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1" r:id="rId9"/>
    <p:sldId id="262" r:id="rId10"/>
    <p:sldId id="315" r:id="rId11"/>
    <p:sldId id="316" r:id="rId12"/>
    <p:sldId id="318" r:id="rId13"/>
    <p:sldId id="31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5" d="100"/>
          <a:sy n="75" d="100"/>
        </p:scale>
        <p:origin x="327" y="3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5/20/2023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89378" y="1777093"/>
            <a:ext cx="7161022" cy="2159762"/>
          </a:xfrm>
        </p:spPr>
        <p:txBody>
          <a:bodyPr/>
          <a:lstStyle/>
          <a:p>
            <a:r>
              <a:rPr lang="en-US" dirty="0"/>
              <a:t>ABC CALL VOLUME TRENDS ANALYSIS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389378" y="3991029"/>
            <a:ext cx="7077456" cy="868680"/>
          </a:xfrm>
        </p:spPr>
        <p:txBody>
          <a:bodyPr>
            <a:normAutofit/>
          </a:bodyPr>
          <a:lstStyle/>
          <a:p>
            <a:pPr marL="0" indent="0">
              <a:buNone/>
            </a:pPr>
            <a:r>
              <a:rPr lang="en-US" sz="2000" dirty="0"/>
              <a:t>Vivek Panchal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4" name="TextBox 33">
            <a:extLst>
              <a:ext uri="{FF2B5EF4-FFF2-40B4-BE49-F238E27FC236}">
                <a16:creationId xmlns:a16="http://schemas.microsoft.com/office/drawing/2014/main" id="{4AD48EFC-08AF-225B-BCA9-7336751FCE29}"/>
              </a:ext>
            </a:extLst>
          </p:cNvPr>
          <p:cNvSpPr txBox="1"/>
          <p:nvPr/>
        </p:nvSpPr>
        <p:spPr>
          <a:xfrm>
            <a:off x="537254" y="227200"/>
            <a:ext cx="10961008" cy="2031325"/>
          </a:xfrm>
          <a:prstGeom prst="rect">
            <a:avLst/>
          </a:prstGeom>
          <a:noFill/>
        </p:spPr>
        <p:txBody>
          <a:bodyPr wrap="square" rtlCol="0">
            <a:spAutoFit/>
          </a:bodyPr>
          <a:lstStyle/>
          <a:p>
            <a:r>
              <a:rPr lang="en-US" sz="1800" dirty="0">
                <a:solidFill>
                  <a:schemeClr val="bg1"/>
                </a:solidFill>
              </a:rPr>
              <a:t>(4) 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a:t>
            </a:r>
          </a:p>
          <a:p>
            <a:endParaRPr lang="en-US" dirty="0">
              <a:solidFill>
                <a:schemeClr val="bg1"/>
              </a:solidFill>
            </a:endParaRPr>
          </a:p>
          <a:p>
            <a:r>
              <a:rPr lang="en-US" dirty="0">
                <a:solidFill>
                  <a:schemeClr val="bg1"/>
                </a:solidFill>
              </a:rPr>
              <a:t>	</a:t>
            </a:r>
            <a:r>
              <a:rPr lang="en-US" sz="1800" dirty="0">
                <a:solidFill>
                  <a:schemeClr val="bg1"/>
                </a:solidFill>
              </a:rPr>
              <a:t>Now propose a manpower plan required during each time bucket in a day. Maximum Abandon rate assumption would be same 10%.</a:t>
            </a:r>
            <a:endParaRPr lang="en-US" dirty="0">
              <a:solidFill>
                <a:schemeClr val="bg1"/>
              </a:solidFill>
            </a:endParaRPr>
          </a:p>
        </p:txBody>
      </p:sp>
      <p:graphicFrame>
        <p:nvGraphicFramePr>
          <p:cNvPr id="8" name="Table 7">
            <a:extLst>
              <a:ext uri="{FF2B5EF4-FFF2-40B4-BE49-F238E27FC236}">
                <a16:creationId xmlns:a16="http://schemas.microsoft.com/office/drawing/2014/main" id="{EAC7EE95-85D5-2537-4229-590F9E408635}"/>
              </a:ext>
            </a:extLst>
          </p:cNvPr>
          <p:cNvGraphicFramePr>
            <a:graphicFrameLocks noGrp="1"/>
          </p:cNvGraphicFramePr>
          <p:nvPr>
            <p:extLst>
              <p:ext uri="{D42A27DB-BD31-4B8C-83A1-F6EECF244321}">
                <p14:modId xmlns:p14="http://schemas.microsoft.com/office/powerpoint/2010/main" val="3620580677"/>
              </p:ext>
            </p:extLst>
          </p:nvPr>
        </p:nvGraphicFramePr>
        <p:xfrm>
          <a:off x="7589519" y="2807387"/>
          <a:ext cx="4341223" cy="3459352"/>
        </p:xfrm>
        <a:graphic>
          <a:graphicData uri="http://schemas.openxmlformats.org/drawingml/2006/table">
            <a:tbl>
              <a:tblPr>
                <a:tableStyleId>{5C22544A-7EE6-4342-B048-85BDC9FD1C3A}</a:tableStyleId>
              </a:tblPr>
              <a:tblGrid>
                <a:gridCol w="1971473">
                  <a:extLst>
                    <a:ext uri="{9D8B030D-6E8A-4147-A177-3AD203B41FA5}">
                      <a16:colId xmlns:a16="http://schemas.microsoft.com/office/drawing/2014/main" val="938895034"/>
                    </a:ext>
                  </a:extLst>
                </a:gridCol>
                <a:gridCol w="2369750">
                  <a:extLst>
                    <a:ext uri="{9D8B030D-6E8A-4147-A177-3AD203B41FA5}">
                      <a16:colId xmlns:a16="http://schemas.microsoft.com/office/drawing/2014/main" val="326638343"/>
                    </a:ext>
                  </a:extLst>
                </a:gridCol>
              </a:tblGrid>
              <a:tr h="633632">
                <a:tc>
                  <a:txBody>
                    <a:bodyPr/>
                    <a:lstStyle/>
                    <a:p>
                      <a:pPr algn="ctr" fontAlgn="b">
                        <a:lnSpc>
                          <a:spcPct val="150000"/>
                        </a:lnSpc>
                      </a:pPr>
                      <a:r>
                        <a:rPr lang="en-IN" sz="1600" u="none" strike="noStrike" dirty="0">
                          <a:effectLst/>
                        </a:rPr>
                        <a:t>number of calls</a:t>
                      </a:r>
                    </a:p>
                    <a:p>
                      <a:pPr algn="ctr" fontAlgn="b">
                        <a:lnSpc>
                          <a:spcPct val="150000"/>
                        </a:lnSpc>
                      </a:pPr>
                      <a:r>
                        <a:rPr lang="en-IN" sz="1600" b="0" i="0" u="none" strike="noStrike" dirty="0">
                          <a:solidFill>
                            <a:srgbClr val="000000"/>
                          </a:solidFill>
                          <a:effectLst/>
                          <a:latin typeface="Calibri" panose="020F0502020204030204" pitchFamily="34" charset="0"/>
                        </a:rPr>
                        <a:t>(30% of 9am – 9pm)</a:t>
                      </a:r>
                    </a:p>
                  </a:txBody>
                  <a:tcPr marL="4763" marR="4763" marT="4763" marB="0" anchor="b"/>
                </a:tc>
                <a:tc>
                  <a:txBody>
                    <a:bodyPr/>
                    <a:lstStyle/>
                    <a:p>
                      <a:pPr algn="ctr" fontAlgn="b">
                        <a:lnSpc>
                          <a:spcPct val="150000"/>
                        </a:lnSpc>
                      </a:pPr>
                      <a:r>
                        <a:rPr lang="en-IN" sz="1600" u="none" strike="noStrike" dirty="0">
                          <a:effectLst/>
                        </a:rPr>
                        <a:t>1539</a:t>
                      </a:r>
                      <a:endParaRPr lang="en-IN"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86759826"/>
                  </a:ext>
                </a:extLst>
              </a:tr>
              <a:tr h="514722">
                <a:tc>
                  <a:txBody>
                    <a:bodyPr/>
                    <a:lstStyle/>
                    <a:p>
                      <a:pPr algn="ctr" fontAlgn="b">
                        <a:lnSpc>
                          <a:spcPct val="150000"/>
                        </a:lnSpc>
                      </a:pPr>
                      <a:r>
                        <a:rPr lang="en-IN" sz="1600" u="none" strike="noStrike" dirty="0">
                          <a:effectLst/>
                        </a:rPr>
                        <a:t>average call duration</a:t>
                      </a:r>
                      <a:endParaRPr lang="en-IN" sz="16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lnSpc>
                          <a:spcPct val="150000"/>
                        </a:lnSpc>
                      </a:pPr>
                      <a:r>
                        <a:rPr lang="en-IN" sz="1600" u="none" strike="noStrike" dirty="0">
                          <a:effectLst/>
                        </a:rPr>
                        <a:t>198</a:t>
                      </a:r>
                      <a:endParaRPr lang="en-IN"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184920821"/>
                  </a:ext>
                </a:extLst>
              </a:tr>
              <a:tr h="533656">
                <a:tc>
                  <a:txBody>
                    <a:bodyPr/>
                    <a:lstStyle/>
                    <a:p>
                      <a:pPr algn="ctr" fontAlgn="b">
                        <a:lnSpc>
                          <a:spcPct val="150000"/>
                        </a:lnSpc>
                      </a:pPr>
                      <a:r>
                        <a:rPr lang="en-IN" sz="1600" u="none" strike="noStrike" dirty="0">
                          <a:effectLst/>
                        </a:rPr>
                        <a:t>total sec</a:t>
                      </a:r>
                      <a:endParaRPr lang="en-IN" sz="16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lnSpc>
                          <a:spcPct val="150000"/>
                        </a:lnSpc>
                      </a:pPr>
                      <a:r>
                        <a:rPr lang="en-IN" sz="1600" u="none" strike="noStrike" dirty="0">
                          <a:effectLst/>
                        </a:rPr>
                        <a:t>304722</a:t>
                      </a:r>
                      <a:endParaRPr lang="en-IN"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96413633"/>
                  </a:ext>
                </a:extLst>
              </a:tr>
              <a:tr h="533656">
                <a:tc>
                  <a:txBody>
                    <a:bodyPr/>
                    <a:lstStyle/>
                    <a:p>
                      <a:pPr algn="ctr" fontAlgn="b">
                        <a:lnSpc>
                          <a:spcPct val="150000"/>
                        </a:lnSpc>
                      </a:pPr>
                      <a:r>
                        <a:rPr lang="en-IN" sz="1600" u="none" strike="noStrike">
                          <a:effectLst/>
                        </a:rPr>
                        <a:t>total hour</a:t>
                      </a:r>
                      <a:endParaRPr lang="en-IN" sz="16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lnSpc>
                          <a:spcPct val="150000"/>
                        </a:lnSpc>
                      </a:pPr>
                      <a:r>
                        <a:rPr lang="en-IN" sz="1600" u="none" strike="noStrike" dirty="0">
                          <a:effectLst/>
                        </a:rPr>
                        <a:t>76.1805</a:t>
                      </a:r>
                      <a:endParaRPr lang="en-IN"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95761872"/>
                  </a:ext>
                </a:extLst>
              </a:tr>
              <a:tr h="633632">
                <a:tc>
                  <a:txBody>
                    <a:bodyPr/>
                    <a:lstStyle/>
                    <a:p>
                      <a:pPr algn="ctr" fontAlgn="b">
                        <a:lnSpc>
                          <a:spcPct val="150000"/>
                        </a:lnSpc>
                      </a:pPr>
                      <a:r>
                        <a:rPr lang="en-IN" sz="1600" u="none" strike="noStrike" dirty="0">
                          <a:effectLst/>
                        </a:rPr>
                        <a:t>total agents</a:t>
                      </a:r>
                    </a:p>
                    <a:p>
                      <a:pPr algn="ctr" fontAlgn="b">
                        <a:lnSpc>
                          <a:spcPct val="150000"/>
                        </a:lnSpc>
                      </a:pPr>
                      <a:r>
                        <a:rPr lang="en-IN" sz="1600" b="0" i="0" u="none" strike="noStrike" dirty="0">
                          <a:solidFill>
                            <a:srgbClr val="000000"/>
                          </a:solidFill>
                          <a:effectLst/>
                          <a:latin typeface="Calibri" panose="020F0502020204030204" pitchFamily="34" charset="0"/>
                        </a:rPr>
                        <a:t>(9am – 9pm)</a:t>
                      </a:r>
                    </a:p>
                  </a:txBody>
                  <a:tcPr marL="4763" marR="4763" marT="4763" marB="0" anchor="b"/>
                </a:tc>
                <a:tc>
                  <a:txBody>
                    <a:bodyPr/>
                    <a:lstStyle/>
                    <a:p>
                      <a:pPr algn="ctr" fontAlgn="b">
                        <a:lnSpc>
                          <a:spcPct val="150000"/>
                        </a:lnSpc>
                      </a:pPr>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160429338"/>
                  </a:ext>
                </a:extLst>
              </a:tr>
              <a:tr h="533656">
                <a:tc>
                  <a:txBody>
                    <a:bodyPr/>
                    <a:lstStyle/>
                    <a:p>
                      <a:pPr algn="ctr" fontAlgn="b">
                        <a:lnSpc>
                          <a:spcPct val="150000"/>
                        </a:lnSpc>
                      </a:pPr>
                      <a:r>
                        <a:rPr lang="en-IN" sz="1600" u="none" strike="noStrike" dirty="0">
                          <a:effectLst/>
                        </a:rPr>
                        <a:t>Total Agents </a:t>
                      </a:r>
                      <a:endParaRPr lang="en-IN" sz="16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lnSpc>
                          <a:spcPct val="150000"/>
                        </a:lnSpc>
                      </a:pPr>
                      <a:r>
                        <a:rPr lang="en-IN" sz="1600" u="none" strike="noStrike" dirty="0">
                          <a:effectLst/>
                        </a:rPr>
                        <a:t>74</a:t>
                      </a:r>
                      <a:endParaRPr lang="en-IN"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045333028"/>
                  </a:ext>
                </a:extLst>
              </a:tr>
            </a:tbl>
          </a:graphicData>
        </a:graphic>
      </p:graphicFrame>
      <p:pic>
        <p:nvPicPr>
          <p:cNvPr id="12" name="Picture 11">
            <a:extLst>
              <a:ext uri="{FF2B5EF4-FFF2-40B4-BE49-F238E27FC236}">
                <a16:creationId xmlns:a16="http://schemas.microsoft.com/office/drawing/2014/main" id="{4AF90222-8C4C-0DDF-0050-1C235E345DBF}"/>
              </a:ext>
            </a:extLst>
          </p:cNvPr>
          <p:cNvPicPr>
            <a:picLocks noChangeAspect="1"/>
          </p:cNvPicPr>
          <p:nvPr/>
        </p:nvPicPr>
        <p:blipFill>
          <a:blip r:embed="rId2"/>
          <a:stretch>
            <a:fillRect/>
          </a:stretch>
        </p:blipFill>
        <p:spPr>
          <a:xfrm>
            <a:off x="0" y="2445657"/>
            <a:ext cx="7078994" cy="4412343"/>
          </a:xfrm>
          <a:prstGeom prst="rect">
            <a:avLst/>
          </a:prstGeom>
        </p:spPr>
      </p:pic>
    </p:spTree>
    <p:extLst>
      <p:ext uri="{BB962C8B-B14F-4D97-AF65-F5344CB8AC3E}">
        <p14:creationId xmlns:p14="http://schemas.microsoft.com/office/powerpoint/2010/main" val="386033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15990" y="1249135"/>
            <a:ext cx="7781544" cy="859055"/>
          </a:xfrm>
        </p:spPr>
        <p:txBody>
          <a:bodyPr/>
          <a:lstStyle/>
          <a:p>
            <a:r>
              <a:rPr lang="en-US" dirty="0"/>
              <a:t>Description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15990" y="2338252"/>
            <a:ext cx="6803136" cy="365760"/>
          </a:xfrm>
        </p:spPr>
        <p:txBody>
          <a:bodyPr>
            <a:noAutofit/>
          </a:bodyPr>
          <a:lstStyle/>
          <a:p>
            <a:pPr algn="l"/>
            <a:r>
              <a:rPr lang="en-US" sz="2000" dirty="0">
                <a:solidFill>
                  <a:schemeClr val="bg1"/>
                </a:solidFill>
              </a:rPr>
              <a:t>For you final project we are providing you with a dataset of a Customer Experience (CX) Inbound calling team for 23 days. Data includes </a:t>
            </a:r>
            <a:r>
              <a:rPr lang="en-US" sz="2000" dirty="0" err="1">
                <a:solidFill>
                  <a:schemeClr val="bg1"/>
                </a:solidFill>
              </a:rPr>
              <a:t>Agent_Name</a:t>
            </a:r>
            <a:r>
              <a:rPr lang="en-US" sz="2000" dirty="0">
                <a:solidFill>
                  <a:schemeClr val="bg1"/>
                </a:solidFill>
              </a:rPr>
              <a:t>, </a:t>
            </a:r>
            <a:r>
              <a:rPr lang="en-US" sz="2000" dirty="0" err="1">
                <a:solidFill>
                  <a:schemeClr val="bg1"/>
                </a:solidFill>
              </a:rPr>
              <a:t>Agent_ID</a:t>
            </a:r>
            <a:r>
              <a:rPr lang="en-US" sz="2000" dirty="0">
                <a:solidFill>
                  <a:schemeClr val="bg1"/>
                </a:solidFill>
              </a:rPr>
              <a:t>, </a:t>
            </a:r>
            <a:r>
              <a:rPr lang="en-US" sz="2000" dirty="0" err="1">
                <a:solidFill>
                  <a:schemeClr val="bg1"/>
                </a:solidFill>
              </a:rPr>
              <a:t>Queue_Time</a:t>
            </a:r>
            <a:r>
              <a:rPr lang="en-US" sz="2000" dirty="0">
                <a:solidFill>
                  <a:schemeClr val="bg1"/>
                </a:solidFill>
              </a:rPr>
              <a:t> [duration for which customer have to wait before they get connected to an agent], Time [time at which call was made by customer in a day], </a:t>
            </a:r>
            <a:r>
              <a:rPr lang="en-US" sz="2000" dirty="0" err="1">
                <a:solidFill>
                  <a:schemeClr val="bg1"/>
                </a:solidFill>
              </a:rPr>
              <a:t>Time_Bucket</a:t>
            </a:r>
            <a:r>
              <a:rPr lang="en-US" sz="2000" dirty="0">
                <a:solidFill>
                  <a:schemeClr val="bg1"/>
                </a:solidFill>
              </a:rPr>
              <a:t> [for easiness we have also provided you with the time bucket], Duration [duration for which a customer and executives are on call, </a:t>
            </a:r>
            <a:r>
              <a:rPr lang="en-US" sz="2000" dirty="0" err="1">
                <a:solidFill>
                  <a:schemeClr val="bg1"/>
                </a:solidFill>
              </a:rPr>
              <a:t>Call_Seconds</a:t>
            </a:r>
            <a:r>
              <a:rPr lang="en-US" sz="2000" dirty="0">
                <a:solidFill>
                  <a:schemeClr val="bg1"/>
                </a:solidFill>
              </a:rPr>
              <a:t> [for simplicity we have also converted those time into seconds], call status (Abandon, answered, transferred).</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27050" y="611052"/>
            <a:ext cx="6803136" cy="365760"/>
          </a:xfrm>
        </p:spPr>
        <p:txBody>
          <a:bodyPr>
            <a:noAutofit/>
          </a:bodyPr>
          <a:lstStyle/>
          <a:p>
            <a:pPr algn="l"/>
            <a:r>
              <a:rPr lang="en-US" sz="2400" dirty="0">
                <a:solidFill>
                  <a:schemeClr val="bg1"/>
                </a:solidFill>
              </a:rPr>
              <a:t>A customer experience (CX) team consists of professionals who analyze customer feedback and data, and share insights with the rest of the organization. Typically, these teams fulfil various roles and responsibilities such as: Customer experience programs (CX programs), Digital customer experience, Design and processes, Internal communications, Voice of the customer (</a:t>
            </a:r>
            <a:r>
              <a:rPr lang="en-US" sz="2400" dirty="0" err="1">
                <a:solidFill>
                  <a:schemeClr val="bg1"/>
                </a:solidFill>
              </a:rPr>
              <a:t>VoC</a:t>
            </a:r>
            <a:r>
              <a:rPr lang="en-US" sz="2400" dirty="0">
                <a:solidFill>
                  <a:schemeClr val="bg1"/>
                </a:solidFill>
              </a:rPr>
              <a:t>), User experiences, Customer experience management, Journey mapping, Nurturing customer interactions, Customer success, Customer support, Handling customer data, Learning about the customer journey.</a:t>
            </a:r>
            <a:br>
              <a:rPr lang="en-US" sz="2400" dirty="0">
                <a:solidFill>
                  <a:schemeClr val="bg1"/>
                </a:solidFill>
              </a:rPr>
            </a:br>
            <a:endParaRPr lang="en-US" sz="2200" b="0" i="0" dirty="0">
              <a:solidFill>
                <a:schemeClr val="bg1"/>
              </a:solidFill>
              <a:effectLst/>
              <a:latin typeface="Manrope"/>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68350" y="534770"/>
            <a:ext cx="11214100" cy="646331"/>
          </a:xfrm>
        </p:spPr>
        <p:txBody>
          <a:bodyPr/>
          <a:lstStyle/>
          <a:p>
            <a:r>
              <a:rPr lang="en-US" sz="4000" dirty="0">
                <a:latin typeface="Manrope"/>
              </a:rPr>
              <a:t>Approach</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1584" y="1583656"/>
            <a:ext cx="10281559" cy="4950494"/>
          </a:xfrm>
        </p:spPr>
        <p:txBody>
          <a:bodyPr/>
          <a:lstStyle/>
          <a:p>
            <a:r>
              <a:rPr lang="en-US" sz="2800" b="0" i="0" dirty="0">
                <a:effectLst/>
                <a:latin typeface="Manrope"/>
              </a:rPr>
              <a:t>The data given below contains the information about the </a:t>
            </a:r>
            <a:r>
              <a:rPr lang="en-US" sz="2800" dirty="0">
                <a:latin typeface="Manrope"/>
              </a:rPr>
              <a:t>user experience</a:t>
            </a:r>
            <a:r>
              <a:rPr lang="en-US" sz="2800" b="0" i="0" dirty="0">
                <a:effectLst/>
                <a:latin typeface="Manrope"/>
              </a:rPr>
              <a:t>.</a:t>
            </a:r>
          </a:p>
          <a:p>
            <a:pPr marL="514350" indent="-514350">
              <a:buFont typeface="+mj-lt"/>
              <a:buAutoNum type="romanLcPeriod"/>
            </a:pPr>
            <a:r>
              <a:rPr lang="en-US" sz="2800" dirty="0">
                <a:latin typeface="Manrope"/>
              </a:rPr>
              <a:t>Understanding data columns and data </a:t>
            </a:r>
          </a:p>
          <a:p>
            <a:pPr marL="514350" indent="-514350">
              <a:buFont typeface="+mj-lt"/>
              <a:buAutoNum type="romanLcPeriod"/>
            </a:pPr>
            <a:r>
              <a:rPr lang="en-US" sz="2800" dirty="0">
                <a:latin typeface="Manrope"/>
              </a:rPr>
              <a:t>Checking for missing data and outliers(If any)</a:t>
            </a:r>
          </a:p>
          <a:p>
            <a:pPr marL="514350" indent="-514350">
              <a:buFont typeface="+mj-lt"/>
              <a:buAutoNum type="romanLcPeriod"/>
            </a:pPr>
            <a:r>
              <a:rPr lang="en-US" sz="2800" dirty="0">
                <a:latin typeface="Manrope"/>
              </a:rPr>
              <a:t>Handle them</a:t>
            </a:r>
          </a:p>
          <a:p>
            <a:pPr marL="514350" indent="-514350">
              <a:buFont typeface="+mj-lt"/>
              <a:buAutoNum type="romanLcPeriod"/>
            </a:pPr>
            <a:r>
              <a:rPr lang="en-US" sz="2800" dirty="0">
                <a:latin typeface="Manrope"/>
              </a:rPr>
              <a:t>Use excel functionalities to find insights</a:t>
            </a:r>
          </a:p>
          <a:p>
            <a:pPr marL="514350" indent="-514350">
              <a:buFont typeface="+mj-lt"/>
              <a:buAutoNum type="romanLcPeriod"/>
            </a:pPr>
            <a:r>
              <a:rPr lang="en-US" sz="2800" dirty="0" err="1">
                <a:latin typeface="Manrope"/>
              </a:rPr>
              <a:t>Visulization</a:t>
            </a:r>
            <a:r>
              <a:rPr lang="en-US" sz="2800" dirty="0">
                <a:latin typeface="Manrope"/>
              </a:rPr>
              <a:t> of findings.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latin typeface="Manrope"/>
              </a:rPr>
              <a:pPr/>
              <a:t>4</a:t>
            </a:fld>
            <a:endParaRPr lang="en-US" dirty="0">
              <a:latin typeface="Manrope"/>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86645"/>
            <a:ext cx="11214100" cy="646331"/>
          </a:xfrm>
        </p:spPr>
        <p:txBody>
          <a:bodyPr/>
          <a:lstStyle/>
          <a:p>
            <a:r>
              <a:rPr lang="en-US" sz="4000" dirty="0"/>
              <a:t>Tech Stack Used: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489075"/>
            <a:ext cx="8873671" cy="3684588"/>
          </a:xfrm>
        </p:spPr>
        <p:txBody>
          <a:bodyPr>
            <a:normAutofit/>
          </a:bodyPr>
          <a:lstStyle/>
          <a:p>
            <a:pPr marL="0" indent="0">
              <a:buNone/>
            </a:pPr>
            <a:r>
              <a:rPr lang="en-US" sz="2200" dirty="0">
                <a:latin typeface="Manrope"/>
              </a:rPr>
              <a:t>Microsoft Excel is used.</a:t>
            </a:r>
            <a:endParaRPr lang="en-US" sz="2200" u="sng" dirty="0">
              <a:latin typeface="Manrope"/>
            </a:endParaRPr>
          </a:p>
        </p:txBody>
      </p:sp>
      <p:pic>
        <p:nvPicPr>
          <p:cNvPr id="3" name="Picture 2">
            <a:extLst>
              <a:ext uri="{FF2B5EF4-FFF2-40B4-BE49-F238E27FC236}">
                <a16:creationId xmlns:a16="http://schemas.microsoft.com/office/drawing/2014/main" id="{CCC68ED4-88F4-350B-FB90-4A3083BDA723}"/>
              </a:ext>
            </a:extLst>
          </p:cNvPr>
          <p:cNvPicPr>
            <a:picLocks noChangeAspect="1"/>
          </p:cNvPicPr>
          <p:nvPr/>
        </p:nvPicPr>
        <p:blipFill rotWithShape="1">
          <a:blip r:embed="rId2"/>
          <a:srcRect l="34511" t="30876" r="34282" b="37530"/>
          <a:stretch/>
        </p:blipFill>
        <p:spPr bwMode="auto">
          <a:xfrm>
            <a:off x="3898901" y="1684337"/>
            <a:ext cx="7128192" cy="4813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42900" y="151498"/>
            <a:ext cx="11214100" cy="646331"/>
          </a:xfrm>
        </p:spPr>
        <p:txBody>
          <a:bodyPr/>
          <a:lstStyle/>
          <a:p>
            <a:r>
              <a:rPr lang="en-US" sz="4000" dirty="0"/>
              <a:t>Insights and Results: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4" name="TextBox 33">
            <a:extLst>
              <a:ext uri="{FF2B5EF4-FFF2-40B4-BE49-F238E27FC236}">
                <a16:creationId xmlns:a16="http://schemas.microsoft.com/office/drawing/2014/main" id="{4AD48EFC-08AF-225B-BCA9-7336751FCE29}"/>
              </a:ext>
            </a:extLst>
          </p:cNvPr>
          <p:cNvSpPr txBox="1"/>
          <p:nvPr/>
        </p:nvSpPr>
        <p:spPr>
          <a:xfrm>
            <a:off x="342900" y="943862"/>
            <a:ext cx="11055350" cy="646331"/>
          </a:xfrm>
          <a:prstGeom prst="rect">
            <a:avLst/>
          </a:prstGeom>
          <a:noFill/>
        </p:spPr>
        <p:txBody>
          <a:bodyPr wrap="square" rtlCol="0">
            <a:spAutoFit/>
          </a:bodyPr>
          <a:lstStyle/>
          <a:p>
            <a:pPr marL="342900" indent="-342900">
              <a:buAutoNum type="arabicParenBoth"/>
            </a:pPr>
            <a:r>
              <a:rPr lang="en-US" dirty="0">
                <a:solidFill>
                  <a:schemeClr val="bg1"/>
                </a:solidFill>
              </a:rPr>
              <a:t>Calculate the average call time duration for all incoming calls received by agents (in each </a:t>
            </a:r>
            <a:r>
              <a:rPr lang="en-US" dirty="0" err="1">
                <a:solidFill>
                  <a:schemeClr val="bg1"/>
                </a:solidFill>
              </a:rPr>
              <a:t>Time_Bucket</a:t>
            </a:r>
            <a:r>
              <a:rPr lang="en-US" dirty="0">
                <a:solidFill>
                  <a:schemeClr val="bg1"/>
                </a:solidFill>
              </a:rPr>
              <a:t>).</a:t>
            </a:r>
            <a:br>
              <a:rPr lang="en-US" dirty="0">
                <a:solidFill>
                  <a:schemeClr val="bg1"/>
                </a:solidFill>
              </a:rPr>
            </a:br>
            <a:endParaRPr lang="en-IN" dirty="0">
              <a:solidFill>
                <a:schemeClr val="bg1"/>
              </a:solidFill>
            </a:endParaRPr>
          </a:p>
        </p:txBody>
      </p:sp>
      <p:graphicFrame>
        <p:nvGraphicFramePr>
          <p:cNvPr id="3" name="Table 2">
            <a:extLst>
              <a:ext uri="{FF2B5EF4-FFF2-40B4-BE49-F238E27FC236}">
                <a16:creationId xmlns:a16="http://schemas.microsoft.com/office/drawing/2014/main" id="{816C0243-9D2E-369D-C9F7-B05077BA38E6}"/>
              </a:ext>
            </a:extLst>
          </p:cNvPr>
          <p:cNvGraphicFramePr>
            <a:graphicFrameLocks noGrp="1"/>
          </p:cNvGraphicFramePr>
          <p:nvPr>
            <p:extLst>
              <p:ext uri="{D42A27DB-BD31-4B8C-83A1-F6EECF244321}">
                <p14:modId xmlns:p14="http://schemas.microsoft.com/office/powerpoint/2010/main" val="3089926495"/>
              </p:ext>
            </p:extLst>
          </p:nvPr>
        </p:nvGraphicFramePr>
        <p:xfrm>
          <a:off x="124732" y="1590193"/>
          <a:ext cx="4337050" cy="3812865"/>
        </p:xfrm>
        <a:graphic>
          <a:graphicData uri="http://schemas.openxmlformats.org/drawingml/2006/table">
            <a:tbl>
              <a:tblPr>
                <a:tableStyleId>{5C22544A-7EE6-4342-B048-85BDC9FD1C3A}</a:tableStyleId>
              </a:tblPr>
              <a:tblGrid>
                <a:gridCol w="1308100">
                  <a:extLst>
                    <a:ext uri="{9D8B030D-6E8A-4147-A177-3AD203B41FA5}">
                      <a16:colId xmlns:a16="http://schemas.microsoft.com/office/drawing/2014/main" val="2747679346"/>
                    </a:ext>
                  </a:extLst>
                </a:gridCol>
                <a:gridCol w="3028950">
                  <a:extLst>
                    <a:ext uri="{9D8B030D-6E8A-4147-A177-3AD203B41FA5}">
                      <a16:colId xmlns:a16="http://schemas.microsoft.com/office/drawing/2014/main" val="1219001190"/>
                    </a:ext>
                  </a:extLst>
                </a:gridCol>
              </a:tblGrid>
              <a:tr h="254191">
                <a:tc>
                  <a:txBody>
                    <a:bodyPr/>
                    <a:lstStyle/>
                    <a:p>
                      <a:pPr algn="ctr" fontAlgn="b"/>
                      <a:r>
                        <a:rPr lang="en-IN" sz="1200" u="none" strike="noStrike">
                          <a:effectLst/>
                        </a:rPr>
                        <a:t>Time_Bucket</a:t>
                      </a:r>
                      <a:endParaRPr lang="en-IN" sz="12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200" u="none" strike="noStrike" dirty="0">
                          <a:effectLst/>
                        </a:rPr>
                        <a:t>Average of </a:t>
                      </a:r>
                      <a:r>
                        <a:rPr lang="en-US" sz="1200" u="none" strike="noStrike" dirty="0" err="1">
                          <a:effectLst/>
                        </a:rPr>
                        <a:t>Call_Seconds</a:t>
                      </a:r>
                      <a:r>
                        <a:rPr lang="en-US" sz="1200" u="none" strike="noStrike" dirty="0">
                          <a:effectLst/>
                        </a:rPr>
                        <a:t> (s)</a:t>
                      </a:r>
                      <a:endParaRPr lang="en-US" sz="12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1614344"/>
                  </a:ext>
                </a:extLst>
              </a:tr>
              <a:tr h="254191">
                <a:tc>
                  <a:txBody>
                    <a:bodyPr/>
                    <a:lstStyle/>
                    <a:p>
                      <a:pPr algn="ctr" fontAlgn="b"/>
                      <a:r>
                        <a:rPr lang="en-IN" sz="1200" u="none" strike="noStrike">
                          <a:effectLst/>
                        </a:rPr>
                        <a:t>answered</a:t>
                      </a:r>
                      <a:endParaRPr lang="en-IN" sz="12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200" u="none" strike="noStrike" dirty="0">
                          <a:effectLst/>
                        </a:rPr>
                        <a:t>198.62</a:t>
                      </a:r>
                      <a:endParaRPr lang="en-IN" sz="12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005875470"/>
                  </a:ext>
                </a:extLst>
              </a:tr>
              <a:tr h="254191">
                <a:tc>
                  <a:txBody>
                    <a:bodyPr/>
                    <a:lstStyle/>
                    <a:p>
                      <a:pPr algn="ctr" fontAlgn="b"/>
                      <a:r>
                        <a:rPr lang="en-IN" sz="1200" u="none" strike="noStrike" dirty="0">
                          <a:effectLst/>
                        </a:rPr>
                        <a:t>9_10</a:t>
                      </a:r>
                      <a:endParaRPr lang="en-IN" sz="1200" b="0" i="0" u="none" strike="noStrike" dirty="0">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dirty="0">
                          <a:effectLst/>
                        </a:rPr>
                        <a:t>199.07</a:t>
                      </a:r>
                      <a:endParaRPr lang="en-IN"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060252071"/>
                  </a:ext>
                </a:extLst>
              </a:tr>
              <a:tr h="254191">
                <a:tc>
                  <a:txBody>
                    <a:bodyPr/>
                    <a:lstStyle/>
                    <a:p>
                      <a:pPr algn="ctr" fontAlgn="b"/>
                      <a:r>
                        <a:rPr lang="en-IN" sz="1200" u="none" strike="noStrike">
                          <a:effectLst/>
                        </a:rPr>
                        <a:t>10_11</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a:effectLst/>
                        </a:rPr>
                        <a:t>203.33</a:t>
                      </a:r>
                      <a:endParaRPr lang="en-IN" sz="12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43298550"/>
                  </a:ext>
                </a:extLst>
              </a:tr>
              <a:tr h="254191">
                <a:tc>
                  <a:txBody>
                    <a:bodyPr/>
                    <a:lstStyle/>
                    <a:p>
                      <a:pPr algn="ctr" fontAlgn="b"/>
                      <a:r>
                        <a:rPr lang="en-IN" sz="1200" u="none" strike="noStrike">
                          <a:effectLst/>
                        </a:rPr>
                        <a:t>11_12</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a:effectLst/>
                        </a:rPr>
                        <a:t>199.26</a:t>
                      </a:r>
                      <a:endParaRPr lang="en-IN" sz="12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79615831"/>
                  </a:ext>
                </a:extLst>
              </a:tr>
              <a:tr h="254191">
                <a:tc>
                  <a:txBody>
                    <a:bodyPr/>
                    <a:lstStyle/>
                    <a:p>
                      <a:pPr algn="ctr" fontAlgn="b"/>
                      <a:r>
                        <a:rPr lang="en-IN" sz="1200" u="none" strike="noStrike">
                          <a:effectLst/>
                        </a:rPr>
                        <a:t>12_13</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dirty="0">
                          <a:effectLst/>
                        </a:rPr>
                        <a:t>192.89</a:t>
                      </a:r>
                      <a:endParaRPr lang="en-IN"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82586256"/>
                  </a:ext>
                </a:extLst>
              </a:tr>
              <a:tr h="254191">
                <a:tc>
                  <a:txBody>
                    <a:bodyPr/>
                    <a:lstStyle/>
                    <a:p>
                      <a:pPr algn="ctr" fontAlgn="b"/>
                      <a:r>
                        <a:rPr lang="en-IN" sz="1200" u="none" strike="noStrike">
                          <a:effectLst/>
                        </a:rPr>
                        <a:t>13_14</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dirty="0">
                          <a:effectLst/>
                        </a:rPr>
                        <a:t>194.74</a:t>
                      </a:r>
                      <a:endParaRPr lang="en-IN"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22753206"/>
                  </a:ext>
                </a:extLst>
              </a:tr>
              <a:tr h="254191">
                <a:tc>
                  <a:txBody>
                    <a:bodyPr/>
                    <a:lstStyle/>
                    <a:p>
                      <a:pPr algn="ctr" fontAlgn="b"/>
                      <a:r>
                        <a:rPr lang="en-IN" sz="1200" u="none" strike="noStrike">
                          <a:effectLst/>
                        </a:rPr>
                        <a:t>14_15</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a:effectLst/>
                        </a:rPr>
                        <a:t>193.68</a:t>
                      </a:r>
                      <a:endParaRPr lang="en-IN" sz="12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19921797"/>
                  </a:ext>
                </a:extLst>
              </a:tr>
              <a:tr h="254191">
                <a:tc>
                  <a:txBody>
                    <a:bodyPr/>
                    <a:lstStyle/>
                    <a:p>
                      <a:pPr algn="ctr" fontAlgn="b"/>
                      <a:r>
                        <a:rPr lang="en-IN" sz="1200" u="none" strike="noStrike">
                          <a:effectLst/>
                        </a:rPr>
                        <a:t>15_16</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dirty="0">
                          <a:effectLst/>
                        </a:rPr>
                        <a:t>198.89</a:t>
                      </a:r>
                      <a:endParaRPr lang="en-IN"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18263898"/>
                  </a:ext>
                </a:extLst>
              </a:tr>
              <a:tr h="254191">
                <a:tc>
                  <a:txBody>
                    <a:bodyPr/>
                    <a:lstStyle/>
                    <a:p>
                      <a:pPr algn="ctr" fontAlgn="b"/>
                      <a:r>
                        <a:rPr lang="en-IN" sz="1200" u="none" strike="noStrike">
                          <a:effectLst/>
                        </a:rPr>
                        <a:t>16_17</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dirty="0">
                          <a:effectLst/>
                        </a:rPr>
                        <a:t>200.87</a:t>
                      </a:r>
                      <a:endParaRPr lang="en-IN"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81137866"/>
                  </a:ext>
                </a:extLst>
              </a:tr>
              <a:tr h="254191">
                <a:tc>
                  <a:txBody>
                    <a:bodyPr/>
                    <a:lstStyle/>
                    <a:p>
                      <a:pPr algn="ctr" fontAlgn="b"/>
                      <a:r>
                        <a:rPr lang="en-IN" sz="1200" u="none" strike="noStrike">
                          <a:effectLst/>
                        </a:rPr>
                        <a:t>17_18</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a:effectLst/>
                        </a:rPr>
                        <a:t>200.25</a:t>
                      </a:r>
                      <a:endParaRPr lang="en-IN" sz="12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31965920"/>
                  </a:ext>
                </a:extLst>
              </a:tr>
              <a:tr h="254191">
                <a:tc>
                  <a:txBody>
                    <a:bodyPr/>
                    <a:lstStyle/>
                    <a:p>
                      <a:pPr algn="ctr" fontAlgn="b"/>
                      <a:r>
                        <a:rPr lang="en-IN" sz="1200" u="none" strike="noStrike">
                          <a:effectLst/>
                        </a:rPr>
                        <a:t>18_19</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dirty="0">
                          <a:effectLst/>
                        </a:rPr>
                        <a:t>202.55</a:t>
                      </a:r>
                      <a:endParaRPr lang="en-IN"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90650755"/>
                  </a:ext>
                </a:extLst>
              </a:tr>
              <a:tr h="254191">
                <a:tc>
                  <a:txBody>
                    <a:bodyPr/>
                    <a:lstStyle/>
                    <a:p>
                      <a:pPr algn="ctr" fontAlgn="b"/>
                      <a:r>
                        <a:rPr lang="en-IN" sz="1200" u="none" strike="noStrike">
                          <a:effectLst/>
                        </a:rPr>
                        <a:t>19_20</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dirty="0">
                          <a:effectLst/>
                        </a:rPr>
                        <a:t>203.41</a:t>
                      </a:r>
                      <a:endParaRPr lang="en-IN"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39362561"/>
                  </a:ext>
                </a:extLst>
              </a:tr>
              <a:tr h="254191">
                <a:tc>
                  <a:txBody>
                    <a:bodyPr/>
                    <a:lstStyle/>
                    <a:p>
                      <a:pPr algn="ctr" fontAlgn="b"/>
                      <a:r>
                        <a:rPr lang="en-IN" sz="1200" u="none" strike="noStrike">
                          <a:effectLst/>
                        </a:rPr>
                        <a:t>20_21</a:t>
                      </a:r>
                      <a:endParaRPr lang="en-IN" sz="1200" b="0" i="0" u="none" strike="noStrike">
                        <a:solidFill>
                          <a:srgbClr val="000000"/>
                        </a:solidFill>
                        <a:effectLst/>
                        <a:latin typeface="Calibri" panose="020F0502020204030204" pitchFamily="34" charset="0"/>
                      </a:endParaRPr>
                    </a:p>
                  </a:txBody>
                  <a:tcPr marL="100013" marR="4763" marT="4763" marB="0" anchor="b"/>
                </a:tc>
                <a:tc>
                  <a:txBody>
                    <a:bodyPr/>
                    <a:lstStyle/>
                    <a:p>
                      <a:pPr algn="ctr" fontAlgn="b"/>
                      <a:r>
                        <a:rPr lang="en-IN" sz="1200" u="none" strike="noStrike" dirty="0">
                          <a:effectLst/>
                        </a:rPr>
                        <a:t>202.85</a:t>
                      </a:r>
                      <a:endParaRPr lang="en-IN"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70360679"/>
                  </a:ext>
                </a:extLst>
              </a:tr>
              <a:tr h="254191">
                <a:tc>
                  <a:txBody>
                    <a:bodyPr/>
                    <a:lstStyle/>
                    <a:p>
                      <a:pPr algn="ctr" fontAlgn="b"/>
                      <a:r>
                        <a:rPr lang="en-IN" sz="1400" b="1" u="none" strike="noStrike" dirty="0">
                          <a:effectLst/>
                        </a:rPr>
                        <a:t>Average</a:t>
                      </a:r>
                      <a:endParaRPr lang="en-IN" sz="14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400" b="1" u="none" strike="noStrike" dirty="0">
                          <a:effectLst/>
                        </a:rPr>
                        <a:t>198.62</a:t>
                      </a:r>
                      <a:endParaRPr lang="en-IN" sz="14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160149959"/>
                  </a:ext>
                </a:extLst>
              </a:tr>
            </a:tbl>
          </a:graphicData>
        </a:graphic>
      </p:graphicFrame>
      <p:pic>
        <p:nvPicPr>
          <p:cNvPr id="7" name="Picture 6">
            <a:extLst>
              <a:ext uri="{FF2B5EF4-FFF2-40B4-BE49-F238E27FC236}">
                <a16:creationId xmlns:a16="http://schemas.microsoft.com/office/drawing/2014/main" id="{5BFF4C64-DA19-27A7-1B71-300DBCA7B9AA}"/>
              </a:ext>
            </a:extLst>
          </p:cNvPr>
          <p:cNvPicPr>
            <a:picLocks noChangeAspect="1"/>
          </p:cNvPicPr>
          <p:nvPr/>
        </p:nvPicPr>
        <p:blipFill>
          <a:blip r:embed="rId2"/>
          <a:stretch>
            <a:fillRect/>
          </a:stretch>
        </p:blipFill>
        <p:spPr>
          <a:xfrm>
            <a:off x="4572000" y="2764509"/>
            <a:ext cx="7620000" cy="4152551"/>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4" name="TextBox 33">
            <a:extLst>
              <a:ext uri="{FF2B5EF4-FFF2-40B4-BE49-F238E27FC236}">
                <a16:creationId xmlns:a16="http://schemas.microsoft.com/office/drawing/2014/main" id="{4AD48EFC-08AF-225B-BCA9-7336751FCE29}"/>
              </a:ext>
            </a:extLst>
          </p:cNvPr>
          <p:cNvSpPr txBox="1"/>
          <p:nvPr/>
        </p:nvSpPr>
        <p:spPr>
          <a:xfrm>
            <a:off x="337334" y="261257"/>
            <a:ext cx="10679915" cy="646331"/>
          </a:xfrm>
          <a:prstGeom prst="rect">
            <a:avLst/>
          </a:prstGeom>
          <a:noFill/>
        </p:spPr>
        <p:txBody>
          <a:bodyPr wrap="square" rtlCol="0">
            <a:spAutoFit/>
          </a:bodyPr>
          <a:lstStyle/>
          <a:p>
            <a:r>
              <a:rPr lang="en-US" sz="1800" dirty="0">
                <a:solidFill>
                  <a:schemeClr val="bg1"/>
                </a:solidFill>
              </a:rPr>
              <a:t>(2) volume/ number of calls coming in via charts/ graphs [Number of calls v/s Time]. You Show the total can select time in a bucket form (i.e. 1-2, 2-3, …..)</a:t>
            </a:r>
            <a:endParaRPr lang="en-IN" dirty="0">
              <a:solidFill>
                <a:schemeClr val="bg1"/>
              </a:solidFill>
            </a:endParaRPr>
          </a:p>
        </p:txBody>
      </p:sp>
      <p:pic>
        <p:nvPicPr>
          <p:cNvPr id="7" name="Picture 6">
            <a:extLst>
              <a:ext uri="{FF2B5EF4-FFF2-40B4-BE49-F238E27FC236}">
                <a16:creationId xmlns:a16="http://schemas.microsoft.com/office/drawing/2014/main" id="{BD1FA2AF-B78D-7AFB-A291-56C0133A232F}"/>
              </a:ext>
            </a:extLst>
          </p:cNvPr>
          <p:cNvPicPr>
            <a:picLocks noChangeAspect="1"/>
          </p:cNvPicPr>
          <p:nvPr/>
        </p:nvPicPr>
        <p:blipFill>
          <a:blip r:embed="rId2"/>
          <a:stretch>
            <a:fillRect/>
          </a:stretch>
        </p:blipFill>
        <p:spPr>
          <a:xfrm>
            <a:off x="337335" y="1060801"/>
            <a:ext cx="3180565" cy="4197803"/>
          </a:xfrm>
          <a:prstGeom prst="rect">
            <a:avLst/>
          </a:prstGeom>
        </p:spPr>
      </p:pic>
      <p:pic>
        <p:nvPicPr>
          <p:cNvPr id="9" name="Picture 8">
            <a:extLst>
              <a:ext uri="{FF2B5EF4-FFF2-40B4-BE49-F238E27FC236}">
                <a16:creationId xmlns:a16="http://schemas.microsoft.com/office/drawing/2014/main" id="{6699C5E3-3DAD-109A-864C-86FDA798F6F7}"/>
              </a:ext>
            </a:extLst>
          </p:cNvPr>
          <p:cNvPicPr>
            <a:picLocks noChangeAspect="1"/>
          </p:cNvPicPr>
          <p:nvPr/>
        </p:nvPicPr>
        <p:blipFill>
          <a:blip r:embed="rId3"/>
          <a:stretch>
            <a:fillRect/>
          </a:stretch>
        </p:blipFill>
        <p:spPr>
          <a:xfrm>
            <a:off x="4020657" y="2183595"/>
            <a:ext cx="8171343" cy="4674405"/>
          </a:xfrm>
          <a:prstGeom prst="rect">
            <a:avLst/>
          </a:prstGeom>
        </p:spPr>
      </p:pic>
    </p:spTree>
    <p:extLst>
      <p:ext uri="{BB962C8B-B14F-4D97-AF65-F5344CB8AC3E}">
        <p14:creationId xmlns:p14="http://schemas.microsoft.com/office/powerpoint/2010/main" val="406226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34" name="TextBox 33">
            <a:extLst>
              <a:ext uri="{FF2B5EF4-FFF2-40B4-BE49-F238E27FC236}">
                <a16:creationId xmlns:a16="http://schemas.microsoft.com/office/drawing/2014/main" id="{4AD48EFC-08AF-225B-BCA9-7336751FCE29}"/>
              </a:ext>
            </a:extLst>
          </p:cNvPr>
          <p:cNvSpPr txBox="1"/>
          <p:nvPr/>
        </p:nvSpPr>
        <p:spPr>
          <a:xfrm>
            <a:off x="329293" y="160439"/>
            <a:ext cx="11329307" cy="1200329"/>
          </a:xfrm>
          <a:prstGeom prst="rect">
            <a:avLst/>
          </a:prstGeom>
          <a:noFill/>
        </p:spPr>
        <p:txBody>
          <a:bodyPr wrap="square" rtlCol="0">
            <a:spAutoFit/>
          </a:bodyPr>
          <a:lstStyle/>
          <a:p>
            <a:r>
              <a:rPr lang="en-US" sz="1800" dirty="0">
                <a:solidFill>
                  <a:schemeClr val="bg1"/>
                </a:solidFill>
              </a:rPr>
              <a:t>(3) As you can see current abandon rate is approximately 30%. Propose a manpower plan required during each time bucket [between 9am to 9pm] to reduce the abandon rate to 10%. (i.e. You have to calculate minimum number of agents required in each time bucket so that at least 90 calls should be answered out of 100.)</a:t>
            </a:r>
            <a:endParaRPr lang="en-IN" dirty="0">
              <a:solidFill>
                <a:schemeClr val="bg1"/>
              </a:solidFill>
            </a:endParaRPr>
          </a:p>
        </p:txBody>
      </p:sp>
      <p:pic>
        <p:nvPicPr>
          <p:cNvPr id="7" name="Picture 6">
            <a:extLst>
              <a:ext uri="{FF2B5EF4-FFF2-40B4-BE49-F238E27FC236}">
                <a16:creationId xmlns:a16="http://schemas.microsoft.com/office/drawing/2014/main" id="{9DFBDD91-8C93-7952-A4BC-4990254A6DFD}"/>
              </a:ext>
            </a:extLst>
          </p:cNvPr>
          <p:cNvPicPr>
            <a:picLocks noChangeAspect="1"/>
          </p:cNvPicPr>
          <p:nvPr/>
        </p:nvPicPr>
        <p:blipFill>
          <a:blip r:embed="rId2"/>
          <a:stretch>
            <a:fillRect/>
          </a:stretch>
        </p:blipFill>
        <p:spPr>
          <a:xfrm>
            <a:off x="0" y="1495869"/>
            <a:ext cx="5822950" cy="5420188"/>
          </a:xfrm>
          <a:prstGeom prst="rect">
            <a:avLst/>
          </a:prstGeom>
        </p:spPr>
      </p:pic>
      <p:sp>
        <p:nvSpPr>
          <p:cNvPr id="8" name="TextBox 7">
            <a:extLst>
              <a:ext uri="{FF2B5EF4-FFF2-40B4-BE49-F238E27FC236}">
                <a16:creationId xmlns:a16="http://schemas.microsoft.com/office/drawing/2014/main" id="{67A094F4-472A-7572-DCB2-DBDE159E2B45}"/>
              </a:ext>
            </a:extLst>
          </p:cNvPr>
          <p:cNvSpPr txBox="1"/>
          <p:nvPr/>
        </p:nvSpPr>
        <p:spPr>
          <a:xfrm>
            <a:off x="6433457" y="1976664"/>
            <a:ext cx="5822950" cy="3139321"/>
          </a:xfrm>
          <a:prstGeom prst="rect">
            <a:avLst/>
          </a:prstGeom>
          <a:noFill/>
        </p:spPr>
        <p:txBody>
          <a:bodyPr wrap="square" rtlCol="0">
            <a:spAutoFit/>
          </a:bodyPr>
          <a:lstStyle/>
          <a:p>
            <a:r>
              <a:rPr lang="en-US" dirty="0">
                <a:solidFill>
                  <a:schemeClr val="bg1"/>
                </a:solidFill>
              </a:rPr>
              <a:t>As we know,</a:t>
            </a:r>
          </a:p>
          <a:p>
            <a:endParaRPr lang="en-US" dirty="0">
              <a:solidFill>
                <a:schemeClr val="bg1"/>
              </a:solidFill>
            </a:endParaRPr>
          </a:p>
          <a:p>
            <a:r>
              <a:rPr lang="en-US" dirty="0">
                <a:solidFill>
                  <a:schemeClr val="bg1"/>
                </a:solidFill>
              </a:rPr>
              <a:t>Daily Average call volume is : 5130</a:t>
            </a:r>
          </a:p>
          <a:p>
            <a:r>
              <a:rPr lang="en-US" dirty="0">
                <a:solidFill>
                  <a:schemeClr val="bg1"/>
                </a:solidFill>
              </a:rPr>
              <a:t>Average call duration (in seconds) is : 198</a:t>
            </a:r>
          </a:p>
          <a:p>
            <a:r>
              <a:rPr lang="en-US" dirty="0">
                <a:solidFill>
                  <a:schemeClr val="bg1"/>
                </a:solidFill>
              </a:rPr>
              <a:t>Total daily hours : 5130*198/3600 = 282.15</a:t>
            </a:r>
          </a:p>
          <a:p>
            <a:r>
              <a:rPr lang="en-US" dirty="0" err="1">
                <a:solidFill>
                  <a:schemeClr val="bg1"/>
                </a:solidFill>
              </a:rPr>
              <a:t>Atleast</a:t>
            </a:r>
            <a:r>
              <a:rPr lang="en-US" dirty="0">
                <a:solidFill>
                  <a:schemeClr val="bg1"/>
                </a:solidFill>
              </a:rPr>
              <a:t> 90% calls must answered : 282.15*0.9 =  253.7</a:t>
            </a:r>
          </a:p>
          <a:p>
            <a:endParaRPr lang="en-US" dirty="0">
              <a:solidFill>
                <a:schemeClr val="bg1"/>
              </a:solidFill>
            </a:endParaRPr>
          </a:p>
          <a:p>
            <a:r>
              <a:rPr lang="en-US" dirty="0">
                <a:solidFill>
                  <a:schemeClr val="bg1"/>
                </a:solidFill>
              </a:rPr>
              <a:t>Each agent is working 60% of their 7 hours = 4.5 hours</a:t>
            </a:r>
          </a:p>
          <a:p>
            <a:r>
              <a:rPr lang="en-US" dirty="0">
                <a:solidFill>
                  <a:schemeClr val="bg1"/>
                </a:solidFill>
              </a:rPr>
              <a:t>So,</a:t>
            </a:r>
          </a:p>
          <a:p>
            <a:endParaRPr lang="en-US" dirty="0">
              <a:solidFill>
                <a:schemeClr val="bg1"/>
              </a:solidFill>
            </a:endParaRPr>
          </a:p>
          <a:p>
            <a:r>
              <a:rPr lang="en-US" dirty="0">
                <a:solidFill>
                  <a:schemeClr val="bg1"/>
                </a:solidFill>
              </a:rPr>
              <a:t>Total agents needed  : 253.7/4.5 = ~57</a:t>
            </a:r>
          </a:p>
        </p:txBody>
      </p:sp>
    </p:spTree>
    <p:extLst>
      <p:ext uri="{BB962C8B-B14F-4D97-AF65-F5344CB8AC3E}">
        <p14:creationId xmlns:p14="http://schemas.microsoft.com/office/powerpoint/2010/main" val="123439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6D406BAB-6212-9932-4B9D-0C08D0675FFA}"/>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15" name="Picture 14">
            <a:extLst>
              <a:ext uri="{FF2B5EF4-FFF2-40B4-BE49-F238E27FC236}">
                <a16:creationId xmlns:a16="http://schemas.microsoft.com/office/drawing/2014/main" id="{3BA17352-9770-02C2-239B-D637670A056B}"/>
              </a:ext>
            </a:extLst>
          </p:cNvPr>
          <p:cNvPicPr>
            <a:picLocks noChangeAspect="1"/>
          </p:cNvPicPr>
          <p:nvPr/>
        </p:nvPicPr>
        <p:blipFill>
          <a:blip r:embed="rId2"/>
          <a:stretch>
            <a:fillRect/>
          </a:stretch>
        </p:blipFill>
        <p:spPr>
          <a:xfrm>
            <a:off x="580571" y="124795"/>
            <a:ext cx="5515429" cy="6482544"/>
          </a:xfrm>
          <a:prstGeom prst="rect">
            <a:avLst/>
          </a:prstGeom>
        </p:spPr>
      </p:pic>
    </p:spTree>
    <p:extLst>
      <p:ext uri="{BB962C8B-B14F-4D97-AF65-F5344CB8AC3E}">
        <p14:creationId xmlns:p14="http://schemas.microsoft.com/office/powerpoint/2010/main" val="106212782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561</TotalTime>
  <Words>657</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Manrope</vt:lpstr>
      <vt:lpstr>Trade Gothic LT Pro</vt:lpstr>
      <vt:lpstr>Trebuchet MS</vt:lpstr>
      <vt:lpstr>Office Theme</vt:lpstr>
      <vt:lpstr>ABC CALL VOLUME TRENDS ANALYSIS</vt:lpstr>
      <vt:lpstr>Description</vt:lpstr>
      <vt:lpstr>PowerPoint Presentation</vt:lpstr>
      <vt:lpstr>Approach</vt:lpstr>
      <vt:lpstr>Tech Stack Used:</vt:lpstr>
      <vt:lpstr>Insights and Results: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Vsp1133@outlook.com</dc:creator>
  <cp:lastModifiedBy>Vsp1133@outlook.com</cp:lastModifiedBy>
  <cp:revision>12</cp:revision>
  <dcterms:created xsi:type="dcterms:W3CDTF">2023-04-24T11:44:15Z</dcterms:created>
  <dcterms:modified xsi:type="dcterms:W3CDTF">2023-05-20T13:25:54Z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