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6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88" r:id="rId19"/>
    <p:sldId id="289" r:id="rId20"/>
    <p:sldId id="276" r:id="rId21"/>
    <p:sldId id="277" r:id="rId22"/>
    <p:sldId id="278" r:id="rId23"/>
    <p:sldId id="279" r:id="rId24"/>
    <p:sldId id="290" r:id="rId25"/>
    <p:sldId id="283" r:id="rId26"/>
    <p:sldId id="282" r:id="rId27"/>
    <p:sldId id="284" r:id="rId28"/>
    <p:sldId id="299" r:id="rId29"/>
    <p:sldId id="308" r:id="rId30"/>
    <p:sldId id="285" r:id="rId31"/>
    <p:sldId id="293" r:id="rId32"/>
    <p:sldId id="296" r:id="rId33"/>
    <p:sldId id="302" r:id="rId34"/>
    <p:sldId id="294" r:id="rId35"/>
    <p:sldId id="297" r:id="rId36"/>
    <p:sldId id="295" r:id="rId37"/>
    <p:sldId id="300" r:id="rId38"/>
    <p:sldId id="287" r:id="rId39"/>
    <p:sldId id="298" r:id="rId40"/>
    <p:sldId id="303" r:id="rId41"/>
    <p:sldId id="301" r:id="rId42"/>
    <p:sldId id="305" r:id="rId43"/>
    <p:sldId id="306" r:id="rId44"/>
    <p:sldId id="30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6" autoAdjust="0"/>
    <p:restoredTop sz="59444" autoAdjust="0"/>
  </p:normalViewPr>
  <p:slideViewPr>
    <p:cSldViewPr snapToGrid="0">
      <p:cViewPr varScale="1">
        <p:scale>
          <a:sx n="108" d="100"/>
          <a:sy n="108" d="100"/>
        </p:scale>
        <p:origin x="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2D4B7-CAB9-4045-A579-3C726E720A7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B0B83A-754A-473E-BB73-BB449C5709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09E40D6A-A442-4FC8-BCB0-5886A5376159}" type="parTrans" cxnId="{C9C8FF97-7278-4B5F-B524-CA40626C606D}">
      <dgm:prSet/>
      <dgm:spPr/>
      <dgm:t>
        <a:bodyPr/>
        <a:lstStyle/>
        <a:p>
          <a:endParaRPr lang="en-US"/>
        </a:p>
      </dgm:t>
    </dgm:pt>
    <dgm:pt modelId="{F6C8FBE4-2F67-4DFD-816B-9052FD84B37B}" type="sibTrans" cxnId="{C9C8FF97-7278-4B5F-B524-CA40626C606D}">
      <dgm:prSet/>
      <dgm:spPr/>
      <dgm:t>
        <a:bodyPr/>
        <a:lstStyle/>
        <a:p>
          <a:endParaRPr lang="en-US"/>
        </a:p>
      </dgm:t>
    </dgm:pt>
    <dgm:pt modelId="{FD00ECE5-62F0-464D-9CF6-AB95AD99BC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Natural Language Processing (NLP)</a:t>
          </a:r>
          <a:endParaRPr lang="en-US"/>
        </a:p>
      </dgm:t>
    </dgm:pt>
    <dgm:pt modelId="{84379A65-1098-4FD1-AF77-171AE25640EF}" type="parTrans" cxnId="{CF312172-4975-419B-B361-F24DA9E35591}">
      <dgm:prSet/>
      <dgm:spPr/>
      <dgm:t>
        <a:bodyPr/>
        <a:lstStyle/>
        <a:p>
          <a:endParaRPr lang="en-US"/>
        </a:p>
      </dgm:t>
    </dgm:pt>
    <dgm:pt modelId="{F94060C7-AD84-4248-AC7F-0F4C85405FC7}" type="sibTrans" cxnId="{CF312172-4975-419B-B361-F24DA9E35591}">
      <dgm:prSet/>
      <dgm:spPr/>
      <dgm:t>
        <a:bodyPr/>
        <a:lstStyle/>
        <a:p>
          <a:endParaRPr lang="en-US"/>
        </a:p>
      </dgm:t>
    </dgm:pt>
    <dgm:pt modelId="{3FA8298C-2A92-4F34-80E6-63F8682BB0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Étapes de traitement</a:t>
          </a:r>
          <a:endParaRPr lang="en-US"/>
        </a:p>
      </dgm:t>
    </dgm:pt>
    <dgm:pt modelId="{41A26AEF-6860-441B-AF64-C12CE16D1A96}" type="parTrans" cxnId="{BF1D0D46-55D9-43E9-969D-03FA614B9063}">
      <dgm:prSet/>
      <dgm:spPr/>
      <dgm:t>
        <a:bodyPr/>
        <a:lstStyle/>
        <a:p>
          <a:endParaRPr lang="en-US"/>
        </a:p>
      </dgm:t>
    </dgm:pt>
    <dgm:pt modelId="{3C539A9E-65F4-4C8E-AAF1-BDB37BD02F93}" type="sibTrans" cxnId="{BF1D0D46-55D9-43E9-969D-03FA614B9063}">
      <dgm:prSet/>
      <dgm:spPr/>
      <dgm:t>
        <a:bodyPr/>
        <a:lstStyle/>
        <a:p>
          <a:endParaRPr lang="en-US"/>
        </a:p>
      </dgm:t>
    </dgm:pt>
    <dgm:pt modelId="{A6CDD4D4-2A92-4D6D-9902-525174D6B0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Création de modèles</a:t>
          </a:r>
          <a:endParaRPr lang="en-US"/>
        </a:p>
      </dgm:t>
    </dgm:pt>
    <dgm:pt modelId="{4CE11FC7-5283-4256-9CD4-129C6CD007FB}" type="parTrans" cxnId="{C90B2451-2B58-4794-84AE-970B8EC54135}">
      <dgm:prSet/>
      <dgm:spPr/>
      <dgm:t>
        <a:bodyPr/>
        <a:lstStyle/>
        <a:p>
          <a:endParaRPr lang="en-US"/>
        </a:p>
      </dgm:t>
    </dgm:pt>
    <dgm:pt modelId="{1CC0AB33-0156-4E61-90C0-0FEE9D44BB06}" type="sibTrans" cxnId="{C90B2451-2B58-4794-84AE-970B8EC54135}">
      <dgm:prSet/>
      <dgm:spPr/>
      <dgm:t>
        <a:bodyPr/>
        <a:lstStyle/>
        <a:p>
          <a:endParaRPr lang="en-US"/>
        </a:p>
      </dgm:t>
    </dgm:pt>
    <dgm:pt modelId="{4493C678-4394-43E9-B42C-994B51F71EAF}" type="pres">
      <dgm:prSet presAssocID="{1472D4B7-CAB9-4045-A579-3C726E720A7A}" presName="root" presStyleCnt="0">
        <dgm:presLayoutVars>
          <dgm:dir/>
          <dgm:resizeHandles val="exact"/>
        </dgm:presLayoutVars>
      </dgm:prSet>
      <dgm:spPr/>
    </dgm:pt>
    <dgm:pt modelId="{5D19DDD6-32AD-4D16-A208-E9F12C32B62B}" type="pres">
      <dgm:prSet presAssocID="{27B0B83A-754A-473E-BB73-BB449C570922}" presName="compNode" presStyleCnt="0"/>
      <dgm:spPr/>
    </dgm:pt>
    <dgm:pt modelId="{492215C5-665C-44EA-8590-2A91DC712A97}" type="pres">
      <dgm:prSet presAssocID="{27B0B83A-754A-473E-BB73-BB449C57092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DBA6E5E-8F55-41DA-B2BB-510BE8B2064C}" type="pres">
      <dgm:prSet presAssocID="{27B0B83A-754A-473E-BB73-BB449C5709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èches de chevron avec un remplissage uni"/>
        </a:ext>
      </dgm:extLst>
    </dgm:pt>
    <dgm:pt modelId="{479E7A09-42E2-4857-8EE0-15A50F82A1F2}" type="pres">
      <dgm:prSet presAssocID="{27B0B83A-754A-473E-BB73-BB449C570922}" presName="spaceRect" presStyleCnt="0"/>
      <dgm:spPr/>
    </dgm:pt>
    <dgm:pt modelId="{D018FD87-CBDD-4B3C-B122-5539BA72B711}" type="pres">
      <dgm:prSet presAssocID="{27B0B83A-754A-473E-BB73-BB449C570922}" presName="textRect" presStyleLbl="revTx" presStyleIdx="0" presStyleCnt="4">
        <dgm:presLayoutVars>
          <dgm:chMax val="1"/>
          <dgm:chPref val="1"/>
        </dgm:presLayoutVars>
      </dgm:prSet>
      <dgm:spPr/>
    </dgm:pt>
    <dgm:pt modelId="{9F8CA030-8B43-4745-B64D-E076A834C90B}" type="pres">
      <dgm:prSet presAssocID="{F6C8FBE4-2F67-4DFD-816B-9052FD84B37B}" presName="sibTrans" presStyleCnt="0"/>
      <dgm:spPr/>
    </dgm:pt>
    <dgm:pt modelId="{5C6D3ED9-142D-46FC-8794-BE055FEE377E}" type="pres">
      <dgm:prSet presAssocID="{FD00ECE5-62F0-464D-9CF6-AB95AD99BCDA}" presName="compNode" presStyleCnt="0"/>
      <dgm:spPr/>
    </dgm:pt>
    <dgm:pt modelId="{AC54AE4B-A272-4934-BF0C-75A03E2FAFE2}" type="pres">
      <dgm:prSet presAssocID="{FD00ECE5-62F0-464D-9CF6-AB95AD99BCD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983066-EBC9-4325-94CE-781DC1DBC5E8}" type="pres">
      <dgm:prSet presAssocID="{FD00ECE5-62F0-464D-9CF6-AB95AD99BC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FB939F-22B0-4B97-80AE-84BEFD4A39F6}" type="pres">
      <dgm:prSet presAssocID="{FD00ECE5-62F0-464D-9CF6-AB95AD99BCDA}" presName="spaceRect" presStyleCnt="0"/>
      <dgm:spPr/>
    </dgm:pt>
    <dgm:pt modelId="{84DB3C3C-3224-4790-A773-417DDF76E835}" type="pres">
      <dgm:prSet presAssocID="{FD00ECE5-62F0-464D-9CF6-AB95AD99BCDA}" presName="textRect" presStyleLbl="revTx" presStyleIdx="1" presStyleCnt="4">
        <dgm:presLayoutVars>
          <dgm:chMax val="1"/>
          <dgm:chPref val="1"/>
        </dgm:presLayoutVars>
      </dgm:prSet>
      <dgm:spPr/>
    </dgm:pt>
    <dgm:pt modelId="{C113F860-BACF-4C9D-8192-EE6AD1E86660}" type="pres">
      <dgm:prSet presAssocID="{F94060C7-AD84-4248-AC7F-0F4C85405FC7}" presName="sibTrans" presStyleCnt="0"/>
      <dgm:spPr/>
    </dgm:pt>
    <dgm:pt modelId="{D4C2C234-5E7A-40BE-BDB4-8459028A98FB}" type="pres">
      <dgm:prSet presAssocID="{3FA8298C-2A92-4F34-80E6-63F8682BB053}" presName="compNode" presStyleCnt="0"/>
      <dgm:spPr/>
    </dgm:pt>
    <dgm:pt modelId="{38107E0C-D0BC-4160-B2BF-17C234726186}" type="pres">
      <dgm:prSet presAssocID="{3FA8298C-2A92-4F34-80E6-63F8682BB05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C69A82E-3A3C-42DC-87DD-C91109F14067}" type="pres">
      <dgm:prSet presAssocID="{3FA8298C-2A92-4F34-80E6-63F8682BB0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avec un remplissage uni"/>
        </a:ext>
      </dgm:extLst>
    </dgm:pt>
    <dgm:pt modelId="{78E119A3-5585-4040-9CA3-3B054BF6B546}" type="pres">
      <dgm:prSet presAssocID="{3FA8298C-2A92-4F34-80E6-63F8682BB053}" presName="spaceRect" presStyleCnt="0"/>
      <dgm:spPr/>
    </dgm:pt>
    <dgm:pt modelId="{9F2B70F2-D3B6-445D-8735-919869CCA173}" type="pres">
      <dgm:prSet presAssocID="{3FA8298C-2A92-4F34-80E6-63F8682BB053}" presName="textRect" presStyleLbl="revTx" presStyleIdx="2" presStyleCnt="4">
        <dgm:presLayoutVars>
          <dgm:chMax val="1"/>
          <dgm:chPref val="1"/>
        </dgm:presLayoutVars>
      </dgm:prSet>
      <dgm:spPr/>
    </dgm:pt>
    <dgm:pt modelId="{7F4E9596-35D8-41CD-B192-BF69F9E56BD8}" type="pres">
      <dgm:prSet presAssocID="{3C539A9E-65F4-4C8E-AAF1-BDB37BD02F93}" presName="sibTrans" presStyleCnt="0"/>
      <dgm:spPr/>
    </dgm:pt>
    <dgm:pt modelId="{46EE293B-A4AD-4397-A9D5-700E71E070E8}" type="pres">
      <dgm:prSet presAssocID="{A6CDD4D4-2A92-4D6D-9902-525174D6B00D}" presName="compNode" presStyleCnt="0"/>
      <dgm:spPr/>
    </dgm:pt>
    <dgm:pt modelId="{966AB85F-08CE-4AC8-8FDF-38A7E0CE7F5C}" type="pres">
      <dgm:prSet presAssocID="{A6CDD4D4-2A92-4D6D-9902-525174D6B00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845786D-9A8A-4588-9E7C-BD9EC9577464}" type="pres">
      <dgm:prSet presAssocID="{A6CDD4D4-2A92-4D6D-9902-525174D6B0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 avec un remplissage uni"/>
        </a:ext>
      </dgm:extLst>
    </dgm:pt>
    <dgm:pt modelId="{3BDE59E4-6BA7-4BD1-A926-17AFF6169513}" type="pres">
      <dgm:prSet presAssocID="{A6CDD4D4-2A92-4D6D-9902-525174D6B00D}" presName="spaceRect" presStyleCnt="0"/>
      <dgm:spPr/>
    </dgm:pt>
    <dgm:pt modelId="{247B4AD6-0E5A-47A7-8683-038A5AAE5B8B}" type="pres">
      <dgm:prSet presAssocID="{A6CDD4D4-2A92-4D6D-9902-525174D6B0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49EE2E-8F94-424F-BC7F-E696AEC8E865}" type="presOf" srcId="{27B0B83A-754A-473E-BB73-BB449C570922}" destId="{D018FD87-CBDD-4B3C-B122-5539BA72B711}" srcOrd="0" destOrd="0" presId="urn:microsoft.com/office/officeart/2018/5/layout/IconLeafLabelList"/>
    <dgm:cxn modelId="{BF1D0D46-55D9-43E9-969D-03FA614B9063}" srcId="{1472D4B7-CAB9-4045-A579-3C726E720A7A}" destId="{3FA8298C-2A92-4F34-80E6-63F8682BB053}" srcOrd="2" destOrd="0" parTransId="{41A26AEF-6860-441B-AF64-C12CE16D1A96}" sibTransId="{3C539A9E-65F4-4C8E-AAF1-BDB37BD02F93}"/>
    <dgm:cxn modelId="{4F4F1049-DA94-46C4-BBB5-4D060C6831BD}" type="presOf" srcId="{FD00ECE5-62F0-464D-9CF6-AB95AD99BCDA}" destId="{84DB3C3C-3224-4790-A773-417DDF76E835}" srcOrd="0" destOrd="0" presId="urn:microsoft.com/office/officeart/2018/5/layout/IconLeafLabelList"/>
    <dgm:cxn modelId="{C90B2451-2B58-4794-84AE-970B8EC54135}" srcId="{1472D4B7-CAB9-4045-A579-3C726E720A7A}" destId="{A6CDD4D4-2A92-4D6D-9902-525174D6B00D}" srcOrd="3" destOrd="0" parTransId="{4CE11FC7-5283-4256-9CD4-129C6CD007FB}" sibTransId="{1CC0AB33-0156-4E61-90C0-0FEE9D44BB06}"/>
    <dgm:cxn modelId="{CF312172-4975-419B-B361-F24DA9E35591}" srcId="{1472D4B7-CAB9-4045-A579-3C726E720A7A}" destId="{FD00ECE5-62F0-464D-9CF6-AB95AD99BCDA}" srcOrd="1" destOrd="0" parTransId="{84379A65-1098-4FD1-AF77-171AE25640EF}" sibTransId="{F94060C7-AD84-4248-AC7F-0F4C85405FC7}"/>
    <dgm:cxn modelId="{C9C8FF97-7278-4B5F-B524-CA40626C606D}" srcId="{1472D4B7-CAB9-4045-A579-3C726E720A7A}" destId="{27B0B83A-754A-473E-BB73-BB449C570922}" srcOrd="0" destOrd="0" parTransId="{09E40D6A-A442-4FC8-BCB0-5886A5376159}" sibTransId="{F6C8FBE4-2F67-4DFD-816B-9052FD84B37B}"/>
    <dgm:cxn modelId="{85706A98-90DD-4390-AD9A-DBDA67CFA17F}" type="presOf" srcId="{3FA8298C-2A92-4F34-80E6-63F8682BB053}" destId="{9F2B70F2-D3B6-445D-8735-919869CCA173}" srcOrd="0" destOrd="0" presId="urn:microsoft.com/office/officeart/2018/5/layout/IconLeafLabelList"/>
    <dgm:cxn modelId="{024487AF-4AC6-42D2-AF0A-DE9204C86513}" type="presOf" srcId="{A6CDD4D4-2A92-4D6D-9902-525174D6B00D}" destId="{247B4AD6-0E5A-47A7-8683-038A5AAE5B8B}" srcOrd="0" destOrd="0" presId="urn:microsoft.com/office/officeart/2018/5/layout/IconLeafLabelList"/>
    <dgm:cxn modelId="{C578B6CE-A740-4ED2-88C2-2BA6BA011C37}" type="presOf" srcId="{1472D4B7-CAB9-4045-A579-3C726E720A7A}" destId="{4493C678-4394-43E9-B42C-994B51F71EAF}" srcOrd="0" destOrd="0" presId="urn:microsoft.com/office/officeart/2018/5/layout/IconLeafLabelList"/>
    <dgm:cxn modelId="{1B8AC579-B3DF-46DC-9AE3-06B631372069}" type="presParOf" srcId="{4493C678-4394-43E9-B42C-994B51F71EAF}" destId="{5D19DDD6-32AD-4D16-A208-E9F12C32B62B}" srcOrd="0" destOrd="0" presId="urn:microsoft.com/office/officeart/2018/5/layout/IconLeafLabelList"/>
    <dgm:cxn modelId="{C734444F-E8AA-4707-9F31-EF46B5005378}" type="presParOf" srcId="{5D19DDD6-32AD-4D16-A208-E9F12C32B62B}" destId="{492215C5-665C-44EA-8590-2A91DC712A97}" srcOrd="0" destOrd="0" presId="urn:microsoft.com/office/officeart/2018/5/layout/IconLeafLabelList"/>
    <dgm:cxn modelId="{BEDCDE77-A8C4-4EBE-956C-FD44891072A0}" type="presParOf" srcId="{5D19DDD6-32AD-4D16-A208-E9F12C32B62B}" destId="{EDBA6E5E-8F55-41DA-B2BB-510BE8B2064C}" srcOrd="1" destOrd="0" presId="urn:microsoft.com/office/officeart/2018/5/layout/IconLeafLabelList"/>
    <dgm:cxn modelId="{6F2A6D85-1F99-422D-8557-F37C1B804914}" type="presParOf" srcId="{5D19DDD6-32AD-4D16-A208-E9F12C32B62B}" destId="{479E7A09-42E2-4857-8EE0-15A50F82A1F2}" srcOrd="2" destOrd="0" presId="urn:microsoft.com/office/officeart/2018/5/layout/IconLeafLabelList"/>
    <dgm:cxn modelId="{381E8F77-6C9C-4822-BD2C-5A4CDBDE33A5}" type="presParOf" srcId="{5D19DDD6-32AD-4D16-A208-E9F12C32B62B}" destId="{D018FD87-CBDD-4B3C-B122-5539BA72B711}" srcOrd="3" destOrd="0" presId="urn:microsoft.com/office/officeart/2018/5/layout/IconLeafLabelList"/>
    <dgm:cxn modelId="{2892677A-F592-4CE7-8510-6DC4B0809A68}" type="presParOf" srcId="{4493C678-4394-43E9-B42C-994B51F71EAF}" destId="{9F8CA030-8B43-4745-B64D-E076A834C90B}" srcOrd="1" destOrd="0" presId="urn:microsoft.com/office/officeart/2018/5/layout/IconLeafLabelList"/>
    <dgm:cxn modelId="{6D2D5815-E8FD-4D86-8504-3F14B988D101}" type="presParOf" srcId="{4493C678-4394-43E9-B42C-994B51F71EAF}" destId="{5C6D3ED9-142D-46FC-8794-BE055FEE377E}" srcOrd="2" destOrd="0" presId="urn:microsoft.com/office/officeart/2018/5/layout/IconLeafLabelList"/>
    <dgm:cxn modelId="{91706035-51A9-41DF-994E-8369BEC1E095}" type="presParOf" srcId="{5C6D3ED9-142D-46FC-8794-BE055FEE377E}" destId="{AC54AE4B-A272-4934-BF0C-75A03E2FAFE2}" srcOrd="0" destOrd="0" presId="urn:microsoft.com/office/officeart/2018/5/layout/IconLeafLabelList"/>
    <dgm:cxn modelId="{0B59CE02-5EC0-4C69-A674-3B512D668C25}" type="presParOf" srcId="{5C6D3ED9-142D-46FC-8794-BE055FEE377E}" destId="{98983066-EBC9-4325-94CE-781DC1DBC5E8}" srcOrd="1" destOrd="0" presId="urn:microsoft.com/office/officeart/2018/5/layout/IconLeafLabelList"/>
    <dgm:cxn modelId="{311FA2AE-66CB-4162-B677-8D15B911B2B4}" type="presParOf" srcId="{5C6D3ED9-142D-46FC-8794-BE055FEE377E}" destId="{F7FB939F-22B0-4B97-80AE-84BEFD4A39F6}" srcOrd="2" destOrd="0" presId="urn:microsoft.com/office/officeart/2018/5/layout/IconLeafLabelList"/>
    <dgm:cxn modelId="{7FC3B13E-8CC9-4B6C-8D52-2425CCE4D160}" type="presParOf" srcId="{5C6D3ED9-142D-46FC-8794-BE055FEE377E}" destId="{84DB3C3C-3224-4790-A773-417DDF76E835}" srcOrd="3" destOrd="0" presId="urn:microsoft.com/office/officeart/2018/5/layout/IconLeafLabelList"/>
    <dgm:cxn modelId="{53A0BBC4-01D2-4FFF-9F46-E25FD6AE9B13}" type="presParOf" srcId="{4493C678-4394-43E9-B42C-994B51F71EAF}" destId="{C113F860-BACF-4C9D-8192-EE6AD1E86660}" srcOrd="3" destOrd="0" presId="urn:microsoft.com/office/officeart/2018/5/layout/IconLeafLabelList"/>
    <dgm:cxn modelId="{54F26ABB-628A-4223-AD44-B6E81F9DE027}" type="presParOf" srcId="{4493C678-4394-43E9-B42C-994B51F71EAF}" destId="{D4C2C234-5E7A-40BE-BDB4-8459028A98FB}" srcOrd="4" destOrd="0" presId="urn:microsoft.com/office/officeart/2018/5/layout/IconLeafLabelList"/>
    <dgm:cxn modelId="{48FF57FD-24DC-47CF-A910-34BCDA3925A6}" type="presParOf" srcId="{D4C2C234-5E7A-40BE-BDB4-8459028A98FB}" destId="{38107E0C-D0BC-4160-B2BF-17C234726186}" srcOrd="0" destOrd="0" presId="urn:microsoft.com/office/officeart/2018/5/layout/IconLeafLabelList"/>
    <dgm:cxn modelId="{033C52FD-B383-4CD7-B457-401A61FB5C10}" type="presParOf" srcId="{D4C2C234-5E7A-40BE-BDB4-8459028A98FB}" destId="{7C69A82E-3A3C-42DC-87DD-C91109F14067}" srcOrd="1" destOrd="0" presId="urn:microsoft.com/office/officeart/2018/5/layout/IconLeafLabelList"/>
    <dgm:cxn modelId="{581C99EA-B00D-4958-9BD9-C2C5BA042338}" type="presParOf" srcId="{D4C2C234-5E7A-40BE-BDB4-8459028A98FB}" destId="{78E119A3-5585-4040-9CA3-3B054BF6B546}" srcOrd="2" destOrd="0" presId="urn:microsoft.com/office/officeart/2018/5/layout/IconLeafLabelList"/>
    <dgm:cxn modelId="{BCDF3026-9C40-4555-83A9-1760BD5F9431}" type="presParOf" srcId="{D4C2C234-5E7A-40BE-BDB4-8459028A98FB}" destId="{9F2B70F2-D3B6-445D-8735-919869CCA173}" srcOrd="3" destOrd="0" presId="urn:microsoft.com/office/officeart/2018/5/layout/IconLeafLabelList"/>
    <dgm:cxn modelId="{E363568D-4345-4AE6-AA3A-339295844CF5}" type="presParOf" srcId="{4493C678-4394-43E9-B42C-994B51F71EAF}" destId="{7F4E9596-35D8-41CD-B192-BF69F9E56BD8}" srcOrd="5" destOrd="0" presId="urn:microsoft.com/office/officeart/2018/5/layout/IconLeafLabelList"/>
    <dgm:cxn modelId="{5DD57235-1332-4217-B8AD-86D4EF498E73}" type="presParOf" srcId="{4493C678-4394-43E9-B42C-994B51F71EAF}" destId="{46EE293B-A4AD-4397-A9D5-700E71E070E8}" srcOrd="6" destOrd="0" presId="urn:microsoft.com/office/officeart/2018/5/layout/IconLeafLabelList"/>
    <dgm:cxn modelId="{A4B50FB7-C50B-40EA-8CA5-8F417A5A9E0A}" type="presParOf" srcId="{46EE293B-A4AD-4397-A9D5-700E71E070E8}" destId="{966AB85F-08CE-4AC8-8FDF-38A7E0CE7F5C}" srcOrd="0" destOrd="0" presId="urn:microsoft.com/office/officeart/2018/5/layout/IconLeafLabelList"/>
    <dgm:cxn modelId="{3D5913B4-6E48-4AE2-9D23-7CECC41310DD}" type="presParOf" srcId="{46EE293B-A4AD-4397-A9D5-700E71E070E8}" destId="{4845786D-9A8A-4588-9E7C-BD9EC9577464}" srcOrd="1" destOrd="0" presId="urn:microsoft.com/office/officeart/2018/5/layout/IconLeafLabelList"/>
    <dgm:cxn modelId="{1EDEE5B0-C69A-42AD-89D0-5CE89B58311A}" type="presParOf" srcId="{46EE293B-A4AD-4397-A9D5-700E71E070E8}" destId="{3BDE59E4-6BA7-4BD1-A926-17AFF6169513}" srcOrd="2" destOrd="0" presId="urn:microsoft.com/office/officeart/2018/5/layout/IconLeafLabelList"/>
    <dgm:cxn modelId="{3CFF825D-6F9B-4C26-828E-99F7AEC5E5C3}" type="presParOf" srcId="{46EE293B-A4AD-4397-A9D5-700E71E070E8}" destId="{247B4AD6-0E5A-47A7-8683-038A5AAE5B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736A9-E25C-46AE-B6F5-EF787B30CE7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BADA0A-282D-4839-AE6B-BF43F5333339}">
      <dgm:prSet/>
      <dgm:spPr/>
      <dgm:t>
        <a:bodyPr/>
        <a:lstStyle/>
        <a:p>
          <a:r>
            <a:rPr lang="en-GB"/>
            <a:t>Résumer un texte </a:t>
          </a:r>
          <a:endParaRPr lang="en-US"/>
        </a:p>
      </dgm:t>
    </dgm:pt>
    <dgm:pt modelId="{DD92F0B2-64FF-4E37-870B-4D2D3A47715A}" type="parTrans" cxnId="{B13D2887-16B8-43E8-BC8C-2791A23DE528}">
      <dgm:prSet/>
      <dgm:spPr/>
      <dgm:t>
        <a:bodyPr/>
        <a:lstStyle/>
        <a:p>
          <a:endParaRPr lang="en-US"/>
        </a:p>
      </dgm:t>
    </dgm:pt>
    <dgm:pt modelId="{A17E5908-5F17-4524-A9F4-7F4B37307030}" type="sibTrans" cxnId="{B13D2887-16B8-43E8-BC8C-2791A23DE528}">
      <dgm:prSet/>
      <dgm:spPr/>
      <dgm:t>
        <a:bodyPr/>
        <a:lstStyle/>
        <a:p>
          <a:endParaRPr lang="en-US"/>
        </a:p>
      </dgm:t>
    </dgm:pt>
    <dgm:pt modelId="{495D4F01-29B3-4E13-A8AB-1037210195F8}">
      <dgm:prSet/>
      <dgm:spPr/>
      <dgm:t>
        <a:bodyPr/>
        <a:lstStyle/>
        <a:p>
          <a:r>
            <a:rPr lang="fr-FR"/>
            <a:t>Analyser les émotions et sentiments dans un texte</a:t>
          </a:r>
          <a:endParaRPr lang="en-US"/>
        </a:p>
      </dgm:t>
    </dgm:pt>
    <dgm:pt modelId="{E6C8BF02-9CE8-45A0-851B-04BFF20A54B0}" type="parTrans" cxnId="{1723DFBC-2C69-46D5-8114-16E66BA5D5A4}">
      <dgm:prSet/>
      <dgm:spPr/>
      <dgm:t>
        <a:bodyPr/>
        <a:lstStyle/>
        <a:p>
          <a:endParaRPr lang="en-US"/>
        </a:p>
      </dgm:t>
    </dgm:pt>
    <dgm:pt modelId="{FC32FE3C-DE9D-48D2-BA64-D6E0B3035D89}" type="sibTrans" cxnId="{1723DFBC-2C69-46D5-8114-16E66BA5D5A4}">
      <dgm:prSet/>
      <dgm:spPr/>
      <dgm:t>
        <a:bodyPr/>
        <a:lstStyle/>
        <a:p>
          <a:endParaRPr lang="en-US"/>
        </a:p>
      </dgm:t>
    </dgm:pt>
    <dgm:pt modelId="{3E38F852-58D7-4EE6-9F28-57F1E182BE1B}">
      <dgm:prSet/>
      <dgm:spPr/>
      <dgm:t>
        <a:bodyPr/>
        <a:lstStyle/>
        <a:p>
          <a:r>
            <a:rPr lang="fr-FR"/>
            <a:t>Classer des documents textuels en fonction de leur type ou des sujets traités </a:t>
          </a:r>
          <a:endParaRPr lang="en-US"/>
        </a:p>
      </dgm:t>
    </dgm:pt>
    <dgm:pt modelId="{FE2D7BFB-C1B2-4546-B23E-227B710F60BB}" type="parTrans" cxnId="{A4C331AD-90D4-4AE4-A4FB-E4E8D7CB431F}">
      <dgm:prSet/>
      <dgm:spPr/>
      <dgm:t>
        <a:bodyPr/>
        <a:lstStyle/>
        <a:p>
          <a:endParaRPr lang="en-US"/>
        </a:p>
      </dgm:t>
    </dgm:pt>
    <dgm:pt modelId="{C2E533B4-FD07-4CDC-B0C1-55F06DDE8ED3}" type="sibTrans" cxnId="{A4C331AD-90D4-4AE4-A4FB-E4E8D7CB431F}">
      <dgm:prSet/>
      <dgm:spPr/>
      <dgm:t>
        <a:bodyPr/>
        <a:lstStyle/>
        <a:p>
          <a:endParaRPr lang="en-US"/>
        </a:p>
      </dgm:t>
    </dgm:pt>
    <dgm:pt modelId="{00C844E2-AAE2-4BEE-A375-079557517AA9}">
      <dgm:prSet/>
      <dgm:spPr/>
      <dgm:t>
        <a:bodyPr/>
        <a:lstStyle/>
        <a:p>
          <a:r>
            <a:rPr lang="en-GB"/>
            <a:t>Rechercher des informations pertinentes </a:t>
          </a:r>
          <a:endParaRPr lang="en-US"/>
        </a:p>
      </dgm:t>
    </dgm:pt>
    <dgm:pt modelId="{255705BD-831A-44C9-9C69-74D8F1A9F756}" type="parTrans" cxnId="{7E9AF4C2-5815-43A8-8F24-FD19A0B7FE68}">
      <dgm:prSet/>
      <dgm:spPr/>
      <dgm:t>
        <a:bodyPr/>
        <a:lstStyle/>
        <a:p>
          <a:endParaRPr lang="en-US"/>
        </a:p>
      </dgm:t>
    </dgm:pt>
    <dgm:pt modelId="{FC9DF8F9-608C-4A0E-AE8B-9E7D5872612A}" type="sibTrans" cxnId="{7E9AF4C2-5815-43A8-8F24-FD19A0B7FE68}">
      <dgm:prSet/>
      <dgm:spPr/>
      <dgm:t>
        <a:bodyPr/>
        <a:lstStyle/>
        <a:p>
          <a:endParaRPr lang="en-US"/>
        </a:p>
      </dgm:t>
    </dgm:pt>
    <dgm:pt modelId="{C82F2611-1B8B-46C4-8AC8-1D4FC422F709}" type="pres">
      <dgm:prSet presAssocID="{B0E736A9-E25C-46AE-B6F5-EF787B30CE78}" presName="matrix" presStyleCnt="0">
        <dgm:presLayoutVars>
          <dgm:chMax val="1"/>
          <dgm:dir/>
          <dgm:resizeHandles val="exact"/>
        </dgm:presLayoutVars>
      </dgm:prSet>
      <dgm:spPr/>
    </dgm:pt>
    <dgm:pt modelId="{B1CE31A1-46F4-46FF-B7B2-988E41FD7655}" type="pres">
      <dgm:prSet presAssocID="{B0E736A9-E25C-46AE-B6F5-EF787B30CE78}" presName="diamond" presStyleLbl="bgShp" presStyleIdx="0" presStyleCnt="1"/>
      <dgm:spPr/>
    </dgm:pt>
    <dgm:pt modelId="{8D2BE6AB-3457-444A-9D6F-7DDE8878B5C6}" type="pres">
      <dgm:prSet presAssocID="{B0E736A9-E25C-46AE-B6F5-EF787B30CE7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CEBA20-5DA5-44FC-8E27-0B8E84AE23F4}" type="pres">
      <dgm:prSet presAssocID="{B0E736A9-E25C-46AE-B6F5-EF787B30CE7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43315BD-16D7-4FDF-8212-AF7BE2DF061C}" type="pres">
      <dgm:prSet presAssocID="{B0E736A9-E25C-46AE-B6F5-EF787B30CE7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A2CD25-3C95-4427-87AA-74C6799F0082}" type="pres">
      <dgm:prSet presAssocID="{B0E736A9-E25C-46AE-B6F5-EF787B30CE7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1DA8214-514C-4CF4-BAA1-E676657AE0B2}" type="presOf" srcId="{3E38F852-58D7-4EE6-9F28-57F1E182BE1B}" destId="{F43315BD-16D7-4FDF-8212-AF7BE2DF061C}" srcOrd="0" destOrd="0" presId="urn:microsoft.com/office/officeart/2005/8/layout/matrix3"/>
    <dgm:cxn modelId="{5C965225-619B-4FA8-9465-362CA81B1E29}" type="presOf" srcId="{00C844E2-AAE2-4BEE-A375-079557517AA9}" destId="{12A2CD25-3C95-4427-87AA-74C6799F0082}" srcOrd="0" destOrd="0" presId="urn:microsoft.com/office/officeart/2005/8/layout/matrix3"/>
    <dgm:cxn modelId="{0B5D9055-DCFF-4FB7-88A9-2D4F95CFCA88}" type="presOf" srcId="{B0E736A9-E25C-46AE-B6F5-EF787B30CE78}" destId="{C82F2611-1B8B-46C4-8AC8-1D4FC422F709}" srcOrd="0" destOrd="0" presId="urn:microsoft.com/office/officeart/2005/8/layout/matrix3"/>
    <dgm:cxn modelId="{B13D2887-16B8-43E8-BC8C-2791A23DE528}" srcId="{B0E736A9-E25C-46AE-B6F5-EF787B30CE78}" destId="{19BADA0A-282D-4839-AE6B-BF43F5333339}" srcOrd="0" destOrd="0" parTransId="{DD92F0B2-64FF-4E37-870B-4D2D3A47715A}" sibTransId="{A17E5908-5F17-4524-A9F4-7F4B37307030}"/>
    <dgm:cxn modelId="{D2C9E58A-F8AD-436D-AA2B-29B4EA84777E}" type="presOf" srcId="{19BADA0A-282D-4839-AE6B-BF43F5333339}" destId="{8D2BE6AB-3457-444A-9D6F-7DDE8878B5C6}" srcOrd="0" destOrd="0" presId="urn:microsoft.com/office/officeart/2005/8/layout/matrix3"/>
    <dgm:cxn modelId="{A4C331AD-90D4-4AE4-A4FB-E4E8D7CB431F}" srcId="{B0E736A9-E25C-46AE-B6F5-EF787B30CE78}" destId="{3E38F852-58D7-4EE6-9F28-57F1E182BE1B}" srcOrd="2" destOrd="0" parTransId="{FE2D7BFB-C1B2-4546-B23E-227B710F60BB}" sibTransId="{C2E533B4-FD07-4CDC-B0C1-55F06DDE8ED3}"/>
    <dgm:cxn modelId="{446313B9-E661-4C1E-AD14-99DF9E74390F}" type="presOf" srcId="{495D4F01-29B3-4E13-A8AB-1037210195F8}" destId="{0FCEBA20-5DA5-44FC-8E27-0B8E84AE23F4}" srcOrd="0" destOrd="0" presId="urn:microsoft.com/office/officeart/2005/8/layout/matrix3"/>
    <dgm:cxn modelId="{1723DFBC-2C69-46D5-8114-16E66BA5D5A4}" srcId="{B0E736A9-E25C-46AE-B6F5-EF787B30CE78}" destId="{495D4F01-29B3-4E13-A8AB-1037210195F8}" srcOrd="1" destOrd="0" parTransId="{E6C8BF02-9CE8-45A0-851B-04BFF20A54B0}" sibTransId="{FC32FE3C-DE9D-48D2-BA64-D6E0B3035D89}"/>
    <dgm:cxn modelId="{7E9AF4C2-5815-43A8-8F24-FD19A0B7FE68}" srcId="{B0E736A9-E25C-46AE-B6F5-EF787B30CE78}" destId="{00C844E2-AAE2-4BEE-A375-079557517AA9}" srcOrd="3" destOrd="0" parTransId="{255705BD-831A-44C9-9C69-74D8F1A9F756}" sibTransId="{FC9DF8F9-608C-4A0E-AE8B-9E7D5872612A}"/>
    <dgm:cxn modelId="{75FC6D1F-5707-4363-949C-6D25D30184EE}" type="presParOf" srcId="{C82F2611-1B8B-46C4-8AC8-1D4FC422F709}" destId="{B1CE31A1-46F4-46FF-B7B2-988E41FD7655}" srcOrd="0" destOrd="0" presId="urn:microsoft.com/office/officeart/2005/8/layout/matrix3"/>
    <dgm:cxn modelId="{6CB28247-36DE-4A5F-9004-87D5093637EA}" type="presParOf" srcId="{C82F2611-1B8B-46C4-8AC8-1D4FC422F709}" destId="{8D2BE6AB-3457-444A-9D6F-7DDE8878B5C6}" srcOrd="1" destOrd="0" presId="urn:microsoft.com/office/officeart/2005/8/layout/matrix3"/>
    <dgm:cxn modelId="{6471FDED-CF91-41FA-BDED-1859C88263CB}" type="presParOf" srcId="{C82F2611-1B8B-46C4-8AC8-1D4FC422F709}" destId="{0FCEBA20-5DA5-44FC-8E27-0B8E84AE23F4}" srcOrd="2" destOrd="0" presId="urn:microsoft.com/office/officeart/2005/8/layout/matrix3"/>
    <dgm:cxn modelId="{96E6C5B8-4AC9-466A-A4E5-9BD78067F04E}" type="presParOf" srcId="{C82F2611-1B8B-46C4-8AC8-1D4FC422F709}" destId="{F43315BD-16D7-4FDF-8212-AF7BE2DF061C}" srcOrd="3" destOrd="0" presId="urn:microsoft.com/office/officeart/2005/8/layout/matrix3"/>
    <dgm:cxn modelId="{DE8143ED-F903-4640-945C-3F4906377A60}" type="presParOf" srcId="{C82F2611-1B8B-46C4-8AC8-1D4FC422F709}" destId="{12A2CD25-3C95-4427-87AA-74C6799F008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461ADF-CF02-4D1F-9CC2-507963064E6C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39676-68E8-4B24-ACE1-95DEF558DE0B}">
      <dgm:prSet/>
      <dgm:spPr/>
      <dgm:t>
        <a:bodyPr/>
        <a:lstStyle/>
        <a:p>
          <a:r>
            <a:rPr lang="fr-FR" dirty="0"/>
            <a:t>Collecte de données</a:t>
          </a:r>
          <a:endParaRPr lang="en-US" dirty="0"/>
        </a:p>
      </dgm:t>
    </dgm:pt>
    <dgm:pt modelId="{ECACCE8D-A151-4943-895C-E5A2DEAEBEB1}" type="parTrans" cxnId="{573DFE6E-1C99-4B33-8BA1-E4327C68564B}">
      <dgm:prSet/>
      <dgm:spPr/>
      <dgm:t>
        <a:bodyPr/>
        <a:lstStyle/>
        <a:p>
          <a:endParaRPr lang="en-US"/>
        </a:p>
      </dgm:t>
    </dgm:pt>
    <dgm:pt modelId="{69DD9D7F-C08B-4E0B-8B37-65368E698C7C}" type="sibTrans" cxnId="{573DFE6E-1C99-4B33-8BA1-E4327C68564B}">
      <dgm:prSet/>
      <dgm:spPr/>
      <dgm:t>
        <a:bodyPr/>
        <a:lstStyle/>
        <a:p>
          <a:endParaRPr lang="en-US"/>
        </a:p>
      </dgm:t>
    </dgm:pt>
    <dgm:pt modelId="{B59CD086-4865-413F-B240-1EFCA130AE48}">
      <dgm:prSet/>
      <dgm:spPr/>
      <dgm:t>
        <a:bodyPr/>
        <a:lstStyle/>
        <a:p>
          <a:r>
            <a:rPr lang="fr-FR" dirty="0"/>
            <a:t>Prétraitement</a:t>
          </a:r>
          <a:endParaRPr lang="en-US" dirty="0"/>
        </a:p>
      </dgm:t>
    </dgm:pt>
    <dgm:pt modelId="{D5867FCC-782B-47EF-B96C-70391CE61660}" type="parTrans" cxnId="{A68460DD-3234-48EB-A99C-D43F31168B62}">
      <dgm:prSet/>
      <dgm:spPr/>
      <dgm:t>
        <a:bodyPr/>
        <a:lstStyle/>
        <a:p>
          <a:endParaRPr lang="en-US"/>
        </a:p>
      </dgm:t>
    </dgm:pt>
    <dgm:pt modelId="{C7156A1A-9C18-434C-A499-D4B9278BC22B}" type="sibTrans" cxnId="{A68460DD-3234-48EB-A99C-D43F31168B62}">
      <dgm:prSet/>
      <dgm:spPr/>
      <dgm:t>
        <a:bodyPr/>
        <a:lstStyle/>
        <a:p>
          <a:endParaRPr lang="en-US"/>
        </a:p>
      </dgm:t>
    </dgm:pt>
    <dgm:pt modelId="{385BF9F8-B809-4F6B-B8B0-88DEC8364C89}">
      <dgm:prSet/>
      <dgm:spPr/>
      <dgm:t>
        <a:bodyPr/>
        <a:lstStyle/>
        <a:p>
          <a:r>
            <a:rPr lang="fr-FR" dirty="0"/>
            <a:t>Exploration</a:t>
          </a:r>
          <a:endParaRPr lang="en-US" dirty="0"/>
        </a:p>
      </dgm:t>
    </dgm:pt>
    <dgm:pt modelId="{AC3FF68E-8E7A-46CC-8237-1117BF77841A}" type="parTrans" cxnId="{70DADCE0-B5F3-49D4-A9DB-5F9DBEAF9318}">
      <dgm:prSet/>
      <dgm:spPr/>
      <dgm:t>
        <a:bodyPr/>
        <a:lstStyle/>
        <a:p>
          <a:endParaRPr lang="en-US"/>
        </a:p>
      </dgm:t>
    </dgm:pt>
    <dgm:pt modelId="{4D7927F8-09C4-41C7-92D5-95F5889E3384}" type="sibTrans" cxnId="{70DADCE0-B5F3-49D4-A9DB-5F9DBEAF9318}">
      <dgm:prSet/>
      <dgm:spPr/>
      <dgm:t>
        <a:bodyPr/>
        <a:lstStyle/>
        <a:p>
          <a:endParaRPr lang="en-US"/>
        </a:p>
      </dgm:t>
    </dgm:pt>
    <dgm:pt modelId="{FBD96B96-B34F-440C-9D4A-143884E927BC}">
      <dgm:prSet/>
      <dgm:spPr/>
      <dgm:t>
        <a:bodyPr/>
        <a:lstStyle/>
        <a:p>
          <a:r>
            <a:rPr lang="fr-FR" dirty="0"/>
            <a:t>Création de modèles</a:t>
          </a:r>
          <a:endParaRPr lang="en-US" dirty="0"/>
        </a:p>
      </dgm:t>
    </dgm:pt>
    <dgm:pt modelId="{ECDDCB30-8505-4D91-98AB-54FC02F09196}" type="parTrans" cxnId="{7BC1F844-7224-43A0-8506-4537E94C75FB}">
      <dgm:prSet/>
      <dgm:spPr/>
      <dgm:t>
        <a:bodyPr/>
        <a:lstStyle/>
        <a:p>
          <a:endParaRPr lang="en-US"/>
        </a:p>
      </dgm:t>
    </dgm:pt>
    <dgm:pt modelId="{3D2B312F-4A37-4290-B582-540DA763A381}" type="sibTrans" cxnId="{7BC1F844-7224-43A0-8506-4537E94C75FB}">
      <dgm:prSet/>
      <dgm:spPr/>
      <dgm:t>
        <a:bodyPr/>
        <a:lstStyle/>
        <a:p>
          <a:endParaRPr lang="en-US"/>
        </a:p>
      </dgm:t>
    </dgm:pt>
    <dgm:pt modelId="{7D28A290-52E7-455E-9264-BE17C83D36AE}">
      <dgm:prSet/>
      <dgm:spPr/>
      <dgm:t>
        <a:bodyPr/>
        <a:lstStyle/>
        <a:p>
          <a:r>
            <a:rPr lang="en-US" dirty="0" err="1"/>
            <a:t>Analyse</a:t>
          </a:r>
          <a:endParaRPr lang="en-US" dirty="0"/>
        </a:p>
      </dgm:t>
    </dgm:pt>
    <dgm:pt modelId="{7844C93F-9148-4030-9ED3-B856A42007B9}" type="parTrans" cxnId="{0715C59D-AC91-4AF3-8A28-54B16A062576}">
      <dgm:prSet/>
      <dgm:spPr/>
      <dgm:t>
        <a:bodyPr/>
        <a:lstStyle/>
        <a:p>
          <a:endParaRPr lang="en-GB"/>
        </a:p>
      </dgm:t>
    </dgm:pt>
    <dgm:pt modelId="{B4C253B4-7851-4338-93C8-86E9638DFBB7}" type="sibTrans" cxnId="{0715C59D-AC91-4AF3-8A28-54B16A062576}">
      <dgm:prSet/>
      <dgm:spPr/>
      <dgm:t>
        <a:bodyPr/>
        <a:lstStyle/>
        <a:p>
          <a:endParaRPr lang="en-GB"/>
        </a:p>
      </dgm:t>
    </dgm:pt>
    <dgm:pt modelId="{B79B0888-D214-4BF6-A79F-CD1266C889A1}" type="pres">
      <dgm:prSet presAssocID="{CB461ADF-CF02-4D1F-9CC2-507963064E6C}" presName="diagram" presStyleCnt="0">
        <dgm:presLayoutVars>
          <dgm:dir/>
          <dgm:resizeHandles val="exact"/>
        </dgm:presLayoutVars>
      </dgm:prSet>
      <dgm:spPr/>
    </dgm:pt>
    <dgm:pt modelId="{1977B737-B90B-4E51-8B08-094F5D9D6970}" type="pres">
      <dgm:prSet presAssocID="{3E339676-68E8-4B24-ACE1-95DEF558DE0B}" presName="node" presStyleLbl="node1" presStyleIdx="0" presStyleCnt="5">
        <dgm:presLayoutVars>
          <dgm:bulletEnabled val="1"/>
        </dgm:presLayoutVars>
      </dgm:prSet>
      <dgm:spPr/>
    </dgm:pt>
    <dgm:pt modelId="{3E60661E-1906-4DA9-AB68-E45E610C6EF2}" type="pres">
      <dgm:prSet presAssocID="{69DD9D7F-C08B-4E0B-8B37-65368E698C7C}" presName="sibTrans" presStyleLbl="sibTrans2D1" presStyleIdx="0" presStyleCnt="4"/>
      <dgm:spPr/>
    </dgm:pt>
    <dgm:pt modelId="{F8959D68-575E-409F-BA6E-B53DF2D4CFA9}" type="pres">
      <dgm:prSet presAssocID="{69DD9D7F-C08B-4E0B-8B37-65368E698C7C}" presName="connectorText" presStyleLbl="sibTrans2D1" presStyleIdx="0" presStyleCnt="4"/>
      <dgm:spPr/>
    </dgm:pt>
    <dgm:pt modelId="{DD3EF931-2D52-4423-B585-2B2650716AF8}" type="pres">
      <dgm:prSet presAssocID="{B59CD086-4865-413F-B240-1EFCA130AE48}" presName="node" presStyleLbl="node1" presStyleIdx="1" presStyleCnt="5">
        <dgm:presLayoutVars>
          <dgm:bulletEnabled val="1"/>
        </dgm:presLayoutVars>
      </dgm:prSet>
      <dgm:spPr/>
    </dgm:pt>
    <dgm:pt modelId="{7C54DA03-CBB4-4DDD-BBB2-004EAE5FC956}" type="pres">
      <dgm:prSet presAssocID="{C7156A1A-9C18-434C-A499-D4B9278BC22B}" presName="sibTrans" presStyleLbl="sibTrans2D1" presStyleIdx="1" presStyleCnt="4"/>
      <dgm:spPr/>
    </dgm:pt>
    <dgm:pt modelId="{79022F82-BB8B-492B-868D-B91F64DC0F53}" type="pres">
      <dgm:prSet presAssocID="{C7156A1A-9C18-434C-A499-D4B9278BC22B}" presName="connectorText" presStyleLbl="sibTrans2D1" presStyleIdx="1" presStyleCnt="4"/>
      <dgm:spPr/>
    </dgm:pt>
    <dgm:pt modelId="{05F4C565-9FA7-4DDF-8B32-FFA68B715A3E}" type="pres">
      <dgm:prSet presAssocID="{385BF9F8-B809-4F6B-B8B0-88DEC8364C89}" presName="node" presStyleLbl="node1" presStyleIdx="2" presStyleCnt="5">
        <dgm:presLayoutVars>
          <dgm:bulletEnabled val="1"/>
        </dgm:presLayoutVars>
      </dgm:prSet>
      <dgm:spPr/>
    </dgm:pt>
    <dgm:pt modelId="{0EA1A34D-52A7-422F-8A21-74E0D41B7E3B}" type="pres">
      <dgm:prSet presAssocID="{4D7927F8-09C4-41C7-92D5-95F5889E3384}" presName="sibTrans" presStyleLbl="sibTrans2D1" presStyleIdx="2" presStyleCnt="4"/>
      <dgm:spPr/>
    </dgm:pt>
    <dgm:pt modelId="{6B4484B7-72A3-4899-B343-0D1433784444}" type="pres">
      <dgm:prSet presAssocID="{4D7927F8-09C4-41C7-92D5-95F5889E3384}" presName="connectorText" presStyleLbl="sibTrans2D1" presStyleIdx="2" presStyleCnt="4"/>
      <dgm:spPr/>
    </dgm:pt>
    <dgm:pt modelId="{AF0D1ACA-7618-4FDC-A889-CED56653754D}" type="pres">
      <dgm:prSet presAssocID="{FBD96B96-B34F-440C-9D4A-143884E927BC}" presName="node" presStyleLbl="node1" presStyleIdx="3" presStyleCnt="5">
        <dgm:presLayoutVars>
          <dgm:bulletEnabled val="1"/>
        </dgm:presLayoutVars>
      </dgm:prSet>
      <dgm:spPr/>
    </dgm:pt>
    <dgm:pt modelId="{E79E886C-FBC1-4D6A-86D5-5F6E7280EDC7}" type="pres">
      <dgm:prSet presAssocID="{3D2B312F-4A37-4290-B582-540DA763A381}" presName="sibTrans" presStyleLbl="sibTrans2D1" presStyleIdx="3" presStyleCnt="4"/>
      <dgm:spPr/>
    </dgm:pt>
    <dgm:pt modelId="{4CAE36F1-F4AC-42F5-B90E-4326E71C82DE}" type="pres">
      <dgm:prSet presAssocID="{3D2B312F-4A37-4290-B582-540DA763A381}" presName="connectorText" presStyleLbl="sibTrans2D1" presStyleIdx="3" presStyleCnt="4"/>
      <dgm:spPr/>
    </dgm:pt>
    <dgm:pt modelId="{1F271FFD-EFF5-4294-9C27-7E8FF4840BCA}" type="pres">
      <dgm:prSet presAssocID="{7D28A290-52E7-455E-9264-BE17C83D36AE}" presName="node" presStyleLbl="node1" presStyleIdx="4" presStyleCnt="5">
        <dgm:presLayoutVars>
          <dgm:bulletEnabled val="1"/>
        </dgm:presLayoutVars>
      </dgm:prSet>
      <dgm:spPr/>
    </dgm:pt>
  </dgm:ptLst>
  <dgm:cxnLst>
    <dgm:cxn modelId="{8B875213-4571-4A0B-9097-C04B0CBDB243}" type="presOf" srcId="{385BF9F8-B809-4F6B-B8B0-88DEC8364C89}" destId="{05F4C565-9FA7-4DDF-8B32-FFA68B715A3E}" srcOrd="0" destOrd="0" presId="urn:microsoft.com/office/officeart/2005/8/layout/process5"/>
    <dgm:cxn modelId="{3C566219-CDB4-4865-9BDD-BD10FD29E098}" type="presOf" srcId="{C7156A1A-9C18-434C-A499-D4B9278BC22B}" destId="{79022F82-BB8B-492B-868D-B91F64DC0F53}" srcOrd="1" destOrd="0" presId="urn:microsoft.com/office/officeart/2005/8/layout/process5"/>
    <dgm:cxn modelId="{6B0E4223-0F15-4B83-9677-035D5E18C47E}" type="presOf" srcId="{B59CD086-4865-413F-B240-1EFCA130AE48}" destId="{DD3EF931-2D52-4423-B585-2B2650716AF8}" srcOrd="0" destOrd="0" presId="urn:microsoft.com/office/officeart/2005/8/layout/process5"/>
    <dgm:cxn modelId="{8B92AC34-8F47-4932-A447-DC48F89225E8}" type="presOf" srcId="{4D7927F8-09C4-41C7-92D5-95F5889E3384}" destId="{0EA1A34D-52A7-422F-8A21-74E0D41B7E3B}" srcOrd="0" destOrd="0" presId="urn:microsoft.com/office/officeart/2005/8/layout/process5"/>
    <dgm:cxn modelId="{D974373A-1C64-467C-86C5-DF6839A8F59E}" type="presOf" srcId="{4D7927F8-09C4-41C7-92D5-95F5889E3384}" destId="{6B4484B7-72A3-4899-B343-0D1433784444}" srcOrd="1" destOrd="0" presId="urn:microsoft.com/office/officeart/2005/8/layout/process5"/>
    <dgm:cxn modelId="{47110A64-F43A-4444-9125-848B0EAC9046}" type="presOf" srcId="{3D2B312F-4A37-4290-B582-540DA763A381}" destId="{E79E886C-FBC1-4D6A-86D5-5F6E7280EDC7}" srcOrd="0" destOrd="0" presId="urn:microsoft.com/office/officeart/2005/8/layout/process5"/>
    <dgm:cxn modelId="{7BC1F844-7224-43A0-8506-4537E94C75FB}" srcId="{CB461ADF-CF02-4D1F-9CC2-507963064E6C}" destId="{FBD96B96-B34F-440C-9D4A-143884E927BC}" srcOrd="3" destOrd="0" parTransId="{ECDDCB30-8505-4D91-98AB-54FC02F09196}" sibTransId="{3D2B312F-4A37-4290-B582-540DA763A381}"/>
    <dgm:cxn modelId="{0A41BC49-4E49-4EB0-9EED-B0C0BE51E552}" type="presOf" srcId="{3E339676-68E8-4B24-ACE1-95DEF558DE0B}" destId="{1977B737-B90B-4E51-8B08-094F5D9D6970}" srcOrd="0" destOrd="0" presId="urn:microsoft.com/office/officeart/2005/8/layout/process5"/>
    <dgm:cxn modelId="{573DFE6E-1C99-4B33-8BA1-E4327C68564B}" srcId="{CB461ADF-CF02-4D1F-9CC2-507963064E6C}" destId="{3E339676-68E8-4B24-ACE1-95DEF558DE0B}" srcOrd="0" destOrd="0" parTransId="{ECACCE8D-A151-4943-895C-E5A2DEAEBEB1}" sibTransId="{69DD9D7F-C08B-4E0B-8B37-65368E698C7C}"/>
    <dgm:cxn modelId="{E55C3455-57AE-4B3F-AD64-0BC2CCC40AE5}" type="presOf" srcId="{69DD9D7F-C08B-4E0B-8B37-65368E698C7C}" destId="{F8959D68-575E-409F-BA6E-B53DF2D4CFA9}" srcOrd="1" destOrd="0" presId="urn:microsoft.com/office/officeart/2005/8/layout/process5"/>
    <dgm:cxn modelId="{DE67FA59-C79A-4CB5-B8CA-71CFA4A3FA92}" type="presOf" srcId="{7D28A290-52E7-455E-9264-BE17C83D36AE}" destId="{1F271FFD-EFF5-4294-9C27-7E8FF4840BCA}" srcOrd="0" destOrd="0" presId="urn:microsoft.com/office/officeart/2005/8/layout/process5"/>
    <dgm:cxn modelId="{E5B7B687-A183-42CE-B4D5-CA5F0225042C}" type="presOf" srcId="{69DD9D7F-C08B-4E0B-8B37-65368E698C7C}" destId="{3E60661E-1906-4DA9-AB68-E45E610C6EF2}" srcOrd="0" destOrd="0" presId="urn:microsoft.com/office/officeart/2005/8/layout/process5"/>
    <dgm:cxn modelId="{DA2E328E-E199-4875-BC57-176F14386385}" type="presOf" srcId="{FBD96B96-B34F-440C-9D4A-143884E927BC}" destId="{AF0D1ACA-7618-4FDC-A889-CED56653754D}" srcOrd="0" destOrd="0" presId="urn:microsoft.com/office/officeart/2005/8/layout/process5"/>
    <dgm:cxn modelId="{03AFF58F-4DC2-430A-BB50-993EEF649B49}" type="presOf" srcId="{C7156A1A-9C18-434C-A499-D4B9278BC22B}" destId="{7C54DA03-CBB4-4DDD-BBB2-004EAE5FC956}" srcOrd="0" destOrd="0" presId="urn:microsoft.com/office/officeart/2005/8/layout/process5"/>
    <dgm:cxn modelId="{0715C59D-AC91-4AF3-8A28-54B16A062576}" srcId="{CB461ADF-CF02-4D1F-9CC2-507963064E6C}" destId="{7D28A290-52E7-455E-9264-BE17C83D36AE}" srcOrd="4" destOrd="0" parTransId="{7844C93F-9148-4030-9ED3-B856A42007B9}" sibTransId="{B4C253B4-7851-4338-93C8-86E9638DFBB7}"/>
    <dgm:cxn modelId="{1FDA0DBC-26FF-451E-81B7-E2209EC9EF8E}" type="presOf" srcId="{3D2B312F-4A37-4290-B582-540DA763A381}" destId="{4CAE36F1-F4AC-42F5-B90E-4326E71C82DE}" srcOrd="1" destOrd="0" presId="urn:microsoft.com/office/officeart/2005/8/layout/process5"/>
    <dgm:cxn modelId="{A68460DD-3234-48EB-A99C-D43F31168B62}" srcId="{CB461ADF-CF02-4D1F-9CC2-507963064E6C}" destId="{B59CD086-4865-413F-B240-1EFCA130AE48}" srcOrd="1" destOrd="0" parTransId="{D5867FCC-782B-47EF-B96C-70391CE61660}" sibTransId="{C7156A1A-9C18-434C-A499-D4B9278BC22B}"/>
    <dgm:cxn modelId="{055C91DE-01F1-45F2-8DFE-693078784F2A}" type="presOf" srcId="{CB461ADF-CF02-4D1F-9CC2-507963064E6C}" destId="{B79B0888-D214-4BF6-A79F-CD1266C889A1}" srcOrd="0" destOrd="0" presId="urn:microsoft.com/office/officeart/2005/8/layout/process5"/>
    <dgm:cxn modelId="{70DADCE0-B5F3-49D4-A9DB-5F9DBEAF9318}" srcId="{CB461ADF-CF02-4D1F-9CC2-507963064E6C}" destId="{385BF9F8-B809-4F6B-B8B0-88DEC8364C89}" srcOrd="2" destOrd="0" parTransId="{AC3FF68E-8E7A-46CC-8237-1117BF77841A}" sibTransId="{4D7927F8-09C4-41C7-92D5-95F5889E3384}"/>
    <dgm:cxn modelId="{A807CA77-82B0-459A-A0E1-01964E72D0BB}" type="presParOf" srcId="{B79B0888-D214-4BF6-A79F-CD1266C889A1}" destId="{1977B737-B90B-4E51-8B08-094F5D9D6970}" srcOrd="0" destOrd="0" presId="urn:microsoft.com/office/officeart/2005/8/layout/process5"/>
    <dgm:cxn modelId="{AEC64250-88DE-4C7E-BAAF-4C92F4CF082F}" type="presParOf" srcId="{B79B0888-D214-4BF6-A79F-CD1266C889A1}" destId="{3E60661E-1906-4DA9-AB68-E45E610C6EF2}" srcOrd="1" destOrd="0" presId="urn:microsoft.com/office/officeart/2005/8/layout/process5"/>
    <dgm:cxn modelId="{FD573ABA-EE99-400C-86F6-4EB37B4BD6DD}" type="presParOf" srcId="{3E60661E-1906-4DA9-AB68-E45E610C6EF2}" destId="{F8959D68-575E-409F-BA6E-B53DF2D4CFA9}" srcOrd="0" destOrd="0" presId="urn:microsoft.com/office/officeart/2005/8/layout/process5"/>
    <dgm:cxn modelId="{1655F6C6-C294-45D1-8A35-5AC7A4823DD2}" type="presParOf" srcId="{B79B0888-D214-4BF6-A79F-CD1266C889A1}" destId="{DD3EF931-2D52-4423-B585-2B2650716AF8}" srcOrd="2" destOrd="0" presId="urn:microsoft.com/office/officeart/2005/8/layout/process5"/>
    <dgm:cxn modelId="{5C0D55C4-D502-4CAB-8054-1A984BA9EB31}" type="presParOf" srcId="{B79B0888-D214-4BF6-A79F-CD1266C889A1}" destId="{7C54DA03-CBB4-4DDD-BBB2-004EAE5FC956}" srcOrd="3" destOrd="0" presId="urn:microsoft.com/office/officeart/2005/8/layout/process5"/>
    <dgm:cxn modelId="{395F255F-6D69-4DC8-8809-57571CCA61C6}" type="presParOf" srcId="{7C54DA03-CBB4-4DDD-BBB2-004EAE5FC956}" destId="{79022F82-BB8B-492B-868D-B91F64DC0F53}" srcOrd="0" destOrd="0" presId="urn:microsoft.com/office/officeart/2005/8/layout/process5"/>
    <dgm:cxn modelId="{C0576641-7B01-4437-9149-52C1DA971B8C}" type="presParOf" srcId="{B79B0888-D214-4BF6-A79F-CD1266C889A1}" destId="{05F4C565-9FA7-4DDF-8B32-FFA68B715A3E}" srcOrd="4" destOrd="0" presId="urn:microsoft.com/office/officeart/2005/8/layout/process5"/>
    <dgm:cxn modelId="{36C082CD-F6ED-4CC4-ACBD-C805B3D03439}" type="presParOf" srcId="{B79B0888-D214-4BF6-A79F-CD1266C889A1}" destId="{0EA1A34D-52A7-422F-8A21-74E0D41B7E3B}" srcOrd="5" destOrd="0" presId="urn:microsoft.com/office/officeart/2005/8/layout/process5"/>
    <dgm:cxn modelId="{46B4A840-CDFE-4B12-8139-ACDB18466D2D}" type="presParOf" srcId="{0EA1A34D-52A7-422F-8A21-74E0D41B7E3B}" destId="{6B4484B7-72A3-4899-B343-0D1433784444}" srcOrd="0" destOrd="0" presId="urn:microsoft.com/office/officeart/2005/8/layout/process5"/>
    <dgm:cxn modelId="{4C23F384-FB7F-41AC-BC8C-EDE595245356}" type="presParOf" srcId="{B79B0888-D214-4BF6-A79F-CD1266C889A1}" destId="{AF0D1ACA-7618-4FDC-A889-CED56653754D}" srcOrd="6" destOrd="0" presId="urn:microsoft.com/office/officeart/2005/8/layout/process5"/>
    <dgm:cxn modelId="{DC890B1C-70EC-4E8A-9089-CD3350E4C887}" type="presParOf" srcId="{B79B0888-D214-4BF6-A79F-CD1266C889A1}" destId="{E79E886C-FBC1-4D6A-86D5-5F6E7280EDC7}" srcOrd="7" destOrd="0" presId="urn:microsoft.com/office/officeart/2005/8/layout/process5"/>
    <dgm:cxn modelId="{62450C14-F16F-494F-BA70-F11BD5A77A0C}" type="presParOf" srcId="{E79E886C-FBC1-4D6A-86D5-5F6E7280EDC7}" destId="{4CAE36F1-F4AC-42F5-B90E-4326E71C82DE}" srcOrd="0" destOrd="0" presId="urn:microsoft.com/office/officeart/2005/8/layout/process5"/>
    <dgm:cxn modelId="{0A3B1238-19FF-46EC-B08A-18315B56838F}" type="presParOf" srcId="{B79B0888-D214-4BF6-A79F-CD1266C889A1}" destId="{1F271FFD-EFF5-4294-9C27-7E8FF4840BC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215C5-665C-44EA-8590-2A91DC712A97}">
      <dsp:nvSpPr>
        <dsp:cNvPr id="0" name=""/>
        <dsp:cNvSpPr/>
      </dsp:nvSpPr>
      <dsp:spPr>
        <a:xfrm>
          <a:off x="973190" y="98981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A6E5E-8F55-41DA-B2BB-510BE8B2064C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8FD87-CBDD-4B3C-B122-5539BA72B711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Introduction</a:t>
          </a:r>
          <a:endParaRPr lang="en-US" sz="1500" kern="1200" dirty="0"/>
        </a:p>
      </dsp:txBody>
      <dsp:txXfrm>
        <a:off x="569079" y="2647707"/>
        <a:ext cx="2072362" cy="720000"/>
      </dsp:txXfrm>
    </dsp:sp>
    <dsp:sp modelId="{AC54AE4B-A272-4934-BF0C-75A03E2FAFE2}">
      <dsp:nvSpPr>
        <dsp:cNvPr id="0" name=""/>
        <dsp:cNvSpPr/>
      </dsp:nvSpPr>
      <dsp:spPr>
        <a:xfrm>
          <a:off x="3408216" y="98981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3066-EBC9-4325-94CE-781DC1DBC5E8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B3C3C-3224-4790-A773-417DDF76E835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Natural Language Processing (NLP)</a:t>
          </a:r>
          <a:endParaRPr lang="en-US" sz="1500" kern="1200"/>
        </a:p>
      </dsp:txBody>
      <dsp:txXfrm>
        <a:off x="3004105" y="2647707"/>
        <a:ext cx="2072362" cy="720000"/>
      </dsp:txXfrm>
    </dsp:sp>
    <dsp:sp modelId="{38107E0C-D0BC-4160-B2BF-17C234726186}">
      <dsp:nvSpPr>
        <dsp:cNvPr id="0" name=""/>
        <dsp:cNvSpPr/>
      </dsp:nvSpPr>
      <dsp:spPr>
        <a:xfrm>
          <a:off x="5843242" y="98981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9A82E-3A3C-42DC-87DD-C91109F14067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B70F2-D3B6-445D-8735-919869CCA173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Étapes de traitement</a:t>
          </a:r>
          <a:endParaRPr lang="en-US" sz="1500" kern="1200"/>
        </a:p>
      </dsp:txBody>
      <dsp:txXfrm>
        <a:off x="5439131" y="2647707"/>
        <a:ext cx="2072362" cy="720000"/>
      </dsp:txXfrm>
    </dsp:sp>
    <dsp:sp modelId="{966AB85F-08CE-4AC8-8FDF-38A7E0CE7F5C}">
      <dsp:nvSpPr>
        <dsp:cNvPr id="0" name=""/>
        <dsp:cNvSpPr/>
      </dsp:nvSpPr>
      <dsp:spPr>
        <a:xfrm>
          <a:off x="8278268" y="98981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5786D-9A8A-4588-9E7C-BD9EC9577464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B4AD6-0E5A-47A7-8683-038A5AAE5B8B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Création de modèles</a:t>
          </a:r>
          <a:endParaRPr lang="en-US" sz="1500" kern="1200"/>
        </a:p>
      </dsp:txBody>
      <dsp:txXfrm>
        <a:off x="7874157" y="2647707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E31A1-46F4-46FF-B7B2-988E41FD7655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BE6AB-3457-444A-9D6F-7DDE8878B5C6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Résumer un texte </a:t>
          </a:r>
          <a:endParaRPr lang="en-US" sz="1900" kern="1200"/>
        </a:p>
      </dsp:txBody>
      <dsp:txXfrm>
        <a:off x="1267424" y="631916"/>
        <a:ext cx="1950100" cy="1950100"/>
      </dsp:txXfrm>
    </dsp:sp>
    <dsp:sp modelId="{0FCEBA20-5DA5-44FC-8E27-0B8E84AE23F4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Analyser les émotions et sentiments dans un texte</a:t>
          </a:r>
          <a:endParaRPr lang="en-US" sz="1900" kern="1200"/>
        </a:p>
      </dsp:txBody>
      <dsp:txXfrm>
        <a:off x="3594754" y="631916"/>
        <a:ext cx="1950100" cy="1950100"/>
      </dsp:txXfrm>
    </dsp:sp>
    <dsp:sp modelId="{F43315BD-16D7-4FDF-8212-AF7BE2DF061C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Classer des documents textuels en fonction de leur type ou des sujets traités </a:t>
          </a:r>
          <a:endParaRPr lang="en-US" sz="1900" kern="1200"/>
        </a:p>
      </dsp:txBody>
      <dsp:txXfrm>
        <a:off x="1267424" y="2959246"/>
        <a:ext cx="1950100" cy="1950100"/>
      </dsp:txXfrm>
    </dsp:sp>
    <dsp:sp modelId="{12A2CD25-3C95-4427-87AA-74C6799F0082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Rechercher des informations pertinentes </a:t>
          </a:r>
          <a:endParaRPr lang="en-US" sz="1900" kern="1200"/>
        </a:p>
      </dsp:txBody>
      <dsp:txXfrm>
        <a:off x="3594754" y="2959246"/>
        <a:ext cx="1950100" cy="1950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7B737-B90B-4E51-8B08-094F5D9D6970}">
      <dsp:nvSpPr>
        <dsp:cNvPr id="0" name=""/>
        <dsp:cNvSpPr/>
      </dsp:nvSpPr>
      <dsp:spPr>
        <a:xfrm>
          <a:off x="9234" y="84475"/>
          <a:ext cx="2759996" cy="16559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Collecte de données</a:t>
          </a:r>
          <a:endParaRPr lang="en-US" sz="3100" kern="1200" dirty="0"/>
        </a:p>
      </dsp:txBody>
      <dsp:txXfrm>
        <a:off x="57737" y="132978"/>
        <a:ext cx="2662990" cy="1558992"/>
      </dsp:txXfrm>
    </dsp:sp>
    <dsp:sp modelId="{3E60661E-1906-4DA9-AB68-E45E610C6EF2}">
      <dsp:nvSpPr>
        <dsp:cNvPr id="0" name=""/>
        <dsp:cNvSpPr/>
      </dsp:nvSpPr>
      <dsp:spPr>
        <a:xfrm>
          <a:off x="3012110" y="570235"/>
          <a:ext cx="585119" cy="684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12110" y="707131"/>
        <a:ext cx="409583" cy="410687"/>
      </dsp:txXfrm>
    </dsp:sp>
    <dsp:sp modelId="{DD3EF931-2D52-4423-B585-2B2650716AF8}">
      <dsp:nvSpPr>
        <dsp:cNvPr id="0" name=""/>
        <dsp:cNvSpPr/>
      </dsp:nvSpPr>
      <dsp:spPr>
        <a:xfrm>
          <a:off x="3873229" y="84475"/>
          <a:ext cx="2759996" cy="16559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Prétraitement</a:t>
          </a:r>
          <a:endParaRPr lang="en-US" sz="3100" kern="1200" dirty="0"/>
        </a:p>
      </dsp:txBody>
      <dsp:txXfrm>
        <a:off x="3921732" y="132978"/>
        <a:ext cx="2662990" cy="1558992"/>
      </dsp:txXfrm>
    </dsp:sp>
    <dsp:sp modelId="{7C54DA03-CBB4-4DDD-BBB2-004EAE5FC956}">
      <dsp:nvSpPr>
        <dsp:cNvPr id="0" name=""/>
        <dsp:cNvSpPr/>
      </dsp:nvSpPr>
      <dsp:spPr>
        <a:xfrm>
          <a:off x="6876106" y="570235"/>
          <a:ext cx="585119" cy="684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76106" y="707131"/>
        <a:ext cx="409583" cy="410687"/>
      </dsp:txXfrm>
    </dsp:sp>
    <dsp:sp modelId="{05F4C565-9FA7-4DDF-8B32-FFA68B715A3E}">
      <dsp:nvSpPr>
        <dsp:cNvPr id="0" name=""/>
        <dsp:cNvSpPr/>
      </dsp:nvSpPr>
      <dsp:spPr>
        <a:xfrm>
          <a:off x="7737225" y="84475"/>
          <a:ext cx="2759996" cy="1655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Exploration</a:t>
          </a:r>
          <a:endParaRPr lang="en-US" sz="3100" kern="1200" dirty="0"/>
        </a:p>
      </dsp:txBody>
      <dsp:txXfrm>
        <a:off x="7785728" y="132978"/>
        <a:ext cx="2662990" cy="1558992"/>
      </dsp:txXfrm>
    </dsp:sp>
    <dsp:sp modelId="{0EA1A34D-52A7-422F-8A21-74E0D41B7E3B}">
      <dsp:nvSpPr>
        <dsp:cNvPr id="0" name=""/>
        <dsp:cNvSpPr/>
      </dsp:nvSpPr>
      <dsp:spPr>
        <a:xfrm rot="5400000">
          <a:off x="8824663" y="1933673"/>
          <a:ext cx="585119" cy="684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8911879" y="1983353"/>
        <a:ext cx="410687" cy="409583"/>
      </dsp:txXfrm>
    </dsp:sp>
    <dsp:sp modelId="{AF0D1ACA-7618-4FDC-A889-CED56653754D}">
      <dsp:nvSpPr>
        <dsp:cNvPr id="0" name=""/>
        <dsp:cNvSpPr/>
      </dsp:nvSpPr>
      <dsp:spPr>
        <a:xfrm>
          <a:off x="7737225" y="2844472"/>
          <a:ext cx="2759996" cy="1655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Création de modèles</a:t>
          </a:r>
          <a:endParaRPr lang="en-US" sz="3100" kern="1200" dirty="0"/>
        </a:p>
      </dsp:txBody>
      <dsp:txXfrm>
        <a:off x="7785728" y="2892975"/>
        <a:ext cx="2662990" cy="1558992"/>
      </dsp:txXfrm>
    </dsp:sp>
    <dsp:sp modelId="{E79E886C-FBC1-4D6A-86D5-5F6E7280EDC7}">
      <dsp:nvSpPr>
        <dsp:cNvPr id="0" name=""/>
        <dsp:cNvSpPr/>
      </dsp:nvSpPr>
      <dsp:spPr>
        <a:xfrm rot="10800000">
          <a:off x="6909226" y="3330231"/>
          <a:ext cx="585119" cy="684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10800000">
        <a:off x="7084762" y="3467127"/>
        <a:ext cx="409583" cy="410687"/>
      </dsp:txXfrm>
    </dsp:sp>
    <dsp:sp modelId="{1F271FFD-EFF5-4294-9C27-7E8FF4840BCA}">
      <dsp:nvSpPr>
        <dsp:cNvPr id="0" name=""/>
        <dsp:cNvSpPr/>
      </dsp:nvSpPr>
      <dsp:spPr>
        <a:xfrm>
          <a:off x="3873229" y="2844472"/>
          <a:ext cx="2759996" cy="1655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Analyse</a:t>
          </a:r>
          <a:endParaRPr lang="en-US" sz="3100" kern="1200" dirty="0"/>
        </a:p>
      </dsp:txBody>
      <dsp:txXfrm>
        <a:off x="3921732" y="2892975"/>
        <a:ext cx="2662990" cy="1558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DBDD-C934-4749-BF0A-8557848E221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833FE-BEA8-46AE-B0FF-6EEA3F4ED9E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05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Objectifs de cette présentation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présenter la discipline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processus elle peut s’appliquer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présenter des applications concrètes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0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Collecte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rassembler et constituer un ensemble de données potentiellement pertinentes au vu de la problématique.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Peu importe la source mais les données doivent être textuelles.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Possible que les données ne soient pas toutes du même langage.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0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 : préparer les données textuelles au traitement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5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Lemmatisation du texte : regrouper les mots se rapprochant au même nom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couper la partie variable des mots se ressemblant, plus extrême que lemmatisation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50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Tokenisation : découper le texte en mots.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BOW : évaluer un degré de similarité entre des données textuelles.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algorithme réalise une synthèse du document en ne retenant que les mots (et non leur ordre), établit des liens mots-document en reprenant les mots apparaissant dans les documents étudiés	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Selon l’objectif du traitement de données, il est possible de combiner les prétraitements ou de ne pas en effectuer l’un ou l’autre.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70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Stats 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longueur des mots, fréquence des mots (mots les plus courants)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8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regrouper les mots les plus fréquents dans une figure où la taille de chaque mot est proportionnelle à son utilisation dans le texte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53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permettant par exemple de voir les liens les plus utilisés entre les mots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5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425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doivent être indépendantes les unes des autres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base du training set, le modèle va calculer chaque combinaison de probabilité suivante 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71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 correspond au label étudié</a:t>
            </a:r>
          </a:p>
          <a:p>
            <a:r>
              <a:rPr lang="fr-FR" dirty="0"/>
              <a:t>x les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La probabilité conditionnelle calculée représente la probabilité que le label y est bien désigné en correspondance avec les </a:t>
            </a:r>
            <a:r>
              <a:rPr lang="fr-FR" dirty="0" err="1"/>
              <a:t>features</a:t>
            </a:r>
            <a:r>
              <a:rPr lang="fr-FR" dirty="0"/>
              <a:t> x</a:t>
            </a:r>
          </a:p>
          <a:p>
            <a:r>
              <a:rPr lang="fr-FR" b="1" i="0" dirty="0">
                <a:solidFill>
                  <a:srgbClr val="DBDEE1"/>
                </a:solidFill>
                <a:effectLst/>
                <a:latin typeface="gg sans"/>
              </a:rPr>
              <a:t>ne fonctionne que si les </a:t>
            </a:r>
            <a:r>
              <a:rPr lang="fr-FR" b="1" i="0" dirty="0" err="1">
                <a:solidFill>
                  <a:srgbClr val="DBDEE1"/>
                </a:solidFill>
                <a:effectLst/>
                <a:latin typeface="gg sans"/>
              </a:rPr>
              <a:t>features</a:t>
            </a:r>
            <a:r>
              <a:rPr lang="fr-FR" b="1" i="0" dirty="0">
                <a:solidFill>
                  <a:srgbClr val="DBDEE1"/>
                </a:solidFill>
                <a:effectLst/>
                <a:latin typeface="gg sans"/>
              </a:rPr>
              <a:t> sont indépendantes les unes des autres</a:t>
            </a:r>
            <a:endParaRPr lang="en-GB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de modèles : présentation + exercice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414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L’image ci-dessus illustre les données du training set sur base de 2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X1 et X2, il va classer les données dans 2 classes (label : Y = 0 ou Y = 1).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L’algorithme va calculer les probabilités de chaque combinaison.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01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probabilités diminuent car il y a plus de combinaison possible et la somme des probabilités doit faire 1 pour l’ensemble des valeurs de la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doit faire 1</a:t>
            </a:r>
            <a:endParaRPr lang="en-GB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652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fois le modèle entrainé et les probabilités calculées, il suffit d’identifier et d’évaluer la valeur des </a:t>
            </a:r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de se rapporter aux probabilités calculées avec les différentes valeurs de </a:t>
            </a:r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l’échantillon étudié pour déterminer la catégorie « la plus probable »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voir qu’ici sachant la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x1=B et x2=S, la classe Y=0 est plus probable. Il n’y a que deux probabilités car il n’y a que deux labels possibles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24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7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mot =&gt;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trouver les mots qui apparaissent le plus souvent avec celui-ci  : plus efficace si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grand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mots =&gt; trouver le mot qui apparait le plus souvent avec ce groupe de mot : plus efficace si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petit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L'objectif final : obtenir des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vecteurs de mots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tels que les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mots similaires (en termes de contexte) se retrouvent proches les uns des autres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dans l'espace vectoriel,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ce qui permet de capturer les relations sémantiques entre les mots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47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CBOW : reçoit en entrée le contexte d’un mot, c’est à dire les termes qui l’entourent dans une phrase, et essaye de prédire le mot en question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Skip-Gram fait exactement le contraire : elle prend en entrée un mot et essaye de prédire son contexte</a:t>
            </a:r>
          </a:p>
          <a:p>
            <a:endParaRPr lang="fr-F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Dans les 2 cas, l’objectif est de créer des paires de 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mots-contexte </a:t>
            </a:r>
          </a:p>
          <a:p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différence du modèle Bag-of-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ce modèle prend en compte l’ordre des mots</a:t>
            </a:r>
          </a:p>
          <a:p>
            <a:endParaRPr lang="fr-F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72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 err="1"/>
              <a:t>Window</a:t>
            </a:r>
            <a:r>
              <a:rPr lang="fr-FR" sz="1800" b="1" dirty="0"/>
              <a:t> size </a:t>
            </a:r>
            <a:r>
              <a:rPr lang="fr-FR" sz="1800" dirty="0"/>
              <a:t>: </a:t>
            </a:r>
            <a:r>
              <a:rPr lang="fr-FR" sz="1800" b="0" i="0" dirty="0">
                <a:solidFill>
                  <a:srgbClr val="D1D5DB"/>
                </a:solidFill>
                <a:effectLst/>
                <a:latin typeface="Söhne"/>
              </a:rPr>
              <a:t>le nombre de mots à considérer de chaque côté d'un mot donné lors de l'apprentissage.</a:t>
            </a:r>
          </a:p>
          <a:p>
            <a:r>
              <a:rPr lang="fr-FR" sz="1800" b="0" i="0" dirty="0" err="1">
                <a:solidFill>
                  <a:srgbClr val="D1D5DB"/>
                </a:solidFill>
                <a:effectLst/>
                <a:latin typeface="Söhne"/>
              </a:rPr>
              <a:t>Window</a:t>
            </a:r>
            <a:r>
              <a:rPr lang="fr-FR" sz="1800" b="0" i="0" dirty="0">
                <a:solidFill>
                  <a:srgbClr val="D1D5DB"/>
                </a:solidFill>
                <a:effectLst/>
                <a:latin typeface="Söhne"/>
              </a:rPr>
              <a:t> 2 = considérerons les deux mots à gauche ("chat" et "le") et les deux mots à droite ("la" et "souris") comme contexte</a:t>
            </a:r>
          </a:p>
          <a:p>
            <a:r>
              <a:rPr lang="fr-FR" sz="1800" b="0" i="0" dirty="0">
                <a:solidFill>
                  <a:srgbClr val="D1D5DB"/>
                </a:solidFill>
                <a:effectLst/>
                <a:latin typeface="Söhne"/>
              </a:rPr>
              <a:t>Le modèle va alors apprendre à prédire ces mots contextuels à partir du mot central "chasse".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24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 des vecteurs 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c'est-à-dire la taille des vecteurs de représentation choisis pour chaque mot dans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Par exemple, si vous définissez la dimension des vecteurs à 100, chaque mot du vocabulaire sera représenté par un vecteur de 100 dimensions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(100 valeurs dans le vecteur)</a:t>
            </a:r>
            <a:endParaRPr lang="en-GB" dirty="0"/>
          </a:p>
          <a:p>
            <a:endParaRPr lang="en-GB" dirty="0"/>
          </a:p>
          <a:p>
            <a:r>
              <a:rPr lang="en-GB" dirty="0"/>
              <a:t>2è dimension :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se peut alors que les mots se rapprochant le plus de « cueillir » dans le contexte soient ces mots là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Sous-représentation : contexte trop limité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Sur-représentation : mots qui peuvent s’éloigner trop du mot initial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 : « cueillir » -&gt;« éplucher » -&gt;« cuisiner », « déguster » -&gt; « gourmandise » -&gt; « maladie »)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55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8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votre humeur lorsque vous parlez à votre téléphone ou écrivez un message 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ChatGPT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réponse sera appropriée.</a:t>
            </a:r>
            <a:endParaRPr lang="en-GB" dirty="0"/>
          </a:p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Détection automatique des réactions des gens sur les réseaux sociaux (ex : une pub pour votre société ou des commentaires sur un produit)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Détection de certains contenus et filtrage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9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Constat : </a:t>
            </a:r>
            <a:r>
              <a:rPr lang="fr-BE" sz="1200" dirty="0"/>
              <a:t>Majorité des données générées aujourd’hui ne sont structurées</a:t>
            </a:r>
          </a:p>
          <a:p>
            <a:r>
              <a:rPr lang="fr-BE" sz="1200" dirty="0"/>
              <a:t>Format texte peut être sensé pour les humains mais trop peu pour les machines</a:t>
            </a:r>
          </a:p>
          <a:p>
            <a:r>
              <a:rPr lang="fr-BE" sz="1200" dirty="0"/>
              <a:t>But : Extraire automatiquement le sens des textes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01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Scores = On cumule et on effectue une moyenne des scores pour déterminer le ressenti général d’un texte</a:t>
            </a:r>
          </a:p>
          <a:p>
            <a:r>
              <a:rPr lang="fr-FR" dirty="0"/>
              <a:t>Compound = prend en compte les scores et le poids de chaque mot dans le texte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besoin de prétraitement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mots provenant de la même source auront un poids similaire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n’auront aucun poids et ne seront donc pas considérés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18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y a eu majoritairement des mots neutres et un peu plus de négatif que de positif.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Malgré le fait que la proportion des mots à tendance négative ne soit pas significative, le score global est très nettement négatif car 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mots négatifs avaient un poids très élevés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comparé aux mots positifs.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09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2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Données structurées : format qu’un </a:t>
            </a:r>
            <a:r>
              <a:rPr lang="fr-FR" b="1" dirty="0"/>
              <a:t>ordinateur peut comprendre </a:t>
            </a:r>
            <a:r>
              <a:rPr lang="fr-FR" dirty="0"/>
              <a:t>=&gt; CSV, 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Données non structurées : doivent être </a:t>
            </a:r>
            <a:r>
              <a:rPr lang="fr-FR" b="1" dirty="0"/>
              <a:t>préalablement traitées </a:t>
            </a:r>
            <a:r>
              <a:rPr lang="fr-FR" dirty="0"/>
              <a:t>=&gt; ensemble des documents que nous créons au quotidien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9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Logs 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identifiant des modèles d’attaques potentielles : LOG MINING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Traduction</a:t>
            </a:r>
            <a:r>
              <a:rPr lang="en-GB" dirty="0"/>
              <a:t> : reverso, google translate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Sondages 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des réponses pour tirer du positif-négatif du sujet demandé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8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une discipline qui s’intègre dans le NLP (Natural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traitement du langage naturel)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discipline de l’IA qui a pour objectif de permettre à l’ordinateur de comprendre et traiter des informations du langage humain.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6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une discipline qui s’intègre dans le NLP (Natural </a:t>
            </a:r>
            <a:r>
              <a:rPr lang="fr-F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traitement du langage naturel)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discipline de l’IA qui a pour objectif de permettre à l’ordinateur de comprendre et traiter des informations du langage humain.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9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Processus en 5 étapes : récupérer, traiter les données vocales d’un utilisateur afin de lui fournir une réponse adaptée dans un intervalle de temps assez court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L’humain parle à la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machine récupère les données vocales à l’aide d’un micro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L’audio est convertie en texte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texte est ensuite traité : TEXT MINING, la machine recherche des données à gauche à droite pour répondre au besoin de l’utilisateur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données sont converties en audio et transmise à l’aide d’un haut-parleur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Problème : écoute constante</a:t>
            </a:r>
            <a:endParaRPr lang="en-GB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9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33FE-BEA8-46AE-B0FF-6EEA3F4ED9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2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E36CB6B-7F1E-4824-8F9E-AF0589560128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61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401-4875-4109-A569-59844AF2C37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88E-D042-47DD-B3CF-A2401D293EB1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B7F669B-9CD7-4FB7-A211-6AF947188F65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A20F-8497-4677-B575-C4739A110FA9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224DBA7-606D-40E8-978C-5CE4629E52EE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92F65A5-32BD-4798-9B6F-D4E9CA43DF83}" type="datetime1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D6-6A6E-4617-80C4-890C1F34298C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59E-B281-4E1A-B3F6-A3F741AD51D7}" type="datetime1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DFD3AE4-F3A8-4EF2-901B-1CC64D88AE63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FCC7C6E-6720-47D2-8545-53E36134F4D6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6FE4-52D0-47F9-9FCA-E95B1381049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earning-ai/top-5-benefits-of-nlp-in-leading-business-domains-d86d0d988cf7" TargetMode="External"/><Relationship Id="rId2" Type="http://schemas.openxmlformats.org/officeDocument/2006/relationships/hyperlink" Target="https://www.shaip.com/blog/what-is-nlp-how-it-works-benefits-challenges-examp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zafaralibagh6/a-simple-word2vec-tutorial-61e64e38a6a1" TargetMode="External"/><Relationship Id="rId4" Type="http://schemas.openxmlformats.org/officeDocument/2006/relationships/hyperlink" Target="https://www.bnosac.be/index.php/blog/56-an-overview-of-text-mining-visualisations-possibilities-with-r-on-the-ceta-trade-agreemen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ring.com/kb/stemming-vs-lemmatization-in-python" TargetMode="External"/><Relationship Id="rId7" Type="http://schemas.openxmlformats.org/officeDocument/2006/relationships/hyperlink" Target="https://medium.com/@mystery0116/nlp-how-does-nltk-vader-calculate-sentiment-6c32d0f5046b" TargetMode="External"/><Relationship Id="rId2" Type="http://schemas.openxmlformats.org/officeDocument/2006/relationships/hyperlink" Target="https://www.turing.com/kb/document-classification-using-naive-bay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dnuggets.com/2020/06/naive-bayes-algorithm-everything.html" TargetMode="External"/><Relationship Id="rId5" Type="http://schemas.openxmlformats.org/officeDocument/2006/relationships/hyperlink" Target="https://towardsdatascience.com/introduction-to-na&#239;ve-bayes-classifier-fa59e3e24aaf" TargetMode="External"/><Relationship Id="rId4" Type="http://schemas.openxmlformats.org/officeDocument/2006/relationships/hyperlink" Target="https://developer.nvidia.com/blog/faster-text-classification-with-naive-bayes-and-gpus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ciel, Symétrie, cercle&#10;&#10;Description générée automatiquement">
            <a:extLst>
              <a:ext uri="{FF2B5EF4-FFF2-40B4-BE49-F238E27FC236}">
                <a16:creationId xmlns:a16="http://schemas.microsoft.com/office/drawing/2014/main" id="{9FED0152-5842-6099-D25F-B7B0F5CA2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064" b="2686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E3E2EC-D6A8-9960-733B-846E000C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9187" y="1231597"/>
            <a:ext cx="5280493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4A0362-690E-F5A3-BF0D-9E3DB2B46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697" y="3874296"/>
            <a:ext cx="9078562" cy="976498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 par Robin Leclercq et Roxane Poliart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Année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académique</a:t>
            </a:r>
            <a:r>
              <a:rPr lang="en-GB" dirty="0">
                <a:solidFill>
                  <a:schemeClr val="bg1"/>
                </a:solidFill>
              </a:rPr>
              <a:t> 2023-2024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7FD80F-8C2C-C3A5-A4C5-952CF168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enallux | Haute École de Namur-Liège-Luxembourg">
            <a:extLst>
              <a:ext uri="{FF2B5EF4-FFF2-40B4-BE49-F238E27FC236}">
                <a16:creationId xmlns:a16="http://schemas.microsoft.com/office/drawing/2014/main" id="{5D01C5D8-ED52-D9BC-74C1-82DA14AB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" y="5507404"/>
            <a:ext cx="1043342" cy="12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B0B699-18E6-6ACD-8A74-EF4F6C6D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1444759"/>
            <a:ext cx="9040292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Étapes de </a:t>
            </a:r>
            <a:r>
              <a:rPr lang="en-US" sz="7200" dirty="0" err="1"/>
              <a:t>traitement</a:t>
            </a:r>
            <a:r>
              <a:rPr lang="en-US" sz="7200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DD3F6-B37F-7989-6B61-6DE16930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C919E-CAA5-A90F-877D-27DCC50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B35DFC-4213-A748-6C2C-F99A8892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fr-FR" dirty="0"/>
              <a:t>Étapes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00656F-82AD-91BB-78F7-B348DAF2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9" name="Espace réservé du contenu 6">
            <a:extLst>
              <a:ext uri="{FF2B5EF4-FFF2-40B4-BE49-F238E27FC236}">
                <a16:creationId xmlns:a16="http://schemas.microsoft.com/office/drawing/2014/main" id="{5E514E8B-6DC2-DD6B-7FEC-D45D665E7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58683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62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977B737-B90B-4E51-8B08-094F5D9D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60661E-1906-4DA9-AB68-E45E610C6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3EF931-2D52-4423-B585-2B2650716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54DA03-CBB4-4DDD-BBB2-004EAE5FC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F4C565-9FA7-4DDF-8B32-FFA68B715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A1A34D-52A7-422F-8A21-74E0D41B7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0D1ACA-7618-4FDC-A889-CED566537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79E886C-FBC1-4D6A-86D5-5F6E7280E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271FFD-EFF5-4294-9C27-7E8FF4840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847731-E1FC-9D5A-A385-CFD72B32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BE" dirty="0"/>
              <a:t>Prétraitement des données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A35A5B-F12D-98A8-7A04-E79C3FA2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 dirty="0"/>
              <a:t>Normalisation du </a:t>
            </a:r>
            <a:r>
              <a:rPr lang="en-GB" sz="2000" dirty="0" err="1"/>
              <a:t>texte</a:t>
            </a:r>
            <a:endParaRPr lang="en-GB" sz="2000" dirty="0"/>
          </a:p>
          <a:p>
            <a:pPr lvl="1"/>
            <a:r>
              <a:rPr lang="en-GB" sz="2000" dirty="0" err="1"/>
              <a:t>Convertir</a:t>
            </a:r>
            <a:r>
              <a:rPr lang="en-GB" sz="2000" dirty="0"/>
              <a:t> </a:t>
            </a:r>
            <a:r>
              <a:rPr lang="en-GB" sz="2000" dirty="0" err="1"/>
              <a:t>toutes</a:t>
            </a:r>
            <a:r>
              <a:rPr lang="en-GB" sz="2000" dirty="0"/>
              <a:t> les </a:t>
            </a:r>
            <a:r>
              <a:rPr lang="en-GB" sz="2000" dirty="0" err="1"/>
              <a:t>lettres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minuscule</a:t>
            </a:r>
          </a:p>
          <a:p>
            <a:pPr lvl="1"/>
            <a:r>
              <a:rPr lang="en-GB" sz="2000" dirty="0" err="1"/>
              <a:t>Supprimer</a:t>
            </a:r>
            <a:r>
              <a:rPr lang="en-GB" sz="2000" dirty="0"/>
              <a:t> la </a:t>
            </a:r>
            <a:r>
              <a:rPr lang="en-GB" sz="2000" dirty="0" err="1"/>
              <a:t>ponctuation</a:t>
            </a:r>
            <a:endParaRPr lang="en-GB" sz="2000" dirty="0"/>
          </a:p>
          <a:p>
            <a:r>
              <a:rPr lang="fr-FR" sz="2000" dirty="0"/>
              <a:t>Enlever les mots qui n’apportent pas d’informations sur le sens du texte (stop </a:t>
            </a:r>
            <a:r>
              <a:rPr lang="fr-FR" sz="2000" dirty="0" err="1"/>
              <a:t>word</a:t>
            </a:r>
            <a:r>
              <a:rPr lang="fr-FR" sz="2000" dirty="0"/>
              <a:t>) </a:t>
            </a:r>
          </a:p>
          <a:p>
            <a:pPr lvl="1"/>
            <a:r>
              <a:rPr lang="en-GB" sz="2000" dirty="0" err="1"/>
              <a:t>Pronoms</a:t>
            </a:r>
            <a:r>
              <a:rPr lang="en-GB" sz="2000" dirty="0"/>
              <a:t> : I, we, myself, that, …</a:t>
            </a:r>
          </a:p>
          <a:p>
            <a:pPr lvl="1"/>
            <a:r>
              <a:rPr lang="en-GB" sz="2000" dirty="0" err="1"/>
              <a:t>Prépositions</a:t>
            </a:r>
            <a:r>
              <a:rPr lang="en-GB" sz="2000" dirty="0"/>
              <a:t> : In, at, by, across, …</a:t>
            </a:r>
          </a:p>
          <a:p>
            <a:pPr lvl="1"/>
            <a:r>
              <a:rPr lang="en-GB" sz="2000" dirty="0" err="1"/>
              <a:t>Conjonctions</a:t>
            </a:r>
            <a:r>
              <a:rPr lang="en-GB" sz="2000" dirty="0"/>
              <a:t> : because, when, but, …</a:t>
            </a:r>
          </a:p>
          <a:p>
            <a:pPr lvl="1"/>
            <a:r>
              <a:rPr lang="en-GB" sz="2000" dirty="0" err="1"/>
              <a:t>Adverbes</a:t>
            </a:r>
            <a:r>
              <a:rPr lang="en-GB" sz="2000" dirty="0"/>
              <a:t> : always, often, usually,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33C52-CD79-0952-A4F0-26832DAF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E7FB7-D890-2EEB-918C-5F36E40E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Lemmatization</a:t>
            </a:r>
            <a:r>
              <a:rPr lang="fr-FR" dirty="0"/>
              <a:t> VS </a:t>
            </a:r>
            <a:r>
              <a:rPr lang="fr-FR" dirty="0" err="1"/>
              <a:t>Stemming</a:t>
            </a:r>
            <a:r>
              <a:rPr lang="fr-FR" dirty="0"/>
              <a:t> 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776384-1D45-8E98-BA4F-EBFA0246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AAE79D7-5918-6EF8-9F33-1D4EC7A3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60" y="2346692"/>
            <a:ext cx="6611480" cy="4192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86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75BC7-64B1-C4D2-1348-978B5BF5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techniques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4D8BA-BD55-A253-9DDA-AFD0F4B0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fr-FR" dirty="0" err="1"/>
              <a:t>Tokenization</a:t>
            </a:r>
            <a:endParaRPr lang="en-GB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EAA986-7B2C-065B-6783-916081F5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fr-FR" dirty="0"/>
              <a:t>Bag of </a:t>
            </a:r>
            <a:r>
              <a:rPr lang="fr-FR" dirty="0" err="1"/>
              <a:t>Words</a:t>
            </a:r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4093B-C1BB-DB39-C401-52BD3C65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Top 5 Tokenization Techniques in Natural Language Processing in Python | by  Ajay Khanna | Medium">
            <a:extLst>
              <a:ext uri="{FF2B5EF4-FFF2-40B4-BE49-F238E27FC236}">
                <a16:creationId xmlns:a16="http://schemas.microsoft.com/office/drawing/2014/main" id="{23CC9C04-D989-291B-25CD-79F1C913A2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465361"/>
            <a:ext cx="4937125" cy="24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Espace réservé du contenu 1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A21E4B4-9BDC-7842-2068-148C264270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56" y="3275873"/>
            <a:ext cx="4577131" cy="3033487"/>
          </a:xfr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E399E3E-375F-CAAF-95E8-556D44A18310}"/>
              </a:ext>
            </a:extLst>
          </p:cNvPr>
          <p:cNvCxnSpPr/>
          <p:nvPr/>
        </p:nvCxnSpPr>
        <p:spPr>
          <a:xfrm>
            <a:off x="6199632" y="2249214"/>
            <a:ext cx="0" cy="3920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1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847731-E1FC-9D5A-A385-CFD72B32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BE" dirty="0"/>
              <a:t>Exploration des données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A35A5B-F12D-98A8-7A04-E79C3FA2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400" dirty="0"/>
              <a:t>Comprendre la structure et les caractéristiques propres des documents sur lesquelles on travaille</a:t>
            </a:r>
          </a:p>
          <a:p>
            <a:r>
              <a:rPr lang="en-GB" sz="2400" dirty="0"/>
              <a:t>Pour </a:t>
            </a:r>
            <a:r>
              <a:rPr lang="en-GB" sz="2400" dirty="0" err="1"/>
              <a:t>cela</a:t>
            </a:r>
            <a:r>
              <a:rPr lang="en-GB" sz="2400" dirty="0"/>
              <a:t>, on </a:t>
            </a:r>
            <a:r>
              <a:rPr lang="en-GB" sz="2400" dirty="0" err="1"/>
              <a:t>peut</a:t>
            </a:r>
            <a:r>
              <a:rPr lang="en-GB" sz="2400" dirty="0"/>
              <a:t> :</a:t>
            </a:r>
          </a:p>
          <a:p>
            <a:pPr lvl="1"/>
            <a:r>
              <a:rPr lang="fr-FR" sz="1800" dirty="0"/>
              <a:t>Créer des statistiques sur le texte</a:t>
            </a:r>
          </a:p>
          <a:p>
            <a:pPr lvl="1"/>
            <a:r>
              <a:rPr lang="en-GB" sz="1800" dirty="0"/>
              <a:t>Visualiser des </a:t>
            </a:r>
            <a:r>
              <a:rPr lang="en-GB" sz="1800" dirty="0" err="1"/>
              <a:t>données</a:t>
            </a:r>
            <a:r>
              <a:rPr lang="en-GB" sz="18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33C52-CD79-0952-A4F0-26832DAF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959D7-1A70-3A0B-0112-2F1A6F3B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 cloud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BB5A6-2FCF-D483-07A3-B8F81A6D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D488063-6DF0-4206-EE71-8F8780966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17" y="2010059"/>
            <a:ext cx="8426703" cy="4711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82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AB68F-80DC-1663-4753-8E43669B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graphiques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EFC58E-B8D1-0F2E-B687-0917DA88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72DD8A8-F744-C7E3-47EC-D57613166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407" y="2123123"/>
            <a:ext cx="5583713" cy="459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24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B0B699-18E6-6ACD-8A74-EF4F6C6D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1444759"/>
            <a:ext cx="9040292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Création</a:t>
            </a:r>
            <a:r>
              <a:rPr lang="en-US" sz="7200" dirty="0"/>
              <a:t> de </a:t>
            </a:r>
            <a:r>
              <a:rPr lang="en-US" sz="7200" dirty="0" err="1"/>
              <a:t>modèles</a:t>
            </a:r>
            <a:endParaRPr lang="en-US" sz="7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DD3F6-B37F-7989-6B61-6DE16930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C919E-CAA5-A90F-877D-27DCC50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C83BC-60EA-B0B4-C4A8-8AD7EE4A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/>
              <a:t>Création de modèles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07BB9-F028-34D1-7511-A160BCFB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De nombreux modèles existent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 choix dépend de l’objectif souhaité</a:t>
            </a:r>
          </a:p>
          <a:p>
            <a:pPr>
              <a:lnSpc>
                <a:spcPct val="150000"/>
              </a:lnSpc>
            </a:pPr>
            <a:r>
              <a:rPr lang="en-GB" sz="2400" dirty="0" err="1"/>
              <a:t>Présentation</a:t>
            </a:r>
            <a:r>
              <a:rPr lang="en-GB" sz="2400" dirty="0"/>
              <a:t> de 3 </a:t>
            </a:r>
            <a:r>
              <a:rPr lang="en-GB" sz="2400" dirty="0" err="1"/>
              <a:t>modèles</a:t>
            </a:r>
            <a:r>
              <a:rPr lang="en-GB" sz="2400" dirty="0"/>
              <a:t> </a:t>
            </a:r>
            <a:r>
              <a:rPr lang="en-GB" sz="2400" dirty="0" err="1"/>
              <a:t>différents</a:t>
            </a:r>
            <a:r>
              <a:rPr lang="en-GB" sz="2400" dirty="0"/>
              <a:t> 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Classification de Bayes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Word2Vec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Analyse de sentiments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E8A30-0A13-150A-2843-1A3DAA9A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51F3D1-8D08-662A-C790-3C3ED65A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Plan de la présentation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FA12A37-E361-B18C-21FA-279AE3D62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769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31787C-7E69-8C72-A2E5-9B942582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D3970C-DDEE-45D6-EE09-DAB7CBCF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dirty="0"/>
              <a:t>Classification naïve de Bayes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17720-73B1-EEB5-5B4E-03C1D762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400" dirty="0"/>
              <a:t>Se base sur  le théorème de Bayes pour catégoriser des données textuelles</a:t>
            </a:r>
          </a:p>
          <a:p>
            <a:r>
              <a:rPr lang="fr-FR" sz="2400" dirty="0"/>
              <a:t>Largement utilisé pour la classification d’email ou de tâches similaires</a:t>
            </a:r>
          </a:p>
          <a:p>
            <a:r>
              <a:rPr lang="fr-FR" sz="2400" dirty="0"/>
              <a:t>Permet de trouver la probabilité qu’un événement se réalise sur base de la connaissance des probabilités d’autres événements similaires</a:t>
            </a:r>
            <a:endParaRPr lang="en-GB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A63038-9349-04CC-FD72-61798923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22E32-1B79-76E9-2908-763801B3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65232" cy="1179576"/>
          </a:xfrm>
        </p:spPr>
        <p:txBody>
          <a:bodyPr>
            <a:normAutofit/>
          </a:bodyPr>
          <a:lstStyle/>
          <a:p>
            <a:r>
              <a:rPr lang="en-GB" dirty="0" err="1"/>
              <a:t>Définitions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D7066-3CAB-82B6-6EC5-F84FE156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68" y="2174239"/>
            <a:ext cx="11228832" cy="45472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sz="2400" b="1" dirty="0" err="1"/>
              <a:t>Features</a:t>
            </a:r>
            <a:r>
              <a:rPr lang="fr-FR" sz="2400" dirty="0"/>
              <a:t> : caractéristiques que le modèle utilise pour effectuer ses prédictions</a:t>
            </a:r>
          </a:p>
          <a:p>
            <a:pPr lvl="1">
              <a:lnSpc>
                <a:spcPct val="120000"/>
              </a:lnSpc>
            </a:pPr>
            <a:r>
              <a:rPr lang="fr-FR" sz="1800" dirty="0"/>
              <a:t>Longueur du texte</a:t>
            </a:r>
          </a:p>
          <a:p>
            <a:pPr lvl="1">
              <a:lnSpc>
                <a:spcPct val="120000"/>
              </a:lnSpc>
            </a:pPr>
            <a:r>
              <a:rPr lang="fr-FR" sz="1800" dirty="0"/>
              <a:t>Fréquence des mots</a:t>
            </a:r>
          </a:p>
          <a:p>
            <a:pPr lvl="1">
              <a:lnSpc>
                <a:spcPct val="120000"/>
              </a:lnSpc>
            </a:pPr>
            <a:r>
              <a:rPr lang="fr-FR" sz="1800" dirty="0"/>
              <a:t>Format du document</a:t>
            </a:r>
          </a:p>
          <a:p>
            <a:pPr lvl="1">
              <a:lnSpc>
                <a:spcPct val="120000"/>
              </a:lnSpc>
            </a:pPr>
            <a:r>
              <a:rPr lang="fr-FR" sz="1800" dirty="0"/>
              <a:t>Présence de certains groupes de mots (bag of </a:t>
            </a:r>
            <a:r>
              <a:rPr lang="fr-FR" sz="1800" dirty="0" err="1"/>
              <a:t>words</a:t>
            </a:r>
            <a:r>
              <a:rPr lang="fr-FR" sz="1800" dirty="0"/>
              <a:t> de taille n)</a:t>
            </a:r>
          </a:p>
          <a:p>
            <a:pPr>
              <a:lnSpc>
                <a:spcPct val="120000"/>
              </a:lnSpc>
            </a:pPr>
            <a:r>
              <a:rPr lang="fr-FR" sz="2400" b="1" dirty="0"/>
              <a:t>Label</a:t>
            </a:r>
            <a:r>
              <a:rPr lang="fr-FR" sz="2400" dirty="0"/>
              <a:t> : catégories ou classes que le modèle tente de prédire pour un texte donné</a:t>
            </a:r>
          </a:p>
          <a:p>
            <a:pPr lvl="1">
              <a:lnSpc>
                <a:spcPct val="120000"/>
              </a:lnSpc>
            </a:pPr>
            <a:r>
              <a:rPr lang="fr-FR" sz="1800" dirty="0"/>
              <a:t>Sentiments (positif, négatif, neutre)</a:t>
            </a:r>
          </a:p>
          <a:p>
            <a:pPr lvl="1">
              <a:lnSpc>
                <a:spcPct val="120000"/>
              </a:lnSpc>
            </a:pPr>
            <a:r>
              <a:rPr lang="fr-FR" sz="1800" dirty="0"/>
              <a:t>Sujets (sport, politique, divertissement, …)</a:t>
            </a:r>
            <a:endParaRPr lang="en-GB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6875E8-37CE-2494-1523-99C52D4F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3F81D-4DDF-3448-CFAF-DC283DA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Théorème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5098-85C3-7BF6-1DE1-B6D617F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8459561-5314-4003-6B3C-85340ED56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057" y="2356223"/>
            <a:ext cx="7937150" cy="41826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667027-92CF-E86A-C26F-E05C3A376F28}"/>
              </a:ext>
            </a:extLst>
          </p:cNvPr>
          <p:cNvSpPr txBox="1"/>
          <p:nvPr/>
        </p:nvSpPr>
        <p:spPr>
          <a:xfrm>
            <a:off x="345440" y="6309360"/>
            <a:ext cx="608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Les </a:t>
            </a:r>
            <a:r>
              <a:rPr lang="fr-FR" dirty="0" err="1">
                <a:solidFill>
                  <a:srgbClr val="FF0000"/>
                </a:solidFill>
              </a:rPr>
              <a:t>features</a:t>
            </a:r>
            <a:r>
              <a:rPr lang="fr-FR" dirty="0">
                <a:solidFill>
                  <a:srgbClr val="FF0000"/>
                </a:solidFill>
              </a:rPr>
              <a:t> doivent être indépendantes l’une de l’autre 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9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3E646-A3FD-8C84-FE85-FB5145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d’utilisation : classification d’emails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D7FEC-8E7A-EAA6-0A0F-562C63FA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Labels : « sport », « politique », « informatique », « science-fiction »</a:t>
            </a:r>
          </a:p>
          <a:p>
            <a:r>
              <a:rPr lang="fr-FR" dirty="0"/>
              <a:t>Training set : articles d’un journal</a:t>
            </a:r>
          </a:p>
          <a:p>
            <a:r>
              <a:rPr lang="fr-FR" dirty="0"/>
              <a:t>Pour cet exemple, le label est « sport »</a:t>
            </a:r>
          </a:p>
          <a:p>
            <a:r>
              <a:rPr lang="fr-FR" dirty="0"/>
              <a:t>La présence du mot « football » est une </a:t>
            </a:r>
            <a:r>
              <a:rPr lang="fr-FR" dirty="0" err="1"/>
              <a:t>feature</a:t>
            </a:r>
            <a:r>
              <a:rPr lang="fr-FR" dirty="0"/>
              <a:t> sur lequel l’algorithme va se baser pour classifier les articles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B4D79-6C61-4F78-EAAF-D9B56E09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76E6B-AF0F-69D3-C6C0-2067AEC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d’utilisation : classification d’emails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D5D7B-F93A-DAE0-B87E-4187AB1D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Pr(Y="sport" | X = "football") = 0.5 / 0.5 = 1</a:t>
            </a:r>
          </a:p>
          <a:p>
            <a:pPr lvl="1"/>
            <a:r>
              <a:rPr lang="es-ES" dirty="0"/>
              <a:t>X et Y </a:t>
            </a:r>
            <a:r>
              <a:rPr lang="es-ES" dirty="0" err="1"/>
              <a:t>apparaissent</a:t>
            </a:r>
            <a:r>
              <a:rPr lang="es-ES" dirty="0"/>
              <a:t> ensemble </a:t>
            </a:r>
            <a:r>
              <a:rPr lang="es-ES" dirty="0" err="1"/>
              <a:t>dans</a:t>
            </a:r>
            <a:r>
              <a:rPr lang="es-ES" dirty="0"/>
              <a:t> 50% des </a:t>
            </a:r>
            <a:r>
              <a:rPr lang="es-ES" dirty="0" err="1"/>
              <a:t>articles</a:t>
            </a:r>
            <a:endParaRPr lang="es-ES" dirty="0"/>
          </a:p>
          <a:p>
            <a:pPr lvl="1"/>
            <a:r>
              <a:rPr lang="es-ES" dirty="0"/>
              <a:t>X </a:t>
            </a:r>
            <a:r>
              <a:rPr lang="es-ES" dirty="0" err="1"/>
              <a:t>apparait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50% des </a:t>
            </a:r>
            <a:r>
              <a:rPr lang="es-ES" dirty="0" err="1"/>
              <a:t>articles</a:t>
            </a:r>
            <a:endParaRPr lang="es-ES" dirty="0"/>
          </a:p>
          <a:p>
            <a:pPr lvl="1"/>
            <a:r>
              <a:rPr lang="es-ES" dirty="0"/>
              <a:t>Lien de </a:t>
            </a:r>
            <a:r>
              <a:rPr lang="es-ES" dirty="0" err="1"/>
              <a:t>causalité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entre le </a:t>
            </a:r>
            <a:r>
              <a:rPr lang="es-ES" dirty="0" err="1"/>
              <a:t>label</a:t>
            </a:r>
            <a:r>
              <a:rPr lang="es-ES" dirty="0"/>
              <a:t> Y et la variable X</a:t>
            </a:r>
          </a:p>
          <a:p>
            <a:r>
              <a:rPr lang="es-ES"/>
              <a:t>Pr(</a:t>
            </a:r>
            <a:r>
              <a:rPr lang="fr-FR" dirty="0"/>
              <a:t>Y="sport" | X = "football"</a:t>
            </a:r>
            <a:r>
              <a:rPr lang="es-ES" dirty="0"/>
              <a:t>) = 0.1 / 0.5 = 0.2 </a:t>
            </a:r>
          </a:p>
          <a:p>
            <a:pPr lvl="1"/>
            <a:r>
              <a:rPr lang="es-ES" dirty="0"/>
              <a:t>Lien de </a:t>
            </a:r>
            <a:r>
              <a:rPr lang="es-ES" dirty="0" err="1"/>
              <a:t>causalité</a:t>
            </a:r>
            <a:r>
              <a:rPr lang="es-ES" dirty="0"/>
              <a:t> plus </a:t>
            </a:r>
            <a:r>
              <a:rPr lang="es-ES" dirty="0" err="1"/>
              <a:t>réaliste</a:t>
            </a:r>
            <a:r>
              <a:rPr lang="es-ES" dirty="0"/>
              <a:t> </a:t>
            </a:r>
            <a:r>
              <a:rPr lang="es-ES" dirty="0" err="1"/>
              <a:t>mais</a:t>
            </a:r>
            <a:r>
              <a:rPr lang="es-ES" dirty="0"/>
              <a:t> </a:t>
            </a:r>
            <a:r>
              <a:rPr lang="es-ES" dirty="0" err="1"/>
              <a:t>moins</a:t>
            </a:r>
            <a:r>
              <a:rPr lang="es-ES" dirty="0"/>
              <a:t> </a:t>
            </a:r>
            <a:r>
              <a:rPr lang="es-ES" dirty="0" err="1"/>
              <a:t>important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3115E5-25F7-A559-5B99-6900622F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BB76-43E5-20DB-7E2F-114006D2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Théorème : 2+ </a:t>
            </a:r>
            <a:r>
              <a:rPr lang="fr-FR" dirty="0" err="1"/>
              <a:t>features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805A3-1C56-4230-9BC2-EF4FA9B5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1" descr="A white and blue squares with black letters&#10;&#10;Description automatically generated">
            <a:extLst>
              <a:ext uri="{FF2B5EF4-FFF2-40B4-BE49-F238E27FC236}">
                <a16:creationId xmlns:a16="http://schemas.microsoft.com/office/drawing/2014/main" id="{E10D3B93-1507-B67A-9344-AC0F13BA3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8555" y="3301262"/>
            <a:ext cx="8774889" cy="11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D7DB35-FF75-4351-BE37-8768AD4D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185E4D-7CF4-0FC6-B996-95CE459DB2AC}"/>
              </a:ext>
            </a:extLst>
          </p:cNvPr>
          <p:cNvSpPr txBox="1"/>
          <p:nvPr/>
        </p:nvSpPr>
        <p:spPr>
          <a:xfrm>
            <a:off x="1780540" y="706754"/>
            <a:ext cx="863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Comment évoluent de manière générale les probabilités si on ajoute des valeurs possibles pour chaque </a:t>
            </a:r>
            <a:r>
              <a:rPr lang="fr-FR" sz="2400" dirty="0" err="1"/>
              <a:t>feature</a:t>
            </a:r>
            <a:r>
              <a:rPr lang="fr-FR" sz="2400" dirty="0"/>
              <a:t> ?</a:t>
            </a:r>
            <a:endParaRPr lang="en-GB" sz="2400" dirty="0"/>
          </a:p>
        </p:txBody>
      </p:sp>
      <p:pic>
        <p:nvPicPr>
          <p:cNvPr id="4" name="Picture 1" descr="A table of equations&#10;&#10;Description automatically generated">
            <a:extLst>
              <a:ext uri="{FF2B5EF4-FFF2-40B4-BE49-F238E27FC236}">
                <a16:creationId xmlns:a16="http://schemas.microsoft.com/office/drawing/2014/main" id="{63639B03-6BB8-9238-1BAE-1B76CA35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61" y="2184401"/>
            <a:ext cx="6796694" cy="32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1B54AE-8A39-93EB-7045-6A72A3AE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62B430D-458C-F518-4225-6724F42E3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445" y="3048000"/>
            <a:ext cx="5551109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B0B699-18E6-6ACD-8A74-EF4F6C6D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1444759"/>
            <a:ext cx="9040292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Exercice</a:t>
            </a:r>
            <a:r>
              <a:rPr lang="en-US" sz="7200" dirty="0"/>
              <a:t>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DD3F6-B37F-7989-6B61-6DE16930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C919E-CAA5-A90F-877D-27DCC50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7844-4F6B-DADF-A187-7E1D8841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4" y="1841655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https://github.com/Robin471/Text_Mining_Presentation.git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D0D881-559F-88F6-675C-DEE1100F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014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55530A-FBF2-7925-4BC2-AD9663B85323}"/>
              </a:ext>
            </a:extLst>
          </p:cNvPr>
          <p:cNvSpPr txBox="1"/>
          <p:nvPr/>
        </p:nvSpPr>
        <p:spPr>
          <a:xfrm>
            <a:off x="4233855" y="2468451"/>
            <a:ext cx="37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Lien vers les exercices : </a:t>
            </a:r>
            <a:endParaRPr lang="en-GB" sz="2400" b="1" u="sng" dirty="0"/>
          </a:p>
        </p:txBody>
      </p:sp>
    </p:spTree>
    <p:extLst>
      <p:ext uri="{BB962C8B-B14F-4D97-AF65-F5344CB8AC3E}">
        <p14:creationId xmlns:p14="http://schemas.microsoft.com/office/powerpoint/2010/main" val="391251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B0B699-18E6-6ACD-8A74-EF4F6C6D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Introduction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DD3F6-B37F-7989-6B61-6DE16930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C919E-CAA5-A90F-877D-27DCC50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3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F5AEAC-31C9-D92D-D022-319A3046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/>
              <a:t>Word2Vec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FF50-BC39-0C9A-38E0-64536766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Modèle créé par Google</a:t>
            </a:r>
          </a:p>
          <a:p>
            <a:r>
              <a:rPr lang="fr-FR" sz="2000" dirty="0"/>
              <a:t>Etablir une relation entre les mots qui sont présents souvent ensemble</a:t>
            </a:r>
          </a:p>
          <a:p>
            <a:r>
              <a:rPr lang="fr-FR" sz="2000" dirty="0"/>
              <a:t>Représentation sous forme de vecteurs</a:t>
            </a:r>
          </a:p>
          <a:p>
            <a:r>
              <a:rPr lang="fr-FR" sz="2000" dirty="0"/>
              <a:t>Utilise un réseau de neurones artificiels</a:t>
            </a:r>
          </a:p>
          <a:p>
            <a:r>
              <a:rPr lang="fr-FR" sz="2000" dirty="0"/>
              <a:t>2 types d’architecture : </a:t>
            </a:r>
          </a:p>
          <a:p>
            <a:pPr lvl="1"/>
            <a:r>
              <a:rPr lang="fr-FR" sz="2000" dirty="0"/>
              <a:t>Skip-gram</a:t>
            </a:r>
          </a:p>
          <a:p>
            <a:pPr lvl="1"/>
            <a:r>
              <a:rPr lang="en-GB" sz="2000" dirty="0"/>
              <a:t>CBOW (continuous bag of words) </a:t>
            </a:r>
            <a:endParaRPr lang="fr-FR" sz="2000" dirty="0"/>
          </a:p>
          <a:p>
            <a:pPr lvl="1"/>
            <a:endParaRPr lang="en-GB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0AEFB7-4ED1-C5E0-6503-1DB14842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C3E1A-1AA0-3C45-C996-4D38FB9B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572F20-F5BE-8B4F-B9FA-BC01DCB5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 descr="Word2vec : NLP &amp; Word Embedding - DataScientest">
            <a:extLst>
              <a:ext uri="{FF2B5EF4-FFF2-40B4-BE49-F238E27FC236}">
                <a16:creationId xmlns:a16="http://schemas.microsoft.com/office/drawing/2014/main" id="{997A27B0-8DAE-86D9-BD39-DEBB52184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03" y="2240269"/>
            <a:ext cx="7147858" cy="429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62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94787-E91B-FCCA-E0C8-888C3115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DEAAD-6421-9760-3D7E-937277A1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itération utilise ces paires de mots-contexte pour ajuster les poids du modèle</a:t>
            </a:r>
          </a:p>
          <a:p>
            <a:r>
              <a:rPr lang="fr-FR" dirty="0"/>
              <a:t>Minimiser les erreurs entre les prédictions du modèle et les mots réels du contexte</a:t>
            </a:r>
          </a:p>
          <a:p>
            <a:r>
              <a:rPr lang="fr-FR" dirty="0"/>
              <a:t>Représentation de chaque mot par un vecteur dense dans un espace vectoriel, où des vecteurs similaires représentent des mots ayant des contextes similaires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A3A2B7-0467-4375-2D57-D0F74562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54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61B2E-C8EB-96A4-1368-F746947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070FA-FE25-3E8D-A19D-8C0166B3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Importance de réaliser un prétraitement des données</a:t>
            </a:r>
          </a:p>
          <a:p>
            <a:pPr lvl="1"/>
            <a:r>
              <a:rPr lang="fr-FR" dirty="0"/>
              <a:t>éviter d’avoir des mots qui proviennent d’un même mot source</a:t>
            </a:r>
          </a:p>
          <a:p>
            <a:r>
              <a:rPr lang="fr-FR" dirty="0"/>
              <a:t>Conséquences sinon : </a:t>
            </a:r>
          </a:p>
          <a:p>
            <a:pPr lvl="1"/>
            <a:r>
              <a:rPr lang="fr-FR" dirty="0"/>
              <a:t>Duplication du sens des mots stockés (perte de rapidité et de mémoire)</a:t>
            </a:r>
          </a:p>
          <a:p>
            <a:pPr lvl="1"/>
            <a:r>
              <a:rPr lang="fr-FR" dirty="0"/>
              <a:t>Résultats plus compliqués à lire et à interpréter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B768B9-E916-28A0-D3B6-9CB71809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0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133D1-C6C8-294E-61E6-85743906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: hyperparamètres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A040E-F16C-CF79-82AB-1F561F44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Choix de la « </a:t>
            </a:r>
            <a:r>
              <a:rPr lang="fr-FR" sz="3200" i="1" u="sng" dirty="0" err="1"/>
              <a:t>Window</a:t>
            </a:r>
            <a:r>
              <a:rPr lang="fr-FR" sz="3200" i="1" u="sng" dirty="0"/>
              <a:t> Size </a:t>
            </a:r>
            <a:r>
              <a:rPr lang="fr-FR" sz="3200" dirty="0"/>
              <a:t>»</a:t>
            </a:r>
          </a:p>
          <a:p>
            <a:pPr lvl="1"/>
            <a:r>
              <a:rPr lang="fr-FR" sz="2800" dirty="0"/>
              <a:t>Exemple : </a:t>
            </a:r>
          </a:p>
          <a:p>
            <a:pPr lvl="2"/>
            <a:r>
              <a:rPr lang="fr-FR" sz="2400" dirty="0"/>
              <a:t>Texte : « Le chat chasse la souris dans le jardin »</a:t>
            </a:r>
          </a:p>
          <a:p>
            <a:pPr lvl="2"/>
            <a:r>
              <a:rPr lang="fr-FR" sz="2400" dirty="0" err="1"/>
              <a:t>Window</a:t>
            </a:r>
            <a:r>
              <a:rPr lang="fr-FR" sz="2400" dirty="0"/>
              <a:t> size : 2</a:t>
            </a:r>
          </a:p>
          <a:p>
            <a:pPr lvl="2"/>
            <a:r>
              <a:rPr lang="fr-FR" sz="2400" dirty="0"/>
              <a:t>Projection : « chasse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D6D0B7-C9D6-783B-117C-7F5C26F0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C5C44-2FEB-C502-35E2-BEC83410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: hyperparamètres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D293B-E518-64F6-7B73-9B0F585E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2210435"/>
            <a:ext cx="10694416" cy="45110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Choix de la </a:t>
            </a:r>
            <a:r>
              <a:rPr lang="fr-FR" i="1" u="sng" dirty="0"/>
              <a:t>dimension vectorielle</a:t>
            </a:r>
          </a:p>
          <a:p>
            <a:pPr lvl="1"/>
            <a:r>
              <a:rPr lang="fr-FR" sz="2000" dirty="0"/>
              <a:t>Longueur des vecteurs de représentation des mots dans l'espace vectoriel</a:t>
            </a:r>
          </a:p>
          <a:p>
            <a:pPr lvl="1"/>
            <a:r>
              <a:rPr lang="fr-FR" sz="2000" dirty="0"/>
              <a:t>Vecteur("chat")=[0.2,−0.5,0.8,…,0.1]</a:t>
            </a:r>
          </a:p>
          <a:p>
            <a:pPr lvl="1"/>
            <a:r>
              <a:rPr lang="fr-FR" sz="2000" dirty="0"/>
              <a:t>Plus ce nombre est grand, plus le modèle peut capter des relations complexes entre les mots</a:t>
            </a:r>
          </a:p>
          <a:p>
            <a:r>
              <a:rPr lang="fr-FR" sz="2400" dirty="0"/>
              <a:t>Exemple : </a:t>
            </a:r>
          </a:p>
          <a:p>
            <a:pPr lvl="1"/>
            <a:r>
              <a:rPr lang="fr-FR" sz="2000" dirty="0"/>
              <a:t>Mot « cueillir</a:t>
            </a:r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»  présent 10x et à chaque fois proche du mot « manger »</a:t>
            </a:r>
          </a:p>
          <a:p>
            <a:pPr lvl="1"/>
            <a:r>
              <a:rPr lang="fr-FR" sz="1800" dirty="0">
                <a:ea typeface="Calibri" panose="020F0502020204030204" pitchFamily="34" charset="0"/>
                <a:cs typeface="Times New Roman" panose="02020603050405020304" pitchFamily="18" charset="0"/>
              </a:rPr>
              <a:t>1 dimension : « manger »</a:t>
            </a:r>
          </a:p>
          <a:p>
            <a:pPr lvl="1"/>
            <a:r>
              <a:rPr lang="fr-FR" sz="1800" dirty="0">
                <a:ea typeface="Calibri" panose="020F0502020204030204" pitchFamily="34" charset="0"/>
                <a:cs typeface="Times New Roman" panose="02020603050405020304" pitchFamily="18" charset="0"/>
              </a:rPr>
              <a:t>2 dimensions : mots eux-mêmes proches de « manger » (« cuisiner », « déguster », …)</a:t>
            </a:r>
          </a:p>
          <a:p>
            <a:r>
              <a:rPr lang="fr-FR" sz="2400" dirty="0"/>
              <a:t>Attention : nombre trop grand (sur-représentation) ou trop petit (sous-représentation)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758CC-F55B-4045-06BF-9FA1454C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41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7AE0B-6022-00BB-224D-30BB9554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Résultat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Comment les IA comprennent-elles notre langue ? Le traitement du langage  naturel – Science étonnante">
            <a:extLst>
              <a:ext uri="{FF2B5EF4-FFF2-40B4-BE49-F238E27FC236}">
                <a16:creationId xmlns:a16="http://schemas.microsoft.com/office/drawing/2014/main" id="{2A15B84A-C738-550A-9B6F-5A778C861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700407"/>
            <a:ext cx="6846363" cy="53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378C8-69FF-CD00-1164-03AC1832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2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B0B699-18E6-6ACD-8A74-EF4F6C6D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1444759"/>
            <a:ext cx="9040292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Exercice</a:t>
            </a:r>
            <a:r>
              <a:rPr lang="en-US" sz="7200" dirty="0"/>
              <a:t>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DD3F6-B37F-7989-6B61-6DE16930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C919E-CAA5-A90F-877D-27DCC50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99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FB1768-5986-7E15-272F-BC260A31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dirty="0"/>
              <a:t>Analyse de sentiments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4B16B-60C3-7928-B7D5-24DCD8F0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Analyser les sentiments et le ressenti général d’un texte afin d’identifier s’il est plutôt positif ou négatif</a:t>
            </a:r>
          </a:p>
          <a:p>
            <a:r>
              <a:rPr lang="fr-FR" sz="2000" dirty="0"/>
              <a:t>De nombreuses applications :</a:t>
            </a:r>
          </a:p>
          <a:p>
            <a:pPr lvl="1"/>
            <a:r>
              <a:rPr lang="fr-FR" sz="1600" dirty="0"/>
              <a:t>Assistants vocaux</a:t>
            </a:r>
          </a:p>
          <a:p>
            <a:pPr lvl="1"/>
            <a:r>
              <a:rPr lang="fr-FR" sz="1600" dirty="0" err="1"/>
              <a:t>ChatGPT</a:t>
            </a:r>
            <a:endParaRPr lang="fr-FR" sz="1600" dirty="0"/>
          </a:p>
          <a:p>
            <a:pPr lvl="1"/>
            <a:r>
              <a:rPr lang="fr-FR" sz="1600" dirty="0"/>
              <a:t>Réseaux sociaux</a:t>
            </a:r>
          </a:p>
          <a:p>
            <a:pPr lvl="1"/>
            <a:r>
              <a:rPr lang="fr-FR" sz="1600" dirty="0"/>
              <a:t>Filtrage de contenus</a:t>
            </a:r>
          </a:p>
          <a:p>
            <a:endParaRPr lang="en-GB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2E58CA-613A-9C7E-1559-82F37497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CDD41-2CC4-6FFC-D6A7-FEEA9400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71723-B354-8BED-6138-F5A39DC8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2960"/>
            <a:ext cx="10168128" cy="40792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Librairie VADER</a:t>
            </a:r>
          </a:p>
          <a:p>
            <a:r>
              <a:rPr lang="fr-FR" dirty="0"/>
              <a:t>3 catégories : </a:t>
            </a:r>
          </a:p>
          <a:p>
            <a:pPr lvl="1"/>
            <a:r>
              <a:rPr lang="fr-FR" dirty="0"/>
              <a:t>Positif</a:t>
            </a:r>
          </a:p>
          <a:p>
            <a:pPr lvl="1"/>
            <a:r>
              <a:rPr lang="fr-FR" dirty="0"/>
              <a:t>Négatif</a:t>
            </a:r>
          </a:p>
          <a:p>
            <a:pPr lvl="1"/>
            <a:r>
              <a:rPr lang="en-GB" dirty="0" err="1"/>
              <a:t>Neutre</a:t>
            </a:r>
            <a:endParaRPr lang="en-GB" dirty="0"/>
          </a:p>
          <a:p>
            <a:r>
              <a:rPr lang="en-GB" dirty="0"/>
              <a:t>Attribution d’un score entre -1 et 1</a:t>
            </a:r>
          </a:p>
          <a:p>
            <a:r>
              <a:rPr lang="en-GB" dirty="0"/>
              <a:t>Score “compound” : </a:t>
            </a:r>
            <a:r>
              <a:rPr lang="en-GB" dirty="0" err="1"/>
              <a:t>prend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compte</a:t>
            </a:r>
            <a:r>
              <a:rPr lang="en-GB" dirty="0"/>
              <a:t> </a:t>
            </a:r>
            <a:r>
              <a:rPr lang="en-GB" dirty="0" err="1"/>
              <a:t>l’intensité</a:t>
            </a:r>
            <a:r>
              <a:rPr lang="en-GB" dirty="0"/>
              <a:t> des sentiments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BDEC32-587F-558C-FFF0-CCA072DD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5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B223B-5F1A-5872-ECD7-09CC20F3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le </a:t>
            </a:r>
            <a:r>
              <a:rPr lang="fr-FR" dirty="0" err="1"/>
              <a:t>Text</a:t>
            </a:r>
            <a:r>
              <a:rPr lang="fr-FR" dirty="0"/>
              <a:t> Mining 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2D8860-FC45-4103-4660-4F7223B4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Processus d’exploration, d’analyse et d’extraction automatique d’informations à partir de documents textuels structurés ou non</a:t>
            </a:r>
          </a:p>
          <a:p>
            <a:r>
              <a:rPr lang="fr-FR" dirty="0"/>
              <a:t>Données structurées</a:t>
            </a:r>
          </a:p>
          <a:p>
            <a:pPr lvl="1"/>
            <a:r>
              <a:rPr lang="fr-FR" dirty="0"/>
              <a:t>Formatées selon une structure précise</a:t>
            </a:r>
          </a:p>
          <a:p>
            <a:r>
              <a:rPr lang="fr-FR" dirty="0"/>
              <a:t>Données non structurées</a:t>
            </a:r>
          </a:p>
          <a:p>
            <a:pPr lvl="1"/>
            <a:r>
              <a:rPr lang="fr-FR" dirty="0"/>
              <a:t>Pas de structure commune identifiable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3528B7-AECA-342F-F463-5D72AA5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0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4A74D-1A60-F924-B74F-259D3B9C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53E9C73-7A82-81FC-FBAE-1922D4AB9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1468" y="2267869"/>
            <a:ext cx="7716327" cy="275310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EB2128-0B0E-F9D3-7822-208F666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CA3895-50B4-1387-BE7E-5F4E37AD20F1}"/>
              </a:ext>
            </a:extLst>
          </p:cNvPr>
          <p:cNvSpPr txBox="1"/>
          <p:nvPr/>
        </p:nvSpPr>
        <p:spPr>
          <a:xfrm>
            <a:off x="3344073" y="5457831"/>
            <a:ext cx="5711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neg</a:t>
            </a:r>
            <a:r>
              <a:rPr lang="de-DE" sz="2400" dirty="0"/>
              <a:t> = 0.154, neu = 0.759, </a:t>
            </a:r>
            <a:r>
              <a:rPr lang="de-DE" sz="2400" dirty="0" err="1"/>
              <a:t>pos</a:t>
            </a:r>
            <a:r>
              <a:rPr lang="de-DE" sz="2400" dirty="0"/>
              <a:t> = 0.087</a:t>
            </a:r>
            <a:endParaRPr lang="en-GB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8CF387-44A9-2B8A-385C-62723113707B}"/>
              </a:ext>
            </a:extLst>
          </p:cNvPr>
          <p:cNvSpPr txBox="1"/>
          <p:nvPr/>
        </p:nvSpPr>
        <p:spPr>
          <a:xfrm>
            <a:off x="4409440" y="5919496"/>
            <a:ext cx="3226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Compound </a:t>
            </a:r>
            <a:r>
              <a:rPr lang="de-DE" sz="2400" dirty="0"/>
              <a:t>= -0.8126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09805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B0B699-18E6-6ACD-8A74-EF4F6C6D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1444759"/>
            <a:ext cx="9040292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Exercice</a:t>
            </a:r>
            <a:r>
              <a:rPr lang="en-US" sz="7200" dirty="0"/>
              <a:t> 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DD3F6-B37F-7989-6B61-6DE16930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C919E-CAA5-A90F-877D-27DCC50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0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A513-D7F7-F958-F95E-0747F2BE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608E9-3E21-6D79-0549-17173C4E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184400"/>
            <a:ext cx="11206480" cy="438912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https://www.shaip.com/blog/what-is-nlp-how-it-works-benefits-challenges-examples/</a:t>
            </a:r>
            <a:endParaRPr lang="en-GB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https://medium.com/mlearning-ai/top-5-benefits-of-nlp-in-leading-business-domains-d86d0d988cf7</a:t>
            </a:r>
            <a:endParaRPr lang="en-GB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https://www.bnosac.be/index.php/blog/56-an-overview-of-text-mining-visualisations-possibilities-with-r-on-the-ceta-trade-agreement</a:t>
            </a:r>
            <a:endParaRPr lang="en-GB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https://www.bnosac.be/index.php/blog/56-an-overview-of-text-mining-visualisations-possibilities-with-r-on-the-ceta-trade-agreement</a:t>
            </a:r>
            <a:endParaRPr lang="en-GB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https://medium.com/@zafaralibagh6/a-simple-word2vec-tutorial-61e64e38a6a1</a:t>
            </a:r>
            <a:endParaRPr lang="en-GB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4F217-89F4-9CC3-4A25-BE00CBF0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9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62BE7-63E1-2DD8-3EC0-1CE77C17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6CDDD-3415-F166-E900-3666E237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https://www.turing.com/kb/document-classification-using-naive-bayes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https://www.turing.com/kb/stemming-vs-lemmatization-in-python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https://developer.nvidia.com/blog/faster-text-classification-with-naive-bayes-and-gpus/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https://towardsdatascience.com/introduction-to-naïve-bayes-classifier-fa59e3e24aaf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https://www.kdnuggets.com/2020/06/naive-bayes-algorithm-everything.html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https://medium.com/@mystery0116/nlp-how-does-nltk-vader-calculate-sentiment-6c32d0f5046b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810D6-C7F4-7444-7783-E973202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DEE72C-E418-DD15-6571-575EE97C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Merci pour votre écoute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68E0A1-4559-1F4D-B956-CEE7A6B9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EC9B0A-E088-8DFA-90E1-BC0535AB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D137E-525C-ACB6-FD78-129D6C66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Text</a:t>
            </a:r>
            <a:r>
              <a:rPr lang="fr-FR" dirty="0"/>
              <a:t> Mining peut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BBE8AC-9570-C1E3-834A-0342FA0F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5D89706-C915-6D8D-2699-9F862067F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153287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00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7FA37B-454E-7B2F-1605-D8FA254B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fr-FR" sz="3200"/>
              <a:t>Utilisations au quotidien</a:t>
            </a:r>
            <a:endParaRPr lang="en-GB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B9EC4-A1D6-D91A-20B3-24C97EE7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Analyse des logs d’un serveur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Surveillance des </a:t>
            </a:r>
            <a:r>
              <a:rPr lang="en-GB" sz="2400" dirty="0" err="1"/>
              <a:t>réseaux</a:t>
            </a:r>
            <a:r>
              <a:rPr lang="en-GB" sz="2400" dirty="0"/>
              <a:t> </a:t>
            </a:r>
            <a:r>
              <a:rPr lang="en-GB" sz="2400" dirty="0" err="1"/>
              <a:t>sociaux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Agents anti-spam </a:t>
            </a:r>
          </a:p>
          <a:p>
            <a:pPr>
              <a:lnSpc>
                <a:spcPct val="150000"/>
              </a:lnSpc>
            </a:pPr>
            <a:r>
              <a:rPr lang="en-GB" sz="2400" dirty="0" err="1"/>
              <a:t>Traduction</a:t>
            </a:r>
            <a:r>
              <a:rPr lang="en-GB" sz="2400" dirty="0"/>
              <a:t> </a:t>
            </a:r>
            <a:r>
              <a:rPr lang="en-GB" sz="2400" dirty="0" err="1"/>
              <a:t>automatique</a:t>
            </a:r>
            <a:r>
              <a:rPr lang="en-GB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Sondages, questionnaires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FB07E-9C11-81BA-E66F-C27515B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DCCE5D4E-D047-C62A-1A5A-F9C5E6C49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7719" y="1832773"/>
            <a:ext cx="3980348" cy="3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1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B0B699-18E6-6ACD-8A74-EF4F6C6D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NLP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DD3F6-B37F-7989-6B61-6DE16930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Natural Language Processing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C919E-CAA5-A90F-877D-27DCC50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8574E5-9F82-0728-26B2-9EF2A91F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 Natural Language Processing</a:t>
            </a:r>
            <a:br>
              <a:rPr lang="en-US" sz="3000"/>
            </a:br>
            <a:endParaRPr lang="en-US" sz="3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07A53-69EF-9672-527E-CBA1E6CF2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BE" sz="2400" dirty="0"/>
              <a:t>Application au </a:t>
            </a:r>
            <a:r>
              <a:rPr lang="fr-BE" sz="2400" dirty="0" err="1"/>
              <a:t>Text</a:t>
            </a:r>
            <a:r>
              <a:rPr lang="fr-BE" sz="2400" dirty="0"/>
              <a:t> Mining mais pas que</a:t>
            </a:r>
          </a:p>
          <a:p>
            <a:r>
              <a:rPr lang="fr-BE" sz="2400" dirty="0"/>
              <a:t>Analyse de la voix de l’utilisateur</a:t>
            </a:r>
          </a:p>
          <a:p>
            <a:r>
              <a:rPr lang="fr-BE" sz="2400" dirty="0"/>
              <a:t>Traduction automatique</a:t>
            </a:r>
          </a:p>
          <a:p>
            <a:r>
              <a:rPr lang="fr-BE" sz="2400" dirty="0"/>
              <a:t>Reconnaissance d’un utilisateur à sa voix</a:t>
            </a:r>
          </a:p>
          <a:p>
            <a:pPr lvl="1"/>
            <a:r>
              <a:rPr lang="fr-BE" dirty="0"/>
              <a:t>Siri, Alexa, </a:t>
            </a:r>
            <a:r>
              <a:rPr lang="fr-BE" dirty="0" err="1"/>
              <a:t>Bixby</a:t>
            </a:r>
            <a:endParaRPr lang="fr-BE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18515F0-788C-E56A-83C6-C52B9D869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8075" y="2376590"/>
            <a:ext cx="4543993" cy="3033115"/>
          </a:xfrm>
          <a:prstGeom prst="rect">
            <a:avLst/>
          </a:prstGeom>
          <a:noFill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1B38BA-9D24-58DC-DB52-3C80D869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6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65284-5630-BA4D-DE57-2910939F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3DFB45-E1A2-27F6-A65A-9A5493E4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660462-5ACB-D818-0895-6F66C94D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28" y="2007476"/>
            <a:ext cx="5421173" cy="4850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88267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2391</Words>
  <Application>Microsoft Office PowerPoint</Application>
  <PresentationFormat>Grand écran</PresentationFormat>
  <Paragraphs>335</Paragraphs>
  <Slides>44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1" baseType="lpstr">
      <vt:lpstr>Arial</vt:lpstr>
      <vt:lpstr>Avenir Next LT Pro</vt:lpstr>
      <vt:lpstr>Calibri</vt:lpstr>
      <vt:lpstr>gg sans</vt:lpstr>
      <vt:lpstr>Open Sans</vt:lpstr>
      <vt:lpstr>Söhne</vt:lpstr>
      <vt:lpstr>AccentBoxVTI</vt:lpstr>
      <vt:lpstr>Text Mining</vt:lpstr>
      <vt:lpstr>Plan de la présentation</vt:lpstr>
      <vt:lpstr>Introduction</vt:lpstr>
      <vt:lpstr>C’est quoi le Text Mining ?</vt:lpstr>
      <vt:lpstr>Le Text Mining peut</vt:lpstr>
      <vt:lpstr>Utilisations au quotidien</vt:lpstr>
      <vt:lpstr>NLP</vt:lpstr>
      <vt:lpstr> Natural Language Processing </vt:lpstr>
      <vt:lpstr>Fonctionnement</vt:lpstr>
      <vt:lpstr>Étapes de traitement </vt:lpstr>
      <vt:lpstr>Étapes</vt:lpstr>
      <vt:lpstr>Prétraitement des données</vt:lpstr>
      <vt:lpstr>Lemmatization VS Stemming </vt:lpstr>
      <vt:lpstr>D’autres techniques</vt:lpstr>
      <vt:lpstr>Exploration des données</vt:lpstr>
      <vt:lpstr>Word cloud</vt:lpstr>
      <vt:lpstr>Autres graphiques</vt:lpstr>
      <vt:lpstr>Création de modèles</vt:lpstr>
      <vt:lpstr>Création de modèles</vt:lpstr>
      <vt:lpstr>Classification naïve de Bayes</vt:lpstr>
      <vt:lpstr>Définitions</vt:lpstr>
      <vt:lpstr>Théorème</vt:lpstr>
      <vt:lpstr>Exemple d’utilisation : classification d’emails</vt:lpstr>
      <vt:lpstr>Exemple d’utilisation : classification d’emails</vt:lpstr>
      <vt:lpstr>Théorème : 2+ features</vt:lpstr>
      <vt:lpstr>Présentation PowerPoint</vt:lpstr>
      <vt:lpstr>Présentation PowerPoint</vt:lpstr>
      <vt:lpstr>Exercice 1</vt:lpstr>
      <vt:lpstr>https://github.com/Robin471/Text_Mining_Presentation.git</vt:lpstr>
      <vt:lpstr>Word2Vec</vt:lpstr>
      <vt:lpstr>Architectures</vt:lpstr>
      <vt:lpstr>Fonctionnement</vt:lpstr>
      <vt:lpstr>Fonctionnement</vt:lpstr>
      <vt:lpstr>Fonctionnement : hyperparamètres</vt:lpstr>
      <vt:lpstr>Fonctionnement : hyperparamètres</vt:lpstr>
      <vt:lpstr>Résultat</vt:lpstr>
      <vt:lpstr>Exercice 2</vt:lpstr>
      <vt:lpstr>Analyse de sentiments</vt:lpstr>
      <vt:lpstr>Fonctionnement</vt:lpstr>
      <vt:lpstr>Exemple</vt:lpstr>
      <vt:lpstr>Exercice 3</vt:lpstr>
      <vt:lpstr>Sources</vt:lpstr>
      <vt:lpstr>Sources</vt:lpstr>
      <vt:lpstr>Merci pour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Poliart Roxane</dc:creator>
  <cp:lastModifiedBy>Poliart Roxane</cp:lastModifiedBy>
  <cp:revision>43</cp:revision>
  <dcterms:created xsi:type="dcterms:W3CDTF">2023-12-02T12:39:02Z</dcterms:created>
  <dcterms:modified xsi:type="dcterms:W3CDTF">2023-12-15T13:32:19Z</dcterms:modified>
</cp:coreProperties>
</file>