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8" r:id="rId1"/>
  </p:sldMasterIdLst>
  <p:notesMasterIdLst>
    <p:notesMasterId r:id="rId24"/>
  </p:notesMasterIdLst>
  <p:sldIdLst>
    <p:sldId id="372" r:id="rId2"/>
    <p:sldId id="373" r:id="rId3"/>
    <p:sldId id="374" r:id="rId4"/>
    <p:sldId id="375" r:id="rId5"/>
    <p:sldId id="376" r:id="rId6"/>
    <p:sldId id="355" r:id="rId7"/>
    <p:sldId id="377" r:id="rId8"/>
    <p:sldId id="378" r:id="rId9"/>
    <p:sldId id="379" r:id="rId10"/>
    <p:sldId id="380" r:id="rId11"/>
    <p:sldId id="360" r:id="rId12"/>
    <p:sldId id="361" r:id="rId13"/>
    <p:sldId id="381" r:id="rId14"/>
    <p:sldId id="382" r:id="rId15"/>
    <p:sldId id="362" r:id="rId16"/>
    <p:sldId id="363" r:id="rId17"/>
    <p:sldId id="364" r:id="rId18"/>
    <p:sldId id="365" r:id="rId19"/>
    <p:sldId id="366" r:id="rId20"/>
    <p:sldId id="367" r:id="rId21"/>
    <p:sldId id="368" r:id="rId22"/>
    <p:sldId id="267" r:id="rId23"/>
  </p:sldIdLst>
  <p:sldSz cx="18288000" cy="10287000"/>
  <p:notesSz cx="6858000" cy="9144000"/>
  <p:embeddedFontLst>
    <p:embeddedFont>
      <p:font typeface="Antonio Bold" panose="020B0604020202020204" charset="0"/>
      <p:regular r:id="rId25"/>
      <p:bold r:id="rId26"/>
    </p:embeddedFont>
    <p:embeddedFont>
      <p:font typeface="Barlow" panose="00000500000000000000" pitchFamily="2" charset="0"/>
      <p:regular r:id="rId27"/>
      <p:bold r:id="rId28"/>
      <p:italic r:id="rId29"/>
      <p:boldItalic r:id="rId30"/>
    </p:embeddedFont>
    <p:embeddedFont>
      <p:font typeface="Bookman Old Style" panose="02050604050505020204" pitchFamily="18" charset="0"/>
      <p:regular r:id="rId31"/>
      <p:bold r:id="rId32"/>
      <p:italic r:id="rId33"/>
      <p:boldItalic r:id="rId34"/>
    </p:embeddedFont>
    <p:embeddedFont>
      <p:font typeface="Cambria" panose="02040503050406030204" pitchFamily="18" charset="0"/>
      <p:regular r:id="rId35"/>
      <p:bold r:id="rId36"/>
      <p:italic r:id="rId37"/>
      <p:boldItalic r:id="rId38"/>
    </p:embeddedFont>
    <p:embeddedFont>
      <p:font typeface="Gill Sans MT" panose="020B0502020104020203" pitchFamily="34" charset="0"/>
      <p:regular r:id="rId39"/>
      <p:bold r:id="rId40"/>
      <p:italic r:id="rId41"/>
      <p:boldItalic r:id="rId42"/>
    </p:embeddedFont>
    <p:embeddedFont>
      <p:font typeface="Montserrat" panose="00000500000000000000" pitchFamily="2" charset="0"/>
      <p:regular r:id="rId43"/>
      <p:bold r:id="rId44"/>
      <p:italic r:id="rId45"/>
      <p:boldItalic r:id="rId46"/>
    </p:embeddedFont>
    <p:embeddedFont>
      <p:font typeface="Muli" panose="020B0604020202020204" charset="0"/>
      <p:regular r:id="rId47"/>
    </p:embeddedFont>
    <p:embeddedFont>
      <p:font typeface="Open Sans" panose="020B0606030504020204" pitchFamily="34" charset="0"/>
      <p:regular r:id="rId48"/>
      <p:bold r:id="rId49"/>
      <p:italic r:id="rId50"/>
      <p:boldItalic r:id="rId51"/>
    </p:embeddedFont>
    <p:embeddedFont>
      <p:font typeface="Raleway" pitchFamily="2" charset="0"/>
      <p:regular r:id="rId52"/>
      <p:bold r:id="rId53"/>
      <p:italic r:id="rId54"/>
      <p:boldItalic r:id="rId55"/>
    </p:embeddedFont>
    <p:embeddedFont>
      <p:font typeface="Verdana" panose="020B0604030504040204" pitchFamily="34" charset="0"/>
      <p:regular r:id="rId56"/>
      <p:bold r:id="rId57"/>
      <p:italic r:id="rId58"/>
      <p:boldItalic r:id="rId59"/>
    </p:embeddedFont>
  </p:embeddedFontLst>
  <p:defaultTextStyle>
    <a:defPPr>
      <a:defRPr lang="en-US"/>
    </a:defPPr>
    <a:lvl1pPr marL="0" algn="l" defTabSz="914386" rtl="0" eaLnBrk="1" latinLnBrk="0" hangingPunct="1">
      <a:defRPr sz="1800" kern="1200">
        <a:solidFill>
          <a:schemeClr val="tx1"/>
        </a:solidFill>
        <a:latin typeface="+mn-lt"/>
        <a:ea typeface="+mn-ea"/>
        <a:cs typeface="+mn-cs"/>
      </a:defRPr>
    </a:lvl1pPr>
    <a:lvl2pPr marL="457193" algn="l" defTabSz="914386" rtl="0" eaLnBrk="1" latinLnBrk="0" hangingPunct="1">
      <a:defRPr sz="1800" kern="1200">
        <a:solidFill>
          <a:schemeClr val="tx1"/>
        </a:solidFill>
        <a:latin typeface="+mn-lt"/>
        <a:ea typeface="+mn-ea"/>
        <a:cs typeface="+mn-cs"/>
      </a:defRPr>
    </a:lvl2pPr>
    <a:lvl3pPr marL="914386" algn="l" defTabSz="914386" rtl="0" eaLnBrk="1" latinLnBrk="0" hangingPunct="1">
      <a:defRPr sz="1800" kern="1200">
        <a:solidFill>
          <a:schemeClr val="tx1"/>
        </a:solidFill>
        <a:latin typeface="+mn-lt"/>
        <a:ea typeface="+mn-ea"/>
        <a:cs typeface="+mn-cs"/>
      </a:defRPr>
    </a:lvl3pPr>
    <a:lvl4pPr marL="1371578" algn="l" defTabSz="914386" rtl="0" eaLnBrk="1" latinLnBrk="0" hangingPunct="1">
      <a:defRPr sz="1800" kern="1200">
        <a:solidFill>
          <a:schemeClr val="tx1"/>
        </a:solidFill>
        <a:latin typeface="+mn-lt"/>
        <a:ea typeface="+mn-ea"/>
        <a:cs typeface="+mn-cs"/>
      </a:defRPr>
    </a:lvl4pPr>
    <a:lvl5pPr marL="1828771" algn="l" defTabSz="914386" rtl="0" eaLnBrk="1" latinLnBrk="0" hangingPunct="1">
      <a:defRPr sz="1800" kern="1200">
        <a:solidFill>
          <a:schemeClr val="tx1"/>
        </a:solidFill>
        <a:latin typeface="+mn-lt"/>
        <a:ea typeface="+mn-ea"/>
        <a:cs typeface="+mn-cs"/>
      </a:defRPr>
    </a:lvl5pPr>
    <a:lvl6pPr marL="2285964" algn="l" defTabSz="914386" rtl="0" eaLnBrk="1" latinLnBrk="0" hangingPunct="1">
      <a:defRPr sz="1800" kern="1200">
        <a:solidFill>
          <a:schemeClr val="tx1"/>
        </a:solidFill>
        <a:latin typeface="+mn-lt"/>
        <a:ea typeface="+mn-ea"/>
        <a:cs typeface="+mn-cs"/>
      </a:defRPr>
    </a:lvl6pPr>
    <a:lvl7pPr marL="2743157" algn="l" defTabSz="914386" rtl="0" eaLnBrk="1" latinLnBrk="0" hangingPunct="1">
      <a:defRPr sz="1800" kern="1200">
        <a:solidFill>
          <a:schemeClr val="tx1"/>
        </a:solidFill>
        <a:latin typeface="+mn-lt"/>
        <a:ea typeface="+mn-ea"/>
        <a:cs typeface="+mn-cs"/>
      </a:defRPr>
    </a:lvl7pPr>
    <a:lvl8pPr marL="3200348" algn="l" defTabSz="914386" rtl="0" eaLnBrk="1" latinLnBrk="0" hangingPunct="1">
      <a:defRPr sz="1800" kern="1200">
        <a:solidFill>
          <a:schemeClr val="tx1"/>
        </a:solidFill>
        <a:latin typeface="+mn-lt"/>
        <a:ea typeface="+mn-ea"/>
        <a:cs typeface="+mn-cs"/>
      </a:defRPr>
    </a:lvl8pPr>
    <a:lvl9pPr marL="3657542" algn="l" defTabSz="914386"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5C47F7"/>
    <a:srgbClr val="FFFFCC"/>
    <a:srgbClr val="FFFF66"/>
    <a:srgbClr val="CC99FF"/>
    <a:srgbClr val="FF00FF"/>
    <a:srgbClr val="43CEFF"/>
    <a:srgbClr val="387FE8"/>
    <a:srgbClr val="FF993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3BCC515-4269-4390-BFD7-7E1523CF40D7}" v="17" dt="2025-04-07T20:09:02.352"/>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705" autoAdjust="0"/>
    <p:restoredTop sz="93729" autoAdjust="0"/>
  </p:normalViewPr>
  <p:slideViewPr>
    <p:cSldViewPr>
      <p:cViewPr varScale="1">
        <p:scale>
          <a:sx n="55" d="100"/>
          <a:sy n="55" d="100"/>
        </p:scale>
        <p:origin x="197" y="5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font" Target="fonts/font2.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55" Type="http://schemas.openxmlformats.org/officeDocument/2006/relationships/font" Target="fonts/font31.fntdata"/><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font" Target="fonts/font29.fntdata"/><Relationship Id="rId58" Type="http://schemas.openxmlformats.org/officeDocument/2006/relationships/font" Target="fonts/font34.fntdata"/><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56" Type="http://schemas.openxmlformats.org/officeDocument/2006/relationships/font" Target="fonts/font32.fntdata"/><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27.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59" Type="http://schemas.openxmlformats.org/officeDocument/2006/relationships/font" Target="fonts/font35.fntdata"/><Relationship Id="rId20" Type="http://schemas.openxmlformats.org/officeDocument/2006/relationships/slide" Target="slides/slide19.xml"/><Relationship Id="rId41" Type="http://schemas.openxmlformats.org/officeDocument/2006/relationships/font" Target="fonts/font17.fntdata"/><Relationship Id="rId54" Type="http://schemas.openxmlformats.org/officeDocument/2006/relationships/font" Target="fonts/font30.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57" Type="http://schemas.openxmlformats.org/officeDocument/2006/relationships/font" Target="fonts/font33.fntdata"/><Relationship Id="rId10" Type="http://schemas.openxmlformats.org/officeDocument/2006/relationships/slide" Target="slides/slide9.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font" Target="fonts/font28.fntdata"/><Relationship Id="rId60" Type="http://schemas.openxmlformats.org/officeDocument/2006/relationships/commentAuthors" Target="commentAuthors.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S" userId="1963425c3f510bd1" providerId="LiveId" clId="{95922F4E-C2D6-43AD-B870-9953D01E0418}"/>
    <pc:docChg chg="undo custSel modSld">
      <pc:chgData name="Robin S" userId="1963425c3f510bd1" providerId="LiveId" clId="{95922F4E-C2D6-43AD-B870-9953D01E0418}" dt="2025-02-19T14:21:20.027" v="252" actId="20577"/>
      <pc:docMkLst>
        <pc:docMk/>
      </pc:docMkLst>
      <pc:sldChg chg="modSp mod">
        <pc:chgData name="Robin S" userId="1963425c3f510bd1" providerId="LiveId" clId="{95922F4E-C2D6-43AD-B870-9953D01E0418}" dt="2025-02-19T14:00:30.330" v="204" actId="14100"/>
        <pc:sldMkLst>
          <pc:docMk/>
          <pc:sldMk cId="0" sldId="355"/>
        </pc:sldMkLst>
        <pc:spChg chg="mod">
          <ac:chgData name="Robin S" userId="1963425c3f510bd1" providerId="LiveId" clId="{95922F4E-C2D6-43AD-B870-9953D01E0418}" dt="2025-02-19T14:00:30.330" v="204" actId="14100"/>
          <ac:spMkLst>
            <pc:docMk/>
            <pc:sldMk cId="0" sldId="355"/>
            <ac:spMk id="11" creationId="{00000000-0000-0000-0000-000000000000}"/>
          </ac:spMkLst>
        </pc:spChg>
      </pc:sldChg>
      <pc:sldChg chg="addSp modSp mod">
        <pc:chgData name="Robin S" userId="1963425c3f510bd1" providerId="LiveId" clId="{95922F4E-C2D6-43AD-B870-9953D01E0418}" dt="2025-02-19T14:20:52.162" v="245" actId="1076"/>
        <pc:sldMkLst>
          <pc:docMk/>
          <pc:sldMk cId="0" sldId="361"/>
        </pc:sldMkLst>
        <pc:spChg chg="add mod">
          <ac:chgData name="Robin S" userId="1963425c3f510bd1" providerId="LiveId" clId="{95922F4E-C2D6-43AD-B870-9953D01E0418}" dt="2025-02-19T14:20:46.790" v="243" actId="14100"/>
          <ac:spMkLst>
            <pc:docMk/>
            <pc:sldMk cId="0" sldId="361"/>
            <ac:spMk id="3" creationId="{1037E94F-B675-BE56-3B4F-756887546671}"/>
          </ac:spMkLst>
        </pc:spChg>
        <pc:spChg chg="mod">
          <ac:chgData name="Robin S" userId="1963425c3f510bd1" providerId="LiveId" clId="{95922F4E-C2D6-43AD-B870-9953D01E0418}" dt="2025-02-19T14:20:38.624" v="240" actId="1076"/>
          <ac:spMkLst>
            <pc:docMk/>
            <pc:sldMk cId="0" sldId="361"/>
            <ac:spMk id="16" creationId="{00000000-0000-0000-0000-000000000000}"/>
          </ac:spMkLst>
        </pc:spChg>
        <pc:spChg chg="mod">
          <ac:chgData name="Robin S" userId="1963425c3f510bd1" providerId="LiveId" clId="{95922F4E-C2D6-43AD-B870-9953D01E0418}" dt="2025-02-19T14:20:50.021" v="244" actId="14100"/>
          <ac:spMkLst>
            <pc:docMk/>
            <pc:sldMk cId="0" sldId="361"/>
            <ac:spMk id="18" creationId="{00000000-0000-0000-0000-000000000000}"/>
          </ac:spMkLst>
        </pc:spChg>
        <pc:picChg chg="add mod">
          <ac:chgData name="Robin S" userId="1963425c3f510bd1" providerId="LiveId" clId="{95922F4E-C2D6-43AD-B870-9953D01E0418}" dt="2025-02-19T14:20:52.162" v="245" actId="1076"/>
          <ac:picMkLst>
            <pc:docMk/>
            <pc:sldMk cId="0" sldId="361"/>
            <ac:picMk id="5" creationId="{F7CDBACC-2A6E-3E6D-83BE-97A2C0625BE8}"/>
          </ac:picMkLst>
        </pc:picChg>
        <pc:picChg chg="mod">
          <ac:chgData name="Robin S" userId="1963425c3f510bd1" providerId="LiveId" clId="{95922F4E-C2D6-43AD-B870-9953D01E0418}" dt="2025-02-19T14:20:35.876" v="239" actId="1076"/>
          <ac:picMkLst>
            <pc:docMk/>
            <pc:sldMk cId="0" sldId="361"/>
            <ac:picMk id="12" creationId="{00000000-0000-0000-0000-000000000000}"/>
          </ac:picMkLst>
        </pc:picChg>
      </pc:sldChg>
      <pc:sldChg chg="modSp mod">
        <pc:chgData name="Robin S" userId="1963425c3f510bd1" providerId="LiveId" clId="{95922F4E-C2D6-43AD-B870-9953D01E0418}" dt="2025-02-19T14:21:20.027" v="252" actId="20577"/>
        <pc:sldMkLst>
          <pc:docMk/>
          <pc:sldMk cId="0" sldId="363"/>
        </pc:sldMkLst>
        <pc:spChg chg="mod">
          <ac:chgData name="Robin S" userId="1963425c3f510bd1" providerId="LiveId" clId="{95922F4E-C2D6-43AD-B870-9953D01E0418}" dt="2025-02-19T14:21:02.612" v="246" actId="1076"/>
          <ac:spMkLst>
            <pc:docMk/>
            <pc:sldMk cId="0" sldId="363"/>
            <ac:spMk id="11" creationId="{00000000-0000-0000-0000-000000000000}"/>
          </ac:spMkLst>
        </pc:spChg>
        <pc:graphicFrameChg chg="mod">
          <ac:chgData name="Robin S" userId="1963425c3f510bd1" providerId="LiveId" clId="{95922F4E-C2D6-43AD-B870-9953D01E0418}" dt="2025-02-19T14:21:20.027" v="252" actId="20577"/>
          <ac:graphicFrameMkLst>
            <pc:docMk/>
            <pc:sldMk cId="0" sldId="363"/>
            <ac:graphicFrameMk id="7" creationId="{09669046-E64D-4AF8-AD3D-185A4A11FFD5}"/>
          </ac:graphicFrameMkLst>
        </pc:graphicFrameChg>
      </pc:sldChg>
      <pc:sldChg chg="addSp delSp modSp mod">
        <pc:chgData name="Robin S" userId="1963425c3f510bd1" providerId="LiveId" clId="{95922F4E-C2D6-43AD-B870-9953D01E0418}" dt="2025-02-19T13:55:38.066" v="10" actId="1076"/>
        <pc:sldMkLst>
          <pc:docMk/>
          <pc:sldMk cId="0" sldId="372"/>
        </pc:sldMkLst>
        <pc:spChg chg="add mod">
          <ac:chgData name="Robin S" userId="1963425c3f510bd1" providerId="LiveId" clId="{95922F4E-C2D6-43AD-B870-9953D01E0418}" dt="2025-02-19T13:55:35.549" v="9" actId="1076"/>
          <ac:spMkLst>
            <pc:docMk/>
            <pc:sldMk cId="0" sldId="372"/>
            <ac:spMk id="2" creationId="{04A4876D-5A5E-EE77-616B-B15A80D23B07}"/>
          </ac:spMkLst>
        </pc:spChg>
        <pc:spChg chg="mod">
          <ac:chgData name="Robin S" userId="1963425c3f510bd1" providerId="LiveId" clId="{95922F4E-C2D6-43AD-B870-9953D01E0418}" dt="2025-02-19T13:55:38.066" v="10" actId="1076"/>
          <ac:spMkLst>
            <pc:docMk/>
            <pc:sldMk cId="0" sldId="372"/>
            <ac:spMk id="11" creationId="{00000000-0000-0000-0000-000000000000}"/>
          </ac:spMkLst>
        </pc:spChg>
      </pc:sldChg>
      <pc:sldChg chg="modSp mod">
        <pc:chgData name="Robin S" userId="1963425c3f510bd1" providerId="LiveId" clId="{95922F4E-C2D6-43AD-B870-9953D01E0418}" dt="2025-02-19T13:55:52.007" v="12" actId="1036"/>
        <pc:sldMkLst>
          <pc:docMk/>
          <pc:sldMk cId="0" sldId="373"/>
        </pc:sldMkLst>
        <pc:spChg chg="mod">
          <ac:chgData name="Robin S" userId="1963425c3f510bd1" providerId="LiveId" clId="{95922F4E-C2D6-43AD-B870-9953D01E0418}" dt="2025-02-19T13:55:52.007" v="12" actId="1036"/>
          <ac:spMkLst>
            <pc:docMk/>
            <pc:sldMk cId="0" sldId="373"/>
            <ac:spMk id="10" creationId="{00000000-0000-0000-0000-000000000000}"/>
          </ac:spMkLst>
        </pc:spChg>
      </pc:sldChg>
      <pc:sldChg chg="addSp delSp modSp mod">
        <pc:chgData name="Robin S" userId="1963425c3f510bd1" providerId="LiveId" clId="{95922F4E-C2D6-43AD-B870-9953D01E0418}" dt="2025-02-19T13:57:19.814" v="22" actId="14100"/>
        <pc:sldMkLst>
          <pc:docMk/>
          <pc:sldMk cId="0" sldId="374"/>
        </pc:sldMkLst>
        <pc:spChg chg="mod">
          <ac:chgData name="Robin S" userId="1963425c3f510bd1" providerId="LiveId" clId="{95922F4E-C2D6-43AD-B870-9953D01E0418}" dt="2025-02-19T13:57:19.814" v="22" actId="14100"/>
          <ac:spMkLst>
            <pc:docMk/>
            <pc:sldMk cId="0" sldId="374"/>
            <ac:spMk id="3" creationId="{11B3388D-A1AF-5BA4-CD55-097BD92CAC71}"/>
          </ac:spMkLst>
        </pc:spChg>
        <pc:spChg chg="mod">
          <ac:chgData name="Robin S" userId="1963425c3f510bd1" providerId="LiveId" clId="{95922F4E-C2D6-43AD-B870-9953D01E0418}" dt="2025-02-19T13:57:16.732" v="21" actId="14100"/>
          <ac:spMkLst>
            <pc:docMk/>
            <pc:sldMk cId="0" sldId="374"/>
            <ac:spMk id="4" creationId="{425E5168-1522-5C73-D55D-93FE39DCD41D}"/>
          </ac:spMkLst>
        </pc:spChg>
        <pc:spChg chg="mod">
          <ac:chgData name="Robin S" userId="1963425c3f510bd1" providerId="LiveId" clId="{95922F4E-C2D6-43AD-B870-9953D01E0418}" dt="2025-02-19T13:57:07.926" v="19" actId="14100"/>
          <ac:spMkLst>
            <pc:docMk/>
            <pc:sldMk cId="0" sldId="374"/>
            <ac:spMk id="5" creationId="{384A7539-707F-2A26-A300-E97CD2E33348}"/>
          </ac:spMkLst>
        </pc:spChg>
        <pc:spChg chg="mod">
          <ac:chgData name="Robin S" userId="1963425c3f510bd1" providerId="LiveId" clId="{95922F4E-C2D6-43AD-B870-9953D01E0418}" dt="2025-02-19T13:57:03.302" v="18" actId="14100"/>
          <ac:spMkLst>
            <pc:docMk/>
            <pc:sldMk cId="0" sldId="374"/>
            <ac:spMk id="20" creationId="{00000000-0000-0000-0000-000000000000}"/>
          </ac:spMkLst>
        </pc:spChg>
        <pc:spChg chg="mod">
          <ac:chgData name="Robin S" userId="1963425c3f510bd1" providerId="LiveId" clId="{95922F4E-C2D6-43AD-B870-9953D01E0418}" dt="2025-02-19T13:56:57.944" v="17" actId="14100"/>
          <ac:spMkLst>
            <pc:docMk/>
            <pc:sldMk cId="0" sldId="374"/>
            <ac:spMk id="21" creationId="{00000000-0000-0000-0000-000000000000}"/>
          </ac:spMkLst>
        </pc:spChg>
        <pc:spChg chg="mod">
          <ac:chgData name="Robin S" userId="1963425c3f510bd1" providerId="LiveId" clId="{95922F4E-C2D6-43AD-B870-9953D01E0418}" dt="2025-02-19T13:57:12.598" v="20" actId="14100"/>
          <ac:spMkLst>
            <pc:docMk/>
            <pc:sldMk cId="0" sldId="374"/>
            <ac:spMk id="23" creationId="{00000000-0000-0000-0000-000000000000}"/>
          </ac:spMkLst>
        </pc:spChg>
        <pc:picChg chg="add mod">
          <ac:chgData name="Robin S" userId="1963425c3f510bd1" providerId="LiveId" clId="{95922F4E-C2D6-43AD-B870-9953D01E0418}" dt="2025-02-19T13:56:23.226" v="14"/>
          <ac:picMkLst>
            <pc:docMk/>
            <pc:sldMk cId="0" sldId="374"/>
            <ac:picMk id="11" creationId="{F9DE718B-DC46-2F43-13CD-FCF6FCCE4168}"/>
          </ac:picMkLst>
        </pc:picChg>
        <pc:picChg chg="add mod">
          <ac:chgData name="Robin S" userId="1963425c3f510bd1" providerId="LiveId" clId="{95922F4E-C2D6-43AD-B870-9953D01E0418}" dt="2025-02-19T13:56:32.474" v="16"/>
          <ac:picMkLst>
            <pc:docMk/>
            <pc:sldMk cId="0" sldId="374"/>
            <ac:picMk id="14" creationId="{A603D540-8D67-6ACB-7178-2A066A1DD75E}"/>
          </ac:picMkLst>
        </pc:picChg>
      </pc:sldChg>
      <pc:sldChg chg="modSp mod">
        <pc:chgData name="Robin S" userId="1963425c3f510bd1" providerId="LiveId" clId="{95922F4E-C2D6-43AD-B870-9953D01E0418}" dt="2025-02-19T14:00:18.878" v="203" actId="113"/>
        <pc:sldMkLst>
          <pc:docMk/>
          <pc:sldMk cId="0" sldId="376"/>
        </pc:sldMkLst>
        <pc:spChg chg="mod">
          <ac:chgData name="Robin S" userId="1963425c3f510bd1" providerId="LiveId" clId="{95922F4E-C2D6-43AD-B870-9953D01E0418}" dt="2025-02-19T14:00:18.878" v="203" actId="113"/>
          <ac:spMkLst>
            <pc:docMk/>
            <pc:sldMk cId="0" sldId="376"/>
            <ac:spMk id="12" creationId="{00000000-0000-0000-0000-000000000000}"/>
          </ac:spMkLst>
        </pc:spChg>
        <pc:spChg chg="mod">
          <ac:chgData name="Robin S" userId="1963425c3f510bd1" providerId="LiveId" clId="{95922F4E-C2D6-43AD-B870-9953D01E0418}" dt="2025-02-19T14:00:02.550" v="199" actId="1076"/>
          <ac:spMkLst>
            <pc:docMk/>
            <pc:sldMk cId="0" sldId="376"/>
            <ac:spMk id="15" creationId="{00000000-0000-0000-0000-000000000000}"/>
          </ac:spMkLst>
        </pc:spChg>
      </pc:sldChg>
      <pc:sldChg chg="modSp mod">
        <pc:chgData name="Robin S" userId="1963425c3f510bd1" providerId="LiveId" clId="{95922F4E-C2D6-43AD-B870-9953D01E0418}" dt="2025-02-19T14:00:50.781" v="206" actId="1076"/>
        <pc:sldMkLst>
          <pc:docMk/>
          <pc:sldMk cId="0" sldId="378"/>
        </pc:sldMkLst>
        <pc:grpChg chg="mod">
          <ac:chgData name="Robin S" userId="1963425c3f510bd1" providerId="LiveId" clId="{95922F4E-C2D6-43AD-B870-9953D01E0418}" dt="2025-02-19T14:00:50.781" v="206" actId="1076"/>
          <ac:grpSpMkLst>
            <pc:docMk/>
            <pc:sldMk cId="0" sldId="378"/>
            <ac:grpSpMk id="2" creationId="{00000000-0000-0000-0000-000000000000}"/>
          </ac:grpSpMkLst>
        </pc:grpChg>
      </pc:sldChg>
      <pc:sldChg chg="modSp mod">
        <pc:chgData name="Robin S" userId="1963425c3f510bd1" providerId="LiveId" clId="{95922F4E-C2D6-43AD-B870-9953D01E0418}" dt="2025-02-19T14:01:08.240" v="210" actId="14100"/>
        <pc:sldMkLst>
          <pc:docMk/>
          <pc:sldMk cId="0" sldId="379"/>
        </pc:sldMkLst>
        <pc:spChg chg="mod">
          <ac:chgData name="Robin S" userId="1963425c3f510bd1" providerId="LiveId" clId="{95922F4E-C2D6-43AD-B870-9953D01E0418}" dt="2025-02-19T14:00:58.682" v="207" actId="14100"/>
          <ac:spMkLst>
            <pc:docMk/>
            <pc:sldMk cId="0" sldId="379"/>
            <ac:spMk id="7" creationId="{00000000-0000-0000-0000-000000000000}"/>
          </ac:spMkLst>
        </pc:spChg>
        <pc:spChg chg="mod">
          <ac:chgData name="Robin S" userId="1963425c3f510bd1" providerId="LiveId" clId="{95922F4E-C2D6-43AD-B870-9953D01E0418}" dt="2025-02-19T14:01:08.240" v="210" actId="14100"/>
          <ac:spMkLst>
            <pc:docMk/>
            <pc:sldMk cId="0" sldId="379"/>
            <ac:spMk id="12" creationId="{00000000-0000-0000-0000-000000000000}"/>
          </ac:spMkLst>
        </pc:spChg>
      </pc:sldChg>
    </pc:docChg>
  </pc:docChgLst>
  <pc:docChgLst>
    <pc:chgData name="Robin S" userId="1963425c3f510bd1" providerId="LiveId" clId="{E3BCC515-4269-4390-BFD7-7E1523CF40D7}"/>
    <pc:docChg chg="custSel addSld modSld">
      <pc:chgData name="Robin S" userId="1963425c3f510bd1" providerId="LiveId" clId="{E3BCC515-4269-4390-BFD7-7E1523CF40D7}" dt="2025-04-08T04:34:48.547" v="149" actId="1076"/>
      <pc:docMkLst>
        <pc:docMk/>
      </pc:docMkLst>
      <pc:sldChg chg="modSp mod">
        <pc:chgData name="Robin S" userId="1963425c3f510bd1" providerId="LiveId" clId="{E3BCC515-4269-4390-BFD7-7E1523CF40D7}" dt="2025-04-08T04:34:48.547" v="149" actId="1076"/>
        <pc:sldMkLst>
          <pc:docMk/>
          <pc:sldMk cId="0" sldId="372"/>
        </pc:sldMkLst>
        <pc:spChg chg="mod">
          <ac:chgData name="Robin S" userId="1963425c3f510bd1" providerId="LiveId" clId="{E3BCC515-4269-4390-BFD7-7E1523CF40D7}" dt="2025-04-08T04:34:44.460" v="148" actId="1076"/>
          <ac:spMkLst>
            <pc:docMk/>
            <pc:sldMk cId="0" sldId="372"/>
            <ac:spMk id="2" creationId="{04A4876D-5A5E-EE77-616B-B15A80D23B07}"/>
          </ac:spMkLst>
        </pc:spChg>
        <pc:spChg chg="mod">
          <ac:chgData name="Robin S" userId="1963425c3f510bd1" providerId="LiveId" clId="{E3BCC515-4269-4390-BFD7-7E1523CF40D7}" dt="2025-04-08T04:34:48.547" v="149" actId="1076"/>
          <ac:spMkLst>
            <pc:docMk/>
            <pc:sldMk cId="0" sldId="372"/>
            <ac:spMk id="11" creationId="{00000000-0000-0000-0000-000000000000}"/>
          </ac:spMkLst>
        </pc:spChg>
      </pc:sldChg>
      <pc:sldChg chg="modSp mod">
        <pc:chgData name="Robin S" userId="1963425c3f510bd1" providerId="LiveId" clId="{E3BCC515-4269-4390-BFD7-7E1523CF40D7}" dt="2025-04-07T20:12:35.714" v="145" actId="27636"/>
        <pc:sldMkLst>
          <pc:docMk/>
          <pc:sldMk cId="0" sldId="379"/>
        </pc:sldMkLst>
        <pc:spChg chg="mod">
          <ac:chgData name="Robin S" userId="1963425c3f510bd1" providerId="LiveId" clId="{E3BCC515-4269-4390-BFD7-7E1523CF40D7}" dt="2025-04-07T20:12:35.714" v="145" actId="27636"/>
          <ac:spMkLst>
            <pc:docMk/>
            <pc:sldMk cId="0" sldId="379"/>
            <ac:spMk id="7" creationId="{00000000-0000-0000-0000-000000000000}"/>
          </ac:spMkLst>
        </pc:spChg>
      </pc:sldChg>
      <pc:sldChg chg="addSp delSp modSp add mod">
        <pc:chgData name="Robin S" userId="1963425c3f510bd1" providerId="LiveId" clId="{E3BCC515-4269-4390-BFD7-7E1523CF40D7}" dt="2025-04-07T20:04:47.493" v="94" actId="115"/>
        <pc:sldMkLst>
          <pc:docMk/>
          <pc:sldMk cId="3435814893" sldId="381"/>
        </pc:sldMkLst>
        <pc:spChg chg="del mod">
          <ac:chgData name="Robin S" userId="1963425c3f510bd1" providerId="LiveId" clId="{E3BCC515-4269-4390-BFD7-7E1523CF40D7}" dt="2025-04-07T20:03:00.028" v="76" actId="478"/>
          <ac:spMkLst>
            <pc:docMk/>
            <pc:sldMk cId="3435814893" sldId="381"/>
            <ac:spMk id="3" creationId="{6BE26758-07D6-F9BC-FEDC-FDFD100417AF}"/>
          </ac:spMkLst>
        </pc:spChg>
        <pc:spChg chg="mod">
          <ac:chgData name="Robin S" userId="1963425c3f510bd1" providerId="LiveId" clId="{E3BCC515-4269-4390-BFD7-7E1523CF40D7}" dt="2025-04-07T20:04:24.937" v="91" actId="1076"/>
          <ac:spMkLst>
            <pc:docMk/>
            <pc:sldMk cId="3435814893" sldId="381"/>
            <ac:spMk id="6" creationId="{76080372-74AC-7988-0BD2-56A64AA17F71}"/>
          </ac:spMkLst>
        </pc:spChg>
        <pc:spChg chg="add mod">
          <ac:chgData name="Robin S" userId="1963425c3f510bd1" providerId="LiveId" clId="{E3BCC515-4269-4390-BFD7-7E1523CF40D7}" dt="2025-04-07T19:58:38.518" v="35" actId="14100"/>
          <ac:spMkLst>
            <pc:docMk/>
            <pc:sldMk cId="3435814893" sldId="381"/>
            <ac:spMk id="7" creationId="{5DE94C05-7D3B-FA5D-B099-07FDD345854A}"/>
          </ac:spMkLst>
        </pc:spChg>
        <pc:spChg chg="add mod">
          <ac:chgData name="Robin S" userId="1963425c3f510bd1" providerId="LiveId" clId="{E3BCC515-4269-4390-BFD7-7E1523CF40D7}" dt="2025-04-07T19:58:38.518" v="35" actId="14100"/>
          <ac:spMkLst>
            <pc:docMk/>
            <pc:sldMk cId="3435814893" sldId="381"/>
            <ac:spMk id="11" creationId="{823B349E-A076-96DC-99A6-AF26ED3CD7E0}"/>
          </ac:spMkLst>
        </pc:spChg>
        <pc:spChg chg="add mod">
          <ac:chgData name="Robin S" userId="1963425c3f510bd1" providerId="LiveId" clId="{E3BCC515-4269-4390-BFD7-7E1523CF40D7}" dt="2025-04-07T19:58:38.518" v="35" actId="14100"/>
          <ac:spMkLst>
            <pc:docMk/>
            <pc:sldMk cId="3435814893" sldId="381"/>
            <ac:spMk id="13" creationId="{97F48A0B-5C86-64F7-EFF5-B591DA2E2838}"/>
          </ac:spMkLst>
        </pc:spChg>
        <pc:spChg chg="add mod">
          <ac:chgData name="Robin S" userId="1963425c3f510bd1" providerId="LiveId" clId="{E3BCC515-4269-4390-BFD7-7E1523CF40D7}" dt="2025-04-07T19:58:38.518" v="35" actId="14100"/>
          <ac:spMkLst>
            <pc:docMk/>
            <pc:sldMk cId="3435814893" sldId="381"/>
            <ac:spMk id="14" creationId="{8DC9BF10-0C04-9150-AF96-F11738773E0C}"/>
          </ac:spMkLst>
        </pc:spChg>
        <pc:spChg chg="add mod">
          <ac:chgData name="Robin S" userId="1963425c3f510bd1" providerId="LiveId" clId="{E3BCC515-4269-4390-BFD7-7E1523CF40D7}" dt="2025-04-07T19:58:38.518" v="35" actId="14100"/>
          <ac:spMkLst>
            <pc:docMk/>
            <pc:sldMk cId="3435814893" sldId="381"/>
            <ac:spMk id="15" creationId="{7048EEA9-CBD8-4767-B819-EAA006BEAF0B}"/>
          </ac:spMkLst>
        </pc:spChg>
        <pc:spChg chg="mod">
          <ac:chgData name="Robin S" userId="1963425c3f510bd1" providerId="LiveId" clId="{E3BCC515-4269-4390-BFD7-7E1523CF40D7}" dt="2025-04-07T19:59:43.891" v="41" actId="21"/>
          <ac:spMkLst>
            <pc:docMk/>
            <pc:sldMk cId="3435814893" sldId="381"/>
            <ac:spMk id="16" creationId="{3420D01E-2987-802D-102F-EEAF5E5B7E85}"/>
          </ac:spMkLst>
        </pc:spChg>
        <pc:spChg chg="add mod">
          <ac:chgData name="Robin S" userId="1963425c3f510bd1" providerId="LiveId" clId="{E3BCC515-4269-4390-BFD7-7E1523CF40D7}" dt="2025-04-07T19:58:38.518" v="35" actId="14100"/>
          <ac:spMkLst>
            <pc:docMk/>
            <pc:sldMk cId="3435814893" sldId="381"/>
            <ac:spMk id="17" creationId="{8E7BABD3-5404-F625-0349-55A93418F45A}"/>
          </ac:spMkLst>
        </pc:spChg>
        <pc:spChg chg="del">
          <ac:chgData name="Robin S" userId="1963425c3f510bd1" providerId="LiveId" clId="{E3BCC515-4269-4390-BFD7-7E1523CF40D7}" dt="2025-04-07T19:57:16.937" v="20" actId="478"/>
          <ac:spMkLst>
            <pc:docMk/>
            <pc:sldMk cId="3435814893" sldId="381"/>
            <ac:spMk id="18" creationId="{7CCBB354-F5CC-37C1-F253-A13A14EB638E}"/>
          </ac:spMkLst>
        </pc:spChg>
        <pc:spChg chg="add mod">
          <ac:chgData name="Robin S" userId="1963425c3f510bd1" providerId="LiveId" clId="{E3BCC515-4269-4390-BFD7-7E1523CF40D7}" dt="2025-04-07T19:58:38.518" v="35" actId="14100"/>
          <ac:spMkLst>
            <pc:docMk/>
            <pc:sldMk cId="3435814893" sldId="381"/>
            <ac:spMk id="19" creationId="{B383C512-3210-C405-2C04-42652E38352C}"/>
          </ac:spMkLst>
        </pc:spChg>
        <pc:spChg chg="add mod">
          <ac:chgData name="Robin S" userId="1963425c3f510bd1" providerId="LiveId" clId="{E3BCC515-4269-4390-BFD7-7E1523CF40D7}" dt="2025-04-07T20:04:47.493" v="94" actId="115"/>
          <ac:spMkLst>
            <pc:docMk/>
            <pc:sldMk cId="3435814893" sldId="381"/>
            <ac:spMk id="20" creationId="{B4271EC0-BB10-42F2-8488-783CD3C2C4D4}"/>
          </ac:spMkLst>
        </pc:spChg>
        <pc:spChg chg="del">
          <ac:chgData name="Robin S" userId="1963425c3f510bd1" providerId="LiveId" clId="{E3BCC515-4269-4390-BFD7-7E1523CF40D7}" dt="2025-04-07T19:55:58.009" v="1" actId="478"/>
          <ac:spMkLst>
            <pc:docMk/>
            <pc:sldMk cId="3435814893" sldId="381"/>
            <ac:spMk id="11265" creationId="{BD1C8467-16BB-13CD-6898-9DB7F21CC04E}"/>
          </ac:spMkLst>
        </pc:spChg>
        <pc:picChg chg="add mod">
          <ac:chgData name="Robin S" userId="1963425c3f510bd1" providerId="LiveId" clId="{E3BCC515-4269-4390-BFD7-7E1523CF40D7}" dt="2025-04-07T20:04:18.233" v="89" actId="14100"/>
          <ac:picMkLst>
            <pc:docMk/>
            <pc:sldMk cId="3435814893" sldId="381"/>
            <ac:picMk id="4" creationId="{45A14592-5C39-CE0B-6F67-6AF8A981109E}"/>
          </ac:picMkLst>
        </pc:picChg>
        <pc:picChg chg="del">
          <ac:chgData name="Robin S" userId="1963425c3f510bd1" providerId="LiveId" clId="{E3BCC515-4269-4390-BFD7-7E1523CF40D7}" dt="2025-04-07T19:56:10.902" v="5" actId="478"/>
          <ac:picMkLst>
            <pc:docMk/>
            <pc:sldMk cId="3435814893" sldId="381"/>
            <ac:picMk id="5" creationId="{C875F749-F74B-9AE3-3436-BB4B38441A18}"/>
          </ac:picMkLst>
        </pc:picChg>
        <pc:picChg chg="del mod">
          <ac:chgData name="Robin S" userId="1963425c3f510bd1" providerId="LiveId" clId="{E3BCC515-4269-4390-BFD7-7E1523CF40D7}" dt="2025-04-07T19:56:03.985" v="3" actId="478"/>
          <ac:picMkLst>
            <pc:docMk/>
            <pc:sldMk cId="3435814893" sldId="381"/>
            <ac:picMk id="12" creationId="{8A135C49-CD55-8E61-4B58-FCE5D7DD582B}"/>
          </ac:picMkLst>
        </pc:picChg>
      </pc:sldChg>
      <pc:sldChg chg="addSp delSp modSp add mod">
        <pc:chgData name="Robin S" userId="1963425c3f510bd1" providerId="LiveId" clId="{E3BCC515-4269-4390-BFD7-7E1523CF40D7}" dt="2025-04-07T20:10:14.288" v="131" actId="1076"/>
        <pc:sldMkLst>
          <pc:docMk/>
          <pc:sldMk cId="818049694" sldId="382"/>
        </pc:sldMkLst>
        <pc:spChg chg="add mod">
          <ac:chgData name="Robin S" userId="1963425c3f510bd1" providerId="LiveId" clId="{E3BCC515-4269-4390-BFD7-7E1523CF40D7}" dt="2025-04-07T20:09:02.350" v="121" actId="1076"/>
          <ac:spMkLst>
            <pc:docMk/>
            <pc:sldMk cId="818049694" sldId="382"/>
            <ac:spMk id="3" creationId="{74B2C538-054B-9B23-A2E0-59802F7157C2}"/>
          </ac:spMkLst>
        </pc:spChg>
        <pc:spChg chg="del">
          <ac:chgData name="Robin S" userId="1963425c3f510bd1" providerId="LiveId" clId="{E3BCC515-4269-4390-BFD7-7E1523CF40D7}" dt="2025-04-07T20:06:37.729" v="98" actId="478"/>
          <ac:spMkLst>
            <pc:docMk/>
            <pc:sldMk cId="818049694" sldId="382"/>
            <ac:spMk id="6" creationId="{105D9AF9-09AE-2651-DB65-CF5CC666A5FB}"/>
          </ac:spMkLst>
        </pc:spChg>
        <pc:spChg chg="mod">
          <ac:chgData name="Robin S" userId="1963425c3f510bd1" providerId="LiveId" clId="{E3BCC515-4269-4390-BFD7-7E1523CF40D7}" dt="2025-04-07T20:09:10.591" v="124" actId="1076"/>
          <ac:spMkLst>
            <pc:docMk/>
            <pc:sldMk cId="818049694" sldId="382"/>
            <ac:spMk id="16" creationId="{72545E5E-7240-07EB-53E2-5265F277FAA9}"/>
          </ac:spMkLst>
        </pc:spChg>
        <pc:spChg chg="del mod">
          <ac:chgData name="Robin S" userId="1963425c3f510bd1" providerId="LiveId" clId="{E3BCC515-4269-4390-BFD7-7E1523CF40D7}" dt="2025-04-07T20:07:21.552" v="107"/>
          <ac:spMkLst>
            <pc:docMk/>
            <pc:sldMk cId="818049694" sldId="382"/>
            <ac:spMk id="20" creationId="{D5BE821E-9B46-9DDF-5A06-A0CABDAB72EE}"/>
          </ac:spMkLst>
        </pc:spChg>
        <pc:graphicFrameChg chg="add mod modGraphic">
          <ac:chgData name="Robin S" userId="1963425c3f510bd1" providerId="LiveId" clId="{E3BCC515-4269-4390-BFD7-7E1523CF40D7}" dt="2025-04-07T20:08:58.532" v="120" actId="1076"/>
          <ac:graphicFrameMkLst>
            <pc:docMk/>
            <pc:sldMk cId="818049694" sldId="382"/>
            <ac:graphicFrameMk id="2" creationId="{3FB3CC9C-CFDD-1AB1-7074-968C77BC0785}"/>
          </ac:graphicFrameMkLst>
        </pc:graphicFrameChg>
        <pc:picChg chg="del mod">
          <ac:chgData name="Robin S" userId="1963425c3f510bd1" providerId="LiveId" clId="{E3BCC515-4269-4390-BFD7-7E1523CF40D7}" dt="2025-04-07T20:10:02.023" v="125" actId="478"/>
          <ac:picMkLst>
            <pc:docMk/>
            <pc:sldMk cId="818049694" sldId="382"/>
            <ac:picMk id="4" creationId="{DA62AC55-8E38-A7C9-B23A-CBDBCEE2E71C}"/>
          </ac:picMkLst>
        </pc:picChg>
        <pc:picChg chg="add mod">
          <ac:chgData name="Robin S" userId="1963425c3f510bd1" providerId="LiveId" clId="{E3BCC515-4269-4390-BFD7-7E1523CF40D7}" dt="2025-04-07T20:10:14.288" v="131" actId="1076"/>
          <ac:picMkLst>
            <pc:docMk/>
            <pc:sldMk cId="818049694" sldId="382"/>
            <ac:picMk id="7" creationId="{0AEACC0E-1BB8-D52D-FA5F-BD27A71FFB44}"/>
          </ac:picMkLst>
        </pc:picChg>
        <pc:picChg chg="mod">
          <ac:chgData name="Robin S" userId="1963425c3f510bd1" providerId="LiveId" clId="{E3BCC515-4269-4390-BFD7-7E1523CF40D7}" dt="2025-04-07T20:07:19.384" v="105" actId="1076"/>
          <ac:picMkLst>
            <pc:docMk/>
            <pc:sldMk cId="818049694" sldId="382"/>
            <ac:picMk id="8" creationId="{5534C93A-4B5C-46BF-E8AE-D2BA345F79C4}"/>
          </ac:picMkLst>
        </pc:picChg>
        <pc:picChg chg="mod">
          <ac:chgData name="Robin S" userId="1963425c3f510bd1" providerId="LiveId" clId="{E3BCC515-4269-4390-BFD7-7E1523CF40D7}" dt="2025-04-07T20:07:19.384" v="105" actId="1076"/>
          <ac:picMkLst>
            <pc:docMk/>
            <pc:sldMk cId="818049694" sldId="382"/>
            <ac:picMk id="9" creationId="{29C9FE94-543B-032F-DCB5-AB3F0B6EC60C}"/>
          </ac:picMkLst>
        </pc:picChg>
        <pc:picChg chg="mod">
          <ac:chgData name="Robin S" userId="1963425c3f510bd1" providerId="LiveId" clId="{E3BCC515-4269-4390-BFD7-7E1523CF40D7}" dt="2025-04-07T20:07:19.384" v="105" actId="1076"/>
          <ac:picMkLst>
            <pc:docMk/>
            <pc:sldMk cId="818049694" sldId="382"/>
            <ac:picMk id="10" creationId="{717C0D8C-1B3E-2BEC-61C0-10BCB059F775}"/>
          </ac:picMkLst>
        </pc:picChg>
      </pc:sldChg>
    </pc:docChg>
  </pc:docChgLst>
  <pc:docChgLst>
    <pc:chgData name="Robin S" userId="1963425c3f510bd1" providerId="LiveId" clId="{5C6B44C2-DA89-4BB4-80CC-4DC8CB21AB6B}"/>
    <pc:docChg chg="custSel modSld">
      <pc:chgData name="Robin S" userId="1963425c3f510bd1" providerId="LiveId" clId="{5C6B44C2-DA89-4BB4-80CC-4DC8CB21AB6B}" dt="2024-11-26T12:01:30.135" v="375" actId="1076"/>
      <pc:docMkLst>
        <pc:docMk/>
      </pc:docMkLst>
      <pc:sldChg chg="addSp delSp modSp mod">
        <pc:chgData name="Robin S" userId="1963425c3f510bd1" providerId="LiveId" clId="{5C6B44C2-DA89-4BB4-80CC-4DC8CB21AB6B}" dt="2024-11-26T12:01:30.135" v="375" actId="1076"/>
        <pc:sldMkLst>
          <pc:docMk/>
          <pc:sldMk cId="0" sldId="372"/>
        </pc:sldMkLst>
      </pc:sldChg>
    </pc:docChg>
  </pc:docChgLst>
  <pc:docChgLst>
    <pc:chgData name="Robin S" userId="1963425c3f510bd1" providerId="LiveId" clId="{791B2CEB-0069-4EEF-BF31-608059C01C5B}"/>
    <pc:docChg chg="custSel delSld modSld">
      <pc:chgData name="Robin S" userId="1963425c3f510bd1" providerId="LiveId" clId="{791B2CEB-0069-4EEF-BF31-608059C01C5B}" dt="2025-02-19T14:22:23.841" v="2" actId="113"/>
      <pc:docMkLst>
        <pc:docMk/>
      </pc:docMkLst>
      <pc:sldChg chg="modSp mod">
        <pc:chgData name="Robin S" userId="1963425c3f510bd1" providerId="LiveId" clId="{791B2CEB-0069-4EEF-BF31-608059C01C5B}" dt="2025-02-19T14:22:23.841" v="2" actId="113"/>
        <pc:sldMkLst>
          <pc:docMk/>
          <pc:sldMk cId="0" sldId="267"/>
        </pc:sldMkLst>
        <pc:spChg chg="mod">
          <ac:chgData name="Robin S" userId="1963425c3f510bd1" providerId="LiveId" clId="{791B2CEB-0069-4EEF-BF31-608059C01C5B}" dt="2025-02-19T14:22:23.841" v="2" actId="113"/>
          <ac:spMkLst>
            <pc:docMk/>
            <pc:sldMk cId="0" sldId="267"/>
            <ac:spMk id="6" creationId="{00000000-0000-0000-0000-000000000000}"/>
          </ac:spMkLst>
        </pc:spChg>
      </pc:sldChg>
      <pc:sldChg chg="del">
        <pc:chgData name="Robin S" userId="1963425c3f510bd1" providerId="LiveId" clId="{791B2CEB-0069-4EEF-BF31-608059C01C5B}" dt="2025-02-19T14:22:18.370" v="1" actId="47"/>
        <pc:sldMkLst>
          <pc:docMk/>
          <pc:sldMk cId="0" sldId="370"/>
        </pc:sldMkLst>
      </pc:sldChg>
      <pc:sldChg chg="delSp mod">
        <pc:chgData name="Robin S" userId="1963425c3f510bd1" providerId="LiveId" clId="{791B2CEB-0069-4EEF-BF31-608059C01C5B}" dt="2025-02-19T14:22:10.090" v="0" actId="478"/>
        <pc:sldMkLst>
          <pc:docMk/>
          <pc:sldMk cId="0" sldId="37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1">
  <dgm:title val=""/>
  <dgm:desc val=""/>
  <dgm:catLst>
    <dgm:cat type="accent6" pri="11100"/>
  </dgm:catLst>
  <dgm:styleLbl name="node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6">
        <a:shade val="80000"/>
      </a:schemeClr>
    </dgm:linClrLst>
    <dgm:effectClrLst/>
    <dgm:txLinClrLst/>
    <dgm:txFillClrLst/>
    <dgm:txEffectClrLst/>
  </dgm:styleLbl>
  <dgm:styleLbl name="node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f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align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bgImgPlace1">
    <dgm:fillClrLst meth="repeat">
      <a:schemeClr val="accent6">
        <a:tint val="40000"/>
      </a:schemeClr>
    </dgm:fillClrLst>
    <dgm:linClrLst meth="repeat">
      <a:schemeClr val="accent6">
        <a:shade val="80000"/>
      </a:schemeClr>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meth="repeat">
      <a:schemeClr val="dk1"/>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6">
        <a:shade val="80000"/>
      </a:schemeClr>
    </dgm:linClrLst>
    <dgm:effectClrLst/>
    <dgm:txLinClrLst/>
    <dgm:txFillClrLst meth="repeat">
      <a:schemeClr val="dk1"/>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dgm:txEffectClrLst/>
  </dgm:styleLbl>
  <dgm:styleLbl name="parChTrans2D2">
    <dgm:fillClrLst meth="repeat">
      <a:schemeClr val="accent6"/>
    </dgm:fillClrLst>
    <dgm:linClrLst meth="repeat">
      <a:schemeClr val="accent6"/>
    </dgm:linClrLst>
    <dgm:effectClrLst/>
    <dgm:txLinClrLst/>
    <dgm:txFillClrLst/>
    <dgm:txEffectClrLst/>
  </dgm:styleLbl>
  <dgm:styleLbl name="parChTrans2D3">
    <dgm:fillClrLst meth="repeat">
      <a:schemeClr val="accent6"/>
    </dgm:fillClrLst>
    <dgm:linClrLst meth="repeat">
      <a:schemeClr val="accent6"/>
    </dgm:linClrLst>
    <dgm:effectClrLst/>
    <dgm:txLinClrLst/>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conF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align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trAlignAcc1">
    <dgm:fillClrLst meth="repeat">
      <a:schemeClr val="accent6">
        <a:alpha val="40000"/>
        <a:tint val="40000"/>
      </a:schemeClr>
    </dgm:fillClrLst>
    <dgm:linClrLst meth="repeat">
      <a:schemeClr val="accent6"/>
    </dgm:linClrLst>
    <dgm:effectClrLst/>
    <dgm:txLinClrLst/>
    <dgm:txFillClrLst meth="repeat">
      <a:schemeClr val="dk1"/>
    </dgm:txFillClrLst>
    <dgm:txEffectClrLst/>
  </dgm:styleLbl>
  <dgm:styleLbl name="bgAcc1">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6">
        <a:alpha val="90000"/>
      </a:schemeClr>
    </dgm:linClrLst>
    <dgm:effectClrLst/>
    <dgm:txLinClrLst/>
    <dgm:txFillClrLst meth="repeat">
      <a:schemeClr val="dk1"/>
    </dgm:txFillClrLst>
    <dgm:txEffectClrLst/>
  </dgm:styleLbl>
  <dgm:styleLbl name="fgAcc0">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2">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3">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fgAcc4">
    <dgm:fillClrLst meth="repeat">
      <a:schemeClr val="accent6">
        <a:alpha val="90000"/>
        <a:tint val="4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344F1D-3325-40CB-A71F-A79307D22CED}" type="doc">
      <dgm:prSet loTypeId="urn:microsoft.com/office/officeart/2005/8/layout/venn2" loCatId="relationship" qsTypeId="urn:microsoft.com/office/officeart/2005/8/quickstyle/simple1" qsCatId="simple" csTypeId="urn:microsoft.com/office/officeart/2005/8/colors/accent6_1" csCatId="accent6" phldr="1"/>
      <dgm:spPr/>
      <dgm:t>
        <a:bodyPr/>
        <a:lstStyle/>
        <a:p>
          <a:endParaRPr lang="en-IN"/>
        </a:p>
      </dgm:t>
    </dgm:pt>
    <dgm:pt modelId="{746B4EF9-BF3A-40BA-AFB2-066011491528}">
      <dgm:prSet phldrT="[Text]"/>
      <dgm:spPr>
        <a:xfrm>
          <a:off x="1391698" y="0"/>
          <a:ext cx="3975621" cy="3975621"/>
        </a:xfrm>
      </dgm:spPr>
      <dgm:t>
        <a:bodyPr/>
        <a:lstStyle/>
        <a:p>
          <a:r>
            <a:rPr lang="en-IN" dirty="0">
              <a:latin typeface="Calibri" panose="020F0502020204030204"/>
              <a:ea typeface="+mn-ea"/>
              <a:cs typeface="+mn-cs"/>
            </a:rPr>
            <a:t>TAM</a:t>
          </a:r>
        </a:p>
      </dgm:t>
    </dgm:pt>
    <dgm:pt modelId="{1954D69E-B74F-4B4C-92A9-ACC18C47A984}" type="parTrans" cxnId="{6915F751-B358-4E82-A29A-FC970199FF41}">
      <dgm:prSet/>
      <dgm:spPr/>
      <dgm:t>
        <a:bodyPr/>
        <a:lstStyle/>
        <a:p>
          <a:endParaRPr lang="en-IN"/>
        </a:p>
      </dgm:t>
    </dgm:pt>
    <dgm:pt modelId="{0B14DF90-4A8A-4E4D-9AD4-5A31ECC3D299}" type="sibTrans" cxnId="{6915F751-B358-4E82-A29A-FC970199FF41}">
      <dgm:prSet/>
      <dgm:spPr/>
      <dgm:t>
        <a:bodyPr/>
        <a:lstStyle/>
        <a:p>
          <a:endParaRPr lang="en-IN"/>
        </a:p>
      </dgm:t>
    </dgm:pt>
    <dgm:pt modelId="{C97EDADC-8ECD-42D4-89AC-847633F19078}">
      <dgm:prSet phldrT="[Text]"/>
      <dgm:spPr>
        <a:xfrm>
          <a:off x="1888651" y="993905"/>
          <a:ext cx="2981715" cy="2981715"/>
        </a:xfrm>
      </dgm:spPr>
      <dgm:t>
        <a:bodyPr/>
        <a:lstStyle/>
        <a:p>
          <a:r>
            <a:rPr lang="en-IN" dirty="0">
              <a:latin typeface="Calibri" panose="020F0502020204030204"/>
              <a:ea typeface="+mn-ea"/>
              <a:cs typeface="+mn-cs"/>
            </a:rPr>
            <a:t>SAM</a:t>
          </a:r>
        </a:p>
      </dgm:t>
    </dgm:pt>
    <dgm:pt modelId="{A3260F69-CA56-4346-A57E-769087C36739}" type="parTrans" cxnId="{3DEA3B12-D7FA-440A-BE79-775519D6910A}">
      <dgm:prSet/>
      <dgm:spPr/>
      <dgm:t>
        <a:bodyPr/>
        <a:lstStyle/>
        <a:p>
          <a:endParaRPr lang="en-IN"/>
        </a:p>
      </dgm:t>
    </dgm:pt>
    <dgm:pt modelId="{5909561E-9CA8-4668-901B-DE46BDCB26D4}" type="sibTrans" cxnId="{3DEA3B12-D7FA-440A-BE79-775519D6910A}">
      <dgm:prSet/>
      <dgm:spPr/>
      <dgm:t>
        <a:bodyPr/>
        <a:lstStyle/>
        <a:p>
          <a:endParaRPr lang="en-IN"/>
        </a:p>
      </dgm:t>
    </dgm:pt>
    <dgm:pt modelId="{E5EFF1E8-ABE4-4362-A50E-B875D125BD96}">
      <dgm:prSet phldrT="[Text]"/>
      <dgm:spPr>
        <a:xfrm>
          <a:off x="2385603" y="1987810"/>
          <a:ext cx="1987810" cy="1987810"/>
        </a:xfrm>
      </dgm:spPr>
      <dgm:t>
        <a:bodyPr/>
        <a:lstStyle/>
        <a:p>
          <a:r>
            <a:rPr lang="en-IN" dirty="0">
              <a:latin typeface="Calibri" panose="020F0502020204030204"/>
              <a:ea typeface="+mn-ea"/>
              <a:cs typeface="+mn-cs"/>
            </a:rPr>
            <a:t>SOM</a:t>
          </a:r>
        </a:p>
      </dgm:t>
    </dgm:pt>
    <dgm:pt modelId="{14B6BEEE-EB27-4CAC-B0EE-383B99B876FC}" type="parTrans" cxnId="{154FA2CE-CAB5-4733-8C08-DDAE9106897D}">
      <dgm:prSet/>
      <dgm:spPr/>
      <dgm:t>
        <a:bodyPr/>
        <a:lstStyle/>
        <a:p>
          <a:endParaRPr lang="en-IN"/>
        </a:p>
      </dgm:t>
    </dgm:pt>
    <dgm:pt modelId="{D5317EF5-6EDB-436F-B2D4-C6A7CD409F02}" type="sibTrans" cxnId="{154FA2CE-CAB5-4733-8C08-DDAE9106897D}">
      <dgm:prSet/>
      <dgm:spPr/>
      <dgm:t>
        <a:bodyPr/>
        <a:lstStyle/>
        <a:p>
          <a:endParaRPr lang="en-IN"/>
        </a:p>
      </dgm:t>
    </dgm:pt>
    <dgm:pt modelId="{F2B9CC1C-BDE6-4CDB-A758-74CC86A3F31F}" type="pres">
      <dgm:prSet presAssocID="{DD344F1D-3325-40CB-A71F-A79307D22CED}" presName="Name0" presStyleCnt="0">
        <dgm:presLayoutVars>
          <dgm:chMax val="7"/>
          <dgm:resizeHandles val="exact"/>
        </dgm:presLayoutVars>
      </dgm:prSet>
      <dgm:spPr/>
    </dgm:pt>
    <dgm:pt modelId="{8451ED41-C590-464C-8723-134AEB39DBB3}" type="pres">
      <dgm:prSet presAssocID="{DD344F1D-3325-40CB-A71F-A79307D22CED}" presName="comp1" presStyleCnt="0"/>
      <dgm:spPr/>
    </dgm:pt>
    <dgm:pt modelId="{2BE2AAFC-BEAE-481D-B557-81DE68A237F7}" type="pres">
      <dgm:prSet presAssocID="{DD344F1D-3325-40CB-A71F-A79307D22CED}" presName="circle1" presStyleLbl="node1" presStyleIdx="0" presStyleCnt="3"/>
      <dgm:spPr>
        <a:prstGeom prst="ellipse">
          <a:avLst/>
        </a:prstGeom>
      </dgm:spPr>
    </dgm:pt>
    <dgm:pt modelId="{ED7C1346-0397-438A-9AAD-8BE2335EC6BB}" type="pres">
      <dgm:prSet presAssocID="{DD344F1D-3325-40CB-A71F-A79307D22CED}" presName="c1text" presStyleLbl="node1" presStyleIdx="0" presStyleCnt="3">
        <dgm:presLayoutVars>
          <dgm:bulletEnabled val="1"/>
        </dgm:presLayoutVars>
      </dgm:prSet>
      <dgm:spPr/>
    </dgm:pt>
    <dgm:pt modelId="{8F11973F-33EE-445B-8E28-2D5EAC0DA289}" type="pres">
      <dgm:prSet presAssocID="{DD344F1D-3325-40CB-A71F-A79307D22CED}" presName="comp2" presStyleCnt="0"/>
      <dgm:spPr/>
    </dgm:pt>
    <dgm:pt modelId="{5783AC22-EAAA-4B02-9505-F9F67BC8F71A}" type="pres">
      <dgm:prSet presAssocID="{DD344F1D-3325-40CB-A71F-A79307D22CED}" presName="circle2" presStyleLbl="node1" presStyleIdx="1" presStyleCnt="3"/>
      <dgm:spPr>
        <a:prstGeom prst="ellipse">
          <a:avLst/>
        </a:prstGeom>
      </dgm:spPr>
    </dgm:pt>
    <dgm:pt modelId="{4871E181-12FC-48FB-9E74-6BA476466234}" type="pres">
      <dgm:prSet presAssocID="{DD344F1D-3325-40CB-A71F-A79307D22CED}" presName="c2text" presStyleLbl="node1" presStyleIdx="1" presStyleCnt="3">
        <dgm:presLayoutVars>
          <dgm:bulletEnabled val="1"/>
        </dgm:presLayoutVars>
      </dgm:prSet>
      <dgm:spPr/>
    </dgm:pt>
    <dgm:pt modelId="{901532F9-DC54-486E-8432-B2395DAF1269}" type="pres">
      <dgm:prSet presAssocID="{DD344F1D-3325-40CB-A71F-A79307D22CED}" presName="comp3" presStyleCnt="0"/>
      <dgm:spPr/>
    </dgm:pt>
    <dgm:pt modelId="{0927306A-DE0F-4C43-94ED-305F00916AD7}" type="pres">
      <dgm:prSet presAssocID="{DD344F1D-3325-40CB-A71F-A79307D22CED}" presName="circle3" presStyleLbl="node1" presStyleIdx="2" presStyleCnt="3"/>
      <dgm:spPr>
        <a:prstGeom prst="ellipse">
          <a:avLst/>
        </a:prstGeom>
      </dgm:spPr>
    </dgm:pt>
    <dgm:pt modelId="{DFA2E1B6-C653-4ECD-AABA-E3551E5267D7}" type="pres">
      <dgm:prSet presAssocID="{DD344F1D-3325-40CB-A71F-A79307D22CED}" presName="c3text" presStyleLbl="node1" presStyleIdx="2" presStyleCnt="3">
        <dgm:presLayoutVars>
          <dgm:bulletEnabled val="1"/>
        </dgm:presLayoutVars>
      </dgm:prSet>
      <dgm:spPr/>
    </dgm:pt>
  </dgm:ptLst>
  <dgm:cxnLst>
    <dgm:cxn modelId="{3DEA3B12-D7FA-440A-BE79-775519D6910A}" srcId="{DD344F1D-3325-40CB-A71F-A79307D22CED}" destId="{C97EDADC-8ECD-42D4-89AC-847633F19078}" srcOrd="1" destOrd="0" parTransId="{A3260F69-CA56-4346-A57E-769087C36739}" sibTransId="{5909561E-9CA8-4668-901B-DE46BDCB26D4}"/>
    <dgm:cxn modelId="{EF9FD539-A0FC-4E5D-88B6-8254E2A7E8C8}" type="presOf" srcId="{C97EDADC-8ECD-42D4-89AC-847633F19078}" destId="{4871E181-12FC-48FB-9E74-6BA476466234}" srcOrd="1" destOrd="0" presId="urn:microsoft.com/office/officeart/2005/8/layout/venn2"/>
    <dgm:cxn modelId="{6915F751-B358-4E82-A29A-FC970199FF41}" srcId="{DD344F1D-3325-40CB-A71F-A79307D22CED}" destId="{746B4EF9-BF3A-40BA-AFB2-066011491528}" srcOrd="0" destOrd="0" parTransId="{1954D69E-B74F-4B4C-92A9-ACC18C47A984}" sibTransId="{0B14DF90-4A8A-4E4D-9AD4-5A31ECC3D299}"/>
    <dgm:cxn modelId="{1A576258-244A-46C6-8900-C6FA52E44D87}" type="presOf" srcId="{746B4EF9-BF3A-40BA-AFB2-066011491528}" destId="{2BE2AAFC-BEAE-481D-B557-81DE68A237F7}" srcOrd="0" destOrd="0" presId="urn:microsoft.com/office/officeart/2005/8/layout/venn2"/>
    <dgm:cxn modelId="{C5A8AF7F-72BE-40B8-B47B-18CA1EE7529C}" type="presOf" srcId="{E5EFF1E8-ABE4-4362-A50E-B875D125BD96}" destId="{0927306A-DE0F-4C43-94ED-305F00916AD7}" srcOrd="0" destOrd="0" presId="urn:microsoft.com/office/officeart/2005/8/layout/venn2"/>
    <dgm:cxn modelId="{AB432D9A-18C1-416B-9AB3-D9C3D5896774}" type="presOf" srcId="{746B4EF9-BF3A-40BA-AFB2-066011491528}" destId="{ED7C1346-0397-438A-9AAD-8BE2335EC6BB}" srcOrd="1" destOrd="0" presId="urn:microsoft.com/office/officeart/2005/8/layout/venn2"/>
    <dgm:cxn modelId="{C69A34B9-D24C-41A0-81AE-FDE4EA9A6D72}" type="presOf" srcId="{E5EFF1E8-ABE4-4362-A50E-B875D125BD96}" destId="{DFA2E1B6-C653-4ECD-AABA-E3551E5267D7}" srcOrd="1" destOrd="0" presId="urn:microsoft.com/office/officeart/2005/8/layout/venn2"/>
    <dgm:cxn modelId="{154FA2CE-CAB5-4733-8C08-DDAE9106897D}" srcId="{DD344F1D-3325-40CB-A71F-A79307D22CED}" destId="{E5EFF1E8-ABE4-4362-A50E-B875D125BD96}" srcOrd="2" destOrd="0" parTransId="{14B6BEEE-EB27-4CAC-B0EE-383B99B876FC}" sibTransId="{D5317EF5-6EDB-436F-B2D4-C6A7CD409F02}"/>
    <dgm:cxn modelId="{D08861F9-3B1B-47B2-AF62-F81A72CC2F27}" type="presOf" srcId="{DD344F1D-3325-40CB-A71F-A79307D22CED}" destId="{F2B9CC1C-BDE6-4CDB-A758-74CC86A3F31F}" srcOrd="0" destOrd="0" presId="urn:microsoft.com/office/officeart/2005/8/layout/venn2"/>
    <dgm:cxn modelId="{24EEA2FA-7819-41CB-A126-524ECBCA3F9B}" type="presOf" srcId="{C97EDADC-8ECD-42D4-89AC-847633F19078}" destId="{5783AC22-EAAA-4B02-9505-F9F67BC8F71A}" srcOrd="0" destOrd="0" presId="urn:microsoft.com/office/officeart/2005/8/layout/venn2"/>
    <dgm:cxn modelId="{E52F68A0-8863-4A72-A359-37CA75586A51}" type="presParOf" srcId="{F2B9CC1C-BDE6-4CDB-A758-74CC86A3F31F}" destId="{8451ED41-C590-464C-8723-134AEB39DBB3}" srcOrd="0" destOrd="0" presId="urn:microsoft.com/office/officeart/2005/8/layout/venn2"/>
    <dgm:cxn modelId="{18D96B2E-D6EB-428B-BBDB-E5823BF6DC3D}" type="presParOf" srcId="{8451ED41-C590-464C-8723-134AEB39DBB3}" destId="{2BE2AAFC-BEAE-481D-B557-81DE68A237F7}" srcOrd="0" destOrd="0" presId="urn:microsoft.com/office/officeart/2005/8/layout/venn2"/>
    <dgm:cxn modelId="{D3E8C368-D9BC-43FE-8253-7665402C3C5F}" type="presParOf" srcId="{8451ED41-C590-464C-8723-134AEB39DBB3}" destId="{ED7C1346-0397-438A-9AAD-8BE2335EC6BB}" srcOrd="1" destOrd="0" presId="urn:microsoft.com/office/officeart/2005/8/layout/venn2"/>
    <dgm:cxn modelId="{B2E2592C-7001-4713-A5F3-30F5D7498205}" type="presParOf" srcId="{F2B9CC1C-BDE6-4CDB-A758-74CC86A3F31F}" destId="{8F11973F-33EE-445B-8E28-2D5EAC0DA289}" srcOrd="1" destOrd="0" presId="urn:microsoft.com/office/officeart/2005/8/layout/venn2"/>
    <dgm:cxn modelId="{EA9FB59F-1DD2-4A47-A20D-2BF84E02AD2C}" type="presParOf" srcId="{8F11973F-33EE-445B-8E28-2D5EAC0DA289}" destId="{5783AC22-EAAA-4B02-9505-F9F67BC8F71A}" srcOrd="0" destOrd="0" presId="urn:microsoft.com/office/officeart/2005/8/layout/venn2"/>
    <dgm:cxn modelId="{1E8EC345-911A-44BE-AA37-6C05CC07B6E6}" type="presParOf" srcId="{8F11973F-33EE-445B-8E28-2D5EAC0DA289}" destId="{4871E181-12FC-48FB-9E74-6BA476466234}" srcOrd="1" destOrd="0" presId="urn:microsoft.com/office/officeart/2005/8/layout/venn2"/>
    <dgm:cxn modelId="{EC108AA1-502C-4D0F-B06F-954106F65783}" type="presParOf" srcId="{F2B9CC1C-BDE6-4CDB-A758-74CC86A3F31F}" destId="{901532F9-DC54-486E-8432-B2395DAF1269}" srcOrd="2" destOrd="0" presId="urn:microsoft.com/office/officeart/2005/8/layout/venn2"/>
    <dgm:cxn modelId="{F1D57CE1-114A-4988-A3A7-6C0AA084CCBD}" type="presParOf" srcId="{901532F9-DC54-486E-8432-B2395DAF1269}" destId="{0927306A-DE0F-4C43-94ED-305F00916AD7}" srcOrd="0" destOrd="0" presId="urn:microsoft.com/office/officeart/2005/8/layout/venn2"/>
    <dgm:cxn modelId="{DDE4DCEA-ADAC-4F96-B5EF-4EE632C2BF3F}" type="presParOf" srcId="{901532F9-DC54-486E-8432-B2395DAF1269}" destId="{DFA2E1B6-C653-4ECD-AABA-E3551E5267D7}" srcOrd="1" destOrd="0" presId="urn:microsoft.com/office/officeart/2005/8/layout/ven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C08995-0A06-4692-A667-D87FC34CAEDF}" type="doc">
      <dgm:prSet loTypeId="urn:microsoft.com/office/officeart/2005/8/layout/pyramid3" loCatId="pyramid" qsTypeId="urn:microsoft.com/office/officeart/2005/8/quickstyle/simple1" qsCatId="simple" csTypeId="urn:microsoft.com/office/officeart/2005/8/colors/accent2_1" csCatId="accent2" phldr="1"/>
      <dgm:spPr/>
    </dgm:pt>
    <dgm:pt modelId="{1B77F4E2-4054-44C5-8439-BAAC1D809E85}">
      <dgm:prSet phldrT="[Text]" custT="1"/>
      <dgm:spPr/>
      <dgm:t>
        <a:bodyPr/>
        <a:lstStyle/>
        <a:p>
          <a:r>
            <a:rPr lang="de-DE" sz="1800" b="1" dirty="0">
              <a:latin typeface="+mn-lt"/>
              <a:cs typeface="Arial" panose="020B0604020202020204" pitchFamily="34" charset="0"/>
            </a:rPr>
            <a:t>TARGET MARKET:</a:t>
          </a:r>
        </a:p>
        <a:p>
          <a:r>
            <a:rPr lang="en-US" sz="1800" dirty="0">
              <a:solidFill>
                <a:schemeClr val="tx1"/>
              </a:solidFill>
              <a:latin typeface="Muli"/>
              <a:sym typeface="Muli"/>
            </a:rPr>
            <a:t>C</a:t>
          </a:r>
          <a:r>
            <a:rPr lang="en-US" sz="1800" dirty="0">
              <a:solidFill>
                <a:schemeClr val="tx1"/>
              </a:solidFill>
            </a:rPr>
            <a:t>hildren with dyslexia in India, with an estimated 10-20 million potential users.</a:t>
          </a:r>
          <a:r>
            <a:rPr lang="de-DE" sz="1800" dirty="0">
              <a:solidFill>
                <a:schemeClr val="tx1"/>
              </a:solidFill>
              <a:latin typeface="+mn-lt"/>
              <a:cs typeface="Arial" panose="020B0604020202020204" pitchFamily="34" charset="0"/>
            </a:rPr>
            <a:t> </a:t>
          </a:r>
        </a:p>
      </dgm:t>
    </dgm:pt>
    <dgm:pt modelId="{C067D827-58D6-4BB7-B862-87652879F687}" type="parTrans" cxnId="{6F7BCFFC-5685-445A-8A80-F7B3A816B052}">
      <dgm:prSet/>
      <dgm:spPr/>
      <dgm:t>
        <a:bodyPr/>
        <a:lstStyle/>
        <a:p>
          <a:endParaRPr lang="de-DE" sz="2400">
            <a:latin typeface="+mn-lt"/>
          </a:endParaRPr>
        </a:p>
      </dgm:t>
    </dgm:pt>
    <dgm:pt modelId="{DCC0FA10-27F4-428E-A55C-7BFE43B8D6A1}" type="sibTrans" cxnId="{6F7BCFFC-5685-445A-8A80-F7B3A816B052}">
      <dgm:prSet/>
      <dgm:spPr/>
      <dgm:t>
        <a:bodyPr/>
        <a:lstStyle/>
        <a:p>
          <a:endParaRPr lang="de-DE" sz="2400">
            <a:latin typeface="+mn-lt"/>
          </a:endParaRPr>
        </a:p>
      </dgm:t>
    </dgm:pt>
    <dgm:pt modelId="{89124381-D640-426D-B253-4D1A874C75B4}">
      <dgm:prSet phldrT="[Text]" custT="1"/>
      <dgm:spPr/>
      <dgm:t>
        <a:bodyPr/>
        <a:lstStyle/>
        <a:p>
          <a:pPr algn="ctr"/>
          <a:r>
            <a:rPr lang="de-DE" sz="1800" b="1" dirty="0">
              <a:latin typeface="+mn-lt"/>
              <a:cs typeface="Arial" panose="020B0604020202020204" pitchFamily="34" charset="0"/>
            </a:rPr>
            <a:t>OPPORTUNITIES/PROSPECTS:</a:t>
          </a:r>
        </a:p>
        <a:p>
          <a:pPr algn="ctr"/>
          <a:r>
            <a:rPr lang="en-US" sz="1800" dirty="0">
              <a:solidFill>
                <a:schemeClr val="tx1"/>
              </a:solidFill>
            </a:rPr>
            <a:t>Schools and parents actively seeking tech-driven solutions for dyslexia support</a:t>
          </a:r>
          <a:endParaRPr lang="de-DE" sz="1800" b="0" dirty="0">
            <a:solidFill>
              <a:schemeClr val="tx1"/>
            </a:solidFill>
            <a:latin typeface="+mn-lt"/>
            <a:cs typeface="Arial" panose="020B0604020202020204" pitchFamily="34" charset="0"/>
          </a:endParaRPr>
        </a:p>
      </dgm:t>
    </dgm:pt>
    <dgm:pt modelId="{E7A18DAA-BC05-4839-9C1F-A64F22600D8C}" type="parTrans" cxnId="{2255E916-F98E-4667-9893-DF40C3CF220E}">
      <dgm:prSet/>
      <dgm:spPr/>
      <dgm:t>
        <a:bodyPr/>
        <a:lstStyle/>
        <a:p>
          <a:endParaRPr lang="de-DE" sz="2400">
            <a:latin typeface="+mn-lt"/>
          </a:endParaRPr>
        </a:p>
      </dgm:t>
    </dgm:pt>
    <dgm:pt modelId="{5B0535CC-E61B-420F-921D-62F4C85520B5}" type="sibTrans" cxnId="{2255E916-F98E-4667-9893-DF40C3CF220E}">
      <dgm:prSet/>
      <dgm:spPr/>
      <dgm:t>
        <a:bodyPr/>
        <a:lstStyle/>
        <a:p>
          <a:endParaRPr lang="de-DE" sz="2400">
            <a:latin typeface="+mn-lt"/>
          </a:endParaRPr>
        </a:p>
      </dgm:t>
    </dgm:pt>
    <dgm:pt modelId="{D4302C08-0B0E-4DFF-B831-670196B8A703}">
      <dgm:prSet phldrT="[Text]" custT="1"/>
      <dgm:spPr/>
      <dgm:t>
        <a:bodyPr/>
        <a:lstStyle/>
        <a:p>
          <a:pPr algn="ctr">
            <a:lnSpc>
              <a:spcPct val="100000"/>
            </a:lnSpc>
          </a:pPr>
          <a:r>
            <a:rPr lang="de-DE" sz="1800" b="1" dirty="0">
              <a:latin typeface="+mn-lt"/>
              <a:cs typeface="Arial" panose="020B0604020202020204" pitchFamily="34" charset="0"/>
            </a:rPr>
            <a:t>CUSTOMER:</a:t>
          </a:r>
        </a:p>
        <a:p>
          <a:pPr algn="ctr">
            <a:lnSpc>
              <a:spcPct val="100000"/>
            </a:lnSpc>
          </a:pPr>
          <a:r>
            <a:rPr lang="en-US" sz="1800" dirty="0">
              <a:solidFill>
                <a:schemeClr val="tx1"/>
              </a:solidFill>
            </a:rPr>
            <a:t>Teachers, students, and parents </a:t>
          </a:r>
          <a:endParaRPr lang="de-DE" sz="1800" dirty="0">
            <a:solidFill>
              <a:schemeClr val="tx1"/>
            </a:solidFill>
            <a:latin typeface="+mn-lt"/>
            <a:cs typeface="Arial" panose="020B0604020202020204" pitchFamily="34" charset="0"/>
          </a:endParaRPr>
        </a:p>
      </dgm:t>
    </dgm:pt>
    <dgm:pt modelId="{34BF3499-FD55-441F-AF06-BBB55804704C}" type="parTrans" cxnId="{D13609CC-BF64-4283-B375-996ED0D6E430}">
      <dgm:prSet/>
      <dgm:spPr/>
      <dgm:t>
        <a:bodyPr/>
        <a:lstStyle/>
        <a:p>
          <a:endParaRPr lang="de-DE" sz="2400">
            <a:latin typeface="+mn-lt"/>
          </a:endParaRPr>
        </a:p>
      </dgm:t>
    </dgm:pt>
    <dgm:pt modelId="{95A280FD-9DD1-42AB-82EC-4058973521FC}" type="sibTrans" cxnId="{D13609CC-BF64-4283-B375-996ED0D6E430}">
      <dgm:prSet/>
      <dgm:spPr/>
      <dgm:t>
        <a:bodyPr/>
        <a:lstStyle/>
        <a:p>
          <a:endParaRPr lang="de-DE" sz="2400">
            <a:latin typeface="+mn-lt"/>
          </a:endParaRPr>
        </a:p>
      </dgm:t>
    </dgm:pt>
    <dgm:pt modelId="{11880C8A-DE3B-4D4A-BB2A-56AB99C538BE}">
      <dgm:prSet phldrT="[Text]" custT="1"/>
      <dgm:spPr/>
      <dgm:t>
        <a:bodyPr/>
        <a:lstStyle/>
        <a:p>
          <a:pPr algn="ctr"/>
          <a:r>
            <a:rPr lang="de-DE" sz="1800" b="1" dirty="0">
              <a:latin typeface="+mn-lt"/>
              <a:cs typeface="Arial" panose="020B0604020202020204" pitchFamily="34" charset="0"/>
            </a:rPr>
            <a:t>LEADS:</a:t>
          </a:r>
        </a:p>
        <a:p>
          <a:pPr algn="ctr"/>
          <a:r>
            <a:rPr lang="en-US" sz="1800" dirty="0">
              <a:solidFill>
                <a:schemeClr val="tx1"/>
              </a:solidFill>
            </a:rPr>
            <a:t>Schools, parents, and therapists </a:t>
          </a:r>
          <a:endParaRPr lang="de-DE" sz="1800" b="0" dirty="0">
            <a:solidFill>
              <a:schemeClr val="tx1"/>
            </a:solidFill>
            <a:latin typeface="+mn-lt"/>
            <a:cs typeface="Arial" panose="020B0604020202020204" pitchFamily="34" charset="0"/>
          </a:endParaRPr>
        </a:p>
      </dgm:t>
    </dgm:pt>
    <dgm:pt modelId="{ED62723E-6919-451D-A1CC-9607B26064A4}" type="parTrans" cxnId="{1E291445-3153-461C-AB66-06E1B7809C99}">
      <dgm:prSet/>
      <dgm:spPr/>
      <dgm:t>
        <a:bodyPr/>
        <a:lstStyle/>
        <a:p>
          <a:endParaRPr lang="de-DE" sz="2400">
            <a:latin typeface="+mn-lt"/>
          </a:endParaRPr>
        </a:p>
      </dgm:t>
    </dgm:pt>
    <dgm:pt modelId="{31871C92-E695-4083-AA22-764C465EC697}" type="sibTrans" cxnId="{1E291445-3153-461C-AB66-06E1B7809C99}">
      <dgm:prSet/>
      <dgm:spPr/>
      <dgm:t>
        <a:bodyPr/>
        <a:lstStyle/>
        <a:p>
          <a:endParaRPr lang="de-DE" sz="2400">
            <a:latin typeface="+mn-lt"/>
          </a:endParaRPr>
        </a:p>
      </dgm:t>
    </dgm:pt>
    <dgm:pt modelId="{D8783527-D5E7-4F04-B0F3-E1AEFA6F2585}" type="pres">
      <dgm:prSet presAssocID="{68C08995-0A06-4692-A667-D87FC34CAEDF}" presName="Name0" presStyleCnt="0">
        <dgm:presLayoutVars>
          <dgm:dir/>
          <dgm:animLvl val="lvl"/>
          <dgm:resizeHandles val="exact"/>
        </dgm:presLayoutVars>
      </dgm:prSet>
      <dgm:spPr/>
    </dgm:pt>
    <dgm:pt modelId="{0AC996AF-C876-4ABA-893C-DD32AC8BC5F9}" type="pres">
      <dgm:prSet presAssocID="{1B77F4E2-4054-44C5-8439-BAAC1D809E85}" presName="Name8" presStyleCnt="0"/>
      <dgm:spPr/>
    </dgm:pt>
    <dgm:pt modelId="{7C2B6F5A-5F5A-42A7-BB03-8526EC8ECB0E}" type="pres">
      <dgm:prSet presAssocID="{1B77F4E2-4054-44C5-8439-BAAC1D809E85}" presName="level" presStyleLbl="node1" presStyleIdx="0" presStyleCnt="4" custLinFactNeighborX="434" custLinFactNeighborY="0">
        <dgm:presLayoutVars>
          <dgm:chMax val="1"/>
          <dgm:bulletEnabled val="1"/>
        </dgm:presLayoutVars>
      </dgm:prSet>
      <dgm:spPr/>
    </dgm:pt>
    <dgm:pt modelId="{60E5429C-6DFB-41DC-A7D6-2B3DF2243655}" type="pres">
      <dgm:prSet presAssocID="{1B77F4E2-4054-44C5-8439-BAAC1D809E85}" presName="levelTx" presStyleLbl="revTx" presStyleIdx="0" presStyleCnt="0">
        <dgm:presLayoutVars>
          <dgm:chMax val="1"/>
          <dgm:bulletEnabled val="1"/>
        </dgm:presLayoutVars>
      </dgm:prSet>
      <dgm:spPr/>
    </dgm:pt>
    <dgm:pt modelId="{CFBD61D2-733F-48B8-B975-93303805372D}" type="pres">
      <dgm:prSet presAssocID="{11880C8A-DE3B-4D4A-BB2A-56AB99C538BE}" presName="Name8" presStyleCnt="0"/>
      <dgm:spPr/>
    </dgm:pt>
    <dgm:pt modelId="{E7BA9A3F-62F1-4C8A-9110-30A46B9CC3D7}" type="pres">
      <dgm:prSet presAssocID="{11880C8A-DE3B-4D4A-BB2A-56AB99C538BE}" presName="level" presStyleLbl="node1" presStyleIdx="1" presStyleCnt="4">
        <dgm:presLayoutVars>
          <dgm:chMax val="1"/>
          <dgm:bulletEnabled val="1"/>
        </dgm:presLayoutVars>
      </dgm:prSet>
      <dgm:spPr/>
    </dgm:pt>
    <dgm:pt modelId="{C3CAF407-6D4B-4D01-83B9-AA702E086A23}" type="pres">
      <dgm:prSet presAssocID="{11880C8A-DE3B-4D4A-BB2A-56AB99C538BE}" presName="levelTx" presStyleLbl="revTx" presStyleIdx="0" presStyleCnt="0">
        <dgm:presLayoutVars>
          <dgm:chMax val="1"/>
          <dgm:bulletEnabled val="1"/>
        </dgm:presLayoutVars>
      </dgm:prSet>
      <dgm:spPr/>
    </dgm:pt>
    <dgm:pt modelId="{92629B2F-F5EF-490D-9F78-E72B81C8853D}" type="pres">
      <dgm:prSet presAssocID="{89124381-D640-426D-B253-4D1A874C75B4}" presName="Name8" presStyleCnt="0"/>
      <dgm:spPr/>
    </dgm:pt>
    <dgm:pt modelId="{DE969564-BBE0-4263-AB30-F2604A7E43AA}" type="pres">
      <dgm:prSet presAssocID="{89124381-D640-426D-B253-4D1A874C75B4}" presName="level" presStyleLbl="node1" presStyleIdx="2" presStyleCnt="4" custScaleX="100219" custScaleY="166662" custLinFactNeighborX="-160" custLinFactNeighborY="-888">
        <dgm:presLayoutVars>
          <dgm:chMax val="1"/>
          <dgm:bulletEnabled val="1"/>
        </dgm:presLayoutVars>
      </dgm:prSet>
      <dgm:spPr/>
    </dgm:pt>
    <dgm:pt modelId="{F194EA57-6578-4F08-8E05-068A297086B1}" type="pres">
      <dgm:prSet presAssocID="{89124381-D640-426D-B253-4D1A874C75B4}" presName="levelTx" presStyleLbl="revTx" presStyleIdx="0" presStyleCnt="0">
        <dgm:presLayoutVars>
          <dgm:chMax val="1"/>
          <dgm:bulletEnabled val="1"/>
        </dgm:presLayoutVars>
      </dgm:prSet>
      <dgm:spPr/>
    </dgm:pt>
    <dgm:pt modelId="{FB8D457D-B452-4DE6-AF3A-0A701F05EF3B}" type="pres">
      <dgm:prSet presAssocID="{D4302C08-0B0E-4DFF-B831-670196B8A703}" presName="Name8" presStyleCnt="0"/>
      <dgm:spPr/>
    </dgm:pt>
    <dgm:pt modelId="{39C83C79-88BF-48E6-B687-122D3FA17668}" type="pres">
      <dgm:prSet presAssocID="{D4302C08-0B0E-4DFF-B831-670196B8A703}" presName="level" presStyleLbl="node1" presStyleIdx="3" presStyleCnt="4" custScaleX="101872" custScaleY="187455" custLinFactNeighborX="510" custLinFactNeighborY="-623">
        <dgm:presLayoutVars>
          <dgm:chMax val="1"/>
          <dgm:bulletEnabled val="1"/>
        </dgm:presLayoutVars>
      </dgm:prSet>
      <dgm:spPr/>
    </dgm:pt>
    <dgm:pt modelId="{0F60B76B-398B-45B6-9BE6-BDA64C0F093D}" type="pres">
      <dgm:prSet presAssocID="{D4302C08-0B0E-4DFF-B831-670196B8A703}" presName="levelTx" presStyleLbl="revTx" presStyleIdx="0" presStyleCnt="0">
        <dgm:presLayoutVars>
          <dgm:chMax val="1"/>
          <dgm:bulletEnabled val="1"/>
        </dgm:presLayoutVars>
      </dgm:prSet>
      <dgm:spPr/>
    </dgm:pt>
  </dgm:ptLst>
  <dgm:cxnLst>
    <dgm:cxn modelId="{2255E916-F98E-4667-9893-DF40C3CF220E}" srcId="{68C08995-0A06-4692-A667-D87FC34CAEDF}" destId="{89124381-D640-426D-B253-4D1A874C75B4}" srcOrd="2" destOrd="0" parTransId="{E7A18DAA-BC05-4839-9C1F-A64F22600D8C}" sibTransId="{5B0535CC-E61B-420F-921D-62F4C85520B5}"/>
    <dgm:cxn modelId="{FB068A27-C73D-426C-B909-21EE7B5CF7A7}" type="presOf" srcId="{11880C8A-DE3B-4D4A-BB2A-56AB99C538BE}" destId="{E7BA9A3F-62F1-4C8A-9110-30A46B9CC3D7}" srcOrd="0" destOrd="0" presId="urn:microsoft.com/office/officeart/2005/8/layout/pyramid3"/>
    <dgm:cxn modelId="{B0AD6F2A-F44F-4060-980B-CDF683E1CA3D}" type="presOf" srcId="{89124381-D640-426D-B253-4D1A874C75B4}" destId="{DE969564-BBE0-4263-AB30-F2604A7E43AA}" srcOrd="0" destOrd="0" presId="urn:microsoft.com/office/officeart/2005/8/layout/pyramid3"/>
    <dgm:cxn modelId="{1E291445-3153-461C-AB66-06E1B7809C99}" srcId="{68C08995-0A06-4692-A667-D87FC34CAEDF}" destId="{11880C8A-DE3B-4D4A-BB2A-56AB99C538BE}" srcOrd="1" destOrd="0" parTransId="{ED62723E-6919-451D-A1CC-9607B26064A4}" sibTransId="{31871C92-E695-4083-AA22-764C465EC697}"/>
    <dgm:cxn modelId="{F5899E6E-2F90-4AA0-827B-1B3760BC3862}" type="presOf" srcId="{1B77F4E2-4054-44C5-8439-BAAC1D809E85}" destId="{60E5429C-6DFB-41DC-A7D6-2B3DF2243655}" srcOrd="1" destOrd="0" presId="urn:microsoft.com/office/officeart/2005/8/layout/pyramid3"/>
    <dgm:cxn modelId="{9DFECC7B-8CDF-4D81-AC07-68883058EAD9}" type="presOf" srcId="{68C08995-0A06-4692-A667-D87FC34CAEDF}" destId="{D8783527-D5E7-4F04-B0F3-E1AEFA6F2585}" srcOrd="0" destOrd="0" presId="urn:microsoft.com/office/officeart/2005/8/layout/pyramid3"/>
    <dgm:cxn modelId="{DAE22E93-D9C4-4B38-81D5-DFFE62C2E18C}" type="presOf" srcId="{D4302C08-0B0E-4DFF-B831-670196B8A703}" destId="{39C83C79-88BF-48E6-B687-122D3FA17668}" srcOrd="0" destOrd="0" presId="urn:microsoft.com/office/officeart/2005/8/layout/pyramid3"/>
    <dgm:cxn modelId="{02C7119D-032D-4915-90AC-3F14C2A5B356}" type="presOf" srcId="{1B77F4E2-4054-44C5-8439-BAAC1D809E85}" destId="{7C2B6F5A-5F5A-42A7-BB03-8526EC8ECB0E}" srcOrd="0" destOrd="0" presId="urn:microsoft.com/office/officeart/2005/8/layout/pyramid3"/>
    <dgm:cxn modelId="{6F3E3BAA-A41F-4CF8-95A7-176182F567D4}" type="presOf" srcId="{11880C8A-DE3B-4D4A-BB2A-56AB99C538BE}" destId="{C3CAF407-6D4B-4D01-83B9-AA702E086A23}" srcOrd="1" destOrd="0" presId="urn:microsoft.com/office/officeart/2005/8/layout/pyramid3"/>
    <dgm:cxn modelId="{D13609CC-BF64-4283-B375-996ED0D6E430}" srcId="{68C08995-0A06-4692-A667-D87FC34CAEDF}" destId="{D4302C08-0B0E-4DFF-B831-670196B8A703}" srcOrd="3" destOrd="0" parTransId="{34BF3499-FD55-441F-AF06-BBB55804704C}" sibTransId="{95A280FD-9DD1-42AB-82EC-4058973521FC}"/>
    <dgm:cxn modelId="{ADB3AAD4-60D1-4030-9F25-F227AFE97F28}" type="presOf" srcId="{89124381-D640-426D-B253-4D1A874C75B4}" destId="{F194EA57-6578-4F08-8E05-068A297086B1}" srcOrd="1" destOrd="0" presId="urn:microsoft.com/office/officeart/2005/8/layout/pyramid3"/>
    <dgm:cxn modelId="{672917F4-108C-4715-AC77-6813C9C6F919}" type="presOf" srcId="{D4302C08-0B0E-4DFF-B831-670196B8A703}" destId="{0F60B76B-398B-45B6-9BE6-BDA64C0F093D}" srcOrd="1" destOrd="0" presId="urn:microsoft.com/office/officeart/2005/8/layout/pyramid3"/>
    <dgm:cxn modelId="{6F7BCFFC-5685-445A-8A80-F7B3A816B052}" srcId="{68C08995-0A06-4692-A667-D87FC34CAEDF}" destId="{1B77F4E2-4054-44C5-8439-BAAC1D809E85}" srcOrd="0" destOrd="0" parTransId="{C067D827-58D6-4BB7-B862-87652879F687}" sibTransId="{DCC0FA10-27F4-428E-A55C-7BFE43B8D6A1}"/>
    <dgm:cxn modelId="{4DF867D3-58E8-48C4-B353-DC657B98F84D}" type="presParOf" srcId="{D8783527-D5E7-4F04-B0F3-E1AEFA6F2585}" destId="{0AC996AF-C876-4ABA-893C-DD32AC8BC5F9}" srcOrd="0" destOrd="0" presId="urn:microsoft.com/office/officeart/2005/8/layout/pyramid3"/>
    <dgm:cxn modelId="{0852F556-4A7D-4088-A07A-C4C60F3F7788}" type="presParOf" srcId="{0AC996AF-C876-4ABA-893C-DD32AC8BC5F9}" destId="{7C2B6F5A-5F5A-42A7-BB03-8526EC8ECB0E}" srcOrd="0" destOrd="0" presId="urn:microsoft.com/office/officeart/2005/8/layout/pyramid3"/>
    <dgm:cxn modelId="{BE922CA5-B741-4C84-B6E2-0CAAECB81DFF}" type="presParOf" srcId="{0AC996AF-C876-4ABA-893C-DD32AC8BC5F9}" destId="{60E5429C-6DFB-41DC-A7D6-2B3DF2243655}" srcOrd="1" destOrd="0" presId="urn:microsoft.com/office/officeart/2005/8/layout/pyramid3"/>
    <dgm:cxn modelId="{992BD697-504C-48F6-8AE1-D2669CA2651A}" type="presParOf" srcId="{D8783527-D5E7-4F04-B0F3-E1AEFA6F2585}" destId="{CFBD61D2-733F-48B8-B975-93303805372D}" srcOrd="1" destOrd="0" presId="urn:microsoft.com/office/officeart/2005/8/layout/pyramid3"/>
    <dgm:cxn modelId="{AE26BE6D-D49B-401B-95F6-62A0E2665F53}" type="presParOf" srcId="{CFBD61D2-733F-48B8-B975-93303805372D}" destId="{E7BA9A3F-62F1-4C8A-9110-30A46B9CC3D7}" srcOrd="0" destOrd="0" presId="urn:microsoft.com/office/officeart/2005/8/layout/pyramid3"/>
    <dgm:cxn modelId="{74D28A59-95D9-4277-9402-C5A3C5136411}" type="presParOf" srcId="{CFBD61D2-733F-48B8-B975-93303805372D}" destId="{C3CAF407-6D4B-4D01-83B9-AA702E086A23}" srcOrd="1" destOrd="0" presId="urn:microsoft.com/office/officeart/2005/8/layout/pyramid3"/>
    <dgm:cxn modelId="{7FC217DD-BB12-4BE0-B6B1-521DB92EE227}" type="presParOf" srcId="{D8783527-D5E7-4F04-B0F3-E1AEFA6F2585}" destId="{92629B2F-F5EF-490D-9F78-E72B81C8853D}" srcOrd="2" destOrd="0" presId="urn:microsoft.com/office/officeart/2005/8/layout/pyramid3"/>
    <dgm:cxn modelId="{996503F5-21B6-4FE7-AD97-C0329ABDA858}" type="presParOf" srcId="{92629B2F-F5EF-490D-9F78-E72B81C8853D}" destId="{DE969564-BBE0-4263-AB30-F2604A7E43AA}" srcOrd="0" destOrd="0" presId="urn:microsoft.com/office/officeart/2005/8/layout/pyramid3"/>
    <dgm:cxn modelId="{98BE7484-BE0B-4F65-817F-99D3636C6DCC}" type="presParOf" srcId="{92629B2F-F5EF-490D-9F78-E72B81C8853D}" destId="{F194EA57-6578-4F08-8E05-068A297086B1}" srcOrd="1" destOrd="0" presId="urn:microsoft.com/office/officeart/2005/8/layout/pyramid3"/>
    <dgm:cxn modelId="{96CD9B90-34A0-4E4F-85D5-154710E7B49E}" type="presParOf" srcId="{D8783527-D5E7-4F04-B0F3-E1AEFA6F2585}" destId="{FB8D457D-B452-4DE6-AF3A-0A701F05EF3B}" srcOrd="3" destOrd="0" presId="urn:microsoft.com/office/officeart/2005/8/layout/pyramid3"/>
    <dgm:cxn modelId="{E2AB3B7E-D2BF-480B-B9DB-88A6378C4843}" type="presParOf" srcId="{FB8D457D-B452-4DE6-AF3A-0A701F05EF3B}" destId="{39C83C79-88BF-48E6-B687-122D3FA17668}" srcOrd="0" destOrd="0" presId="urn:microsoft.com/office/officeart/2005/8/layout/pyramid3"/>
    <dgm:cxn modelId="{C5B9DD16-29B9-47A0-B43A-739FAF9C1910}" type="presParOf" srcId="{FB8D457D-B452-4DE6-AF3A-0A701F05EF3B}" destId="{0F60B76B-398B-45B6-9BE6-BDA64C0F093D}" srcOrd="1" destOrd="0" presId="urn:microsoft.com/office/officeart/2005/8/layout/pyramid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E2AAFC-BEAE-481D-B557-81DE68A237F7}">
      <dsp:nvSpPr>
        <dsp:cNvPr id="0" name=""/>
        <dsp:cNvSpPr/>
      </dsp:nvSpPr>
      <dsp:spPr>
        <a:xfrm>
          <a:off x="626908" y="0"/>
          <a:ext cx="5481650" cy="5481650"/>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alibri" panose="020F0502020204030204"/>
              <a:ea typeface="+mn-ea"/>
              <a:cs typeface="+mn-cs"/>
            </a:rPr>
            <a:t>TAM</a:t>
          </a:r>
        </a:p>
      </dsp:txBody>
      <dsp:txXfrm>
        <a:off x="2409815" y="274082"/>
        <a:ext cx="1915836" cy="822247"/>
      </dsp:txXfrm>
    </dsp:sp>
    <dsp:sp modelId="{5783AC22-EAAA-4B02-9505-F9F67BC8F71A}">
      <dsp:nvSpPr>
        <dsp:cNvPr id="0" name=""/>
        <dsp:cNvSpPr/>
      </dsp:nvSpPr>
      <dsp:spPr>
        <a:xfrm>
          <a:off x="1312115" y="1370412"/>
          <a:ext cx="4111237" cy="4111237"/>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alibri" panose="020F0502020204030204"/>
              <a:ea typeface="+mn-ea"/>
              <a:cs typeface="+mn-cs"/>
            </a:rPr>
            <a:t>SAM</a:t>
          </a:r>
        </a:p>
      </dsp:txBody>
      <dsp:txXfrm>
        <a:off x="2409815" y="1627364"/>
        <a:ext cx="1915836" cy="770857"/>
      </dsp:txXfrm>
    </dsp:sp>
    <dsp:sp modelId="{0927306A-DE0F-4C43-94ED-305F00916AD7}">
      <dsp:nvSpPr>
        <dsp:cNvPr id="0" name=""/>
        <dsp:cNvSpPr/>
      </dsp:nvSpPr>
      <dsp:spPr>
        <a:xfrm>
          <a:off x="1997321" y="2740825"/>
          <a:ext cx="2740825" cy="2740825"/>
        </a:xfrm>
        <a:prstGeom prst="ellipse">
          <a:avLst/>
        </a:prstGeom>
        <a:solidFill>
          <a:schemeClr val="lt1">
            <a:hueOff val="0"/>
            <a:satOff val="0"/>
            <a:lumOff val="0"/>
            <a:alphaOff val="0"/>
          </a:schemeClr>
        </a:solidFill>
        <a:ln w="25400" cap="flat" cmpd="sng" algn="ctr">
          <a:solidFill>
            <a:schemeClr val="accent6">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alibri" panose="020F0502020204030204"/>
              <a:ea typeface="+mn-ea"/>
              <a:cs typeface="+mn-cs"/>
            </a:rPr>
            <a:t>SOM</a:t>
          </a:r>
        </a:p>
      </dsp:txBody>
      <dsp:txXfrm>
        <a:off x="2398706" y="3426031"/>
        <a:ext cx="1938055" cy="13704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2B6F5A-5F5A-42A7-BB03-8526EC8ECB0E}">
      <dsp:nvSpPr>
        <dsp:cNvPr id="0" name=""/>
        <dsp:cNvSpPr/>
      </dsp:nvSpPr>
      <dsp:spPr>
        <a:xfrm rot="10800000">
          <a:off x="0" y="0"/>
          <a:ext cx="6477000" cy="1251396"/>
        </a:xfrm>
        <a:prstGeom prst="trapezoid">
          <a:avLst>
            <a:gd name="adj" fmla="val 46703"/>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TARGET MARKET:</a:t>
          </a:r>
        </a:p>
        <a:p>
          <a:pPr marL="0" lvl="0" indent="0" algn="ctr" defTabSz="800100">
            <a:lnSpc>
              <a:spcPct val="90000"/>
            </a:lnSpc>
            <a:spcBef>
              <a:spcPct val="0"/>
            </a:spcBef>
            <a:spcAft>
              <a:spcPct val="35000"/>
            </a:spcAft>
            <a:buNone/>
          </a:pPr>
          <a:r>
            <a:rPr lang="en-US" sz="1800" kern="1200" dirty="0">
              <a:solidFill>
                <a:schemeClr val="tx1"/>
              </a:solidFill>
              <a:latin typeface="Muli"/>
              <a:sym typeface="Muli"/>
            </a:rPr>
            <a:t>C</a:t>
          </a:r>
          <a:r>
            <a:rPr lang="en-US" sz="1800" kern="1200" dirty="0">
              <a:solidFill>
                <a:schemeClr val="tx1"/>
              </a:solidFill>
            </a:rPr>
            <a:t>hildren with dyslexia in India, with an estimated 10-20 million potential users.</a:t>
          </a:r>
          <a:r>
            <a:rPr lang="de-DE" sz="1800" kern="1200" dirty="0">
              <a:solidFill>
                <a:schemeClr val="tx1"/>
              </a:solidFill>
              <a:latin typeface="+mn-lt"/>
              <a:cs typeface="Arial" panose="020B0604020202020204" pitchFamily="34" charset="0"/>
            </a:rPr>
            <a:t> </a:t>
          </a:r>
        </a:p>
      </dsp:txBody>
      <dsp:txXfrm rot="-10800000">
        <a:off x="1133474" y="0"/>
        <a:ext cx="4210050" cy="1251396"/>
      </dsp:txXfrm>
    </dsp:sp>
    <dsp:sp modelId="{E7BA9A3F-62F1-4C8A-9110-30A46B9CC3D7}">
      <dsp:nvSpPr>
        <dsp:cNvPr id="0" name=""/>
        <dsp:cNvSpPr/>
      </dsp:nvSpPr>
      <dsp:spPr>
        <a:xfrm rot="10800000">
          <a:off x="584443" y="1251396"/>
          <a:ext cx="5308113" cy="1251396"/>
        </a:xfrm>
        <a:prstGeom prst="trapezoid">
          <a:avLst>
            <a:gd name="adj" fmla="val 46703"/>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LEADS:</a:t>
          </a:r>
        </a:p>
        <a:p>
          <a:pPr marL="0" lvl="0" indent="0" algn="ctr" defTabSz="800100">
            <a:lnSpc>
              <a:spcPct val="90000"/>
            </a:lnSpc>
            <a:spcBef>
              <a:spcPct val="0"/>
            </a:spcBef>
            <a:spcAft>
              <a:spcPct val="35000"/>
            </a:spcAft>
            <a:buNone/>
          </a:pPr>
          <a:r>
            <a:rPr lang="en-US" sz="1800" kern="1200" dirty="0">
              <a:solidFill>
                <a:schemeClr val="tx1"/>
              </a:solidFill>
            </a:rPr>
            <a:t>Schools, parents, and therapists </a:t>
          </a:r>
          <a:endParaRPr lang="de-DE" sz="1800" b="0" kern="1200" dirty="0">
            <a:solidFill>
              <a:schemeClr val="tx1"/>
            </a:solidFill>
            <a:latin typeface="+mn-lt"/>
            <a:cs typeface="Arial" panose="020B0604020202020204" pitchFamily="34" charset="0"/>
          </a:endParaRPr>
        </a:p>
      </dsp:txBody>
      <dsp:txXfrm rot="-10800000">
        <a:off x="1513363" y="1251396"/>
        <a:ext cx="3450273" cy="1251396"/>
      </dsp:txXfrm>
    </dsp:sp>
    <dsp:sp modelId="{DE969564-BBE0-4263-AB30-F2604A7E43AA}">
      <dsp:nvSpPr>
        <dsp:cNvPr id="0" name=""/>
        <dsp:cNvSpPr/>
      </dsp:nvSpPr>
      <dsp:spPr>
        <a:xfrm rot="10800000">
          <a:off x="1157731" y="2491680"/>
          <a:ext cx="4148291" cy="2085602"/>
        </a:xfrm>
        <a:prstGeom prst="trapezoid">
          <a:avLst>
            <a:gd name="adj" fmla="val 46703"/>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de-DE" sz="1800" b="1" kern="1200" dirty="0">
              <a:latin typeface="+mn-lt"/>
              <a:cs typeface="Arial" panose="020B0604020202020204" pitchFamily="34" charset="0"/>
            </a:rPr>
            <a:t>OPPORTUNITIES/PROSPECTS:</a:t>
          </a:r>
        </a:p>
        <a:p>
          <a:pPr marL="0" lvl="0" indent="0" algn="ctr" defTabSz="800100">
            <a:lnSpc>
              <a:spcPct val="90000"/>
            </a:lnSpc>
            <a:spcBef>
              <a:spcPct val="0"/>
            </a:spcBef>
            <a:spcAft>
              <a:spcPct val="35000"/>
            </a:spcAft>
            <a:buNone/>
          </a:pPr>
          <a:r>
            <a:rPr lang="en-US" sz="1800" kern="1200" dirty="0">
              <a:solidFill>
                <a:schemeClr val="tx1"/>
              </a:solidFill>
            </a:rPr>
            <a:t>Schools and parents actively seeking tech-driven solutions for dyslexia support</a:t>
          </a:r>
          <a:endParaRPr lang="de-DE" sz="1800" b="0" kern="1200" dirty="0">
            <a:solidFill>
              <a:schemeClr val="tx1"/>
            </a:solidFill>
            <a:latin typeface="+mn-lt"/>
            <a:cs typeface="Arial" panose="020B0604020202020204" pitchFamily="34" charset="0"/>
          </a:endParaRPr>
        </a:p>
      </dsp:txBody>
      <dsp:txXfrm rot="-10800000">
        <a:off x="1883682" y="2491680"/>
        <a:ext cx="2696389" cy="2085602"/>
      </dsp:txXfrm>
    </dsp:sp>
    <dsp:sp modelId="{39C83C79-88BF-48E6-B687-122D3FA17668}">
      <dsp:nvSpPr>
        <dsp:cNvPr id="0" name=""/>
        <dsp:cNvSpPr/>
      </dsp:nvSpPr>
      <dsp:spPr>
        <a:xfrm rot="10800000">
          <a:off x="2133597" y="4580598"/>
          <a:ext cx="2232154" cy="2345805"/>
        </a:xfrm>
        <a:prstGeom prst="trapezoid">
          <a:avLst>
            <a:gd name="adj" fmla="val 49081"/>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100000"/>
            </a:lnSpc>
            <a:spcBef>
              <a:spcPct val="0"/>
            </a:spcBef>
            <a:spcAft>
              <a:spcPct val="35000"/>
            </a:spcAft>
            <a:buNone/>
          </a:pPr>
          <a:r>
            <a:rPr lang="de-DE" sz="1800" b="1" kern="1200" dirty="0">
              <a:latin typeface="+mn-lt"/>
              <a:cs typeface="Arial" panose="020B0604020202020204" pitchFamily="34" charset="0"/>
            </a:rPr>
            <a:t>CUSTOMER:</a:t>
          </a:r>
        </a:p>
        <a:p>
          <a:pPr marL="0" lvl="0" indent="0" algn="ctr" defTabSz="800100">
            <a:lnSpc>
              <a:spcPct val="100000"/>
            </a:lnSpc>
            <a:spcBef>
              <a:spcPct val="0"/>
            </a:spcBef>
            <a:spcAft>
              <a:spcPct val="35000"/>
            </a:spcAft>
            <a:buNone/>
          </a:pPr>
          <a:r>
            <a:rPr lang="en-US" sz="1800" kern="1200" dirty="0">
              <a:solidFill>
                <a:schemeClr val="tx1"/>
              </a:solidFill>
            </a:rPr>
            <a:t>Teachers, students, and parents </a:t>
          </a:r>
          <a:endParaRPr lang="de-DE" sz="1800" kern="1200" dirty="0">
            <a:solidFill>
              <a:schemeClr val="tx1"/>
            </a:solidFill>
            <a:latin typeface="+mn-lt"/>
            <a:cs typeface="Arial" panose="020B0604020202020204" pitchFamily="34" charset="0"/>
          </a:endParaRPr>
        </a:p>
      </dsp:txBody>
      <dsp:txXfrm rot="-10800000">
        <a:off x="2133597" y="4580598"/>
        <a:ext cx="2232154" cy="2345805"/>
      </dsp:txXfrm>
    </dsp:sp>
  </dsp:spTree>
</dsp:drawing>
</file>

<file path=ppt/diagrams/layout1.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layout2.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pPr/>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pPr/>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386" rtl="0" eaLnBrk="1" latinLnBrk="0" hangingPunct="1">
      <a:defRPr sz="1200" kern="1200">
        <a:solidFill>
          <a:schemeClr val="tx1"/>
        </a:solidFill>
        <a:latin typeface="+mn-lt"/>
        <a:ea typeface="+mn-ea"/>
        <a:cs typeface="+mn-cs"/>
      </a:defRPr>
    </a:lvl1pPr>
    <a:lvl2pPr marL="457193" algn="l" defTabSz="914386" rtl="0" eaLnBrk="1" latinLnBrk="0" hangingPunct="1">
      <a:defRPr sz="1200" kern="1200">
        <a:solidFill>
          <a:schemeClr val="tx1"/>
        </a:solidFill>
        <a:latin typeface="+mn-lt"/>
        <a:ea typeface="+mn-ea"/>
        <a:cs typeface="+mn-cs"/>
      </a:defRPr>
    </a:lvl2pPr>
    <a:lvl3pPr marL="914386" algn="l" defTabSz="914386" rtl="0" eaLnBrk="1" latinLnBrk="0" hangingPunct="1">
      <a:defRPr sz="1200" kern="1200">
        <a:solidFill>
          <a:schemeClr val="tx1"/>
        </a:solidFill>
        <a:latin typeface="+mn-lt"/>
        <a:ea typeface="+mn-ea"/>
        <a:cs typeface="+mn-cs"/>
      </a:defRPr>
    </a:lvl3pPr>
    <a:lvl4pPr marL="1371578" algn="l" defTabSz="914386" rtl="0" eaLnBrk="1" latinLnBrk="0" hangingPunct="1">
      <a:defRPr sz="1200" kern="1200">
        <a:solidFill>
          <a:schemeClr val="tx1"/>
        </a:solidFill>
        <a:latin typeface="+mn-lt"/>
        <a:ea typeface="+mn-ea"/>
        <a:cs typeface="+mn-cs"/>
      </a:defRPr>
    </a:lvl4pPr>
    <a:lvl5pPr marL="1828771" algn="l" defTabSz="914386" rtl="0" eaLnBrk="1" latinLnBrk="0" hangingPunct="1">
      <a:defRPr sz="1200" kern="1200">
        <a:solidFill>
          <a:schemeClr val="tx1"/>
        </a:solidFill>
        <a:latin typeface="+mn-lt"/>
        <a:ea typeface="+mn-ea"/>
        <a:cs typeface="+mn-cs"/>
      </a:defRPr>
    </a:lvl5pPr>
    <a:lvl6pPr marL="2285964" algn="l" defTabSz="914386" rtl="0" eaLnBrk="1" latinLnBrk="0" hangingPunct="1">
      <a:defRPr sz="1200" kern="1200">
        <a:solidFill>
          <a:schemeClr val="tx1"/>
        </a:solidFill>
        <a:latin typeface="+mn-lt"/>
        <a:ea typeface="+mn-ea"/>
        <a:cs typeface="+mn-cs"/>
      </a:defRPr>
    </a:lvl6pPr>
    <a:lvl7pPr marL="2743157" algn="l" defTabSz="914386" rtl="0" eaLnBrk="1" latinLnBrk="0" hangingPunct="1">
      <a:defRPr sz="1200" kern="1200">
        <a:solidFill>
          <a:schemeClr val="tx1"/>
        </a:solidFill>
        <a:latin typeface="+mn-lt"/>
        <a:ea typeface="+mn-ea"/>
        <a:cs typeface="+mn-cs"/>
      </a:defRPr>
    </a:lvl7pPr>
    <a:lvl8pPr marL="3200348" algn="l" defTabSz="914386" rtl="0" eaLnBrk="1" latinLnBrk="0" hangingPunct="1">
      <a:defRPr sz="1200" kern="1200">
        <a:solidFill>
          <a:schemeClr val="tx1"/>
        </a:solidFill>
        <a:latin typeface="+mn-lt"/>
        <a:ea typeface="+mn-ea"/>
        <a:cs typeface="+mn-cs"/>
      </a:defRPr>
    </a:lvl8pPr>
    <a:lvl9pPr marL="3657542" algn="l" defTabSz="914386"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3195646"/>
            <a:ext cx="15544800" cy="2205038"/>
          </a:xfrm>
        </p:spPr>
        <p:txBody>
          <a:bodyPr/>
          <a:lstStyle/>
          <a:p>
            <a:r>
              <a:rPr lang="en-US"/>
              <a:t>Click to edit Master title style</a:t>
            </a:r>
          </a:p>
        </p:txBody>
      </p:sp>
      <p:sp>
        <p:nvSpPr>
          <p:cNvPr id="3" name="Subtitle 2"/>
          <p:cNvSpPr>
            <a:spLocks noGrp="1"/>
          </p:cNvSpPr>
          <p:nvPr>
            <p:ph type="subTitle" idx="1"/>
          </p:nvPr>
        </p:nvSpPr>
        <p:spPr>
          <a:xfrm>
            <a:off x="2743200" y="5829300"/>
            <a:ext cx="12801600" cy="2628900"/>
          </a:xfrm>
        </p:spPr>
        <p:txBody>
          <a:bodyPr/>
          <a:lstStyle>
            <a:lvl1pPr marL="0" indent="0" algn="ctr">
              <a:buNone/>
              <a:defRPr>
                <a:solidFill>
                  <a:schemeClr val="tx1">
                    <a:tint val="75000"/>
                  </a:schemeClr>
                </a:solidFill>
              </a:defRPr>
            </a:lvl1pPr>
            <a:lvl2pPr marL="816388" indent="0" algn="ctr">
              <a:buNone/>
              <a:defRPr>
                <a:solidFill>
                  <a:schemeClr val="tx1">
                    <a:tint val="75000"/>
                  </a:schemeClr>
                </a:solidFill>
              </a:defRPr>
            </a:lvl2pPr>
            <a:lvl3pPr marL="1632782" indent="0" algn="ctr">
              <a:buNone/>
              <a:defRPr>
                <a:solidFill>
                  <a:schemeClr val="tx1">
                    <a:tint val="75000"/>
                  </a:schemeClr>
                </a:solidFill>
              </a:defRPr>
            </a:lvl3pPr>
            <a:lvl4pPr marL="2449168" indent="0" algn="ctr">
              <a:buNone/>
              <a:defRPr>
                <a:solidFill>
                  <a:schemeClr val="tx1">
                    <a:tint val="75000"/>
                  </a:schemeClr>
                </a:solidFill>
              </a:defRPr>
            </a:lvl4pPr>
            <a:lvl5pPr marL="3265560" indent="0" algn="ctr">
              <a:buNone/>
              <a:defRPr>
                <a:solidFill>
                  <a:schemeClr val="tx1">
                    <a:tint val="75000"/>
                  </a:schemeClr>
                </a:solidFill>
              </a:defRPr>
            </a:lvl5pPr>
            <a:lvl6pPr marL="4081949" indent="0" algn="ctr">
              <a:buNone/>
              <a:defRPr>
                <a:solidFill>
                  <a:schemeClr val="tx1">
                    <a:tint val="75000"/>
                  </a:schemeClr>
                </a:solidFill>
              </a:defRPr>
            </a:lvl6pPr>
            <a:lvl7pPr marL="4898336" indent="0" algn="ctr">
              <a:buNone/>
              <a:defRPr>
                <a:solidFill>
                  <a:schemeClr val="tx1">
                    <a:tint val="75000"/>
                  </a:schemeClr>
                </a:solidFill>
              </a:defRPr>
            </a:lvl7pPr>
            <a:lvl8pPr marL="5714724" indent="0" algn="ctr">
              <a:buNone/>
              <a:defRPr>
                <a:solidFill>
                  <a:schemeClr val="tx1">
                    <a:tint val="75000"/>
                  </a:schemeClr>
                </a:solidFill>
              </a:defRPr>
            </a:lvl8pPr>
            <a:lvl9pPr marL="653111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258800" y="411965"/>
            <a:ext cx="4114800" cy="87772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411965"/>
            <a:ext cx="12039600" cy="87772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4626" y="6610358"/>
            <a:ext cx="15544800" cy="2043113"/>
          </a:xfrm>
        </p:spPr>
        <p:txBody>
          <a:bodyPr anchor="t"/>
          <a:lstStyle>
            <a:lvl1pPr algn="l">
              <a:defRPr sz="7100" b="1" cap="all"/>
            </a:lvl1pPr>
          </a:lstStyle>
          <a:p>
            <a:r>
              <a:rPr lang="en-US"/>
              <a:t>Click to edit Master title style</a:t>
            </a:r>
          </a:p>
        </p:txBody>
      </p:sp>
      <p:sp>
        <p:nvSpPr>
          <p:cNvPr id="3" name="Text Placeholder 2"/>
          <p:cNvSpPr>
            <a:spLocks noGrp="1"/>
          </p:cNvSpPr>
          <p:nvPr>
            <p:ph type="body" idx="1"/>
          </p:nvPr>
        </p:nvSpPr>
        <p:spPr>
          <a:xfrm>
            <a:off x="1444626" y="4360078"/>
            <a:ext cx="15544800" cy="2250281"/>
          </a:xfrm>
        </p:spPr>
        <p:txBody>
          <a:bodyPr anchor="b"/>
          <a:lstStyle>
            <a:lvl1pPr marL="0" indent="0">
              <a:buNone/>
              <a:defRPr sz="3600">
                <a:solidFill>
                  <a:schemeClr val="tx1">
                    <a:tint val="75000"/>
                  </a:schemeClr>
                </a:solidFill>
              </a:defRPr>
            </a:lvl1pPr>
            <a:lvl2pPr marL="816388" indent="0">
              <a:buNone/>
              <a:defRPr sz="3200">
                <a:solidFill>
                  <a:schemeClr val="tx1">
                    <a:tint val="75000"/>
                  </a:schemeClr>
                </a:solidFill>
              </a:defRPr>
            </a:lvl2pPr>
            <a:lvl3pPr marL="1632782" indent="0">
              <a:buNone/>
              <a:defRPr sz="2900">
                <a:solidFill>
                  <a:schemeClr val="tx1">
                    <a:tint val="75000"/>
                  </a:schemeClr>
                </a:solidFill>
              </a:defRPr>
            </a:lvl3pPr>
            <a:lvl4pPr marL="2449168" indent="0">
              <a:buNone/>
              <a:defRPr sz="2500">
                <a:solidFill>
                  <a:schemeClr val="tx1">
                    <a:tint val="75000"/>
                  </a:schemeClr>
                </a:solidFill>
              </a:defRPr>
            </a:lvl4pPr>
            <a:lvl5pPr marL="3265560" indent="0">
              <a:buNone/>
              <a:defRPr sz="2500">
                <a:solidFill>
                  <a:schemeClr val="tx1">
                    <a:tint val="75000"/>
                  </a:schemeClr>
                </a:solidFill>
              </a:defRPr>
            </a:lvl5pPr>
            <a:lvl6pPr marL="4081949" indent="0">
              <a:buNone/>
              <a:defRPr sz="2500">
                <a:solidFill>
                  <a:schemeClr val="tx1">
                    <a:tint val="75000"/>
                  </a:schemeClr>
                </a:solidFill>
              </a:defRPr>
            </a:lvl6pPr>
            <a:lvl7pPr marL="4898336" indent="0">
              <a:buNone/>
              <a:defRPr sz="2500">
                <a:solidFill>
                  <a:schemeClr val="tx1">
                    <a:tint val="75000"/>
                  </a:schemeClr>
                </a:solidFill>
              </a:defRPr>
            </a:lvl7pPr>
            <a:lvl8pPr marL="5714724" indent="0">
              <a:buNone/>
              <a:defRPr sz="2500">
                <a:solidFill>
                  <a:schemeClr val="tx1">
                    <a:tint val="75000"/>
                  </a:schemeClr>
                </a:solidFill>
              </a:defRPr>
            </a:lvl8pPr>
            <a:lvl9pPr marL="6531117" indent="0">
              <a:buNone/>
              <a:defRPr sz="2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2400308"/>
            <a:ext cx="8077200" cy="6788945"/>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296400" y="2400308"/>
            <a:ext cx="8077200" cy="6788945"/>
          </a:xfrm>
        </p:spPr>
        <p:txBody>
          <a:bodyPr/>
          <a:lstStyle>
            <a:lvl1pPr>
              <a:defRPr sz="5000"/>
            </a:lvl1pPr>
            <a:lvl2pPr>
              <a:defRPr sz="4300"/>
            </a:lvl2pPr>
            <a:lvl3pPr>
              <a:defRPr sz="3600"/>
            </a:lvl3pPr>
            <a:lvl4pPr>
              <a:defRPr sz="3200"/>
            </a:lvl4pPr>
            <a:lvl5pPr>
              <a:defRPr sz="3200"/>
            </a:lvl5pPr>
            <a:lvl6pPr>
              <a:defRPr sz="3200"/>
            </a:lvl6pPr>
            <a:lvl7pPr>
              <a:defRPr sz="3200"/>
            </a:lvl7pPr>
            <a:lvl8pPr>
              <a:defRPr sz="3200"/>
            </a:lvl8pPr>
            <a:lvl9pPr>
              <a:defRPr sz="3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14400" y="2302671"/>
            <a:ext cx="8080376" cy="959643"/>
          </a:xfrm>
        </p:spPr>
        <p:txBody>
          <a:bodyPr anchor="b"/>
          <a:lstStyle>
            <a:lvl1pPr marL="0" indent="0">
              <a:buNone/>
              <a:defRPr sz="4300" b="1"/>
            </a:lvl1pPr>
            <a:lvl2pPr marL="816388" indent="0">
              <a:buNone/>
              <a:defRPr sz="3600" b="1"/>
            </a:lvl2pPr>
            <a:lvl3pPr marL="1632782" indent="0">
              <a:buNone/>
              <a:defRPr sz="3200" b="1"/>
            </a:lvl3pPr>
            <a:lvl4pPr marL="2449168" indent="0">
              <a:buNone/>
              <a:defRPr sz="2900" b="1"/>
            </a:lvl4pPr>
            <a:lvl5pPr marL="3265560" indent="0">
              <a:buNone/>
              <a:defRPr sz="2900" b="1"/>
            </a:lvl5pPr>
            <a:lvl6pPr marL="4081949" indent="0">
              <a:buNone/>
              <a:defRPr sz="2900" b="1"/>
            </a:lvl6pPr>
            <a:lvl7pPr marL="4898336" indent="0">
              <a:buNone/>
              <a:defRPr sz="2900" b="1"/>
            </a:lvl7pPr>
            <a:lvl8pPr marL="5714724" indent="0">
              <a:buNone/>
              <a:defRPr sz="2900" b="1"/>
            </a:lvl8pPr>
            <a:lvl9pPr marL="6531117" indent="0">
              <a:buNone/>
              <a:defRPr sz="2900" b="1"/>
            </a:lvl9pPr>
          </a:lstStyle>
          <a:p>
            <a:pPr lvl="0"/>
            <a:r>
              <a:rPr lang="en-US"/>
              <a:t>Click to edit Master text styles</a:t>
            </a:r>
          </a:p>
        </p:txBody>
      </p:sp>
      <p:sp>
        <p:nvSpPr>
          <p:cNvPr id="4" name="Content Placeholder 3"/>
          <p:cNvSpPr>
            <a:spLocks noGrp="1"/>
          </p:cNvSpPr>
          <p:nvPr>
            <p:ph sz="half" idx="2"/>
          </p:nvPr>
        </p:nvSpPr>
        <p:spPr>
          <a:xfrm>
            <a:off x="914400" y="3262313"/>
            <a:ext cx="8080376"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290061" y="2302671"/>
            <a:ext cx="8083550" cy="959643"/>
          </a:xfrm>
        </p:spPr>
        <p:txBody>
          <a:bodyPr anchor="b"/>
          <a:lstStyle>
            <a:lvl1pPr marL="0" indent="0">
              <a:buNone/>
              <a:defRPr sz="4300" b="1"/>
            </a:lvl1pPr>
            <a:lvl2pPr marL="816388" indent="0">
              <a:buNone/>
              <a:defRPr sz="3600" b="1"/>
            </a:lvl2pPr>
            <a:lvl3pPr marL="1632782" indent="0">
              <a:buNone/>
              <a:defRPr sz="3200" b="1"/>
            </a:lvl3pPr>
            <a:lvl4pPr marL="2449168" indent="0">
              <a:buNone/>
              <a:defRPr sz="2900" b="1"/>
            </a:lvl4pPr>
            <a:lvl5pPr marL="3265560" indent="0">
              <a:buNone/>
              <a:defRPr sz="2900" b="1"/>
            </a:lvl5pPr>
            <a:lvl6pPr marL="4081949" indent="0">
              <a:buNone/>
              <a:defRPr sz="2900" b="1"/>
            </a:lvl6pPr>
            <a:lvl7pPr marL="4898336" indent="0">
              <a:buNone/>
              <a:defRPr sz="2900" b="1"/>
            </a:lvl7pPr>
            <a:lvl8pPr marL="5714724" indent="0">
              <a:buNone/>
              <a:defRPr sz="2900" b="1"/>
            </a:lvl8pPr>
            <a:lvl9pPr marL="6531117" indent="0">
              <a:buNone/>
              <a:defRPr sz="2900" b="1"/>
            </a:lvl9pPr>
          </a:lstStyle>
          <a:p>
            <a:pPr lvl="0"/>
            <a:r>
              <a:rPr lang="en-US"/>
              <a:t>Click to edit Master text styles</a:t>
            </a:r>
          </a:p>
        </p:txBody>
      </p:sp>
      <p:sp>
        <p:nvSpPr>
          <p:cNvPr id="6" name="Content Placeholder 5"/>
          <p:cNvSpPr>
            <a:spLocks noGrp="1"/>
          </p:cNvSpPr>
          <p:nvPr>
            <p:ph sz="quarter" idx="4"/>
          </p:nvPr>
        </p:nvSpPr>
        <p:spPr>
          <a:xfrm>
            <a:off x="9290061" y="3262313"/>
            <a:ext cx="8083550" cy="5926932"/>
          </a:xfrm>
        </p:spPr>
        <p:txBody>
          <a:bodyPr/>
          <a:lstStyle>
            <a:lvl1pPr>
              <a:defRPr sz="4300"/>
            </a:lvl1pPr>
            <a:lvl2pPr>
              <a:defRPr sz="3600"/>
            </a:lvl2pPr>
            <a:lvl3pPr>
              <a:defRPr sz="32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11" y="409575"/>
            <a:ext cx="6016626" cy="1743075"/>
          </a:xfrm>
        </p:spPr>
        <p:txBody>
          <a:bodyPr anchor="b"/>
          <a:lstStyle>
            <a:lvl1pPr algn="l">
              <a:defRPr sz="3600" b="1"/>
            </a:lvl1pPr>
          </a:lstStyle>
          <a:p>
            <a:r>
              <a:rPr lang="en-US"/>
              <a:t>Click to edit Master title style</a:t>
            </a:r>
          </a:p>
        </p:txBody>
      </p:sp>
      <p:sp>
        <p:nvSpPr>
          <p:cNvPr id="3" name="Content Placeholder 2"/>
          <p:cNvSpPr>
            <a:spLocks noGrp="1"/>
          </p:cNvSpPr>
          <p:nvPr>
            <p:ph idx="1"/>
          </p:nvPr>
        </p:nvSpPr>
        <p:spPr>
          <a:xfrm>
            <a:off x="7150100" y="409583"/>
            <a:ext cx="10223500" cy="8779670"/>
          </a:xfrm>
        </p:spPr>
        <p:txBody>
          <a:bodyPr/>
          <a:lstStyle>
            <a:lvl1pPr>
              <a:defRPr sz="5700"/>
            </a:lvl1pPr>
            <a:lvl2pPr>
              <a:defRPr sz="5000"/>
            </a:lvl2pPr>
            <a:lvl3pPr>
              <a:defRPr sz="4300"/>
            </a:lvl3pPr>
            <a:lvl4pPr>
              <a:defRPr sz="3600"/>
            </a:lvl4pPr>
            <a:lvl5pPr>
              <a:defRPr sz="3600"/>
            </a:lvl5pPr>
            <a:lvl6pPr>
              <a:defRPr sz="3600"/>
            </a:lvl6pPr>
            <a:lvl7pPr>
              <a:defRPr sz="3600"/>
            </a:lvl7pPr>
            <a:lvl8pPr>
              <a:defRPr sz="3600"/>
            </a:lvl8pPr>
            <a:lvl9pPr>
              <a:defRPr sz="3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11" y="2152656"/>
            <a:ext cx="6016626" cy="7036595"/>
          </a:xfrm>
        </p:spPr>
        <p:txBody>
          <a:bodyPr/>
          <a:lstStyle>
            <a:lvl1pPr marL="0" indent="0">
              <a:buNone/>
              <a:defRPr sz="2500"/>
            </a:lvl1pPr>
            <a:lvl2pPr marL="816388" indent="0">
              <a:buNone/>
              <a:defRPr sz="2100"/>
            </a:lvl2pPr>
            <a:lvl3pPr marL="1632782" indent="0">
              <a:buNone/>
              <a:defRPr sz="1800"/>
            </a:lvl3pPr>
            <a:lvl4pPr marL="2449168" indent="0">
              <a:buNone/>
              <a:defRPr sz="1600"/>
            </a:lvl4pPr>
            <a:lvl5pPr marL="3265560" indent="0">
              <a:buNone/>
              <a:defRPr sz="1600"/>
            </a:lvl5pPr>
            <a:lvl6pPr marL="4081949" indent="0">
              <a:buNone/>
              <a:defRPr sz="1600"/>
            </a:lvl6pPr>
            <a:lvl7pPr marL="4898336" indent="0">
              <a:buNone/>
              <a:defRPr sz="1600"/>
            </a:lvl7pPr>
            <a:lvl8pPr marL="5714724" indent="0">
              <a:buNone/>
              <a:defRPr sz="1600"/>
            </a:lvl8pPr>
            <a:lvl9pPr marL="653111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4576" y="7200900"/>
            <a:ext cx="10972800" cy="850107"/>
          </a:xfrm>
        </p:spPr>
        <p:txBody>
          <a:bodyPr anchor="b"/>
          <a:lstStyle>
            <a:lvl1pPr algn="l">
              <a:defRPr sz="3600" b="1"/>
            </a:lvl1pPr>
          </a:lstStyle>
          <a:p>
            <a:r>
              <a:rPr lang="en-US"/>
              <a:t>Click to edit Master title style</a:t>
            </a:r>
          </a:p>
        </p:txBody>
      </p:sp>
      <p:sp>
        <p:nvSpPr>
          <p:cNvPr id="3" name="Picture Placeholder 2"/>
          <p:cNvSpPr>
            <a:spLocks noGrp="1"/>
          </p:cNvSpPr>
          <p:nvPr>
            <p:ph type="pic" idx="1"/>
          </p:nvPr>
        </p:nvSpPr>
        <p:spPr>
          <a:xfrm>
            <a:off x="3584576" y="919163"/>
            <a:ext cx="10972800" cy="6172200"/>
          </a:xfrm>
        </p:spPr>
        <p:txBody>
          <a:bodyPr/>
          <a:lstStyle>
            <a:lvl1pPr marL="0" indent="0">
              <a:buNone/>
              <a:defRPr sz="5700"/>
            </a:lvl1pPr>
            <a:lvl2pPr marL="816388" indent="0">
              <a:buNone/>
              <a:defRPr sz="5000"/>
            </a:lvl2pPr>
            <a:lvl3pPr marL="1632782" indent="0">
              <a:buNone/>
              <a:defRPr sz="4300"/>
            </a:lvl3pPr>
            <a:lvl4pPr marL="2449168" indent="0">
              <a:buNone/>
              <a:defRPr sz="3600"/>
            </a:lvl4pPr>
            <a:lvl5pPr marL="3265560" indent="0">
              <a:buNone/>
              <a:defRPr sz="3600"/>
            </a:lvl5pPr>
            <a:lvl6pPr marL="4081949" indent="0">
              <a:buNone/>
              <a:defRPr sz="3600"/>
            </a:lvl6pPr>
            <a:lvl7pPr marL="4898336" indent="0">
              <a:buNone/>
              <a:defRPr sz="3600"/>
            </a:lvl7pPr>
            <a:lvl8pPr marL="5714724" indent="0">
              <a:buNone/>
              <a:defRPr sz="3600"/>
            </a:lvl8pPr>
            <a:lvl9pPr marL="6531117" indent="0">
              <a:buNone/>
              <a:defRPr sz="3600"/>
            </a:lvl9pPr>
          </a:lstStyle>
          <a:p>
            <a:endParaRPr lang="en-US"/>
          </a:p>
        </p:txBody>
      </p:sp>
      <p:sp>
        <p:nvSpPr>
          <p:cNvPr id="4" name="Text Placeholder 3"/>
          <p:cNvSpPr>
            <a:spLocks noGrp="1"/>
          </p:cNvSpPr>
          <p:nvPr>
            <p:ph type="body" sz="half" idx="2"/>
          </p:nvPr>
        </p:nvSpPr>
        <p:spPr>
          <a:xfrm>
            <a:off x="3584576" y="8051007"/>
            <a:ext cx="10972800" cy="1207293"/>
          </a:xfrm>
        </p:spPr>
        <p:txBody>
          <a:bodyPr/>
          <a:lstStyle>
            <a:lvl1pPr marL="0" indent="0">
              <a:buNone/>
              <a:defRPr sz="2500"/>
            </a:lvl1pPr>
            <a:lvl2pPr marL="816388" indent="0">
              <a:buNone/>
              <a:defRPr sz="2100"/>
            </a:lvl2pPr>
            <a:lvl3pPr marL="1632782" indent="0">
              <a:buNone/>
              <a:defRPr sz="1800"/>
            </a:lvl3pPr>
            <a:lvl4pPr marL="2449168" indent="0">
              <a:buNone/>
              <a:defRPr sz="1600"/>
            </a:lvl4pPr>
            <a:lvl5pPr marL="3265560" indent="0">
              <a:buNone/>
              <a:defRPr sz="1600"/>
            </a:lvl5pPr>
            <a:lvl6pPr marL="4081949" indent="0">
              <a:buNone/>
              <a:defRPr sz="1600"/>
            </a:lvl6pPr>
            <a:lvl7pPr marL="4898336" indent="0">
              <a:buNone/>
              <a:defRPr sz="1600"/>
            </a:lvl7pPr>
            <a:lvl8pPr marL="5714724" indent="0">
              <a:buNone/>
              <a:defRPr sz="1600"/>
            </a:lvl8pPr>
            <a:lvl9pPr marL="6531117" indent="0">
              <a:buNone/>
              <a:defRPr sz="1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411957"/>
            <a:ext cx="16459200" cy="1714500"/>
          </a:xfrm>
          <a:prstGeom prst="rect">
            <a:avLst/>
          </a:prstGeom>
        </p:spPr>
        <p:txBody>
          <a:bodyPr vert="horz" lIns="163275" tIns="81642" rIns="163275" bIns="81642" rtlCol="0" anchor="ctr">
            <a:normAutofit/>
          </a:bodyPr>
          <a:lstStyle/>
          <a:p>
            <a:r>
              <a:rPr lang="en-US"/>
              <a:t>Click to edit Master title style</a:t>
            </a:r>
          </a:p>
        </p:txBody>
      </p:sp>
      <p:sp>
        <p:nvSpPr>
          <p:cNvPr id="3" name="Text Placeholder 2"/>
          <p:cNvSpPr>
            <a:spLocks noGrp="1"/>
          </p:cNvSpPr>
          <p:nvPr>
            <p:ph type="body" idx="1"/>
          </p:nvPr>
        </p:nvSpPr>
        <p:spPr>
          <a:xfrm>
            <a:off x="914400" y="2400308"/>
            <a:ext cx="16459200" cy="6788945"/>
          </a:xfrm>
          <a:prstGeom prst="rect">
            <a:avLst/>
          </a:prstGeom>
        </p:spPr>
        <p:txBody>
          <a:bodyPr vert="horz" lIns="163275" tIns="81642" rIns="163275" bIns="8164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14400" y="9534533"/>
            <a:ext cx="4267200" cy="547688"/>
          </a:xfrm>
          <a:prstGeom prst="rect">
            <a:avLst/>
          </a:prstGeom>
        </p:spPr>
        <p:txBody>
          <a:bodyPr vert="horz" lIns="163275" tIns="81642" rIns="163275" bIns="81642" rtlCol="0" anchor="ctr"/>
          <a:lstStyle>
            <a:lvl1pPr algn="l">
              <a:defRPr sz="2100">
                <a:solidFill>
                  <a:schemeClr val="tx1">
                    <a:tint val="75000"/>
                  </a:schemeClr>
                </a:solidFill>
              </a:defRPr>
            </a:lvl1pPr>
          </a:lstStyle>
          <a:p>
            <a:fld id="{1D8BD707-D9CF-40AE-B4C6-C98DA3205C09}" type="datetimeFigureOut">
              <a:rPr lang="en-US" smtClean="0"/>
              <a:pPr/>
              <a:t>4/8/2025</a:t>
            </a:fld>
            <a:endParaRPr lang="en-US"/>
          </a:p>
        </p:txBody>
      </p:sp>
      <p:sp>
        <p:nvSpPr>
          <p:cNvPr id="5" name="Footer Placeholder 4"/>
          <p:cNvSpPr>
            <a:spLocks noGrp="1"/>
          </p:cNvSpPr>
          <p:nvPr>
            <p:ph type="ftr" sz="quarter" idx="3"/>
          </p:nvPr>
        </p:nvSpPr>
        <p:spPr>
          <a:xfrm>
            <a:off x="6248400" y="9534533"/>
            <a:ext cx="5791200" cy="547688"/>
          </a:xfrm>
          <a:prstGeom prst="rect">
            <a:avLst/>
          </a:prstGeom>
        </p:spPr>
        <p:txBody>
          <a:bodyPr vert="horz" lIns="163275" tIns="81642" rIns="163275" bIns="81642" rtlCol="0" anchor="ctr"/>
          <a:lstStyle>
            <a:lvl1pPr algn="ctr">
              <a:defRPr sz="2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3106400" y="9534533"/>
            <a:ext cx="4267200" cy="547688"/>
          </a:xfrm>
          <a:prstGeom prst="rect">
            <a:avLst/>
          </a:prstGeom>
        </p:spPr>
        <p:txBody>
          <a:bodyPr vert="horz" lIns="163275" tIns="81642" rIns="163275" bIns="81642" rtlCol="0" anchor="ctr"/>
          <a:lstStyle>
            <a:lvl1pPr algn="r">
              <a:defRPr sz="21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1632782" rtl="0" eaLnBrk="1" latinLnBrk="0" hangingPunct="1">
        <a:spcBef>
          <a:spcPct val="0"/>
        </a:spcBef>
        <a:buNone/>
        <a:defRPr sz="7900" kern="1200">
          <a:solidFill>
            <a:schemeClr val="tx1"/>
          </a:solidFill>
          <a:latin typeface="+mj-lt"/>
          <a:ea typeface="+mj-ea"/>
          <a:cs typeface="+mj-cs"/>
        </a:defRPr>
      </a:lvl1pPr>
    </p:titleStyle>
    <p:bodyStyle>
      <a:lvl1pPr marL="612292" indent="-612292" algn="l" defTabSz="1632782" rtl="0" eaLnBrk="1" latinLnBrk="0" hangingPunct="1">
        <a:spcBef>
          <a:spcPct val="20000"/>
        </a:spcBef>
        <a:buFont typeface="Arial" pitchFamily="34" charset="0"/>
        <a:buChar char="•"/>
        <a:defRPr sz="5700" kern="1200">
          <a:solidFill>
            <a:schemeClr val="tx1"/>
          </a:solidFill>
          <a:latin typeface="+mn-lt"/>
          <a:ea typeface="+mn-ea"/>
          <a:cs typeface="+mn-cs"/>
        </a:defRPr>
      </a:lvl1pPr>
      <a:lvl2pPr marL="1326632" indent="-510244" algn="l" defTabSz="1632782" rtl="0" eaLnBrk="1" latinLnBrk="0" hangingPunct="1">
        <a:spcBef>
          <a:spcPct val="20000"/>
        </a:spcBef>
        <a:buFont typeface="Arial" pitchFamily="34" charset="0"/>
        <a:buChar char="–"/>
        <a:defRPr sz="5000" kern="1200">
          <a:solidFill>
            <a:schemeClr val="tx1"/>
          </a:solidFill>
          <a:latin typeface="+mn-lt"/>
          <a:ea typeface="+mn-ea"/>
          <a:cs typeface="+mn-cs"/>
        </a:defRPr>
      </a:lvl2pPr>
      <a:lvl3pPr marL="2040975" indent="-408193" algn="l" defTabSz="1632782" rtl="0" eaLnBrk="1" latinLnBrk="0" hangingPunct="1">
        <a:spcBef>
          <a:spcPct val="20000"/>
        </a:spcBef>
        <a:buFont typeface="Arial" pitchFamily="34" charset="0"/>
        <a:buChar char="•"/>
        <a:defRPr sz="4300" kern="1200">
          <a:solidFill>
            <a:schemeClr val="tx1"/>
          </a:solidFill>
          <a:latin typeface="+mn-lt"/>
          <a:ea typeface="+mn-ea"/>
          <a:cs typeface="+mn-cs"/>
        </a:defRPr>
      </a:lvl3pPr>
      <a:lvl4pPr marL="2857361" indent="-408193" algn="l" defTabSz="1632782" rtl="0" eaLnBrk="1" latinLnBrk="0" hangingPunct="1">
        <a:spcBef>
          <a:spcPct val="20000"/>
        </a:spcBef>
        <a:buFont typeface="Arial" pitchFamily="34" charset="0"/>
        <a:buChar char="–"/>
        <a:defRPr sz="3600" kern="1200">
          <a:solidFill>
            <a:schemeClr val="tx1"/>
          </a:solidFill>
          <a:latin typeface="+mn-lt"/>
          <a:ea typeface="+mn-ea"/>
          <a:cs typeface="+mn-cs"/>
        </a:defRPr>
      </a:lvl4pPr>
      <a:lvl5pPr marL="3673751" indent="-408193" algn="l" defTabSz="1632782" rtl="0" eaLnBrk="1" latinLnBrk="0" hangingPunct="1">
        <a:spcBef>
          <a:spcPct val="20000"/>
        </a:spcBef>
        <a:buFont typeface="Arial" pitchFamily="34" charset="0"/>
        <a:buChar char="»"/>
        <a:defRPr sz="3600" kern="1200">
          <a:solidFill>
            <a:schemeClr val="tx1"/>
          </a:solidFill>
          <a:latin typeface="+mn-lt"/>
          <a:ea typeface="+mn-ea"/>
          <a:cs typeface="+mn-cs"/>
        </a:defRPr>
      </a:lvl5pPr>
      <a:lvl6pPr marL="4490143" indent="-408193" algn="l" defTabSz="1632782" rtl="0" eaLnBrk="1" latinLnBrk="0" hangingPunct="1">
        <a:spcBef>
          <a:spcPct val="20000"/>
        </a:spcBef>
        <a:buFont typeface="Arial" pitchFamily="34" charset="0"/>
        <a:buChar char="•"/>
        <a:defRPr sz="3600" kern="1200">
          <a:solidFill>
            <a:schemeClr val="tx1"/>
          </a:solidFill>
          <a:latin typeface="+mn-lt"/>
          <a:ea typeface="+mn-ea"/>
          <a:cs typeface="+mn-cs"/>
        </a:defRPr>
      </a:lvl6pPr>
      <a:lvl7pPr marL="5306529" indent="-408193" algn="l" defTabSz="1632782" rtl="0" eaLnBrk="1" latinLnBrk="0" hangingPunct="1">
        <a:spcBef>
          <a:spcPct val="20000"/>
        </a:spcBef>
        <a:buFont typeface="Arial" pitchFamily="34" charset="0"/>
        <a:buChar char="•"/>
        <a:defRPr sz="3600" kern="1200">
          <a:solidFill>
            <a:schemeClr val="tx1"/>
          </a:solidFill>
          <a:latin typeface="+mn-lt"/>
          <a:ea typeface="+mn-ea"/>
          <a:cs typeface="+mn-cs"/>
        </a:defRPr>
      </a:lvl7pPr>
      <a:lvl8pPr marL="6122915" indent="-408193" algn="l" defTabSz="1632782" rtl="0" eaLnBrk="1" latinLnBrk="0" hangingPunct="1">
        <a:spcBef>
          <a:spcPct val="20000"/>
        </a:spcBef>
        <a:buFont typeface="Arial" pitchFamily="34" charset="0"/>
        <a:buChar char="•"/>
        <a:defRPr sz="3600" kern="1200">
          <a:solidFill>
            <a:schemeClr val="tx1"/>
          </a:solidFill>
          <a:latin typeface="+mn-lt"/>
          <a:ea typeface="+mn-ea"/>
          <a:cs typeface="+mn-cs"/>
        </a:defRPr>
      </a:lvl8pPr>
      <a:lvl9pPr marL="6939311" indent="-408193" algn="l" defTabSz="1632782" rtl="0" eaLnBrk="1" latinLnBrk="0" hangingPunct="1">
        <a:spcBef>
          <a:spcPct val="20000"/>
        </a:spcBef>
        <a:buFont typeface="Arial" pitchFamily="34" charset="0"/>
        <a:buChar char="•"/>
        <a:defRPr sz="3600" kern="1200">
          <a:solidFill>
            <a:schemeClr val="tx1"/>
          </a:solidFill>
          <a:latin typeface="+mn-lt"/>
          <a:ea typeface="+mn-ea"/>
          <a:cs typeface="+mn-cs"/>
        </a:defRPr>
      </a:lvl9pPr>
    </p:bodyStyle>
    <p:otherStyle>
      <a:defPPr>
        <a:defRPr lang="en-US"/>
      </a:defPPr>
      <a:lvl1pPr marL="0" algn="l" defTabSz="1632782" rtl="0" eaLnBrk="1" latinLnBrk="0" hangingPunct="1">
        <a:defRPr sz="3200" kern="1200">
          <a:solidFill>
            <a:schemeClr val="tx1"/>
          </a:solidFill>
          <a:latin typeface="+mn-lt"/>
          <a:ea typeface="+mn-ea"/>
          <a:cs typeface="+mn-cs"/>
        </a:defRPr>
      </a:lvl1pPr>
      <a:lvl2pPr marL="816388" algn="l" defTabSz="1632782" rtl="0" eaLnBrk="1" latinLnBrk="0" hangingPunct="1">
        <a:defRPr sz="3200" kern="1200">
          <a:solidFill>
            <a:schemeClr val="tx1"/>
          </a:solidFill>
          <a:latin typeface="+mn-lt"/>
          <a:ea typeface="+mn-ea"/>
          <a:cs typeface="+mn-cs"/>
        </a:defRPr>
      </a:lvl2pPr>
      <a:lvl3pPr marL="1632782" algn="l" defTabSz="1632782" rtl="0" eaLnBrk="1" latinLnBrk="0" hangingPunct="1">
        <a:defRPr sz="3200" kern="1200">
          <a:solidFill>
            <a:schemeClr val="tx1"/>
          </a:solidFill>
          <a:latin typeface="+mn-lt"/>
          <a:ea typeface="+mn-ea"/>
          <a:cs typeface="+mn-cs"/>
        </a:defRPr>
      </a:lvl3pPr>
      <a:lvl4pPr marL="2449168" algn="l" defTabSz="1632782" rtl="0" eaLnBrk="1" latinLnBrk="0" hangingPunct="1">
        <a:defRPr sz="3200" kern="1200">
          <a:solidFill>
            <a:schemeClr val="tx1"/>
          </a:solidFill>
          <a:latin typeface="+mn-lt"/>
          <a:ea typeface="+mn-ea"/>
          <a:cs typeface="+mn-cs"/>
        </a:defRPr>
      </a:lvl4pPr>
      <a:lvl5pPr marL="3265560" algn="l" defTabSz="1632782" rtl="0" eaLnBrk="1" latinLnBrk="0" hangingPunct="1">
        <a:defRPr sz="3200" kern="1200">
          <a:solidFill>
            <a:schemeClr val="tx1"/>
          </a:solidFill>
          <a:latin typeface="+mn-lt"/>
          <a:ea typeface="+mn-ea"/>
          <a:cs typeface="+mn-cs"/>
        </a:defRPr>
      </a:lvl5pPr>
      <a:lvl6pPr marL="4081949" algn="l" defTabSz="1632782" rtl="0" eaLnBrk="1" latinLnBrk="0" hangingPunct="1">
        <a:defRPr sz="3200" kern="1200">
          <a:solidFill>
            <a:schemeClr val="tx1"/>
          </a:solidFill>
          <a:latin typeface="+mn-lt"/>
          <a:ea typeface="+mn-ea"/>
          <a:cs typeface="+mn-cs"/>
        </a:defRPr>
      </a:lvl6pPr>
      <a:lvl7pPr marL="4898336" algn="l" defTabSz="1632782" rtl="0" eaLnBrk="1" latinLnBrk="0" hangingPunct="1">
        <a:defRPr sz="3200" kern="1200">
          <a:solidFill>
            <a:schemeClr val="tx1"/>
          </a:solidFill>
          <a:latin typeface="+mn-lt"/>
          <a:ea typeface="+mn-ea"/>
          <a:cs typeface="+mn-cs"/>
        </a:defRPr>
      </a:lvl7pPr>
      <a:lvl8pPr marL="5714724" algn="l" defTabSz="1632782" rtl="0" eaLnBrk="1" latinLnBrk="0" hangingPunct="1">
        <a:defRPr sz="3200" kern="1200">
          <a:solidFill>
            <a:schemeClr val="tx1"/>
          </a:solidFill>
          <a:latin typeface="+mn-lt"/>
          <a:ea typeface="+mn-ea"/>
          <a:cs typeface="+mn-cs"/>
        </a:defRPr>
      </a:lvl8pPr>
      <a:lvl9pPr marL="6531117" algn="l" defTabSz="1632782" rtl="0" eaLnBrk="1" latinLnBrk="0" hangingPunct="1">
        <a:defRPr sz="3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jpeg"/><Relationship Id="rId7" Type="http://schemas.openxmlformats.org/officeDocument/2006/relationships/hyperlink" Target="https://robin7339.github.io/RL-drag-game/"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Recents%20and%20Sharing%20&#8211;%20Figma.html" TargetMode="External"/><Relationship Id="rId5" Type="http://schemas.openxmlformats.org/officeDocument/2006/relationships/image" Target="../media/image13.pn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4.jpe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5.jpeg"/><Relationship Id="rId9" Type="http://schemas.microsoft.com/office/2007/relationships/diagramDrawing" Target="../diagrams/drawing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jpeg"/><Relationship Id="rId7" Type="http://schemas.openxmlformats.org/officeDocument/2006/relationships/diagramQuickStyle" Target="../diagrams/quickStyle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jpeg"/><Relationship Id="rId9" Type="http://schemas.microsoft.com/office/2007/relationships/diagramDrawing" Target="../diagrams/drawing1.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12.jp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11" name="TextBox 19"/>
          <p:cNvSpPr txBox="1"/>
          <p:nvPr/>
        </p:nvSpPr>
        <p:spPr>
          <a:xfrm>
            <a:off x="3352800" y="2239314"/>
            <a:ext cx="10925770" cy="1354217"/>
          </a:xfrm>
          <a:prstGeom prst="rect">
            <a:avLst/>
          </a:prstGeom>
        </p:spPr>
        <p:txBody>
          <a:bodyPr wrap="square" lIns="0" tIns="0" rIns="0" bIns="0" rtlCol="0" anchor="t">
            <a:spAutoFit/>
          </a:bodyPr>
          <a:lstStyle/>
          <a:p>
            <a:pPr algn="ctr"/>
            <a:r>
              <a:rPr lang="en-US" sz="4400" b="1" dirty="0">
                <a:latin typeface="Calibri" panose="020F0502020204030204" pitchFamily="34" charset="0"/>
                <a:ea typeface="Calibri" panose="020F0502020204030204" pitchFamily="34" charset="0"/>
                <a:cs typeface="Calibri" panose="020F0502020204030204" pitchFamily="34" charset="0"/>
              </a:rPr>
              <a:t>TEXTOPIA – an adaptive learning platform for dyslexic children</a:t>
            </a:r>
            <a:endParaRPr lang="en-US" sz="6600" b="1"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6">
            <a:extLst>
              <a:ext uri="{FF2B5EF4-FFF2-40B4-BE49-F238E27FC236}">
                <a16:creationId xmlns:a16="http://schemas.microsoft.com/office/drawing/2014/main" id="{04A4876D-5A5E-EE77-616B-B15A80D23B07}"/>
              </a:ext>
            </a:extLst>
          </p:cNvPr>
          <p:cNvSpPr>
            <a:spLocks noGrp="1"/>
          </p:cNvSpPr>
          <p:nvPr>
            <p:ph idx="1"/>
          </p:nvPr>
        </p:nvSpPr>
        <p:spPr>
          <a:xfrm>
            <a:off x="20782" y="4914900"/>
            <a:ext cx="17297400" cy="3108541"/>
          </a:xfrm>
        </p:spPr>
        <p:txBody>
          <a:bodyPr rtlCol="0">
            <a:normAutofit/>
          </a:bodyPr>
          <a:lstStyle/>
          <a:p>
            <a:pPr marL="612292" indent="-612292" algn="ctr" defTabSz="1632782" fontAlgn="auto">
              <a:spcAft>
                <a:spcPts val="0"/>
              </a:spcAft>
              <a:buFont typeface="Arial" panose="020B0604020202020204" pitchFamily="34" charset="0"/>
              <a:buNone/>
              <a:defRPr/>
            </a:pPr>
            <a:r>
              <a:rPr lang="en-US" b="1" dirty="0">
                <a:latin typeface="Cambria" pitchFamily="18" charset="0"/>
                <a:ea typeface="Cambria" pitchFamily="18" charset="0"/>
              </a:rPr>
              <a:t>SAIRAM SDG SOLVEATHON 4.0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extBox 15"/>
          <p:cNvSpPr txBox="1"/>
          <p:nvPr/>
        </p:nvSpPr>
        <p:spPr>
          <a:xfrm>
            <a:off x="2895600" y="2"/>
            <a:ext cx="12338484" cy="1115690"/>
          </a:xfrm>
          <a:prstGeom prst="rect">
            <a:avLst/>
          </a:prstGeom>
        </p:spPr>
        <p:txBody>
          <a:bodyPr wrap="square" lIns="0" tIns="0" rIns="0" bIns="0" rtlCol="0" anchor="t">
            <a:spAutoFit/>
          </a:bodyPr>
          <a:lstStyle/>
          <a:p>
            <a:pPr algn="ctr">
              <a:lnSpc>
                <a:spcPts val="8746"/>
              </a:lnSpc>
            </a:pPr>
            <a:r>
              <a:rPr lang="en-US" sz="5400" b="1" dirty="0"/>
              <a:t>Competition Analysis</a:t>
            </a:r>
          </a:p>
        </p:txBody>
      </p:sp>
      <p:graphicFrame>
        <p:nvGraphicFramePr>
          <p:cNvPr id="12" name="Table 11"/>
          <p:cNvGraphicFramePr>
            <a:graphicFrameLocks noGrp="1"/>
          </p:cNvGraphicFramePr>
          <p:nvPr>
            <p:extLst>
              <p:ext uri="{D42A27DB-BD31-4B8C-83A1-F6EECF244321}">
                <p14:modId xmlns:p14="http://schemas.microsoft.com/office/powerpoint/2010/main" val="1196728021"/>
              </p:ext>
            </p:extLst>
          </p:nvPr>
        </p:nvGraphicFramePr>
        <p:xfrm>
          <a:off x="1143000" y="1790700"/>
          <a:ext cx="15087600" cy="7093190"/>
        </p:xfrm>
        <a:graphic>
          <a:graphicData uri="http://schemas.openxmlformats.org/drawingml/2006/table">
            <a:tbl>
              <a:tblPr firstRow="1" bandRow="1">
                <a:tableStyleId>{93296810-A885-4BE3-A3E7-6D5BEEA58F35}</a:tableStyleId>
              </a:tblPr>
              <a:tblGrid>
                <a:gridCol w="3017520">
                  <a:extLst>
                    <a:ext uri="{9D8B030D-6E8A-4147-A177-3AD203B41FA5}">
                      <a16:colId xmlns:a16="http://schemas.microsoft.com/office/drawing/2014/main" val="666748423"/>
                    </a:ext>
                  </a:extLst>
                </a:gridCol>
                <a:gridCol w="3017520">
                  <a:extLst>
                    <a:ext uri="{9D8B030D-6E8A-4147-A177-3AD203B41FA5}">
                      <a16:colId xmlns:a16="http://schemas.microsoft.com/office/drawing/2014/main" val="837611741"/>
                    </a:ext>
                  </a:extLst>
                </a:gridCol>
                <a:gridCol w="3017520">
                  <a:extLst>
                    <a:ext uri="{9D8B030D-6E8A-4147-A177-3AD203B41FA5}">
                      <a16:colId xmlns:a16="http://schemas.microsoft.com/office/drawing/2014/main" val="2522811997"/>
                    </a:ext>
                  </a:extLst>
                </a:gridCol>
                <a:gridCol w="3017520">
                  <a:extLst>
                    <a:ext uri="{9D8B030D-6E8A-4147-A177-3AD203B41FA5}">
                      <a16:colId xmlns:a16="http://schemas.microsoft.com/office/drawing/2014/main" val="2808365038"/>
                    </a:ext>
                  </a:extLst>
                </a:gridCol>
                <a:gridCol w="3017520">
                  <a:extLst>
                    <a:ext uri="{9D8B030D-6E8A-4147-A177-3AD203B41FA5}">
                      <a16:colId xmlns:a16="http://schemas.microsoft.com/office/drawing/2014/main" val="842314674"/>
                    </a:ext>
                  </a:extLst>
                </a:gridCol>
              </a:tblGrid>
              <a:tr h="990600">
                <a:tc>
                  <a:txBody>
                    <a:bodyPr/>
                    <a:lstStyle/>
                    <a:p>
                      <a:pPr algn="ctr"/>
                      <a:endParaRPr lang="en-US" sz="2400" b="1" dirty="0">
                        <a:solidFill>
                          <a:schemeClr val="bg1"/>
                        </a:solidFill>
                      </a:endParaRPr>
                    </a:p>
                    <a:p>
                      <a:pPr algn="ctr"/>
                      <a:r>
                        <a:rPr lang="en-US" sz="2400" b="1" dirty="0">
                          <a:solidFill>
                            <a:schemeClr val="bg1"/>
                          </a:solidFill>
                        </a:rPr>
                        <a:t>Benefits </a:t>
                      </a:r>
                    </a:p>
                  </a:txBody>
                  <a:tcPr>
                    <a:solidFill>
                      <a:schemeClr val="tx2">
                        <a:lumMod val="75000"/>
                      </a:schemeClr>
                    </a:solidFill>
                  </a:tcPr>
                </a:tc>
                <a:tc>
                  <a:txBody>
                    <a:bodyPr/>
                    <a:lstStyle/>
                    <a:p>
                      <a:pPr algn="ctr"/>
                      <a:r>
                        <a:rPr lang="en-US" sz="2400" b="1" dirty="0">
                          <a:solidFill>
                            <a:schemeClr val="bg1"/>
                          </a:solidFill>
                        </a:rPr>
                        <a:t>Competitor 1</a:t>
                      </a:r>
                    </a:p>
                    <a:p>
                      <a:pPr marL="0" marR="0" lvl="0" indent="0" algn="ctr" defTabSz="1632782" rtl="0" eaLnBrk="1" fontAlgn="auto" latinLnBrk="0" hangingPunct="1">
                        <a:lnSpc>
                          <a:spcPct val="100000"/>
                        </a:lnSpc>
                        <a:spcBef>
                          <a:spcPts val="0"/>
                        </a:spcBef>
                        <a:spcAft>
                          <a:spcPts val="0"/>
                        </a:spcAft>
                        <a:buClrTx/>
                        <a:buSzTx/>
                        <a:buFontTx/>
                        <a:buNone/>
                        <a:tabLst/>
                        <a:defRPr/>
                      </a:pPr>
                      <a:r>
                        <a:rPr lang="en-US" sz="2400" dirty="0" err="1">
                          <a:solidFill>
                            <a:schemeClr val="bg1"/>
                          </a:solidFill>
                          <a:latin typeface="Arial" panose="020B0604020202020204" pitchFamily="34" charset="0"/>
                          <a:ea typeface="Merriweather" pitchFamily="34" charset="-122"/>
                          <a:cs typeface="Arial" panose="020B0604020202020204" pitchFamily="34" charset="0"/>
                        </a:rPr>
                        <a:t>Lexercise</a:t>
                      </a:r>
                      <a:endParaRPr lang="en-US" sz="2400"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tx1"/>
                        </a:solidFill>
                      </a:endParaRPr>
                    </a:p>
                  </a:txBody>
                  <a:tcPr>
                    <a:solidFill>
                      <a:schemeClr val="tx2">
                        <a:lumMod val="75000"/>
                      </a:schemeClr>
                    </a:solidFill>
                  </a:tcPr>
                </a:tc>
                <a:tc>
                  <a:txBody>
                    <a:bodyPr/>
                    <a:lstStyle/>
                    <a:p>
                      <a:pPr algn="ctr"/>
                      <a:r>
                        <a:rPr lang="en-US" sz="2400" b="1" dirty="0">
                          <a:solidFill>
                            <a:schemeClr val="bg1"/>
                          </a:solidFill>
                        </a:rPr>
                        <a:t>Competitor 2</a:t>
                      </a:r>
                    </a:p>
                    <a:p>
                      <a:pPr marL="0" marR="0" lvl="0" indent="0" algn="ctr" defTabSz="1632782" rtl="0" eaLnBrk="1" fontAlgn="auto" latinLnBrk="0" hangingPunct="1">
                        <a:lnSpc>
                          <a:spcPct val="100000"/>
                        </a:lnSpc>
                        <a:spcBef>
                          <a:spcPts val="0"/>
                        </a:spcBef>
                        <a:spcAft>
                          <a:spcPts val="0"/>
                        </a:spcAft>
                        <a:buClrTx/>
                        <a:buSzTx/>
                        <a:buFontTx/>
                        <a:buNone/>
                        <a:tabLst/>
                        <a:defRPr/>
                      </a:pPr>
                      <a:r>
                        <a:rPr lang="en-US" sz="2400" dirty="0" err="1">
                          <a:solidFill>
                            <a:schemeClr val="bg1"/>
                          </a:solidFill>
                          <a:latin typeface="Arial" panose="020B0604020202020204" pitchFamily="34" charset="0"/>
                          <a:ea typeface="Merriweather" pitchFamily="34" charset="-122"/>
                          <a:cs typeface="Arial" panose="020B0604020202020204" pitchFamily="34" charset="0"/>
                        </a:rPr>
                        <a:t>Nessy</a:t>
                      </a:r>
                      <a:endParaRPr lang="en-US" sz="2400"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tx1"/>
                        </a:solidFill>
                      </a:endParaRPr>
                    </a:p>
                  </a:txBody>
                  <a:tcPr>
                    <a:solidFill>
                      <a:schemeClr val="tx2">
                        <a:lumMod val="75000"/>
                      </a:schemeClr>
                    </a:solidFill>
                  </a:tcPr>
                </a:tc>
                <a:tc>
                  <a:txBody>
                    <a:bodyPr/>
                    <a:lstStyle/>
                    <a:p>
                      <a:pPr algn="ctr"/>
                      <a:r>
                        <a:rPr lang="en-US" sz="2400" b="1" dirty="0">
                          <a:solidFill>
                            <a:schemeClr val="bg1"/>
                          </a:solidFill>
                        </a:rPr>
                        <a:t>Competitor 3</a:t>
                      </a:r>
                    </a:p>
                    <a:p>
                      <a:pPr marL="0" marR="0" lvl="0" indent="0" algn="ctr" defTabSz="1632782" rtl="0" eaLnBrk="1" fontAlgn="auto" latinLnBrk="0" hangingPunct="1">
                        <a:lnSpc>
                          <a:spcPct val="100000"/>
                        </a:lnSpc>
                        <a:spcBef>
                          <a:spcPts val="0"/>
                        </a:spcBef>
                        <a:spcAft>
                          <a:spcPts val="0"/>
                        </a:spcAft>
                        <a:buClrTx/>
                        <a:buSzTx/>
                        <a:buFontTx/>
                        <a:buNone/>
                        <a:tabLst/>
                        <a:defRPr/>
                      </a:pPr>
                      <a:r>
                        <a:rPr lang="en-US" sz="2400" dirty="0">
                          <a:solidFill>
                            <a:schemeClr val="bg1"/>
                          </a:solidFill>
                          <a:latin typeface="Arial" panose="020B0604020202020204" pitchFamily="34" charset="0"/>
                          <a:ea typeface="Merriweather" pitchFamily="34" charset="-122"/>
                          <a:cs typeface="Arial" panose="020B0604020202020204" pitchFamily="34" charset="0"/>
                        </a:rPr>
                        <a:t>Dyslexia Quest</a:t>
                      </a:r>
                      <a:endParaRPr lang="en-US" sz="2400"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tx1"/>
                        </a:solidFill>
                      </a:endParaRPr>
                    </a:p>
                  </a:txBody>
                  <a:tcPr>
                    <a:solidFill>
                      <a:schemeClr val="tx2">
                        <a:lumMod val="75000"/>
                      </a:schemeClr>
                    </a:solidFill>
                  </a:tcPr>
                </a:tc>
                <a:tc>
                  <a:txBody>
                    <a:bodyPr/>
                    <a:lstStyle/>
                    <a:p>
                      <a:pPr algn="ctr"/>
                      <a:r>
                        <a:rPr lang="en-US" sz="2400" b="1" dirty="0">
                          <a:solidFill>
                            <a:schemeClr val="bg1"/>
                          </a:solidFill>
                        </a:rPr>
                        <a:t>Your Venture</a:t>
                      </a:r>
                    </a:p>
                    <a:p>
                      <a:pPr algn="ctr"/>
                      <a:r>
                        <a:rPr lang="en-US" sz="2400" b="1" dirty="0">
                          <a:solidFill>
                            <a:schemeClr val="bg1"/>
                          </a:solidFill>
                        </a:rPr>
                        <a:t>TEXTOPIA</a:t>
                      </a:r>
                    </a:p>
                  </a:txBody>
                  <a:tcPr>
                    <a:solidFill>
                      <a:schemeClr val="tx2">
                        <a:lumMod val="75000"/>
                      </a:schemeClr>
                    </a:solidFill>
                  </a:tcPr>
                </a:tc>
                <a:extLst>
                  <a:ext uri="{0D108BD9-81ED-4DB2-BD59-A6C34878D82A}">
                    <a16:rowId xmlns:a16="http://schemas.microsoft.com/office/drawing/2014/main" val="1806830575"/>
                  </a:ext>
                </a:extLst>
              </a:tr>
              <a:tr h="613033">
                <a:tc>
                  <a:txBody>
                    <a:bodyPr/>
                    <a:lstStyle/>
                    <a:p>
                      <a:r>
                        <a:rPr lang="en-US" sz="3200" dirty="0"/>
                        <a:t>Product</a:t>
                      </a:r>
                    </a:p>
                  </a:txBody>
                  <a:tcPr>
                    <a:solidFill>
                      <a:schemeClr val="tx2">
                        <a:lumMod val="60000"/>
                        <a:lumOff val="40000"/>
                      </a:schemeClr>
                    </a:solidFill>
                  </a:tcPr>
                </a:tc>
                <a:tc>
                  <a:txBody>
                    <a:bodyPr/>
                    <a:lstStyle/>
                    <a:p>
                      <a:pPr algn="ctr"/>
                      <a:r>
                        <a:rPr lang="en-US" sz="2400" dirty="0">
                          <a:solidFill>
                            <a:schemeClr val="tx1"/>
                          </a:solidFill>
                          <a:latin typeface="Arial" panose="020B0604020202020204" pitchFamily="34" charset="0"/>
                          <a:cs typeface="Arial" panose="020B0604020202020204" pitchFamily="34" charset="0"/>
                        </a:rPr>
                        <a:t>Therapy &amp; games</a:t>
                      </a:r>
                    </a:p>
                  </a:txBody>
                  <a:tcPr>
                    <a:solidFill>
                      <a:schemeClr val="tx2">
                        <a:lumMod val="60000"/>
                        <a:lumOff val="40000"/>
                      </a:schemeClr>
                    </a:solidFill>
                  </a:tcPr>
                </a:tc>
                <a:tc>
                  <a:txBody>
                    <a:bodyPr/>
                    <a:lstStyle/>
                    <a:p>
                      <a:pPr marL="0" marR="0" lvl="0" indent="0" algn="ctr" defTabSz="1632782" rtl="0" eaLnBrk="1" fontAlgn="auto" latinLnBrk="0" hangingPunct="1">
                        <a:lnSpc>
                          <a:spcPct val="100000"/>
                        </a:lnSpc>
                        <a:spcBef>
                          <a:spcPts val="0"/>
                        </a:spcBef>
                        <a:spcAft>
                          <a:spcPts val="0"/>
                        </a:spcAft>
                        <a:buClrTx/>
                        <a:buSzTx/>
                        <a:buFontTx/>
                        <a:buNone/>
                        <a:tabLst/>
                        <a:defRPr/>
                      </a:pPr>
                      <a:r>
                        <a:rPr lang="en-US" sz="2400" dirty="0">
                          <a:solidFill>
                            <a:schemeClr val="tx1"/>
                          </a:solidFill>
                          <a:latin typeface="Arial" panose="020B0604020202020204" pitchFamily="34" charset="0"/>
                          <a:cs typeface="Arial" panose="020B0604020202020204" pitchFamily="34" charset="0"/>
                        </a:rPr>
                        <a:t>Educational game</a:t>
                      </a:r>
                    </a:p>
                  </a:txBody>
                  <a:tcPr>
                    <a:solidFill>
                      <a:schemeClr val="tx2">
                        <a:lumMod val="60000"/>
                        <a:lumOff val="40000"/>
                      </a:schemeClr>
                    </a:solidFill>
                  </a:tcPr>
                </a:tc>
                <a:tc>
                  <a:txBody>
                    <a:bodyPr/>
                    <a:lstStyle/>
                    <a:p>
                      <a:r>
                        <a:rPr lang="en-US" sz="2400" dirty="0">
                          <a:solidFill>
                            <a:schemeClr val="tx1"/>
                          </a:solidFill>
                          <a:latin typeface="Arial" panose="020B0604020202020204" pitchFamily="34" charset="0"/>
                          <a:cs typeface="Arial" panose="020B0604020202020204" pitchFamily="34" charset="0"/>
                        </a:rPr>
                        <a:t>Cognitive games</a:t>
                      </a:r>
                    </a:p>
                  </a:txBody>
                  <a:tcPr>
                    <a:solidFill>
                      <a:schemeClr val="tx2">
                        <a:lumMod val="60000"/>
                        <a:lumOff val="40000"/>
                      </a:schemeClr>
                    </a:solidFill>
                  </a:tcPr>
                </a:tc>
                <a:tc>
                  <a:txBody>
                    <a:bodyPr/>
                    <a:lstStyle/>
                    <a:p>
                      <a:pPr algn="ctr"/>
                      <a:r>
                        <a:rPr lang="en-US" sz="3200" dirty="0"/>
                        <a:t> </a:t>
                      </a:r>
                      <a:r>
                        <a:rPr lang="en-US" sz="2800" dirty="0"/>
                        <a:t>Learning games</a:t>
                      </a:r>
                      <a:endParaRPr lang="en-US" sz="3200" b="1" dirty="0"/>
                    </a:p>
                  </a:txBody>
                  <a:tcPr>
                    <a:solidFill>
                      <a:schemeClr val="tx2">
                        <a:lumMod val="60000"/>
                        <a:lumOff val="40000"/>
                      </a:schemeClr>
                    </a:solidFill>
                  </a:tcPr>
                </a:tc>
                <a:extLst>
                  <a:ext uri="{0D108BD9-81ED-4DB2-BD59-A6C34878D82A}">
                    <a16:rowId xmlns:a16="http://schemas.microsoft.com/office/drawing/2014/main" val="584068931"/>
                  </a:ext>
                </a:extLst>
              </a:tr>
              <a:tr h="1064740">
                <a:tc>
                  <a:txBody>
                    <a:bodyPr/>
                    <a:lstStyle/>
                    <a:p>
                      <a:r>
                        <a:rPr lang="en-US" sz="3200" dirty="0"/>
                        <a:t>Price </a:t>
                      </a:r>
                    </a:p>
                  </a:txBody>
                  <a:tcPr>
                    <a:solidFill>
                      <a:schemeClr val="tx2">
                        <a:lumMod val="20000"/>
                        <a:lumOff val="80000"/>
                      </a:schemeClr>
                    </a:solidFill>
                  </a:tcPr>
                </a:tc>
                <a:tc>
                  <a:txBody>
                    <a:bodyPr/>
                    <a:lstStyle/>
                    <a:p>
                      <a:r>
                        <a:rPr lang="en-US" sz="3200" dirty="0"/>
                        <a:t>Paid or Free</a:t>
                      </a:r>
                    </a:p>
                  </a:txBody>
                  <a:tcPr>
                    <a:solidFill>
                      <a:schemeClr val="tx2">
                        <a:lumMod val="20000"/>
                        <a:lumOff val="80000"/>
                      </a:schemeClr>
                    </a:solidFill>
                  </a:tcPr>
                </a:tc>
                <a:tc>
                  <a:txBody>
                    <a:bodyPr/>
                    <a:lstStyle/>
                    <a:p>
                      <a:r>
                        <a:rPr lang="en-US" sz="3200" dirty="0"/>
                        <a:t>Subscription</a:t>
                      </a:r>
                    </a:p>
                  </a:txBody>
                  <a:tcPr>
                    <a:solidFill>
                      <a:schemeClr val="tx2">
                        <a:lumMod val="20000"/>
                        <a:lumOff val="80000"/>
                      </a:schemeClr>
                    </a:solidFill>
                  </a:tcPr>
                </a:tc>
                <a:tc>
                  <a:txBody>
                    <a:bodyPr/>
                    <a:lstStyle/>
                    <a:p>
                      <a:r>
                        <a:rPr lang="en-US" sz="2800" dirty="0"/>
                        <a:t>One time purchase</a:t>
                      </a:r>
                    </a:p>
                  </a:txBody>
                  <a:tcPr>
                    <a:solidFill>
                      <a:schemeClr val="tx2">
                        <a:lumMod val="20000"/>
                        <a:lumOff val="80000"/>
                      </a:schemeClr>
                    </a:solidFill>
                  </a:tcPr>
                </a:tc>
                <a:tc>
                  <a:txBody>
                    <a:bodyPr/>
                    <a:lstStyle/>
                    <a:p>
                      <a:r>
                        <a:rPr lang="en-US" sz="3200" dirty="0"/>
                        <a:t> </a:t>
                      </a:r>
                      <a:r>
                        <a:rPr lang="en-US" sz="2800" dirty="0"/>
                        <a:t>Free with Limited content</a:t>
                      </a:r>
                      <a:endParaRPr lang="en-US" sz="3200" dirty="0"/>
                    </a:p>
                  </a:txBody>
                  <a:tcPr>
                    <a:solidFill>
                      <a:schemeClr val="tx2">
                        <a:lumMod val="20000"/>
                        <a:lumOff val="80000"/>
                      </a:schemeClr>
                    </a:solidFill>
                  </a:tcPr>
                </a:tc>
                <a:extLst>
                  <a:ext uri="{0D108BD9-81ED-4DB2-BD59-A6C34878D82A}">
                    <a16:rowId xmlns:a16="http://schemas.microsoft.com/office/drawing/2014/main" val="3832088801"/>
                  </a:ext>
                </a:extLst>
              </a:tr>
              <a:tr h="1968156">
                <a:tc>
                  <a:txBody>
                    <a:bodyPr/>
                    <a:lstStyle/>
                    <a:p>
                      <a:r>
                        <a:rPr lang="en-US" sz="3200" dirty="0"/>
                        <a:t>Branding channels </a:t>
                      </a:r>
                    </a:p>
                  </a:txBody>
                  <a:tcPr>
                    <a:solidFill>
                      <a:schemeClr val="tx2">
                        <a:lumMod val="60000"/>
                        <a:lumOff val="40000"/>
                      </a:schemeClr>
                    </a:solidFill>
                  </a:tcPr>
                </a:tc>
                <a:tc>
                  <a:txBody>
                    <a:bodyPr/>
                    <a:lstStyle/>
                    <a:p>
                      <a:pPr marL="0" marR="0" lvl="0" indent="0" algn="ctr" defTabSz="1632782" rtl="0" eaLnBrk="1" fontAlgn="auto" latinLnBrk="0" hangingPunct="1">
                        <a:lnSpc>
                          <a:spcPct val="100000"/>
                        </a:lnSpc>
                        <a:spcBef>
                          <a:spcPts val="0"/>
                        </a:spcBef>
                        <a:spcAft>
                          <a:spcPts val="0"/>
                        </a:spcAft>
                        <a:buClrTx/>
                        <a:buSzTx/>
                        <a:buFontTx/>
                        <a:buNone/>
                        <a:tabLst/>
                        <a:defRPr/>
                      </a:pPr>
                      <a:r>
                        <a:rPr lang="en-US" sz="2800" dirty="0">
                          <a:solidFill>
                            <a:schemeClr val="tx1"/>
                          </a:solidFill>
                          <a:latin typeface="Arial" panose="020B0604020202020204" pitchFamily="34" charset="0"/>
                          <a:ea typeface="Merriweather" pitchFamily="34" charset="-122"/>
                          <a:cs typeface="Arial" panose="020B0604020202020204" pitchFamily="34" charset="0"/>
                        </a:rPr>
                        <a:t>Website, educational institutions</a:t>
                      </a:r>
                      <a:endParaRPr lang="en-US" sz="2800" dirty="0">
                        <a:solidFill>
                          <a:schemeClr val="tx1"/>
                        </a:solidFill>
                        <a:latin typeface="Arial" panose="020B0604020202020204" pitchFamily="34" charset="0"/>
                        <a:cs typeface="Arial" panose="020B0604020202020204" pitchFamily="34" charset="0"/>
                      </a:endParaRPr>
                    </a:p>
                    <a:p>
                      <a:pPr algn="ctr"/>
                      <a:endParaRPr lang="en-US" sz="3200" dirty="0"/>
                    </a:p>
                  </a:txBody>
                  <a:tcPr>
                    <a:solidFill>
                      <a:schemeClr val="tx2">
                        <a:lumMod val="60000"/>
                        <a:lumOff val="40000"/>
                      </a:schemeClr>
                    </a:solidFill>
                  </a:tcPr>
                </a:tc>
                <a:tc>
                  <a:txBody>
                    <a:bodyPr/>
                    <a:lstStyle/>
                    <a:p>
                      <a:pPr marL="0" marR="0" lvl="0" indent="0" algn="ctr" defTabSz="1632782" rtl="0" eaLnBrk="1" fontAlgn="auto" latinLnBrk="0" hangingPunct="1">
                        <a:lnSpc>
                          <a:spcPct val="100000"/>
                        </a:lnSpc>
                        <a:spcBef>
                          <a:spcPts val="0"/>
                        </a:spcBef>
                        <a:spcAft>
                          <a:spcPts val="0"/>
                        </a:spcAft>
                        <a:buClrTx/>
                        <a:buSzTx/>
                        <a:buFontTx/>
                        <a:buNone/>
                        <a:tabLst/>
                        <a:defRPr/>
                      </a:pPr>
                      <a:r>
                        <a:rPr lang="en-US" sz="2800" dirty="0">
                          <a:solidFill>
                            <a:schemeClr val="tx1"/>
                          </a:solidFill>
                          <a:latin typeface="Arial" panose="020B0604020202020204" pitchFamily="34" charset="0"/>
                          <a:ea typeface="Merriweather" pitchFamily="34" charset="-122"/>
                          <a:cs typeface="Arial" panose="020B0604020202020204" pitchFamily="34" charset="0"/>
                        </a:rPr>
                        <a:t>Website, School partnership</a:t>
                      </a:r>
                      <a:endParaRPr lang="en-US" sz="2800" dirty="0">
                        <a:solidFill>
                          <a:schemeClr val="tx1"/>
                        </a:solidFill>
                        <a:latin typeface="Arial" panose="020B0604020202020204" pitchFamily="34" charset="0"/>
                        <a:cs typeface="Arial" panose="020B0604020202020204" pitchFamily="34" charset="0"/>
                      </a:endParaRPr>
                    </a:p>
                    <a:p>
                      <a:endParaRPr lang="en-US" sz="3200" dirty="0"/>
                    </a:p>
                  </a:txBody>
                  <a:tcPr>
                    <a:solidFill>
                      <a:schemeClr val="tx2">
                        <a:lumMod val="60000"/>
                        <a:lumOff val="40000"/>
                      </a:schemeClr>
                    </a:solidFill>
                  </a:tcPr>
                </a:tc>
                <a:tc>
                  <a:txBody>
                    <a:bodyPr/>
                    <a:lstStyle/>
                    <a:p>
                      <a:pPr marL="0" marR="0" lvl="0" indent="0" algn="ctr" defTabSz="1632782" rtl="0" eaLnBrk="1" fontAlgn="auto" latinLnBrk="0" hangingPunct="1">
                        <a:lnSpc>
                          <a:spcPct val="100000"/>
                        </a:lnSpc>
                        <a:spcBef>
                          <a:spcPts val="0"/>
                        </a:spcBef>
                        <a:spcAft>
                          <a:spcPts val="0"/>
                        </a:spcAft>
                        <a:buClrTx/>
                        <a:buSzTx/>
                        <a:buFontTx/>
                        <a:buNone/>
                        <a:tabLst/>
                        <a:defRPr/>
                      </a:pPr>
                      <a:r>
                        <a:rPr lang="en-US" sz="2800" dirty="0">
                          <a:solidFill>
                            <a:schemeClr val="tx1"/>
                          </a:solidFill>
                          <a:latin typeface="Arial" panose="020B0604020202020204" pitchFamily="34" charset="0"/>
                          <a:ea typeface="Merriweather" pitchFamily="34" charset="-122"/>
                          <a:cs typeface="Arial" panose="020B0604020202020204" pitchFamily="34" charset="0"/>
                        </a:rPr>
                        <a:t>App stores, educational</a:t>
                      </a:r>
                    </a:p>
                    <a:p>
                      <a:pPr marL="0" marR="0" lvl="0" indent="0" algn="ctr" defTabSz="1632782" rtl="0" eaLnBrk="1" fontAlgn="auto" latinLnBrk="0" hangingPunct="1">
                        <a:lnSpc>
                          <a:spcPct val="100000"/>
                        </a:lnSpc>
                        <a:spcBef>
                          <a:spcPts val="0"/>
                        </a:spcBef>
                        <a:spcAft>
                          <a:spcPts val="0"/>
                        </a:spcAft>
                        <a:buClrTx/>
                        <a:buSzTx/>
                        <a:buFontTx/>
                        <a:buNone/>
                        <a:tabLst/>
                        <a:defRPr/>
                      </a:pPr>
                      <a:r>
                        <a:rPr lang="en-US" sz="2800" dirty="0">
                          <a:solidFill>
                            <a:schemeClr val="tx1"/>
                          </a:solidFill>
                          <a:latin typeface="Arial" panose="020B0604020202020204" pitchFamily="34" charset="0"/>
                          <a:ea typeface="Merriweather" pitchFamily="34" charset="-122"/>
                          <a:cs typeface="Arial" panose="020B0604020202020204" pitchFamily="34" charset="0"/>
                        </a:rPr>
                        <a:t>forums</a:t>
                      </a:r>
                      <a:endParaRPr lang="en-US" sz="2800" dirty="0">
                        <a:solidFill>
                          <a:schemeClr val="tx1"/>
                        </a:solidFill>
                        <a:latin typeface="Arial" panose="020B0604020202020204" pitchFamily="34" charset="0"/>
                        <a:cs typeface="Arial" panose="020B0604020202020204" pitchFamily="34" charset="0"/>
                      </a:endParaRPr>
                    </a:p>
                    <a:p>
                      <a:endParaRPr lang="en-US" sz="3200" dirty="0"/>
                    </a:p>
                  </a:txBody>
                  <a:tcPr>
                    <a:solidFill>
                      <a:schemeClr val="tx2">
                        <a:lumMod val="60000"/>
                        <a:lumOff val="40000"/>
                      </a:schemeClr>
                    </a:solidFill>
                  </a:tcPr>
                </a:tc>
                <a:tc>
                  <a:txBody>
                    <a:bodyPr/>
                    <a:lstStyle/>
                    <a:p>
                      <a:r>
                        <a:rPr lang="en-US" sz="2800" dirty="0"/>
                        <a:t>App stores, educational forums , websites</a:t>
                      </a:r>
                    </a:p>
                  </a:txBody>
                  <a:tcPr>
                    <a:solidFill>
                      <a:schemeClr val="tx2">
                        <a:lumMod val="60000"/>
                        <a:lumOff val="40000"/>
                      </a:schemeClr>
                    </a:solidFill>
                  </a:tcPr>
                </a:tc>
                <a:extLst>
                  <a:ext uri="{0D108BD9-81ED-4DB2-BD59-A6C34878D82A}">
                    <a16:rowId xmlns:a16="http://schemas.microsoft.com/office/drawing/2014/main" val="457005780"/>
                  </a:ext>
                </a:extLst>
              </a:tr>
              <a:tr h="613033">
                <a:tc>
                  <a:txBody>
                    <a:bodyPr/>
                    <a:lstStyle/>
                    <a:p>
                      <a:r>
                        <a:rPr lang="en-US" sz="3200" dirty="0"/>
                        <a:t>Packaging</a:t>
                      </a:r>
                    </a:p>
                  </a:txBody>
                  <a:tcPr>
                    <a:solidFill>
                      <a:schemeClr val="tx2">
                        <a:lumMod val="20000"/>
                        <a:lumOff val="80000"/>
                      </a:schemeClr>
                    </a:solidFill>
                  </a:tcPr>
                </a:tc>
                <a:tc>
                  <a:txBody>
                    <a:bodyPr/>
                    <a:lstStyle/>
                    <a:p>
                      <a:r>
                        <a:rPr lang="en-US" sz="3200" dirty="0"/>
                        <a:t>Online platform</a:t>
                      </a:r>
                    </a:p>
                  </a:txBody>
                  <a:tcPr>
                    <a:solidFill>
                      <a:schemeClr val="tx2">
                        <a:lumMod val="20000"/>
                        <a:lumOff val="80000"/>
                      </a:schemeClr>
                    </a:solidFill>
                  </a:tcPr>
                </a:tc>
                <a:tc>
                  <a:txBody>
                    <a:bodyPr/>
                    <a:lstStyle/>
                    <a:p>
                      <a:r>
                        <a:rPr lang="en-US" sz="3200" dirty="0"/>
                        <a:t>Digital platform</a:t>
                      </a:r>
                    </a:p>
                  </a:txBody>
                  <a:tcPr>
                    <a:solidFill>
                      <a:schemeClr val="tx2">
                        <a:lumMod val="20000"/>
                        <a:lumOff val="80000"/>
                      </a:schemeClr>
                    </a:solidFill>
                  </a:tcPr>
                </a:tc>
                <a:tc>
                  <a:txBody>
                    <a:bodyPr/>
                    <a:lstStyle/>
                    <a:p>
                      <a:r>
                        <a:rPr lang="en-US" sz="3200" dirty="0"/>
                        <a:t>Mobile app</a:t>
                      </a:r>
                    </a:p>
                  </a:txBody>
                  <a:tcPr>
                    <a:solidFill>
                      <a:schemeClr val="tx2">
                        <a:lumMod val="20000"/>
                        <a:lumOff val="80000"/>
                      </a:schemeClr>
                    </a:solidFill>
                  </a:tcPr>
                </a:tc>
                <a:tc>
                  <a:txBody>
                    <a:bodyPr/>
                    <a:lstStyle/>
                    <a:p>
                      <a:r>
                        <a:rPr lang="en-US" sz="3200" dirty="0"/>
                        <a:t>Mobile app</a:t>
                      </a:r>
                    </a:p>
                  </a:txBody>
                  <a:tcPr>
                    <a:solidFill>
                      <a:schemeClr val="tx2">
                        <a:lumMod val="20000"/>
                        <a:lumOff val="80000"/>
                      </a:schemeClr>
                    </a:solidFill>
                  </a:tcPr>
                </a:tc>
                <a:extLst>
                  <a:ext uri="{0D108BD9-81ED-4DB2-BD59-A6C34878D82A}">
                    <a16:rowId xmlns:a16="http://schemas.microsoft.com/office/drawing/2014/main" val="3498795634"/>
                  </a:ext>
                </a:extLst>
              </a:tr>
              <a:tr h="1645508">
                <a:tc>
                  <a:txBody>
                    <a:bodyPr/>
                    <a:lstStyle/>
                    <a:p>
                      <a:r>
                        <a:rPr lang="en-US" sz="3200" dirty="0"/>
                        <a:t>Market reviews </a:t>
                      </a:r>
                    </a:p>
                  </a:txBody>
                  <a:tcPr>
                    <a:solidFill>
                      <a:schemeClr val="tx2">
                        <a:lumMod val="60000"/>
                        <a:lumOff val="40000"/>
                      </a:schemeClr>
                    </a:solidFill>
                  </a:tcPr>
                </a:tc>
                <a:tc>
                  <a:txBody>
                    <a:bodyPr/>
                    <a:lstStyle/>
                    <a:p>
                      <a:r>
                        <a:rPr lang="en-US" sz="3200" dirty="0"/>
                        <a:t>Strong therapist guide</a:t>
                      </a:r>
                    </a:p>
                  </a:txBody>
                  <a:tcPr>
                    <a:solidFill>
                      <a:schemeClr val="tx2">
                        <a:lumMod val="60000"/>
                        <a:lumOff val="40000"/>
                      </a:schemeClr>
                    </a:solidFill>
                  </a:tcPr>
                </a:tc>
                <a:tc>
                  <a:txBody>
                    <a:bodyPr/>
                    <a:lstStyle/>
                    <a:p>
                      <a:r>
                        <a:rPr lang="en-US" sz="3200" dirty="0"/>
                        <a:t>Positive for engagement</a:t>
                      </a:r>
                    </a:p>
                  </a:txBody>
                  <a:tcPr>
                    <a:solidFill>
                      <a:schemeClr val="tx2">
                        <a:lumMod val="60000"/>
                        <a:lumOff val="40000"/>
                      </a:schemeClr>
                    </a:solidFill>
                  </a:tcPr>
                </a:tc>
                <a:tc>
                  <a:txBody>
                    <a:bodyPr/>
                    <a:lstStyle/>
                    <a:p>
                      <a:r>
                        <a:rPr lang="en-US" sz="3200" dirty="0"/>
                        <a:t>Well received for fun</a:t>
                      </a:r>
                    </a:p>
                  </a:txBody>
                  <a:tcPr>
                    <a:solidFill>
                      <a:schemeClr val="tx2">
                        <a:lumMod val="60000"/>
                        <a:lumOff val="40000"/>
                      </a:schemeClr>
                    </a:solidFill>
                  </a:tcPr>
                </a:tc>
                <a:tc>
                  <a:txBody>
                    <a:bodyPr/>
                    <a:lstStyle/>
                    <a:p>
                      <a:r>
                        <a:rPr lang="en-US" sz="3200" dirty="0"/>
                        <a:t>Fun interactive and feedback based</a:t>
                      </a:r>
                    </a:p>
                  </a:txBody>
                  <a:tcPr>
                    <a:solidFill>
                      <a:schemeClr val="tx2">
                        <a:lumMod val="60000"/>
                        <a:lumOff val="40000"/>
                      </a:schemeClr>
                    </a:solidFill>
                  </a:tcPr>
                </a:tc>
                <a:extLst>
                  <a:ext uri="{0D108BD9-81ED-4DB2-BD59-A6C34878D82A}">
                    <a16:rowId xmlns:a16="http://schemas.microsoft.com/office/drawing/2014/main" val="100976348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extBox 15"/>
          <p:cNvSpPr txBox="1"/>
          <p:nvPr/>
        </p:nvSpPr>
        <p:spPr>
          <a:xfrm>
            <a:off x="3200400" y="190502"/>
            <a:ext cx="12338484" cy="1115690"/>
          </a:xfrm>
          <a:prstGeom prst="rect">
            <a:avLst/>
          </a:prstGeom>
        </p:spPr>
        <p:txBody>
          <a:bodyPr wrap="square" lIns="0" tIns="0" rIns="0" bIns="0" rtlCol="0" anchor="t">
            <a:spAutoFit/>
          </a:bodyPr>
          <a:lstStyle/>
          <a:p>
            <a:pPr algn="ctr">
              <a:lnSpc>
                <a:spcPts val="8746"/>
              </a:lnSpc>
            </a:pPr>
            <a:r>
              <a:rPr lang="en-US" sz="6100" b="1" dirty="0"/>
              <a:t>Lean Canvas</a:t>
            </a:r>
          </a:p>
        </p:txBody>
      </p:sp>
      <p:grpSp>
        <p:nvGrpSpPr>
          <p:cNvPr id="12" name="Group 11">
            <a:extLst>
              <a:ext uri="{FF2B5EF4-FFF2-40B4-BE49-F238E27FC236}">
                <a16:creationId xmlns:a16="http://schemas.microsoft.com/office/drawing/2014/main" id="{2871DA2D-B3CE-4F68-958C-EFD80A045093}"/>
              </a:ext>
            </a:extLst>
          </p:cNvPr>
          <p:cNvGrpSpPr/>
          <p:nvPr/>
        </p:nvGrpSpPr>
        <p:grpSpPr>
          <a:xfrm>
            <a:off x="914400" y="1485901"/>
            <a:ext cx="15849600" cy="8182930"/>
            <a:chOff x="1057033" y="956343"/>
            <a:chExt cx="9301525" cy="5455286"/>
          </a:xfrm>
          <a:noFill/>
        </p:grpSpPr>
        <p:sp>
          <p:nvSpPr>
            <p:cNvPr id="13" name="Rectangle 12">
              <a:extLst>
                <a:ext uri="{FF2B5EF4-FFF2-40B4-BE49-F238E27FC236}">
                  <a16:creationId xmlns:a16="http://schemas.microsoft.com/office/drawing/2014/main" id="{142DE8B1-BA37-482F-A9F6-BEF943895596}"/>
                </a:ext>
              </a:extLst>
            </p:cNvPr>
            <p:cNvSpPr/>
            <p:nvPr/>
          </p:nvSpPr>
          <p:spPr>
            <a:xfrm>
              <a:off x="1057033" y="956344"/>
              <a:ext cx="1870333" cy="406161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lIns="137160" tIns="68580" rIns="137160" bIns="68580" rtlCol="0" anchor="ctr"/>
            <a:lstStyle/>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endParaRPr lang="en-GB" b="1" dirty="0">
                <a:solidFill>
                  <a:schemeClr val="tx1"/>
                </a:solidFill>
              </a:endParaRPr>
            </a:p>
            <a:p>
              <a:pPr>
                <a:buFont typeface="Wingdings" pitchFamily="2" charset="2"/>
                <a:buChar char="q"/>
              </a:pPr>
              <a:r>
                <a:rPr lang="en-US" dirty="0">
                  <a:solidFill>
                    <a:schemeClr val="tx1"/>
                  </a:solidFill>
                </a:rPr>
                <a:t>Specialized Tutoring </a:t>
              </a:r>
            </a:p>
            <a:p>
              <a:pPr>
                <a:buFont typeface="Wingdings" pitchFamily="2" charset="2"/>
                <a:buChar char="q"/>
              </a:pPr>
              <a:r>
                <a:rPr lang="en-US" dirty="0">
                  <a:solidFill>
                    <a:schemeClr val="tx1"/>
                  </a:solidFill>
                </a:rPr>
                <a:t>Programs Assistive</a:t>
              </a:r>
            </a:p>
            <a:p>
              <a:pPr>
                <a:buFont typeface="Wingdings" pitchFamily="2" charset="2"/>
                <a:buChar char="q"/>
              </a:pPr>
              <a:r>
                <a:rPr lang="en-US" dirty="0">
                  <a:solidFill>
                    <a:schemeClr val="tx1"/>
                  </a:solidFill>
                </a:rPr>
                <a:t> Technology Educational Apps </a:t>
              </a:r>
            </a:p>
            <a:p>
              <a:pPr>
                <a:buFont typeface="Wingdings" pitchFamily="2" charset="2"/>
                <a:buChar char="q"/>
              </a:pPr>
              <a:r>
                <a:rPr lang="en-US" dirty="0">
                  <a:solidFill>
                    <a:schemeClr val="tx1"/>
                  </a:solidFill>
                </a:rPr>
                <a:t>Audio books and E-Learning Tools</a:t>
              </a:r>
              <a:endParaRPr lang="en-GB" dirty="0">
                <a:solidFill>
                  <a:schemeClr val="tx1"/>
                </a:solidFill>
              </a:endParaRPr>
            </a:p>
          </p:txBody>
        </p:sp>
        <p:sp>
          <p:nvSpPr>
            <p:cNvPr id="14" name="Rectangle 13">
              <a:extLst>
                <a:ext uri="{FF2B5EF4-FFF2-40B4-BE49-F238E27FC236}">
                  <a16:creationId xmlns:a16="http://schemas.microsoft.com/office/drawing/2014/main" id="{DA61AF53-C124-49C7-9FFB-00E90C7BD86C}"/>
                </a:ext>
              </a:extLst>
            </p:cNvPr>
            <p:cNvSpPr/>
            <p:nvPr/>
          </p:nvSpPr>
          <p:spPr>
            <a:xfrm>
              <a:off x="3032477" y="2637347"/>
              <a:ext cx="1608198" cy="236883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KEY METRICS</a:t>
              </a:r>
            </a:p>
            <a:p>
              <a:endParaRPr lang="en-US" b="1" dirty="0">
                <a:solidFill>
                  <a:schemeClr val="tx1"/>
                </a:solidFill>
              </a:endParaRPr>
            </a:p>
            <a:p>
              <a:pPr marL="257173" indent="-257173">
                <a:buFont typeface="Wingdings" pitchFamily="2" charset="2"/>
                <a:buChar char="q"/>
              </a:pPr>
              <a:r>
                <a:rPr lang="en-US" dirty="0">
                  <a:solidFill>
                    <a:schemeClr val="tx1"/>
                  </a:solidFill>
                </a:rPr>
                <a:t>User Engagement</a:t>
              </a:r>
            </a:p>
            <a:p>
              <a:pPr marL="257173" indent="-257173">
                <a:buFont typeface="Wingdings" pitchFamily="2" charset="2"/>
                <a:buChar char="q"/>
              </a:pPr>
              <a:r>
                <a:rPr lang="en-US" dirty="0">
                  <a:solidFill>
                    <a:schemeClr val="tx1"/>
                  </a:solidFill>
                </a:rPr>
                <a:t>Learning Progress</a:t>
              </a:r>
            </a:p>
            <a:p>
              <a:pPr marL="257173" indent="-257173">
                <a:buFont typeface="Wingdings" pitchFamily="2" charset="2"/>
                <a:buChar char="q"/>
              </a:pPr>
              <a:r>
                <a:rPr lang="en-US" dirty="0">
                  <a:solidFill>
                    <a:schemeClr val="tx1"/>
                  </a:solidFill>
                </a:rPr>
                <a:t>Retention and Satisfaction</a:t>
              </a:r>
            </a:p>
            <a:p>
              <a:pPr marL="257173" indent="-257173">
                <a:buFont typeface="Wingdings" pitchFamily="2" charset="2"/>
                <a:buChar char="q"/>
              </a:pPr>
              <a:r>
                <a:rPr lang="en-US" dirty="0">
                  <a:solidFill>
                    <a:schemeClr val="tx1"/>
                  </a:solidFill>
                </a:rPr>
                <a:t>Revenue and Business</a:t>
              </a:r>
            </a:p>
            <a:p>
              <a:pPr marL="257173" indent="-257173">
                <a:buFont typeface="Wingdings" pitchFamily="2" charset="2"/>
                <a:buChar char="q"/>
              </a:pPr>
              <a:r>
                <a:rPr lang="en-US" dirty="0">
                  <a:solidFill>
                    <a:schemeClr val="tx1"/>
                  </a:solidFill>
                </a:rPr>
                <a:t>Market Penetration</a:t>
              </a:r>
            </a:p>
            <a:p>
              <a:pPr marL="257173" indent="-257173">
                <a:buFont typeface="Arial" panose="020B0604020202020204" pitchFamily="34" charset="0"/>
                <a:buChar char="•"/>
              </a:pPr>
              <a:endParaRPr lang="en-US" dirty="0">
                <a:solidFill>
                  <a:schemeClr val="tx1"/>
                </a:solidFill>
              </a:endParaRPr>
            </a:p>
            <a:p>
              <a:pPr marL="257173" indent="-257173">
                <a:buFont typeface="Arial" panose="020B0604020202020204" pitchFamily="34" charset="0"/>
                <a:buChar char="•"/>
              </a:pPr>
              <a:endParaRPr lang="en-US" dirty="0">
                <a:solidFill>
                  <a:schemeClr val="tx1"/>
                </a:solidFill>
              </a:endParaRPr>
            </a:p>
            <a:p>
              <a:pPr marL="257173" indent="-257173">
                <a:buFont typeface="Arial" panose="020B0604020202020204" pitchFamily="34" charset="0"/>
                <a:buChar char="•"/>
              </a:pPr>
              <a:endParaRPr lang="en-US" dirty="0">
                <a:solidFill>
                  <a:schemeClr val="tx1"/>
                </a:solidFill>
              </a:endParaRPr>
            </a:p>
            <a:p>
              <a:endParaRPr lang="en-US" dirty="0">
                <a:solidFill>
                  <a:schemeClr val="tx1"/>
                </a:solidFill>
              </a:endParaRPr>
            </a:p>
            <a:p>
              <a:pPr marL="257173" indent="-257173">
                <a:buFont typeface="Arial" panose="020B0604020202020204" pitchFamily="34" charset="0"/>
                <a:buChar char="•"/>
              </a:pPr>
              <a:endParaRPr lang="en-US" dirty="0">
                <a:solidFill>
                  <a:schemeClr val="tx1"/>
                </a:solidFill>
              </a:endParaRPr>
            </a:p>
            <a:p>
              <a:pPr marL="257173" indent="-257173">
                <a:buFont typeface="Arial" panose="020B0604020202020204" pitchFamily="34" charset="0"/>
                <a:buChar char="•"/>
              </a:pPr>
              <a:endParaRPr lang="en-US" dirty="0">
                <a:solidFill>
                  <a:schemeClr val="tx1"/>
                </a:solidFill>
              </a:endParaRPr>
            </a:p>
            <a:p>
              <a:endParaRPr lang="en-ZA" b="1" dirty="0">
                <a:solidFill>
                  <a:schemeClr val="tx1"/>
                </a:solidFill>
              </a:endParaRPr>
            </a:p>
          </p:txBody>
        </p:sp>
        <p:sp>
          <p:nvSpPr>
            <p:cNvPr id="15" name="Rectangle 14">
              <a:extLst>
                <a:ext uri="{FF2B5EF4-FFF2-40B4-BE49-F238E27FC236}">
                  <a16:creationId xmlns:a16="http://schemas.microsoft.com/office/drawing/2014/main" id="{8C3C327D-2A6A-43E6-8F62-9A1FFF479CDC}"/>
                </a:ext>
              </a:extLst>
            </p:cNvPr>
            <p:cNvSpPr/>
            <p:nvPr/>
          </p:nvSpPr>
          <p:spPr>
            <a:xfrm>
              <a:off x="3036352" y="956343"/>
              <a:ext cx="1608198" cy="1610688"/>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r>
                <a:rPr lang="en-US" b="1" dirty="0">
                  <a:solidFill>
                    <a:schemeClr val="tx1"/>
                  </a:solidFill>
                </a:rPr>
                <a:t>SOLUTION</a:t>
              </a:r>
            </a:p>
            <a:p>
              <a:endParaRPr lang="en-US" b="1" dirty="0">
                <a:solidFill>
                  <a:schemeClr val="tx1"/>
                </a:solidFill>
              </a:endParaRPr>
            </a:p>
            <a:p>
              <a:pPr marL="285750" indent="-285750">
                <a:buFont typeface="Wingdings" pitchFamily="2" charset="2"/>
                <a:buChar char="q"/>
              </a:pPr>
              <a:r>
                <a:rPr lang="en-US" dirty="0">
                  <a:solidFill>
                    <a:schemeClr val="tx1"/>
                  </a:solidFill>
                  <a:latin typeface="Bookman Old Style" panose="02050604050505020204" pitchFamily="18" charset="0"/>
                </a:rPr>
                <a:t>A RALF that adjusts difficulty levels based on real-time performance.</a:t>
              </a:r>
            </a:p>
            <a:p>
              <a:endParaRPr lang="en-US" dirty="0">
                <a:solidFill>
                  <a:schemeClr val="tx1"/>
                </a:solidFill>
              </a:endParaRPr>
            </a:p>
            <a:p>
              <a:endParaRPr lang="en-ZA" dirty="0">
                <a:solidFill>
                  <a:schemeClr val="tx1"/>
                </a:solidFill>
              </a:endParaRPr>
            </a:p>
          </p:txBody>
        </p:sp>
        <p:sp>
          <p:nvSpPr>
            <p:cNvPr id="16" name="Rectangle 15">
              <a:extLst>
                <a:ext uri="{FF2B5EF4-FFF2-40B4-BE49-F238E27FC236}">
                  <a16:creationId xmlns:a16="http://schemas.microsoft.com/office/drawing/2014/main" id="{EB374BDD-612A-4745-8EB3-8C7D069E8146}"/>
                </a:ext>
              </a:extLst>
            </p:cNvPr>
            <p:cNvSpPr/>
            <p:nvPr/>
          </p:nvSpPr>
          <p:spPr>
            <a:xfrm>
              <a:off x="4752681" y="956344"/>
              <a:ext cx="1835913" cy="406161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UNIQUE VALUE PROPOSITION</a:t>
              </a:r>
            </a:p>
            <a:p>
              <a:endParaRPr lang="en-US" b="1" dirty="0">
                <a:solidFill>
                  <a:schemeClr val="tx1"/>
                </a:solidFill>
              </a:endParaRPr>
            </a:p>
            <a:p>
              <a:pPr>
                <a:buFont typeface="Wingdings" pitchFamily="2" charset="2"/>
                <a:buChar char="q"/>
              </a:pPr>
              <a:r>
                <a:rPr lang="en-US" sz="2000" dirty="0">
                  <a:solidFill>
                    <a:schemeClr val="tx1"/>
                  </a:solidFill>
                </a:rPr>
                <a:t>Personalized Learning</a:t>
              </a:r>
            </a:p>
            <a:p>
              <a:pPr>
                <a:buFont typeface="Wingdings" pitchFamily="2" charset="2"/>
                <a:buChar char="q"/>
              </a:pPr>
              <a:r>
                <a:rPr lang="en-US" sz="2000" dirty="0">
                  <a:solidFill>
                    <a:schemeClr val="tx1"/>
                  </a:solidFill>
                </a:rPr>
                <a:t> Game-Based Learning</a:t>
              </a:r>
            </a:p>
            <a:p>
              <a:pPr>
                <a:buFont typeface="Wingdings" pitchFamily="2" charset="2"/>
                <a:buChar char="q"/>
              </a:pPr>
              <a:r>
                <a:rPr lang="en-US" sz="2000" dirty="0">
                  <a:solidFill>
                    <a:schemeClr val="tx1"/>
                  </a:solidFill>
                </a:rPr>
                <a:t>Real-Time Progress Tracking</a:t>
              </a:r>
            </a:p>
            <a:p>
              <a:endParaRPr lang="en-US" dirty="0">
                <a:solidFill>
                  <a:schemeClr val="tx1"/>
                </a:solidFill>
              </a:endParaRPr>
            </a:p>
            <a:p>
              <a:endParaRPr lang="en-US"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HIGH-LEVEL CONCEPT</a:t>
              </a:r>
            </a:p>
            <a:p>
              <a:endParaRPr lang="en-US" b="1" dirty="0">
                <a:solidFill>
                  <a:schemeClr val="tx1"/>
                </a:solidFill>
              </a:endParaRPr>
            </a:p>
            <a:p>
              <a:pPr>
                <a:buFont typeface="Wingdings" pitchFamily="2" charset="2"/>
                <a:buChar char="q"/>
              </a:pPr>
              <a:r>
                <a:rPr lang="en-US" dirty="0">
                  <a:solidFill>
                    <a:schemeClr val="tx1"/>
                  </a:solidFill>
                </a:rPr>
                <a:t>Game Mechanics</a:t>
              </a:r>
            </a:p>
            <a:p>
              <a:pPr>
                <a:buFont typeface="Wingdings" pitchFamily="2" charset="2"/>
                <a:buChar char="q"/>
              </a:pPr>
              <a:r>
                <a:rPr lang="en-US" dirty="0">
                  <a:solidFill>
                    <a:schemeClr val="tx1"/>
                  </a:solidFill>
                </a:rPr>
                <a:t>Adaptive Learning</a:t>
              </a:r>
            </a:p>
            <a:p>
              <a:pPr>
                <a:buFont typeface="Wingdings" pitchFamily="2" charset="2"/>
                <a:buChar char="q"/>
              </a:pPr>
              <a:r>
                <a:rPr lang="en-US" dirty="0">
                  <a:solidFill>
                    <a:schemeClr val="tx1"/>
                  </a:solidFill>
                </a:rPr>
                <a:t>Progress Tracking</a:t>
              </a:r>
            </a:p>
            <a:p>
              <a:pPr>
                <a:buFont typeface="Wingdings" pitchFamily="2" charset="2"/>
                <a:buChar char="q"/>
              </a:pPr>
              <a:r>
                <a:rPr lang="en-US" dirty="0">
                  <a:solidFill>
                    <a:schemeClr val="tx1"/>
                  </a:solidFill>
                </a:rPr>
                <a:t>Parental &amp; Teacher Dashboards</a:t>
              </a: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a:p>
              <a:pPr>
                <a:buFont typeface="Wingdings" pitchFamily="2" charset="2"/>
                <a:buChar char="q"/>
              </a:pPr>
              <a:endParaRPr lang="en-US" dirty="0">
                <a:solidFill>
                  <a:schemeClr val="tx1"/>
                </a:solidFill>
              </a:endParaRPr>
            </a:p>
          </p:txBody>
        </p:sp>
        <p:sp>
          <p:nvSpPr>
            <p:cNvPr id="17" name="Rectangle 16">
              <a:extLst>
                <a:ext uri="{FF2B5EF4-FFF2-40B4-BE49-F238E27FC236}">
                  <a16:creationId xmlns:a16="http://schemas.microsoft.com/office/drawing/2014/main" id="{2BA62365-66A4-404F-8375-01904FBE1169}"/>
                </a:ext>
              </a:extLst>
            </p:cNvPr>
            <p:cNvSpPr/>
            <p:nvPr/>
          </p:nvSpPr>
          <p:spPr>
            <a:xfrm>
              <a:off x="6689796" y="956344"/>
              <a:ext cx="1657072" cy="161068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r>
                <a:rPr lang="en-US" b="1" dirty="0">
                  <a:solidFill>
                    <a:schemeClr val="tx1"/>
                  </a:solidFill>
                </a:rPr>
                <a:t>UNFAIR ADVANTAGE</a:t>
              </a:r>
            </a:p>
            <a:p>
              <a:endParaRPr lang="en-US" b="1" dirty="0">
                <a:solidFill>
                  <a:schemeClr val="tx1"/>
                </a:solidFill>
              </a:endParaRPr>
            </a:p>
            <a:p>
              <a:pPr>
                <a:buFont typeface="Wingdings" pitchFamily="2" charset="2"/>
                <a:buChar char="q"/>
              </a:pPr>
              <a:r>
                <a:rPr lang="en-US" dirty="0">
                  <a:solidFill>
                    <a:schemeClr val="tx1"/>
                  </a:solidFill>
                  <a:latin typeface="Bookman Old Style" panose="02050604050505020204" pitchFamily="18" charset="0"/>
                </a:rPr>
                <a:t>Personalized Support</a:t>
              </a:r>
            </a:p>
            <a:p>
              <a:pPr>
                <a:buFont typeface="Wingdings" pitchFamily="2" charset="2"/>
                <a:buChar char="q"/>
              </a:pPr>
              <a:r>
                <a:rPr lang="en-US" dirty="0">
                  <a:solidFill>
                    <a:schemeClr val="tx1"/>
                  </a:solidFill>
                  <a:latin typeface="Bookman Old Style" panose="02050604050505020204" pitchFamily="18" charset="0"/>
                </a:rPr>
                <a:t>Engagement &amp; Motivation</a:t>
              </a:r>
            </a:p>
            <a:p>
              <a:pPr>
                <a:buFont typeface="Wingdings" pitchFamily="2" charset="2"/>
                <a:buChar char="q"/>
              </a:pPr>
              <a:r>
                <a:rPr lang="en-US" dirty="0">
                  <a:solidFill>
                    <a:schemeClr val="tx1"/>
                  </a:solidFill>
                  <a:latin typeface="Bookman Old Style" panose="02050604050505020204" pitchFamily="18" charset="0"/>
                </a:rPr>
                <a:t>Proactive Customer Support</a:t>
              </a:r>
            </a:p>
            <a:p>
              <a:endParaRPr lang="en-ZA" dirty="0">
                <a:solidFill>
                  <a:schemeClr val="tx1"/>
                </a:solidFill>
              </a:endParaRPr>
            </a:p>
            <a:p>
              <a:endParaRPr lang="en-ZA" dirty="0">
                <a:solidFill>
                  <a:schemeClr val="tx1"/>
                </a:solidFill>
              </a:endParaRPr>
            </a:p>
          </p:txBody>
        </p:sp>
        <p:sp>
          <p:nvSpPr>
            <p:cNvPr id="18" name="Rectangle 17">
              <a:extLst>
                <a:ext uri="{FF2B5EF4-FFF2-40B4-BE49-F238E27FC236}">
                  <a16:creationId xmlns:a16="http://schemas.microsoft.com/office/drawing/2014/main" id="{F7BC84B1-956D-42A5-8672-FCFD7B07D99A}"/>
                </a:ext>
              </a:extLst>
            </p:cNvPr>
            <p:cNvSpPr/>
            <p:nvPr/>
          </p:nvSpPr>
          <p:spPr>
            <a:xfrm>
              <a:off x="6686843" y="2644352"/>
              <a:ext cx="1657072" cy="2373605"/>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CHANNELS</a:t>
              </a:r>
            </a:p>
            <a:p>
              <a:endParaRPr lang="en-US" b="1" dirty="0">
                <a:solidFill>
                  <a:schemeClr val="tx1"/>
                </a:solidFill>
              </a:endParaRPr>
            </a:p>
            <a:p>
              <a:pPr>
                <a:buFont typeface="Arial" pitchFamily="34" charset="0"/>
                <a:buChar char="•"/>
              </a:pPr>
              <a:r>
                <a:rPr lang="en-US" dirty="0">
                  <a:solidFill>
                    <a:schemeClr val="tx1"/>
                  </a:solidFill>
                  <a:latin typeface="Bookman Old Style" panose="02050604050505020204" pitchFamily="18" charset="0"/>
                </a:rPr>
                <a:t>Personalized Support</a:t>
              </a:r>
            </a:p>
            <a:p>
              <a:pPr>
                <a:buFont typeface="Arial" pitchFamily="34" charset="0"/>
                <a:buChar char="•"/>
              </a:pPr>
              <a:r>
                <a:rPr lang="en-US" dirty="0">
                  <a:solidFill>
                    <a:schemeClr val="tx1"/>
                  </a:solidFill>
                  <a:latin typeface="Bookman Old Style" panose="02050604050505020204" pitchFamily="18" charset="0"/>
                </a:rPr>
                <a:t>Ongoing Engagement &amp; Motivation</a:t>
              </a:r>
            </a:p>
            <a:p>
              <a:pPr>
                <a:buFont typeface="Arial" pitchFamily="34" charset="0"/>
                <a:buChar char="•"/>
              </a:pPr>
              <a:r>
                <a:rPr lang="en-US" dirty="0">
                  <a:solidFill>
                    <a:schemeClr val="tx1"/>
                  </a:solidFill>
                  <a:latin typeface="Bookman Old Style" panose="02050604050505020204" pitchFamily="18" charset="0"/>
                </a:rPr>
                <a:t>Proactive Customer Support</a:t>
              </a:r>
            </a:p>
            <a:p>
              <a:pPr marL="257173" indent="-257173"/>
              <a:endParaRPr lang="en-US" dirty="0">
                <a:solidFill>
                  <a:schemeClr val="tx1"/>
                </a:solidFill>
              </a:endParaRPr>
            </a:p>
            <a:p>
              <a:pPr marL="257173" indent="-257173">
                <a:buFont typeface="Arial" panose="020B0604020202020204" pitchFamily="34" charset="0"/>
                <a:buChar char="•"/>
              </a:pPr>
              <a:endParaRPr lang="en-US" dirty="0">
                <a:solidFill>
                  <a:schemeClr val="tx1"/>
                </a:solidFill>
              </a:endParaRPr>
            </a:p>
            <a:p>
              <a:pPr marL="257173" indent="-257173">
                <a:buFont typeface="Arial" panose="020B0604020202020204" pitchFamily="34" charset="0"/>
                <a:buChar char="•"/>
              </a:pPr>
              <a:endParaRPr lang="en-US" dirty="0">
                <a:solidFill>
                  <a:schemeClr val="tx1"/>
                </a:solidFill>
              </a:endParaRPr>
            </a:p>
            <a:p>
              <a:pPr marL="257173" indent="-257173">
                <a:buFont typeface="Arial" panose="020B0604020202020204" pitchFamily="34" charset="0"/>
                <a:buChar char="•"/>
              </a:pPr>
              <a:endParaRPr lang="en-US" dirty="0">
                <a:solidFill>
                  <a:schemeClr val="tx1"/>
                </a:solidFill>
              </a:endParaRPr>
            </a:p>
            <a:p>
              <a:endParaRPr lang="en-US" dirty="0">
                <a:solidFill>
                  <a:schemeClr val="tx1"/>
                </a:solidFill>
              </a:endParaRPr>
            </a:p>
            <a:p>
              <a:endParaRPr lang="en-ZA" b="1" dirty="0">
                <a:solidFill>
                  <a:schemeClr val="tx1"/>
                </a:solidFill>
              </a:endParaRPr>
            </a:p>
          </p:txBody>
        </p:sp>
        <p:sp>
          <p:nvSpPr>
            <p:cNvPr id="19" name="Rectangle 18">
              <a:extLst>
                <a:ext uri="{FF2B5EF4-FFF2-40B4-BE49-F238E27FC236}">
                  <a16:creationId xmlns:a16="http://schemas.microsoft.com/office/drawing/2014/main" id="{FAC9E9F4-9BD4-4F01-9A69-4B416DF6CD3A}"/>
                </a:ext>
              </a:extLst>
            </p:cNvPr>
            <p:cNvSpPr/>
            <p:nvPr/>
          </p:nvSpPr>
          <p:spPr>
            <a:xfrm>
              <a:off x="5781668" y="5124246"/>
              <a:ext cx="4576890" cy="128738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1"/>
                  </a:solidFill>
                </a:rPr>
                <a:t>REVENUE STREAMS</a:t>
              </a:r>
            </a:p>
            <a:p>
              <a:endParaRPr lang="en-US" b="1" dirty="0">
                <a:solidFill>
                  <a:schemeClr val="tx1"/>
                </a:solidFill>
              </a:endParaRPr>
            </a:p>
            <a:p>
              <a:pPr marL="257173" indent="-257173">
                <a:buFont typeface="Wingdings" pitchFamily="2" charset="2"/>
                <a:buChar char="q"/>
              </a:pPr>
              <a:r>
                <a:rPr lang="en-US" dirty="0" err="1">
                  <a:solidFill>
                    <a:schemeClr val="tx1"/>
                  </a:solidFill>
                  <a:latin typeface="Bookman Old Style" panose="02050604050505020204" pitchFamily="18" charset="0"/>
                </a:rPr>
                <a:t>Freemium</a:t>
              </a:r>
              <a:r>
                <a:rPr lang="en-US" dirty="0">
                  <a:solidFill>
                    <a:schemeClr val="tx1"/>
                  </a:solidFill>
                  <a:latin typeface="Bookman Old Style" panose="02050604050505020204" pitchFamily="18" charset="0"/>
                </a:rPr>
                <a:t> model</a:t>
              </a:r>
              <a:endParaRPr lang="en-US" dirty="0">
                <a:solidFill>
                  <a:schemeClr val="tx1"/>
                </a:solidFill>
              </a:endParaRPr>
            </a:p>
            <a:p>
              <a:pPr marL="285750" lvl="0" indent="-285750" defTabSz="914400">
                <a:buFont typeface="Wingdings" panose="05000000000000000000" pitchFamily="2" charset="2"/>
                <a:buChar char="q"/>
              </a:pPr>
              <a:r>
                <a:rPr lang="en-US" dirty="0">
                  <a:solidFill>
                    <a:prstClr val="black"/>
                  </a:solidFill>
                  <a:latin typeface="Bookman Old Style" panose="02050604050505020204" pitchFamily="18" charset="0"/>
                </a:rPr>
                <a:t>Partnerships with schools and educational institutions for bulk licensing.</a:t>
              </a:r>
            </a:p>
            <a:p>
              <a:pPr marL="257173" indent="-257173">
                <a:buFont typeface="Arial" panose="020B0604020202020204" pitchFamily="34" charset="0"/>
                <a:buChar char="•"/>
              </a:pPr>
              <a:endParaRPr lang="en-US" dirty="0">
                <a:solidFill>
                  <a:schemeClr val="tx1"/>
                </a:solidFill>
              </a:endParaRPr>
            </a:p>
          </p:txBody>
        </p:sp>
        <p:sp>
          <p:nvSpPr>
            <p:cNvPr id="20" name="Rectangle 19">
              <a:extLst>
                <a:ext uri="{FF2B5EF4-FFF2-40B4-BE49-F238E27FC236}">
                  <a16:creationId xmlns:a16="http://schemas.microsoft.com/office/drawing/2014/main" id="{009C3843-A5E1-4267-892B-5C21CFF1D0BF}"/>
                </a:ext>
              </a:extLst>
            </p:cNvPr>
            <p:cNvSpPr/>
            <p:nvPr/>
          </p:nvSpPr>
          <p:spPr>
            <a:xfrm>
              <a:off x="8464027" y="956344"/>
              <a:ext cx="1894531" cy="4049833"/>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endParaRPr lang="en-US" b="1" dirty="0">
                <a:solidFill>
                  <a:schemeClr val="tx1"/>
                </a:solidFill>
              </a:endParaRPr>
            </a:p>
            <a:p>
              <a:r>
                <a:rPr lang="en-US" b="1" dirty="0">
                  <a:solidFill>
                    <a:schemeClr val="tx1"/>
                  </a:solidFill>
                </a:rPr>
                <a:t>CUSTOMER SEGMENTS</a:t>
              </a:r>
            </a:p>
            <a:p>
              <a:endParaRPr lang="en-US" b="1" dirty="0">
                <a:solidFill>
                  <a:schemeClr val="tx1"/>
                </a:solidFill>
              </a:endParaRPr>
            </a:p>
            <a:p>
              <a:pPr marL="285750" indent="-285750">
                <a:buFont typeface="Wingdings" panose="05000000000000000000" pitchFamily="2" charset="2"/>
                <a:buChar char="q"/>
              </a:pPr>
              <a:r>
                <a:rPr lang="en-US" dirty="0">
                  <a:solidFill>
                    <a:schemeClr val="tx1"/>
                  </a:solidFill>
                  <a:latin typeface="Bookman Old Style" panose="02050604050505020204" pitchFamily="18" charset="0"/>
                </a:rPr>
                <a:t>Primary: Parents of children aged 4–8 with dyslexia.</a:t>
              </a:r>
            </a:p>
            <a:p>
              <a:pPr marL="285750" indent="-285750">
                <a:buFont typeface="Wingdings" panose="05000000000000000000" pitchFamily="2" charset="2"/>
                <a:buChar char="q"/>
              </a:pPr>
              <a:r>
                <a:rPr lang="en-US" dirty="0">
                  <a:solidFill>
                    <a:schemeClr val="tx1"/>
                  </a:solidFill>
                  <a:latin typeface="Bookman Old Style" panose="02050604050505020204" pitchFamily="18" charset="0"/>
                </a:rPr>
                <a:t>Secondary: Schools and educators , specialized for dyslexia children</a:t>
              </a:r>
              <a:endParaRPr lang="en-US" dirty="0">
                <a:solidFill>
                  <a:schemeClr val="tx1"/>
                </a:solidFill>
              </a:endParaRPr>
            </a:p>
            <a:p>
              <a:endParaRPr lang="en-US" dirty="0">
                <a:solidFill>
                  <a:schemeClr val="tx1"/>
                </a:solidFill>
              </a:endParaRPr>
            </a:p>
            <a:p>
              <a:r>
                <a:rPr lang="en-US" b="1" dirty="0">
                  <a:solidFill>
                    <a:schemeClr val="tx1"/>
                  </a:solidFill>
                </a:rPr>
                <a:t>EARLY ADOPTERS </a:t>
              </a:r>
            </a:p>
            <a:p>
              <a:endParaRPr lang="en-US" b="1" dirty="0">
                <a:solidFill>
                  <a:schemeClr val="tx1"/>
                </a:solidFill>
              </a:endParaRPr>
            </a:p>
            <a:p>
              <a:pPr>
                <a:buFont typeface="Wingdings" pitchFamily="2" charset="2"/>
                <a:buChar char="q"/>
              </a:pPr>
              <a:r>
                <a:rPr lang="en-US" dirty="0">
                  <a:solidFill>
                    <a:schemeClr val="tx1"/>
                  </a:solidFill>
                </a:rPr>
                <a:t>Parents of Dyslexic Children</a:t>
              </a:r>
            </a:p>
            <a:p>
              <a:pPr>
                <a:buFont typeface="Wingdings" pitchFamily="2" charset="2"/>
                <a:buChar char="q"/>
              </a:pPr>
              <a:r>
                <a:rPr lang="en-US" dirty="0">
                  <a:solidFill>
                    <a:schemeClr val="tx1"/>
                  </a:solidFill>
                </a:rPr>
                <a:t>Special Education Teachers</a:t>
              </a:r>
            </a:p>
            <a:p>
              <a:pPr>
                <a:buFont typeface="Wingdings" pitchFamily="2" charset="2"/>
                <a:buChar char="q"/>
              </a:pPr>
              <a:r>
                <a:rPr lang="en-US" dirty="0">
                  <a:solidFill>
                    <a:schemeClr val="tx1"/>
                  </a:solidFill>
                </a:rPr>
                <a:t>Therapists and Learning Specialists</a:t>
              </a:r>
            </a:p>
            <a:p>
              <a:pPr>
                <a:buFont typeface="Wingdings" pitchFamily="2" charset="2"/>
                <a:buChar char="q"/>
              </a:pPr>
              <a:r>
                <a:rPr lang="en-US" dirty="0">
                  <a:solidFill>
                    <a:schemeClr val="tx1"/>
                  </a:solidFill>
                </a:rPr>
                <a:t>Educational Institutions</a:t>
              </a:r>
            </a:p>
            <a:p>
              <a:pPr>
                <a:buFont typeface="Wingdings" pitchFamily="2" charset="2"/>
                <a:buChar char="q"/>
              </a:pPr>
              <a:r>
                <a:rPr lang="en-US" dirty="0">
                  <a:solidFill>
                    <a:schemeClr val="tx1"/>
                  </a:solidFill>
                </a:rPr>
                <a:t>Nonprofit Organizations</a:t>
              </a:r>
            </a:p>
            <a:p>
              <a:pPr>
                <a:buFont typeface="Wingdings" pitchFamily="2" charset="2"/>
                <a:buChar char="q"/>
              </a:pPr>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21" name="Rectangle 20">
              <a:extLst>
                <a:ext uri="{FF2B5EF4-FFF2-40B4-BE49-F238E27FC236}">
                  <a16:creationId xmlns:a16="http://schemas.microsoft.com/office/drawing/2014/main" id="{B433AFEF-AAB0-4118-9790-7694BAC47BCE}"/>
                </a:ext>
              </a:extLst>
            </p:cNvPr>
            <p:cNvSpPr/>
            <p:nvPr/>
          </p:nvSpPr>
          <p:spPr>
            <a:xfrm>
              <a:off x="1057033" y="5132637"/>
              <a:ext cx="4599726" cy="1278992"/>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b="1" dirty="0">
                <a:solidFill>
                  <a:schemeClr val="tx1"/>
                </a:solidFill>
              </a:endParaRPr>
            </a:p>
            <a:p>
              <a:endParaRPr lang="en-US" b="1" dirty="0">
                <a:solidFill>
                  <a:schemeClr val="tx1"/>
                </a:solidFill>
              </a:endParaRPr>
            </a:p>
            <a:p>
              <a:r>
                <a:rPr lang="en-US" b="1" dirty="0">
                  <a:solidFill>
                    <a:schemeClr val="tx1"/>
                  </a:solidFill>
                </a:rPr>
                <a:t>COST STRUCTURE</a:t>
              </a:r>
            </a:p>
            <a:p>
              <a:endParaRPr lang="en-US" b="1" dirty="0">
                <a:solidFill>
                  <a:schemeClr val="tx1"/>
                </a:solidFill>
              </a:endParaRPr>
            </a:p>
            <a:p>
              <a:pPr marL="285750" indent="-285750">
                <a:buFont typeface="Wingdings" panose="05000000000000000000" pitchFamily="2" charset="2"/>
                <a:buChar char="q"/>
              </a:pPr>
              <a:r>
                <a:rPr lang="en-US" dirty="0">
                  <a:solidFill>
                    <a:schemeClr val="tx1"/>
                  </a:solidFill>
                  <a:latin typeface="Bookman Old Style" panose="02050604050505020204" pitchFamily="18" charset="0"/>
                </a:rPr>
                <a:t>Development and maintenance of the app.</a:t>
              </a:r>
            </a:p>
            <a:p>
              <a:pPr marL="285750" indent="-285750">
                <a:buFont typeface="Wingdings" panose="05000000000000000000" pitchFamily="2" charset="2"/>
                <a:buChar char="q"/>
              </a:pPr>
              <a:r>
                <a:rPr lang="en-US" dirty="0">
                  <a:solidFill>
                    <a:schemeClr val="tx1"/>
                  </a:solidFill>
                  <a:latin typeface="Bookman Old Style" panose="02050604050505020204" pitchFamily="18" charset="0"/>
                </a:rPr>
                <a:t>Marketing and customer acquisition.</a:t>
              </a:r>
            </a:p>
            <a:p>
              <a:pPr marL="285750" indent="-285750">
                <a:buFont typeface="Wingdings" panose="05000000000000000000" pitchFamily="2" charset="2"/>
                <a:buChar char="q"/>
              </a:pPr>
              <a:r>
                <a:rPr lang="en-US" dirty="0">
                  <a:solidFill>
                    <a:schemeClr val="tx1"/>
                  </a:solidFill>
                  <a:latin typeface="Bookman Old Style" panose="02050604050505020204" pitchFamily="18" charset="0"/>
                </a:rPr>
                <a:t>Customer support and content updates.</a:t>
              </a:r>
            </a:p>
            <a:p>
              <a:pPr marL="257173" indent="-257173">
                <a:buFont typeface="Arial" panose="020B0604020202020204" pitchFamily="34" charset="0"/>
                <a:buChar char="•"/>
              </a:pPr>
              <a:endParaRPr lang="en-ZA" dirty="0">
                <a:solidFill>
                  <a:schemeClr val="tx1"/>
                </a:solidFill>
              </a:endParaRPr>
            </a:p>
            <a:p>
              <a:pPr marL="257173" indent="-257173">
                <a:buFont typeface="Arial" panose="020B0604020202020204" pitchFamily="34" charset="0"/>
                <a:buChar char="•"/>
              </a:pPr>
              <a:endParaRPr lang="en-ZA" dirty="0">
                <a:solidFill>
                  <a:schemeClr val="tx1"/>
                </a:solidFill>
              </a:endParaRPr>
            </a:p>
            <a:p>
              <a:endParaRPr lang="en-ZA" dirty="0">
                <a:solidFill>
                  <a:schemeClr val="tx1"/>
                </a:solidFill>
              </a:endParaRPr>
            </a:p>
          </p:txBody>
        </p:sp>
      </p:grpSp>
      <p:sp>
        <p:nvSpPr>
          <p:cNvPr id="24" name="Rectangle 23"/>
          <p:cNvSpPr/>
          <p:nvPr/>
        </p:nvSpPr>
        <p:spPr>
          <a:xfrm>
            <a:off x="990600" y="1562100"/>
            <a:ext cx="1133002" cy="369332"/>
          </a:xfrm>
          <a:prstGeom prst="rect">
            <a:avLst/>
          </a:prstGeom>
        </p:spPr>
        <p:txBody>
          <a:bodyPr wrap="none">
            <a:spAutoFit/>
          </a:bodyPr>
          <a:lstStyle/>
          <a:p>
            <a:r>
              <a:rPr lang="en-GB" b="1" dirty="0"/>
              <a:t>PROBLEM</a:t>
            </a:r>
          </a:p>
        </p:txBody>
      </p:sp>
      <p:sp>
        <p:nvSpPr>
          <p:cNvPr id="25" name="Rectangle 24"/>
          <p:cNvSpPr/>
          <p:nvPr/>
        </p:nvSpPr>
        <p:spPr>
          <a:xfrm>
            <a:off x="1143001" y="2019300"/>
            <a:ext cx="2286000" cy="1938992"/>
          </a:xfrm>
          <a:prstGeom prst="rect">
            <a:avLst/>
          </a:prstGeom>
        </p:spPr>
        <p:txBody>
          <a:bodyPr wrap="square">
            <a:spAutoFit/>
          </a:bodyPr>
          <a:lstStyle/>
          <a:p>
            <a:r>
              <a:rPr lang="en-US" sz="2000" dirty="0"/>
              <a:t>Children with dyslexia struggle</a:t>
            </a:r>
          </a:p>
          <a:p>
            <a:pPr>
              <a:buFont typeface="Wingdings" pitchFamily="2" charset="2"/>
              <a:buChar char="q"/>
            </a:pPr>
            <a:r>
              <a:rPr lang="en-US" sz="2000" dirty="0"/>
              <a:t>reading, </a:t>
            </a:r>
          </a:p>
          <a:p>
            <a:pPr>
              <a:buFont typeface="Wingdings" pitchFamily="2" charset="2"/>
              <a:buChar char="q"/>
            </a:pPr>
            <a:r>
              <a:rPr lang="en-US" sz="2000" dirty="0"/>
              <a:t>writing, </a:t>
            </a:r>
          </a:p>
          <a:p>
            <a:pPr>
              <a:buFont typeface="Wingdings" pitchFamily="2" charset="2"/>
              <a:buChar char="q"/>
            </a:pPr>
            <a:r>
              <a:rPr lang="en-US" sz="2000" dirty="0"/>
              <a:t>memory, </a:t>
            </a:r>
          </a:p>
          <a:p>
            <a:pPr>
              <a:buFont typeface="Wingdings" pitchFamily="2" charset="2"/>
              <a:buChar char="q"/>
            </a:pPr>
            <a:r>
              <a:rPr lang="en-US" sz="2000" dirty="0"/>
              <a:t>communication</a:t>
            </a:r>
          </a:p>
        </p:txBody>
      </p:sp>
      <p:sp>
        <p:nvSpPr>
          <p:cNvPr id="26" name="Rectangle 25"/>
          <p:cNvSpPr/>
          <p:nvPr/>
        </p:nvSpPr>
        <p:spPr>
          <a:xfrm>
            <a:off x="990600" y="4762500"/>
            <a:ext cx="2498441" cy="369332"/>
          </a:xfrm>
          <a:prstGeom prst="rect">
            <a:avLst/>
          </a:prstGeom>
        </p:spPr>
        <p:txBody>
          <a:bodyPr wrap="none">
            <a:spAutoFit/>
          </a:bodyPr>
          <a:lstStyle/>
          <a:p>
            <a:r>
              <a:rPr lang="en-GB" b="1" dirty="0"/>
              <a:t>EXISTING ALTERNATIVES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itle 1"/>
          <p:cNvSpPr txBox="1">
            <a:spLocks/>
          </p:cNvSpPr>
          <p:nvPr/>
        </p:nvSpPr>
        <p:spPr>
          <a:xfrm>
            <a:off x="3048000" y="342902"/>
            <a:ext cx="12420600" cy="652463"/>
          </a:xfrm>
          <a:prstGeom prst="rect">
            <a:avLst/>
          </a:prstGeom>
        </p:spPr>
        <p:txBody>
          <a:bodyPr lIns="91439" tIns="45719" rIns="91439" bIns="45719">
            <a:normAutofit fontScale="90000" lnSpcReduction="20000"/>
          </a:bodyPr>
          <a:lstStyle/>
          <a:p>
            <a:pPr algn="ctr">
              <a:spcBef>
                <a:spcPct val="0"/>
              </a:spcBef>
              <a:defRPr/>
            </a:pPr>
            <a:r>
              <a:rPr lang="en-US" sz="4500" b="1" dirty="0">
                <a:latin typeface="+mj-lt"/>
                <a:ea typeface="+mj-ea"/>
                <a:cs typeface="+mj-cs"/>
              </a:rPr>
              <a:t>MVP</a:t>
            </a:r>
          </a:p>
        </p:txBody>
      </p:sp>
      <p:pic>
        <p:nvPicPr>
          <p:cNvPr id="12" name="Picture 11" descr="2024-11-21.png"/>
          <p:cNvPicPr>
            <a:picLocks noChangeAspect="1"/>
          </p:cNvPicPr>
          <p:nvPr/>
        </p:nvPicPr>
        <p:blipFill>
          <a:blip r:embed="rId5"/>
          <a:stretch>
            <a:fillRect/>
          </a:stretch>
        </p:blipFill>
        <p:spPr>
          <a:xfrm>
            <a:off x="845127" y="5316064"/>
            <a:ext cx="3034682" cy="4419600"/>
          </a:xfrm>
          <a:prstGeom prst="rect">
            <a:avLst/>
          </a:prstGeom>
        </p:spPr>
      </p:pic>
      <p:sp>
        <p:nvSpPr>
          <p:cNvPr id="11265" name="Rectangle 1"/>
          <p:cNvSpPr>
            <a:spLocks noChangeArrowheads="1"/>
          </p:cNvSpPr>
          <p:nvPr/>
        </p:nvSpPr>
        <p:spPr bwMode="auto">
          <a:xfrm>
            <a:off x="838200" y="1943100"/>
            <a:ext cx="16535400" cy="33239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cs typeface="Arial" charset="0"/>
              </a:rPr>
              <a:t>Product</a:t>
            </a:r>
            <a:r>
              <a:rPr kumimoji="0" lang="en-US" sz="2400" b="0" i="0" u="none" strike="noStrike" cap="none" normalizeH="0" baseline="0" dirty="0">
                <a:ln>
                  <a:noFill/>
                </a:ln>
                <a:solidFill>
                  <a:schemeClr val="tx1"/>
                </a:solidFill>
                <a:effectLst/>
                <a:latin typeface="Arial" charset="0"/>
                <a:cs typeface="Arial" charset="0"/>
              </a:rPr>
              <a:t>:</a:t>
            </a:r>
            <a:br>
              <a:rPr kumimoji="0" lang="en-US" sz="2400" b="0" i="0" u="none" strike="noStrike" cap="none" normalizeH="0" baseline="0" dirty="0">
                <a:ln>
                  <a:noFill/>
                </a:ln>
                <a:solidFill>
                  <a:schemeClr val="tx1"/>
                </a:solidFill>
                <a:effectLst/>
                <a:latin typeface="Arial" charset="0"/>
                <a:cs typeface="Arial" charset="0"/>
              </a:rPr>
            </a:br>
            <a:r>
              <a:rPr kumimoji="0" lang="en-US" sz="2400" b="0" i="0" u="none" strike="noStrike" cap="none" normalizeH="0" baseline="0" dirty="0">
                <a:ln>
                  <a:noFill/>
                </a:ln>
                <a:solidFill>
                  <a:schemeClr val="tx1"/>
                </a:solidFill>
                <a:effectLst/>
                <a:latin typeface="Arial" charset="0"/>
                <a:cs typeface="Arial" charset="0"/>
              </a:rPr>
              <a:t>An AI-driven app designed to improve reading, writing, memory, and communication skills for children with dyslexia through interactive, game-based activities. The content adapts based on individual progress for a personalized learning 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tx1"/>
                </a:solidFill>
                <a:effectLst/>
                <a:latin typeface="Arial" charset="0"/>
                <a:cs typeface="Arial" charset="0"/>
              </a:rPr>
              <a:t>Service</a:t>
            </a:r>
            <a:r>
              <a:rPr kumimoji="0" lang="en-US" sz="2400" b="0" i="0" u="none" strike="noStrike" cap="none" normalizeH="0" baseline="0" dirty="0">
                <a:ln>
                  <a:noFill/>
                </a:ln>
                <a:solidFill>
                  <a:schemeClr val="tx1"/>
                </a:solidFill>
                <a:effectLst/>
                <a:latin typeface="Arial" charset="0"/>
                <a:cs typeface="Arial" charset="0"/>
              </a:rPr>
              <a:t>:</a:t>
            </a:r>
            <a:br>
              <a:rPr kumimoji="0" lang="en-US" sz="2400" b="0" i="0" u="none" strike="noStrike" cap="none" normalizeH="0" baseline="0" dirty="0">
                <a:ln>
                  <a:noFill/>
                </a:ln>
                <a:solidFill>
                  <a:schemeClr val="tx1"/>
                </a:solidFill>
                <a:effectLst/>
                <a:latin typeface="Arial" charset="0"/>
                <a:cs typeface="Arial" charset="0"/>
              </a:rPr>
            </a:br>
            <a:r>
              <a:rPr kumimoji="0" lang="en-US" sz="2400" b="0" i="0" u="none" strike="noStrike" cap="none" normalizeH="0" baseline="0" dirty="0">
                <a:ln>
                  <a:noFill/>
                </a:ln>
                <a:solidFill>
                  <a:schemeClr val="tx1"/>
                </a:solidFill>
                <a:effectLst/>
                <a:latin typeface="Arial" charset="0"/>
                <a:cs typeface="Arial" charset="0"/>
              </a:rPr>
              <a:t>Ongoing support with real-time progress tracking for parents and teachers, providing insights into skill development and areas for improvement. Regular updates and refinements based on user feedback ensure continuous enhancement of the learning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6" name="Rectangle 15"/>
          <p:cNvSpPr/>
          <p:nvPr/>
        </p:nvSpPr>
        <p:spPr>
          <a:xfrm>
            <a:off x="4176699" y="5411255"/>
            <a:ext cx="790601" cy="523220"/>
          </a:xfrm>
          <a:prstGeom prst="rect">
            <a:avLst/>
          </a:prstGeom>
        </p:spPr>
        <p:txBody>
          <a:bodyPr wrap="none">
            <a:spAutoFit/>
          </a:bodyPr>
          <a:lstStyle/>
          <a:p>
            <a:r>
              <a:rPr lang="en-US" sz="2800" b="1" dirty="0"/>
              <a:t>Link</a:t>
            </a:r>
          </a:p>
        </p:txBody>
      </p:sp>
      <p:sp>
        <p:nvSpPr>
          <p:cNvPr id="18" name="TextBox 17"/>
          <p:cNvSpPr txBox="1"/>
          <p:nvPr/>
        </p:nvSpPr>
        <p:spPr>
          <a:xfrm>
            <a:off x="4087090" y="6268504"/>
            <a:ext cx="7419110" cy="1200329"/>
          </a:xfrm>
          <a:prstGeom prst="rect">
            <a:avLst/>
          </a:prstGeom>
          <a:noFill/>
        </p:spPr>
        <p:txBody>
          <a:bodyPr wrap="square" rtlCol="0">
            <a:spAutoFit/>
          </a:bodyPr>
          <a:lstStyle/>
          <a:p>
            <a:r>
              <a:rPr lang="en-US" dirty="0">
                <a:hlinkClick r:id="rId6" action="ppaction://hlinkfile"/>
              </a:rPr>
              <a:t>https://www.figma.com/proto/XyuseIL7G6GFIRifkNa4wk/sample?node-id=16-2&amp;node-type=canvas&amp;t=VBJ77rnSwVWjmKkA-1&amp;scaling=scale-down&amp;content-scaling=fixed&amp;page-id=5%3A73</a:t>
            </a:r>
            <a:endParaRPr lang="en-US" dirty="0"/>
          </a:p>
          <a:p>
            <a:endParaRPr lang="en-US" dirty="0"/>
          </a:p>
        </p:txBody>
      </p:sp>
      <p:sp>
        <p:nvSpPr>
          <p:cNvPr id="3" name="TextBox 2">
            <a:hlinkClick r:id="rId7"/>
            <a:extLst>
              <a:ext uri="{FF2B5EF4-FFF2-40B4-BE49-F238E27FC236}">
                <a16:creationId xmlns:a16="http://schemas.microsoft.com/office/drawing/2014/main" id="{1037E94F-B675-BE56-3B4F-756887546671}"/>
              </a:ext>
            </a:extLst>
          </p:cNvPr>
          <p:cNvSpPr txBox="1"/>
          <p:nvPr/>
        </p:nvSpPr>
        <p:spPr>
          <a:xfrm>
            <a:off x="4114801" y="7460066"/>
            <a:ext cx="8229599" cy="369332"/>
          </a:xfrm>
          <a:prstGeom prst="rect">
            <a:avLst/>
          </a:prstGeom>
          <a:noFill/>
        </p:spPr>
        <p:txBody>
          <a:bodyPr wrap="square">
            <a:spAutoFit/>
          </a:bodyPr>
          <a:lstStyle/>
          <a:p>
            <a:r>
              <a:rPr lang="en-IN" dirty="0"/>
              <a:t>https://robin7339.github.io/RL-drag-game/</a:t>
            </a:r>
          </a:p>
        </p:txBody>
      </p:sp>
      <p:pic>
        <p:nvPicPr>
          <p:cNvPr id="5" name="Picture 4">
            <a:extLst>
              <a:ext uri="{FF2B5EF4-FFF2-40B4-BE49-F238E27FC236}">
                <a16:creationId xmlns:a16="http://schemas.microsoft.com/office/drawing/2014/main" id="{F7CDBACC-2A6E-3E6D-83BE-97A2C0625BE8}"/>
              </a:ext>
            </a:extLst>
          </p:cNvPr>
          <p:cNvPicPr>
            <a:picLocks noChangeAspect="1"/>
          </p:cNvPicPr>
          <p:nvPr/>
        </p:nvPicPr>
        <p:blipFill>
          <a:blip r:embed="rId8"/>
          <a:stretch>
            <a:fillRect/>
          </a:stretch>
        </p:blipFill>
        <p:spPr>
          <a:xfrm>
            <a:off x="12433918" y="5212153"/>
            <a:ext cx="3034682" cy="44958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34460-0B47-EED5-F697-3F0399FA4586}"/>
            </a:ext>
          </a:extLst>
        </p:cNvPr>
        <p:cNvGrpSpPr/>
        <p:nvPr/>
      </p:nvGrpSpPr>
      <p:grpSpPr>
        <a:xfrm>
          <a:off x="0" y="0"/>
          <a:ext cx="0" cy="0"/>
          <a:chOff x="0" y="0"/>
          <a:chExt cx="0" cy="0"/>
        </a:xfrm>
      </p:grpSpPr>
      <p:pic>
        <p:nvPicPr>
          <p:cNvPr id="8" name="Picture 7" descr="Sairam logo.JPG">
            <a:extLst>
              <a:ext uri="{FF2B5EF4-FFF2-40B4-BE49-F238E27FC236}">
                <a16:creationId xmlns:a16="http://schemas.microsoft.com/office/drawing/2014/main" id="{2DEF3AB9-631A-655A-F250-80CE6FB63DF4}"/>
              </a:ext>
            </a:extLst>
          </p:cNvPr>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a:extLst>
              <a:ext uri="{FF2B5EF4-FFF2-40B4-BE49-F238E27FC236}">
                <a16:creationId xmlns:a16="http://schemas.microsoft.com/office/drawing/2014/main" id="{0B1C0347-D5F7-344A-C498-33FE357DE3FE}"/>
              </a:ext>
            </a:extLst>
          </p:cNvPr>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a:extLst>
              <a:ext uri="{FF2B5EF4-FFF2-40B4-BE49-F238E27FC236}">
                <a16:creationId xmlns:a16="http://schemas.microsoft.com/office/drawing/2014/main" id="{8C252178-CF89-B1D7-FF43-A8EBE42B8F68}"/>
              </a:ext>
            </a:extLst>
          </p:cNvPr>
          <p:cNvPicPr>
            <a:picLocks noChangeAspect="1"/>
          </p:cNvPicPr>
          <p:nvPr/>
        </p:nvPicPr>
        <p:blipFill>
          <a:blip r:embed="rId4"/>
          <a:stretch>
            <a:fillRect/>
          </a:stretch>
        </p:blipFill>
        <p:spPr>
          <a:xfrm>
            <a:off x="17068800" y="9182102"/>
            <a:ext cx="876300" cy="886733"/>
          </a:xfrm>
          <a:prstGeom prst="rect">
            <a:avLst/>
          </a:prstGeom>
        </p:spPr>
      </p:pic>
      <p:sp>
        <p:nvSpPr>
          <p:cNvPr id="6" name="Title 1">
            <a:extLst>
              <a:ext uri="{FF2B5EF4-FFF2-40B4-BE49-F238E27FC236}">
                <a16:creationId xmlns:a16="http://schemas.microsoft.com/office/drawing/2014/main" id="{76080372-74AC-7988-0BD2-56A64AA17F71}"/>
              </a:ext>
            </a:extLst>
          </p:cNvPr>
          <p:cNvSpPr txBox="1">
            <a:spLocks/>
          </p:cNvSpPr>
          <p:nvPr/>
        </p:nvSpPr>
        <p:spPr>
          <a:xfrm>
            <a:off x="1828800" y="359568"/>
            <a:ext cx="13487400" cy="652463"/>
          </a:xfrm>
          <a:prstGeom prst="rect">
            <a:avLst/>
          </a:prstGeom>
        </p:spPr>
        <p:txBody>
          <a:bodyPr lIns="91439" tIns="45719" rIns="91439" bIns="45719">
            <a:normAutofit fontScale="90000" lnSpcReduction="20000"/>
          </a:bodyPr>
          <a:lstStyle/>
          <a:p>
            <a:pPr algn="ctr">
              <a:spcBef>
                <a:spcPct val="0"/>
              </a:spcBef>
              <a:defRPr/>
            </a:pPr>
            <a:r>
              <a:rPr lang="en-US" sz="4500" b="1" dirty="0">
                <a:latin typeface="+mj-lt"/>
                <a:ea typeface="+mj-ea"/>
                <a:cs typeface="+mj-cs"/>
              </a:rPr>
              <a:t>Games </a:t>
            </a:r>
          </a:p>
        </p:txBody>
      </p:sp>
      <p:sp>
        <p:nvSpPr>
          <p:cNvPr id="16" name="Rectangle 15">
            <a:extLst>
              <a:ext uri="{FF2B5EF4-FFF2-40B4-BE49-F238E27FC236}">
                <a16:creationId xmlns:a16="http://schemas.microsoft.com/office/drawing/2014/main" id="{3420D01E-2987-802D-102F-EEAF5E5B7E85}"/>
              </a:ext>
            </a:extLst>
          </p:cNvPr>
          <p:cNvSpPr/>
          <p:nvPr/>
        </p:nvSpPr>
        <p:spPr>
          <a:xfrm>
            <a:off x="762000" y="1320270"/>
            <a:ext cx="17012610" cy="1815882"/>
          </a:xfrm>
          <a:prstGeom prst="rect">
            <a:avLst/>
          </a:prstGeom>
        </p:spPr>
        <p:txBody>
          <a:bodyPr wrap="square">
            <a:spAutoFit/>
          </a:bodyPr>
          <a:lstStyle/>
          <a:p>
            <a:pPr>
              <a:buNone/>
            </a:pPr>
            <a:r>
              <a:rPr lang="en-US" sz="2800" b="1" dirty="0"/>
              <a:t>🎮 Game 1: Alphabetical Learning Game</a:t>
            </a:r>
          </a:p>
          <a:p>
            <a:r>
              <a:rPr lang="en-US" sz="2800" b="1" dirty="0"/>
              <a:t>🧩 Description:</a:t>
            </a:r>
            <a:br>
              <a:rPr lang="en-US" sz="2800" dirty="0"/>
            </a:br>
            <a:r>
              <a:rPr lang="en-US" sz="2800" dirty="0"/>
              <a:t>A voice-based interactive game where the user is shown an alphabet and must say a word that starts with the given letter. Speech recognition and real-time feedback are provided.</a:t>
            </a:r>
          </a:p>
        </p:txBody>
      </p:sp>
      <p:pic>
        <p:nvPicPr>
          <p:cNvPr id="4" name="Picture 3">
            <a:extLst>
              <a:ext uri="{FF2B5EF4-FFF2-40B4-BE49-F238E27FC236}">
                <a16:creationId xmlns:a16="http://schemas.microsoft.com/office/drawing/2014/main" id="{45A14592-5C39-CE0B-6F67-6AF8A981109E}"/>
              </a:ext>
            </a:extLst>
          </p:cNvPr>
          <p:cNvPicPr>
            <a:picLocks noChangeAspect="1"/>
          </p:cNvPicPr>
          <p:nvPr/>
        </p:nvPicPr>
        <p:blipFill>
          <a:blip r:embed="rId5"/>
          <a:stretch>
            <a:fillRect/>
          </a:stretch>
        </p:blipFill>
        <p:spPr>
          <a:xfrm>
            <a:off x="10744200" y="3290879"/>
            <a:ext cx="6762750" cy="5510221"/>
          </a:xfrm>
          <a:prstGeom prst="rect">
            <a:avLst/>
          </a:prstGeom>
        </p:spPr>
      </p:pic>
      <p:sp>
        <p:nvSpPr>
          <p:cNvPr id="20" name="TextBox 19">
            <a:extLst>
              <a:ext uri="{FF2B5EF4-FFF2-40B4-BE49-F238E27FC236}">
                <a16:creationId xmlns:a16="http://schemas.microsoft.com/office/drawing/2014/main" id="{B4271EC0-BB10-42F2-8488-783CD3C2C4D4}"/>
              </a:ext>
            </a:extLst>
          </p:cNvPr>
          <p:cNvSpPr txBox="1"/>
          <p:nvPr/>
        </p:nvSpPr>
        <p:spPr>
          <a:xfrm>
            <a:off x="228600" y="3136152"/>
            <a:ext cx="12061530" cy="7357118"/>
          </a:xfrm>
          <a:prstGeom prst="rect">
            <a:avLst/>
          </a:prstGeom>
          <a:noFill/>
        </p:spPr>
        <p:txBody>
          <a:bodyPr wrap="square" rtlCol="0">
            <a:spAutoFit/>
          </a:bodyPr>
          <a:lstStyle/>
          <a:p>
            <a:endParaRPr lang="en-US" sz="2400" dirty="0"/>
          </a:p>
          <a:p>
            <a:r>
              <a:rPr lang="en-US" sz="2400" u="sng" dirty="0"/>
              <a:t>🚀 </a:t>
            </a:r>
            <a:r>
              <a:rPr lang="en-US" sz="2400" b="1" u="sng" dirty="0"/>
              <a:t>Key Features:</a:t>
            </a:r>
          </a:p>
          <a:p>
            <a:pPr marL="457200" indent="-457200">
              <a:buFont typeface="Wingdings" panose="05000000000000000000" pitchFamily="2" charset="2"/>
              <a:buChar char="ü"/>
            </a:pPr>
            <a:r>
              <a:rPr lang="en-US" sz="2400" b="1" dirty="0"/>
              <a:t> </a:t>
            </a:r>
            <a:r>
              <a:rPr lang="en-US" sz="2400" dirty="0"/>
              <a:t>Speech recognition with real-time voice feedback</a:t>
            </a:r>
          </a:p>
          <a:p>
            <a:pPr marL="457200" indent="-457200">
              <a:buFont typeface="Wingdings" panose="05000000000000000000" pitchFamily="2" charset="2"/>
              <a:buChar char="ü"/>
            </a:pPr>
            <a:r>
              <a:rPr lang="en-US" sz="2400" dirty="0"/>
              <a:t> Adaptive learning using rewards for each alphabet </a:t>
            </a:r>
          </a:p>
          <a:p>
            <a:pPr marL="457200" indent="-457200">
              <a:buFont typeface="Wingdings" panose="05000000000000000000" pitchFamily="2" charset="2"/>
              <a:buChar char="ü"/>
            </a:pPr>
            <a:r>
              <a:rPr lang="en-US" sz="2400" dirty="0"/>
              <a:t>Progress bar indicating user's learning journey </a:t>
            </a:r>
          </a:p>
          <a:p>
            <a:pPr marL="457200" indent="-457200">
              <a:buFont typeface="Wingdings" panose="05000000000000000000" pitchFamily="2" charset="2"/>
              <a:buChar char="ü"/>
            </a:pPr>
            <a:r>
              <a:rPr lang="en-US" sz="2400" dirty="0"/>
              <a:t>Uses positive reinforcement and retry mechanism </a:t>
            </a:r>
          </a:p>
          <a:p>
            <a:r>
              <a:rPr lang="en-US" sz="2400" b="1" dirty="0"/>
              <a:t>🧠 </a:t>
            </a:r>
            <a:r>
              <a:rPr lang="en-US" sz="2400" b="1" u="sng" dirty="0"/>
              <a:t>Technology Stack: </a:t>
            </a:r>
          </a:p>
          <a:p>
            <a:pPr marL="342900" indent="-342900">
              <a:buFont typeface="Wingdings" panose="05000000000000000000" pitchFamily="2" charset="2"/>
              <a:buChar char="ü"/>
            </a:pPr>
            <a:r>
              <a:rPr lang="en-US" sz="2400" dirty="0"/>
              <a:t>Speech API: Web Speech API (</a:t>
            </a:r>
            <a:r>
              <a:rPr lang="en-US" sz="2400" dirty="0" err="1"/>
              <a:t>SpeechRecognition</a:t>
            </a:r>
            <a:r>
              <a:rPr lang="en-US" sz="2400" dirty="0"/>
              <a:t>, </a:t>
            </a:r>
            <a:r>
              <a:rPr lang="en-US" sz="2400" dirty="0" err="1"/>
              <a:t>SpeechSynthesis</a:t>
            </a:r>
            <a:r>
              <a:rPr lang="en-US" sz="2400" dirty="0"/>
              <a:t>) </a:t>
            </a:r>
          </a:p>
          <a:p>
            <a:pPr marL="342900" indent="-342900">
              <a:buFont typeface="Wingdings" panose="05000000000000000000" pitchFamily="2" charset="2"/>
              <a:buChar char="ü"/>
            </a:pPr>
            <a:r>
              <a:rPr lang="en-US" sz="2400" dirty="0"/>
              <a:t>Adaptive Logic: JavaScript-based reward system </a:t>
            </a:r>
          </a:p>
          <a:p>
            <a:r>
              <a:rPr lang="en-US" sz="2400" b="1" dirty="0"/>
              <a:t>🤖 </a:t>
            </a:r>
            <a:r>
              <a:rPr lang="en-US" sz="2400" b="1" u="sng" dirty="0"/>
              <a:t>Reinforcement Learning Logic: </a:t>
            </a:r>
          </a:p>
          <a:p>
            <a:r>
              <a:rPr lang="en-US" sz="2400" b="1" dirty="0"/>
              <a:t>Reward-Based Adaptation: </a:t>
            </a:r>
            <a:r>
              <a:rPr lang="en-US" sz="2400" dirty="0"/>
              <a:t>Each alphabet has a reward score. </a:t>
            </a:r>
          </a:p>
          <a:p>
            <a:pPr marL="342900" indent="-342900">
              <a:buFont typeface="Wingdings" panose="05000000000000000000" pitchFamily="2" charset="2"/>
              <a:buChar char="ü"/>
            </a:pPr>
            <a:r>
              <a:rPr lang="en-US" sz="2400" dirty="0"/>
              <a:t>Correct answers decrease difficulty (reward--), making it less frequent. </a:t>
            </a:r>
          </a:p>
          <a:p>
            <a:pPr marL="342900" indent="-342900">
              <a:buFont typeface="Wingdings" panose="05000000000000000000" pitchFamily="2" charset="2"/>
              <a:buChar char="ü"/>
            </a:pPr>
            <a:r>
              <a:rPr lang="en-US" sz="2400" dirty="0"/>
              <a:t>Incorrect answers increase exposure (reward++), focusing learning on weak areas</a:t>
            </a:r>
          </a:p>
          <a:p>
            <a:r>
              <a:rPr lang="en-US" sz="2400" b="1" dirty="0"/>
              <a:t>RL Mechanism Used: </a:t>
            </a:r>
            <a:r>
              <a:rPr lang="en-US" sz="2400" dirty="0"/>
              <a:t>Inspired by Multi-Armed Bandit Problem </a:t>
            </a:r>
          </a:p>
          <a:p>
            <a:pPr marL="342900" indent="-342900">
              <a:buFont typeface="Wingdings" panose="05000000000000000000" pitchFamily="2" charset="2"/>
              <a:buChar char="ü"/>
            </a:pPr>
            <a:r>
              <a:rPr lang="en-US" sz="2400" dirty="0"/>
              <a:t>Exploration vs. Exploitation trade-off: frequently missed letters are shown more. </a:t>
            </a:r>
          </a:p>
          <a:p>
            <a:pPr marL="342900" indent="-342900">
              <a:buFont typeface="Wingdings" panose="05000000000000000000" pitchFamily="2" charset="2"/>
              <a:buChar char="ü"/>
            </a:pPr>
            <a:r>
              <a:rPr lang="en-US" sz="2400" dirty="0"/>
              <a:t>Adaptive content delivery simulates Policy Improvement. </a:t>
            </a:r>
          </a:p>
          <a:p>
            <a:r>
              <a:rPr lang="en-US" sz="2400" b="1" dirty="0"/>
              <a:t>🎯 Learning Outcome: </a:t>
            </a:r>
            <a:r>
              <a:rPr lang="en-US" sz="2400" dirty="0"/>
              <a:t>Promotes letter recognition, pronunciation, and vocabulary building with adaptive difficulty to support personalized learning.</a:t>
            </a:r>
          </a:p>
          <a:p>
            <a:endParaRPr lang="en-IN" sz="2400" dirty="0"/>
          </a:p>
        </p:txBody>
      </p:sp>
    </p:spTree>
    <p:extLst>
      <p:ext uri="{BB962C8B-B14F-4D97-AF65-F5344CB8AC3E}">
        <p14:creationId xmlns:p14="http://schemas.microsoft.com/office/powerpoint/2010/main" val="3435814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AF4CD9-9222-FAD7-564C-66C51494ED39}"/>
            </a:ext>
          </a:extLst>
        </p:cNvPr>
        <p:cNvGrpSpPr/>
        <p:nvPr/>
      </p:nvGrpSpPr>
      <p:grpSpPr>
        <a:xfrm>
          <a:off x="0" y="0"/>
          <a:ext cx="0" cy="0"/>
          <a:chOff x="0" y="0"/>
          <a:chExt cx="0" cy="0"/>
        </a:xfrm>
      </p:grpSpPr>
      <p:pic>
        <p:nvPicPr>
          <p:cNvPr id="8" name="Picture 7" descr="Sairam logo.JPG">
            <a:extLst>
              <a:ext uri="{FF2B5EF4-FFF2-40B4-BE49-F238E27FC236}">
                <a16:creationId xmlns:a16="http://schemas.microsoft.com/office/drawing/2014/main" id="{5534C93A-4B5C-46BF-E8AE-D2BA345F79C4}"/>
              </a:ext>
            </a:extLst>
          </p:cNvPr>
          <p:cNvPicPr>
            <a:picLocks noChangeAspect="1"/>
          </p:cNvPicPr>
          <p:nvPr/>
        </p:nvPicPr>
        <p:blipFill>
          <a:blip r:embed="rId2"/>
          <a:stretch>
            <a:fillRect/>
          </a:stretch>
        </p:blipFill>
        <p:spPr>
          <a:xfrm>
            <a:off x="381000" y="647700"/>
            <a:ext cx="2626360" cy="838200"/>
          </a:xfrm>
          <a:prstGeom prst="rect">
            <a:avLst/>
          </a:prstGeom>
        </p:spPr>
      </p:pic>
      <p:pic>
        <p:nvPicPr>
          <p:cNvPr id="9" name="Picture 8" descr="Sairam innovation logo.JPG">
            <a:extLst>
              <a:ext uri="{FF2B5EF4-FFF2-40B4-BE49-F238E27FC236}">
                <a16:creationId xmlns:a16="http://schemas.microsoft.com/office/drawing/2014/main" id="{29C9FE94-543B-032F-DCB5-AB3F0B6EC60C}"/>
              </a:ext>
            </a:extLst>
          </p:cNvPr>
          <p:cNvPicPr>
            <a:picLocks noChangeAspect="1"/>
          </p:cNvPicPr>
          <p:nvPr/>
        </p:nvPicPr>
        <p:blipFill>
          <a:blip r:embed="rId3"/>
          <a:stretch>
            <a:fillRect/>
          </a:stretch>
        </p:blipFill>
        <p:spPr>
          <a:xfrm>
            <a:off x="16002003" y="647700"/>
            <a:ext cx="2132350" cy="838200"/>
          </a:xfrm>
          <a:prstGeom prst="rect">
            <a:avLst/>
          </a:prstGeom>
        </p:spPr>
      </p:pic>
      <p:pic>
        <p:nvPicPr>
          <p:cNvPr id="10" name="Picture 9" descr="Chairman sir logo.JPG">
            <a:extLst>
              <a:ext uri="{FF2B5EF4-FFF2-40B4-BE49-F238E27FC236}">
                <a16:creationId xmlns:a16="http://schemas.microsoft.com/office/drawing/2014/main" id="{717C0D8C-1B3E-2BEC-61C0-10BCB059F775}"/>
              </a:ext>
            </a:extLst>
          </p:cNvPr>
          <p:cNvPicPr>
            <a:picLocks noChangeAspect="1"/>
          </p:cNvPicPr>
          <p:nvPr/>
        </p:nvPicPr>
        <p:blipFill>
          <a:blip r:embed="rId4"/>
          <a:stretch>
            <a:fillRect/>
          </a:stretch>
        </p:blipFill>
        <p:spPr>
          <a:xfrm>
            <a:off x="17221200" y="9563102"/>
            <a:ext cx="876300" cy="886733"/>
          </a:xfrm>
          <a:prstGeom prst="rect">
            <a:avLst/>
          </a:prstGeom>
        </p:spPr>
      </p:pic>
      <p:sp>
        <p:nvSpPr>
          <p:cNvPr id="16" name="Rectangle 15">
            <a:extLst>
              <a:ext uri="{FF2B5EF4-FFF2-40B4-BE49-F238E27FC236}">
                <a16:creationId xmlns:a16="http://schemas.microsoft.com/office/drawing/2014/main" id="{72545E5E-7240-07EB-53E2-5265F277FAA9}"/>
              </a:ext>
            </a:extLst>
          </p:cNvPr>
          <p:cNvSpPr/>
          <p:nvPr/>
        </p:nvSpPr>
        <p:spPr>
          <a:xfrm>
            <a:off x="381000" y="1665666"/>
            <a:ext cx="17012610" cy="2246769"/>
          </a:xfrm>
          <a:prstGeom prst="rect">
            <a:avLst/>
          </a:prstGeom>
        </p:spPr>
        <p:txBody>
          <a:bodyPr wrap="square">
            <a:spAutoFit/>
          </a:bodyPr>
          <a:lstStyle/>
          <a:p>
            <a:pPr>
              <a:buNone/>
            </a:pPr>
            <a:r>
              <a:rPr lang="en-US" sz="2800" b="1" dirty="0"/>
              <a:t>🎮 Game 2: Guess the Picture</a:t>
            </a:r>
          </a:p>
          <a:p>
            <a:r>
              <a:rPr lang="en-US" sz="2800" b="1" dirty="0"/>
              <a:t>Description:</a:t>
            </a:r>
            <a:br>
              <a:rPr lang="en-US" sz="2800" dirty="0"/>
            </a:br>
            <a:r>
              <a:rPr lang="en-US" sz="2800" dirty="0"/>
              <a:t>In this interactive game, children view an image (e.g., of a dog or cat) and guess the correct label by typing or using voice input. Positive feedback is given for correct answers, and voice synthesis enhances engagement.</a:t>
            </a:r>
          </a:p>
          <a:p>
            <a:pPr>
              <a:buNone/>
            </a:pPr>
            <a:endParaRPr lang="en-US" sz="2800" dirty="0"/>
          </a:p>
        </p:txBody>
      </p:sp>
      <p:graphicFrame>
        <p:nvGraphicFramePr>
          <p:cNvPr id="2" name="Table 1">
            <a:extLst>
              <a:ext uri="{FF2B5EF4-FFF2-40B4-BE49-F238E27FC236}">
                <a16:creationId xmlns:a16="http://schemas.microsoft.com/office/drawing/2014/main" id="{3FB3CC9C-CFDD-1AB1-7074-968C77BC0785}"/>
              </a:ext>
            </a:extLst>
          </p:cNvPr>
          <p:cNvGraphicFramePr>
            <a:graphicFrameLocks noGrp="1"/>
          </p:cNvGraphicFramePr>
          <p:nvPr>
            <p:extLst>
              <p:ext uri="{D42A27DB-BD31-4B8C-83A1-F6EECF244321}">
                <p14:modId xmlns:p14="http://schemas.microsoft.com/office/powerpoint/2010/main" val="4096860218"/>
              </p:ext>
            </p:extLst>
          </p:nvPr>
        </p:nvGraphicFramePr>
        <p:xfrm>
          <a:off x="628650" y="4496244"/>
          <a:ext cx="9220200" cy="5510224"/>
        </p:xfrm>
        <a:graphic>
          <a:graphicData uri="http://schemas.openxmlformats.org/drawingml/2006/table">
            <a:tbl>
              <a:tblPr/>
              <a:tblGrid>
                <a:gridCol w="2692029">
                  <a:extLst>
                    <a:ext uri="{9D8B030D-6E8A-4147-A177-3AD203B41FA5}">
                      <a16:colId xmlns:a16="http://schemas.microsoft.com/office/drawing/2014/main" val="3697995966"/>
                    </a:ext>
                  </a:extLst>
                </a:gridCol>
                <a:gridCol w="6528171">
                  <a:extLst>
                    <a:ext uri="{9D8B030D-6E8A-4147-A177-3AD203B41FA5}">
                      <a16:colId xmlns:a16="http://schemas.microsoft.com/office/drawing/2014/main" val="3677457906"/>
                    </a:ext>
                  </a:extLst>
                </a:gridCol>
              </a:tblGrid>
              <a:tr h="491522">
                <a:tc>
                  <a:txBody>
                    <a:bodyPr/>
                    <a:lstStyle/>
                    <a:p>
                      <a:r>
                        <a:rPr lang="en-IN" sz="2000"/>
                        <a:t>Concept</a:t>
                      </a:r>
                    </a:p>
                  </a:txBody>
                  <a:tcPr anchor="ctr">
                    <a:lnL>
                      <a:noFill/>
                    </a:lnL>
                    <a:lnR>
                      <a:noFill/>
                    </a:lnR>
                    <a:lnT>
                      <a:noFill/>
                    </a:lnT>
                    <a:lnB>
                      <a:noFill/>
                    </a:lnB>
                    <a:noFill/>
                  </a:tcPr>
                </a:tc>
                <a:tc>
                  <a:txBody>
                    <a:bodyPr/>
                    <a:lstStyle/>
                    <a:p>
                      <a:r>
                        <a:rPr lang="en-IN" sz="2000"/>
                        <a:t>Implementation</a:t>
                      </a:r>
                    </a:p>
                  </a:txBody>
                  <a:tcPr anchor="ctr">
                    <a:lnL>
                      <a:noFill/>
                    </a:lnL>
                    <a:lnR>
                      <a:noFill/>
                    </a:lnR>
                    <a:lnT>
                      <a:noFill/>
                    </a:lnT>
                    <a:lnB>
                      <a:noFill/>
                    </a:lnB>
                    <a:noFill/>
                  </a:tcPr>
                </a:tc>
                <a:extLst>
                  <a:ext uri="{0D108BD9-81ED-4DB2-BD59-A6C34878D82A}">
                    <a16:rowId xmlns:a16="http://schemas.microsoft.com/office/drawing/2014/main" val="4085073097"/>
                  </a:ext>
                </a:extLst>
              </a:tr>
              <a:tr h="491522">
                <a:tc>
                  <a:txBody>
                    <a:bodyPr/>
                    <a:lstStyle/>
                    <a:p>
                      <a:r>
                        <a:rPr lang="en-IN" sz="2000" b="1"/>
                        <a:t>Agent</a:t>
                      </a:r>
                      <a:endParaRPr lang="en-IN" sz="2000"/>
                    </a:p>
                  </a:txBody>
                  <a:tcPr anchor="ctr">
                    <a:lnL>
                      <a:noFill/>
                    </a:lnL>
                    <a:lnR>
                      <a:noFill/>
                    </a:lnR>
                    <a:lnT>
                      <a:noFill/>
                    </a:lnT>
                    <a:lnB>
                      <a:noFill/>
                    </a:lnB>
                    <a:noFill/>
                  </a:tcPr>
                </a:tc>
                <a:tc>
                  <a:txBody>
                    <a:bodyPr/>
                    <a:lstStyle/>
                    <a:p>
                      <a:r>
                        <a:rPr lang="en-US" sz="2000"/>
                        <a:t>The </a:t>
                      </a:r>
                      <a:r>
                        <a:rPr lang="en-US" sz="2000" b="1"/>
                        <a:t>child/student</a:t>
                      </a:r>
                      <a:r>
                        <a:rPr lang="en-US" sz="2000"/>
                        <a:t> playing the game.</a:t>
                      </a:r>
                    </a:p>
                  </a:txBody>
                  <a:tcPr anchor="ctr">
                    <a:lnL>
                      <a:noFill/>
                    </a:lnL>
                    <a:lnR>
                      <a:noFill/>
                    </a:lnR>
                    <a:lnT>
                      <a:noFill/>
                    </a:lnT>
                    <a:lnB>
                      <a:noFill/>
                    </a:lnB>
                    <a:noFill/>
                  </a:tcPr>
                </a:tc>
                <a:extLst>
                  <a:ext uri="{0D108BD9-81ED-4DB2-BD59-A6C34878D82A}">
                    <a16:rowId xmlns:a16="http://schemas.microsoft.com/office/drawing/2014/main" val="231521194"/>
                  </a:ext>
                </a:extLst>
              </a:tr>
              <a:tr h="905436">
                <a:tc>
                  <a:txBody>
                    <a:bodyPr/>
                    <a:lstStyle/>
                    <a:p>
                      <a:r>
                        <a:rPr lang="en-IN" sz="2000" b="1"/>
                        <a:t>Environment</a:t>
                      </a:r>
                      <a:endParaRPr lang="en-IN" sz="2000"/>
                    </a:p>
                  </a:txBody>
                  <a:tcPr anchor="ctr">
                    <a:lnL>
                      <a:noFill/>
                    </a:lnL>
                    <a:lnR>
                      <a:noFill/>
                    </a:lnR>
                    <a:lnT>
                      <a:noFill/>
                    </a:lnT>
                    <a:lnB>
                      <a:noFill/>
                    </a:lnB>
                    <a:noFill/>
                  </a:tcPr>
                </a:tc>
                <a:tc>
                  <a:txBody>
                    <a:bodyPr/>
                    <a:lstStyle/>
                    <a:p>
                      <a:r>
                        <a:rPr lang="en-US" sz="2000"/>
                        <a:t>The </a:t>
                      </a:r>
                      <a:r>
                        <a:rPr lang="en-US" sz="2000" b="1"/>
                        <a:t>Flask web application</a:t>
                      </a:r>
                      <a:r>
                        <a:rPr lang="en-US" sz="2000"/>
                        <a:t> that presents images and takes guesses.</a:t>
                      </a:r>
                    </a:p>
                  </a:txBody>
                  <a:tcPr anchor="ctr">
                    <a:lnL>
                      <a:noFill/>
                    </a:lnL>
                    <a:lnR>
                      <a:noFill/>
                    </a:lnR>
                    <a:lnT>
                      <a:noFill/>
                    </a:lnT>
                    <a:lnB>
                      <a:noFill/>
                    </a:lnB>
                    <a:noFill/>
                  </a:tcPr>
                </a:tc>
                <a:extLst>
                  <a:ext uri="{0D108BD9-81ED-4DB2-BD59-A6C34878D82A}">
                    <a16:rowId xmlns:a16="http://schemas.microsoft.com/office/drawing/2014/main" val="1317153365"/>
                  </a:ext>
                </a:extLst>
              </a:tr>
              <a:tr h="905436">
                <a:tc>
                  <a:txBody>
                    <a:bodyPr/>
                    <a:lstStyle/>
                    <a:p>
                      <a:r>
                        <a:rPr lang="en-IN" sz="2000" b="1"/>
                        <a:t>State</a:t>
                      </a:r>
                      <a:endParaRPr lang="en-IN" sz="2000"/>
                    </a:p>
                  </a:txBody>
                  <a:tcPr anchor="ctr">
                    <a:lnL>
                      <a:noFill/>
                    </a:lnL>
                    <a:lnR>
                      <a:noFill/>
                    </a:lnR>
                    <a:lnT>
                      <a:noFill/>
                    </a:lnT>
                    <a:lnB>
                      <a:noFill/>
                    </a:lnB>
                    <a:noFill/>
                  </a:tcPr>
                </a:tc>
                <a:tc>
                  <a:txBody>
                    <a:bodyPr/>
                    <a:lstStyle/>
                    <a:p>
                      <a:r>
                        <a:rPr lang="en-US" sz="2000" dirty="0"/>
                        <a:t>The </a:t>
                      </a:r>
                      <a:r>
                        <a:rPr lang="en-US" sz="2000" b="1" dirty="0"/>
                        <a:t>current image shown</a:t>
                      </a:r>
                      <a:r>
                        <a:rPr lang="en-US" sz="2000" dirty="0"/>
                        <a:t> and guess input from the child.</a:t>
                      </a:r>
                    </a:p>
                  </a:txBody>
                  <a:tcPr anchor="ctr">
                    <a:lnL>
                      <a:noFill/>
                    </a:lnL>
                    <a:lnR>
                      <a:noFill/>
                    </a:lnR>
                    <a:lnT>
                      <a:noFill/>
                    </a:lnT>
                    <a:lnB>
                      <a:noFill/>
                    </a:lnB>
                    <a:noFill/>
                  </a:tcPr>
                </a:tc>
                <a:extLst>
                  <a:ext uri="{0D108BD9-81ED-4DB2-BD59-A6C34878D82A}">
                    <a16:rowId xmlns:a16="http://schemas.microsoft.com/office/drawing/2014/main" val="3763643931"/>
                  </a:ext>
                </a:extLst>
              </a:tr>
              <a:tr h="905436">
                <a:tc>
                  <a:txBody>
                    <a:bodyPr/>
                    <a:lstStyle/>
                    <a:p>
                      <a:r>
                        <a:rPr lang="en-IN" sz="2000" b="1"/>
                        <a:t>Action</a:t>
                      </a:r>
                      <a:endParaRPr lang="en-IN" sz="2000"/>
                    </a:p>
                  </a:txBody>
                  <a:tcPr anchor="ctr">
                    <a:lnL>
                      <a:noFill/>
                    </a:lnL>
                    <a:lnR>
                      <a:noFill/>
                    </a:lnR>
                    <a:lnT>
                      <a:noFill/>
                    </a:lnT>
                    <a:lnB>
                      <a:noFill/>
                    </a:lnB>
                    <a:noFill/>
                  </a:tcPr>
                </a:tc>
                <a:tc>
                  <a:txBody>
                    <a:bodyPr/>
                    <a:lstStyle/>
                    <a:p>
                      <a:r>
                        <a:rPr lang="en-US" sz="2000"/>
                        <a:t>The child's </a:t>
                      </a:r>
                      <a:r>
                        <a:rPr lang="en-US" sz="2000" b="1"/>
                        <a:t>text/voice-based guess</a:t>
                      </a:r>
                      <a:r>
                        <a:rPr lang="en-US" sz="2000"/>
                        <a:t> for the image label.</a:t>
                      </a:r>
                    </a:p>
                  </a:txBody>
                  <a:tcPr anchor="ctr">
                    <a:lnL>
                      <a:noFill/>
                    </a:lnL>
                    <a:lnR>
                      <a:noFill/>
                    </a:lnR>
                    <a:lnT>
                      <a:noFill/>
                    </a:lnT>
                    <a:lnB>
                      <a:noFill/>
                    </a:lnB>
                    <a:noFill/>
                  </a:tcPr>
                </a:tc>
                <a:extLst>
                  <a:ext uri="{0D108BD9-81ED-4DB2-BD59-A6C34878D82A}">
                    <a16:rowId xmlns:a16="http://schemas.microsoft.com/office/drawing/2014/main" val="2119310611"/>
                  </a:ext>
                </a:extLst>
              </a:tr>
              <a:tr h="905436">
                <a:tc>
                  <a:txBody>
                    <a:bodyPr/>
                    <a:lstStyle/>
                    <a:p>
                      <a:r>
                        <a:rPr lang="en-IN" sz="2000" b="1"/>
                        <a:t>Reward</a:t>
                      </a:r>
                      <a:endParaRPr lang="en-IN" sz="2000"/>
                    </a:p>
                  </a:txBody>
                  <a:tcPr anchor="ctr">
                    <a:lnL>
                      <a:noFill/>
                    </a:lnL>
                    <a:lnR>
                      <a:noFill/>
                    </a:lnR>
                    <a:lnT>
                      <a:noFill/>
                    </a:lnT>
                    <a:lnB>
                      <a:noFill/>
                    </a:lnB>
                    <a:noFill/>
                  </a:tcPr>
                </a:tc>
                <a:tc>
                  <a:txBody>
                    <a:bodyPr/>
                    <a:lstStyle/>
                    <a:p>
                      <a:r>
                        <a:rPr lang="en-US" sz="2000"/>
                        <a:t>+1 for a correct guess, 0 for an incorrect guess. Stored in a reward list.</a:t>
                      </a:r>
                    </a:p>
                  </a:txBody>
                  <a:tcPr anchor="ctr">
                    <a:lnL>
                      <a:noFill/>
                    </a:lnL>
                    <a:lnR>
                      <a:noFill/>
                    </a:lnR>
                    <a:lnT>
                      <a:noFill/>
                    </a:lnT>
                    <a:lnB>
                      <a:noFill/>
                    </a:lnB>
                    <a:noFill/>
                  </a:tcPr>
                </a:tc>
                <a:extLst>
                  <a:ext uri="{0D108BD9-81ED-4DB2-BD59-A6C34878D82A}">
                    <a16:rowId xmlns:a16="http://schemas.microsoft.com/office/drawing/2014/main" val="3112497207"/>
                  </a:ext>
                </a:extLst>
              </a:tr>
              <a:tr h="905436">
                <a:tc>
                  <a:txBody>
                    <a:bodyPr/>
                    <a:lstStyle/>
                    <a:p>
                      <a:r>
                        <a:rPr lang="en-IN" sz="2000" b="1"/>
                        <a:t>Feedback Loop</a:t>
                      </a:r>
                      <a:endParaRPr lang="en-IN" sz="2000"/>
                    </a:p>
                  </a:txBody>
                  <a:tcPr anchor="ctr">
                    <a:lnL>
                      <a:noFill/>
                    </a:lnL>
                    <a:lnR>
                      <a:noFill/>
                    </a:lnR>
                    <a:lnT>
                      <a:noFill/>
                    </a:lnT>
                    <a:lnB>
                      <a:noFill/>
                    </a:lnB>
                    <a:noFill/>
                  </a:tcPr>
                </a:tc>
                <a:tc>
                  <a:txBody>
                    <a:bodyPr/>
                    <a:lstStyle/>
                    <a:p>
                      <a:r>
                        <a:rPr lang="en-US" sz="2000" dirty="0"/>
                        <a:t>Immediate audio/visual feedback improves learning through reinforcement.</a:t>
                      </a:r>
                    </a:p>
                  </a:txBody>
                  <a:tcPr anchor="ctr">
                    <a:lnL>
                      <a:noFill/>
                    </a:lnL>
                    <a:lnR>
                      <a:noFill/>
                    </a:lnR>
                    <a:lnT>
                      <a:noFill/>
                    </a:lnT>
                    <a:lnB>
                      <a:noFill/>
                    </a:lnB>
                    <a:noFill/>
                  </a:tcPr>
                </a:tc>
                <a:extLst>
                  <a:ext uri="{0D108BD9-81ED-4DB2-BD59-A6C34878D82A}">
                    <a16:rowId xmlns:a16="http://schemas.microsoft.com/office/drawing/2014/main" val="2467275375"/>
                  </a:ext>
                </a:extLst>
              </a:tr>
            </a:tbl>
          </a:graphicData>
        </a:graphic>
      </p:graphicFrame>
      <p:sp>
        <p:nvSpPr>
          <p:cNvPr id="3" name="Rectangle 1">
            <a:extLst>
              <a:ext uri="{FF2B5EF4-FFF2-40B4-BE49-F238E27FC236}">
                <a16:creationId xmlns:a16="http://schemas.microsoft.com/office/drawing/2014/main" id="{74B2C538-054B-9B23-A2E0-59802F7157C2}"/>
              </a:ext>
            </a:extLst>
          </p:cNvPr>
          <p:cNvSpPr>
            <a:spLocks noChangeArrowheads="1"/>
          </p:cNvSpPr>
          <p:nvPr/>
        </p:nvSpPr>
        <p:spPr bwMode="auto">
          <a:xfrm>
            <a:off x="533400" y="3849392"/>
            <a:ext cx="1159933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Reinforcement Learning Elements: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0AEACC0E-1BB8-D52D-FA5F-BD27A71FFB44}"/>
              </a:ext>
            </a:extLst>
          </p:cNvPr>
          <p:cNvPicPr>
            <a:picLocks noChangeAspect="1"/>
          </p:cNvPicPr>
          <p:nvPr/>
        </p:nvPicPr>
        <p:blipFill>
          <a:blip r:embed="rId5"/>
          <a:stretch>
            <a:fillRect/>
          </a:stretch>
        </p:blipFill>
        <p:spPr>
          <a:xfrm>
            <a:off x="10145023" y="4209330"/>
            <a:ext cx="7076177" cy="5041637"/>
          </a:xfrm>
          <a:prstGeom prst="rect">
            <a:avLst/>
          </a:prstGeom>
        </p:spPr>
      </p:pic>
    </p:spTree>
    <p:extLst>
      <p:ext uri="{BB962C8B-B14F-4D97-AF65-F5344CB8AC3E}">
        <p14:creationId xmlns:p14="http://schemas.microsoft.com/office/powerpoint/2010/main" val="818049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itle 3">
            <a:extLst>
              <a:ext uri="{FF2B5EF4-FFF2-40B4-BE49-F238E27FC236}">
                <a16:creationId xmlns:a16="http://schemas.microsoft.com/office/drawing/2014/main" id="{3CAEC04B-1429-4612-89DB-5CA4F4B031FD}"/>
              </a:ext>
            </a:extLst>
          </p:cNvPr>
          <p:cNvSpPr txBox="1">
            <a:spLocks/>
          </p:cNvSpPr>
          <p:nvPr/>
        </p:nvSpPr>
        <p:spPr>
          <a:xfrm>
            <a:off x="2819400" y="190502"/>
            <a:ext cx="12954000" cy="126640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8746"/>
              </a:lnSpc>
            </a:pPr>
            <a:r>
              <a:rPr lang="en-GB" sz="3000" b="1" dirty="0">
                <a:solidFill>
                  <a:prstClr val="black"/>
                </a:solidFill>
                <a:latin typeface="Raleway"/>
              </a:rPr>
              <a:t>  </a:t>
            </a:r>
            <a:r>
              <a:rPr lang="en-GB" sz="6100" dirty="0">
                <a:latin typeface="Antonio Bold"/>
                <a:ea typeface="+mn-ea"/>
                <a:cs typeface="+mn-cs"/>
              </a:rPr>
              <a:t>MVP Validation</a:t>
            </a:r>
            <a:endParaRPr lang="en-US" sz="6100" dirty="0">
              <a:latin typeface="Antonio Bold"/>
              <a:ea typeface="+mn-ea"/>
              <a:cs typeface="+mn-cs"/>
            </a:endParaRPr>
          </a:p>
        </p:txBody>
      </p:sp>
      <p:sp>
        <p:nvSpPr>
          <p:cNvPr id="7" name="Rectangle 6">
            <a:extLst>
              <a:ext uri="{FF2B5EF4-FFF2-40B4-BE49-F238E27FC236}">
                <a16:creationId xmlns:a16="http://schemas.microsoft.com/office/drawing/2014/main" id="{51D08DA0-06DC-8B4E-BD66-A9F65085D413}"/>
              </a:ext>
            </a:extLst>
          </p:cNvPr>
          <p:cNvSpPr/>
          <p:nvPr/>
        </p:nvSpPr>
        <p:spPr>
          <a:xfrm>
            <a:off x="457200" y="1485900"/>
            <a:ext cx="16709136" cy="8294121"/>
          </a:xfrm>
          <a:prstGeom prst="rect">
            <a:avLst/>
          </a:prstGeom>
          <a:solidFill>
            <a:schemeClr val="accent1">
              <a:lumMod val="40000"/>
              <a:lumOff val="60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algn="ctr"/>
            <a:endParaRPr lang="en-GB" sz="1600" dirty="0">
              <a:latin typeface="Barlow" panose="00000800000000000000" pitchFamily="2" charset="0"/>
            </a:endParaRPr>
          </a:p>
        </p:txBody>
      </p:sp>
      <p:cxnSp>
        <p:nvCxnSpPr>
          <p:cNvPr id="11" name="Straight Connector 10">
            <a:extLst>
              <a:ext uri="{FF2B5EF4-FFF2-40B4-BE49-F238E27FC236}">
                <a16:creationId xmlns:a16="http://schemas.microsoft.com/office/drawing/2014/main" id="{97A66D7F-E190-4448-B607-C21D56C9EC0E}"/>
              </a:ext>
            </a:extLst>
          </p:cNvPr>
          <p:cNvCxnSpPr>
            <a:cxnSpLocks/>
          </p:cNvCxnSpPr>
          <p:nvPr/>
        </p:nvCxnSpPr>
        <p:spPr>
          <a:xfrm flipH="1" flipV="1">
            <a:off x="9448800" y="1790702"/>
            <a:ext cx="0" cy="79584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671FBED-F807-C244-997A-A62DD004EDFB}"/>
              </a:ext>
            </a:extLst>
          </p:cNvPr>
          <p:cNvSpPr txBox="1"/>
          <p:nvPr/>
        </p:nvSpPr>
        <p:spPr>
          <a:xfrm>
            <a:off x="685800" y="2171700"/>
            <a:ext cx="3299254" cy="338552"/>
          </a:xfrm>
          <a:prstGeom prst="rect">
            <a:avLst/>
          </a:prstGeom>
          <a:noFill/>
        </p:spPr>
        <p:txBody>
          <a:bodyPr wrap="square" lIns="91439" tIns="45719" rIns="91439" bIns="45719" rtlCol="0">
            <a:spAutoFit/>
          </a:bodyPr>
          <a:lstStyle/>
          <a:p>
            <a:r>
              <a:rPr lang="en-GB" sz="1600" b="1" dirty="0">
                <a:latin typeface="Barlow" panose="00000800000000000000" pitchFamily="2" charset="0"/>
              </a:rPr>
              <a:t>Test Details:</a:t>
            </a:r>
          </a:p>
        </p:txBody>
      </p:sp>
      <p:sp>
        <p:nvSpPr>
          <p:cNvPr id="13" name="TextBox 12">
            <a:extLst>
              <a:ext uri="{FF2B5EF4-FFF2-40B4-BE49-F238E27FC236}">
                <a16:creationId xmlns:a16="http://schemas.microsoft.com/office/drawing/2014/main" id="{FEA05CF0-7156-F54C-B0C2-FBC0374002EC}"/>
              </a:ext>
            </a:extLst>
          </p:cNvPr>
          <p:cNvSpPr txBox="1"/>
          <p:nvPr/>
        </p:nvSpPr>
        <p:spPr>
          <a:xfrm>
            <a:off x="730789" y="4945629"/>
            <a:ext cx="3299254" cy="338552"/>
          </a:xfrm>
          <a:prstGeom prst="rect">
            <a:avLst/>
          </a:prstGeom>
          <a:noFill/>
        </p:spPr>
        <p:txBody>
          <a:bodyPr wrap="square" lIns="91439" tIns="45719" rIns="91439" bIns="45719" rtlCol="0">
            <a:spAutoFit/>
          </a:bodyPr>
          <a:lstStyle/>
          <a:p>
            <a:r>
              <a:rPr lang="en-GB" sz="1600" b="1" dirty="0">
                <a:latin typeface="Barlow" panose="00000800000000000000" pitchFamily="2" charset="0"/>
              </a:rPr>
              <a:t>Results of Test:</a:t>
            </a:r>
          </a:p>
        </p:txBody>
      </p:sp>
      <p:sp>
        <p:nvSpPr>
          <p:cNvPr id="14" name="TextBox 13">
            <a:extLst>
              <a:ext uri="{FF2B5EF4-FFF2-40B4-BE49-F238E27FC236}">
                <a16:creationId xmlns:a16="http://schemas.microsoft.com/office/drawing/2014/main" id="{28E58E65-6693-2848-B580-E0CC47E8C136}"/>
              </a:ext>
            </a:extLst>
          </p:cNvPr>
          <p:cNvSpPr txBox="1"/>
          <p:nvPr/>
        </p:nvSpPr>
        <p:spPr>
          <a:xfrm>
            <a:off x="9906000" y="1790700"/>
            <a:ext cx="3299254" cy="338552"/>
          </a:xfrm>
          <a:prstGeom prst="rect">
            <a:avLst/>
          </a:prstGeom>
          <a:noFill/>
        </p:spPr>
        <p:txBody>
          <a:bodyPr wrap="square" lIns="91439" tIns="45719" rIns="91439" bIns="45719" rtlCol="0">
            <a:spAutoFit/>
          </a:bodyPr>
          <a:lstStyle/>
          <a:p>
            <a:r>
              <a:rPr lang="en-GB" sz="1600" b="1" dirty="0">
                <a:latin typeface="Barlow" panose="00000800000000000000" pitchFamily="2" charset="0"/>
              </a:rPr>
              <a:t>Conclusion:</a:t>
            </a:r>
          </a:p>
        </p:txBody>
      </p:sp>
      <p:sp>
        <p:nvSpPr>
          <p:cNvPr id="15" name="TextBox 14">
            <a:extLst>
              <a:ext uri="{FF2B5EF4-FFF2-40B4-BE49-F238E27FC236}">
                <a16:creationId xmlns:a16="http://schemas.microsoft.com/office/drawing/2014/main" id="{7430E071-9B96-1446-8F6F-64CD7A481BC2}"/>
              </a:ext>
            </a:extLst>
          </p:cNvPr>
          <p:cNvSpPr txBox="1"/>
          <p:nvPr/>
        </p:nvSpPr>
        <p:spPr>
          <a:xfrm>
            <a:off x="9829800" y="4914900"/>
            <a:ext cx="3299254" cy="338552"/>
          </a:xfrm>
          <a:prstGeom prst="rect">
            <a:avLst/>
          </a:prstGeom>
          <a:noFill/>
        </p:spPr>
        <p:txBody>
          <a:bodyPr wrap="square" lIns="91439" tIns="45719" rIns="91439" bIns="45719" rtlCol="0">
            <a:spAutoFit/>
          </a:bodyPr>
          <a:lstStyle/>
          <a:p>
            <a:r>
              <a:rPr lang="en-GB" sz="1600" b="1" dirty="0">
                <a:latin typeface="Barlow" panose="00000800000000000000" pitchFamily="2" charset="0"/>
              </a:rPr>
              <a:t>Realizations / Insights:</a:t>
            </a:r>
          </a:p>
        </p:txBody>
      </p:sp>
      <p:sp>
        <p:nvSpPr>
          <p:cNvPr id="16" name="TextBox 15">
            <a:extLst>
              <a:ext uri="{FF2B5EF4-FFF2-40B4-BE49-F238E27FC236}">
                <a16:creationId xmlns:a16="http://schemas.microsoft.com/office/drawing/2014/main" id="{2C2B3B00-73BC-054E-9F8B-8D188EEB2FB0}"/>
              </a:ext>
            </a:extLst>
          </p:cNvPr>
          <p:cNvSpPr txBox="1"/>
          <p:nvPr/>
        </p:nvSpPr>
        <p:spPr>
          <a:xfrm>
            <a:off x="9827372" y="7220235"/>
            <a:ext cx="4658500" cy="338552"/>
          </a:xfrm>
          <a:prstGeom prst="rect">
            <a:avLst/>
          </a:prstGeom>
          <a:noFill/>
        </p:spPr>
        <p:txBody>
          <a:bodyPr wrap="square" lIns="91439" tIns="45719" rIns="91439" bIns="45719" rtlCol="0">
            <a:spAutoFit/>
          </a:bodyPr>
          <a:lstStyle/>
          <a:p>
            <a:r>
              <a:rPr lang="en-GB" sz="1600" b="1" dirty="0">
                <a:latin typeface="Barlow" panose="00000800000000000000" pitchFamily="2" charset="0"/>
              </a:rPr>
              <a:t>Next Steps:</a:t>
            </a:r>
          </a:p>
        </p:txBody>
      </p:sp>
      <p:sp>
        <p:nvSpPr>
          <p:cNvPr id="17" name="TextBox 16">
            <a:extLst>
              <a:ext uri="{FF2B5EF4-FFF2-40B4-BE49-F238E27FC236}">
                <a16:creationId xmlns:a16="http://schemas.microsoft.com/office/drawing/2014/main" id="{85F8CBB3-C33D-0B4D-8BEA-8C46D5F70F1E}"/>
              </a:ext>
            </a:extLst>
          </p:cNvPr>
          <p:cNvSpPr txBox="1"/>
          <p:nvPr/>
        </p:nvSpPr>
        <p:spPr>
          <a:xfrm>
            <a:off x="762000" y="2628900"/>
            <a:ext cx="8404519" cy="584773"/>
          </a:xfrm>
          <a:prstGeom prst="rect">
            <a:avLst/>
          </a:prstGeom>
          <a:noFill/>
        </p:spPr>
        <p:txBody>
          <a:bodyPr wrap="square" lIns="91439" tIns="45719" rIns="91439" bIns="45719" rtlCol="0">
            <a:spAutoFit/>
          </a:bodyPr>
          <a:lstStyle/>
          <a:p>
            <a:r>
              <a:rPr lang="en-GB" sz="1600" b="1" dirty="0">
                <a:latin typeface="Barlow" panose="00000800000000000000" pitchFamily="2" charset="0"/>
              </a:rPr>
              <a:t>How long will we test this MVP?</a:t>
            </a:r>
          </a:p>
          <a:p>
            <a:r>
              <a:rPr lang="en-US" sz="1600" dirty="0">
                <a:latin typeface="Bookman Old Style" panose="02050604050505020204" pitchFamily="18" charset="0"/>
              </a:rPr>
              <a:t> We conducted testing for 3 weeks with daily game interactions</a:t>
            </a:r>
            <a:endParaRPr lang="en-GB" sz="1600" b="1" dirty="0">
              <a:latin typeface="Barlow" panose="00000800000000000000" pitchFamily="2" charset="0"/>
            </a:endParaRPr>
          </a:p>
        </p:txBody>
      </p:sp>
      <p:sp>
        <p:nvSpPr>
          <p:cNvPr id="18" name="TextBox 17">
            <a:extLst>
              <a:ext uri="{FF2B5EF4-FFF2-40B4-BE49-F238E27FC236}">
                <a16:creationId xmlns:a16="http://schemas.microsoft.com/office/drawing/2014/main" id="{F64229BF-1A85-6D45-B2B7-855A518F1B89}"/>
              </a:ext>
            </a:extLst>
          </p:cNvPr>
          <p:cNvSpPr txBox="1"/>
          <p:nvPr/>
        </p:nvSpPr>
        <p:spPr>
          <a:xfrm>
            <a:off x="838200" y="3848101"/>
            <a:ext cx="8328319" cy="1077216"/>
          </a:xfrm>
          <a:prstGeom prst="rect">
            <a:avLst/>
          </a:prstGeom>
          <a:noFill/>
        </p:spPr>
        <p:txBody>
          <a:bodyPr wrap="square" lIns="91439" tIns="45719" rIns="91439" bIns="45719" rtlCol="0">
            <a:spAutoFit/>
          </a:bodyPr>
          <a:lstStyle/>
          <a:p>
            <a:r>
              <a:rPr lang="en-GB" sz="1600" b="1" dirty="0">
                <a:latin typeface="Barlow" panose="00000800000000000000" pitchFamily="2" charset="0"/>
              </a:rPr>
              <a:t>How will we get to that audience?</a:t>
            </a:r>
            <a:r>
              <a:rPr lang="en-US" sz="1600" dirty="0"/>
              <a:t> </a:t>
            </a:r>
          </a:p>
          <a:p>
            <a:r>
              <a:rPr lang="en-US" sz="1600" dirty="0"/>
              <a:t>We partnered with local dyslexia support groups, parents, and educators from specialized schools for children with learning disabilities.</a:t>
            </a:r>
          </a:p>
          <a:p>
            <a:endParaRPr lang="en-GB" sz="1600" b="1" dirty="0">
              <a:latin typeface="Barlow" panose="00000800000000000000" pitchFamily="2" charset="0"/>
            </a:endParaRPr>
          </a:p>
        </p:txBody>
      </p:sp>
      <p:sp>
        <p:nvSpPr>
          <p:cNvPr id="19" name="TextBox 18">
            <a:extLst>
              <a:ext uri="{FF2B5EF4-FFF2-40B4-BE49-F238E27FC236}">
                <a16:creationId xmlns:a16="http://schemas.microsoft.com/office/drawing/2014/main" id="{18EC7D1D-EFBB-2E4F-9EFB-AB531420D6FC}"/>
              </a:ext>
            </a:extLst>
          </p:cNvPr>
          <p:cNvSpPr txBox="1"/>
          <p:nvPr/>
        </p:nvSpPr>
        <p:spPr>
          <a:xfrm>
            <a:off x="762000" y="3238500"/>
            <a:ext cx="7393369" cy="584773"/>
          </a:xfrm>
          <a:prstGeom prst="rect">
            <a:avLst/>
          </a:prstGeom>
          <a:noFill/>
        </p:spPr>
        <p:txBody>
          <a:bodyPr wrap="none" lIns="91439" tIns="45719" rIns="91439" bIns="45719" rtlCol="0">
            <a:spAutoFit/>
          </a:bodyPr>
          <a:lstStyle/>
          <a:p>
            <a:r>
              <a:rPr lang="en-GB" sz="1600" b="1" dirty="0">
                <a:latin typeface="Barlow" panose="00000800000000000000" pitchFamily="2" charset="0"/>
              </a:rPr>
              <a:t>Who is our target audience for the test? How many of them?</a:t>
            </a:r>
          </a:p>
          <a:p>
            <a:r>
              <a:rPr lang="en-US" sz="1600" dirty="0">
                <a:solidFill>
                  <a:schemeClr val="bg2"/>
                </a:solidFill>
                <a:latin typeface="Bookman Old Style" panose="02050604050505020204" pitchFamily="18" charset="0"/>
              </a:rPr>
              <a:t> </a:t>
            </a:r>
            <a:r>
              <a:rPr lang="en-US" sz="1600" dirty="0">
                <a:latin typeface="Bookman Old Style" panose="02050604050505020204" pitchFamily="18" charset="0"/>
              </a:rPr>
              <a:t>children aged 4-8 with dyslexia, with an initial test group of 7 children.</a:t>
            </a:r>
            <a:endParaRPr lang="en-GB" sz="1600" b="1" dirty="0">
              <a:latin typeface="Barlow" panose="00000800000000000000" pitchFamily="2" charset="0"/>
            </a:endParaRPr>
          </a:p>
        </p:txBody>
      </p:sp>
      <p:sp>
        <p:nvSpPr>
          <p:cNvPr id="22" name="TextBox 21">
            <a:extLst>
              <a:ext uri="{FF2B5EF4-FFF2-40B4-BE49-F238E27FC236}">
                <a16:creationId xmlns:a16="http://schemas.microsoft.com/office/drawing/2014/main" id="{2E6F00F6-742E-C24C-92EB-6D9513CB41D0}"/>
              </a:ext>
            </a:extLst>
          </p:cNvPr>
          <p:cNvSpPr txBox="1"/>
          <p:nvPr/>
        </p:nvSpPr>
        <p:spPr>
          <a:xfrm>
            <a:off x="10668000" y="2400300"/>
            <a:ext cx="3290129" cy="923328"/>
          </a:xfrm>
          <a:prstGeom prst="rect">
            <a:avLst/>
          </a:prstGeom>
          <a:noFill/>
        </p:spPr>
        <p:txBody>
          <a:bodyPr wrap="none" lIns="91439" tIns="45719" rIns="91439" bIns="45719" rtlCol="0">
            <a:spAutoFit/>
          </a:bodyPr>
          <a:lstStyle/>
          <a:p>
            <a:pPr>
              <a:buFont typeface="Wingdings" pitchFamily="2" charset="2"/>
              <a:buChar char="q"/>
            </a:pPr>
            <a:r>
              <a:rPr lang="en-US" dirty="0"/>
              <a:t>Positive User Engagement</a:t>
            </a:r>
          </a:p>
          <a:p>
            <a:pPr>
              <a:buFont typeface="Wingdings" pitchFamily="2" charset="2"/>
              <a:buChar char="q"/>
            </a:pPr>
            <a:r>
              <a:rPr lang="en-US" dirty="0"/>
              <a:t>UI/UX Improvements</a:t>
            </a:r>
          </a:p>
          <a:p>
            <a:pPr>
              <a:buFont typeface="Wingdings" pitchFamily="2" charset="2"/>
              <a:buChar char="q"/>
            </a:pPr>
            <a:r>
              <a:rPr lang="en-US" dirty="0"/>
              <a:t>Expanded Testing and Features</a:t>
            </a:r>
            <a:endParaRPr lang="en-GB" dirty="0">
              <a:latin typeface="Barlow" panose="00000800000000000000" pitchFamily="2" charset="0"/>
            </a:endParaRPr>
          </a:p>
        </p:txBody>
      </p:sp>
      <p:sp>
        <p:nvSpPr>
          <p:cNvPr id="26" name="TextBox 25">
            <a:extLst>
              <a:ext uri="{FF2B5EF4-FFF2-40B4-BE49-F238E27FC236}">
                <a16:creationId xmlns:a16="http://schemas.microsoft.com/office/drawing/2014/main" id="{9118EE0E-947B-0F47-A725-AA544F75E946}"/>
              </a:ext>
            </a:extLst>
          </p:cNvPr>
          <p:cNvSpPr txBox="1"/>
          <p:nvPr/>
        </p:nvSpPr>
        <p:spPr>
          <a:xfrm>
            <a:off x="609600" y="1714500"/>
            <a:ext cx="3299254" cy="338552"/>
          </a:xfrm>
          <a:prstGeom prst="rect">
            <a:avLst/>
          </a:prstGeom>
          <a:noFill/>
        </p:spPr>
        <p:txBody>
          <a:bodyPr wrap="square" lIns="91439" tIns="45719" rIns="91439" bIns="45719" rtlCol="0">
            <a:spAutoFit/>
          </a:bodyPr>
          <a:lstStyle/>
          <a:p>
            <a:r>
              <a:rPr lang="en-GB" sz="1600" b="1" dirty="0">
                <a:latin typeface="Barlow" panose="00000800000000000000" pitchFamily="2" charset="0"/>
              </a:rPr>
              <a:t>What is your MVP</a:t>
            </a:r>
          </a:p>
        </p:txBody>
      </p:sp>
      <p:sp>
        <p:nvSpPr>
          <p:cNvPr id="27" name="TextBox 26">
            <a:extLst>
              <a:ext uri="{FF2B5EF4-FFF2-40B4-BE49-F238E27FC236}">
                <a16:creationId xmlns:a16="http://schemas.microsoft.com/office/drawing/2014/main" id="{65F1A852-0296-784A-8B55-666EC2213AD5}"/>
              </a:ext>
            </a:extLst>
          </p:cNvPr>
          <p:cNvSpPr txBox="1"/>
          <p:nvPr/>
        </p:nvSpPr>
        <p:spPr>
          <a:xfrm>
            <a:off x="838200" y="5600700"/>
            <a:ext cx="8435595" cy="830995"/>
          </a:xfrm>
          <a:prstGeom prst="rect">
            <a:avLst/>
          </a:prstGeom>
          <a:noFill/>
        </p:spPr>
        <p:txBody>
          <a:bodyPr wrap="square" lIns="91439" tIns="45719" rIns="91439" bIns="45719" rtlCol="0">
            <a:spAutoFit/>
          </a:bodyPr>
          <a:lstStyle/>
          <a:p>
            <a:r>
              <a:rPr lang="en-GB" sz="1600" b="1" dirty="0">
                <a:latin typeface="Barlow" panose="00000800000000000000" pitchFamily="2" charset="0"/>
              </a:rPr>
              <a:t>Did enough customers buy? Why or why not?</a:t>
            </a:r>
            <a:r>
              <a:rPr lang="en-US" sz="1600" dirty="0"/>
              <a:t> Not applicable at this stage, as it was a pre-launch prototype, but all test users expressed interest in continuing the app.</a:t>
            </a:r>
          </a:p>
          <a:p>
            <a:endParaRPr lang="en-GB" sz="1600" b="1" dirty="0">
              <a:latin typeface="Barlow" panose="00000800000000000000" pitchFamily="2" charset="0"/>
            </a:endParaRPr>
          </a:p>
        </p:txBody>
      </p:sp>
      <p:sp>
        <p:nvSpPr>
          <p:cNvPr id="28" name="TextBox 27">
            <a:extLst>
              <a:ext uri="{FF2B5EF4-FFF2-40B4-BE49-F238E27FC236}">
                <a16:creationId xmlns:a16="http://schemas.microsoft.com/office/drawing/2014/main" id="{E19D8FFA-C619-0B4F-92CF-D27367E4FAE7}"/>
              </a:ext>
            </a:extLst>
          </p:cNvPr>
          <p:cNvSpPr txBox="1"/>
          <p:nvPr/>
        </p:nvSpPr>
        <p:spPr>
          <a:xfrm>
            <a:off x="762000" y="6362700"/>
            <a:ext cx="8837678" cy="1323437"/>
          </a:xfrm>
          <a:prstGeom prst="rect">
            <a:avLst/>
          </a:prstGeom>
          <a:noFill/>
        </p:spPr>
        <p:txBody>
          <a:bodyPr wrap="square" lIns="91439" tIns="45719" rIns="91439" bIns="45719" rtlCol="0">
            <a:spAutoFit/>
          </a:bodyPr>
          <a:lstStyle/>
          <a:p>
            <a:r>
              <a:rPr lang="en-GB" sz="1600" b="1" dirty="0">
                <a:latin typeface="Barlow" panose="00000800000000000000" pitchFamily="2" charset="0"/>
              </a:rPr>
              <a:t>Did customers pay the price we expected? Why or why not?</a:t>
            </a:r>
            <a:r>
              <a:rPr lang="en-US" sz="1600" dirty="0"/>
              <a:t> The MVP was free for testing, but parents expressed interest in subscribing to a paid version if it continued delivering positive learning outcomes.</a:t>
            </a:r>
          </a:p>
          <a:p>
            <a:endParaRPr lang="en-IN" sz="1600" dirty="0">
              <a:solidFill>
                <a:schemeClr val="bg2"/>
              </a:solidFill>
              <a:latin typeface="Bookman Old Style" panose="02050604050505020204" pitchFamily="18" charset="0"/>
            </a:endParaRPr>
          </a:p>
          <a:p>
            <a:endParaRPr lang="en-GB" sz="1600" b="1" dirty="0">
              <a:latin typeface="Barlow" panose="00000800000000000000" pitchFamily="2" charset="0"/>
            </a:endParaRPr>
          </a:p>
        </p:txBody>
      </p:sp>
      <p:sp>
        <p:nvSpPr>
          <p:cNvPr id="29" name="TextBox 28">
            <a:extLst>
              <a:ext uri="{FF2B5EF4-FFF2-40B4-BE49-F238E27FC236}">
                <a16:creationId xmlns:a16="http://schemas.microsoft.com/office/drawing/2014/main" id="{57EDA9B1-7A7D-DC46-85AD-020525D3F1D1}"/>
              </a:ext>
            </a:extLst>
          </p:cNvPr>
          <p:cNvSpPr txBox="1"/>
          <p:nvPr/>
        </p:nvSpPr>
        <p:spPr>
          <a:xfrm>
            <a:off x="762000" y="7353300"/>
            <a:ext cx="7222042" cy="1077216"/>
          </a:xfrm>
          <a:prstGeom prst="rect">
            <a:avLst/>
          </a:prstGeom>
          <a:noFill/>
        </p:spPr>
        <p:txBody>
          <a:bodyPr wrap="square" lIns="91439" tIns="45719" rIns="91439" bIns="45719" rtlCol="0">
            <a:spAutoFit/>
          </a:bodyPr>
          <a:lstStyle/>
          <a:p>
            <a:r>
              <a:rPr lang="en-GB" sz="1600" b="1" dirty="0">
                <a:latin typeface="Barlow" panose="00000800000000000000" pitchFamily="2" charset="0"/>
              </a:rPr>
              <a:t>Did customers come back to our product or show interest in doing so? Why or why not? </a:t>
            </a:r>
            <a:r>
              <a:rPr lang="en-US" sz="1600" dirty="0"/>
              <a:t>Participants returned regularly, reporting high engagement and interest in continuing the games.</a:t>
            </a:r>
          </a:p>
          <a:p>
            <a:endParaRPr lang="en-GB" sz="1600" b="1" dirty="0">
              <a:latin typeface="Barlow" panose="00000800000000000000" pitchFamily="2" charset="0"/>
            </a:endParaRPr>
          </a:p>
        </p:txBody>
      </p:sp>
      <p:sp>
        <p:nvSpPr>
          <p:cNvPr id="30" name="TextBox 29">
            <a:extLst>
              <a:ext uri="{FF2B5EF4-FFF2-40B4-BE49-F238E27FC236}">
                <a16:creationId xmlns:a16="http://schemas.microsoft.com/office/drawing/2014/main" id="{CB6141DC-819C-2A45-B9F6-A119949D60F3}"/>
              </a:ext>
            </a:extLst>
          </p:cNvPr>
          <p:cNvSpPr txBox="1"/>
          <p:nvPr/>
        </p:nvSpPr>
        <p:spPr>
          <a:xfrm>
            <a:off x="762000" y="8343900"/>
            <a:ext cx="6321324" cy="1077216"/>
          </a:xfrm>
          <a:prstGeom prst="rect">
            <a:avLst/>
          </a:prstGeom>
          <a:noFill/>
        </p:spPr>
        <p:txBody>
          <a:bodyPr wrap="square" lIns="91439" tIns="45719" rIns="91439" bIns="45719" rtlCol="0">
            <a:spAutoFit/>
          </a:bodyPr>
          <a:lstStyle/>
          <a:p>
            <a:r>
              <a:rPr lang="en-GB" sz="1600" b="1" dirty="0">
                <a:latin typeface="Barlow" panose="00000800000000000000" pitchFamily="2" charset="0"/>
              </a:rPr>
              <a:t>Did customers recommend our product to others or evangelize about it? Why or why not? </a:t>
            </a:r>
            <a:r>
              <a:rPr lang="en-US" sz="1600" dirty="0"/>
              <a:t>Yes, customers recommended the app due to positive outcomes and high engagement.</a:t>
            </a:r>
          </a:p>
          <a:p>
            <a:endParaRPr lang="en-GB" sz="1600" b="1" dirty="0">
              <a:latin typeface="Barlow" panose="00000800000000000000" pitchFamily="2" charset="0"/>
            </a:endParaRPr>
          </a:p>
        </p:txBody>
      </p:sp>
      <p:cxnSp>
        <p:nvCxnSpPr>
          <p:cNvPr id="31" name="Straight Connector 30"/>
          <p:cNvCxnSpPr/>
          <p:nvPr/>
        </p:nvCxnSpPr>
        <p:spPr>
          <a:xfrm flipV="1">
            <a:off x="714915" y="4762500"/>
            <a:ext cx="1643413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242" name="Rectangle 2"/>
          <p:cNvSpPr>
            <a:spLocks noChangeArrowheads="1"/>
          </p:cNvSpPr>
          <p:nvPr/>
        </p:nvSpPr>
        <p:spPr bwMode="auto">
          <a:xfrm>
            <a:off x="10668000" y="5372100"/>
            <a:ext cx="3327642" cy="1846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fontAlgn="base">
              <a:spcBef>
                <a:spcPct val="0"/>
              </a:spcBef>
              <a:spcAft>
                <a:spcPct val="0"/>
              </a:spcAft>
              <a:buFont typeface="Wingdings" pitchFamily="2" charset="2"/>
              <a:buChar char="q"/>
            </a:pPr>
            <a:r>
              <a:rPr lang="en-US" sz="1600" dirty="0">
                <a:latin typeface="Arial" charset="0"/>
                <a:cs typeface="Arial" charset="0"/>
              </a:rPr>
              <a:t>Positive User Feedback </a:t>
            </a:r>
          </a:p>
          <a:p>
            <a:pPr marL="0" marR="0" lvl="0" indent="0"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High Engagement </a:t>
            </a:r>
          </a:p>
          <a:p>
            <a:pPr marL="0" marR="0" lvl="0" indent="0"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Effectiveness of Personalization </a:t>
            </a:r>
          </a:p>
          <a:p>
            <a:pPr marL="0" marR="0" lvl="0" indent="0"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Interest in Paid Version </a:t>
            </a:r>
          </a:p>
          <a:p>
            <a:pPr marL="0" marR="0" lvl="0" indent="0"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UI/UX Feedback </a:t>
            </a:r>
          </a:p>
          <a:p>
            <a:pPr marL="0" marR="0" lvl="0" indent="0"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Feature Expansion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cs typeface="Arial" charset="0"/>
            </a:endParaRPr>
          </a:p>
        </p:txBody>
      </p:sp>
      <p:sp>
        <p:nvSpPr>
          <p:cNvPr id="10243" name="Rectangle 3"/>
          <p:cNvSpPr>
            <a:spLocks noChangeArrowheads="1"/>
          </p:cNvSpPr>
          <p:nvPr/>
        </p:nvSpPr>
        <p:spPr bwMode="auto">
          <a:xfrm>
            <a:off x="10744200" y="7734300"/>
            <a:ext cx="3952300" cy="132343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buFont typeface="Wingdings" pitchFamily="2" charset="2"/>
              <a:buChar char="q"/>
            </a:pPr>
            <a:r>
              <a:rPr lang="en-US" sz="1600" dirty="0">
                <a:latin typeface="Arial" charset="0"/>
                <a:cs typeface="Arial" charset="0"/>
              </a:rPr>
              <a:t>Finalize Concept and Features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Prototype Design</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Refine Learning Algorithms</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Set Up Backend Infrastructure</a:t>
            </a:r>
          </a:p>
          <a:p>
            <a:pPr marL="0" marR="0" lvl="0" indent="0" algn="l" defTabSz="914400" rtl="0" eaLnBrk="0" fontAlgn="base" latinLnBrk="0" hangingPunct="0">
              <a:lnSpc>
                <a:spcPct val="100000"/>
              </a:lnSpc>
              <a:spcBef>
                <a:spcPct val="0"/>
              </a:spcBef>
              <a:spcAft>
                <a:spcPct val="0"/>
              </a:spcAft>
              <a:buClrTx/>
              <a:buSzTx/>
              <a:buFont typeface="Wingdings" pitchFamily="2" charset="2"/>
              <a:buChar char="q"/>
              <a:tabLst/>
            </a:pPr>
            <a:r>
              <a:rPr kumimoji="0" lang="en-US" sz="1600" i="0" u="none" strike="noStrike" cap="none" normalizeH="0" baseline="0" dirty="0">
                <a:ln>
                  <a:noFill/>
                </a:ln>
                <a:solidFill>
                  <a:schemeClr val="tx1"/>
                </a:solidFill>
                <a:effectLst/>
                <a:latin typeface="Arial" charset="0"/>
                <a:cs typeface="Arial" charset="0"/>
              </a:rPr>
              <a:t>Create MVP (Minimum Viable Product)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itle 3">
            <a:extLst>
              <a:ext uri="{FF2B5EF4-FFF2-40B4-BE49-F238E27FC236}">
                <a16:creationId xmlns:a16="http://schemas.microsoft.com/office/drawing/2014/main" id="{81596FE8-134B-42C6-AEA2-AA21D93A48CC}"/>
              </a:ext>
            </a:extLst>
          </p:cNvPr>
          <p:cNvSpPr txBox="1">
            <a:spLocks/>
          </p:cNvSpPr>
          <p:nvPr/>
        </p:nvSpPr>
        <p:spPr>
          <a:xfrm>
            <a:off x="2971800" y="190504"/>
            <a:ext cx="12801600" cy="1266401"/>
          </a:xfrm>
          <a:prstGeom prst="rect">
            <a:avLst/>
          </a:prstGeom>
        </p:spPr>
        <p:txBody>
          <a:bodyPr vert="horz" lIns="137160" tIns="68580" rIns="137160" bIns="6858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3000" dirty="0">
                <a:solidFill>
                  <a:prstClr val="black"/>
                </a:solidFill>
                <a:latin typeface="Raleway"/>
              </a:rPr>
              <a:t>  </a:t>
            </a:r>
            <a:r>
              <a:rPr lang="en-GB" sz="6100" dirty="0">
                <a:solidFill>
                  <a:srgbClr val="C00000"/>
                </a:solidFill>
                <a:latin typeface="Antonio Bold"/>
                <a:ea typeface="+mn-ea"/>
                <a:cs typeface="+mn-cs"/>
              </a:rPr>
              <a:t>Sales Plan</a:t>
            </a:r>
            <a:endParaRPr lang="en-US" sz="6100" dirty="0">
              <a:solidFill>
                <a:srgbClr val="C00000"/>
              </a:solidFill>
              <a:latin typeface="Antonio Bold"/>
              <a:ea typeface="+mn-ea"/>
              <a:cs typeface="+mn-cs"/>
            </a:endParaRPr>
          </a:p>
        </p:txBody>
      </p:sp>
      <p:graphicFrame>
        <p:nvGraphicFramePr>
          <p:cNvPr id="7" name="Diagramm 2">
            <a:extLst>
              <a:ext uri="{FF2B5EF4-FFF2-40B4-BE49-F238E27FC236}">
                <a16:creationId xmlns:a16="http://schemas.microsoft.com/office/drawing/2014/main" id="{09669046-E64D-4AF8-AD3D-185A4A11FFD5}"/>
              </a:ext>
            </a:extLst>
          </p:cNvPr>
          <p:cNvGraphicFramePr/>
          <p:nvPr>
            <p:extLst>
              <p:ext uri="{D42A27DB-BD31-4B8C-83A1-F6EECF244321}">
                <p14:modId xmlns:p14="http://schemas.microsoft.com/office/powerpoint/2010/main" val="561098619"/>
              </p:ext>
            </p:extLst>
          </p:nvPr>
        </p:nvGraphicFramePr>
        <p:xfrm>
          <a:off x="228600" y="2620296"/>
          <a:ext cx="6477000" cy="69342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Rectangle 10"/>
          <p:cNvSpPr/>
          <p:nvPr/>
        </p:nvSpPr>
        <p:spPr>
          <a:xfrm>
            <a:off x="843833" y="1357359"/>
            <a:ext cx="4022253" cy="507829"/>
          </a:xfrm>
          <a:prstGeom prst="rect">
            <a:avLst/>
          </a:prstGeom>
        </p:spPr>
        <p:txBody>
          <a:bodyPr wrap="none" lIns="91439" tIns="45719" rIns="91439" bIns="45719">
            <a:spAutoFit/>
          </a:bodyPr>
          <a:lstStyle/>
          <a:p>
            <a:r>
              <a:rPr lang="en-GB" sz="2700" b="1" dirty="0">
                <a:solidFill>
                  <a:prstClr val="black"/>
                </a:solidFill>
                <a:latin typeface="Raleway"/>
              </a:rPr>
              <a:t>Customer Sales Funnel</a:t>
            </a:r>
            <a:endParaRPr lang="en-US" sz="2700" b="1" dirty="0">
              <a:solidFill>
                <a:prstClr val="black"/>
              </a:solidFill>
              <a:latin typeface="Raleway"/>
            </a:endParaRPr>
          </a:p>
        </p:txBody>
      </p:sp>
      <p:sp>
        <p:nvSpPr>
          <p:cNvPr id="15" name="Rectangle 14"/>
          <p:cNvSpPr/>
          <p:nvPr/>
        </p:nvSpPr>
        <p:spPr>
          <a:xfrm>
            <a:off x="9372603" y="2124366"/>
            <a:ext cx="4560862" cy="507829"/>
          </a:xfrm>
          <a:prstGeom prst="rect">
            <a:avLst/>
          </a:prstGeom>
        </p:spPr>
        <p:txBody>
          <a:bodyPr wrap="none" lIns="91439" tIns="45719" rIns="91439" bIns="45719">
            <a:spAutoFit/>
          </a:bodyPr>
          <a:lstStyle/>
          <a:p>
            <a:r>
              <a:rPr lang="en-GB" sz="2700" b="1" dirty="0">
                <a:solidFill>
                  <a:prstClr val="black"/>
                </a:solidFill>
                <a:latin typeface="Raleway"/>
              </a:rPr>
              <a:t>Customer Acquisition Plan</a:t>
            </a:r>
            <a:endParaRPr lang="en-US" sz="2700" b="1" dirty="0">
              <a:solidFill>
                <a:prstClr val="black"/>
              </a:solidFill>
              <a:latin typeface="Raleway"/>
            </a:endParaRPr>
          </a:p>
        </p:txBody>
      </p:sp>
      <p:graphicFrame>
        <p:nvGraphicFramePr>
          <p:cNvPr id="12" name="Table 11"/>
          <p:cNvGraphicFramePr>
            <a:graphicFrameLocks noGrp="1"/>
          </p:cNvGraphicFramePr>
          <p:nvPr>
            <p:extLst>
              <p:ext uri="{D42A27DB-BD31-4B8C-83A1-F6EECF244321}">
                <p14:modId xmlns:p14="http://schemas.microsoft.com/office/powerpoint/2010/main" val="2373095137"/>
              </p:ext>
            </p:extLst>
          </p:nvPr>
        </p:nvGraphicFramePr>
        <p:xfrm>
          <a:off x="7010400" y="3162300"/>
          <a:ext cx="9723854" cy="5442476"/>
        </p:xfrm>
        <a:graphic>
          <a:graphicData uri="http://schemas.openxmlformats.org/drawingml/2006/table">
            <a:tbl>
              <a:tblPr firstRow="1" firstCol="1" bandRow="1">
                <a:tableStyleId>{5C22544A-7EE6-4342-B048-85BDC9FD1C3A}</a:tableStyleId>
              </a:tblPr>
              <a:tblGrid>
                <a:gridCol w="1841127">
                  <a:extLst>
                    <a:ext uri="{9D8B030D-6E8A-4147-A177-3AD203B41FA5}">
                      <a16:colId xmlns:a16="http://schemas.microsoft.com/office/drawing/2014/main" val="20000"/>
                    </a:ext>
                  </a:extLst>
                </a:gridCol>
                <a:gridCol w="1888570">
                  <a:extLst>
                    <a:ext uri="{9D8B030D-6E8A-4147-A177-3AD203B41FA5}">
                      <a16:colId xmlns:a16="http://schemas.microsoft.com/office/drawing/2014/main" val="20001"/>
                    </a:ext>
                  </a:extLst>
                </a:gridCol>
                <a:gridCol w="2134906">
                  <a:extLst>
                    <a:ext uri="{9D8B030D-6E8A-4147-A177-3AD203B41FA5}">
                      <a16:colId xmlns:a16="http://schemas.microsoft.com/office/drawing/2014/main" val="20002"/>
                    </a:ext>
                  </a:extLst>
                </a:gridCol>
                <a:gridCol w="1970681">
                  <a:extLst>
                    <a:ext uri="{9D8B030D-6E8A-4147-A177-3AD203B41FA5}">
                      <a16:colId xmlns:a16="http://schemas.microsoft.com/office/drawing/2014/main" val="20003"/>
                    </a:ext>
                  </a:extLst>
                </a:gridCol>
                <a:gridCol w="1888570">
                  <a:extLst>
                    <a:ext uri="{9D8B030D-6E8A-4147-A177-3AD203B41FA5}">
                      <a16:colId xmlns:a16="http://schemas.microsoft.com/office/drawing/2014/main" val="20004"/>
                    </a:ext>
                  </a:extLst>
                </a:gridCol>
              </a:tblGrid>
              <a:tr h="662584">
                <a:tc>
                  <a:txBody>
                    <a:bodyPr/>
                    <a:lstStyle/>
                    <a:p>
                      <a:pPr marL="0" marR="0" algn="l">
                        <a:lnSpc>
                          <a:spcPct val="107000"/>
                        </a:lnSpc>
                        <a:spcBef>
                          <a:spcPts val="0"/>
                        </a:spcBef>
                        <a:spcAft>
                          <a:spcPts val="800"/>
                        </a:spcAft>
                      </a:pPr>
                      <a:r>
                        <a:rPr lang="en-US" sz="1800" dirty="0">
                          <a:effectLst/>
                        </a:rPr>
                        <a:t>1</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dirty="0">
                          <a:effectLst/>
                        </a:rPr>
                        <a:t>2</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dirty="0">
                          <a:effectLst/>
                        </a:rPr>
                        <a:t>3</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a:effectLst/>
                        </a:rPr>
                        <a:t>4</a:t>
                      </a:r>
                      <a:endParaRPr lang="en-IN" sz="2800" b="1">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dirty="0">
                          <a:effectLst/>
                        </a:rPr>
                        <a:t>5</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extLst>
                  <a:ext uri="{0D108BD9-81ED-4DB2-BD59-A6C34878D82A}">
                    <a16:rowId xmlns:a16="http://schemas.microsoft.com/office/drawing/2014/main" val="10000"/>
                  </a:ext>
                </a:extLst>
              </a:tr>
              <a:tr h="1438435">
                <a:tc>
                  <a:txBody>
                    <a:bodyPr/>
                    <a:lstStyle/>
                    <a:p>
                      <a:pPr marL="0" marR="0" algn="l">
                        <a:lnSpc>
                          <a:spcPct val="107000"/>
                        </a:lnSpc>
                        <a:spcBef>
                          <a:spcPts val="0"/>
                        </a:spcBef>
                        <a:spcAft>
                          <a:spcPts val="800"/>
                        </a:spcAft>
                      </a:pPr>
                      <a:r>
                        <a:rPr lang="en-US" sz="1800" dirty="0">
                          <a:effectLst/>
                        </a:rPr>
                        <a:t>Target Customer Segment (Type)</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dirty="0">
                          <a:effectLst/>
                        </a:rPr>
                        <a:t>Target Customer Segment  (Number)</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dirty="0">
                          <a:effectLst/>
                        </a:rPr>
                        <a:t>Channels to be used to attract the target customer segment</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dirty="0">
                          <a:effectLst/>
                        </a:rPr>
                        <a:t>Estimated number of leads</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800" dirty="0">
                          <a:effectLst/>
                        </a:rPr>
                        <a:t>Estimated cost to convert these leads to actual customers</a:t>
                      </a:r>
                      <a:endParaRPr lang="en-IN" sz="28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extLst>
                  <a:ext uri="{0D108BD9-81ED-4DB2-BD59-A6C34878D82A}">
                    <a16:rowId xmlns:a16="http://schemas.microsoft.com/office/drawing/2014/main" val="10001"/>
                  </a:ext>
                </a:extLst>
              </a:tr>
              <a:tr h="1216312">
                <a:tc>
                  <a:txBody>
                    <a:bodyPr/>
                    <a:lstStyle/>
                    <a:p>
                      <a:pPr marL="0" marR="0" algn="l">
                        <a:lnSpc>
                          <a:spcPct val="107000"/>
                        </a:lnSpc>
                        <a:spcBef>
                          <a:spcPts val="0"/>
                        </a:spcBef>
                        <a:spcAft>
                          <a:spcPts val="800"/>
                        </a:spcAft>
                      </a:pPr>
                      <a:r>
                        <a:rPr lang="en-US" sz="1400" dirty="0">
                          <a:effectLst/>
                        </a:rPr>
                        <a:t> </a:t>
                      </a:r>
                      <a:r>
                        <a:rPr lang="en-IN" sz="1400" dirty="0"/>
                        <a:t>Parents of dyslexic children</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100,000</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US" sz="1400" dirty="0"/>
                        <a:t>Local social media ads, community WhatsApp groups, partnerships with dyslexia orgs</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3,000</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₹50,000</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extLst>
                  <a:ext uri="{0D108BD9-81ED-4DB2-BD59-A6C34878D82A}">
                    <a16:rowId xmlns:a16="http://schemas.microsoft.com/office/drawing/2014/main" val="10002"/>
                  </a:ext>
                </a:extLst>
              </a:tr>
              <a:tr h="908833">
                <a:tc>
                  <a:txBody>
                    <a:bodyPr/>
                    <a:lstStyle/>
                    <a:p>
                      <a:pPr marL="0" marR="0" algn="l">
                        <a:lnSpc>
                          <a:spcPct val="107000"/>
                        </a:lnSpc>
                        <a:spcBef>
                          <a:spcPts val="0"/>
                        </a:spcBef>
                        <a:spcAft>
                          <a:spcPts val="800"/>
                        </a:spcAft>
                      </a:pPr>
                      <a:r>
                        <a:rPr lang="en-US" sz="1400" dirty="0">
                          <a:effectLst/>
                        </a:rPr>
                        <a:t> </a:t>
                      </a:r>
                      <a:r>
                        <a:rPr lang="en-IN" sz="1400" dirty="0"/>
                        <a:t>Schools &amp; educational institutions</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500 schools</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US" sz="1400" dirty="0"/>
                        <a:t>Direct outreach, local partnerships, webinars</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1,500</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₹30,000</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extLst>
                  <a:ext uri="{0D108BD9-81ED-4DB2-BD59-A6C34878D82A}">
                    <a16:rowId xmlns:a16="http://schemas.microsoft.com/office/drawing/2014/main" val="10003"/>
                  </a:ext>
                </a:extLst>
              </a:tr>
              <a:tr h="1216312">
                <a:tc>
                  <a:txBody>
                    <a:bodyPr/>
                    <a:lstStyle/>
                    <a:p>
                      <a:pPr marL="0" marR="0" algn="l">
                        <a:lnSpc>
                          <a:spcPct val="107000"/>
                        </a:lnSpc>
                        <a:spcBef>
                          <a:spcPts val="0"/>
                        </a:spcBef>
                        <a:spcAft>
                          <a:spcPts val="800"/>
                        </a:spcAft>
                      </a:pPr>
                      <a:r>
                        <a:rPr lang="en-US" sz="1400" dirty="0">
                          <a:effectLst/>
                        </a:rPr>
                        <a:t> </a:t>
                      </a:r>
                      <a:r>
                        <a:rPr lang="en-US" sz="1400" dirty="0"/>
                        <a:t>Special education and dyslexia centers</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200 centers</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US" sz="1400" dirty="0"/>
                        <a:t>Email campaigns, low-cost educational events, community workshops</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500</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tc>
                  <a:txBody>
                    <a:bodyPr/>
                    <a:lstStyle/>
                    <a:p>
                      <a:pPr marL="0" marR="0" algn="l">
                        <a:lnSpc>
                          <a:spcPct val="107000"/>
                        </a:lnSpc>
                        <a:spcBef>
                          <a:spcPts val="0"/>
                        </a:spcBef>
                        <a:spcAft>
                          <a:spcPts val="800"/>
                        </a:spcAft>
                      </a:pPr>
                      <a:r>
                        <a:rPr lang="en-US" sz="1400" dirty="0">
                          <a:effectLst/>
                        </a:rPr>
                        <a:t> </a:t>
                      </a:r>
                      <a:r>
                        <a:rPr lang="en-IN" sz="1400" dirty="0"/>
                        <a:t>₹20,000</a:t>
                      </a:r>
                      <a:endParaRPr lang="en-IN" sz="1400" b="1" dirty="0">
                        <a:solidFill>
                          <a:srgbClr val="2D498D"/>
                        </a:solidFill>
                        <a:effectLst/>
                        <a:latin typeface="Calibri" panose="020F0502020204030204" pitchFamily="34" charset="0"/>
                        <a:ea typeface="Calibri" panose="020F0502020204030204" pitchFamily="34" charset="0"/>
                        <a:cs typeface="Mangal" panose="02040503050203030202" pitchFamily="18" charset="0"/>
                      </a:endParaRPr>
                    </a:p>
                  </a:txBody>
                  <a:tcPr marL="82293" marR="82293"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7" name="Title 14"/>
          <p:cNvSpPr txBox="1">
            <a:spLocks/>
          </p:cNvSpPr>
          <p:nvPr/>
        </p:nvSpPr>
        <p:spPr>
          <a:xfrm>
            <a:off x="914400" y="248225"/>
            <a:ext cx="15773400" cy="652463"/>
          </a:xfrm>
          <a:prstGeom prst="rect">
            <a:avLst/>
          </a:prstGeom>
          <a:noFill/>
        </p:spPr>
        <p:txBody>
          <a:bodyPr lIns="91439" tIns="45719" rIns="91439" bIns="45719">
            <a:normAutofit fontScale="97500" lnSpcReduction="10000"/>
          </a:bodyPr>
          <a:lstStyle/>
          <a:p>
            <a:pPr algn="ctr">
              <a:spcBef>
                <a:spcPct val="0"/>
              </a:spcBef>
              <a:defRPr/>
            </a:pPr>
            <a:r>
              <a:rPr lang="en-US" sz="3900" b="1" dirty="0">
                <a:latin typeface="+mj-lt"/>
                <a:ea typeface="+mj-ea"/>
                <a:cs typeface="+mj-cs"/>
              </a:rPr>
              <a:t>Go-to-Market Strategy</a:t>
            </a:r>
          </a:p>
        </p:txBody>
      </p:sp>
      <p:graphicFrame>
        <p:nvGraphicFramePr>
          <p:cNvPr id="22" name="Table 21">
            <a:extLst>
              <a:ext uri="{FF2B5EF4-FFF2-40B4-BE49-F238E27FC236}">
                <a16:creationId xmlns:a16="http://schemas.microsoft.com/office/drawing/2014/main" id="{6509813B-FF7B-A87C-6004-DCD742AF4156}"/>
              </a:ext>
            </a:extLst>
          </p:cNvPr>
          <p:cNvGraphicFramePr>
            <a:graphicFrameLocks noGrp="1"/>
          </p:cNvGraphicFramePr>
          <p:nvPr>
            <p:extLst>
              <p:ext uri="{D42A27DB-BD31-4B8C-83A1-F6EECF244321}">
                <p14:modId xmlns:p14="http://schemas.microsoft.com/office/powerpoint/2010/main" val="711261569"/>
              </p:ext>
            </p:extLst>
          </p:nvPr>
        </p:nvGraphicFramePr>
        <p:xfrm>
          <a:off x="2743200" y="1485900"/>
          <a:ext cx="12649200" cy="7928066"/>
        </p:xfrm>
        <a:graphic>
          <a:graphicData uri="http://schemas.openxmlformats.org/drawingml/2006/table">
            <a:tbl>
              <a:tblPr firstRow="1" bandRow="1">
                <a:tableStyleId>{5C22544A-7EE6-4342-B048-85BDC9FD1C3A}</a:tableStyleId>
              </a:tblPr>
              <a:tblGrid>
                <a:gridCol w="3776849">
                  <a:extLst>
                    <a:ext uri="{9D8B030D-6E8A-4147-A177-3AD203B41FA5}">
                      <a16:colId xmlns:a16="http://schemas.microsoft.com/office/drawing/2014/main" val="575579373"/>
                    </a:ext>
                  </a:extLst>
                </a:gridCol>
                <a:gridCol w="8872351">
                  <a:extLst>
                    <a:ext uri="{9D8B030D-6E8A-4147-A177-3AD203B41FA5}">
                      <a16:colId xmlns:a16="http://schemas.microsoft.com/office/drawing/2014/main" val="2428411345"/>
                    </a:ext>
                  </a:extLst>
                </a:gridCol>
              </a:tblGrid>
              <a:tr h="897842">
                <a:tc>
                  <a:txBody>
                    <a:bodyPr/>
                    <a:lstStyle/>
                    <a:p>
                      <a:r>
                        <a:rPr lang="en-IN" sz="2000" dirty="0"/>
                        <a:t>Category</a:t>
                      </a:r>
                    </a:p>
                  </a:txBody>
                  <a:tcPr/>
                </a:tc>
                <a:tc>
                  <a:txBody>
                    <a:bodyPr/>
                    <a:lstStyle/>
                    <a:p>
                      <a:r>
                        <a:rPr lang="en-IN" sz="2000" dirty="0"/>
                        <a:t>Details</a:t>
                      </a:r>
                    </a:p>
                  </a:txBody>
                  <a:tcPr/>
                </a:tc>
                <a:extLst>
                  <a:ext uri="{0D108BD9-81ED-4DB2-BD59-A6C34878D82A}">
                    <a16:rowId xmlns:a16="http://schemas.microsoft.com/office/drawing/2014/main" val="1468659061"/>
                  </a:ext>
                </a:extLst>
              </a:tr>
              <a:tr h="897842">
                <a:tc>
                  <a:txBody>
                    <a:bodyPr/>
                    <a:lstStyle/>
                    <a:p>
                      <a:r>
                        <a:rPr lang="en-IN" sz="2000" dirty="0"/>
                        <a:t>1. Social Media Presence</a:t>
                      </a:r>
                    </a:p>
                  </a:txBody>
                  <a:tcPr/>
                </a:tc>
                <a:tc>
                  <a:txBody>
                    <a:bodyPr/>
                    <a:lstStyle/>
                    <a:p>
                      <a:r>
                        <a:rPr lang="en-IN" sz="2000" b="1" dirty="0"/>
                        <a:t>Platforms:</a:t>
                      </a:r>
                      <a:r>
                        <a:rPr lang="en-IN" sz="2000" dirty="0"/>
                        <a:t> Facebook, LinkedIn, Instagram, Twitter, YouTube, WhatsApp. </a:t>
                      </a:r>
                      <a:br>
                        <a:rPr lang="en-IN" sz="2000" dirty="0"/>
                      </a:br>
                      <a:r>
                        <a:rPr lang="en-IN" sz="2000" b="1" dirty="0"/>
                        <a:t>Focus:</a:t>
                      </a:r>
                      <a:r>
                        <a:rPr lang="en-IN" sz="2000" dirty="0"/>
                        <a:t> Educational posts, videos, reels, infographics, and community engagement.</a:t>
                      </a:r>
                    </a:p>
                  </a:txBody>
                  <a:tcPr/>
                </a:tc>
                <a:extLst>
                  <a:ext uri="{0D108BD9-81ED-4DB2-BD59-A6C34878D82A}">
                    <a16:rowId xmlns:a16="http://schemas.microsoft.com/office/drawing/2014/main" val="2958014317"/>
                  </a:ext>
                </a:extLst>
              </a:tr>
              <a:tr h="1136446">
                <a:tc>
                  <a:txBody>
                    <a:bodyPr/>
                    <a:lstStyle/>
                    <a:p>
                      <a:r>
                        <a:rPr lang="en-IN" sz="2000" dirty="0"/>
                        <a:t>2. Branding Video</a:t>
                      </a:r>
                    </a:p>
                  </a:txBody>
                  <a:tcPr/>
                </a:tc>
                <a:tc>
                  <a:txBody>
                    <a:bodyPr/>
                    <a:lstStyle/>
                    <a:p>
                      <a:r>
                        <a:rPr lang="en-US" sz="2000" b="1" dirty="0"/>
                        <a:t>Duration:</a:t>
                      </a:r>
                      <a:r>
                        <a:rPr lang="en-US" sz="2000" dirty="0"/>
                        <a:t> 2-3 minutes. </a:t>
                      </a:r>
                      <a:br>
                        <a:rPr lang="en-US" sz="2000" dirty="0"/>
                      </a:br>
                      <a:r>
                        <a:rPr lang="en-US" sz="2000" b="1" dirty="0"/>
                        <a:t>Content:</a:t>
                      </a:r>
                      <a:r>
                        <a:rPr lang="en-US" sz="2000" dirty="0"/>
                        <a:t> Highlights challenges of dyslexia, explains </a:t>
                      </a:r>
                      <a:r>
                        <a:rPr lang="en-US" sz="2000" dirty="0" err="1"/>
                        <a:t>Textopia’s</a:t>
                      </a:r>
                      <a:r>
                        <a:rPr lang="en-US" sz="2000" dirty="0"/>
                        <a:t> value, target audience, and unique features through animations or real-life scenarios.</a:t>
                      </a:r>
                      <a:endParaRPr lang="en-IN" sz="2000" dirty="0"/>
                    </a:p>
                  </a:txBody>
                  <a:tcPr/>
                </a:tc>
                <a:extLst>
                  <a:ext uri="{0D108BD9-81ED-4DB2-BD59-A6C34878D82A}">
                    <a16:rowId xmlns:a16="http://schemas.microsoft.com/office/drawing/2014/main" val="88510563"/>
                  </a:ext>
                </a:extLst>
              </a:tr>
              <a:tr h="1136446">
                <a:tc>
                  <a:txBody>
                    <a:bodyPr/>
                    <a:lstStyle/>
                    <a:p>
                      <a:r>
                        <a:rPr lang="en-IN" sz="2000" dirty="0"/>
                        <a:t>3. Positioning Statement</a:t>
                      </a:r>
                    </a:p>
                  </a:txBody>
                  <a:tcPr/>
                </a:tc>
                <a:tc>
                  <a:txBody>
                    <a:bodyPr/>
                    <a:lstStyle/>
                    <a:p>
                      <a:r>
                        <a:rPr lang="en-US" sz="2000" dirty="0"/>
                        <a:t>"</a:t>
                      </a:r>
                      <a:r>
                        <a:rPr lang="en-US" sz="2000" dirty="0" err="1"/>
                        <a:t>Textopia</a:t>
                      </a:r>
                      <a:r>
                        <a:rPr lang="en-US" sz="2000" dirty="0"/>
                        <a:t> is an adaptive learning app for children with dyslexia, enhancing reading, spelling, and cognitive skills through gamified exercises. It offers a fun experience for students and insights for educators."</a:t>
                      </a:r>
                      <a:endParaRPr lang="en-IN" sz="2000" dirty="0"/>
                    </a:p>
                  </a:txBody>
                  <a:tcPr/>
                </a:tc>
                <a:extLst>
                  <a:ext uri="{0D108BD9-81ED-4DB2-BD59-A6C34878D82A}">
                    <a16:rowId xmlns:a16="http://schemas.microsoft.com/office/drawing/2014/main" val="2521249489"/>
                  </a:ext>
                </a:extLst>
              </a:tr>
              <a:tr h="1825202">
                <a:tc>
                  <a:txBody>
                    <a:bodyPr/>
                    <a:lstStyle/>
                    <a:p>
                      <a:r>
                        <a:rPr lang="en-IN" sz="2000" dirty="0"/>
                        <a:t>4. Action Plan</a:t>
                      </a:r>
                    </a:p>
                  </a:txBody>
                  <a:tcPr/>
                </a:tc>
                <a:tc>
                  <a:txBody>
                    <a:bodyPr/>
                    <a:lstStyle/>
                    <a:p>
                      <a:r>
                        <a:rPr lang="en-US" sz="2000" b="1" dirty="0"/>
                        <a:t>Target:</a:t>
                      </a:r>
                      <a:r>
                        <a:rPr lang="en-US" sz="2000" dirty="0"/>
                        <a:t> 50,000 users in Year 1. </a:t>
                      </a:r>
                      <a:br>
                        <a:rPr lang="en-US" sz="2000" dirty="0"/>
                      </a:br>
                      <a:r>
                        <a:rPr lang="en-US" sz="2000" b="1" dirty="0"/>
                        <a:t>Strategies:</a:t>
                      </a:r>
                      <a:r>
                        <a:rPr lang="en-US" sz="2000" dirty="0"/>
                        <a:t> </a:t>
                      </a:r>
                      <a:br>
                        <a:rPr lang="en-US" sz="2000" dirty="0"/>
                      </a:br>
                      <a:r>
                        <a:rPr lang="en-US" sz="2000" dirty="0"/>
                        <a:t>1. Marketing campaigns on social media and Google. </a:t>
                      </a:r>
                      <a:br>
                        <a:rPr lang="en-US" sz="2000" dirty="0"/>
                      </a:br>
                      <a:r>
                        <a:rPr lang="en-US" sz="2000" dirty="0"/>
                        <a:t>2. Partnerships with schools and NGOs. </a:t>
                      </a:r>
                      <a:br>
                        <a:rPr lang="en-US" sz="2000" dirty="0"/>
                      </a:br>
                      <a:r>
                        <a:rPr lang="en-US" sz="2000" dirty="0"/>
                        <a:t>3. Content marketing and awareness events.</a:t>
                      </a:r>
                      <a:endParaRPr lang="en-IN" sz="2000" dirty="0"/>
                    </a:p>
                  </a:txBody>
                  <a:tcPr/>
                </a:tc>
                <a:extLst>
                  <a:ext uri="{0D108BD9-81ED-4DB2-BD59-A6C34878D82A}">
                    <a16:rowId xmlns:a16="http://schemas.microsoft.com/office/drawing/2014/main" val="258530747"/>
                  </a:ext>
                </a:extLst>
              </a:tr>
              <a:tr h="1136446">
                <a:tc>
                  <a:txBody>
                    <a:bodyPr/>
                    <a:lstStyle/>
                    <a:p>
                      <a:r>
                        <a:rPr lang="en-IN" sz="2000" dirty="0"/>
                        <a:t>5. Sales Channels</a:t>
                      </a:r>
                    </a:p>
                  </a:txBody>
                  <a:tcPr/>
                </a:tc>
                <a:tc>
                  <a:txBody>
                    <a:bodyPr/>
                    <a:lstStyle/>
                    <a:p>
                      <a:r>
                        <a:rPr lang="en-US" sz="2000" dirty="0"/>
                        <a:t>1. </a:t>
                      </a:r>
                      <a:r>
                        <a:rPr lang="en-US" sz="2000" b="1" dirty="0"/>
                        <a:t>Direct-to-Consumer (D2C):</a:t>
                      </a:r>
                      <a:r>
                        <a:rPr lang="en-US" sz="2000" dirty="0"/>
                        <a:t> Parents and teachers via app stores or website. </a:t>
                      </a:r>
                      <a:br>
                        <a:rPr lang="en-US" sz="2000" dirty="0"/>
                      </a:br>
                      <a:r>
                        <a:rPr lang="en-US" sz="2000" dirty="0"/>
                        <a:t>2. </a:t>
                      </a:r>
                      <a:r>
                        <a:rPr lang="en-US" sz="2000" b="1" dirty="0"/>
                        <a:t>Institutional Sales:</a:t>
                      </a:r>
                      <a:r>
                        <a:rPr lang="en-US" sz="2000" dirty="0"/>
                        <a:t> Partnerships with schools and NGOs. </a:t>
                      </a:r>
                      <a:br>
                        <a:rPr lang="en-US" sz="2000" dirty="0"/>
                      </a:br>
                      <a:r>
                        <a:rPr lang="en-US" sz="2000" dirty="0"/>
                        <a:t>3. </a:t>
                      </a:r>
                      <a:r>
                        <a:rPr lang="en-US" sz="2000" b="1" dirty="0"/>
                        <a:t>Referral Program:</a:t>
                      </a:r>
                      <a:r>
                        <a:rPr lang="en-US" sz="2000" dirty="0"/>
                        <a:t> Rewards for new sign-ups.</a:t>
                      </a:r>
                      <a:endParaRPr lang="en-IN" sz="2000" dirty="0"/>
                    </a:p>
                  </a:txBody>
                  <a:tcPr/>
                </a:tc>
                <a:extLst>
                  <a:ext uri="{0D108BD9-81ED-4DB2-BD59-A6C34878D82A}">
                    <a16:rowId xmlns:a16="http://schemas.microsoft.com/office/drawing/2014/main" val="449650976"/>
                  </a:ext>
                </a:extLst>
              </a:tr>
              <a:tr h="897842">
                <a:tc>
                  <a:txBody>
                    <a:bodyPr/>
                    <a:lstStyle/>
                    <a:p>
                      <a:r>
                        <a:rPr lang="en-IN" sz="2000" dirty="0"/>
                        <a:t>6. Distribution Channels</a:t>
                      </a:r>
                    </a:p>
                  </a:txBody>
                  <a:tcPr/>
                </a:tc>
                <a:tc>
                  <a:txBody>
                    <a:bodyPr/>
                    <a:lstStyle/>
                    <a:p>
                      <a:r>
                        <a:rPr lang="en-US" sz="2000" dirty="0"/>
                        <a:t>1. </a:t>
                      </a:r>
                      <a:r>
                        <a:rPr lang="en-US" sz="2000" b="1" dirty="0"/>
                        <a:t>Digital:</a:t>
                      </a:r>
                      <a:r>
                        <a:rPr lang="en-US" sz="2000" dirty="0"/>
                        <a:t> App stores (Google Play, Apple App Store), website. </a:t>
                      </a:r>
                      <a:br>
                        <a:rPr lang="en-US" sz="2000" dirty="0"/>
                      </a:br>
                      <a:r>
                        <a:rPr lang="en-US" sz="2000" dirty="0"/>
                        <a:t>2. </a:t>
                      </a:r>
                      <a:r>
                        <a:rPr lang="en-US" sz="2000" b="1" dirty="0"/>
                        <a:t>Offline:</a:t>
                      </a:r>
                      <a:r>
                        <a:rPr lang="en-US" sz="2000" dirty="0"/>
                        <a:t> Schools, bookstores, and child development centers</a:t>
                      </a:r>
                      <a:endParaRPr lang="en-IN" sz="2000" dirty="0"/>
                    </a:p>
                  </a:txBody>
                  <a:tcPr/>
                </a:tc>
                <a:extLst>
                  <a:ext uri="{0D108BD9-81ED-4DB2-BD59-A6C34878D82A}">
                    <a16:rowId xmlns:a16="http://schemas.microsoft.com/office/drawing/2014/main" val="200120873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0"/>
            <a:ext cx="876300" cy="886733"/>
          </a:xfrm>
          <a:prstGeom prst="rect">
            <a:avLst/>
          </a:prstGeom>
        </p:spPr>
      </p:pic>
      <p:sp>
        <p:nvSpPr>
          <p:cNvPr id="11" name="TextBox 10"/>
          <p:cNvSpPr txBox="1"/>
          <p:nvPr/>
        </p:nvSpPr>
        <p:spPr>
          <a:xfrm>
            <a:off x="1066800" y="1485900"/>
            <a:ext cx="5675840" cy="507829"/>
          </a:xfrm>
          <a:prstGeom prst="rect">
            <a:avLst/>
          </a:prstGeom>
          <a:noFill/>
        </p:spPr>
        <p:txBody>
          <a:bodyPr wrap="square" lIns="91439" tIns="45719" rIns="91439" bIns="45719" rtlCol="0">
            <a:spAutoFit/>
          </a:bodyPr>
          <a:lstStyle/>
          <a:p>
            <a:pPr defTabSz="685789"/>
            <a:r>
              <a:rPr lang="en-US" sz="2700" b="1" dirty="0">
                <a:solidFill>
                  <a:prstClr val="black">
                    <a:lumMod val="85000"/>
                    <a:lumOff val="15000"/>
                  </a:prstClr>
                </a:solidFill>
                <a:latin typeface="Montserrat"/>
              </a:rPr>
              <a:t>Start-up Costs </a:t>
            </a:r>
          </a:p>
        </p:txBody>
      </p:sp>
      <p:sp>
        <p:nvSpPr>
          <p:cNvPr id="13" name="Rectangle 12"/>
          <p:cNvSpPr/>
          <p:nvPr/>
        </p:nvSpPr>
        <p:spPr>
          <a:xfrm>
            <a:off x="10972800" y="2552700"/>
            <a:ext cx="6248400" cy="5909308"/>
          </a:xfrm>
          <a:prstGeom prst="rect">
            <a:avLst/>
          </a:prstGeom>
          <a:ln>
            <a:solidFill>
              <a:schemeClr val="tx1"/>
            </a:solidFill>
          </a:ln>
        </p:spPr>
        <p:txBody>
          <a:bodyPr wrap="square" lIns="91439" tIns="45719" rIns="91439" bIns="45719">
            <a:spAutoFit/>
          </a:bodyPr>
          <a:lstStyle/>
          <a:p>
            <a:r>
              <a:rPr lang="en-US" dirty="0"/>
              <a:t>Explanation: </a:t>
            </a:r>
          </a:p>
          <a:p>
            <a:endParaRPr lang="en-US" b="1" dirty="0"/>
          </a:p>
          <a:p>
            <a:r>
              <a:rPr lang="en-US" b="1" dirty="0"/>
              <a:t>Business registration</a:t>
            </a:r>
            <a:r>
              <a:rPr lang="en-US" dirty="0"/>
              <a:t> and </a:t>
            </a:r>
            <a:r>
              <a:rPr lang="en-US" b="1" dirty="0"/>
              <a:t>licenses</a:t>
            </a:r>
            <a:r>
              <a:rPr lang="en-US" dirty="0"/>
              <a:t> (₹22,000) for legal compliance.</a:t>
            </a:r>
          </a:p>
          <a:p>
            <a:r>
              <a:rPr lang="en-US" b="1" dirty="0"/>
              <a:t>Equipment, utensils</a:t>
            </a:r>
            <a:r>
              <a:rPr lang="en-US" dirty="0"/>
              <a:t>, and </a:t>
            </a:r>
            <a:r>
              <a:rPr lang="en-US" b="1" dirty="0"/>
              <a:t>furnishings</a:t>
            </a:r>
            <a:r>
              <a:rPr lang="en-US" dirty="0"/>
              <a:t> (₹95,000) to set up the workspace.</a:t>
            </a:r>
          </a:p>
          <a:p>
            <a:r>
              <a:rPr lang="en-US" b="1" dirty="0"/>
              <a:t>Website development</a:t>
            </a:r>
            <a:r>
              <a:rPr lang="en-US" dirty="0"/>
              <a:t> (₹1,00,000) for establishing an online presence.</a:t>
            </a:r>
          </a:p>
          <a:p>
            <a:r>
              <a:rPr lang="en-US" b="1" dirty="0"/>
              <a:t>Capital assets</a:t>
            </a:r>
            <a:r>
              <a:rPr lang="en-US" dirty="0"/>
              <a:t> (₹80,000) for long-term investments like machinery and property.</a:t>
            </a:r>
          </a:p>
          <a:p>
            <a:r>
              <a:rPr lang="en-US" b="1" dirty="0"/>
              <a:t>Tech equipment</a:t>
            </a:r>
            <a:r>
              <a:rPr lang="en-US" dirty="0"/>
              <a:t> (₹80,000) including laptops and POS systems.</a:t>
            </a:r>
          </a:p>
          <a:p>
            <a:r>
              <a:rPr lang="en-US" b="1" dirty="0"/>
              <a:t>Starting operations</a:t>
            </a:r>
            <a:r>
              <a:rPr lang="en-US" dirty="0"/>
              <a:t> (₹1,03,000) for initial resources and stock.</a:t>
            </a:r>
          </a:p>
          <a:p>
            <a:r>
              <a:rPr lang="en-US" b="1" dirty="0"/>
              <a:t>Marketing</a:t>
            </a:r>
            <a:r>
              <a:rPr lang="en-US" dirty="0"/>
              <a:t> (₹50,000) to promote the business.</a:t>
            </a:r>
          </a:p>
          <a:p>
            <a:r>
              <a:rPr lang="en-US" b="1" dirty="0"/>
              <a:t>Miscellaneous costs</a:t>
            </a:r>
            <a:r>
              <a:rPr lang="en-US" dirty="0"/>
              <a:t> (₹20,000) for unforeseen expenses.</a:t>
            </a:r>
          </a:p>
          <a:p>
            <a:r>
              <a:rPr lang="en-US" b="1" dirty="0"/>
              <a:t>Start-up capital</a:t>
            </a:r>
            <a:r>
              <a:rPr lang="en-US" dirty="0"/>
              <a:t> (₹4,00,000) and </a:t>
            </a:r>
            <a:r>
              <a:rPr lang="en-US" b="1" dirty="0"/>
              <a:t>share capital</a:t>
            </a:r>
            <a:r>
              <a:rPr lang="en-US" dirty="0"/>
              <a:t> (₹2,00,000) for initial funding </a:t>
            </a:r>
          </a:p>
          <a:p>
            <a:endParaRPr lang="en-US" dirty="0"/>
          </a:p>
          <a:p>
            <a:endParaRPr lang="en-US" dirty="0"/>
          </a:p>
          <a:p>
            <a:endParaRPr lang="en-US" dirty="0"/>
          </a:p>
          <a:p>
            <a:endParaRPr lang="en-US" dirty="0"/>
          </a:p>
          <a:p>
            <a:endParaRPr lang="en-US" dirty="0"/>
          </a:p>
        </p:txBody>
      </p:sp>
      <p:sp>
        <p:nvSpPr>
          <p:cNvPr id="14" name="Rectangle 13"/>
          <p:cNvSpPr/>
          <p:nvPr/>
        </p:nvSpPr>
        <p:spPr>
          <a:xfrm>
            <a:off x="2971800" y="266702"/>
            <a:ext cx="12725400" cy="784828"/>
          </a:xfrm>
          <a:prstGeom prst="rect">
            <a:avLst/>
          </a:prstGeom>
        </p:spPr>
        <p:txBody>
          <a:bodyPr wrap="square" lIns="91439" tIns="45719" rIns="91439" bIns="45719">
            <a:spAutoFit/>
          </a:bodyPr>
          <a:lstStyle/>
          <a:p>
            <a:pPr algn="ctr"/>
            <a:r>
              <a:rPr lang="en-US" sz="4500" dirty="0">
                <a:solidFill>
                  <a:srgbClr val="C00000"/>
                </a:solidFill>
                <a:latin typeface="Antonio Bold"/>
              </a:rPr>
              <a:t>FINANCIAL PLAN</a:t>
            </a:r>
            <a:endParaRPr lang="en-US" dirty="0">
              <a:solidFill>
                <a:srgbClr val="C00000"/>
              </a:solidFill>
              <a:latin typeface="Antonio Bold"/>
            </a:endParaRPr>
          </a:p>
        </p:txBody>
      </p:sp>
      <p:graphicFrame>
        <p:nvGraphicFramePr>
          <p:cNvPr id="15" name="Table 14">
            <a:extLst>
              <a:ext uri="{FF2B5EF4-FFF2-40B4-BE49-F238E27FC236}">
                <a16:creationId xmlns:a16="http://schemas.microsoft.com/office/drawing/2014/main" id="{5F81E5B1-EFB0-2C7A-9620-C49A6AFF5F24}"/>
              </a:ext>
            </a:extLst>
          </p:cNvPr>
          <p:cNvGraphicFramePr>
            <a:graphicFrameLocks noGrp="1"/>
          </p:cNvGraphicFramePr>
          <p:nvPr>
            <p:extLst>
              <p:ext uri="{D42A27DB-BD31-4B8C-83A1-F6EECF244321}">
                <p14:modId xmlns:p14="http://schemas.microsoft.com/office/powerpoint/2010/main" val="3431885713"/>
              </p:ext>
            </p:extLst>
          </p:nvPr>
        </p:nvGraphicFramePr>
        <p:xfrm>
          <a:off x="1219200" y="2400292"/>
          <a:ext cx="9067800" cy="7162804"/>
        </p:xfrm>
        <a:graphic>
          <a:graphicData uri="http://schemas.openxmlformats.org/drawingml/2006/table">
            <a:tbl>
              <a:tblPr>
                <a:tableStyleId>{5C22544A-7EE6-4342-B048-85BDC9FD1C3A}</a:tableStyleId>
              </a:tblPr>
              <a:tblGrid>
                <a:gridCol w="6100874">
                  <a:extLst>
                    <a:ext uri="{9D8B030D-6E8A-4147-A177-3AD203B41FA5}">
                      <a16:colId xmlns:a16="http://schemas.microsoft.com/office/drawing/2014/main" val="4054689283"/>
                    </a:ext>
                  </a:extLst>
                </a:gridCol>
                <a:gridCol w="2966926">
                  <a:extLst>
                    <a:ext uri="{9D8B030D-6E8A-4147-A177-3AD203B41FA5}">
                      <a16:colId xmlns:a16="http://schemas.microsoft.com/office/drawing/2014/main" val="2210861637"/>
                    </a:ext>
                  </a:extLst>
                </a:gridCol>
              </a:tblGrid>
              <a:tr h="524866">
                <a:tc>
                  <a:txBody>
                    <a:bodyPr/>
                    <a:lstStyle/>
                    <a:p>
                      <a:pPr algn="l" fontAlgn="ctr"/>
                      <a:r>
                        <a:rPr lang="en-IN" sz="2800" u="none" strike="noStrike">
                          <a:effectLst/>
                        </a:rPr>
                        <a:t>Starting Costs</a:t>
                      </a:r>
                      <a:endParaRPr lang="en-IN" sz="2800" b="1" i="0" u="none" strike="noStrike">
                        <a:effectLst/>
                        <a:latin typeface="Arial" panose="020B0604020202020204" pitchFamily="34" charset="0"/>
                      </a:endParaRPr>
                    </a:p>
                  </a:txBody>
                  <a:tcPr marL="0" marR="0" marT="0" marB="0" anchor="ctr">
                    <a:solidFill>
                      <a:schemeClr val="tx2">
                        <a:lumMod val="20000"/>
                        <a:lumOff val="80000"/>
                      </a:schemeClr>
                    </a:solidFill>
                  </a:tcPr>
                </a:tc>
                <a:tc>
                  <a:txBody>
                    <a:bodyPr/>
                    <a:lstStyle/>
                    <a:p>
                      <a:pPr algn="l" fontAlgn="b"/>
                      <a:r>
                        <a:rPr lang="en-IN" sz="1400" u="none" strike="noStrike">
                          <a:effectLst/>
                        </a:rPr>
                        <a:t> </a:t>
                      </a:r>
                      <a:endParaRPr lang="en-IN" sz="1400" b="1" i="0" u="none" strike="noStrike">
                        <a:effectLst/>
                        <a:latin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1548648053"/>
                  </a:ext>
                </a:extLst>
              </a:tr>
              <a:tr h="262433">
                <a:tc>
                  <a:txBody>
                    <a:bodyPr/>
                    <a:lstStyle/>
                    <a:p>
                      <a:pPr algn="l" fontAlgn="b"/>
                      <a:r>
                        <a:rPr lang="en-IN" sz="1400" u="none" strike="noStrike" dirty="0">
                          <a:effectLst/>
                        </a:rPr>
                        <a:t> </a:t>
                      </a:r>
                      <a:endParaRPr lang="en-IN" sz="1400" b="0" i="0" u="none" strike="noStrike" dirty="0">
                        <a:effectLst/>
                        <a:latin typeface="Arial" panose="020B0604020202020204" pitchFamily="34" charset="0"/>
                      </a:endParaRPr>
                    </a:p>
                  </a:txBody>
                  <a:tcPr marL="0" marR="0" marT="0" marB="0" anchor="ctr">
                    <a:solidFill>
                      <a:schemeClr val="tx2">
                        <a:lumMod val="20000"/>
                        <a:lumOff val="80000"/>
                      </a:schemeClr>
                    </a:solidFill>
                  </a:tcPr>
                </a:tc>
                <a:tc>
                  <a:txBody>
                    <a:bodyPr/>
                    <a:lstStyle/>
                    <a:p>
                      <a:pPr algn="l" fontAlgn="b"/>
                      <a:r>
                        <a:rPr lang="en-IN" sz="1100" u="none" strike="noStrike">
                          <a:effectLst/>
                        </a:rPr>
                        <a:t> </a:t>
                      </a:r>
                      <a:endParaRPr lang="en-IN" sz="1100" b="0" i="0" u="none" strike="noStrike">
                        <a:effectLst/>
                        <a:latin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2491813798"/>
                  </a:ext>
                </a:extLst>
              </a:tr>
              <a:tr h="382067">
                <a:tc>
                  <a:txBody>
                    <a:bodyPr/>
                    <a:lstStyle/>
                    <a:p>
                      <a:pPr algn="l" fontAlgn="b"/>
                      <a:r>
                        <a:rPr lang="en-IN" sz="1800" u="none" strike="noStrike">
                          <a:effectLst/>
                        </a:rPr>
                        <a:t>Startup Cost</a:t>
                      </a:r>
                      <a:endParaRPr lang="en-IN" sz="1800" b="1" i="0" u="none" strike="noStrike">
                        <a:effectLst/>
                        <a:latin typeface="Arial" panose="020B0604020202020204" pitchFamily="34" charset="0"/>
                      </a:endParaRPr>
                    </a:p>
                  </a:txBody>
                  <a:tcPr marL="0" marR="0" marT="0" marB="0" anchor="ctr">
                    <a:solidFill>
                      <a:schemeClr val="tx2">
                        <a:lumMod val="20000"/>
                        <a:lumOff val="80000"/>
                      </a:schemeClr>
                    </a:solidFill>
                  </a:tcPr>
                </a:tc>
                <a:tc>
                  <a:txBody>
                    <a:bodyPr/>
                    <a:lstStyle/>
                    <a:p>
                      <a:pPr algn="l" fontAlgn="ctr"/>
                      <a:r>
                        <a:rPr lang="en-IN" sz="1800" u="none" strike="noStrike" dirty="0">
                          <a:effectLst/>
                        </a:rPr>
                        <a:t>₹2,17,000</a:t>
                      </a:r>
                      <a:endParaRPr lang="en-IN" sz="1800" b="1" i="0" u="none" strike="noStrike" dirty="0">
                        <a:effectLst/>
                        <a:latin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1622144019"/>
                  </a:ext>
                </a:extLst>
              </a:tr>
              <a:tr h="382067">
                <a:tc>
                  <a:txBody>
                    <a:bodyPr/>
                    <a:lstStyle/>
                    <a:p>
                      <a:pPr algn="l" fontAlgn="b"/>
                      <a:r>
                        <a:rPr lang="en-IN" sz="1600" u="none" strike="noStrike">
                          <a:effectLst/>
                        </a:rPr>
                        <a:t>Business Registration</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a:effectLst/>
                        </a:rPr>
                        <a:t>₹13,000</a:t>
                      </a:r>
                      <a:endParaRPr lang="en-IN" sz="1800" b="1" i="0" u="none" strike="noStrike">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2130024876"/>
                  </a:ext>
                </a:extLst>
              </a:tr>
              <a:tr h="382067">
                <a:tc>
                  <a:txBody>
                    <a:bodyPr/>
                    <a:lstStyle/>
                    <a:p>
                      <a:pPr algn="l" fontAlgn="b"/>
                      <a:r>
                        <a:rPr lang="en-IN" sz="1600" u="none" strike="noStrike">
                          <a:effectLst/>
                        </a:rPr>
                        <a:t>Licenses</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dirty="0">
                          <a:effectLst/>
                        </a:rPr>
                        <a:t>₹9,000</a:t>
                      </a:r>
                      <a:endParaRPr lang="en-IN" sz="1800" b="1" i="0" u="none" strike="noStrike" dirty="0">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2024811465"/>
                  </a:ext>
                </a:extLst>
              </a:tr>
              <a:tr h="382067">
                <a:tc>
                  <a:txBody>
                    <a:bodyPr/>
                    <a:lstStyle/>
                    <a:p>
                      <a:pPr algn="l" fontAlgn="b"/>
                      <a:r>
                        <a:rPr lang="en-IN" sz="1600" u="none" strike="noStrike">
                          <a:effectLst/>
                        </a:rPr>
                        <a:t>Equipment and Utesils</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dirty="0">
                          <a:effectLst/>
                        </a:rPr>
                        <a:t>₹45,000</a:t>
                      </a:r>
                      <a:endParaRPr lang="en-IN" sz="1800" b="1" i="0" u="none" strike="noStrike" dirty="0">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1283077621"/>
                  </a:ext>
                </a:extLst>
              </a:tr>
              <a:tr h="382067">
                <a:tc>
                  <a:txBody>
                    <a:bodyPr/>
                    <a:lstStyle/>
                    <a:p>
                      <a:pPr algn="l" fontAlgn="b"/>
                      <a:r>
                        <a:rPr lang="en-IN" sz="1600" u="none" strike="noStrike">
                          <a:effectLst/>
                        </a:rPr>
                        <a:t>Interirors and Furnitures</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a:effectLst/>
                        </a:rPr>
                        <a:t>₹50,000</a:t>
                      </a:r>
                      <a:endParaRPr lang="en-IN" sz="1800" b="1" i="0" u="none" strike="noStrike">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3420321342"/>
                  </a:ext>
                </a:extLst>
              </a:tr>
              <a:tr h="382067">
                <a:tc>
                  <a:txBody>
                    <a:bodyPr/>
                    <a:lstStyle/>
                    <a:p>
                      <a:pPr algn="l" fontAlgn="b"/>
                      <a:r>
                        <a:rPr lang="en-IN" sz="1600" u="none" strike="noStrike">
                          <a:effectLst/>
                        </a:rPr>
                        <a:t>Website development</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dirty="0">
                          <a:effectLst/>
                        </a:rPr>
                        <a:t>₹1,00,000</a:t>
                      </a:r>
                      <a:endParaRPr lang="en-IN" sz="1800" b="1" i="0" u="none" strike="noStrike" dirty="0">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3847252499"/>
                  </a:ext>
                </a:extLst>
              </a:tr>
              <a:tr h="382067">
                <a:tc>
                  <a:txBody>
                    <a:bodyPr/>
                    <a:lstStyle/>
                    <a:p>
                      <a:pPr algn="l" fontAlgn="b"/>
                      <a:r>
                        <a:rPr lang="en-US" sz="1800" u="none" strike="noStrike" dirty="0">
                          <a:effectLst/>
                        </a:rPr>
                        <a:t> Capital Work in Progress ( Fixed Asset )</a:t>
                      </a:r>
                      <a:endParaRPr lang="en-US" sz="1800" b="1" i="0" u="none" strike="noStrike" dirty="0">
                        <a:effectLst/>
                        <a:latin typeface="Arial" panose="020B0604020202020204" pitchFamily="34" charset="0"/>
                      </a:endParaRPr>
                    </a:p>
                  </a:txBody>
                  <a:tcPr marL="0" marR="0" marT="0" marB="0" anchor="ctr">
                    <a:solidFill>
                      <a:schemeClr val="tx2">
                        <a:lumMod val="20000"/>
                        <a:lumOff val="80000"/>
                      </a:schemeClr>
                    </a:solidFill>
                  </a:tcPr>
                </a:tc>
                <a:tc>
                  <a:txBody>
                    <a:bodyPr/>
                    <a:lstStyle/>
                    <a:p>
                      <a:pPr algn="l" fontAlgn="ctr"/>
                      <a:r>
                        <a:rPr lang="en-IN" sz="1800" u="none" strike="noStrike" dirty="0">
                          <a:effectLst/>
                        </a:rPr>
                        <a:t>₹80,000</a:t>
                      </a:r>
                      <a:endParaRPr lang="en-IN" sz="1800" b="1" i="0" u="none" strike="noStrike" dirty="0">
                        <a:effectLst/>
                        <a:latin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678744995"/>
                  </a:ext>
                </a:extLst>
              </a:tr>
              <a:tr h="382067">
                <a:tc>
                  <a:txBody>
                    <a:bodyPr/>
                    <a:lstStyle/>
                    <a:p>
                      <a:pPr algn="l" fontAlgn="b"/>
                      <a:r>
                        <a:rPr lang="en-IN" sz="1600" u="none" strike="noStrike">
                          <a:effectLst/>
                        </a:rPr>
                        <a:t>Laptop/ POS</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dirty="0">
                          <a:effectLst/>
                        </a:rPr>
                        <a:t>₹80,000</a:t>
                      </a:r>
                      <a:endParaRPr lang="en-IN" sz="1800" b="1" i="0" u="none" strike="noStrike" dirty="0">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672215330"/>
                  </a:ext>
                </a:extLst>
              </a:tr>
              <a:tr h="382067">
                <a:tc>
                  <a:txBody>
                    <a:bodyPr/>
                    <a:lstStyle/>
                    <a:p>
                      <a:pPr algn="l" fontAlgn="b"/>
                      <a:r>
                        <a:rPr lang="en-IN" sz="1800" u="none" strike="noStrike">
                          <a:effectLst/>
                        </a:rPr>
                        <a:t>Starting Operations ( Budgeted )</a:t>
                      </a:r>
                      <a:endParaRPr lang="en-IN" sz="1800" b="1" i="0" u="none" strike="noStrike">
                        <a:effectLst/>
                        <a:latin typeface="Arial" panose="020B0604020202020204" pitchFamily="34" charset="0"/>
                      </a:endParaRPr>
                    </a:p>
                  </a:txBody>
                  <a:tcPr marL="0" marR="0" marT="0" marB="0" anchor="ctr">
                    <a:solidFill>
                      <a:schemeClr val="tx2">
                        <a:lumMod val="20000"/>
                        <a:lumOff val="80000"/>
                      </a:schemeClr>
                    </a:solidFill>
                  </a:tcPr>
                </a:tc>
                <a:tc>
                  <a:txBody>
                    <a:bodyPr/>
                    <a:lstStyle/>
                    <a:p>
                      <a:pPr algn="l" fontAlgn="ctr"/>
                      <a:r>
                        <a:rPr lang="en-IN" sz="1800" u="none" strike="noStrike" dirty="0">
                          <a:effectLst/>
                        </a:rPr>
                        <a:t>₹1,03,000</a:t>
                      </a:r>
                      <a:endParaRPr lang="en-IN" sz="1800" b="1" i="0" u="none" strike="noStrike" dirty="0">
                        <a:effectLst/>
                        <a:latin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3007686769"/>
                  </a:ext>
                </a:extLst>
              </a:tr>
              <a:tr h="382067">
                <a:tc>
                  <a:txBody>
                    <a:bodyPr/>
                    <a:lstStyle/>
                    <a:p>
                      <a:pPr algn="l" fontAlgn="b"/>
                      <a:r>
                        <a:rPr lang="en-IN" sz="1600" u="none" strike="noStrike">
                          <a:effectLst/>
                        </a:rPr>
                        <a:t>Promotion</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a:effectLst/>
                        </a:rPr>
                        <a:t>₹50,000</a:t>
                      </a:r>
                      <a:endParaRPr lang="en-IN" sz="1800" b="1" i="0" u="none" strike="noStrike">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1266717894"/>
                  </a:ext>
                </a:extLst>
              </a:tr>
              <a:tr h="382067">
                <a:tc>
                  <a:txBody>
                    <a:bodyPr/>
                    <a:lstStyle/>
                    <a:p>
                      <a:pPr algn="l" fontAlgn="b"/>
                      <a:r>
                        <a:rPr lang="en-IN" sz="1600" u="none" strike="noStrike">
                          <a:effectLst/>
                        </a:rPr>
                        <a:t>Hosting and Domain Space</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a:effectLst/>
                        </a:rPr>
                        <a:t>₹20,000</a:t>
                      </a:r>
                      <a:endParaRPr lang="en-IN" sz="1800" b="1" i="0" u="none" strike="noStrike">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807319763"/>
                  </a:ext>
                </a:extLst>
              </a:tr>
              <a:tr h="382067">
                <a:tc>
                  <a:txBody>
                    <a:bodyPr/>
                    <a:lstStyle/>
                    <a:p>
                      <a:pPr algn="l" fontAlgn="b"/>
                      <a:r>
                        <a:rPr lang="en-IN" sz="1600" u="none" strike="noStrike">
                          <a:effectLst/>
                        </a:rPr>
                        <a:t>Misceleneous</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a:effectLst/>
                        </a:rPr>
                        <a:t>₹20,000</a:t>
                      </a:r>
                      <a:endParaRPr lang="en-IN" sz="1800" b="1" i="0" u="none" strike="noStrike">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80820126"/>
                  </a:ext>
                </a:extLst>
              </a:tr>
              <a:tr h="382067">
                <a:tc>
                  <a:txBody>
                    <a:bodyPr/>
                    <a:lstStyle/>
                    <a:p>
                      <a:pPr algn="l" fontAlgn="b"/>
                      <a:r>
                        <a:rPr lang="en-IN" sz="1600" u="none" strike="noStrike">
                          <a:effectLst/>
                        </a:rPr>
                        <a:t> </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a:effectLst/>
                        </a:rPr>
                        <a:t> </a:t>
                      </a:r>
                      <a:endParaRPr lang="en-IN" sz="1800" b="1" i="0" u="none" strike="noStrike">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3346574390"/>
                  </a:ext>
                </a:extLst>
              </a:tr>
              <a:tr h="382067">
                <a:tc>
                  <a:txBody>
                    <a:bodyPr/>
                    <a:lstStyle/>
                    <a:p>
                      <a:pPr algn="l" fontAlgn="b"/>
                      <a:r>
                        <a:rPr lang="en-IN" sz="1800" u="none" strike="noStrike">
                          <a:effectLst/>
                        </a:rPr>
                        <a:t>Start-up capital</a:t>
                      </a:r>
                      <a:endParaRPr lang="en-IN" sz="1800" b="1" i="0" u="none" strike="noStrike">
                        <a:effectLst/>
                        <a:latin typeface="Arial" panose="020B0604020202020204" pitchFamily="34" charset="0"/>
                      </a:endParaRPr>
                    </a:p>
                  </a:txBody>
                  <a:tcPr marL="0" marR="0" marT="0" marB="0" anchor="ctr">
                    <a:solidFill>
                      <a:schemeClr val="tx2">
                        <a:lumMod val="20000"/>
                        <a:lumOff val="80000"/>
                      </a:schemeClr>
                    </a:solidFill>
                  </a:tcPr>
                </a:tc>
                <a:tc>
                  <a:txBody>
                    <a:bodyPr/>
                    <a:lstStyle/>
                    <a:p>
                      <a:pPr algn="l" fontAlgn="ctr"/>
                      <a:r>
                        <a:rPr lang="en-IN" sz="1800" u="none" strike="noStrike">
                          <a:effectLst/>
                        </a:rPr>
                        <a:t>₹4,00,000</a:t>
                      </a:r>
                      <a:endParaRPr lang="en-IN" sz="1800" b="1" i="0" u="none" strike="noStrike">
                        <a:effectLst/>
                        <a:latin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888784672"/>
                  </a:ext>
                </a:extLst>
              </a:tr>
              <a:tr h="382067">
                <a:tc>
                  <a:txBody>
                    <a:bodyPr/>
                    <a:lstStyle/>
                    <a:p>
                      <a:pPr algn="l" fontAlgn="b"/>
                      <a:r>
                        <a:rPr lang="en-IN" sz="1600" u="none" strike="noStrike">
                          <a:effectLst/>
                        </a:rPr>
                        <a:t>Share Captial </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dirty="0">
                          <a:effectLst/>
                        </a:rPr>
                        <a:t>₹2,00,000</a:t>
                      </a:r>
                      <a:endParaRPr lang="en-IN" sz="1800" b="1" i="0" u="none" strike="noStrike" dirty="0">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3886160519"/>
                  </a:ext>
                </a:extLst>
              </a:tr>
              <a:tr h="382067">
                <a:tc>
                  <a:txBody>
                    <a:bodyPr/>
                    <a:lstStyle/>
                    <a:p>
                      <a:pPr algn="l" fontAlgn="b"/>
                      <a:r>
                        <a:rPr lang="en-IN" sz="1600" u="none" strike="noStrike">
                          <a:effectLst/>
                        </a:rPr>
                        <a:t>Funds</a:t>
                      </a:r>
                      <a:endParaRPr lang="en-IN" sz="1600" b="0" i="0" u="none" strike="noStrike">
                        <a:effectLst/>
                        <a:latin typeface="Arial" panose="020B0604020202020204" pitchFamily="34" charset="0"/>
                      </a:endParaRPr>
                    </a:p>
                  </a:txBody>
                  <a:tcPr marL="114300" marR="0" marT="0" marB="0" anchor="ctr">
                    <a:solidFill>
                      <a:schemeClr val="tx2">
                        <a:lumMod val="20000"/>
                        <a:lumOff val="80000"/>
                      </a:schemeClr>
                    </a:solidFill>
                  </a:tcPr>
                </a:tc>
                <a:tc>
                  <a:txBody>
                    <a:bodyPr/>
                    <a:lstStyle/>
                    <a:p>
                      <a:pPr algn="l" fontAlgn="b"/>
                      <a:r>
                        <a:rPr lang="en-IN" sz="1800" u="none" strike="noStrike">
                          <a:effectLst/>
                        </a:rPr>
                        <a:t>₹2,00,000</a:t>
                      </a:r>
                      <a:endParaRPr lang="en-IN" sz="1800" b="1" i="0" u="none" strike="noStrike">
                        <a:effectLst/>
                        <a:latin typeface="Gill Sans MT" panose="020B0502020104020203"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674675848"/>
                  </a:ext>
                </a:extLst>
              </a:tr>
              <a:tr h="262433">
                <a:tc>
                  <a:txBody>
                    <a:bodyPr/>
                    <a:lstStyle/>
                    <a:p>
                      <a:pPr algn="l" fontAlgn="b"/>
                      <a:r>
                        <a:rPr lang="en-IN" sz="1400" u="none" strike="noStrike" dirty="0">
                          <a:effectLst/>
                        </a:rPr>
                        <a:t> </a:t>
                      </a:r>
                      <a:endParaRPr lang="en-IN" sz="1400" b="0" i="0" u="none" strike="noStrike" dirty="0">
                        <a:effectLst/>
                        <a:latin typeface="Arial" panose="020B0604020202020204" pitchFamily="34" charset="0"/>
                      </a:endParaRPr>
                    </a:p>
                  </a:txBody>
                  <a:tcPr marL="0" marR="0" marT="0" marB="0" anchor="ctr">
                    <a:solidFill>
                      <a:schemeClr val="tx2">
                        <a:lumMod val="20000"/>
                        <a:lumOff val="80000"/>
                      </a:schemeClr>
                    </a:solidFill>
                  </a:tcPr>
                </a:tc>
                <a:tc>
                  <a:txBody>
                    <a:bodyPr/>
                    <a:lstStyle/>
                    <a:p>
                      <a:pPr algn="l" fontAlgn="b"/>
                      <a:r>
                        <a:rPr lang="en-IN" sz="1100" u="none" strike="noStrike" dirty="0">
                          <a:effectLst/>
                        </a:rPr>
                        <a:t> </a:t>
                      </a:r>
                      <a:endParaRPr lang="en-IN" sz="1100" b="0" i="0" u="none" strike="noStrike" dirty="0">
                        <a:effectLst/>
                        <a:latin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96670485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7" name="TextBox 6"/>
          <p:cNvSpPr txBox="1"/>
          <p:nvPr/>
        </p:nvSpPr>
        <p:spPr>
          <a:xfrm>
            <a:off x="2971800" y="266704"/>
            <a:ext cx="12801600" cy="646329"/>
          </a:xfrm>
          <a:prstGeom prst="rect">
            <a:avLst/>
          </a:prstGeom>
          <a:noFill/>
        </p:spPr>
        <p:txBody>
          <a:bodyPr wrap="square" lIns="91439" tIns="45719" rIns="91439" bIns="45719" rtlCol="0">
            <a:spAutoFit/>
          </a:bodyPr>
          <a:lstStyle/>
          <a:p>
            <a:pPr algn="ctr" defTabSz="685789"/>
            <a:r>
              <a:rPr lang="en-US" sz="3600" b="1" dirty="0">
                <a:solidFill>
                  <a:prstClr val="black">
                    <a:lumMod val="85000"/>
                    <a:lumOff val="15000"/>
                  </a:prstClr>
                </a:solidFill>
                <a:latin typeface="Montserrat"/>
              </a:rPr>
              <a:t>Forecast P&amp;L </a:t>
            </a:r>
          </a:p>
        </p:txBody>
      </p:sp>
      <p:graphicFrame>
        <p:nvGraphicFramePr>
          <p:cNvPr id="12" name="Table 11">
            <a:extLst>
              <a:ext uri="{FF2B5EF4-FFF2-40B4-BE49-F238E27FC236}">
                <a16:creationId xmlns:a16="http://schemas.microsoft.com/office/drawing/2014/main" id="{0EA7DEFF-BA39-9822-56D9-78F891D732B8}"/>
              </a:ext>
            </a:extLst>
          </p:cNvPr>
          <p:cNvGraphicFramePr>
            <a:graphicFrameLocks noGrp="1"/>
          </p:cNvGraphicFramePr>
          <p:nvPr>
            <p:extLst>
              <p:ext uri="{D42A27DB-BD31-4B8C-83A1-F6EECF244321}">
                <p14:modId xmlns:p14="http://schemas.microsoft.com/office/powerpoint/2010/main" val="2944578934"/>
              </p:ext>
            </p:extLst>
          </p:nvPr>
        </p:nvGraphicFramePr>
        <p:xfrm>
          <a:off x="1371600" y="1141577"/>
          <a:ext cx="14478003" cy="8956671"/>
        </p:xfrm>
        <a:graphic>
          <a:graphicData uri="http://schemas.openxmlformats.org/drawingml/2006/table">
            <a:tbl>
              <a:tblPr>
                <a:tableStyleId>{7DF18680-E054-41AD-8BC1-D1AEF772440D}</a:tableStyleId>
              </a:tblPr>
              <a:tblGrid>
                <a:gridCol w="1568049">
                  <a:extLst>
                    <a:ext uri="{9D8B030D-6E8A-4147-A177-3AD203B41FA5}">
                      <a16:colId xmlns:a16="http://schemas.microsoft.com/office/drawing/2014/main" val="3883012802"/>
                    </a:ext>
                  </a:extLst>
                </a:gridCol>
                <a:gridCol w="875415">
                  <a:extLst>
                    <a:ext uri="{9D8B030D-6E8A-4147-A177-3AD203B41FA5}">
                      <a16:colId xmlns:a16="http://schemas.microsoft.com/office/drawing/2014/main" val="554684204"/>
                    </a:ext>
                  </a:extLst>
                </a:gridCol>
                <a:gridCol w="875415">
                  <a:extLst>
                    <a:ext uri="{9D8B030D-6E8A-4147-A177-3AD203B41FA5}">
                      <a16:colId xmlns:a16="http://schemas.microsoft.com/office/drawing/2014/main" val="1224212296"/>
                    </a:ext>
                  </a:extLst>
                </a:gridCol>
                <a:gridCol w="942755">
                  <a:extLst>
                    <a:ext uri="{9D8B030D-6E8A-4147-A177-3AD203B41FA5}">
                      <a16:colId xmlns:a16="http://schemas.microsoft.com/office/drawing/2014/main" val="118504123"/>
                    </a:ext>
                  </a:extLst>
                </a:gridCol>
                <a:gridCol w="1029334">
                  <a:extLst>
                    <a:ext uri="{9D8B030D-6E8A-4147-A177-3AD203B41FA5}">
                      <a16:colId xmlns:a16="http://schemas.microsoft.com/office/drawing/2014/main" val="2996715347"/>
                    </a:ext>
                  </a:extLst>
                </a:gridCol>
                <a:gridCol w="1000474">
                  <a:extLst>
                    <a:ext uri="{9D8B030D-6E8A-4147-A177-3AD203B41FA5}">
                      <a16:colId xmlns:a16="http://schemas.microsoft.com/office/drawing/2014/main" val="3425310808"/>
                    </a:ext>
                  </a:extLst>
                </a:gridCol>
                <a:gridCol w="990852">
                  <a:extLst>
                    <a:ext uri="{9D8B030D-6E8A-4147-A177-3AD203B41FA5}">
                      <a16:colId xmlns:a16="http://schemas.microsoft.com/office/drawing/2014/main" val="3702296304"/>
                    </a:ext>
                  </a:extLst>
                </a:gridCol>
                <a:gridCol w="971613">
                  <a:extLst>
                    <a:ext uri="{9D8B030D-6E8A-4147-A177-3AD203B41FA5}">
                      <a16:colId xmlns:a16="http://schemas.microsoft.com/office/drawing/2014/main" val="722308546"/>
                    </a:ext>
                  </a:extLst>
                </a:gridCol>
                <a:gridCol w="1048574">
                  <a:extLst>
                    <a:ext uri="{9D8B030D-6E8A-4147-A177-3AD203B41FA5}">
                      <a16:colId xmlns:a16="http://schemas.microsoft.com/office/drawing/2014/main" val="640578519"/>
                    </a:ext>
                  </a:extLst>
                </a:gridCol>
                <a:gridCol w="1019712">
                  <a:extLst>
                    <a:ext uri="{9D8B030D-6E8A-4147-A177-3AD203B41FA5}">
                      <a16:colId xmlns:a16="http://schemas.microsoft.com/office/drawing/2014/main" val="432895923"/>
                    </a:ext>
                  </a:extLst>
                </a:gridCol>
                <a:gridCol w="1019712">
                  <a:extLst>
                    <a:ext uri="{9D8B030D-6E8A-4147-A177-3AD203B41FA5}">
                      <a16:colId xmlns:a16="http://schemas.microsoft.com/office/drawing/2014/main" val="311670801"/>
                    </a:ext>
                  </a:extLst>
                </a:gridCol>
                <a:gridCol w="1019712">
                  <a:extLst>
                    <a:ext uri="{9D8B030D-6E8A-4147-A177-3AD203B41FA5}">
                      <a16:colId xmlns:a16="http://schemas.microsoft.com/office/drawing/2014/main" val="2792536672"/>
                    </a:ext>
                  </a:extLst>
                </a:gridCol>
                <a:gridCol w="1029334">
                  <a:extLst>
                    <a:ext uri="{9D8B030D-6E8A-4147-A177-3AD203B41FA5}">
                      <a16:colId xmlns:a16="http://schemas.microsoft.com/office/drawing/2014/main" val="4120520092"/>
                    </a:ext>
                  </a:extLst>
                </a:gridCol>
                <a:gridCol w="1087052">
                  <a:extLst>
                    <a:ext uri="{9D8B030D-6E8A-4147-A177-3AD203B41FA5}">
                      <a16:colId xmlns:a16="http://schemas.microsoft.com/office/drawing/2014/main" val="1975715415"/>
                    </a:ext>
                  </a:extLst>
                </a:gridCol>
              </a:tblGrid>
              <a:tr h="281643">
                <a:tc gridSpan="14">
                  <a:txBody>
                    <a:bodyPr/>
                    <a:lstStyle/>
                    <a:p>
                      <a:pPr algn="l" fontAlgn="ctr"/>
                      <a:r>
                        <a:rPr lang="en-US" sz="2000" u="none" strike="noStrike" dirty="0">
                          <a:effectLst/>
                        </a:rPr>
                        <a:t>Profit &amp; Loss Account ( Income Statement)</a:t>
                      </a:r>
                      <a:endParaRPr lang="en-US" sz="2000" b="1" i="0" u="none" strike="noStrike" dirty="0">
                        <a:effectLst/>
                        <a:latin typeface="Arial" panose="020B0604020202020204" pitchFamily="34" charset="0"/>
                      </a:endParaRPr>
                    </a:p>
                  </a:txBody>
                  <a:tcPr marL="0" marR="0" marT="0" marB="0" anchor="ctr">
                    <a:solidFill>
                      <a:schemeClr val="tx2">
                        <a:lumMod val="20000"/>
                        <a:lumOff val="80000"/>
                      </a:schemeClr>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479741962"/>
                  </a:ext>
                </a:extLst>
              </a:tr>
              <a:tr h="168986">
                <a:tc>
                  <a:txBody>
                    <a:bodyPr/>
                    <a:lstStyle/>
                    <a:p>
                      <a:pPr algn="l"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200" u="none" strike="noStrike">
                          <a:effectLst/>
                        </a:rPr>
                        <a:t> </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533388338"/>
                  </a:ext>
                </a:extLst>
              </a:tr>
              <a:tr h="225314">
                <a:tc>
                  <a:txBody>
                    <a:bodyPr/>
                    <a:lstStyle/>
                    <a:p>
                      <a:pPr algn="ctr" fontAlgn="b"/>
                      <a:r>
                        <a:rPr lang="en-IN" sz="1600" u="none" strike="noStrike">
                          <a:effectLst/>
                        </a:rPr>
                        <a:t> </a:t>
                      </a:r>
                      <a:endParaRPr lang="en-IN" sz="16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Jan</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Feb</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Mar</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dirty="0">
                          <a:effectLst/>
                        </a:rPr>
                        <a:t>Apr</a:t>
                      </a:r>
                      <a:endParaRPr lang="en-IN" sz="1600" b="1" i="0" u="none" strike="noStrike" dirty="0">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May</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Jun</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Jul</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Aug</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Sep</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Oct</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Nov</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Dec</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Totals</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818317961"/>
                  </a:ext>
                </a:extLst>
              </a:tr>
              <a:tr h="309807">
                <a:tc>
                  <a:txBody>
                    <a:bodyPr/>
                    <a:lstStyle/>
                    <a:p>
                      <a:pPr algn="l" fontAlgn="b"/>
                      <a:r>
                        <a:rPr lang="en-IN" sz="1600" u="none" strike="noStrike">
                          <a:effectLst/>
                        </a:rPr>
                        <a:t>Sales</a:t>
                      </a:r>
                      <a:endParaRPr lang="en-IN" sz="1600" b="1" i="0" u="none" strike="noStrike">
                        <a:solidFill>
                          <a:srgbClr val="000000"/>
                        </a:solidFill>
                        <a:effectLst/>
                        <a:latin typeface="Arial" panose="020B0604020202020204" pitchFamily="34" charset="0"/>
                      </a:endParaRPr>
                    </a:p>
                  </a:txBody>
                  <a:tcPr marL="0" marR="0" marT="0" marB="0" anchor="b">
                    <a:solidFill>
                      <a:schemeClr val="tx2">
                        <a:lumMod val="20000"/>
                        <a:lumOff val="80000"/>
                      </a:schemeClr>
                    </a:solidFill>
                  </a:tcPr>
                </a:tc>
                <a:tc gridSpan="2">
                  <a:txBody>
                    <a:bodyPr/>
                    <a:lstStyle/>
                    <a:p>
                      <a:pPr algn="l" fontAlgn="b"/>
                      <a:r>
                        <a:rPr lang="en-IN" sz="1100" u="none" strike="noStrike">
                          <a:effectLst/>
                        </a:rPr>
                        <a:t>Gross Profit = Sales - COGS</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hMerge="1">
                  <a:txBody>
                    <a:bodyPr/>
                    <a:lstStyle/>
                    <a:p>
                      <a:endParaRPr lang="en-IN"/>
                    </a:p>
                  </a:txBody>
                  <a:tcPr/>
                </a:tc>
                <a:tc gridSpan="2">
                  <a:txBody>
                    <a:bodyPr/>
                    <a:lstStyle/>
                    <a:p>
                      <a:pPr algn="l" fontAlgn="b"/>
                      <a:r>
                        <a:rPr lang="en-US" sz="1100" u="none" strike="noStrike">
                          <a:effectLst/>
                        </a:rPr>
                        <a:t>Net Profit=Sales - COGS - Fixed Expenses</a:t>
                      </a:r>
                      <a:endParaRPr lang="en-US" sz="1100" b="0" i="0" u="none" strike="noStrike">
                        <a:effectLst/>
                        <a:latin typeface="Arial" panose="020B0604020202020204" pitchFamily="34" charset="0"/>
                      </a:endParaRPr>
                    </a:p>
                  </a:txBody>
                  <a:tcPr marL="0" marR="0" marT="0" marB="0" anchor="b">
                    <a:solidFill>
                      <a:schemeClr val="tx2">
                        <a:lumMod val="20000"/>
                        <a:lumOff val="80000"/>
                      </a:schemeClr>
                    </a:solidFill>
                  </a:tcPr>
                </a:tc>
                <a:tc hMerge="1">
                  <a:txBody>
                    <a:bodyPr/>
                    <a:lstStyle/>
                    <a:p>
                      <a:endParaRPr lang="en-IN"/>
                    </a:p>
                  </a:txBody>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143967282"/>
                  </a:ext>
                </a:extLst>
              </a:tr>
              <a:tr h="450629">
                <a:tc>
                  <a:txBody>
                    <a:bodyPr/>
                    <a:lstStyle/>
                    <a:p>
                      <a:pPr algn="l" fontAlgn="b"/>
                      <a:r>
                        <a:rPr lang="en-IN" sz="1400" u="none" strike="noStrike">
                          <a:effectLst/>
                        </a:rPr>
                        <a:t>Cash Sales</a:t>
                      </a:r>
                      <a:endParaRPr lang="en-IN" sz="14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40,000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44,000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48,400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53,200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58,400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64,400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70,800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77,600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85,200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93,600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1,02,800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1,13,200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8,51,600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881897723"/>
                  </a:ext>
                </a:extLst>
              </a:tr>
              <a:tr h="225314">
                <a:tc>
                  <a:txBody>
                    <a:bodyPr/>
                    <a:lstStyle/>
                    <a:p>
                      <a:pPr algn="l" fontAlgn="b"/>
                      <a:r>
                        <a:rPr lang="en-IN" sz="1400" u="none" strike="noStrike">
                          <a:effectLst/>
                        </a:rPr>
                        <a:t>No. of Customers</a:t>
                      </a:r>
                      <a:endParaRPr lang="en-IN" sz="14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100</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110</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121</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133</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146</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161</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177</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194</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213</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234</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257</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283</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2129</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720725857"/>
                  </a:ext>
                </a:extLst>
              </a:tr>
              <a:tr h="450629">
                <a:tc>
                  <a:txBody>
                    <a:bodyPr/>
                    <a:lstStyle/>
                    <a:p>
                      <a:pPr algn="l" fontAlgn="b"/>
                      <a:r>
                        <a:rPr lang="en-IN" sz="1400" u="none" strike="noStrike">
                          <a:effectLst/>
                        </a:rPr>
                        <a:t>Price Per Unit</a:t>
                      </a:r>
                      <a:endParaRPr lang="en-IN" sz="14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400</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dirty="0">
                          <a:effectLst/>
                        </a:rPr>
                        <a:t> ₹               400 </a:t>
                      </a:r>
                      <a:endParaRPr lang="en-IN" sz="1600" b="1" i="0" u="none" strike="noStrike" dirty="0">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400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dirty="0">
                          <a:effectLst/>
                        </a:rPr>
                        <a:t> ₹               400 </a:t>
                      </a:r>
                      <a:endParaRPr lang="en-IN" sz="1600" b="1" i="0" u="none" strike="noStrike" dirty="0">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646217460"/>
                  </a:ext>
                </a:extLst>
              </a:tr>
              <a:tr h="225314">
                <a:tc>
                  <a:txBody>
                    <a:bodyPr/>
                    <a:lstStyle/>
                    <a:p>
                      <a:pPr algn="l" fontAlgn="b"/>
                      <a:r>
                        <a:rPr lang="en-IN" sz="1400" u="none" strike="noStrike">
                          <a:effectLst/>
                        </a:rPr>
                        <a:t>Other Cash Receipts</a:t>
                      </a:r>
                      <a:endParaRPr lang="en-IN" sz="14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dirty="0">
                          <a:effectLst/>
                        </a:rPr>
                        <a:t> </a:t>
                      </a:r>
                      <a:endParaRPr lang="en-IN" sz="1600" b="1" i="0" u="none" strike="noStrike" dirty="0">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485040686"/>
                  </a:ext>
                </a:extLst>
              </a:tr>
              <a:tr h="309807">
                <a:tc>
                  <a:txBody>
                    <a:bodyPr/>
                    <a:lstStyle/>
                    <a:p>
                      <a:pPr algn="l" fontAlgn="b"/>
                      <a:r>
                        <a:rPr lang="en-IN" sz="1400" u="none" strike="noStrike">
                          <a:effectLst/>
                        </a:rPr>
                        <a:t>Total Sales</a:t>
                      </a:r>
                      <a:endParaRPr lang="en-IN" sz="1400" b="1"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100" u="none" strike="noStrike">
                          <a:effectLst/>
                        </a:rPr>
                        <a:t> ₹             40,000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44,000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48,400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53,200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58,400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64,400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70,800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77,600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85,200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93,600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1,02,800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1,13,200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8,51,600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569839661"/>
                  </a:ext>
                </a:extLst>
              </a:tr>
              <a:tr h="297127">
                <a:tc>
                  <a:txBody>
                    <a:bodyPr/>
                    <a:lstStyle/>
                    <a:p>
                      <a:pPr algn="l" fontAlgn="b"/>
                      <a:r>
                        <a:rPr lang="en-IN" sz="1600" u="none" strike="noStrike">
                          <a:effectLst/>
                        </a:rPr>
                        <a:t>COGS</a:t>
                      </a:r>
                      <a:endParaRPr lang="en-IN" sz="1600" b="1" i="0" u="none" strike="noStrike">
                        <a:solidFill>
                          <a:srgbClr val="FFFFFF"/>
                        </a:solidFill>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863665844"/>
                  </a:ext>
                </a:extLst>
              </a:tr>
              <a:tr h="450629">
                <a:tc>
                  <a:txBody>
                    <a:bodyPr/>
                    <a:lstStyle/>
                    <a:p>
                      <a:pPr algn="l" fontAlgn="b"/>
                      <a:r>
                        <a:rPr lang="en-IN" sz="1400" u="none" strike="noStrike" dirty="0">
                          <a:effectLst/>
                        </a:rPr>
                        <a:t>Cost of Services </a:t>
                      </a:r>
                      <a:endParaRPr lang="en-IN" sz="1400" b="0" i="0" u="none" strike="noStrike" dirty="0">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10,000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8,800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9,680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10,640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11,680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12,880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14,160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15,520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17,040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18,720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20,560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22,640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1,72,320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720686140"/>
                  </a:ext>
                </a:extLst>
              </a:tr>
              <a:tr h="450629">
                <a:tc>
                  <a:txBody>
                    <a:bodyPr/>
                    <a:lstStyle/>
                    <a:p>
                      <a:pPr algn="l" fontAlgn="b"/>
                      <a:r>
                        <a:rPr lang="en-IN" sz="1400" u="none" strike="noStrike">
                          <a:effectLst/>
                        </a:rPr>
                        <a:t>Cost Per Unit</a:t>
                      </a:r>
                      <a:endParaRPr lang="en-IN" sz="14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100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80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81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96893350"/>
                  </a:ext>
                </a:extLst>
              </a:tr>
              <a:tr h="309807">
                <a:tc>
                  <a:txBody>
                    <a:bodyPr/>
                    <a:lstStyle/>
                    <a:p>
                      <a:pPr algn="l" fontAlgn="b"/>
                      <a:r>
                        <a:rPr lang="en-IN" sz="1400" u="none" strike="noStrike">
                          <a:effectLst/>
                        </a:rPr>
                        <a:t>Gross profit</a:t>
                      </a:r>
                      <a:endParaRPr lang="en-IN" sz="1400" b="1"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100" u="none" strike="noStrike">
                          <a:effectLst/>
                        </a:rPr>
                        <a:t> ₹             30,000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35,200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38,720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42,560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46,720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51,520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56,640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62,080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dirty="0">
                          <a:effectLst/>
                        </a:rPr>
                        <a:t> ₹                  68,160 </a:t>
                      </a:r>
                      <a:endParaRPr lang="en-IN" sz="1100" b="1" i="0" u="none" strike="noStrike" dirty="0">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74,880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82,240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90,560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6,79,280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630940610"/>
                  </a:ext>
                </a:extLst>
              </a:tr>
              <a:tr h="306412">
                <a:tc>
                  <a:txBody>
                    <a:bodyPr/>
                    <a:lstStyle/>
                    <a:p>
                      <a:pPr algn="l" fontAlgn="b"/>
                      <a:r>
                        <a:rPr lang="en-IN" sz="1600" u="none" strike="noStrike">
                          <a:effectLst/>
                        </a:rPr>
                        <a:t>Fixed Expenses</a:t>
                      </a:r>
                      <a:endParaRPr lang="en-IN" sz="1600" b="1" i="0" u="none" strike="noStrike">
                        <a:solidFill>
                          <a:srgbClr val="FFFFFF"/>
                        </a:solidFill>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212832719"/>
                  </a:ext>
                </a:extLst>
              </a:tr>
              <a:tr h="309807">
                <a:tc>
                  <a:txBody>
                    <a:bodyPr/>
                    <a:lstStyle/>
                    <a:p>
                      <a:pPr algn="l" fontAlgn="b"/>
                      <a:r>
                        <a:rPr lang="en-IN" sz="1200" u="none" strike="noStrike">
                          <a:effectLst/>
                        </a:rPr>
                        <a:t>Salaries</a:t>
                      </a:r>
                      <a:endParaRPr lang="en-IN" sz="12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4,68,000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835862714"/>
                  </a:ext>
                </a:extLst>
              </a:tr>
              <a:tr h="450629">
                <a:tc>
                  <a:txBody>
                    <a:bodyPr/>
                    <a:lstStyle/>
                    <a:p>
                      <a:pPr algn="l" fontAlgn="b"/>
                      <a:r>
                        <a:rPr lang="en-IN" sz="1200" u="none" strike="noStrike">
                          <a:effectLst/>
                        </a:rPr>
                        <a:t>Marketing and Promotion</a:t>
                      </a:r>
                      <a:endParaRPr lang="en-IN" sz="12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2,000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dirty="0">
                          <a:effectLst/>
                        </a:rPr>
                        <a:t> ₹                    39,000 </a:t>
                      </a:r>
                      <a:endParaRPr lang="en-IN" sz="1100" b="0" i="0" u="none" strike="noStrike" dirty="0">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437377162"/>
                  </a:ext>
                </a:extLst>
              </a:tr>
              <a:tr h="450629">
                <a:tc>
                  <a:txBody>
                    <a:bodyPr/>
                    <a:lstStyle/>
                    <a:p>
                      <a:pPr algn="l" fontAlgn="b"/>
                      <a:r>
                        <a:rPr lang="en-IN" sz="1200" u="none" strike="noStrike">
                          <a:effectLst/>
                        </a:rPr>
                        <a:t>Digital Marketing</a:t>
                      </a:r>
                      <a:endParaRPr lang="en-IN" sz="12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2,000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2,000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2,000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2,000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5,000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dirty="0">
                          <a:effectLst/>
                        </a:rPr>
                        <a:t> ₹            5,000 </a:t>
                      </a:r>
                      <a:endParaRPr lang="en-IN" sz="1600" b="1" i="0" u="none" strike="noStrike" dirty="0">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40,000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895137862"/>
                  </a:ext>
                </a:extLst>
              </a:tr>
              <a:tr h="450629">
                <a:tc>
                  <a:txBody>
                    <a:bodyPr/>
                    <a:lstStyle/>
                    <a:p>
                      <a:pPr algn="l" fontAlgn="b"/>
                      <a:r>
                        <a:rPr lang="en-IN" sz="1200" u="none" strike="noStrike">
                          <a:effectLst/>
                        </a:rPr>
                        <a:t>Utilities (Electricity etc.)</a:t>
                      </a:r>
                      <a:endParaRPr lang="en-IN" sz="12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500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dirty="0">
                          <a:effectLst/>
                        </a:rPr>
                        <a:t> ₹                    11,500 </a:t>
                      </a:r>
                      <a:endParaRPr lang="en-IN" sz="1100" b="0" i="0" u="none" strike="noStrike" dirty="0">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609012239"/>
                  </a:ext>
                </a:extLst>
              </a:tr>
              <a:tr h="450629">
                <a:tc>
                  <a:txBody>
                    <a:bodyPr/>
                    <a:lstStyle/>
                    <a:p>
                      <a:pPr algn="l" fontAlgn="b"/>
                      <a:r>
                        <a:rPr lang="en-IN" sz="1200" u="none" strike="noStrike">
                          <a:effectLst/>
                        </a:rPr>
                        <a:t>Customer Service</a:t>
                      </a:r>
                      <a:endParaRPr lang="en-IN" sz="12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dirty="0">
                          <a:effectLst/>
                        </a:rPr>
                        <a:t> ₹            1,000 </a:t>
                      </a:r>
                      <a:endParaRPr lang="en-IN" sz="1600" b="1" i="0" u="none" strike="noStrike" dirty="0">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1,000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12,000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969903663"/>
                  </a:ext>
                </a:extLst>
              </a:tr>
              <a:tr h="450629">
                <a:tc>
                  <a:txBody>
                    <a:bodyPr/>
                    <a:lstStyle/>
                    <a:p>
                      <a:pPr algn="l" fontAlgn="b"/>
                      <a:r>
                        <a:rPr lang="en-IN" sz="1200" u="none" strike="noStrike">
                          <a:effectLst/>
                        </a:rPr>
                        <a:t>Rent</a:t>
                      </a:r>
                      <a:endParaRPr lang="en-IN" sz="1200" b="0"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600" u="none" strike="noStrike">
                          <a:effectLst/>
                        </a:rPr>
                        <a:t> ₹                    - </a:t>
                      </a:r>
                      <a:endParaRPr lang="en-IN" sz="1600" b="1" i="0" u="none" strike="noStrike">
                        <a:effectLst/>
                        <a:latin typeface="Gill Sans MT" panose="020B0502020104020203"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771190549"/>
                  </a:ext>
                </a:extLst>
              </a:tr>
              <a:tr h="309807">
                <a:tc>
                  <a:txBody>
                    <a:bodyPr/>
                    <a:lstStyle/>
                    <a:p>
                      <a:pPr algn="l" fontAlgn="b"/>
                      <a:r>
                        <a:rPr lang="en-IN" sz="1200" u="none" strike="noStrike">
                          <a:effectLst/>
                        </a:rPr>
                        <a:t>Total Expenses</a:t>
                      </a:r>
                      <a:endParaRPr lang="en-IN" sz="1200" b="1" i="0" u="none" strike="noStrike">
                        <a:effectLst/>
                        <a:latin typeface="Arial" panose="020B0604020202020204" pitchFamily="34" charset="0"/>
                      </a:endParaRPr>
                    </a:p>
                  </a:txBody>
                  <a:tcPr marL="100760" marR="0" marT="0" marB="0" anchor="b">
                    <a:solidFill>
                      <a:schemeClr val="tx2">
                        <a:lumMod val="20000"/>
                        <a:lumOff val="80000"/>
                      </a:schemeClr>
                    </a:solidFill>
                  </a:tcPr>
                </a:tc>
                <a:tc>
                  <a:txBody>
                    <a:bodyPr/>
                    <a:lstStyle/>
                    <a:p>
                      <a:pPr algn="r" fontAlgn="b"/>
                      <a:r>
                        <a:rPr lang="en-IN" sz="1100" u="none" strike="noStrike">
                          <a:effectLst/>
                        </a:rPr>
                        <a:t> ₹             42,500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43,000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43,000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43,000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45,000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48,000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51,000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51,000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51,000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51,000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51,000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51,000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5,70,500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950949041"/>
                  </a:ext>
                </a:extLst>
              </a:tr>
              <a:tr h="306412">
                <a:tc>
                  <a:txBody>
                    <a:bodyPr/>
                    <a:lstStyle/>
                    <a:p>
                      <a:pPr algn="l" fontAlgn="b"/>
                      <a:r>
                        <a:rPr lang="en-IN" sz="1600" u="none" strike="noStrike">
                          <a:effectLst/>
                        </a:rPr>
                        <a:t>Result</a:t>
                      </a:r>
                      <a:endParaRPr lang="en-IN" sz="16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444834559"/>
                  </a:ext>
                </a:extLst>
              </a:tr>
              <a:tr h="309807">
                <a:tc>
                  <a:txBody>
                    <a:bodyPr/>
                    <a:lstStyle/>
                    <a:p>
                      <a:pPr algn="l" fontAlgn="b"/>
                      <a:r>
                        <a:rPr lang="en-IN" sz="1400" u="none" strike="noStrike">
                          <a:effectLst/>
                        </a:rPr>
                        <a:t>Net Profit/Loss</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-12,500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-7,800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-4,280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-440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1,720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3,520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5,640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11,080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17,160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23,880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31,240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39,560 </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 ₹                 1,08,780 </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469090078"/>
                  </a:ext>
                </a:extLst>
              </a:tr>
              <a:tr h="197150">
                <a:tc>
                  <a:txBody>
                    <a:bodyPr/>
                    <a:lstStyle/>
                    <a:p>
                      <a:pPr algn="l" fontAlgn="b"/>
                      <a:r>
                        <a:rPr lang="en-IN" sz="1400" u="none" strike="noStrike">
                          <a:effectLst/>
                        </a:rPr>
                        <a:t>Gross Profit Margin</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75%</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80%</a:t>
                      </a:r>
                      <a:endParaRPr lang="en-IN" sz="11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868335549"/>
                  </a:ext>
                </a:extLst>
              </a:tr>
              <a:tr h="197150">
                <a:tc>
                  <a:txBody>
                    <a:bodyPr/>
                    <a:lstStyle/>
                    <a:p>
                      <a:pPr algn="l" fontAlgn="b"/>
                      <a:r>
                        <a:rPr lang="en-IN" sz="1400" u="none" strike="noStrike">
                          <a:effectLst/>
                        </a:rPr>
                        <a:t>Net Profit Margin</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-31%</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-18%</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-9%</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-1%</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3%</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5%</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8%</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14%</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20%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26%</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30%</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a:effectLst/>
                        </a:rPr>
                        <a:t>35%</a:t>
                      </a:r>
                      <a:endParaRPr lang="en-IN" sz="11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100" u="none" strike="noStrike" dirty="0">
                          <a:effectLst/>
                        </a:rPr>
                        <a:t>13%</a:t>
                      </a:r>
                      <a:endParaRPr lang="en-IN" sz="1100" b="1" i="0" u="none" strike="noStrike" dirty="0">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431783933"/>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7" name="Picture 6"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8" name="Picture 7" descr="Chairman sir logo.JPG"/>
          <p:cNvPicPr>
            <a:picLocks noChangeAspect="1"/>
          </p:cNvPicPr>
          <p:nvPr/>
        </p:nvPicPr>
        <p:blipFill>
          <a:blip r:embed="rId4"/>
          <a:stretch>
            <a:fillRect/>
          </a:stretch>
        </p:blipFill>
        <p:spPr>
          <a:xfrm>
            <a:off x="17068800" y="9182102"/>
            <a:ext cx="876300" cy="886733"/>
          </a:xfrm>
          <a:prstGeom prst="rect">
            <a:avLst/>
          </a:prstGeom>
        </p:spPr>
      </p:pic>
      <p:graphicFrame>
        <p:nvGraphicFramePr>
          <p:cNvPr id="9" name="Table 8"/>
          <p:cNvGraphicFramePr>
            <a:graphicFrameLocks noGrp="1"/>
          </p:cNvGraphicFramePr>
          <p:nvPr>
            <p:extLst>
              <p:ext uri="{D42A27DB-BD31-4B8C-83A1-F6EECF244321}">
                <p14:modId xmlns:p14="http://schemas.microsoft.com/office/powerpoint/2010/main" val="3732100056"/>
              </p:ext>
            </p:extLst>
          </p:nvPr>
        </p:nvGraphicFramePr>
        <p:xfrm>
          <a:off x="3619500" y="4152900"/>
          <a:ext cx="11049000" cy="3352803"/>
        </p:xfrm>
        <a:graphic>
          <a:graphicData uri="http://schemas.openxmlformats.org/drawingml/2006/table">
            <a:tbl>
              <a:tblPr firstRow="1" bandRow="1">
                <a:tableStyleId>{93296810-A885-4BE3-A3E7-6D5BEEA58F35}</a:tableStyleId>
              </a:tblPr>
              <a:tblGrid>
                <a:gridCol w="2762250">
                  <a:extLst>
                    <a:ext uri="{9D8B030D-6E8A-4147-A177-3AD203B41FA5}">
                      <a16:colId xmlns:a16="http://schemas.microsoft.com/office/drawing/2014/main" val="20000"/>
                    </a:ext>
                  </a:extLst>
                </a:gridCol>
                <a:gridCol w="2762250">
                  <a:extLst>
                    <a:ext uri="{9D8B030D-6E8A-4147-A177-3AD203B41FA5}">
                      <a16:colId xmlns:a16="http://schemas.microsoft.com/office/drawing/2014/main" val="20001"/>
                    </a:ext>
                  </a:extLst>
                </a:gridCol>
                <a:gridCol w="2762250">
                  <a:extLst>
                    <a:ext uri="{9D8B030D-6E8A-4147-A177-3AD203B41FA5}">
                      <a16:colId xmlns:a16="http://schemas.microsoft.com/office/drawing/2014/main" val="20002"/>
                    </a:ext>
                  </a:extLst>
                </a:gridCol>
                <a:gridCol w="2762250">
                  <a:extLst>
                    <a:ext uri="{9D8B030D-6E8A-4147-A177-3AD203B41FA5}">
                      <a16:colId xmlns:a16="http://schemas.microsoft.com/office/drawing/2014/main" val="20003"/>
                    </a:ext>
                  </a:extLst>
                </a:gridCol>
              </a:tblGrid>
              <a:tr h="1117601">
                <a:tc>
                  <a:txBody>
                    <a:bodyPr/>
                    <a:lstStyle/>
                    <a:p>
                      <a:pPr algn="ctr"/>
                      <a:r>
                        <a:rPr lang="en-US" sz="3200" dirty="0"/>
                        <a:t>TITLE</a:t>
                      </a:r>
                    </a:p>
                  </a:txBody>
                  <a:tcPr>
                    <a:solidFill>
                      <a:schemeClr val="tx2">
                        <a:alpha val="84000"/>
                      </a:schemeClr>
                    </a:solidFill>
                  </a:tcPr>
                </a:tc>
                <a:tc>
                  <a:txBody>
                    <a:bodyPr/>
                    <a:lstStyle/>
                    <a:p>
                      <a:pPr algn="ctr"/>
                      <a:r>
                        <a:rPr lang="en-US" sz="3200" dirty="0"/>
                        <a:t>PRIMARY</a:t>
                      </a:r>
                    </a:p>
                  </a:txBody>
                  <a:tcPr>
                    <a:solidFill>
                      <a:schemeClr val="tx2">
                        <a:alpha val="84000"/>
                      </a:schemeClr>
                    </a:solidFill>
                  </a:tcPr>
                </a:tc>
                <a:tc>
                  <a:txBody>
                    <a:bodyPr/>
                    <a:lstStyle/>
                    <a:p>
                      <a:pPr algn="ctr"/>
                      <a:r>
                        <a:rPr lang="en-US" sz="3200" dirty="0"/>
                        <a:t>SECONDARY </a:t>
                      </a:r>
                    </a:p>
                  </a:txBody>
                  <a:tcPr>
                    <a:solidFill>
                      <a:schemeClr val="tx2">
                        <a:alpha val="84000"/>
                      </a:schemeClr>
                    </a:solidFill>
                  </a:tcPr>
                </a:tc>
                <a:tc>
                  <a:txBody>
                    <a:bodyPr/>
                    <a:lstStyle/>
                    <a:p>
                      <a:pPr algn="ctr"/>
                      <a:r>
                        <a:rPr lang="en-US" sz="3200" dirty="0"/>
                        <a:t>TERITARY</a:t>
                      </a:r>
                    </a:p>
                  </a:txBody>
                  <a:tcPr>
                    <a:solidFill>
                      <a:schemeClr val="tx2">
                        <a:alpha val="84000"/>
                      </a:schemeClr>
                    </a:solidFill>
                  </a:tcPr>
                </a:tc>
                <a:extLst>
                  <a:ext uri="{0D108BD9-81ED-4DB2-BD59-A6C34878D82A}">
                    <a16:rowId xmlns:a16="http://schemas.microsoft.com/office/drawing/2014/main" val="10000"/>
                  </a:ext>
                </a:extLst>
              </a:tr>
              <a:tr h="1117601">
                <a:tc>
                  <a:txBody>
                    <a:bodyPr/>
                    <a:lstStyle/>
                    <a:p>
                      <a:pPr algn="ctr"/>
                      <a:r>
                        <a:rPr lang="en-US" sz="3200" dirty="0"/>
                        <a:t>GOAL</a:t>
                      </a:r>
                    </a:p>
                  </a:txBody>
                  <a:tcPr>
                    <a:solidFill>
                      <a:schemeClr val="accent1">
                        <a:alpha val="84000"/>
                      </a:schemeClr>
                    </a:solidFill>
                  </a:tcPr>
                </a:tc>
                <a:tc>
                  <a:txBody>
                    <a:bodyPr/>
                    <a:lstStyle/>
                    <a:p>
                      <a:pPr algn="ctr"/>
                      <a:r>
                        <a:rPr lang="en-US" sz="3200" dirty="0"/>
                        <a:t>SDG 4</a:t>
                      </a:r>
                    </a:p>
                  </a:txBody>
                  <a:tcPr>
                    <a:solidFill>
                      <a:schemeClr val="accent1">
                        <a:alpha val="84000"/>
                      </a:schemeClr>
                    </a:solidFill>
                  </a:tcPr>
                </a:tc>
                <a:tc>
                  <a:txBody>
                    <a:bodyPr/>
                    <a:lstStyle/>
                    <a:p>
                      <a:pPr algn="ctr"/>
                      <a:r>
                        <a:rPr lang="en-US" sz="3200" dirty="0"/>
                        <a:t>SDG 3</a:t>
                      </a:r>
                    </a:p>
                  </a:txBody>
                  <a:tcPr>
                    <a:solidFill>
                      <a:schemeClr val="accent1">
                        <a:alpha val="84000"/>
                      </a:schemeClr>
                    </a:solidFill>
                  </a:tcPr>
                </a:tc>
                <a:tc>
                  <a:txBody>
                    <a:bodyPr/>
                    <a:lstStyle/>
                    <a:p>
                      <a:pPr algn="ctr"/>
                      <a:r>
                        <a:rPr lang="en-US" sz="3200" dirty="0"/>
                        <a:t>SDG 9</a:t>
                      </a:r>
                    </a:p>
                  </a:txBody>
                  <a:tcPr>
                    <a:solidFill>
                      <a:schemeClr val="accent1">
                        <a:alpha val="84000"/>
                      </a:schemeClr>
                    </a:solidFill>
                  </a:tcPr>
                </a:tc>
                <a:extLst>
                  <a:ext uri="{0D108BD9-81ED-4DB2-BD59-A6C34878D82A}">
                    <a16:rowId xmlns:a16="http://schemas.microsoft.com/office/drawing/2014/main" val="10001"/>
                  </a:ext>
                </a:extLst>
              </a:tr>
              <a:tr h="1117601">
                <a:tc>
                  <a:txBody>
                    <a:bodyPr/>
                    <a:lstStyle/>
                    <a:p>
                      <a:pPr algn="ctr"/>
                      <a:r>
                        <a:rPr lang="en-US" sz="3200" dirty="0"/>
                        <a:t>TARGET</a:t>
                      </a:r>
                    </a:p>
                  </a:txBody>
                  <a:tcPr>
                    <a:solidFill>
                      <a:schemeClr val="accent1">
                        <a:alpha val="84000"/>
                      </a:schemeClr>
                    </a:solidFill>
                  </a:tcPr>
                </a:tc>
                <a:tc>
                  <a:txBody>
                    <a:bodyPr/>
                    <a:lstStyle/>
                    <a:p>
                      <a:pPr algn="ctr"/>
                      <a:r>
                        <a:rPr lang="en-US" sz="3200" dirty="0"/>
                        <a:t>4.5</a:t>
                      </a:r>
                    </a:p>
                  </a:txBody>
                  <a:tcPr>
                    <a:solidFill>
                      <a:schemeClr val="accent1">
                        <a:alpha val="84000"/>
                      </a:schemeClr>
                    </a:solidFill>
                  </a:tcPr>
                </a:tc>
                <a:tc>
                  <a:txBody>
                    <a:bodyPr/>
                    <a:lstStyle/>
                    <a:p>
                      <a:pPr algn="ctr"/>
                      <a:r>
                        <a:rPr lang="en-US" sz="3200" dirty="0"/>
                        <a:t>3.4</a:t>
                      </a:r>
                    </a:p>
                  </a:txBody>
                  <a:tcPr>
                    <a:solidFill>
                      <a:schemeClr val="accent1">
                        <a:alpha val="84000"/>
                      </a:schemeClr>
                    </a:solidFill>
                  </a:tcPr>
                </a:tc>
                <a:tc>
                  <a:txBody>
                    <a:bodyPr/>
                    <a:lstStyle/>
                    <a:p>
                      <a:pPr algn="ctr"/>
                      <a:r>
                        <a:rPr lang="en-US" sz="3200" dirty="0"/>
                        <a:t>9.C</a:t>
                      </a:r>
                    </a:p>
                  </a:txBody>
                  <a:tcPr>
                    <a:solidFill>
                      <a:schemeClr val="accent1">
                        <a:alpha val="84000"/>
                      </a:schemeClr>
                    </a:solidFill>
                  </a:tcPr>
                </a:tc>
                <a:extLst>
                  <a:ext uri="{0D108BD9-81ED-4DB2-BD59-A6C34878D82A}">
                    <a16:rowId xmlns:a16="http://schemas.microsoft.com/office/drawing/2014/main" val="10002"/>
                  </a:ext>
                </a:extLst>
              </a:tr>
            </a:tbl>
          </a:graphicData>
        </a:graphic>
      </p:graphicFrame>
      <p:sp>
        <p:nvSpPr>
          <p:cNvPr id="10" name="Title 9"/>
          <p:cNvSpPr>
            <a:spLocks noGrp="1"/>
          </p:cNvSpPr>
          <p:nvPr>
            <p:ph type="title"/>
          </p:nvPr>
        </p:nvSpPr>
        <p:spPr>
          <a:xfrm>
            <a:off x="3241967" y="2247900"/>
            <a:ext cx="12573000" cy="1143000"/>
          </a:xfrm>
        </p:spPr>
        <p:txBody>
          <a:bodyPr>
            <a:noAutofit/>
          </a:bodyPr>
          <a:lstStyle/>
          <a:p>
            <a:r>
              <a:rPr lang="en-US" sz="3900" b="1" dirty="0"/>
              <a:t>JUSTIFICATION FOR SUSTAINABLE DEVELOPMENT GOAL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11" name="TextBox 10"/>
          <p:cNvSpPr txBox="1"/>
          <p:nvPr/>
        </p:nvSpPr>
        <p:spPr>
          <a:xfrm>
            <a:off x="2971800" y="190502"/>
            <a:ext cx="12801600" cy="923328"/>
          </a:xfrm>
          <a:prstGeom prst="rect">
            <a:avLst/>
          </a:prstGeom>
          <a:noFill/>
        </p:spPr>
        <p:txBody>
          <a:bodyPr wrap="square" lIns="91439" tIns="45719" rIns="91439" bIns="45719" rtlCol="0">
            <a:spAutoFit/>
          </a:bodyPr>
          <a:lstStyle/>
          <a:p>
            <a:pPr algn="ctr" defTabSz="685789"/>
            <a:r>
              <a:rPr lang="en-US" sz="5400" b="1" dirty="0">
                <a:solidFill>
                  <a:prstClr val="black">
                    <a:lumMod val="85000"/>
                    <a:lumOff val="15000"/>
                  </a:prstClr>
                </a:solidFill>
              </a:rPr>
              <a:t>Financial Projections</a:t>
            </a:r>
          </a:p>
        </p:txBody>
      </p:sp>
      <p:graphicFrame>
        <p:nvGraphicFramePr>
          <p:cNvPr id="15" name="Table 14">
            <a:extLst>
              <a:ext uri="{FF2B5EF4-FFF2-40B4-BE49-F238E27FC236}">
                <a16:creationId xmlns:a16="http://schemas.microsoft.com/office/drawing/2014/main" id="{118044C8-1314-0DCD-2FF9-3FB9B2CC4C8D}"/>
              </a:ext>
            </a:extLst>
          </p:cNvPr>
          <p:cNvGraphicFramePr>
            <a:graphicFrameLocks noGrp="1"/>
          </p:cNvGraphicFramePr>
          <p:nvPr>
            <p:extLst>
              <p:ext uri="{D42A27DB-BD31-4B8C-83A1-F6EECF244321}">
                <p14:modId xmlns:p14="http://schemas.microsoft.com/office/powerpoint/2010/main" val="2244017328"/>
              </p:ext>
            </p:extLst>
          </p:nvPr>
        </p:nvGraphicFramePr>
        <p:xfrm>
          <a:off x="1295400" y="1562100"/>
          <a:ext cx="14249400" cy="7772404"/>
        </p:xfrm>
        <a:graphic>
          <a:graphicData uri="http://schemas.openxmlformats.org/drawingml/2006/table">
            <a:tbl>
              <a:tblPr>
                <a:tableStyleId>{35758FB7-9AC5-4552-8A53-C91805E547FA}</a:tableStyleId>
              </a:tblPr>
              <a:tblGrid>
                <a:gridCol w="4195382">
                  <a:extLst>
                    <a:ext uri="{9D8B030D-6E8A-4147-A177-3AD203B41FA5}">
                      <a16:colId xmlns:a16="http://schemas.microsoft.com/office/drawing/2014/main" val="3232360698"/>
                    </a:ext>
                  </a:extLst>
                </a:gridCol>
                <a:gridCol w="1886679">
                  <a:extLst>
                    <a:ext uri="{9D8B030D-6E8A-4147-A177-3AD203B41FA5}">
                      <a16:colId xmlns:a16="http://schemas.microsoft.com/office/drawing/2014/main" val="1804471393"/>
                    </a:ext>
                  </a:extLst>
                </a:gridCol>
                <a:gridCol w="1886679">
                  <a:extLst>
                    <a:ext uri="{9D8B030D-6E8A-4147-A177-3AD203B41FA5}">
                      <a16:colId xmlns:a16="http://schemas.microsoft.com/office/drawing/2014/main" val="2918982318"/>
                    </a:ext>
                  </a:extLst>
                </a:gridCol>
                <a:gridCol w="2035628">
                  <a:extLst>
                    <a:ext uri="{9D8B030D-6E8A-4147-A177-3AD203B41FA5}">
                      <a16:colId xmlns:a16="http://schemas.microsoft.com/office/drawing/2014/main" val="4087989075"/>
                    </a:ext>
                  </a:extLst>
                </a:gridCol>
                <a:gridCol w="2259052">
                  <a:extLst>
                    <a:ext uri="{9D8B030D-6E8A-4147-A177-3AD203B41FA5}">
                      <a16:colId xmlns:a16="http://schemas.microsoft.com/office/drawing/2014/main" val="3911180845"/>
                    </a:ext>
                  </a:extLst>
                </a:gridCol>
                <a:gridCol w="1985980">
                  <a:extLst>
                    <a:ext uri="{9D8B030D-6E8A-4147-A177-3AD203B41FA5}">
                      <a16:colId xmlns:a16="http://schemas.microsoft.com/office/drawing/2014/main" val="1698852063"/>
                    </a:ext>
                  </a:extLst>
                </a:gridCol>
              </a:tblGrid>
              <a:tr h="378461">
                <a:tc>
                  <a:txBody>
                    <a:bodyPr/>
                    <a:lstStyle/>
                    <a:p>
                      <a:pPr algn="l" fontAlgn="b"/>
                      <a:r>
                        <a:rPr lang="en-IN" sz="1400" u="none" strike="noStrike" dirty="0">
                          <a:effectLst/>
                        </a:rPr>
                        <a:t> </a:t>
                      </a:r>
                      <a:endParaRPr lang="en-IN" sz="1400" b="0" i="0" u="none" strike="noStrike" dirty="0">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Year 1</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Year 2</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Year 3</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Year 4</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Year 5</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785455761"/>
                  </a:ext>
                </a:extLst>
              </a:tr>
              <a:tr h="292041">
                <a:tc>
                  <a:txBody>
                    <a:bodyPr/>
                    <a:lstStyle/>
                    <a:p>
                      <a:pPr algn="l" fontAlgn="b"/>
                      <a:r>
                        <a:rPr lang="en-IN" sz="1200" u="none" strike="noStrike">
                          <a:effectLst/>
                        </a:rPr>
                        <a:t>Number of sales</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2129</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2561</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3073</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3692</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4390</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054449240"/>
                  </a:ext>
                </a:extLst>
              </a:tr>
              <a:tr h="292041">
                <a:tc>
                  <a:txBody>
                    <a:bodyPr/>
                    <a:lstStyle/>
                    <a:p>
                      <a:pPr algn="l" fontAlgn="b"/>
                      <a:r>
                        <a:rPr lang="en-US" sz="1200" u="none" strike="noStrike">
                          <a:effectLst/>
                        </a:rPr>
                        <a:t>Value of each sale (Contribution)</a:t>
                      </a:r>
                      <a:endParaRPr lang="en-US"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350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350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423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423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463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143451699"/>
                  </a:ext>
                </a:extLst>
              </a:tr>
              <a:tr h="292041">
                <a:tc>
                  <a:txBody>
                    <a:bodyPr/>
                    <a:lstStyle/>
                    <a:p>
                      <a:pPr algn="l" fontAlgn="b"/>
                      <a:r>
                        <a:rPr lang="en-IN" sz="1200" u="none" strike="noStrike" dirty="0">
                          <a:effectLst/>
                        </a:rPr>
                        <a:t>Average Price per unit</a:t>
                      </a:r>
                      <a:endParaRPr lang="en-IN" sz="1200" b="0" i="0" u="none" strike="noStrike" dirty="0">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480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480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520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995208895"/>
                  </a:ext>
                </a:extLst>
              </a:tr>
              <a:tr h="292041">
                <a:tc>
                  <a:txBody>
                    <a:bodyPr/>
                    <a:lstStyle/>
                    <a:p>
                      <a:pPr algn="l" fontAlgn="b"/>
                      <a:r>
                        <a:rPr lang="en-IN" sz="1200" u="none" strike="noStrike">
                          <a:effectLst/>
                        </a:rPr>
                        <a:t>Average Cost per unit</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57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57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57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134108945"/>
                  </a:ext>
                </a:extLst>
              </a:tr>
              <a:tr h="292041">
                <a:tc>
                  <a:txBody>
                    <a:bodyPr/>
                    <a:lstStyle/>
                    <a:p>
                      <a:pPr algn="l" fontAlgn="b"/>
                      <a:r>
                        <a:rPr lang="en-IN" sz="1200" u="none" strike="noStrike">
                          <a:effectLst/>
                        </a:rPr>
                        <a:t>Total revenue</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8,51,600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10,24,320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14,75,021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17,71,945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22,82,658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493514587"/>
                  </a:ext>
                </a:extLst>
              </a:tr>
              <a:tr h="305315">
                <a:tc>
                  <a:txBody>
                    <a:bodyPr/>
                    <a:lstStyle/>
                    <a:p>
                      <a:pPr algn="l" fontAlgn="b"/>
                      <a:r>
                        <a:rPr lang="en-IN" sz="1200" u="none" strike="noStrike">
                          <a:effectLst/>
                        </a:rPr>
                        <a:t>Gross Profit</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7,45,150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8,96,280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12,99,417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15,60,991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dirty="0">
                          <a:effectLst/>
                        </a:rPr>
                        <a:t> ₹       20,31,800 </a:t>
                      </a:r>
                      <a:endParaRPr lang="en-IN" sz="1400" b="0" i="0" u="none" strike="noStrike" dirty="0">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589378146"/>
                  </a:ext>
                </a:extLst>
              </a:tr>
              <a:tr h="305315">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836056362"/>
                  </a:ext>
                </a:extLst>
              </a:tr>
              <a:tr h="292041">
                <a:tc>
                  <a:txBody>
                    <a:bodyPr/>
                    <a:lstStyle/>
                    <a:p>
                      <a:pPr algn="l" fontAlgn="b"/>
                      <a:r>
                        <a:rPr lang="en-IN" sz="1400" u="none" strike="noStrike">
                          <a:effectLst/>
                        </a:rPr>
                        <a:t>Capital costs</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923843133"/>
                  </a:ext>
                </a:extLst>
              </a:tr>
              <a:tr h="292041">
                <a:tc>
                  <a:txBody>
                    <a:bodyPr/>
                    <a:lstStyle/>
                    <a:p>
                      <a:pPr algn="l" fontAlgn="b"/>
                      <a:r>
                        <a:rPr lang="en-IN" sz="1200" u="none" strike="noStrike">
                          <a:effectLst/>
                        </a:rPr>
                        <a:t>Land and building</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 N.A.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 N.A.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 N.A.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 N.A.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r" fontAlgn="b"/>
                      <a:r>
                        <a:rPr lang="en-IN" sz="1400" u="none" strike="noStrike">
                          <a:effectLst/>
                        </a:rPr>
                        <a:t> N.A.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604244468"/>
                  </a:ext>
                </a:extLst>
              </a:tr>
              <a:tr h="292041">
                <a:tc>
                  <a:txBody>
                    <a:bodyPr/>
                    <a:lstStyle/>
                    <a:p>
                      <a:pPr algn="l" fontAlgn="b"/>
                      <a:r>
                        <a:rPr lang="en-IN" sz="1200" u="none" strike="noStrike">
                          <a:effectLst/>
                        </a:rPr>
                        <a:t>Equipment</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5294709"/>
                  </a:ext>
                </a:extLst>
              </a:tr>
              <a:tr h="292041">
                <a:tc>
                  <a:txBody>
                    <a:bodyPr/>
                    <a:lstStyle/>
                    <a:p>
                      <a:pPr algn="l" fontAlgn="b"/>
                      <a:r>
                        <a:rPr lang="en-IN" sz="1200" u="none" strike="noStrike">
                          <a:effectLst/>
                        </a:rPr>
                        <a:t>Product development costs</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110251779"/>
                  </a:ext>
                </a:extLst>
              </a:tr>
              <a:tr h="292041">
                <a:tc>
                  <a:txBody>
                    <a:bodyPr/>
                    <a:lstStyle/>
                    <a:p>
                      <a:pPr algn="l" fontAlgn="b"/>
                      <a:r>
                        <a:rPr lang="en-IN" sz="1200" u="none" strike="noStrike">
                          <a:effectLst/>
                        </a:rPr>
                        <a:t>Others</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178463994"/>
                  </a:ext>
                </a:extLst>
              </a:tr>
              <a:tr h="305315">
                <a:tc>
                  <a:txBody>
                    <a:bodyPr/>
                    <a:lstStyle/>
                    <a:p>
                      <a:pPr algn="l" fontAlgn="b"/>
                      <a:r>
                        <a:rPr lang="en-IN" sz="1200" u="none" strike="noStrike">
                          <a:effectLst/>
                        </a:rPr>
                        <a:t>Total</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689932789"/>
                  </a:ext>
                </a:extLst>
              </a:tr>
              <a:tr h="305315">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29518953"/>
                  </a:ext>
                </a:extLst>
              </a:tr>
              <a:tr h="292041">
                <a:tc>
                  <a:txBody>
                    <a:bodyPr/>
                    <a:lstStyle/>
                    <a:p>
                      <a:pPr algn="l" fontAlgn="b"/>
                      <a:r>
                        <a:rPr lang="en-IN" sz="1400" u="none" strike="noStrike">
                          <a:effectLst/>
                        </a:rPr>
                        <a:t>Expenses (Annual)</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dirty="0">
                          <a:effectLst/>
                        </a:rPr>
                        <a:t> </a:t>
                      </a:r>
                      <a:endParaRPr lang="en-IN" sz="1400" b="0" i="0" u="none" strike="noStrike" dirty="0">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726895136"/>
                  </a:ext>
                </a:extLst>
              </a:tr>
              <a:tr h="292041">
                <a:tc>
                  <a:txBody>
                    <a:bodyPr/>
                    <a:lstStyle/>
                    <a:p>
                      <a:pPr algn="l" fontAlgn="b"/>
                      <a:r>
                        <a:rPr lang="en-IN" sz="1200" u="none" strike="noStrike">
                          <a:effectLst/>
                        </a:rPr>
                        <a:t>Salaries</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4,68,000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dirty="0">
                          <a:effectLst/>
                        </a:rPr>
                        <a:t> ₹       5,14,800 </a:t>
                      </a:r>
                      <a:endParaRPr lang="en-IN" sz="1400" b="0" i="0" u="none" strike="noStrike" dirty="0">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5,66,280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6,22,908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6,85,199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947479343"/>
                  </a:ext>
                </a:extLst>
              </a:tr>
              <a:tr h="292041">
                <a:tc>
                  <a:txBody>
                    <a:bodyPr/>
                    <a:lstStyle/>
                    <a:p>
                      <a:pPr algn="l" fontAlgn="b"/>
                      <a:r>
                        <a:rPr lang="en-IN" sz="1200" u="none" strike="noStrike">
                          <a:effectLst/>
                        </a:rPr>
                        <a:t>Marketing and Promotion</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39,000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42,900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47,190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51,909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57,100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481569308"/>
                  </a:ext>
                </a:extLst>
              </a:tr>
              <a:tr h="292041">
                <a:tc>
                  <a:txBody>
                    <a:bodyPr/>
                    <a:lstStyle/>
                    <a:p>
                      <a:pPr algn="l" fontAlgn="b"/>
                      <a:r>
                        <a:rPr lang="en-IN" sz="1200" u="none" strike="noStrike">
                          <a:effectLst/>
                        </a:rPr>
                        <a:t>Digital Marketing &amp; Customer Services</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40,000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44,000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48,400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53,240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58,564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961691256"/>
                  </a:ext>
                </a:extLst>
              </a:tr>
              <a:tr h="292041">
                <a:tc>
                  <a:txBody>
                    <a:bodyPr/>
                    <a:lstStyle/>
                    <a:p>
                      <a:pPr algn="l" fontAlgn="b"/>
                      <a:r>
                        <a:rPr lang="en-IN" sz="1200" u="none" strike="noStrike">
                          <a:effectLst/>
                        </a:rPr>
                        <a:t>Utilities (electricity etc.)</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11,500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12,650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13,915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15,307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16,837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319367371"/>
                  </a:ext>
                </a:extLst>
              </a:tr>
              <a:tr h="292041">
                <a:tc>
                  <a:txBody>
                    <a:bodyPr/>
                    <a:lstStyle/>
                    <a:p>
                      <a:pPr algn="l" fontAlgn="b"/>
                      <a:r>
                        <a:rPr lang="en-IN" sz="1200" u="none" strike="noStrike">
                          <a:effectLst/>
                        </a:rPr>
                        <a:t>Office Supplies</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12,000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13,200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14,520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15,972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17,569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698061409"/>
                  </a:ext>
                </a:extLst>
              </a:tr>
              <a:tr h="292041">
                <a:tc>
                  <a:txBody>
                    <a:bodyPr/>
                    <a:lstStyle/>
                    <a:p>
                      <a:pPr algn="l" fontAlgn="b"/>
                      <a:r>
                        <a:rPr lang="en-IN" sz="1200" u="none" strike="noStrike">
                          <a:effectLst/>
                        </a:rPr>
                        <a:t>Rent</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598295748"/>
                  </a:ext>
                </a:extLst>
              </a:tr>
              <a:tr h="305315">
                <a:tc>
                  <a:txBody>
                    <a:bodyPr/>
                    <a:lstStyle/>
                    <a:p>
                      <a:pPr algn="l" fontAlgn="b"/>
                      <a:r>
                        <a:rPr lang="en-IN" sz="1200" u="none" strike="noStrike">
                          <a:effectLst/>
                        </a:rPr>
                        <a:t>Total</a:t>
                      </a:r>
                      <a:endParaRPr lang="en-IN" sz="12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5,70,500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6,27,550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6,90,305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7,59,336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8,35,269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297219614"/>
                  </a:ext>
                </a:extLst>
              </a:tr>
              <a:tr h="305315">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2534665751"/>
                  </a:ext>
                </a:extLst>
              </a:tr>
              <a:tr h="305315">
                <a:tc>
                  <a:txBody>
                    <a:bodyPr/>
                    <a:lstStyle/>
                    <a:p>
                      <a:pPr algn="l" fontAlgn="b"/>
                      <a:r>
                        <a:rPr lang="en-IN" sz="1400" u="none" strike="noStrike">
                          <a:effectLst/>
                        </a:rPr>
                        <a:t>Earnings (EBITDA)</a:t>
                      </a:r>
                      <a:endParaRPr lang="en-IN" sz="1400" b="1"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1,74,650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2,68,730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6,09,112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8,01,656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1400" u="none" strike="noStrike">
                          <a:effectLst/>
                        </a:rPr>
                        <a:t> ₹       11,96,530 </a:t>
                      </a:r>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334905896"/>
                  </a:ext>
                </a:extLst>
              </a:tr>
              <a:tr h="292041">
                <a:tc>
                  <a:txBody>
                    <a:bodyPr/>
                    <a:lstStyle/>
                    <a:p>
                      <a:pPr algn="l" fontAlgn="b"/>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endParaRPr lang="en-IN" sz="1400" b="0" i="0" u="none" strike="noStrike">
                        <a:effectLst/>
                        <a:latin typeface="Arial" panose="020B0604020202020204" pitchFamily="34" charset="0"/>
                      </a:endParaRPr>
                    </a:p>
                  </a:txBody>
                  <a:tcPr marL="0" marR="0" marT="0" marB="0" anchor="b">
                    <a:solidFill>
                      <a:schemeClr val="tx2">
                        <a:lumMod val="20000"/>
                        <a:lumOff val="80000"/>
                      </a:schemeClr>
                    </a:solidFill>
                  </a:tcPr>
                </a:tc>
                <a:tc>
                  <a:txBody>
                    <a:bodyPr/>
                    <a:lstStyle/>
                    <a:p>
                      <a:pPr algn="l" fontAlgn="b"/>
                      <a:endParaRPr lang="en-IN" sz="1400" b="0" i="0" u="none" strike="noStrike" dirty="0">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3543670948"/>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itle 1"/>
          <p:cNvSpPr txBox="1">
            <a:spLocks/>
          </p:cNvSpPr>
          <p:nvPr/>
        </p:nvSpPr>
        <p:spPr>
          <a:xfrm>
            <a:off x="533403" y="266700"/>
            <a:ext cx="15304106" cy="729948"/>
          </a:xfrm>
          <a:prstGeom prst="rect">
            <a:avLst/>
          </a:prstGeom>
        </p:spPr>
        <p:txBody>
          <a:bodyPr lIns="91439" tIns="45719" rIns="91439" bIns="45719"/>
          <a:lstStyle/>
          <a:p>
            <a:pPr algn="ctr">
              <a:spcBef>
                <a:spcPct val="0"/>
              </a:spcBef>
              <a:defRPr/>
            </a:pPr>
            <a:r>
              <a:rPr lang="en-US" sz="6100" dirty="0">
                <a:latin typeface="Antonio Bold"/>
                <a:ea typeface="+mj-ea"/>
                <a:cs typeface="+mj-cs"/>
              </a:rPr>
              <a:t>Unit Economics</a:t>
            </a:r>
          </a:p>
        </p:txBody>
      </p:sp>
      <p:sp>
        <p:nvSpPr>
          <p:cNvPr id="7" name="Rectangle 6"/>
          <p:cNvSpPr/>
          <p:nvPr/>
        </p:nvSpPr>
        <p:spPr>
          <a:xfrm>
            <a:off x="845802" y="1010951"/>
            <a:ext cx="763192" cy="84888"/>
          </a:xfrm>
          <a:prstGeom prst="rect">
            <a:avLst/>
          </a:prstGeom>
          <a:solidFill>
            <a:srgbClr val="FABE00"/>
          </a:solidFill>
          <a:ln w="12700" cap="flat" cmpd="sng" algn="ctr">
            <a:noFill/>
            <a:prstDash val="solid"/>
            <a:miter lim="800000"/>
          </a:ln>
          <a:effectLst/>
        </p:spPr>
        <p:txBody>
          <a:bodyPr lIns="91439" tIns="45719" rIns="91439" bIns="45719" rtlCol="0" anchor="ctr"/>
          <a:lstStyle/>
          <a:p>
            <a:pPr algn="ctr" defTabSz="1371578">
              <a:defRPr/>
            </a:pPr>
            <a:endParaRPr lang="en-US" sz="2700" kern="0" dirty="0">
              <a:solidFill>
                <a:prstClr val="white"/>
              </a:solidFill>
              <a:latin typeface="Open Sans"/>
            </a:endParaRPr>
          </a:p>
        </p:txBody>
      </p:sp>
      <p:graphicFrame>
        <p:nvGraphicFramePr>
          <p:cNvPr id="16" name="Table 15">
            <a:extLst>
              <a:ext uri="{FF2B5EF4-FFF2-40B4-BE49-F238E27FC236}">
                <a16:creationId xmlns:a16="http://schemas.microsoft.com/office/drawing/2014/main" id="{A47EF0E5-16B1-430C-572B-FA327B0AEDE2}"/>
              </a:ext>
            </a:extLst>
          </p:cNvPr>
          <p:cNvGraphicFramePr>
            <a:graphicFrameLocks noGrp="1"/>
          </p:cNvGraphicFramePr>
          <p:nvPr>
            <p:extLst>
              <p:ext uri="{D42A27DB-BD31-4B8C-83A1-F6EECF244321}">
                <p14:modId xmlns:p14="http://schemas.microsoft.com/office/powerpoint/2010/main" val="2117776504"/>
              </p:ext>
            </p:extLst>
          </p:nvPr>
        </p:nvGraphicFramePr>
        <p:xfrm>
          <a:off x="2185801" y="3162300"/>
          <a:ext cx="7010400" cy="4495800"/>
        </p:xfrm>
        <a:graphic>
          <a:graphicData uri="http://schemas.openxmlformats.org/drawingml/2006/table">
            <a:tbl>
              <a:tblPr>
                <a:tableStyleId>{3C2FFA5D-87B4-456A-9821-1D502468CF0F}</a:tableStyleId>
              </a:tblPr>
              <a:tblGrid>
                <a:gridCol w="4415642">
                  <a:extLst>
                    <a:ext uri="{9D8B030D-6E8A-4147-A177-3AD203B41FA5}">
                      <a16:colId xmlns:a16="http://schemas.microsoft.com/office/drawing/2014/main" val="20000"/>
                    </a:ext>
                  </a:extLst>
                </a:gridCol>
                <a:gridCol w="2594758">
                  <a:extLst>
                    <a:ext uri="{9D8B030D-6E8A-4147-A177-3AD203B41FA5}">
                      <a16:colId xmlns:a16="http://schemas.microsoft.com/office/drawing/2014/main" val="20001"/>
                    </a:ext>
                  </a:extLst>
                </a:gridCol>
              </a:tblGrid>
              <a:tr h="1418653">
                <a:tc>
                  <a:txBody>
                    <a:bodyPr/>
                    <a:lstStyle/>
                    <a:p>
                      <a:pPr algn="l" fontAlgn="b"/>
                      <a:r>
                        <a:rPr lang="en-IN" sz="2400" b="1" u="none" strike="noStrike" dirty="0">
                          <a:solidFill>
                            <a:schemeClr val="tx1"/>
                          </a:solidFill>
                          <a:effectLst/>
                        </a:rPr>
                        <a:t>P &amp; L/ unit</a:t>
                      </a:r>
                      <a:endParaRPr lang="en-IN" sz="2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tc>
                  <a:txBody>
                    <a:bodyPr/>
                    <a:lstStyle/>
                    <a:p>
                      <a:pPr algn="l" fontAlgn="ctr"/>
                      <a:endParaRPr lang="en-IN" sz="2400" b="1" u="none" strike="noStrike" dirty="0">
                        <a:solidFill>
                          <a:schemeClr val="tx1"/>
                        </a:solidFill>
                        <a:effectLst/>
                      </a:endParaRPr>
                    </a:p>
                    <a:p>
                      <a:pPr algn="l" fontAlgn="ctr"/>
                      <a:endParaRPr lang="en-IN" sz="2400" b="1" u="none" strike="noStrike" dirty="0">
                        <a:solidFill>
                          <a:schemeClr val="tx1"/>
                        </a:solidFill>
                        <a:effectLst/>
                      </a:endParaRPr>
                    </a:p>
                    <a:p>
                      <a:pPr algn="l" fontAlgn="ctr"/>
                      <a:r>
                        <a:rPr lang="en-IN" sz="2400" b="1" i="0" u="none" strike="noStrike" dirty="0">
                          <a:solidFill>
                            <a:schemeClr val="tx1"/>
                          </a:solidFill>
                          <a:effectLst/>
                          <a:latin typeface="Arial" panose="020B0604020202020204" pitchFamily="34" charset="0"/>
                          <a:cs typeface="Arial" panose="020B0604020202020204" pitchFamily="34" charset="0"/>
                        </a:rPr>
                        <a:t>Value</a:t>
                      </a:r>
                    </a:p>
                  </a:txBody>
                  <a:tcPr marL="0" marR="0" marT="0" marB="0" anchor="ctr">
                    <a:solidFill>
                      <a:schemeClr val="tx2">
                        <a:lumMod val="20000"/>
                        <a:lumOff val="80000"/>
                      </a:schemeClr>
                    </a:solidFill>
                  </a:tcPr>
                </a:tc>
                <a:extLst>
                  <a:ext uri="{0D108BD9-81ED-4DB2-BD59-A6C34878D82A}">
                    <a16:rowId xmlns:a16="http://schemas.microsoft.com/office/drawing/2014/main" val="10000"/>
                  </a:ext>
                </a:extLst>
              </a:tr>
              <a:tr h="646297">
                <a:tc>
                  <a:txBody>
                    <a:bodyPr/>
                    <a:lstStyle/>
                    <a:p>
                      <a:pPr algn="l" fontAlgn="ctr"/>
                      <a:r>
                        <a:rPr lang="en-IN" sz="2000" b="0" u="none" strike="noStrike" dirty="0">
                          <a:solidFill>
                            <a:schemeClr val="tx1"/>
                          </a:solidFill>
                          <a:effectLst/>
                        </a:rPr>
                        <a:t>Revenue</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tc>
                  <a:txBody>
                    <a:bodyPr/>
                    <a:lstStyle/>
                    <a:p>
                      <a:pPr algn="l" fontAlgn="b"/>
                      <a:r>
                        <a:rPr lang="en-IN" sz="2000" dirty="0">
                          <a:solidFill>
                            <a:schemeClr val="tx1"/>
                          </a:solidFill>
                        </a:rPr>
                        <a:t>₹ 400</a:t>
                      </a:r>
                      <a:r>
                        <a:rPr lang="en-IN" sz="2000" b="0" u="none" strike="noStrike" dirty="0">
                          <a:solidFill>
                            <a:schemeClr val="tx1"/>
                          </a:solidFill>
                          <a:effectLst/>
                        </a:rPr>
                        <a:t> </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001"/>
                  </a:ext>
                </a:extLst>
              </a:tr>
              <a:tr h="486170">
                <a:tc>
                  <a:txBody>
                    <a:bodyPr/>
                    <a:lstStyle/>
                    <a:p>
                      <a:pPr algn="l" fontAlgn="ctr"/>
                      <a:r>
                        <a:rPr lang="en-IN" sz="2000" b="0" u="none" strike="noStrike" dirty="0">
                          <a:solidFill>
                            <a:schemeClr val="tx1"/>
                          </a:solidFill>
                          <a:effectLst/>
                        </a:rPr>
                        <a:t>COGS</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tc>
                  <a:txBody>
                    <a:bodyPr/>
                    <a:lstStyle/>
                    <a:p>
                      <a:pPr algn="l" fontAlgn="ctr"/>
                      <a:r>
                        <a:rPr lang="en-IN" sz="2000" dirty="0">
                          <a:solidFill>
                            <a:schemeClr val="tx1"/>
                          </a:solidFill>
                        </a:rPr>
                        <a:t>₹ 50</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10002"/>
                  </a:ext>
                </a:extLst>
              </a:tr>
              <a:tr h="486170">
                <a:tc>
                  <a:txBody>
                    <a:bodyPr/>
                    <a:lstStyle/>
                    <a:p>
                      <a:pPr algn="l" fontAlgn="ctr"/>
                      <a:r>
                        <a:rPr lang="en-IN" sz="2000" b="0" u="none" strike="noStrike">
                          <a:solidFill>
                            <a:schemeClr val="tx1"/>
                          </a:solidFill>
                          <a:effectLst/>
                        </a:rPr>
                        <a:t>Gross Profit</a:t>
                      </a:r>
                      <a:endParaRPr lang="en-IN" sz="2000" b="0" i="0" u="none" strike="noStrike">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tc>
                  <a:txBody>
                    <a:bodyPr/>
                    <a:lstStyle/>
                    <a:p>
                      <a:pPr algn="l" fontAlgn="ctr"/>
                      <a:r>
                        <a:rPr lang="en-IN" sz="2000" dirty="0">
                          <a:solidFill>
                            <a:schemeClr val="tx1"/>
                          </a:solidFill>
                        </a:rPr>
                        <a:t>₹ 350</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10003"/>
                  </a:ext>
                </a:extLst>
              </a:tr>
              <a:tr h="486170">
                <a:tc>
                  <a:txBody>
                    <a:bodyPr/>
                    <a:lstStyle/>
                    <a:p>
                      <a:pPr algn="l" fontAlgn="ctr"/>
                      <a:r>
                        <a:rPr lang="en-IN" sz="2000" b="0" u="none" strike="noStrike">
                          <a:solidFill>
                            <a:schemeClr val="tx1"/>
                          </a:solidFill>
                          <a:effectLst/>
                        </a:rPr>
                        <a:t>Gross Profit Margin</a:t>
                      </a:r>
                      <a:endParaRPr lang="en-IN" sz="2000" b="0" i="0" u="none" strike="noStrike">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tc>
                  <a:txBody>
                    <a:bodyPr/>
                    <a:lstStyle/>
                    <a:p>
                      <a:pPr algn="l" fontAlgn="b"/>
                      <a:r>
                        <a:rPr lang="en-IN" sz="2000" dirty="0">
                          <a:solidFill>
                            <a:schemeClr val="tx1"/>
                          </a:solidFill>
                        </a:rPr>
                        <a:t>88%</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004"/>
                  </a:ext>
                </a:extLst>
              </a:tr>
              <a:tr h="486170">
                <a:tc>
                  <a:txBody>
                    <a:bodyPr/>
                    <a:lstStyle/>
                    <a:p>
                      <a:pPr algn="l" fontAlgn="ctr"/>
                      <a:r>
                        <a:rPr lang="en-IN" sz="2000" b="0" u="none" strike="noStrike" dirty="0">
                          <a:solidFill>
                            <a:schemeClr val="tx1"/>
                          </a:solidFill>
                          <a:effectLst/>
                        </a:rPr>
                        <a:t>Operating Costs</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tc>
                  <a:txBody>
                    <a:bodyPr/>
                    <a:lstStyle/>
                    <a:p>
                      <a:pPr algn="l" fontAlgn="b"/>
                      <a:r>
                        <a:rPr lang="en-IN" sz="2000" dirty="0">
                          <a:solidFill>
                            <a:schemeClr val="tx1"/>
                          </a:solidFill>
                        </a:rPr>
                        <a:t>₹ 318</a:t>
                      </a:r>
                      <a:endParaRPr lang="en-IN" sz="2000" b="0" i="0" u="none" strike="noStrike" dirty="0">
                        <a:solidFill>
                          <a:schemeClr val="tx1"/>
                        </a:solidFill>
                        <a:effectLst/>
                        <a:latin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005"/>
                  </a:ext>
                </a:extLst>
              </a:tr>
              <a:tr h="486170">
                <a:tc>
                  <a:txBody>
                    <a:bodyPr/>
                    <a:lstStyle/>
                    <a:p>
                      <a:pPr algn="l" fontAlgn="ctr"/>
                      <a:r>
                        <a:rPr lang="en-IN" sz="2000" b="0" u="none" strike="noStrike" dirty="0">
                          <a:solidFill>
                            <a:schemeClr val="tx1"/>
                          </a:solidFill>
                          <a:effectLst/>
                        </a:rPr>
                        <a:t>Operating Profit</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tc>
                  <a:txBody>
                    <a:bodyPr/>
                    <a:lstStyle/>
                    <a:p>
                      <a:pPr algn="l" fontAlgn="b"/>
                      <a:r>
                        <a:rPr lang="en-IN" sz="2000" dirty="0">
                          <a:solidFill>
                            <a:schemeClr val="tx1"/>
                          </a:solidFill>
                        </a:rPr>
                        <a:t>₹ 82.03</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006"/>
                  </a:ext>
                </a:extLst>
              </a:tr>
            </a:tbl>
          </a:graphicData>
        </a:graphic>
      </p:graphicFrame>
      <p:graphicFrame>
        <p:nvGraphicFramePr>
          <p:cNvPr id="17" name="Table 16">
            <a:extLst>
              <a:ext uri="{FF2B5EF4-FFF2-40B4-BE49-F238E27FC236}">
                <a16:creationId xmlns:a16="http://schemas.microsoft.com/office/drawing/2014/main" id="{254DF408-3027-011C-1244-5900119DD9A8}"/>
              </a:ext>
            </a:extLst>
          </p:cNvPr>
          <p:cNvGraphicFramePr>
            <a:graphicFrameLocks noGrp="1"/>
          </p:cNvGraphicFramePr>
          <p:nvPr>
            <p:extLst>
              <p:ext uri="{D42A27DB-BD31-4B8C-83A1-F6EECF244321}">
                <p14:modId xmlns:p14="http://schemas.microsoft.com/office/powerpoint/2010/main" val="928416628"/>
              </p:ext>
            </p:extLst>
          </p:nvPr>
        </p:nvGraphicFramePr>
        <p:xfrm>
          <a:off x="10210800" y="4000500"/>
          <a:ext cx="6096000" cy="2590800"/>
        </p:xfrm>
        <a:graphic>
          <a:graphicData uri="http://schemas.openxmlformats.org/drawingml/2006/table">
            <a:tbl>
              <a:tblPr>
                <a:tableStyleId>{3C2FFA5D-87B4-456A-9821-1D502468CF0F}</a:tableStyleId>
              </a:tblPr>
              <a:tblGrid>
                <a:gridCol w="3695592">
                  <a:extLst>
                    <a:ext uri="{9D8B030D-6E8A-4147-A177-3AD203B41FA5}">
                      <a16:colId xmlns:a16="http://schemas.microsoft.com/office/drawing/2014/main" val="20000"/>
                    </a:ext>
                  </a:extLst>
                </a:gridCol>
                <a:gridCol w="2400408">
                  <a:extLst>
                    <a:ext uri="{9D8B030D-6E8A-4147-A177-3AD203B41FA5}">
                      <a16:colId xmlns:a16="http://schemas.microsoft.com/office/drawing/2014/main" val="20001"/>
                    </a:ext>
                  </a:extLst>
                </a:gridCol>
              </a:tblGrid>
              <a:tr h="959179">
                <a:tc>
                  <a:txBody>
                    <a:bodyPr/>
                    <a:lstStyle/>
                    <a:p>
                      <a:pPr algn="l" fontAlgn="b"/>
                      <a:r>
                        <a:rPr lang="en-IN" sz="2400" b="1" u="none" strike="noStrike" dirty="0">
                          <a:solidFill>
                            <a:schemeClr val="tx1"/>
                          </a:solidFill>
                          <a:effectLst/>
                        </a:rPr>
                        <a:t>Unit Economics</a:t>
                      </a:r>
                      <a:endParaRPr lang="en-IN" sz="2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US" sz="2400" b="1" i="0" u="none" strike="noStrike" dirty="0">
                          <a:solidFill>
                            <a:schemeClr val="tx1"/>
                          </a:solidFill>
                          <a:effectLst/>
                          <a:latin typeface="Arial" panose="020B0604020202020204" pitchFamily="34" charset="0"/>
                          <a:cs typeface="Arial" panose="020B0604020202020204" pitchFamily="34" charset="0"/>
                        </a:rPr>
                        <a:t>V</a:t>
                      </a:r>
                      <a:r>
                        <a:rPr lang="en-IN" sz="2400" b="1" i="0" u="none" strike="noStrike" dirty="0" err="1">
                          <a:solidFill>
                            <a:schemeClr val="tx1"/>
                          </a:solidFill>
                          <a:effectLst/>
                          <a:latin typeface="Arial" panose="020B0604020202020204" pitchFamily="34" charset="0"/>
                          <a:cs typeface="Arial" panose="020B0604020202020204" pitchFamily="34" charset="0"/>
                        </a:rPr>
                        <a:t>alue</a:t>
                      </a:r>
                      <a:endParaRPr lang="en-IN" sz="2400" b="1"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000"/>
                  </a:ext>
                </a:extLst>
              </a:tr>
              <a:tr h="702196">
                <a:tc>
                  <a:txBody>
                    <a:bodyPr/>
                    <a:lstStyle/>
                    <a:p>
                      <a:pPr algn="l" fontAlgn="b"/>
                      <a:r>
                        <a:rPr lang="en-IN" sz="2000" b="0" u="none" strike="noStrike" dirty="0">
                          <a:solidFill>
                            <a:schemeClr val="tx1"/>
                          </a:solidFill>
                          <a:effectLst/>
                        </a:rPr>
                        <a:t>CAC</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2000" dirty="0">
                          <a:solidFill>
                            <a:schemeClr val="tx1"/>
                          </a:solidFill>
                        </a:rPr>
                        <a:t>₹ 37</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001"/>
                  </a:ext>
                </a:extLst>
              </a:tr>
              <a:tr h="493435">
                <a:tc>
                  <a:txBody>
                    <a:bodyPr/>
                    <a:lstStyle/>
                    <a:p>
                      <a:pPr algn="l" fontAlgn="ctr"/>
                      <a:r>
                        <a:rPr lang="en-IN" sz="2000" b="0" u="none" strike="noStrike" dirty="0">
                          <a:solidFill>
                            <a:schemeClr val="tx1"/>
                          </a:solidFill>
                          <a:effectLst/>
                        </a:rPr>
                        <a:t>CLV</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tc>
                  <a:txBody>
                    <a:bodyPr/>
                    <a:lstStyle/>
                    <a:p>
                      <a:pPr algn="l" fontAlgn="ctr"/>
                      <a:r>
                        <a:rPr lang="en-IN" sz="2000" dirty="0">
                          <a:solidFill>
                            <a:schemeClr val="tx1"/>
                          </a:solidFill>
                        </a:rPr>
                        <a:t>₹ 596</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ctr">
                    <a:solidFill>
                      <a:schemeClr val="tx2">
                        <a:lumMod val="20000"/>
                        <a:lumOff val="80000"/>
                      </a:schemeClr>
                    </a:solidFill>
                  </a:tcPr>
                </a:tc>
                <a:extLst>
                  <a:ext uri="{0D108BD9-81ED-4DB2-BD59-A6C34878D82A}">
                    <a16:rowId xmlns:a16="http://schemas.microsoft.com/office/drawing/2014/main" val="10002"/>
                  </a:ext>
                </a:extLst>
              </a:tr>
              <a:tr h="435990">
                <a:tc>
                  <a:txBody>
                    <a:bodyPr/>
                    <a:lstStyle/>
                    <a:p>
                      <a:pPr algn="l" fontAlgn="b"/>
                      <a:r>
                        <a:rPr lang="en-IN" sz="2000" b="0" u="none" strike="noStrike" dirty="0">
                          <a:solidFill>
                            <a:schemeClr val="tx1"/>
                          </a:solidFill>
                          <a:effectLst/>
                        </a:rPr>
                        <a:t> ARPU </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tc>
                  <a:txBody>
                    <a:bodyPr/>
                    <a:lstStyle/>
                    <a:p>
                      <a:pPr algn="l" fontAlgn="b"/>
                      <a:r>
                        <a:rPr lang="en-IN" sz="2000" dirty="0">
                          <a:solidFill>
                            <a:schemeClr val="tx1"/>
                          </a:solidFill>
                        </a:rPr>
                        <a:t>₹ 3,406</a:t>
                      </a:r>
                      <a:endParaRPr lang="en-IN" sz="2000" b="0" i="0" u="none" strike="noStrike" dirty="0">
                        <a:solidFill>
                          <a:schemeClr val="tx1"/>
                        </a:solidFill>
                        <a:effectLst/>
                        <a:latin typeface="Arial" panose="020B0604020202020204" pitchFamily="34" charset="0"/>
                        <a:cs typeface="Arial" panose="020B0604020202020204" pitchFamily="34" charset="0"/>
                      </a:endParaRPr>
                    </a:p>
                  </a:txBody>
                  <a:tcPr marL="0" marR="0" marT="0" marB="0" anchor="b">
                    <a:solidFill>
                      <a:schemeClr val="tx2">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3581400" y="3898620"/>
            <a:ext cx="11353800" cy="1950534"/>
          </a:xfrm>
          <a:prstGeom prst="rect">
            <a:avLst/>
          </a:prstGeom>
        </p:spPr>
        <p:txBody>
          <a:bodyPr wrap="square" lIns="0" tIns="0" rIns="0" bIns="0" rtlCol="0" anchor="t">
            <a:spAutoFit/>
          </a:bodyPr>
          <a:lstStyle/>
          <a:p>
            <a:pPr algn="ctr">
              <a:lnSpc>
                <a:spcPts val="15000"/>
              </a:lnSpc>
            </a:pPr>
            <a:r>
              <a:rPr lang="en-US" sz="15000" b="1" dirty="0">
                <a:latin typeface="Agrandir Wide Black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extBox 5"/>
          <p:cNvSpPr txBox="1"/>
          <p:nvPr/>
        </p:nvSpPr>
        <p:spPr>
          <a:xfrm>
            <a:off x="3657600" y="190502"/>
            <a:ext cx="9198340" cy="923328"/>
          </a:xfrm>
          <a:prstGeom prst="rect">
            <a:avLst/>
          </a:prstGeom>
          <a:noFill/>
        </p:spPr>
        <p:txBody>
          <a:bodyPr wrap="square" lIns="91439" tIns="45719" rIns="91439" bIns="45719" rtlCol="0">
            <a:spAutoFit/>
          </a:bodyPr>
          <a:lstStyle/>
          <a:p>
            <a:pPr defTabSz="1371578"/>
            <a:r>
              <a:rPr lang="en-US" sz="5400" b="1" dirty="0"/>
              <a:t>Who we are</a:t>
            </a:r>
            <a:endParaRPr lang="en-US" sz="5400" b="1" dirty="0">
              <a:solidFill>
                <a:prstClr val="black">
                  <a:lumMod val="85000"/>
                  <a:lumOff val="15000"/>
                </a:prstClr>
              </a:solidFill>
              <a:latin typeface="Montserrat"/>
            </a:endParaRPr>
          </a:p>
        </p:txBody>
      </p:sp>
      <p:sp>
        <p:nvSpPr>
          <p:cNvPr id="7" name="Rectangle 6"/>
          <p:cNvSpPr/>
          <p:nvPr/>
        </p:nvSpPr>
        <p:spPr>
          <a:xfrm>
            <a:off x="3657600" y="1028702"/>
            <a:ext cx="4334967" cy="446274"/>
          </a:xfrm>
          <a:prstGeom prst="rect">
            <a:avLst/>
          </a:prstGeom>
        </p:spPr>
        <p:txBody>
          <a:bodyPr wrap="none" lIns="91439" tIns="45719" rIns="91439" bIns="45719">
            <a:spAutoFit/>
          </a:bodyPr>
          <a:lstStyle/>
          <a:p>
            <a:r>
              <a:rPr lang="en-US" sz="2300" dirty="0">
                <a:solidFill>
                  <a:srgbClr val="000000"/>
                </a:solidFill>
                <a:latin typeface="Avenir"/>
              </a:rPr>
              <a:t>Name of your Venture:…</a:t>
            </a:r>
            <a:r>
              <a:rPr lang="en-US" sz="2300" b="1" dirty="0" err="1">
                <a:solidFill>
                  <a:srgbClr val="000000"/>
                </a:solidFill>
                <a:latin typeface="Avenir"/>
              </a:rPr>
              <a:t>Textopia</a:t>
            </a:r>
            <a:r>
              <a:rPr lang="en-US" sz="2300" dirty="0">
                <a:solidFill>
                  <a:srgbClr val="000000"/>
                </a:solidFill>
                <a:latin typeface="Avenir"/>
              </a:rPr>
              <a:t>…</a:t>
            </a:r>
            <a:endParaRPr lang="en-US" sz="2300" dirty="0"/>
          </a:p>
        </p:txBody>
      </p:sp>
      <p:grpSp>
        <p:nvGrpSpPr>
          <p:cNvPr id="2" name="Group 10">
            <a:extLst>
              <a:ext uri="{FF2B5EF4-FFF2-40B4-BE49-F238E27FC236}">
                <a16:creationId xmlns:a16="http://schemas.microsoft.com/office/drawing/2014/main" id="{55BE9276-DC2F-F843-82A1-22E8A3A5B667}"/>
              </a:ext>
            </a:extLst>
          </p:cNvPr>
          <p:cNvGrpSpPr/>
          <p:nvPr/>
        </p:nvGrpSpPr>
        <p:grpSpPr>
          <a:xfrm>
            <a:off x="704242" y="7442478"/>
            <a:ext cx="1371600" cy="1371600"/>
            <a:chOff x="6821181" y="4608210"/>
            <a:chExt cx="914400" cy="914400"/>
          </a:xfrm>
        </p:grpSpPr>
        <p:sp>
          <p:nvSpPr>
            <p:cNvPr id="12" name="Oval 11"/>
            <p:cNvSpPr/>
            <p:nvPr/>
          </p:nvSpPr>
          <p:spPr>
            <a:xfrm>
              <a:off x="6821181" y="4608210"/>
              <a:ext cx="914400" cy="9144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371578"/>
              <a:endParaRPr lang="en-US" sz="2700" dirty="0">
                <a:solidFill>
                  <a:prstClr val="white"/>
                </a:solidFill>
              </a:endParaRPr>
            </a:p>
          </p:txBody>
        </p:sp>
        <p:sp>
          <p:nvSpPr>
            <p:cNvPr id="13" name="Shape 2932">
              <a:extLst>
                <a:ext uri="{FF2B5EF4-FFF2-40B4-BE49-F238E27FC236}">
                  <a16:creationId xmlns:a16="http://schemas.microsoft.com/office/drawing/2014/main" id="{F24913FF-4021-F444-AC80-1D5E7C5340A2}"/>
                </a:ext>
              </a:extLst>
            </p:cNvPr>
            <p:cNvSpPr/>
            <p:nvPr/>
          </p:nvSpPr>
          <p:spPr>
            <a:xfrm>
              <a:off x="7038859" y="4857302"/>
              <a:ext cx="479042" cy="391945"/>
            </a:xfrm>
            <a:custGeom>
              <a:avLst/>
              <a:gdLst/>
              <a:ahLst/>
              <a:cxnLst>
                <a:cxn ang="0">
                  <a:pos x="wd2" y="hd2"/>
                </a:cxn>
                <a:cxn ang="5400000">
                  <a:pos x="wd2" y="hd2"/>
                </a:cxn>
                <a:cxn ang="10800000">
                  <a:pos x="wd2" y="hd2"/>
                </a:cxn>
                <a:cxn ang="16200000">
                  <a:pos x="wd2" y="hd2"/>
                </a:cxn>
              </a:cxnLst>
              <a:rect l="0" t="0" r="r" b="b"/>
              <a:pathLst>
                <a:path w="21600" h="21600" extrusionOk="0">
                  <a:moveTo>
                    <a:pt x="1964" y="12000"/>
                  </a:moveTo>
                  <a:cubicBezTo>
                    <a:pt x="1421" y="12000"/>
                    <a:pt x="982" y="11462"/>
                    <a:pt x="982" y="10800"/>
                  </a:cubicBezTo>
                  <a:cubicBezTo>
                    <a:pt x="982" y="10138"/>
                    <a:pt x="1421" y="9600"/>
                    <a:pt x="1964" y="9600"/>
                  </a:cubicBezTo>
                  <a:cubicBezTo>
                    <a:pt x="2505" y="9600"/>
                    <a:pt x="2945" y="10138"/>
                    <a:pt x="2945" y="10800"/>
                  </a:cubicBezTo>
                  <a:cubicBezTo>
                    <a:pt x="2945" y="11462"/>
                    <a:pt x="2505" y="12000"/>
                    <a:pt x="1964" y="12000"/>
                  </a:cubicBezTo>
                  <a:moveTo>
                    <a:pt x="21456" y="10376"/>
                  </a:moveTo>
                  <a:lnTo>
                    <a:pt x="18511" y="6776"/>
                  </a:lnTo>
                  <a:cubicBezTo>
                    <a:pt x="18422" y="6667"/>
                    <a:pt x="18299" y="6600"/>
                    <a:pt x="18164" y="6600"/>
                  </a:cubicBezTo>
                  <a:cubicBezTo>
                    <a:pt x="17892" y="6600"/>
                    <a:pt x="17673" y="6869"/>
                    <a:pt x="17673" y="7200"/>
                  </a:cubicBezTo>
                  <a:cubicBezTo>
                    <a:pt x="17673" y="7366"/>
                    <a:pt x="17728" y="7516"/>
                    <a:pt x="17817" y="7624"/>
                  </a:cubicBezTo>
                  <a:lnTo>
                    <a:pt x="19924" y="10200"/>
                  </a:lnTo>
                  <a:lnTo>
                    <a:pt x="8058" y="10200"/>
                  </a:lnTo>
                  <a:lnTo>
                    <a:pt x="14727" y="2048"/>
                  </a:lnTo>
                  <a:lnTo>
                    <a:pt x="14727" y="5400"/>
                  </a:lnTo>
                  <a:cubicBezTo>
                    <a:pt x="14727" y="5732"/>
                    <a:pt x="14947" y="6000"/>
                    <a:pt x="15218" y="6000"/>
                  </a:cubicBezTo>
                  <a:cubicBezTo>
                    <a:pt x="15489" y="6000"/>
                    <a:pt x="15709" y="5732"/>
                    <a:pt x="15709" y="5400"/>
                  </a:cubicBezTo>
                  <a:lnTo>
                    <a:pt x="15709" y="600"/>
                  </a:lnTo>
                  <a:cubicBezTo>
                    <a:pt x="15709" y="269"/>
                    <a:pt x="15489" y="0"/>
                    <a:pt x="15218" y="0"/>
                  </a:cubicBezTo>
                  <a:lnTo>
                    <a:pt x="11291" y="0"/>
                  </a:lnTo>
                  <a:cubicBezTo>
                    <a:pt x="11020" y="0"/>
                    <a:pt x="10800" y="269"/>
                    <a:pt x="10800" y="600"/>
                  </a:cubicBezTo>
                  <a:cubicBezTo>
                    <a:pt x="10800" y="932"/>
                    <a:pt x="11020" y="1200"/>
                    <a:pt x="11291" y="1200"/>
                  </a:cubicBezTo>
                  <a:lnTo>
                    <a:pt x="14033" y="1200"/>
                  </a:lnTo>
                  <a:lnTo>
                    <a:pt x="6669" y="10200"/>
                  </a:lnTo>
                  <a:lnTo>
                    <a:pt x="3858" y="10200"/>
                  </a:lnTo>
                  <a:cubicBezTo>
                    <a:pt x="3639" y="9167"/>
                    <a:pt x="2877" y="8400"/>
                    <a:pt x="1964" y="8400"/>
                  </a:cubicBezTo>
                  <a:cubicBezTo>
                    <a:pt x="879" y="8400"/>
                    <a:pt x="0" y="9475"/>
                    <a:pt x="0" y="10800"/>
                  </a:cubicBezTo>
                  <a:cubicBezTo>
                    <a:pt x="0" y="12125"/>
                    <a:pt x="879" y="13200"/>
                    <a:pt x="1964" y="13200"/>
                  </a:cubicBezTo>
                  <a:cubicBezTo>
                    <a:pt x="2877" y="13200"/>
                    <a:pt x="3639" y="12434"/>
                    <a:pt x="3858" y="11400"/>
                  </a:cubicBezTo>
                  <a:lnTo>
                    <a:pt x="6669" y="11400"/>
                  </a:lnTo>
                  <a:lnTo>
                    <a:pt x="14033" y="20400"/>
                  </a:lnTo>
                  <a:lnTo>
                    <a:pt x="11291" y="20400"/>
                  </a:lnTo>
                  <a:cubicBezTo>
                    <a:pt x="11020" y="20400"/>
                    <a:pt x="10800" y="20669"/>
                    <a:pt x="10800" y="21000"/>
                  </a:cubicBezTo>
                  <a:cubicBezTo>
                    <a:pt x="10800" y="21332"/>
                    <a:pt x="11020" y="21600"/>
                    <a:pt x="11291" y="21600"/>
                  </a:cubicBezTo>
                  <a:lnTo>
                    <a:pt x="15218" y="21600"/>
                  </a:lnTo>
                  <a:cubicBezTo>
                    <a:pt x="15489" y="21600"/>
                    <a:pt x="15709" y="21332"/>
                    <a:pt x="15709" y="21000"/>
                  </a:cubicBezTo>
                  <a:lnTo>
                    <a:pt x="15709" y="16200"/>
                  </a:lnTo>
                  <a:cubicBezTo>
                    <a:pt x="15709" y="15869"/>
                    <a:pt x="15489" y="15600"/>
                    <a:pt x="15218" y="15600"/>
                  </a:cubicBezTo>
                  <a:cubicBezTo>
                    <a:pt x="14947" y="15600"/>
                    <a:pt x="14727" y="15869"/>
                    <a:pt x="14727" y="16200"/>
                  </a:cubicBezTo>
                  <a:lnTo>
                    <a:pt x="14727" y="19552"/>
                  </a:lnTo>
                  <a:lnTo>
                    <a:pt x="8058" y="11400"/>
                  </a:lnTo>
                  <a:lnTo>
                    <a:pt x="19924" y="11400"/>
                  </a:lnTo>
                  <a:lnTo>
                    <a:pt x="17817" y="13976"/>
                  </a:lnTo>
                  <a:cubicBezTo>
                    <a:pt x="17728" y="14085"/>
                    <a:pt x="17673" y="14235"/>
                    <a:pt x="17673" y="14400"/>
                  </a:cubicBezTo>
                  <a:cubicBezTo>
                    <a:pt x="17673" y="14732"/>
                    <a:pt x="17892" y="15000"/>
                    <a:pt x="18164" y="15000"/>
                  </a:cubicBezTo>
                  <a:cubicBezTo>
                    <a:pt x="18299" y="15000"/>
                    <a:pt x="18422" y="14933"/>
                    <a:pt x="18511" y="14824"/>
                  </a:cubicBezTo>
                  <a:lnTo>
                    <a:pt x="21456" y="11224"/>
                  </a:lnTo>
                  <a:cubicBezTo>
                    <a:pt x="21545" y="11116"/>
                    <a:pt x="21600" y="10966"/>
                    <a:pt x="21600" y="10800"/>
                  </a:cubicBezTo>
                  <a:cubicBezTo>
                    <a:pt x="21600" y="10635"/>
                    <a:pt x="21545" y="10485"/>
                    <a:pt x="21456" y="10376"/>
                  </a:cubicBezTo>
                </a:path>
              </a:pathLst>
            </a:custGeom>
            <a:solidFill>
              <a:schemeClr val="bg1"/>
            </a:solidFill>
            <a:ln w="12700">
              <a:miter lim="400000"/>
            </a:ln>
          </p:spPr>
          <p:txBody>
            <a:bodyPr lIns="57136" tIns="57136" rIns="57136" bIns="57136" anchor="ctr"/>
            <a:lstStyle/>
            <a:p>
              <a:pPr defTabSz="685584">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4500" dirty="0">
                <a:solidFill>
                  <a:srgbClr val="FFFFFF"/>
                </a:solidFill>
                <a:effectLst>
                  <a:outerShdw blurRad="38100" dist="12700" dir="5400000" rotWithShape="0">
                    <a:srgbClr val="000000">
                      <a:alpha val="50000"/>
                    </a:srgbClr>
                  </a:outerShdw>
                </a:effectLst>
                <a:latin typeface="Gill Sans"/>
                <a:ea typeface="Gill Sans"/>
                <a:cs typeface="Gill Sans"/>
                <a:sym typeface="Gill Sans"/>
              </a:endParaRPr>
            </a:p>
          </p:txBody>
        </p:sp>
      </p:grpSp>
      <p:sp>
        <p:nvSpPr>
          <p:cNvPr id="15" name="Rectangle 14"/>
          <p:cNvSpPr/>
          <p:nvPr/>
        </p:nvSpPr>
        <p:spPr>
          <a:xfrm>
            <a:off x="2770114" y="4717503"/>
            <a:ext cx="4839784" cy="369330"/>
          </a:xfrm>
          <a:prstGeom prst="rect">
            <a:avLst/>
          </a:prstGeom>
        </p:spPr>
        <p:txBody>
          <a:bodyPr wrap="none" lIns="91439" tIns="45719" rIns="91439" bIns="45719">
            <a:spAutoFit/>
          </a:bodyPr>
          <a:lstStyle/>
          <a:p>
            <a:r>
              <a:rPr lang="en-US" dirty="0">
                <a:solidFill>
                  <a:srgbClr val="000000"/>
                </a:solidFill>
                <a:latin typeface="Avenir"/>
              </a:rPr>
              <a:t>Provide a brief on what does your venture do.</a:t>
            </a:r>
            <a:endParaRPr lang="en-US" dirty="0"/>
          </a:p>
        </p:txBody>
      </p:sp>
      <p:sp>
        <p:nvSpPr>
          <p:cNvPr id="16" name="Rectangle 15"/>
          <p:cNvSpPr/>
          <p:nvPr/>
        </p:nvSpPr>
        <p:spPr>
          <a:xfrm>
            <a:off x="2792812" y="1654987"/>
            <a:ext cx="1527980" cy="584773"/>
          </a:xfrm>
          <a:prstGeom prst="rect">
            <a:avLst/>
          </a:prstGeom>
        </p:spPr>
        <p:txBody>
          <a:bodyPr wrap="none" lIns="91439" tIns="45719" rIns="91439" bIns="45719">
            <a:spAutoFit/>
          </a:bodyPr>
          <a:lstStyle/>
          <a:p>
            <a:r>
              <a:rPr lang="en-US" sz="3200" b="1" dirty="0">
                <a:solidFill>
                  <a:srgbClr val="000000"/>
                </a:solidFill>
                <a:latin typeface="Avenir"/>
              </a:rPr>
              <a:t>Why ? </a:t>
            </a:r>
            <a:endParaRPr lang="en-US" sz="3200" b="1" dirty="0"/>
          </a:p>
        </p:txBody>
      </p:sp>
      <p:sp>
        <p:nvSpPr>
          <p:cNvPr id="17" name="Rectangle 16"/>
          <p:cNvSpPr/>
          <p:nvPr/>
        </p:nvSpPr>
        <p:spPr>
          <a:xfrm>
            <a:off x="2792815" y="2196108"/>
            <a:ext cx="5814410" cy="369330"/>
          </a:xfrm>
          <a:prstGeom prst="rect">
            <a:avLst/>
          </a:prstGeom>
        </p:spPr>
        <p:txBody>
          <a:bodyPr wrap="none" lIns="91439" tIns="45719" rIns="91439" bIns="45719">
            <a:spAutoFit/>
          </a:bodyPr>
          <a:lstStyle/>
          <a:p>
            <a:r>
              <a:rPr lang="en-US" dirty="0">
                <a:solidFill>
                  <a:srgbClr val="000000"/>
                </a:solidFill>
                <a:latin typeface="Avenir"/>
              </a:rPr>
              <a:t>Explain why do you want to pursue this Business Idea. </a:t>
            </a:r>
            <a:endParaRPr lang="en-US" dirty="0"/>
          </a:p>
        </p:txBody>
      </p:sp>
      <p:sp>
        <p:nvSpPr>
          <p:cNvPr id="18" name="Rectangle 17"/>
          <p:cNvSpPr/>
          <p:nvPr/>
        </p:nvSpPr>
        <p:spPr>
          <a:xfrm>
            <a:off x="2792810" y="4267520"/>
            <a:ext cx="1778049" cy="584773"/>
          </a:xfrm>
          <a:prstGeom prst="rect">
            <a:avLst/>
          </a:prstGeom>
        </p:spPr>
        <p:txBody>
          <a:bodyPr wrap="none" lIns="91439" tIns="45719" rIns="91439" bIns="45719">
            <a:spAutoFit/>
          </a:bodyPr>
          <a:lstStyle/>
          <a:p>
            <a:r>
              <a:rPr lang="en-US" sz="3200" b="1" dirty="0">
                <a:solidFill>
                  <a:srgbClr val="000000"/>
                </a:solidFill>
                <a:latin typeface="Avenir"/>
              </a:rPr>
              <a:t>What  ? </a:t>
            </a:r>
            <a:endParaRPr lang="en-US" sz="3200" b="1" dirty="0"/>
          </a:p>
        </p:txBody>
      </p:sp>
      <p:sp>
        <p:nvSpPr>
          <p:cNvPr id="19" name="Rectangle 18"/>
          <p:cNvSpPr/>
          <p:nvPr/>
        </p:nvSpPr>
        <p:spPr>
          <a:xfrm>
            <a:off x="2735904" y="6857705"/>
            <a:ext cx="1641794" cy="584773"/>
          </a:xfrm>
          <a:prstGeom prst="rect">
            <a:avLst/>
          </a:prstGeom>
        </p:spPr>
        <p:txBody>
          <a:bodyPr wrap="none" lIns="91439" tIns="45719" rIns="91439" bIns="45719">
            <a:spAutoFit/>
          </a:bodyPr>
          <a:lstStyle/>
          <a:p>
            <a:r>
              <a:rPr lang="en-US" sz="3200" b="1" dirty="0">
                <a:solidFill>
                  <a:srgbClr val="000000"/>
                </a:solidFill>
                <a:latin typeface="Avenir"/>
              </a:rPr>
              <a:t>How  ? </a:t>
            </a:r>
            <a:endParaRPr lang="en-US" sz="3200" b="1" dirty="0"/>
          </a:p>
        </p:txBody>
      </p:sp>
      <p:sp>
        <p:nvSpPr>
          <p:cNvPr id="20" name="Rectangle 19"/>
          <p:cNvSpPr/>
          <p:nvPr/>
        </p:nvSpPr>
        <p:spPr>
          <a:xfrm>
            <a:off x="2819400" y="5143500"/>
            <a:ext cx="12115800" cy="1250356"/>
          </a:xfrm>
          <a:prstGeom prst="rect">
            <a:avLst/>
          </a:prstGeom>
          <a:ln>
            <a:solidFill>
              <a:schemeClr val="tx1"/>
            </a:solidFill>
          </a:ln>
        </p:spPr>
        <p:txBody>
          <a:bodyPr wrap="square" lIns="91439" tIns="45719" rIns="91439" bIns="45719">
            <a:spAutoFit/>
          </a:bodyPr>
          <a:lstStyle/>
          <a:p>
            <a:pPr algn="just">
              <a:lnSpc>
                <a:spcPct val="150000"/>
              </a:lnSpc>
            </a:pPr>
            <a:endParaRPr lang="en-IN" sz="2100" dirty="0"/>
          </a:p>
        </p:txBody>
      </p:sp>
      <p:sp>
        <p:nvSpPr>
          <p:cNvPr id="21" name="Rectangle 20"/>
          <p:cNvSpPr/>
          <p:nvPr/>
        </p:nvSpPr>
        <p:spPr>
          <a:xfrm>
            <a:off x="2782025" y="2830034"/>
            <a:ext cx="12153175" cy="1094269"/>
          </a:xfrm>
          <a:prstGeom prst="rect">
            <a:avLst/>
          </a:prstGeom>
          <a:ln>
            <a:solidFill>
              <a:schemeClr val="tx1"/>
            </a:solidFill>
          </a:ln>
        </p:spPr>
        <p:txBody>
          <a:bodyPr wrap="square" lIns="91439" tIns="45719" rIns="91439" bIns="45719">
            <a:spAutoFit/>
          </a:bodyPr>
          <a:lstStyle/>
          <a:p>
            <a:pPr algn="just">
              <a:lnSpc>
                <a:spcPct val="150000"/>
              </a:lnSpc>
            </a:pPr>
            <a:endParaRPr lang="en-IN" sz="2100" dirty="0"/>
          </a:p>
        </p:txBody>
      </p:sp>
      <p:sp>
        <p:nvSpPr>
          <p:cNvPr id="22" name="Rectangle 21"/>
          <p:cNvSpPr/>
          <p:nvPr/>
        </p:nvSpPr>
        <p:spPr>
          <a:xfrm>
            <a:off x="2735907" y="7451859"/>
            <a:ext cx="7173757" cy="369330"/>
          </a:xfrm>
          <a:prstGeom prst="rect">
            <a:avLst/>
          </a:prstGeom>
        </p:spPr>
        <p:txBody>
          <a:bodyPr wrap="none" lIns="91439" tIns="45719" rIns="91439" bIns="45719">
            <a:spAutoFit/>
          </a:bodyPr>
          <a:lstStyle/>
          <a:p>
            <a:r>
              <a:rPr lang="en-US" dirty="0">
                <a:solidFill>
                  <a:srgbClr val="000000"/>
                </a:solidFill>
                <a:latin typeface="Avenir"/>
              </a:rPr>
              <a:t>Explain how your venture solves the problem and make its revenue. </a:t>
            </a:r>
            <a:endParaRPr lang="en-US" dirty="0"/>
          </a:p>
        </p:txBody>
      </p:sp>
      <p:sp>
        <p:nvSpPr>
          <p:cNvPr id="23" name="Rectangle 22"/>
          <p:cNvSpPr/>
          <p:nvPr/>
        </p:nvSpPr>
        <p:spPr>
          <a:xfrm>
            <a:off x="2805782" y="7857295"/>
            <a:ext cx="12202352" cy="1324807"/>
          </a:xfrm>
          <a:prstGeom prst="rect">
            <a:avLst/>
          </a:prstGeom>
          <a:ln>
            <a:solidFill>
              <a:schemeClr val="tx1"/>
            </a:solidFill>
          </a:ln>
        </p:spPr>
        <p:txBody>
          <a:bodyPr wrap="square" lIns="91439" tIns="45719" rIns="91439" bIns="45719">
            <a:spAutoFit/>
          </a:bodyPr>
          <a:lstStyle/>
          <a:p>
            <a:pPr algn="just">
              <a:lnSpc>
                <a:spcPct val="150000"/>
              </a:lnSpc>
            </a:pPr>
            <a:endParaRPr lang="en-IN" sz="2100" dirty="0"/>
          </a:p>
        </p:txBody>
      </p:sp>
      <p:sp>
        <p:nvSpPr>
          <p:cNvPr id="3" name="TextBox 2">
            <a:extLst>
              <a:ext uri="{FF2B5EF4-FFF2-40B4-BE49-F238E27FC236}">
                <a16:creationId xmlns:a16="http://schemas.microsoft.com/office/drawing/2014/main" id="{11B3388D-A1AF-5BA4-CD55-097BD92CAC71}"/>
              </a:ext>
            </a:extLst>
          </p:cNvPr>
          <p:cNvSpPr txBox="1"/>
          <p:nvPr/>
        </p:nvSpPr>
        <p:spPr>
          <a:xfrm>
            <a:off x="2805782" y="2884702"/>
            <a:ext cx="11596018" cy="769441"/>
          </a:xfrm>
          <a:prstGeom prst="rect">
            <a:avLst/>
          </a:prstGeom>
          <a:noFill/>
        </p:spPr>
        <p:txBody>
          <a:bodyPr wrap="square" rtlCol="0">
            <a:spAutoFit/>
          </a:bodyPr>
          <a:lstStyle/>
          <a:p>
            <a:r>
              <a:rPr lang="en-US" sz="2200" dirty="0"/>
              <a:t>This business idea comes from a desire to help children from dyslexia, a condition affecting about 10 percentage of population</a:t>
            </a:r>
            <a:endParaRPr lang="en-IN" sz="2200" dirty="0"/>
          </a:p>
        </p:txBody>
      </p:sp>
      <p:sp>
        <p:nvSpPr>
          <p:cNvPr id="4" name="TextBox 3">
            <a:extLst>
              <a:ext uri="{FF2B5EF4-FFF2-40B4-BE49-F238E27FC236}">
                <a16:creationId xmlns:a16="http://schemas.microsoft.com/office/drawing/2014/main" id="{425E5168-1522-5C73-D55D-93FE39DCD41D}"/>
              </a:ext>
            </a:extLst>
          </p:cNvPr>
          <p:cNvSpPr txBox="1"/>
          <p:nvPr/>
        </p:nvSpPr>
        <p:spPr>
          <a:xfrm>
            <a:off x="2819400" y="5372100"/>
            <a:ext cx="11430000" cy="769441"/>
          </a:xfrm>
          <a:prstGeom prst="rect">
            <a:avLst/>
          </a:prstGeom>
          <a:noFill/>
        </p:spPr>
        <p:txBody>
          <a:bodyPr wrap="square" rtlCol="0">
            <a:spAutoFit/>
          </a:bodyPr>
          <a:lstStyle/>
          <a:p>
            <a:r>
              <a:rPr lang="en-US" sz="2200" dirty="0"/>
              <a:t>Utilizes real-time feedback and adaptive content to deliver personalized challenges that foster spelling, reading, and cognitive development</a:t>
            </a:r>
            <a:endParaRPr lang="en-IN" sz="2200" dirty="0"/>
          </a:p>
        </p:txBody>
      </p:sp>
      <p:sp>
        <p:nvSpPr>
          <p:cNvPr id="5" name="TextBox 4">
            <a:extLst>
              <a:ext uri="{FF2B5EF4-FFF2-40B4-BE49-F238E27FC236}">
                <a16:creationId xmlns:a16="http://schemas.microsoft.com/office/drawing/2014/main" id="{384A7539-707F-2A26-A300-E97CD2E33348}"/>
              </a:ext>
            </a:extLst>
          </p:cNvPr>
          <p:cNvSpPr txBox="1"/>
          <p:nvPr/>
        </p:nvSpPr>
        <p:spPr>
          <a:xfrm>
            <a:off x="2854959" y="7962900"/>
            <a:ext cx="12153175" cy="1107996"/>
          </a:xfrm>
          <a:prstGeom prst="rect">
            <a:avLst/>
          </a:prstGeom>
          <a:noFill/>
        </p:spPr>
        <p:txBody>
          <a:bodyPr wrap="square" rtlCol="0">
            <a:spAutoFit/>
          </a:bodyPr>
          <a:lstStyle/>
          <a:p>
            <a:r>
              <a:rPr lang="en-US" sz="2200" dirty="0"/>
              <a:t>Provides a fun, interactive environment with activities like puzzles and word games, adapting to each child’s learning pace to maintain motivation and engagement.</a:t>
            </a:r>
            <a:endParaRPr lang="en-US" sz="2200" dirty="0">
              <a:latin typeface="Bookman Old Style" panose="02050604050505020204" pitchFamily="18" charset="0"/>
            </a:endParaRPr>
          </a:p>
          <a:p>
            <a:endParaRPr lang="en-IN" sz="2200" dirty="0"/>
          </a:p>
        </p:txBody>
      </p:sp>
      <p:pic>
        <p:nvPicPr>
          <p:cNvPr id="11" name="Graphic 19" descr="Dance steps with solid fill">
            <a:extLst>
              <a:ext uri="{FF2B5EF4-FFF2-40B4-BE49-F238E27FC236}">
                <a16:creationId xmlns:a16="http://schemas.microsoft.com/office/drawing/2014/main" id="{F9DE718B-DC46-2F43-13CD-FCF6FCCE4168}"/>
              </a:ext>
            </a:extLst>
          </p:cNvPr>
          <p:cNvPicPr>
            <a:picLocks noChangeAspect="1"/>
          </p:cNvPicPr>
          <p:nvPr/>
        </p:nvPicPr>
        <p:blipFill>
          <a:blip r:embed="rId5"/>
          <a:stretch>
            <a:fillRect/>
          </a:stretch>
        </p:blipFill>
        <p:spPr>
          <a:xfrm>
            <a:off x="835025" y="2738438"/>
            <a:ext cx="1250950" cy="1185862"/>
          </a:xfrm>
          <a:prstGeom prst="rect">
            <a:avLst/>
          </a:prstGeom>
          <a:solidFill>
            <a:schemeClr val="accent6">
              <a:lumMod val="60000"/>
              <a:lumOff val="40000"/>
            </a:schemeClr>
          </a:solidFill>
        </p:spPr>
      </p:pic>
      <p:pic>
        <p:nvPicPr>
          <p:cNvPr id="14" name="Graphic 23" descr="Lightbulb and gear with solid fill">
            <a:extLst>
              <a:ext uri="{FF2B5EF4-FFF2-40B4-BE49-F238E27FC236}">
                <a16:creationId xmlns:a16="http://schemas.microsoft.com/office/drawing/2014/main" id="{A603D540-8D67-6ACB-7178-2A066A1DD75E}"/>
              </a:ext>
            </a:extLst>
          </p:cNvPr>
          <p:cNvPicPr>
            <a:picLocks noChangeAspect="1"/>
          </p:cNvPicPr>
          <p:nvPr/>
        </p:nvPicPr>
        <p:blipFill>
          <a:blip r:embed="rId6"/>
          <a:stretch>
            <a:fillRect/>
          </a:stretch>
        </p:blipFill>
        <p:spPr>
          <a:xfrm>
            <a:off x="796925" y="5075238"/>
            <a:ext cx="1289050" cy="1414462"/>
          </a:xfrm>
          <a:prstGeom prst="rect">
            <a:avLst/>
          </a:prstGeom>
          <a:solidFill>
            <a:schemeClr val="accent2">
              <a:lumMod val="40000"/>
              <a:lumOff val="60000"/>
            </a:schemeClr>
          </a:solid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graphicFrame>
        <p:nvGraphicFramePr>
          <p:cNvPr id="6" name="object 2"/>
          <p:cNvGraphicFramePr>
            <a:graphicFrameLocks noGrp="1"/>
          </p:cNvGraphicFramePr>
          <p:nvPr>
            <p:extLst>
              <p:ext uri="{D42A27DB-BD31-4B8C-83A1-F6EECF244321}">
                <p14:modId xmlns:p14="http://schemas.microsoft.com/office/powerpoint/2010/main" val="1298754442"/>
              </p:ext>
            </p:extLst>
          </p:nvPr>
        </p:nvGraphicFramePr>
        <p:xfrm>
          <a:off x="886691" y="1885689"/>
          <a:ext cx="15717982" cy="6839212"/>
        </p:xfrm>
        <a:graphic>
          <a:graphicData uri="http://schemas.openxmlformats.org/drawingml/2006/table">
            <a:tbl>
              <a:tblPr firstRow="1" bandRow="1">
                <a:tableStyleId>{2D5ABB26-0587-4C30-8999-92F81FD0307C}</a:tableStyleId>
              </a:tblPr>
              <a:tblGrid>
                <a:gridCol w="5237849">
                  <a:extLst>
                    <a:ext uri="{9D8B030D-6E8A-4147-A177-3AD203B41FA5}">
                      <a16:colId xmlns:a16="http://schemas.microsoft.com/office/drawing/2014/main" val="20000"/>
                    </a:ext>
                  </a:extLst>
                </a:gridCol>
                <a:gridCol w="5237849">
                  <a:extLst>
                    <a:ext uri="{9D8B030D-6E8A-4147-A177-3AD203B41FA5}">
                      <a16:colId xmlns:a16="http://schemas.microsoft.com/office/drawing/2014/main" val="20001"/>
                    </a:ext>
                  </a:extLst>
                </a:gridCol>
                <a:gridCol w="5242284">
                  <a:extLst>
                    <a:ext uri="{9D8B030D-6E8A-4147-A177-3AD203B41FA5}">
                      <a16:colId xmlns:a16="http://schemas.microsoft.com/office/drawing/2014/main" val="20002"/>
                    </a:ext>
                  </a:extLst>
                </a:gridCol>
              </a:tblGrid>
              <a:tr h="2734728">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lang="en-US" sz="1400" b="1" spc="-12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spcBef>
                          <a:spcPts val="635"/>
                        </a:spcBef>
                      </a:pP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2000" b="1" spc="-70" dirty="0">
                          <a:latin typeface="Verdana" panose="020B0604030504040204" pitchFamily="34" charset="0"/>
                          <a:ea typeface="Verdana" panose="020B0604030504040204" pitchFamily="34" charset="0"/>
                          <a:cs typeface="Open Sans" panose="020B0606030504020204" pitchFamily="34" charset="0"/>
                        </a:rPr>
                        <a:t>When</a:t>
                      </a:r>
                      <a:r>
                        <a:rPr sz="2000" b="1" spc="-195" dirty="0">
                          <a:latin typeface="Verdana" panose="020B0604030504040204" pitchFamily="34" charset="0"/>
                          <a:ea typeface="Verdana" panose="020B0604030504040204" pitchFamily="34" charset="0"/>
                          <a:cs typeface="Open Sans" panose="020B0606030504020204" pitchFamily="34" charset="0"/>
                        </a:rPr>
                        <a:t> </a:t>
                      </a:r>
                      <a:r>
                        <a:rPr sz="2000" b="1" spc="-35" dirty="0">
                          <a:latin typeface="Verdana" panose="020B0604030504040204" pitchFamily="34" charset="0"/>
                          <a:ea typeface="Verdana" panose="020B0604030504040204" pitchFamily="34" charset="0"/>
                          <a:cs typeface="Open Sans" panose="020B0606030504020204" pitchFamily="34" charset="0"/>
                        </a:rPr>
                        <a:t>does</a:t>
                      </a:r>
                      <a:r>
                        <a:rPr lang="en-IN" sz="2000" b="1" spc="-35" dirty="0">
                          <a:latin typeface="Verdana" panose="020B0604030504040204" pitchFamily="34" charset="0"/>
                          <a:ea typeface="Verdana" panose="020B0604030504040204" pitchFamily="34" charset="0"/>
                          <a:cs typeface="Open Sans" panose="020B0606030504020204" pitchFamily="34" charset="0"/>
                        </a:rPr>
                        <a:t> </a:t>
                      </a:r>
                      <a:r>
                        <a:rPr sz="2000" b="1" spc="-35" dirty="0">
                          <a:latin typeface="Verdana" panose="020B0604030504040204" pitchFamily="34" charset="0"/>
                          <a:ea typeface="Verdana" panose="020B0604030504040204" pitchFamily="34" charset="0"/>
                          <a:cs typeface="Open Sans" panose="020B0606030504020204" pitchFamily="34" charset="0"/>
                        </a:rPr>
                        <a:t>the</a:t>
                      </a:r>
                      <a:r>
                        <a:rPr lang="en-IN" sz="2000" b="1" spc="-35" dirty="0">
                          <a:latin typeface="Verdana" panose="020B0604030504040204" pitchFamily="34" charset="0"/>
                          <a:ea typeface="Verdana" panose="020B0604030504040204" pitchFamily="34" charset="0"/>
                          <a:cs typeface="Open Sans" panose="020B0606030504020204" pitchFamily="34" charset="0"/>
                        </a:rPr>
                        <a:t> </a:t>
                      </a:r>
                      <a:r>
                        <a:rPr sz="2000" b="1" spc="-85" dirty="0">
                          <a:latin typeface="Verdana" panose="020B0604030504040204" pitchFamily="34" charset="0"/>
                          <a:ea typeface="Verdana" panose="020B0604030504040204" pitchFamily="34" charset="0"/>
                          <a:cs typeface="Open Sans" panose="020B0606030504020204" pitchFamily="34" charset="0"/>
                        </a:rPr>
                        <a:t>p</a:t>
                      </a:r>
                      <a:r>
                        <a:rPr sz="2000" b="1" spc="-95" dirty="0">
                          <a:latin typeface="Verdana" panose="020B0604030504040204" pitchFamily="34" charset="0"/>
                          <a:ea typeface="Verdana" panose="020B0604030504040204" pitchFamily="34" charset="0"/>
                          <a:cs typeface="Open Sans" panose="020B0606030504020204" pitchFamily="34" charset="0"/>
                        </a:rPr>
                        <a:t>r</a:t>
                      </a:r>
                      <a:r>
                        <a:rPr sz="2000" b="1" spc="-90" dirty="0">
                          <a:latin typeface="Verdana" panose="020B0604030504040204" pitchFamily="34" charset="0"/>
                          <a:ea typeface="Verdana" panose="020B0604030504040204" pitchFamily="34" charset="0"/>
                          <a:cs typeface="Open Sans" panose="020B0606030504020204" pitchFamily="34" charset="0"/>
                        </a:rPr>
                        <a:t>o</a:t>
                      </a:r>
                      <a:r>
                        <a:rPr sz="2000" b="1" spc="-85" dirty="0">
                          <a:latin typeface="Verdana" panose="020B0604030504040204" pitchFamily="34" charset="0"/>
                          <a:ea typeface="Verdana" panose="020B0604030504040204" pitchFamily="34" charset="0"/>
                          <a:cs typeface="Open Sans" panose="020B0606030504020204" pitchFamily="34" charset="0"/>
                        </a:rPr>
                        <a:t>b</a:t>
                      </a:r>
                      <a:r>
                        <a:rPr sz="2000" b="1" spc="-60" dirty="0">
                          <a:latin typeface="Verdana" panose="020B0604030504040204" pitchFamily="34" charset="0"/>
                          <a:ea typeface="Verdana" panose="020B0604030504040204" pitchFamily="34" charset="0"/>
                          <a:cs typeface="Open Sans" panose="020B0606030504020204" pitchFamily="34" charset="0"/>
                        </a:rPr>
                        <a:t>l</a:t>
                      </a:r>
                      <a:r>
                        <a:rPr sz="2000" b="1" spc="-95" dirty="0">
                          <a:latin typeface="Verdana" panose="020B0604030504040204" pitchFamily="34" charset="0"/>
                          <a:ea typeface="Verdana" panose="020B0604030504040204" pitchFamily="34" charset="0"/>
                          <a:cs typeface="Open Sans" panose="020B0606030504020204" pitchFamily="34" charset="0"/>
                        </a:rPr>
                        <a:t>e</a:t>
                      </a:r>
                      <a:r>
                        <a:rPr sz="2000" b="1" dirty="0">
                          <a:latin typeface="Verdana" panose="020B0604030504040204" pitchFamily="34" charset="0"/>
                          <a:ea typeface="Verdana" panose="020B0604030504040204" pitchFamily="34" charset="0"/>
                          <a:cs typeface="Open Sans" panose="020B0606030504020204" pitchFamily="34" charset="0"/>
                        </a:rPr>
                        <a:t>m</a:t>
                      </a:r>
                      <a:r>
                        <a:rPr sz="2000" b="1" spc="-254" dirty="0">
                          <a:latin typeface="Verdana" panose="020B0604030504040204" pitchFamily="34" charset="0"/>
                          <a:ea typeface="Verdana" panose="020B0604030504040204" pitchFamily="34" charset="0"/>
                          <a:cs typeface="Open Sans" panose="020B0606030504020204" pitchFamily="34" charset="0"/>
                        </a:rPr>
                        <a:t> </a:t>
                      </a:r>
                      <a:r>
                        <a:rPr sz="2000" b="1" spc="-70" dirty="0">
                          <a:latin typeface="Verdana" panose="020B0604030504040204" pitchFamily="34" charset="0"/>
                          <a:ea typeface="Verdana" panose="020B0604030504040204" pitchFamily="34" charset="0"/>
                          <a:cs typeface="Open Sans" panose="020B0606030504020204" pitchFamily="34" charset="0"/>
                        </a:rPr>
                        <a:t>o</a:t>
                      </a:r>
                      <a:r>
                        <a:rPr sz="2000" b="1" spc="-65" dirty="0">
                          <a:latin typeface="Verdana" panose="020B0604030504040204" pitchFamily="34" charset="0"/>
                          <a:ea typeface="Verdana" panose="020B0604030504040204" pitchFamily="34" charset="0"/>
                          <a:cs typeface="Open Sans" panose="020B0606030504020204" pitchFamily="34" charset="0"/>
                        </a:rPr>
                        <a:t>cc</a:t>
                      </a:r>
                      <a:r>
                        <a:rPr sz="2000" b="1" spc="-45" dirty="0">
                          <a:latin typeface="Verdana" panose="020B0604030504040204" pitchFamily="34" charset="0"/>
                          <a:ea typeface="Verdana" panose="020B0604030504040204" pitchFamily="34" charset="0"/>
                          <a:cs typeface="Open Sans" panose="020B0606030504020204" pitchFamily="34" charset="0"/>
                        </a:rPr>
                        <a:t>u</a:t>
                      </a:r>
                      <a:r>
                        <a:rPr sz="2000" b="1" spc="-55" dirty="0">
                          <a:latin typeface="Verdana" panose="020B0604030504040204" pitchFamily="34" charset="0"/>
                          <a:ea typeface="Verdana" panose="020B0604030504040204" pitchFamily="34" charset="0"/>
                          <a:cs typeface="Open Sans" panose="020B0606030504020204" pitchFamily="34" charset="0"/>
                        </a:rPr>
                        <a:t>r</a:t>
                      </a:r>
                      <a:r>
                        <a:rPr sz="2000" b="1" dirty="0">
                          <a:latin typeface="Verdana" panose="020B0604030504040204" pitchFamily="34" charset="0"/>
                          <a:ea typeface="Verdana" panose="020B0604030504040204" pitchFamily="34" charset="0"/>
                          <a:cs typeface="Open Sans" panose="020B0606030504020204" pitchFamily="34" charset="0"/>
                        </a:rPr>
                        <a:t>?</a:t>
                      </a:r>
                      <a:endParaRPr lang="en-US" sz="2000" b="1"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IN" sz="140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85090" marR="0" lvl="0" indent="0" algn="l" defTabSz="1632782" rtl="0" eaLnBrk="1" fontAlgn="auto" latinLnBrk="0" hangingPunct="1">
                        <a:lnSpc>
                          <a:spcPct val="100000"/>
                        </a:lnSpc>
                        <a:spcBef>
                          <a:spcPts val="0"/>
                        </a:spcBef>
                        <a:spcAft>
                          <a:spcPts val="0"/>
                        </a:spcAft>
                        <a:buClrTx/>
                        <a:buSzTx/>
                        <a:buFontTx/>
                        <a:buNone/>
                        <a:tabLst/>
                        <a:defRPr/>
                      </a:pPr>
                      <a:r>
                        <a:rPr kumimoji="0" lang="en-US" altLang="en-US" sz="2400" b="0" i="0" u="none" strike="noStrike" cap="none" normalizeH="0" baseline="0" dirty="0">
                          <a:ln>
                            <a:noFill/>
                          </a:ln>
                          <a:solidFill>
                            <a:schemeClr val="tx1"/>
                          </a:solidFill>
                          <a:effectLst/>
                          <a:latin typeface="Arial" panose="020B0604020202020204" pitchFamily="34" charset="0"/>
                        </a:rPr>
                        <a:t>  </a:t>
                      </a:r>
                    </a:p>
                    <a:p>
                      <a:pPr marL="85090">
                        <a:lnSpc>
                          <a:spcPct val="100000"/>
                        </a:lnSpc>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lang="en-US" sz="1400" b="1" spc="-13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635"/>
                        </a:spcBef>
                      </a:pP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2000" b="1" spc="-30" dirty="0">
                          <a:latin typeface="Verdana" panose="020B0604030504040204" pitchFamily="34" charset="0"/>
                          <a:ea typeface="Verdana" panose="020B0604030504040204" pitchFamily="34" charset="0"/>
                          <a:cs typeface="Open Sans" panose="020B0606030504020204" pitchFamily="34" charset="0"/>
                        </a:rPr>
                        <a:t>What</a:t>
                      </a:r>
                      <a:r>
                        <a:rPr lang="en-IN" sz="2000" b="1" spc="-30" dirty="0">
                          <a:latin typeface="Verdana" panose="020B0604030504040204" pitchFamily="34" charset="0"/>
                          <a:ea typeface="Verdana" panose="020B0604030504040204" pitchFamily="34" charset="0"/>
                          <a:cs typeface="Open Sans" panose="020B0606030504020204" pitchFamily="34" charset="0"/>
                        </a:rPr>
                        <a:t> </a:t>
                      </a:r>
                      <a:r>
                        <a:rPr sz="2000" b="1" spc="-30" dirty="0">
                          <a:latin typeface="Verdana" panose="020B0604030504040204" pitchFamily="34" charset="0"/>
                          <a:ea typeface="Verdana" panose="020B0604030504040204" pitchFamily="34" charset="0"/>
                          <a:cs typeface="Open Sans" panose="020B0606030504020204" pitchFamily="34" charset="0"/>
                        </a:rPr>
                        <a:t>is</a:t>
                      </a:r>
                      <a:r>
                        <a:rPr lang="en-IN" sz="2000" b="1" spc="-30" dirty="0">
                          <a:latin typeface="Verdana" panose="020B0604030504040204" pitchFamily="34" charset="0"/>
                          <a:ea typeface="Verdana" panose="020B0604030504040204" pitchFamily="34" charset="0"/>
                          <a:cs typeface="Open Sans" panose="020B0606030504020204" pitchFamily="34" charset="0"/>
                        </a:rPr>
                        <a:t> </a:t>
                      </a:r>
                      <a:r>
                        <a:rPr sz="2000" b="1" spc="-30" dirty="0">
                          <a:latin typeface="Verdana" panose="020B0604030504040204" pitchFamily="34" charset="0"/>
                          <a:ea typeface="Verdana" panose="020B0604030504040204" pitchFamily="34" charset="0"/>
                          <a:cs typeface="Open Sans" panose="020B0606030504020204" pitchFamily="34" charset="0"/>
                        </a:rPr>
                        <a:t>the</a:t>
                      </a:r>
                      <a:r>
                        <a:rPr lang="en-IN" sz="2000" b="1" spc="-30" dirty="0">
                          <a:latin typeface="Verdana" panose="020B0604030504040204" pitchFamily="34" charset="0"/>
                          <a:ea typeface="Verdana" panose="020B0604030504040204" pitchFamily="34" charset="0"/>
                          <a:cs typeface="Open Sans" panose="020B0606030504020204" pitchFamily="34" charset="0"/>
                        </a:rPr>
                        <a:t> </a:t>
                      </a:r>
                      <a:r>
                        <a:rPr sz="2000" b="1" spc="-30" dirty="0">
                          <a:latin typeface="Verdana" panose="020B0604030504040204" pitchFamily="34" charset="0"/>
                          <a:ea typeface="Verdana" panose="020B0604030504040204" pitchFamily="34" charset="0"/>
                          <a:cs typeface="Open Sans" panose="020B0606030504020204" pitchFamily="34" charset="0"/>
                        </a:rPr>
                        <a:t>root </a:t>
                      </a:r>
                      <a:r>
                        <a:rPr sz="2000" b="1" spc="-55" dirty="0">
                          <a:latin typeface="Verdana" panose="020B0604030504040204" pitchFamily="34" charset="0"/>
                          <a:ea typeface="Verdana" panose="020B0604030504040204" pitchFamily="34" charset="0"/>
                          <a:cs typeface="Open Sans" panose="020B0606030504020204" pitchFamily="34" charset="0"/>
                        </a:rPr>
                        <a:t>cause</a:t>
                      </a:r>
                      <a:r>
                        <a:rPr sz="2000" b="1" spc="45" dirty="0">
                          <a:latin typeface="Verdana" panose="020B0604030504040204" pitchFamily="34" charset="0"/>
                          <a:ea typeface="Verdana" panose="020B0604030504040204" pitchFamily="34" charset="0"/>
                          <a:cs typeface="Open Sans" panose="020B0606030504020204" pitchFamily="34" charset="0"/>
                        </a:rPr>
                        <a:t> </a:t>
                      </a:r>
                      <a:r>
                        <a:rPr sz="2000" b="1" spc="-35" dirty="0">
                          <a:latin typeface="Verdana" panose="020B0604030504040204" pitchFamily="34" charset="0"/>
                          <a:ea typeface="Verdana" panose="020B0604030504040204" pitchFamily="34" charset="0"/>
                          <a:cs typeface="Open Sans" panose="020B0606030504020204" pitchFamily="34" charset="0"/>
                        </a:rPr>
                        <a:t>of</a:t>
                      </a:r>
                      <a:r>
                        <a:rPr lang="en-IN" sz="2000" b="1" spc="0" dirty="0">
                          <a:latin typeface="Verdana" panose="020B0604030504040204" pitchFamily="34" charset="0"/>
                          <a:ea typeface="Verdana" panose="020B0604030504040204" pitchFamily="34" charset="0"/>
                          <a:cs typeface="Open Sans" panose="020B0606030504020204" pitchFamily="34" charset="0"/>
                        </a:rPr>
                        <a:t> t</a:t>
                      </a:r>
                      <a:r>
                        <a:rPr sz="2000" b="1" spc="-70" dirty="0">
                          <a:latin typeface="Verdana" panose="020B0604030504040204" pitchFamily="34" charset="0"/>
                          <a:ea typeface="Verdana" panose="020B0604030504040204" pitchFamily="34" charset="0"/>
                          <a:cs typeface="Open Sans" panose="020B0606030504020204" pitchFamily="34" charset="0"/>
                        </a:rPr>
                        <a:t>he</a:t>
                      </a:r>
                      <a:r>
                        <a:rPr lang="en-IN" sz="2000" b="1" spc="-70" dirty="0">
                          <a:latin typeface="Verdana" panose="020B0604030504040204" pitchFamily="34" charset="0"/>
                          <a:ea typeface="Verdana" panose="020B0604030504040204" pitchFamily="34" charset="0"/>
                          <a:cs typeface="Open Sans" panose="020B0606030504020204" pitchFamily="34" charset="0"/>
                        </a:rPr>
                        <a:t> problem</a:t>
                      </a:r>
                      <a:r>
                        <a:rPr sz="2000" b="1" spc="-70" dirty="0">
                          <a:latin typeface="Verdana" panose="020B0604030504040204" pitchFamily="34" charset="0"/>
                          <a:ea typeface="Verdana" panose="020B0604030504040204" pitchFamily="34" charset="0"/>
                          <a:cs typeface="Open Sans" panose="020B0606030504020204" pitchFamily="34" charset="0"/>
                        </a:rPr>
                        <a:t>?</a:t>
                      </a:r>
                      <a:endParaRPr lang="en-US" sz="2000" b="1"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IN" sz="1400" spc="-70" dirty="0">
                        <a:latin typeface="Verdana" panose="020B0604030504040204" pitchFamily="34" charset="0"/>
                        <a:ea typeface="Verdana" panose="020B0604030504040204" pitchFamily="34" charset="0"/>
                        <a:cs typeface="Open Sans" panose="020B0606030504020204" pitchFamily="34" charset="0"/>
                      </a:endParaRP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pP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tabLst/>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lang="en-US" sz="1400" b="1" spc="-135"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spcBef>
                          <a:spcPts val="635"/>
                        </a:spcBef>
                      </a:pP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800" b="1" spc="-45" dirty="0">
                          <a:latin typeface="Verdana" panose="020B0604030504040204" pitchFamily="34" charset="0"/>
                          <a:ea typeface="Verdana" panose="020B0604030504040204" pitchFamily="34" charset="0"/>
                          <a:cs typeface="Open Sans" panose="020B0606030504020204" pitchFamily="34" charset="0"/>
                        </a:rPr>
                        <a:t>What</a:t>
                      </a:r>
                      <a:r>
                        <a:rPr lang="en-IN" sz="1800" b="1" spc="-45" dirty="0">
                          <a:latin typeface="Verdana" panose="020B0604030504040204" pitchFamily="34" charset="0"/>
                          <a:ea typeface="Verdana" panose="020B0604030504040204" pitchFamily="34" charset="0"/>
                          <a:cs typeface="Open Sans" panose="020B0606030504020204" pitchFamily="34" charset="0"/>
                        </a:rPr>
                        <a:t> </a:t>
                      </a:r>
                      <a:r>
                        <a:rPr sz="1800" b="1" spc="-45" dirty="0">
                          <a:latin typeface="Verdana" panose="020B0604030504040204" pitchFamily="34" charset="0"/>
                          <a:ea typeface="Verdana" panose="020B0604030504040204" pitchFamily="34" charset="0"/>
                          <a:cs typeface="Open Sans" panose="020B0606030504020204" pitchFamily="34" charset="0"/>
                        </a:rPr>
                        <a:t>do </a:t>
                      </a:r>
                      <a:r>
                        <a:rPr sz="1800" b="1" spc="-60" dirty="0">
                          <a:latin typeface="Verdana" panose="020B0604030504040204" pitchFamily="34" charset="0"/>
                          <a:ea typeface="Verdana" panose="020B0604030504040204" pitchFamily="34" charset="0"/>
                          <a:cs typeface="Open Sans" panose="020B0606030504020204" pitchFamily="34" charset="0"/>
                        </a:rPr>
                        <a:t>customers </a:t>
                      </a:r>
                      <a:r>
                        <a:rPr sz="1800" b="1" spc="-20" dirty="0">
                          <a:latin typeface="Verdana" panose="020B0604030504040204" pitchFamily="34" charset="0"/>
                          <a:ea typeface="Verdana" panose="020B0604030504040204" pitchFamily="34" charset="0"/>
                          <a:cs typeface="Open Sans" panose="020B0606030504020204" pitchFamily="34" charset="0"/>
                        </a:rPr>
                        <a:t>do</a:t>
                      </a:r>
                      <a:r>
                        <a:rPr lang="en-IN" sz="1800" b="1" spc="-20" dirty="0">
                          <a:latin typeface="Verdana" panose="020B0604030504040204" pitchFamily="34" charset="0"/>
                          <a:ea typeface="Verdana" panose="020B0604030504040204" pitchFamily="34" charset="0"/>
                          <a:cs typeface="Open Sans" panose="020B0606030504020204" pitchFamily="34" charset="0"/>
                        </a:rPr>
                        <a:t> </a:t>
                      </a:r>
                      <a:r>
                        <a:rPr sz="1800" b="1" spc="-20" dirty="0">
                          <a:latin typeface="Verdana" panose="020B0604030504040204" pitchFamily="34" charset="0"/>
                          <a:ea typeface="Verdana" panose="020B0604030504040204" pitchFamily="34" charset="0"/>
                          <a:cs typeface="Open Sans" panose="020B0606030504020204" pitchFamily="34" charset="0"/>
                        </a:rPr>
                        <a:t>now</a:t>
                      </a:r>
                      <a:r>
                        <a:rPr lang="en-IN" sz="1800" b="1" spc="-20" dirty="0">
                          <a:latin typeface="Verdana" panose="020B0604030504040204" pitchFamily="34" charset="0"/>
                          <a:ea typeface="Verdana" panose="020B0604030504040204" pitchFamily="34" charset="0"/>
                          <a:cs typeface="Open Sans" panose="020B0606030504020204" pitchFamily="34" charset="0"/>
                        </a:rPr>
                        <a:t> </a:t>
                      </a:r>
                      <a:r>
                        <a:rPr sz="1800" b="1" spc="-20" dirty="0">
                          <a:latin typeface="Verdana" panose="020B0604030504040204" pitchFamily="34" charset="0"/>
                          <a:ea typeface="Verdana" panose="020B0604030504040204" pitchFamily="34" charset="0"/>
                          <a:cs typeface="Open Sans" panose="020B0606030504020204" pitchFamily="34" charset="0"/>
                        </a:rPr>
                        <a:t>to</a:t>
                      </a:r>
                      <a:r>
                        <a:rPr sz="1800" b="1" spc="-150" dirty="0">
                          <a:latin typeface="Verdana" panose="020B0604030504040204" pitchFamily="34" charset="0"/>
                          <a:ea typeface="Verdana" panose="020B0604030504040204" pitchFamily="34" charset="0"/>
                          <a:cs typeface="Open Sans" panose="020B0606030504020204" pitchFamily="34" charset="0"/>
                        </a:rPr>
                        <a:t> </a:t>
                      </a:r>
                      <a:r>
                        <a:rPr sz="1800" b="1" spc="-20" dirty="0">
                          <a:latin typeface="Verdana" panose="020B0604030504040204" pitchFamily="34" charset="0"/>
                          <a:ea typeface="Verdana" panose="020B0604030504040204" pitchFamily="34" charset="0"/>
                          <a:cs typeface="Open Sans" panose="020B0606030504020204" pitchFamily="34" charset="0"/>
                        </a:rPr>
                        <a:t>ﬁx</a:t>
                      </a:r>
                      <a:r>
                        <a:rPr lang="en-IN" sz="1800" b="1" spc="-20" dirty="0">
                          <a:latin typeface="Verdana" panose="020B0604030504040204" pitchFamily="34" charset="0"/>
                          <a:ea typeface="Verdana" panose="020B0604030504040204" pitchFamily="34" charset="0"/>
                          <a:cs typeface="Open Sans" panose="020B0606030504020204" pitchFamily="34" charset="0"/>
                        </a:rPr>
                        <a:t> </a:t>
                      </a:r>
                      <a:r>
                        <a:rPr sz="1800" b="1" spc="-60" dirty="0">
                          <a:latin typeface="Verdana" panose="020B0604030504040204" pitchFamily="34" charset="0"/>
                          <a:ea typeface="Verdana" panose="020B0604030504040204" pitchFamily="34" charset="0"/>
                          <a:cs typeface="Open Sans" panose="020B0606030504020204" pitchFamily="34" charset="0"/>
                        </a:rPr>
                        <a:t>the</a:t>
                      </a:r>
                      <a:r>
                        <a:rPr lang="en-IN" sz="1800" b="1" spc="-60" dirty="0">
                          <a:latin typeface="Verdana" panose="020B0604030504040204" pitchFamily="34" charset="0"/>
                          <a:ea typeface="Verdana" panose="020B0604030504040204" pitchFamily="34" charset="0"/>
                          <a:cs typeface="Open Sans" panose="020B0606030504020204" pitchFamily="34" charset="0"/>
                        </a:rPr>
                        <a:t> </a:t>
                      </a:r>
                      <a:r>
                        <a:rPr sz="1800" b="1" spc="-60" dirty="0">
                          <a:latin typeface="Verdana" panose="020B0604030504040204" pitchFamily="34" charset="0"/>
                          <a:ea typeface="Verdana" panose="020B0604030504040204" pitchFamily="34" charset="0"/>
                          <a:cs typeface="Open Sans" panose="020B0606030504020204" pitchFamily="34" charset="0"/>
                        </a:rPr>
                        <a:t>problem?</a:t>
                      </a:r>
                      <a:endParaRPr lang="en-US" sz="1800" b="1"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IN" sz="1400" spc="-60" dirty="0">
                        <a:latin typeface="Verdana" panose="020B0604030504040204" pitchFamily="34" charset="0"/>
                        <a:ea typeface="Verdana" panose="020B0604030504040204" pitchFamily="34" charset="0"/>
                        <a:cs typeface="Open Sans" panose="020B0606030504020204" pitchFamily="34" charset="0"/>
                      </a:endParaRPr>
                    </a:p>
                    <a:p>
                      <a:pPr marL="457200" indent="-457200" algn="just">
                        <a:lnSpc>
                          <a:spcPct val="150000"/>
                        </a:lnSpc>
                        <a:buFont typeface="Wingdings" pitchFamily="2" charset="2"/>
                        <a:buNone/>
                      </a:pPr>
                      <a:r>
                        <a:rPr lang="en-US" sz="1800" b="0" baseline="0" dirty="0">
                          <a:solidFill>
                            <a:schemeClr val="tx1"/>
                          </a:solidFill>
                          <a:latin typeface="Arial" panose="020B0604020202020204" pitchFamily="34" charset="0"/>
                          <a:cs typeface="Arial" panose="020B0604020202020204" pitchFamily="34" charset="0"/>
                        </a:rPr>
                        <a:t> </a:t>
                      </a:r>
                      <a:r>
                        <a:rPr lang="en-US" sz="1800" b="0" dirty="0">
                          <a:solidFill>
                            <a:schemeClr val="tx1"/>
                          </a:solidFill>
                          <a:latin typeface="Arial" panose="020B0604020202020204" pitchFamily="34" charset="0"/>
                          <a:cs typeface="Arial" panose="020B0604020202020204" pitchFamily="34" charset="0"/>
                        </a:rPr>
                        <a:t>           </a:t>
                      </a: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2055748">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endParaRPr lang="en-US"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spcBef>
                          <a:spcPts val="640"/>
                        </a:spcBef>
                      </a:pPr>
                      <a:endPar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sz="2000" spc="-40" dirty="0">
                          <a:latin typeface="Arial" panose="020B0604020202020204" pitchFamily="34" charset="0"/>
                          <a:ea typeface="Verdana" panose="020B0604030504040204" pitchFamily="34" charset="0"/>
                          <a:cs typeface="Arial" panose="020B0604020202020204" pitchFamily="34" charset="0"/>
                        </a:rPr>
                        <a:t>Who</a:t>
                      </a:r>
                      <a:r>
                        <a:rPr lang="en-IN" sz="2000" spc="-40" dirty="0">
                          <a:latin typeface="Arial" panose="020B0604020202020204" pitchFamily="34" charset="0"/>
                          <a:ea typeface="Verdana" panose="020B0604030504040204" pitchFamily="34" charset="0"/>
                          <a:cs typeface="Arial" panose="020B0604020202020204" pitchFamily="34" charset="0"/>
                        </a:rPr>
                        <a:t> </a:t>
                      </a:r>
                      <a:r>
                        <a:rPr sz="2000" spc="-40" dirty="0">
                          <a:latin typeface="Arial" panose="020B0604020202020204" pitchFamily="34" charset="0"/>
                          <a:ea typeface="Verdana" panose="020B0604030504040204" pitchFamily="34" charset="0"/>
                          <a:cs typeface="Arial" panose="020B0604020202020204" pitchFamily="34" charset="0"/>
                        </a:rPr>
                        <a:t>has</a:t>
                      </a:r>
                      <a:r>
                        <a:rPr lang="en-IN" sz="2000" spc="-40" dirty="0">
                          <a:latin typeface="Arial" panose="020B0604020202020204" pitchFamily="34" charset="0"/>
                          <a:ea typeface="Verdana" panose="020B0604030504040204" pitchFamily="34" charset="0"/>
                          <a:cs typeface="Arial" panose="020B0604020202020204" pitchFamily="34" charset="0"/>
                        </a:rPr>
                        <a:t> </a:t>
                      </a:r>
                      <a:r>
                        <a:rPr sz="2000" spc="-40" dirty="0">
                          <a:latin typeface="Arial" panose="020B0604020202020204" pitchFamily="34" charset="0"/>
                          <a:ea typeface="Verdana" panose="020B0604030504040204" pitchFamily="34" charset="0"/>
                          <a:cs typeface="Arial" panose="020B0604020202020204" pitchFamily="34" charset="0"/>
                        </a:rPr>
                        <a:t>the</a:t>
                      </a:r>
                      <a:r>
                        <a:rPr sz="2000" spc="-245" dirty="0">
                          <a:latin typeface="Arial" panose="020B0604020202020204" pitchFamily="34" charset="0"/>
                          <a:ea typeface="Verdana" panose="020B0604030504040204" pitchFamily="34" charset="0"/>
                          <a:cs typeface="Arial" panose="020B0604020202020204" pitchFamily="34" charset="0"/>
                        </a:rPr>
                        <a:t> </a:t>
                      </a:r>
                      <a:r>
                        <a:rPr sz="2000" spc="-60" dirty="0">
                          <a:latin typeface="Arial" panose="020B0604020202020204" pitchFamily="34" charset="0"/>
                          <a:ea typeface="Verdana" panose="020B0604030504040204" pitchFamily="34" charset="0"/>
                          <a:cs typeface="Arial" panose="020B0604020202020204" pitchFamily="34" charset="0"/>
                        </a:rPr>
                        <a:t>problem</a:t>
                      </a:r>
                      <a:r>
                        <a:rPr lang="en-IN" sz="2000" spc="-60" dirty="0">
                          <a:latin typeface="Arial" panose="020B0604020202020204" pitchFamily="34" charset="0"/>
                          <a:ea typeface="Verdana" panose="020B0604030504040204" pitchFamily="34" charset="0"/>
                          <a:cs typeface="Arial" panose="020B0604020202020204" pitchFamily="34" charset="0"/>
                        </a:rPr>
                        <a:t> </a:t>
                      </a:r>
                      <a:r>
                        <a:rPr sz="2000" spc="-60" dirty="0">
                          <a:latin typeface="Arial" panose="020B0604020202020204" pitchFamily="34" charset="0"/>
                          <a:ea typeface="Verdana" panose="020B0604030504040204" pitchFamily="34" charset="0"/>
                          <a:cs typeface="Arial" panose="020B0604020202020204" pitchFamily="34" charset="0"/>
                        </a:rPr>
                        <a:t>most </a:t>
                      </a:r>
                      <a:r>
                        <a:rPr sz="2000" spc="-55" dirty="0">
                          <a:latin typeface="Arial" panose="020B0604020202020204" pitchFamily="34" charset="0"/>
                          <a:ea typeface="Verdana" panose="020B0604030504040204" pitchFamily="34" charset="0"/>
                          <a:cs typeface="Arial" panose="020B0604020202020204" pitchFamily="34" charset="0"/>
                        </a:rPr>
                        <a:t>often?</a:t>
                      </a:r>
                      <a:endParaRPr lang="en-US" sz="2000" spc="-55" dirty="0">
                        <a:latin typeface="Arial" panose="020B0604020202020204" pitchFamily="34" charset="0"/>
                        <a:ea typeface="Verdana" panose="020B0604030504040204" pitchFamily="34" charset="0"/>
                        <a:cs typeface="Arial" panose="020B0604020202020204" pitchFamily="34" charset="0"/>
                      </a:endParaRPr>
                    </a:p>
                    <a:p>
                      <a:pPr marL="85090" marR="702310" lvl="0" indent="0" algn="l" defTabSz="1632782" rtl="0" eaLnBrk="1" fontAlgn="auto" latinLnBrk="0" hangingPunct="1">
                        <a:lnSpc>
                          <a:spcPct val="100000"/>
                        </a:lnSpc>
                        <a:spcBef>
                          <a:spcPts val="0"/>
                        </a:spcBef>
                        <a:spcAft>
                          <a:spcPts val="0"/>
                        </a:spcAft>
                        <a:buClrTx/>
                        <a:buSzTx/>
                        <a:buFontTx/>
                        <a:buNone/>
                        <a:tabLst/>
                        <a:defRPr/>
                      </a:pPr>
                      <a:endParaRPr lang="en-US" sz="2400" b="0" dirty="0">
                        <a:solidFill>
                          <a:schemeClr val="tx1"/>
                        </a:solidFill>
                        <a:latin typeface="Arial" panose="020B0604020202020204" pitchFamily="34" charset="0"/>
                        <a:cs typeface="Arial" panose="020B0604020202020204" pitchFamily="34" charset="0"/>
                      </a:endParaRPr>
                    </a:p>
                    <a:p>
                      <a:pPr marL="85090" marR="702310">
                        <a:lnSpc>
                          <a:spcPct val="100000"/>
                        </a:lnSpc>
                      </a:pPr>
                      <a:endParaRPr lang="en-IN" sz="20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endParaRPr sz="20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lang="en-US" sz="1400" b="1" spc="-15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640"/>
                        </a:spcBef>
                      </a:pP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2000" b="1" spc="-50" dirty="0">
                          <a:latin typeface="Arial" panose="020B0604020202020204" pitchFamily="34" charset="0"/>
                          <a:ea typeface="Verdana" panose="020B0604030504040204" pitchFamily="34" charset="0"/>
                          <a:cs typeface="Arial" panose="020B0604020202020204" pitchFamily="34" charset="0"/>
                        </a:rPr>
                        <a:t>How</a:t>
                      </a:r>
                      <a:r>
                        <a:rPr lang="en-IN" sz="2000" b="1" spc="-50" dirty="0">
                          <a:latin typeface="Arial" panose="020B0604020202020204" pitchFamily="34" charset="0"/>
                          <a:ea typeface="Verdana" panose="020B0604030504040204" pitchFamily="34" charset="0"/>
                          <a:cs typeface="Arial" panose="020B0604020202020204" pitchFamily="34" charset="0"/>
                        </a:rPr>
                        <a:t> </a:t>
                      </a:r>
                      <a:r>
                        <a:rPr sz="2000" b="1" spc="-50" dirty="0">
                          <a:latin typeface="Arial" panose="020B0604020202020204" pitchFamily="34" charset="0"/>
                          <a:ea typeface="Verdana" panose="020B0604030504040204" pitchFamily="34" charset="0"/>
                          <a:cs typeface="Arial" panose="020B0604020202020204" pitchFamily="34" charset="0"/>
                        </a:rPr>
                        <a:t>does</a:t>
                      </a:r>
                      <a:r>
                        <a:rPr lang="en-IN" sz="2000" b="1" spc="-50" dirty="0">
                          <a:latin typeface="Arial" panose="020B0604020202020204" pitchFamily="34" charset="0"/>
                          <a:ea typeface="Verdana" panose="020B0604030504040204" pitchFamily="34" charset="0"/>
                          <a:cs typeface="Arial" panose="020B0604020202020204" pitchFamily="34" charset="0"/>
                        </a:rPr>
                        <a:t> </a:t>
                      </a:r>
                      <a:r>
                        <a:rPr sz="2000" b="1" spc="-229" dirty="0">
                          <a:latin typeface="Arial" panose="020B0604020202020204" pitchFamily="34" charset="0"/>
                          <a:ea typeface="Verdana" panose="020B0604030504040204" pitchFamily="34" charset="0"/>
                          <a:cs typeface="Arial" panose="020B0604020202020204" pitchFamily="34" charset="0"/>
                        </a:rPr>
                        <a:t> </a:t>
                      </a:r>
                      <a:r>
                        <a:rPr sz="2000" b="1" spc="-50" dirty="0">
                          <a:latin typeface="Arial" panose="020B0604020202020204" pitchFamily="34" charset="0"/>
                          <a:ea typeface="Verdana" panose="020B0604030504040204" pitchFamily="34" charset="0"/>
                          <a:cs typeface="Arial" panose="020B0604020202020204" pitchFamily="34" charset="0"/>
                        </a:rPr>
                        <a:t>the</a:t>
                      </a:r>
                      <a:r>
                        <a:rPr lang="en-IN" sz="2000" b="1" spc="-50" dirty="0">
                          <a:latin typeface="Arial" panose="020B0604020202020204" pitchFamily="34" charset="0"/>
                          <a:ea typeface="Verdana" panose="020B0604030504040204" pitchFamily="34" charset="0"/>
                          <a:cs typeface="Arial" panose="020B0604020202020204" pitchFamily="34" charset="0"/>
                        </a:rPr>
                        <a:t> </a:t>
                      </a:r>
                      <a:r>
                        <a:rPr sz="2000" b="1" spc="-50" dirty="0">
                          <a:latin typeface="Arial" panose="020B0604020202020204" pitchFamily="34" charset="0"/>
                          <a:ea typeface="Verdana" panose="020B0604030504040204" pitchFamily="34" charset="0"/>
                          <a:cs typeface="Arial" panose="020B0604020202020204" pitchFamily="34" charset="0"/>
                        </a:rPr>
                        <a:t>customer</a:t>
                      </a:r>
                      <a:r>
                        <a:rPr sz="2000" b="1" spc="-215" dirty="0">
                          <a:latin typeface="Arial" panose="020B0604020202020204" pitchFamily="34" charset="0"/>
                          <a:ea typeface="Verdana" panose="020B0604030504040204" pitchFamily="34" charset="0"/>
                          <a:cs typeface="Arial" panose="020B0604020202020204" pitchFamily="34" charset="0"/>
                        </a:rPr>
                        <a:t> </a:t>
                      </a:r>
                      <a:r>
                        <a:rPr lang="en-IN" sz="2000" b="1" spc="-215" dirty="0">
                          <a:latin typeface="Arial" panose="020B0604020202020204" pitchFamily="34" charset="0"/>
                          <a:ea typeface="Verdana" panose="020B0604030504040204" pitchFamily="34" charset="0"/>
                          <a:cs typeface="Arial" panose="020B0604020202020204" pitchFamily="34" charset="0"/>
                        </a:rPr>
                        <a:t> </a:t>
                      </a:r>
                      <a:r>
                        <a:rPr sz="2000" b="1" spc="-55" dirty="0">
                          <a:latin typeface="Arial" panose="020B0604020202020204" pitchFamily="34" charset="0"/>
                          <a:ea typeface="Verdana" panose="020B0604030504040204" pitchFamily="34" charset="0"/>
                          <a:cs typeface="Arial" panose="020B0604020202020204" pitchFamily="34" charset="0"/>
                        </a:rPr>
                        <a:t>feel?</a:t>
                      </a:r>
                      <a:endParaRPr lang="en-US" sz="2000" b="1" spc="-55" dirty="0">
                        <a:latin typeface="Arial" panose="020B0604020202020204" pitchFamily="34" charset="0"/>
                        <a:ea typeface="Verdana" panose="020B0604030504040204" pitchFamily="34" charset="0"/>
                        <a:cs typeface="Arial" panose="020B0604020202020204" pitchFamily="34" charset="0"/>
                      </a:endParaRPr>
                    </a:p>
                    <a:p>
                      <a:pPr marL="84455">
                        <a:lnSpc>
                          <a:spcPct val="100000"/>
                        </a:lnSpc>
                      </a:pPr>
                      <a:endParaRPr lang="en-IN" sz="2000" spc="-55" dirty="0">
                        <a:latin typeface="Arial" panose="020B0604020202020204" pitchFamily="34" charset="0"/>
                        <a:ea typeface="Verdana" panose="020B0604030504040204" pitchFamily="34" charset="0"/>
                        <a:cs typeface="Arial" panose="020B0604020202020204" pitchFamily="34" charset="0"/>
                      </a:endParaRPr>
                    </a:p>
                    <a:p>
                      <a:pPr marL="0" indent="0">
                        <a:buFont typeface="Wingdings" panose="05000000000000000000" pitchFamily="2" charset="2"/>
                        <a:buNone/>
                      </a:pPr>
                      <a:r>
                        <a:rPr lang="en-US" sz="2400" dirty="0">
                          <a:solidFill>
                            <a:schemeClr val="tx1"/>
                          </a:solidFill>
                          <a:latin typeface="Arial" panose="020B0604020202020204" pitchFamily="34" charset="0"/>
                          <a:cs typeface="Arial" panose="020B0604020202020204" pitchFamily="34" charset="0"/>
                        </a:rPr>
                        <a:t>    </a:t>
                      </a:r>
                      <a:endParaRPr lang="en-IN" sz="2400" dirty="0">
                        <a:solidFill>
                          <a:schemeClr val="tx1"/>
                        </a:solidFill>
                        <a:latin typeface="Arial" panose="020B0604020202020204" pitchFamily="34" charset="0"/>
                        <a:cs typeface="Arial" panose="020B0604020202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4455">
                        <a:lnSpc>
                          <a:spcPct val="100000"/>
                        </a:lnSpc>
                        <a:spcBef>
                          <a:spcPts val="795"/>
                        </a:spcBef>
                      </a:pPr>
                      <a:r>
                        <a:rPr lang="en-US"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US" sz="1400" b="1" spc="-145" dirty="0">
                          <a:latin typeface="Verdana" panose="020B0604030504040204" pitchFamily="34" charset="0"/>
                          <a:ea typeface="Verdana" panose="020B0604030504040204" pitchFamily="34" charset="0"/>
                          <a:cs typeface="Open Sans" panose="020B0606030504020204" pitchFamily="34" charset="0"/>
                        </a:rPr>
                        <a:t> IMPACT</a:t>
                      </a:r>
                    </a:p>
                    <a:p>
                      <a:pPr marL="84455">
                        <a:lnSpc>
                          <a:spcPct val="100000"/>
                        </a:lnSpc>
                        <a:spcBef>
                          <a:spcPts val="795"/>
                        </a:spcBef>
                      </a:pPr>
                      <a:endParaRPr lang="en-US" sz="105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lang="en-US" sz="2000" b="1" spc="-45" dirty="0">
                          <a:latin typeface="Arial" panose="020B0604020202020204" pitchFamily="34" charset="0"/>
                          <a:ea typeface="Verdana" panose="020B0604030504040204" pitchFamily="34" charset="0"/>
                          <a:cs typeface="Arial" panose="020B0604020202020204" pitchFamily="34" charset="0"/>
                        </a:rPr>
                        <a:t>What is the measurable impact </a:t>
                      </a:r>
                      <a:r>
                        <a:rPr lang="en-US" sz="2000" b="1" spc="-60" dirty="0">
                          <a:latin typeface="Arial" panose="020B0604020202020204" pitchFamily="34" charset="0"/>
                          <a:ea typeface="Verdana" panose="020B0604030504040204" pitchFamily="34" charset="0"/>
                          <a:cs typeface="Arial" panose="020B0604020202020204" pitchFamily="34" charset="0"/>
                        </a:rPr>
                        <a:t>?</a:t>
                      </a:r>
                    </a:p>
                    <a:p>
                      <a:pPr marL="84455" marR="474345" lvl="0" indent="0" algn="l" defTabSz="1632782" rtl="0" eaLnBrk="1" fontAlgn="auto" latinLnBrk="0" hangingPunct="1">
                        <a:lnSpc>
                          <a:spcPct val="100000"/>
                        </a:lnSpc>
                        <a:spcBef>
                          <a:spcPts val="0"/>
                        </a:spcBef>
                        <a:spcAft>
                          <a:spcPts val="0"/>
                        </a:spcAft>
                        <a:buClrTx/>
                        <a:buSzTx/>
                        <a:buFontTx/>
                        <a:buNone/>
                        <a:tabLst/>
                        <a:defRPr/>
                      </a:pPr>
                      <a:r>
                        <a:rPr lang="en-US" sz="1400" dirty="0">
                          <a:solidFill>
                            <a:schemeClr val="bg1"/>
                          </a:solidFill>
                          <a:latin typeface="Arial" panose="020B0604020202020204" pitchFamily="34" charset="0"/>
                          <a:cs typeface="Arial" panose="020B0604020202020204" pitchFamily="34" charset="0"/>
                        </a:rPr>
                        <a:t>I</a:t>
                      </a:r>
                      <a:endParaRPr lang="en-US" sz="1400" dirty="0">
                        <a:latin typeface="Arial" panose="020B0604020202020204" pitchFamily="34" charset="0"/>
                        <a:ea typeface="Verdana" panose="020B0604030504040204" pitchFamily="34" charset="0"/>
                        <a:cs typeface="Arial" panose="020B0604020202020204" pitchFamily="34" charset="0"/>
                      </a:endParaRPr>
                    </a:p>
                    <a:p>
                      <a:pPr marL="85725">
                        <a:lnSpc>
                          <a:spcPct val="100000"/>
                        </a:lnSpc>
                        <a:spcBef>
                          <a:spcPts val="640"/>
                        </a:spcBef>
                      </a:pP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048736">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lang="en-US" sz="2000" dirty="0">
                          <a:solidFill>
                            <a:schemeClr val="tx1"/>
                          </a:solidFill>
                          <a:latin typeface="Arial" panose="020B0604020202020204" pitchFamily="34" charset="0"/>
                          <a:cs typeface="Arial" panose="020B0604020202020204" pitchFamily="34" charset="0"/>
                        </a:rPr>
                        <a:t>.</a:t>
                      </a:r>
                      <a:r>
                        <a:rPr lang="en-US" sz="1900" dirty="0">
                          <a:solidFill>
                            <a:schemeClr val="bg1"/>
                          </a:solidFill>
                          <a:latin typeface="Arial" panose="020B0604020202020204" pitchFamily="34" charset="0"/>
                          <a:cs typeface="Arial" panose="020B0604020202020204" pitchFamily="34" charset="0"/>
                        </a:rPr>
                        <a:t>I</a:t>
                      </a:r>
                      <a:endParaRPr sz="1900" dirty="0">
                        <a:latin typeface="Arial" panose="020B0604020202020204" pitchFamily="34" charset="0"/>
                        <a:ea typeface="Verdana" panose="020B0604030504040204" pitchFamily="34" charset="0"/>
                        <a:cs typeface="Arial" panose="020B0604020202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11" name="object 3"/>
          <p:cNvSpPr txBox="1">
            <a:spLocks/>
          </p:cNvSpPr>
          <p:nvPr/>
        </p:nvSpPr>
        <p:spPr>
          <a:xfrm>
            <a:off x="990600" y="0"/>
            <a:ext cx="15304106" cy="1128181"/>
          </a:xfrm>
          <a:prstGeom prst="rect">
            <a:avLst/>
          </a:prstGeom>
        </p:spPr>
        <p:txBody>
          <a:bodyPr vert="horz" wrap="square" lIns="0" tIns="12370" rIns="0" bIns="0" rtlCol="0" anchor="ctr">
            <a:spAutoFit/>
          </a:bodyPr>
          <a:lstStyle/>
          <a:p>
            <a:pPr algn="ctr">
              <a:lnSpc>
                <a:spcPts val="8746"/>
              </a:lnSpc>
              <a:spcBef>
                <a:spcPts val="96"/>
              </a:spcBef>
              <a:defRPr/>
            </a:pPr>
            <a:r>
              <a:rPr lang="en-IN" sz="5400" b="1" dirty="0">
                <a:cs typeface="Times New Roman" panose="02020603050405020304" pitchFamily="18" charset="0"/>
              </a:rPr>
              <a:t>Problem/Opportunity</a:t>
            </a:r>
          </a:p>
        </p:txBody>
      </p:sp>
      <p:sp>
        <p:nvSpPr>
          <p:cNvPr id="14" name="Rectangle 13"/>
          <p:cNvSpPr/>
          <p:nvPr/>
        </p:nvSpPr>
        <p:spPr>
          <a:xfrm>
            <a:off x="914400" y="6815208"/>
            <a:ext cx="9144000" cy="1118253"/>
          </a:xfrm>
          <a:prstGeom prst="rect">
            <a:avLst/>
          </a:prstGeom>
        </p:spPr>
        <p:txBody>
          <a:bodyPr lIns="91439" tIns="45719" rIns="91439" bIns="45719">
            <a:spAutoFit/>
          </a:bodyPr>
          <a:lstStyle/>
          <a:p>
            <a:endParaRPr lang="en-US" dirty="0"/>
          </a:p>
          <a:p>
            <a:pPr marL="93101">
              <a:spcBef>
                <a:spcPts val="195"/>
              </a:spcBef>
            </a:pPr>
            <a:endParaRPr lang="en-US" sz="1100" spc="-82" dirty="0">
              <a:latin typeface="Verdana" panose="020B0604030504040204" pitchFamily="34" charset="0"/>
              <a:ea typeface="Verdana" panose="020B0604030504040204" pitchFamily="34" charset="0"/>
              <a:cs typeface="Open Sans" panose="020B0606030504020204" pitchFamily="34" charset="0"/>
            </a:endParaRPr>
          </a:p>
          <a:p>
            <a:endParaRPr lang="en-US" dirty="0"/>
          </a:p>
          <a:p>
            <a:endParaRPr lang="en-IN" dirty="0"/>
          </a:p>
        </p:txBody>
      </p:sp>
      <p:sp>
        <p:nvSpPr>
          <p:cNvPr id="12" name="TextBox 11"/>
          <p:cNvSpPr txBox="1"/>
          <p:nvPr/>
        </p:nvSpPr>
        <p:spPr>
          <a:xfrm>
            <a:off x="12039600" y="3238500"/>
            <a:ext cx="4114800" cy="1015663"/>
          </a:xfrm>
          <a:prstGeom prst="rect">
            <a:avLst/>
          </a:prstGeom>
          <a:noFill/>
        </p:spPr>
        <p:txBody>
          <a:bodyPr wrap="square" rtlCol="0">
            <a:spAutoFit/>
          </a:bodyPr>
          <a:lstStyle/>
          <a:p>
            <a:pPr>
              <a:buFont typeface="Wingdings" pitchFamily="2" charset="2"/>
              <a:buChar char="q"/>
            </a:pPr>
            <a:r>
              <a:rPr lang="en-US" sz="2000" dirty="0"/>
              <a:t>Private Tutoring</a:t>
            </a:r>
          </a:p>
          <a:p>
            <a:pPr>
              <a:buFont typeface="Wingdings" pitchFamily="2" charset="2"/>
              <a:buChar char="q"/>
            </a:pPr>
            <a:r>
              <a:rPr lang="en-US" sz="2000" dirty="0"/>
              <a:t>Specialized Programs</a:t>
            </a:r>
          </a:p>
          <a:p>
            <a:pPr>
              <a:buFont typeface="Wingdings" pitchFamily="2" charset="2"/>
              <a:buChar char="q"/>
            </a:pPr>
            <a:r>
              <a:rPr lang="en-US" sz="2000" dirty="0"/>
              <a:t>General Education Apps</a:t>
            </a:r>
          </a:p>
        </p:txBody>
      </p:sp>
      <p:sp>
        <p:nvSpPr>
          <p:cNvPr id="15" name="TextBox 14"/>
          <p:cNvSpPr txBox="1"/>
          <p:nvPr/>
        </p:nvSpPr>
        <p:spPr>
          <a:xfrm>
            <a:off x="11734800" y="5753100"/>
            <a:ext cx="4953000" cy="1692771"/>
          </a:xfrm>
          <a:prstGeom prst="rect">
            <a:avLst/>
          </a:prstGeom>
          <a:noFill/>
        </p:spPr>
        <p:txBody>
          <a:bodyPr wrap="square" rtlCol="0">
            <a:spAutoFit/>
          </a:bodyPr>
          <a:lstStyle/>
          <a:p>
            <a:pPr marL="84455" marR="474345" lvl="0" defTabSz="1632782">
              <a:defRPr/>
            </a:pPr>
            <a:endParaRPr lang="en-US" sz="1400" dirty="0">
              <a:latin typeface="Arial" panose="020B0604020202020204" pitchFamily="34" charset="0"/>
              <a:cs typeface="Arial" panose="020B0604020202020204" pitchFamily="34" charset="0"/>
            </a:endParaRPr>
          </a:p>
          <a:p>
            <a:pPr marL="84455" marR="474345" lvl="0" defTabSz="1632782">
              <a:buFont typeface="Wingdings" pitchFamily="2" charset="2"/>
              <a:buChar char="q"/>
              <a:defRPr/>
            </a:pPr>
            <a:r>
              <a:rPr lang="en-US" dirty="0">
                <a:latin typeface="Arial" panose="020B0604020202020204" pitchFamily="34" charset="0"/>
                <a:cs typeface="Arial" panose="020B0604020202020204" pitchFamily="34" charset="0"/>
              </a:rPr>
              <a:t>Improved reading fluency,</a:t>
            </a:r>
          </a:p>
          <a:p>
            <a:pPr marL="84455" marR="474345" lvl="0" defTabSz="1632782">
              <a:buFont typeface="Wingdings" pitchFamily="2" charset="2"/>
              <a:buChar char="q"/>
              <a:defRPr/>
            </a:pPr>
            <a:r>
              <a:rPr lang="en-US" dirty="0">
                <a:latin typeface="Arial" panose="020B0604020202020204" pitchFamily="34" charset="0"/>
                <a:cs typeface="Arial" panose="020B0604020202020204" pitchFamily="34" charset="0"/>
              </a:rPr>
              <a:t> indicated by increased words per minute accuracy</a:t>
            </a:r>
          </a:p>
          <a:p>
            <a:pPr marL="84455" marR="474345" lvl="0" defTabSz="1632782">
              <a:buFont typeface="Wingdings" pitchFamily="2" charset="2"/>
              <a:buChar char="q"/>
              <a:defRPr/>
            </a:pPr>
            <a:r>
              <a:rPr lang="en-US" dirty="0">
                <a:latin typeface="Arial" panose="020B0604020202020204" pitchFamily="34" charset="0"/>
                <a:cs typeface="Arial" panose="020B0604020202020204" pitchFamily="34" charset="0"/>
              </a:rPr>
              <a:t>enhanced literacy skills</a:t>
            </a:r>
            <a:endParaRPr lang="en-IN" dirty="0">
              <a:latin typeface="Bookman Old Style" panose="02050604050505020204" pitchFamily="18" charset="0"/>
            </a:endParaRPr>
          </a:p>
          <a:p>
            <a:endParaRPr lang="en-US" dirty="0"/>
          </a:p>
        </p:txBody>
      </p:sp>
      <p:sp>
        <p:nvSpPr>
          <p:cNvPr id="17" name="TextBox 16"/>
          <p:cNvSpPr txBox="1"/>
          <p:nvPr/>
        </p:nvSpPr>
        <p:spPr>
          <a:xfrm>
            <a:off x="6477000" y="5905500"/>
            <a:ext cx="4724400" cy="1200329"/>
          </a:xfrm>
          <a:prstGeom prst="rect">
            <a:avLst/>
          </a:prstGeom>
          <a:noFill/>
        </p:spPr>
        <p:txBody>
          <a:bodyPr wrap="square" rtlCol="0">
            <a:spAutoFit/>
          </a:bodyPr>
          <a:lstStyle/>
          <a:p>
            <a:pPr>
              <a:buFont typeface="Wingdings" pitchFamily="2" charset="2"/>
              <a:buChar char="q"/>
            </a:pPr>
            <a:r>
              <a:rPr lang="en-US" dirty="0">
                <a:latin typeface="Arial" panose="020B0604020202020204" pitchFamily="34" charset="0"/>
                <a:cs typeface="Arial" panose="020B0604020202020204" pitchFamily="34" charset="0"/>
              </a:rPr>
              <a:t>frustrated,</a:t>
            </a:r>
          </a:p>
          <a:p>
            <a:pPr>
              <a:buFont typeface="Wingdings" pitchFamily="2" charset="2"/>
              <a:buChar char="q"/>
            </a:pPr>
            <a:r>
              <a:rPr lang="en-US" dirty="0">
                <a:latin typeface="Arial" panose="020B0604020202020204" pitchFamily="34" charset="0"/>
                <a:cs typeface="Arial" panose="020B0604020202020204" pitchFamily="34" charset="0"/>
              </a:rPr>
              <a:t> anxious, </a:t>
            </a:r>
          </a:p>
          <a:p>
            <a:pPr>
              <a:buFont typeface="Wingdings" pitchFamily="2" charset="2"/>
              <a:buChar char="q"/>
            </a:pPr>
            <a:r>
              <a:rPr lang="en-US" dirty="0">
                <a:latin typeface="Arial" panose="020B0604020202020204" pitchFamily="34" charset="0"/>
                <a:cs typeface="Arial" panose="020B0604020202020204" pitchFamily="34" charset="0"/>
              </a:rPr>
              <a:t>sometimes embarrassed due to their difficulties with reading and language.</a:t>
            </a:r>
            <a:endParaRPr lang="en-US" dirty="0"/>
          </a:p>
        </p:txBody>
      </p:sp>
      <p:sp>
        <p:nvSpPr>
          <p:cNvPr id="18" name="TextBox 17"/>
          <p:cNvSpPr txBox="1"/>
          <p:nvPr/>
        </p:nvSpPr>
        <p:spPr>
          <a:xfrm>
            <a:off x="1219200" y="5981700"/>
            <a:ext cx="4495800" cy="1200329"/>
          </a:xfrm>
          <a:prstGeom prst="rect">
            <a:avLst/>
          </a:prstGeom>
          <a:noFill/>
        </p:spPr>
        <p:txBody>
          <a:bodyPr wrap="square" rtlCol="0">
            <a:spAutoFit/>
          </a:bodyPr>
          <a:lstStyle/>
          <a:p>
            <a:pPr lvl="0"/>
            <a:r>
              <a:rPr lang="en-US" dirty="0">
                <a:latin typeface="Arial" panose="020B0604020202020204" pitchFamily="34" charset="0"/>
                <a:cs typeface="Arial" panose="020B0604020202020204" pitchFamily="34" charset="0"/>
              </a:rPr>
              <a:t>Children with dyslexia, especially in early school years (ages 4–8), who need tailored literacy support.</a:t>
            </a:r>
            <a:endParaRPr lang="en-IN" dirty="0">
              <a:latin typeface="Arial" panose="020B0604020202020204" pitchFamily="34" charset="0"/>
              <a:cs typeface="Arial" panose="020B0604020202020204" pitchFamily="34" charset="0"/>
            </a:endParaRPr>
          </a:p>
          <a:p>
            <a:endParaRPr lang="en-US" dirty="0"/>
          </a:p>
        </p:txBody>
      </p:sp>
      <p:sp>
        <p:nvSpPr>
          <p:cNvPr id="19" name="TextBox 18"/>
          <p:cNvSpPr txBox="1"/>
          <p:nvPr/>
        </p:nvSpPr>
        <p:spPr>
          <a:xfrm>
            <a:off x="1524000" y="3086100"/>
            <a:ext cx="3733799" cy="1200329"/>
          </a:xfrm>
          <a:prstGeom prst="rect">
            <a:avLst/>
          </a:prstGeom>
          <a:noFill/>
        </p:spPr>
        <p:txBody>
          <a:bodyPr wrap="square" rtlCol="0">
            <a:spAutoFit/>
          </a:bodyPr>
          <a:lstStyle/>
          <a:p>
            <a:r>
              <a:rPr lang="en-US" altLang="en-US" dirty="0">
                <a:latin typeface="Arial" panose="020B0604020202020204" pitchFamily="34" charset="0"/>
              </a:rPr>
              <a:t>Dyslexia often becomes noticeable between ages 4 and 8, when children start learning to read and write.</a:t>
            </a:r>
            <a:endParaRPr lang="en-US" dirty="0"/>
          </a:p>
        </p:txBody>
      </p:sp>
      <p:sp>
        <p:nvSpPr>
          <p:cNvPr id="20" name="TextBox 19"/>
          <p:cNvSpPr txBox="1"/>
          <p:nvPr/>
        </p:nvSpPr>
        <p:spPr>
          <a:xfrm>
            <a:off x="6629400" y="3238500"/>
            <a:ext cx="4267200" cy="923330"/>
          </a:xfrm>
          <a:prstGeom prst="rect">
            <a:avLst/>
          </a:prstGeom>
          <a:noFill/>
        </p:spPr>
        <p:txBody>
          <a:bodyPr wrap="square" rtlCol="0">
            <a:spAutoFit/>
          </a:bodyPr>
          <a:lstStyle/>
          <a:p>
            <a:r>
              <a:rPr lang="en-US" altLang="en-US" dirty="0">
                <a:latin typeface="Arial" panose="020B0604020202020204" pitchFamily="34" charset="0"/>
              </a:rPr>
              <a:t>Dyslexia results from differences in              brain structure and function, primarily affecting phonological processing.</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12" name="Rectangle 11"/>
          <p:cNvSpPr/>
          <p:nvPr/>
        </p:nvSpPr>
        <p:spPr>
          <a:xfrm>
            <a:off x="1311407" y="2324100"/>
            <a:ext cx="13868400" cy="7109637"/>
          </a:xfrm>
          <a:prstGeom prst="rect">
            <a:avLst/>
          </a:prstGeom>
          <a:noFill/>
        </p:spPr>
        <p:txBody>
          <a:bodyPr wrap="square" lIns="91439" tIns="45719" rIns="91439" bIns="45719">
            <a:spAutoFit/>
          </a:bodyPr>
          <a:lstStyle/>
          <a:p>
            <a:pPr marL="571500" indent="-571500">
              <a:buFont typeface="Wingdings" panose="05000000000000000000" pitchFamily="2" charset="2"/>
              <a:buChar char="q"/>
            </a:pPr>
            <a:r>
              <a:rPr lang="pt-BR" sz="4000" b="1" dirty="0"/>
              <a:t>How many customers did you interview?   </a:t>
            </a:r>
            <a:r>
              <a:rPr lang="pt-BR" sz="4000" dirty="0"/>
              <a:t>-      100</a:t>
            </a:r>
          </a:p>
          <a:p>
            <a:pPr marL="571500" indent="-571500">
              <a:buFont typeface="Wingdings" panose="05000000000000000000" pitchFamily="2" charset="2"/>
              <a:buChar char="q"/>
            </a:pPr>
            <a:endParaRPr lang="pt-BR" sz="4000" dirty="0"/>
          </a:p>
          <a:p>
            <a:pPr marL="571500" indent="-571500">
              <a:buFont typeface="Wingdings" panose="05000000000000000000" pitchFamily="2" charset="2"/>
              <a:buChar char="q"/>
            </a:pPr>
            <a:r>
              <a:rPr lang="pt-BR" sz="4000" b="1" dirty="0"/>
              <a:t>What was the interview mode?   </a:t>
            </a:r>
            <a:r>
              <a:rPr lang="pt-BR" sz="4000" dirty="0"/>
              <a:t>-        Both online and offline</a:t>
            </a:r>
          </a:p>
          <a:p>
            <a:pPr marL="571500" indent="-571500">
              <a:buFont typeface="Wingdings" panose="05000000000000000000" pitchFamily="2" charset="2"/>
              <a:buChar char="q"/>
            </a:pPr>
            <a:endParaRPr lang="pt-BR" sz="4000" i="1" dirty="0"/>
          </a:p>
          <a:p>
            <a:pPr marL="571500" indent="-571500">
              <a:buFont typeface="Wingdings" panose="05000000000000000000" pitchFamily="2" charset="2"/>
              <a:buChar char="q"/>
            </a:pPr>
            <a:r>
              <a:rPr lang="pt-BR" sz="4000" b="1" dirty="0"/>
              <a:t>How many of them agree this is a problem and wants a solution?   </a:t>
            </a:r>
            <a:r>
              <a:rPr lang="pt-BR" sz="4000" dirty="0"/>
              <a:t>-  90</a:t>
            </a:r>
          </a:p>
          <a:p>
            <a:pPr marL="571500" indent="-571500">
              <a:buFont typeface="Wingdings" panose="05000000000000000000" pitchFamily="2" charset="2"/>
              <a:buChar char="q"/>
            </a:pPr>
            <a:endParaRPr lang="pt-BR" sz="4000" dirty="0"/>
          </a:p>
          <a:p>
            <a:pPr marL="571500" indent="-571500">
              <a:buFont typeface="Wingdings" panose="05000000000000000000" pitchFamily="2" charset="2"/>
              <a:buChar char="q"/>
            </a:pPr>
            <a:r>
              <a:rPr lang="pt-BR" sz="4000" b="1" dirty="0"/>
              <a:t>How many of them said they don't need a new solution?     </a:t>
            </a:r>
            <a:r>
              <a:rPr lang="pt-BR" sz="4000" dirty="0"/>
              <a:t>-      10</a:t>
            </a:r>
            <a:endParaRPr lang="pt-BR" sz="4000" i="1" dirty="0"/>
          </a:p>
          <a:p>
            <a:pPr marL="457193" indent="-457193">
              <a:buFont typeface="Arial" panose="020B0604020202020204" pitchFamily="34" charset="0"/>
              <a:buChar char="•"/>
            </a:pPr>
            <a:endParaRPr lang="pt-BR" sz="3200" i="1" dirty="0"/>
          </a:p>
          <a:p>
            <a:pPr marL="457193" indent="-457193">
              <a:buFont typeface="Arial" panose="020B0604020202020204" pitchFamily="34" charset="0"/>
              <a:buChar char="•"/>
            </a:pPr>
            <a:endParaRPr lang="pt-BR" sz="3200" dirty="0"/>
          </a:p>
          <a:p>
            <a:pPr marL="457193" indent="-457193">
              <a:buFont typeface="Arial" panose="020B0604020202020204" pitchFamily="34" charset="0"/>
              <a:buChar char="•"/>
            </a:pPr>
            <a:endParaRPr lang="pt-BR" sz="3200" i="1" dirty="0"/>
          </a:p>
        </p:txBody>
      </p:sp>
      <p:sp>
        <p:nvSpPr>
          <p:cNvPr id="13" name="Rectangle 12"/>
          <p:cNvSpPr/>
          <p:nvPr/>
        </p:nvSpPr>
        <p:spPr>
          <a:xfrm>
            <a:off x="838203" y="3536970"/>
            <a:ext cx="473204" cy="369330"/>
          </a:xfrm>
          <a:prstGeom prst="rect">
            <a:avLst/>
          </a:prstGeom>
        </p:spPr>
        <p:txBody>
          <a:bodyPr wrap="none" lIns="91439" tIns="45719" rIns="91439" bIns="45719">
            <a:spAutoFit/>
          </a:bodyPr>
          <a:lstStyle/>
          <a:p>
            <a:pPr marL="285746" indent="-285746">
              <a:buFont typeface="Arial" panose="020B0604020202020204" pitchFamily="34" charset="0"/>
              <a:buChar char="•"/>
            </a:pPr>
            <a:endParaRPr lang="pt-BR" dirty="0"/>
          </a:p>
        </p:txBody>
      </p:sp>
      <p:sp>
        <p:nvSpPr>
          <p:cNvPr id="15" name="TextBox 15"/>
          <p:cNvSpPr txBox="1"/>
          <p:nvPr/>
        </p:nvSpPr>
        <p:spPr>
          <a:xfrm>
            <a:off x="3148403" y="547055"/>
            <a:ext cx="12338484" cy="1115690"/>
          </a:xfrm>
          <a:prstGeom prst="rect">
            <a:avLst/>
          </a:prstGeom>
        </p:spPr>
        <p:txBody>
          <a:bodyPr wrap="square" lIns="0" tIns="0" rIns="0" bIns="0" rtlCol="0" anchor="t">
            <a:spAutoFit/>
          </a:bodyPr>
          <a:lstStyle/>
          <a:p>
            <a:pPr>
              <a:lnSpc>
                <a:spcPts val="8746"/>
              </a:lnSpc>
              <a:spcBef>
                <a:spcPts val="96"/>
              </a:spcBef>
            </a:pPr>
            <a:r>
              <a:rPr lang="en-US" sz="5400" b="1" dirty="0"/>
              <a:t>Problem Interviews And Surveys Results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11" name="Rounded Rectangle 10"/>
          <p:cNvSpPr/>
          <p:nvPr/>
        </p:nvSpPr>
        <p:spPr>
          <a:xfrm>
            <a:off x="5996456" y="1333500"/>
            <a:ext cx="10996144" cy="8476307"/>
          </a:xfrm>
          <a:prstGeom prst="roundRect">
            <a:avLst/>
          </a:prstGeom>
          <a:noFill/>
          <a:ln w="12700" cap="flat" cmpd="sng" algn="ctr">
            <a:solidFill>
              <a:srgbClr val="E7E6E6">
                <a:lumMod val="50000"/>
              </a:srgbClr>
            </a:solidFill>
            <a:prstDash val="solid"/>
            <a:miter lim="800000"/>
          </a:ln>
          <a:effectLst/>
        </p:spPr>
        <p:txBody>
          <a:bodyPr lIns="91439" tIns="45719" rIns="91439" bIns="45719" rtlCol="0" anchor="ctr"/>
          <a:lstStyle/>
          <a:p>
            <a:pPr algn="just">
              <a:defRPr/>
            </a:pPr>
            <a:r>
              <a:rPr lang="en-IN" sz="2300" b="1" kern="0" dirty="0">
                <a:latin typeface="+mj-lt"/>
              </a:rPr>
              <a:t>How to calculate market size?</a:t>
            </a:r>
          </a:p>
          <a:p>
            <a:pPr algn="just">
              <a:defRPr/>
            </a:pPr>
            <a:endParaRPr lang="en-IN" kern="0" dirty="0">
              <a:latin typeface="+mj-lt"/>
            </a:endParaRPr>
          </a:p>
          <a:p>
            <a:r>
              <a:rPr lang="en-IN" sz="2000" b="1" dirty="0"/>
              <a:t>1. Total Addressable Market (TAM):</a:t>
            </a:r>
          </a:p>
          <a:p>
            <a:r>
              <a:rPr lang="en-IN" sz="2000" b="1" dirty="0"/>
              <a:t>Global Estimate:</a:t>
            </a:r>
            <a:br>
              <a:rPr lang="en-IN" sz="2000" dirty="0"/>
            </a:br>
            <a:r>
              <a:rPr lang="en-IN" sz="2000" dirty="0"/>
              <a:t>With </a:t>
            </a:r>
            <a:r>
              <a:rPr lang="en-IN" sz="2000" b="1" dirty="0"/>
              <a:t>100-200 million children worldwide</a:t>
            </a:r>
            <a:r>
              <a:rPr lang="en-IN" sz="2000" dirty="0"/>
              <a:t> with dyslexia: TAM (Global)=100 million children×₹500=₹50,000crore</a:t>
            </a:r>
          </a:p>
          <a:p>
            <a:r>
              <a:rPr lang="en-IN" sz="2000" b="1" dirty="0"/>
              <a:t>India Estimate:</a:t>
            </a:r>
            <a:br>
              <a:rPr lang="en-IN" sz="2000" dirty="0"/>
            </a:br>
            <a:r>
              <a:rPr lang="en-IN" sz="2000" dirty="0"/>
              <a:t>With </a:t>
            </a:r>
            <a:r>
              <a:rPr lang="en-IN" sz="2000" b="1" dirty="0"/>
              <a:t>10-12 million children</a:t>
            </a:r>
            <a:r>
              <a:rPr lang="en-IN" sz="2000" dirty="0"/>
              <a:t> in India with dyslexia: TAM (India)=10 million children×₹500=₹5,000crore</a:t>
            </a:r>
          </a:p>
          <a:p>
            <a:pPr>
              <a:buFont typeface="Arial" panose="020B0604020202020204" pitchFamily="34" charset="0"/>
              <a:buChar char="•"/>
            </a:pPr>
            <a:endParaRPr lang="en-IN" sz="2000" dirty="0"/>
          </a:p>
          <a:p>
            <a:r>
              <a:rPr lang="en-IN" sz="2000" b="1" dirty="0"/>
              <a:t>2. Serviceable Available Market (SAM):</a:t>
            </a:r>
          </a:p>
          <a:p>
            <a:r>
              <a:rPr lang="en-IN" sz="2000" dirty="0"/>
              <a:t>Assuming a </a:t>
            </a:r>
            <a:r>
              <a:rPr lang="en-IN" sz="2000" b="1" dirty="0"/>
              <a:t>serviceable population of 2 million children</a:t>
            </a:r>
            <a:r>
              <a:rPr lang="en-IN" sz="2000" dirty="0"/>
              <a:t> in India (urban and semi-urban regions):</a:t>
            </a:r>
          </a:p>
          <a:p>
            <a:r>
              <a:rPr lang="en-IN" sz="2000" dirty="0"/>
              <a:t>SAM (India)=2 million children×₹500=₹1,000crore</a:t>
            </a:r>
          </a:p>
          <a:p>
            <a:pPr>
              <a:buFont typeface="Arial" panose="020B0604020202020204" pitchFamily="34" charset="0"/>
              <a:buChar char="•"/>
            </a:pPr>
            <a:endParaRPr lang="en-IN" sz="2000" dirty="0"/>
          </a:p>
          <a:p>
            <a:r>
              <a:rPr lang="en-IN" sz="2000" dirty="0"/>
              <a:t>For the U.S., assuming </a:t>
            </a:r>
            <a:r>
              <a:rPr lang="en-IN" sz="2000" b="1" dirty="0"/>
              <a:t>2.5-5 million children</a:t>
            </a:r>
            <a:r>
              <a:rPr lang="en-IN" sz="2000" dirty="0"/>
              <a:t> represent SAM:</a:t>
            </a:r>
          </a:p>
          <a:p>
            <a:r>
              <a:rPr lang="en-IN" sz="2000" dirty="0"/>
              <a:t>SAM (U.S.)=2.5 million children×₹500=₹1,250crore</a:t>
            </a:r>
          </a:p>
          <a:p>
            <a:pPr>
              <a:buFont typeface="Arial" panose="020B0604020202020204" pitchFamily="34" charset="0"/>
              <a:buChar char="•"/>
            </a:pPr>
            <a:endParaRPr lang="en-IN" sz="2000" dirty="0"/>
          </a:p>
          <a:p>
            <a:r>
              <a:rPr lang="en-IN" sz="2000" b="1" dirty="0"/>
              <a:t>3. Market Penetration Rate:</a:t>
            </a:r>
          </a:p>
          <a:p>
            <a:r>
              <a:rPr lang="en-IN" sz="2000" dirty="0"/>
              <a:t>Assuming </a:t>
            </a:r>
            <a:r>
              <a:rPr lang="en-IN" sz="2000" b="1" dirty="0"/>
              <a:t>2% penetration</a:t>
            </a:r>
            <a:r>
              <a:rPr lang="en-IN" sz="2000" dirty="0"/>
              <a:t>:</a:t>
            </a:r>
          </a:p>
          <a:p>
            <a:r>
              <a:rPr lang="en-IN" sz="2000" b="1" dirty="0"/>
              <a:t>Global Market Size:</a:t>
            </a:r>
            <a:r>
              <a:rPr lang="en-IN" sz="2000" dirty="0"/>
              <a:t> Market Size (Global)=₹50,000 crore×0.02=₹1,000crore</a:t>
            </a:r>
          </a:p>
          <a:p>
            <a:r>
              <a:rPr lang="en-IN" sz="2000" b="1" dirty="0"/>
              <a:t>India Market Size:</a:t>
            </a:r>
            <a:r>
              <a:rPr lang="en-IN" sz="2000" dirty="0"/>
              <a:t> Market Size (India)=₹1,000 crore×0.02=₹20crore</a:t>
            </a:r>
          </a:p>
          <a:p>
            <a:pPr algn="just">
              <a:defRPr/>
            </a:pPr>
            <a:endParaRPr lang="en-US" dirty="0">
              <a:latin typeface="+mj-lt"/>
            </a:endParaRPr>
          </a:p>
          <a:p>
            <a:pPr algn="ctr">
              <a:defRPr/>
            </a:pPr>
            <a:r>
              <a:rPr lang="en-IN" sz="2700" kern="0" dirty="0">
                <a:solidFill>
                  <a:prstClr val="white"/>
                </a:solidFill>
                <a:latin typeface="Calibri" panose="020F0502020204030204"/>
              </a:rPr>
              <a:t> </a:t>
            </a:r>
          </a:p>
        </p:txBody>
      </p:sp>
      <p:sp>
        <p:nvSpPr>
          <p:cNvPr id="12" name="TextBox 11"/>
          <p:cNvSpPr txBox="1"/>
          <p:nvPr/>
        </p:nvSpPr>
        <p:spPr>
          <a:xfrm>
            <a:off x="2971800" y="342904"/>
            <a:ext cx="12725400" cy="646329"/>
          </a:xfrm>
          <a:prstGeom prst="rect">
            <a:avLst/>
          </a:prstGeom>
          <a:noFill/>
        </p:spPr>
        <p:txBody>
          <a:bodyPr wrap="square" lIns="91439" tIns="45719" rIns="91439" bIns="45719" rtlCol="0">
            <a:spAutoFit/>
          </a:bodyPr>
          <a:lstStyle/>
          <a:p>
            <a:pPr algn="ctr" defTabSz="685789"/>
            <a:r>
              <a:rPr lang="en-US" sz="3600" b="1" dirty="0">
                <a:solidFill>
                  <a:prstClr val="black">
                    <a:lumMod val="85000"/>
                    <a:lumOff val="15000"/>
                  </a:prstClr>
                </a:solidFill>
                <a:latin typeface="Montserrat"/>
              </a:rPr>
              <a:t>Market Size Estimation </a:t>
            </a:r>
          </a:p>
        </p:txBody>
      </p:sp>
      <p:sp>
        <p:nvSpPr>
          <p:cNvPr id="13" name="Rectangle 12"/>
          <p:cNvSpPr/>
          <p:nvPr/>
        </p:nvSpPr>
        <p:spPr>
          <a:xfrm>
            <a:off x="6140614" y="4958835"/>
            <a:ext cx="248784" cy="369330"/>
          </a:xfrm>
          <a:prstGeom prst="rect">
            <a:avLst/>
          </a:prstGeom>
        </p:spPr>
        <p:txBody>
          <a:bodyPr wrap="none" lIns="91439" tIns="45719" rIns="91439" bIns="45719">
            <a:spAutoFit/>
          </a:bodyPr>
          <a:lstStyle/>
          <a:p>
            <a:r>
              <a:rPr lang="en-US" dirty="0">
                <a:solidFill>
                  <a:srgbClr val="2E475D"/>
                </a:solidFill>
                <a:latin typeface="Lexend Deca"/>
              </a:rPr>
              <a:t>.</a:t>
            </a:r>
            <a:endParaRPr lang="en-US" dirty="0"/>
          </a:p>
        </p:txBody>
      </p:sp>
      <p:sp>
        <p:nvSpPr>
          <p:cNvPr id="15" name="TextBox 14"/>
          <p:cNvSpPr txBox="1"/>
          <p:nvPr/>
        </p:nvSpPr>
        <p:spPr>
          <a:xfrm>
            <a:off x="320616" y="9363533"/>
            <a:ext cx="5675840" cy="446274"/>
          </a:xfrm>
          <a:prstGeom prst="rect">
            <a:avLst/>
          </a:prstGeom>
          <a:noFill/>
        </p:spPr>
        <p:txBody>
          <a:bodyPr wrap="square" lIns="91439" tIns="45719" rIns="91439" bIns="45719" rtlCol="0">
            <a:spAutoFit/>
          </a:bodyPr>
          <a:lstStyle/>
          <a:p>
            <a:pPr defTabSz="685789"/>
            <a:r>
              <a:rPr lang="en-US" sz="2300" b="1" dirty="0">
                <a:solidFill>
                  <a:prstClr val="black">
                    <a:lumMod val="85000"/>
                    <a:lumOff val="15000"/>
                  </a:prstClr>
                </a:solidFill>
                <a:latin typeface="Montserrat"/>
              </a:rPr>
              <a:t>Sources: ……</a:t>
            </a:r>
          </a:p>
        </p:txBody>
      </p:sp>
      <p:graphicFrame>
        <p:nvGraphicFramePr>
          <p:cNvPr id="18" name="Diagram 17"/>
          <p:cNvGraphicFramePr/>
          <p:nvPr>
            <p:extLst>
              <p:ext uri="{D42A27DB-BD31-4B8C-83A1-F6EECF244321}">
                <p14:modId xmlns:p14="http://schemas.microsoft.com/office/powerpoint/2010/main" val="1099763962"/>
              </p:ext>
            </p:extLst>
          </p:nvPr>
        </p:nvGraphicFramePr>
        <p:xfrm>
          <a:off x="-209198" y="2218010"/>
          <a:ext cx="6735468" cy="54816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Rectangle 5"/>
          <p:cNvSpPr/>
          <p:nvPr/>
        </p:nvSpPr>
        <p:spPr>
          <a:xfrm>
            <a:off x="4769112" y="1955331"/>
            <a:ext cx="8991380" cy="3739483"/>
          </a:xfrm>
          <a:prstGeom prst="rect">
            <a:avLst/>
          </a:prstGeom>
          <a:solidFill>
            <a:schemeClr val="tx2">
              <a:lumMod val="60000"/>
              <a:lumOff val="40000"/>
            </a:schemeClr>
          </a:solidFill>
        </p:spPr>
        <p:txBody>
          <a:bodyPr wrap="square" lIns="91439" tIns="45719" rIns="91439" bIns="45719">
            <a:spAutoFit/>
          </a:bodyPr>
          <a:lstStyle/>
          <a:p>
            <a:pPr defTabSz="1371557"/>
            <a:r>
              <a:rPr lang="en-US" sz="2700" b="1" dirty="0">
                <a:latin typeface="Calibri" panose="020F0502020204030204"/>
              </a:rPr>
              <a:t>Goals</a:t>
            </a:r>
          </a:p>
          <a:p>
            <a:pPr marL="228600" indent="-228600" defTabSz="73152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cs typeface="Arial" panose="020B0604020202020204" pitchFamily="34" charset="0"/>
              </a:rPr>
              <a:t>Improve reading fluency, spelling accuracy, and comprehension skills</a:t>
            </a:r>
          </a:p>
          <a:p>
            <a:pPr marL="228600" indent="-228600" defTabSz="73152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cs typeface="Arial" panose="020B0604020202020204" pitchFamily="34" charset="0"/>
              </a:rPr>
              <a:t>Build confidence and reduce frustration with literacy tasks</a:t>
            </a:r>
          </a:p>
          <a:p>
            <a:pPr marL="228600" indent="-228600" defTabSz="731520" eaLnBrk="0" fontAlgn="base" hangingPunct="0">
              <a:spcBef>
                <a:spcPct val="0"/>
              </a:spcBef>
              <a:spcAft>
                <a:spcPct val="0"/>
              </a:spcAft>
              <a:buFont typeface="Wingdings" panose="05000000000000000000" pitchFamily="2" charset="2"/>
              <a:buChar char="q"/>
            </a:pPr>
            <a:r>
              <a:rPr lang="en-US" altLang="en-US" sz="2400" dirty="0">
                <a:latin typeface="Arial" panose="020B0604020202020204" pitchFamily="34" charset="0"/>
                <a:cs typeface="Arial" panose="020B0604020202020204" pitchFamily="34" charset="0"/>
              </a:rPr>
              <a:t>Develop a love for reading and learning </a:t>
            </a:r>
          </a:p>
          <a:p>
            <a:pPr defTabSz="1371557"/>
            <a:endParaRPr lang="en-US" sz="2700" b="1" dirty="0">
              <a:solidFill>
                <a:schemeClr val="bg1"/>
              </a:solidFill>
              <a:latin typeface="Calibri" panose="020F0502020204030204"/>
            </a:endParaRPr>
          </a:p>
          <a:p>
            <a:pPr defTabSz="1371557"/>
            <a:endParaRPr lang="en-US" sz="2700" b="1" dirty="0">
              <a:solidFill>
                <a:schemeClr val="bg1"/>
              </a:solidFill>
              <a:latin typeface="Calibri" panose="020F0502020204030204"/>
            </a:endParaRPr>
          </a:p>
          <a:p>
            <a:pPr defTabSz="1371557"/>
            <a:endParaRPr lang="en-US" sz="2700" b="1" dirty="0">
              <a:solidFill>
                <a:schemeClr val="bg1"/>
              </a:solidFill>
              <a:latin typeface="Calibri" panose="020F0502020204030204"/>
            </a:endParaRPr>
          </a:p>
          <a:p>
            <a:pPr defTabSz="1371557"/>
            <a:endParaRPr lang="en-US" sz="1100" b="1" dirty="0">
              <a:solidFill>
                <a:schemeClr val="bg1"/>
              </a:solidFill>
              <a:latin typeface="Calibri" panose="020F0502020204030204"/>
            </a:endParaRPr>
          </a:p>
          <a:p>
            <a:pPr defTabSz="1371557"/>
            <a:endParaRPr lang="en-US" sz="1100" b="1" dirty="0">
              <a:solidFill>
                <a:schemeClr val="bg1"/>
              </a:solidFill>
              <a:latin typeface="Calibri" panose="020F0502020204030204"/>
            </a:endParaRPr>
          </a:p>
          <a:p>
            <a:pPr defTabSz="1371557"/>
            <a:endParaRPr lang="en-US" sz="1100" b="1" dirty="0">
              <a:solidFill>
                <a:schemeClr val="bg1"/>
              </a:solidFill>
              <a:latin typeface="Calibri" panose="020F0502020204030204"/>
            </a:endParaRPr>
          </a:p>
        </p:txBody>
      </p:sp>
      <p:sp>
        <p:nvSpPr>
          <p:cNvPr id="7" name="Rectangle 6"/>
          <p:cNvSpPr/>
          <p:nvPr/>
        </p:nvSpPr>
        <p:spPr>
          <a:xfrm>
            <a:off x="4738256" y="4336849"/>
            <a:ext cx="9022236" cy="3062375"/>
          </a:xfrm>
          <a:prstGeom prst="rect">
            <a:avLst/>
          </a:prstGeom>
          <a:solidFill>
            <a:schemeClr val="tx2">
              <a:lumMod val="40000"/>
              <a:lumOff val="60000"/>
            </a:schemeClr>
          </a:solidFill>
        </p:spPr>
        <p:txBody>
          <a:bodyPr wrap="square" lIns="91439" tIns="45719" rIns="91439" bIns="45719">
            <a:spAutoFit/>
          </a:bodyPr>
          <a:lstStyle/>
          <a:p>
            <a:pPr defTabSz="1371557"/>
            <a:r>
              <a:rPr lang="en-US" sz="2700" b="1" dirty="0">
                <a:latin typeface="Calibri" panose="020F0502020204030204"/>
              </a:rPr>
              <a:t>Frustrations</a:t>
            </a:r>
          </a:p>
          <a:p>
            <a:pPr marL="228600" indent="-228600" defTabSz="731520" eaLnBrk="0" fontAlgn="base" hangingPunct="0">
              <a:spcBef>
                <a:spcPct val="0"/>
              </a:spcBef>
              <a:spcAft>
                <a:spcPct val="0"/>
              </a:spcAft>
              <a:buFont typeface="Wingdings" panose="05000000000000000000" pitchFamily="2" charset="2"/>
              <a:buChar char="q"/>
            </a:pPr>
            <a:r>
              <a:rPr lang="en-US" altLang="en-US" sz="2000" b="1" dirty="0">
                <a:latin typeface="Arial" panose="020B0604020202020204" pitchFamily="34" charset="0"/>
                <a:cs typeface="Arial" panose="020B0604020202020204" pitchFamily="34" charset="0"/>
              </a:rPr>
              <a:t>Struggles with Phonics and Word Decoding</a:t>
            </a:r>
            <a:r>
              <a:rPr lang="en-US" altLang="en-US" sz="2000" dirty="0">
                <a:latin typeface="Arial" panose="020B0604020202020204" pitchFamily="34" charset="0"/>
                <a:cs typeface="Arial" panose="020B0604020202020204" pitchFamily="34" charset="0"/>
              </a:rPr>
              <a:t>: Difficulty sounding out words leads to slower reading progress, making her feel left behind.</a:t>
            </a:r>
          </a:p>
          <a:p>
            <a:pPr marL="228600" indent="-228600" defTabSz="731520" eaLnBrk="0" fontAlgn="base" hangingPunct="0">
              <a:spcBef>
                <a:spcPct val="0"/>
              </a:spcBef>
              <a:spcAft>
                <a:spcPct val="0"/>
              </a:spcAft>
              <a:buFont typeface="Wingdings" panose="05000000000000000000" pitchFamily="2" charset="2"/>
              <a:buChar char="q"/>
            </a:pPr>
            <a:r>
              <a:rPr lang="en-US" altLang="en-US" sz="2000" b="1" dirty="0">
                <a:latin typeface="Arial" panose="020B0604020202020204" pitchFamily="34" charset="0"/>
                <a:cs typeface="Arial" panose="020B0604020202020204" pitchFamily="34" charset="0"/>
              </a:rPr>
              <a:t>Anxiety about Making Mistakes</a:t>
            </a:r>
            <a:r>
              <a:rPr lang="en-US" altLang="en-US" sz="2000" dirty="0">
                <a:latin typeface="Arial" panose="020B0604020202020204" pitchFamily="34" charset="0"/>
                <a:cs typeface="Arial" panose="020B0604020202020204" pitchFamily="34" charset="0"/>
              </a:rPr>
              <a:t>: Fear of judgment while reading in front of others causes her to feel self-conscious and hesitant.</a:t>
            </a:r>
          </a:p>
          <a:p>
            <a:pPr defTabSz="1371557"/>
            <a:endParaRPr lang="en-US" sz="2700" b="1" dirty="0">
              <a:solidFill>
                <a:schemeClr val="bg1"/>
              </a:solidFill>
              <a:latin typeface="Calibri" panose="020F0502020204030204"/>
            </a:endParaRPr>
          </a:p>
          <a:p>
            <a:pPr defTabSz="1371557"/>
            <a:r>
              <a:rPr lang="en-US" sz="2700" b="1" dirty="0">
                <a:solidFill>
                  <a:schemeClr val="bg1"/>
                </a:solidFill>
                <a:latin typeface="Calibri" panose="020F0502020204030204"/>
              </a:rPr>
              <a:t> </a:t>
            </a:r>
          </a:p>
          <a:p>
            <a:pPr defTabSz="1371557"/>
            <a:endParaRPr lang="en-US" sz="1100" b="1" dirty="0">
              <a:solidFill>
                <a:schemeClr val="bg1"/>
              </a:solidFill>
              <a:latin typeface="Calibri" panose="020F0502020204030204"/>
            </a:endParaRPr>
          </a:p>
          <a:p>
            <a:pPr defTabSz="1371557"/>
            <a:endParaRPr lang="en-US" sz="2100" dirty="0">
              <a:solidFill>
                <a:schemeClr val="bg1"/>
              </a:solidFill>
              <a:latin typeface="Calibri" panose="020F0502020204030204"/>
            </a:endParaRPr>
          </a:p>
        </p:txBody>
      </p:sp>
      <p:sp>
        <p:nvSpPr>
          <p:cNvPr id="12" name="Rectangle 11"/>
          <p:cNvSpPr/>
          <p:nvPr/>
        </p:nvSpPr>
        <p:spPr>
          <a:xfrm>
            <a:off x="1066800" y="7054169"/>
            <a:ext cx="1870831" cy="507829"/>
          </a:xfrm>
          <a:prstGeom prst="rect">
            <a:avLst/>
          </a:prstGeom>
        </p:spPr>
        <p:txBody>
          <a:bodyPr wrap="none" lIns="91439" tIns="45719" rIns="91439" bIns="45719">
            <a:spAutoFit/>
          </a:bodyPr>
          <a:lstStyle/>
          <a:p>
            <a:pPr defTabSz="1371557"/>
            <a:r>
              <a:rPr lang="en-US" sz="2700" b="1" dirty="0">
                <a:latin typeface="Calibri" panose="020F0502020204030204"/>
              </a:rPr>
              <a:t>Personality </a:t>
            </a:r>
          </a:p>
        </p:txBody>
      </p:sp>
      <p:sp>
        <p:nvSpPr>
          <p:cNvPr id="13" name="Rectangle 12"/>
          <p:cNvSpPr/>
          <p:nvPr/>
        </p:nvSpPr>
        <p:spPr>
          <a:xfrm>
            <a:off x="14158199" y="1437390"/>
            <a:ext cx="1999007" cy="507829"/>
          </a:xfrm>
          <a:prstGeom prst="rect">
            <a:avLst/>
          </a:prstGeom>
        </p:spPr>
        <p:txBody>
          <a:bodyPr wrap="none" lIns="91439" tIns="45719" rIns="91439" bIns="45719">
            <a:spAutoFit/>
          </a:bodyPr>
          <a:lstStyle/>
          <a:p>
            <a:pPr defTabSz="1371557"/>
            <a:r>
              <a:rPr lang="en-US" sz="2700" b="1" dirty="0">
                <a:solidFill>
                  <a:srgbClr val="FD9F4D"/>
                </a:solidFill>
                <a:latin typeface="Calibri" panose="020F0502020204030204"/>
              </a:rPr>
              <a:t>Motivations </a:t>
            </a:r>
          </a:p>
        </p:txBody>
      </p:sp>
      <p:sp>
        <p:nvSpPr>
          <p:cNvPr id="14" name="TextBox 13"/>
          <p:cNvSpPr txBox="1"/>
          <p:nvPr/>
        </p:nvSpPr>
        <p:spPr>
          <a:xfrm>
            <a:off x="227134" y="5679634"/>
            <a:ext cx="4389190" cy="1415770"/>
          </a:xfrm>
          <a:prstGeom prst="rect">
            <a:avLst/>
          </a:prstGeom>
          <a:noFill/>
        </p:spPr>
        <p:txBody>
          <a:bodyPr wrap="square" lIns="91439" tIns="45719" rIns="91439" bIns="45719" rtlCol="0">
            <a:spAutoFit/>
          </a:bodyPr>
          <a:lstStyle/>
          <a:p>
            <a:pPr defTabSz="1371557"/>
            <a:r>
              <a:rPr lang="en-US" sz="2100" dirty="0">
                <a:solidFill>
                  <a:srgbClr val="052B3E"/>
                </a:solidFill>
                <a:latin typeface="Calibri" panose="020F0502020204030204"/>
              </a:rPr>
              <a:t>Age: 7</a:t>
            </a:r>
          </a:p>
          <a:p>
            <a:pPr defTabSz="1371557"/>
            <a:r>
              <a:rPr lang="en-US" sz="2100" dirty="0">
                <a:solidFill>
                  <a:srgbClr val="052B3E"/>
                </a:solidFill>
                <a:latin typeface="Calibri" panose="020F0502020204030204"/>
              </a:rPr>
              <a:t>Occupation: 	</a:t>
            </a:r>
            <a:r>
              <a:rPr lang="en-US" sz="2400" dirty="0">
                <a:solidFill>
                  <a:schemeClr val="bg1"/>
                </a:solidFill>
                <a:latin typeface="Bookman Old Style" panose="02050604050505020204" pitchFamily="18" charset="0"/>
              </a:rPr>
              <a:t> </a:t>
            </a:r>
            <a:r>
              <a:rPr lang="en-US" sz="2000" dirty="0">
                <a:latin typeface="Arial" panose="020B0604020202020204" pitchFamily="34" charset="0"/>
                <a:cs typeface="Arial" panose="020B0604020202020204" pitchFamily="34" charset="0"/>
              </a:rPr>
              <a:t>Urban area, attending primary school</a:t>
            </a:r>
          </a:p>
          <a:p>
            <a:pPr defTabSz="1371557"/>
            <a:r>
              <a:rPr lang="en-US" sz="2100" dirty="0">
                <a:solidFill>
                  <a:srgbClr val="052B3E"/>
                </a:solidFill>
                <a:latin typeface="Calibri" panose="020F0502020204030204"/>
              </a:rPr>
              <a:t>Location: Chennai</a:t>
            </a:r>
          </a:p>
        </p:txBody>
      </p:sp>
      <p:sp>
        <p:nvSpPr>
          <p:cNvPr id="15" name="Rounded Rectangle 14"/>
          <p:cNvSpPr/>
          <p:nvPr/>
        </p:nvSpPr>
        <p:spPr>
          <a:xfrm>
            <a:off x="6270303" y="1285997"/>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lIns="91439" tIns="45719" rIns="91439" bIns="45719" rtlCol="0" anchor="ctr"/>
          <a:lstStyle/>
          <a:p>
            <a:pPr algn="ctr" defTabSz="1371557"/>
            <a:r>
              <a:rPr lang="en-US" sz="1600" dirty="0">
                <a:solidFill>
                  <a:schemeClr val="tx1"/>
                </a:solidFill>
                <a:latin typeface="Calibri" panose="020F0502020204030204"/>
              </a:rPr>
              <a:t>Personality trait</a:t>
            </a:r>
          </a:p>
        </p:txBody>
      </p:sp>
      <p:pic>
        <p:nvPicPr>
          <p:cNvPr id="16" name="Picture 15"/>
          <p:cNvPicPr>
            <a:picLocks noChangeAspect="1"/>
          </p:cNvPicPr>
          <p:nvPr/>
        </p:nvPicPr>
        <p:blipFill>
          <a:blip r:embed="rId5">
            <a:duotone>
              <a:prstClr val="black"/>
              <a:schemeClr val="accent6">
                <a:tint val="45000"/>
                <a:satMod val="400000"/>
              </a:schemeClr>
            </a:duotone>
          </a:blip>
          <a:stretch>
            <a:fillRect/>
          </a:stretch>
        </p:blipFill>
        <p:spPr>
          <a:xfrm>
            <a:off x="457200" y="7581900"/>
            <a:ext cx="3553360" cy="2187914"/>
          </a:xfrm>
          <a:prstGeom prst="rect">
            <a:avLst/>
          </a:prstGeom>
          <a:solidFill>
            <a:schemeClr val="bg2">
              <a:lumMod val="90000"/>
            </a:schemeClr>
          </a:solidFill>
          <a:ln>
            <a:solidFill>
              <a:schemeClr val="accent1">
                <a:lumMod val="75000"/>
              </a:schemeClr>
            </a:solidFill>
          </a:ln>
        </p:spPr>
      </p:pic>
      <p:pic>
        <p:nvPicPr>
          <p:cNvPr id="17" name="Picture 16"/>
          <p:cNvPicPr>
            <a:picLocks noChangeAspect="1"/>
          </p:cNvPicPr>
          <p:nvPr/>
        </p:nvPicPr>
        <p:blipFill>
          <a:blip r:embed="rId6">
            <a:duotone>
              <a:prstClr val="black"/>
              <a:schemeClr val="accent3">
                <a:tint val="45000"/>
                <a:satMod val="400000"/>
              </a:schemeClr>
            </a:duotone>
          </a:blip>
          <a:stretch>
            <a:fillRect/>
          </a:stretch>
        </p:blipFill>
        <p:spPr>
          <a:xfrm>
            <a:off x="14325600" y="2324102"/>
            <a:ext cx="3254332" cy="2498558"/>
          </a:xfrm>
          <a:prstGeom prst="rect">
            <a:avLst/>
          </a:prstGeom>
        </p:spPr>
      </p:pic>
      <p:sp>
        <p:nvSpPr>
          <p:cNvPr id="18" name="Rectangle 17"/>
          <p:cNvSpPr/>
          <p:nvPr/>
        </p:nvSpPr>
        <p:spPr>
          <a:xfrm>
            <a:off x="522484" y="4477027"/>
            <a:ext cx="4093840" cy="1062428"/>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9" tIns="45719" rIns="91439" bIns="45719" rtlCol="0" anchor="ctr"/>
          <a:lstStyle/>
          <a:p>
            <a:pPr defTabSz="1371557"/>
            <a:r>
              <a:rPr lang="en-US" sz="2100" b="1" dirty="0">
                <a:solidFill>
                  <a:prstClr val="white"/>
                </a:solidFill>
                <a:latin typeface="Calibri" panose="020F0502020204030204"/>
              </a:rPr>
              <a:t>Emma </a:t>
            </a:r>
          </a:p>
        </p:txBody>
      </p:sp>
      <p:sp>
        <p:nvSpPr>
          <p:cNvPr id="19" name="TextBox 18"/>
          <p:cNvSpPr txBox="1"/>
          <p:nvPr/>
        </p:nvSpPr>
        <p:spPr>
          <a:xfrm>
            <a:off x="3581400" y="266700"/>
            <a:ext cx="11351228" cy="840228"/>
          </a:xfrm>
          <a:prstGeom prst="rect">
            <a:avLst/>
          </a:prstGeom>
          <a:noFill/>
        </p:spPr>
        <p:txBody>
          <a:bodyPr wrap="square" lIns="91439" tIns="45719" rIns="91439" bIns="45719" rtlCol="0">
            <a:spAutoFit/>
          </a:bodyPr>
          <a:lstStyle/>
          <a:p>
            <a:pPr algn="ctr" defTabSz="1371591">
              <a:lnSpc>
                <a:spcPct val="90000"/>
              </a:lnSpc>
              <a:spcBef>
                <a:spcPct val="0"/>
              </a:spcBef>
            </a:pPr>
            <a:r>
              <a:rPr lang="en-US" sz="5400" b="1" dirty="0"/>
              <a:t>Customer Persona</a:t>
            </a:r>
          </a:p>
        </p:txBody>
      </p:sp>
      <p:sp>
        <p:nvSpPr>
          <p:cNvPr id="20" name="Rectangle 19"/>
          <p:cNvSpPr/>
          <p:nvPr/>
        </p:nvSpPr>
        <p:spPr>
          <a:xfrm>
            <a:off x="1471174" y="1773157"/>
            <a:ext cx="1999007" cy="2498558"/>
          </a:xfrm>
          <a:prstGeom prst="rect">
            <a:avLst/>
          </a:prstGeom>
          <a:ln/>
        </p:spPr>
        <p:style>
          <a:lnRef idx="2">
            <a:schemeClr val="accent6"/>
          </a:lnRef>
          <a:fillRef idx="1">
            <a:schemeClr val="lt1"/>
          </a:fillRef>
          <a:effectRef idx="0">
            <a:schemeClr val="accent6"/>
          </a:effectRef>
          <a:fontRef idx="minor">
            <a:schemeClr val="dk1"/>
          </a:fontRef>
        </p:style>
        <p:txBody>
          <a:bodyPr lIns="91439" tIns="45719" rIns="91439" bIns="45719" rtlCol="0" anchor="ctr"/>
          <a:lstStyle/>
          <a:p>
            <a:pPr defTabSz="1371591"/>
            <a:r>
              <a:rPr lang="en-US" sz="2300" dirty="0">
                <a:solidFill>
                  <a:prstClr val="black"/>
                </a:solidFill>
                <a:latin typeface="Calibri" panose="020F0502020204030204"/>
              </a:rPr>
              <a:t> </a:t>
            </a:r>
          </a:p>
        </p:txBody>
      </p:sp>
      <p:sp>
        <p:nvSpPr>
          <p:cNvPr id="21" name="Rounded Rectangle 20"/>
          <p:cNvSpPr/>
          <p:nvPr/>
        </p:nvSpPr>
        <p:spPr>
          <a:xfrm>
            <a:off x="8777733"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lIns="91439" tIns="45719" rIns="91439" bIns="45719" rtlCol="0" anchor="ctr"/>
          <a:lstStyle/>
          <a:p>
            <a:pPr algn="ctr" defTabSz="1371557"/>
            <a:r>
              <a:rPr lang="en-US" sz="1600" dirty="0">
                <a:solidFill>
                  <a:schemeClr val="tx1"/>
                </a:solidFill>
                <a:latin typeface="Calibri" panose="020F0502020204030204"/>
              </a:rPr>
              <a:t>Personality trait</a:t>
            </a:r>
          </a:p>
        </p:txBody>
      </p:sp>
      <p:sp>
        <p:nvSpPr>
          <p:cNvPr id="22" name="Rounded Rectangle 21"/>
          <p:cNvSpPr/>
          <p:nvPr/>
        </p:nvSpPr>
        <p:spPr>
          <a:xfrm>
            <a:off x="11285161" y="1285994"/>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lIns="91439" tIns="45719" rIns="91439" bIns="45719" rtlCol="0" anchor="ctr"/>
          <a:lstStyle/>
          <a:p>
            <a:pPr algn="ctr" defTabSz="1371557"/>
            <a:r>
              <a:rPr lang="en-US" sz="1600" dirty="0">
                <a:solidFill>
                  <a:schemeClr val="tx1"/>
                </a:solidFill>
                <a:latin typeface="Calibri" panose="020F0502020204030204"/>
              </a:rPr>
              <a:t>Personality trait</a:t>
            </a:r>
          </a:p>
        </p:txBody>
      </p:sp>
      <p:sp>
        <p:nvSpPr>
          <p:cNvPr id="26" name="Rectangle 25">
            <a:extLst>
              <a:ext uri="{FF2B5EF4-FFF2-40B4-BE49-F238E27FC236}">
                <a16:creationId xmlns:a16="http://schemas.microsoft.com/office/drawing/2014/main" id="{2EE85E51-E643-EF6E-2DAC-7BB2F9799AEA}"/>
              </a:ext>
            </a:extLst>
          </p:cNvPr>
          <p:cNvSpPr/>
          <p:nvPr/>
        </p:nvSpPr>
        <p:spPr>
          <a:xfrm>
            <a:off x="4769112" y="6386651"/>
            <a:ext cx="8991380" cy="3062375"/>
          </a:xfrm>
          <a:prstGeom prst="rect">
            <a:avLst/>
          </a:prstGeom>
          <a:solidFill>
            <a:schemeClr val="accent1">
              <a:lumMod val="20000"/>
              <a:lumOff val="80000"/>
            </a:schemeClr>
          </a:solidFill>
          <a:ln/>
        </p:spPr>
        <p:style>
          <a:lnRef idx="2">
            <a:schemeClr val="accent6"/>
          </a:lnRef>
          <a:fillRef idx="1">
            <a:schemeClr val="lt1"/>
          </a:fillRef>
          <a:effectRef idx="0">
            <a:schemeClr val="accent6"/>
          </a:effectRef>
          <a:fontRef idx="minor">
            <a:schemeClr val="dk1"/>
          </a:fontRef>
        </p:style>
        <p:txBody>
          <a:bodyPr lIns="91439" tIns="45719" rIns="91439" bIns="45719" rtlCol="0" anchor="ctr"/>
          <a:lstStyle/>
          <a:p>
            <a:endParaRPr lang="en-US" sz="2300" dirty="0">
              <a:solidFill>
                <a:prstClr val="black"/>
              </a:solidFill>
              <a:latin typeface="Calibri" panose="020F0502020204030204"/>
            </a:endParaRPr>
          </a:p>
          <a:p>
            <a:r>
              <a:rPr lang="en-US" sz="2300" dirty="0">
                <a:solidFill>
                  <a:prstClr val="black"/>
                </a:solidFill>
                <a:latin typeface="Calibri" panose="020F0502020204030204"/>
              </a:rPr>
              <a:t> </a:t>
            </a:r>
            <a:r>
              <a:rPr lang="en-US" sz="2400" b="1" dirty="0">
                <a:latin typeface="Bookman Old Style" panose="02050604050505020204" pitchFamily="18" charset="0"/>
              </a:rPr>
              <a:t>Emma, 7 Years Old, Primary School Student with Dyslexia</a:t>
            </a:r>
          </a:p>
          <a:p>
            <a:endParaRPr lang="en-US" sz="2400" dirty="0">
              <a:latin typeface="Bookman Old Style" panose="02050604050505020204" pitchFamily="18" charset="0"/>
            </a:endParaRPr>
          </a:p>
          <a:p>
            <a:r>
              <a:rPr lang="en-US" dirty="0">
                <a:latin typeface="Bookman Old Style" panose="02050604050505020204" pitchFamily="18" charset="0"/>
              </a:rPr>
              <a:t>Emma is a bright and curious seven-year-old who recently started primary school. She was diagnosed with dyslexia, which has made reading and spelling more challenging for her compared to her peers. Emma often struggles with phonics and word decoding, leading to slower reading progress and feelings of frustration. She feels anxious about making mistakes, especially when asked to read aloud, fearing judgment or embarrassment.</a:t>
            </a:r>
          </a:p>
          <a:p>
            <a:pPr defTabSz="1371591"/>
            <a:endParaRPr lang="en-US" sz="2300" dirty="0">
              <a:solidFill>
                <a:prstClr val="black"/>
              </a:solidFill>
              <a:latin typeface="Calibri" panose="020F0502020204030204"/>
            </a:endParaRPr>
          </a:p>
        </p:txBody>
      </p:sp>
      <p:pic>
        <p:nvPicPr>
          <p:cNvPr id="3" name="Picture 2">
            <a:extLst>
              <a:ext uri="{FF2B5EF4-FFF2-40B4-BE49-F238E27FC236}">
                <a16:creationId xmlns:a16="http://schemas.microsoft.com/office/drawing/2014/main" id="{7414D0F8-4537-0B04-B320-98301E31003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93364" y="1725343"/>
            <a:ext cx="1945640" cy="259418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extBox 15"/>
          <p:cNvSpPr txBox="1"/>
          <p:nvPr/>
        </p:nvSpPr>
        <p:spPr>
          <a:xfrm>
            <a:off x="2971800" y="190502"/>
            <a:ext cx="12338484" cy="1115690"/>
          </a:xfrm>
          <a:prstGeom prst="rect">
            <a:avLst/>
          </a:prstGeom>
        </p:spPr>
        <p:txBody>
          <a:bodyPr wrap="square" lIns="0" tIns="0" rIns="0" bIns="0" rtlCol="0" anchor="t">
            <a:spAutoFit/>
          </a:bodyPr>
          <a:lstStyle/>
          <a:p>
            <a:pPr algn="ctr">
              <a:lnSpc>
                <a:spcPts val="8746"/>
              </a:lnSpc>
            </a:pPr>
            <a:r>
              <a:rPr lang="en-US" sz="5400" b="1" dirty="0"/>
              <a:t>Value Proposition Canvas </a:t>
            </a:r>
          </a:p>
        </p:txBody>
      </p:sp>
      <p:grpSp>
        <p:nvGrpSpPr>
          <p:cNvPr id="2" name="Group 11"/>
          <p:cNvGrpSpPr/>
          <p:nvPr/>
        </p:nvGrpSpPr>
        <p:grpSpPr>
          <a:xfrm>
            <a:off x="1024936" y="1477265"/>
            <a:ext cx="15697200" cy="8412780"/>
            <a:chOff x="948935" y="1275171"/>
            <a:chExt cx="6809932" cy="3527507"/>
          </a:xfrm>
        </p:grpSpPr>
        <p:grpSp>
          <p:nvGrpSpPr>
            <p:cNvPr id="3" name="Group 13"/>
            <p:cNvGrpSpPr/>
            <p:nvPr/>
          </p:nvGrpSpPr>
          <p:grpSpPr>
            <a:xfrm>
              <a:off x="2991814" y="2419869"/>
              <a:ext cx="2911565" cy="1229114"/>
              <a:chOff x="587719" y="1125830"/>
              <a:chExt cx="4350054" cy="1835386"/>
            </a:xfrm>
          </p:grpSpPr>
          <p:grpSp>
            <p:nvGrpSpPr>
              <p:cNvPr id="4" name="Group 14"/>
              <p:cNvGrpSpPr/>
              <p:nvPr/>
            </p:nvGrpSpPr>
            <p:grpSpPr>
              <a:xfrm>
                <a:off x="2884450" y="1125830"/>
                <a:ext cx="2053323" cy="1828800"/>
                <a:chOff x="2884450" y="1125830"/>
                <a:chExt cx="2053323" cy="1828800"/>
              </a:xfrm>
            </p:grpSpPr>
            <p:sp>
              <p:nvSpPr>
                <p:cNvPr id="43" name="Flowchart: Connector 42"/>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algn="ctr" defTabSz="685771">
                    <a:defRPr/>
                  </a:pPr>
                  <a:endParaRPr lang="en-US" sz="3200" kern="0" dirty="0">
                    <a:solidFill>
                      <a:prstClr val="black"/>
                    </a:solidFill>
                    <a:latin typeface="Calibri" panose="020F0502020204030204"/>
                    <a:sym typeface="Arial"/>
                  </a:endParaRPr>
                </a:p>
              </p:txBody>
            </p:sp>
            <p:sp>
              <p:nvSpPr>
                <p:cNvPr id="44"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algn="ctr" defTabSz="685771">
                    <a:defRPr/>
                  </a:pPr>
                  <a:endParaRPr lang="en-US" sz="3200" kern="0" dirty="0">
                    <a:solidFill>
                      <a:prstClr val="white"/>
                    </a:solidFill>
                    <a:latin typeface="Calibri" panose="020F0502020204030204"/>
                    <a:sym typeface="Arial"/>
                  </a:endParaRPr>
                </a:p>
              </p:txBody>
            </p:sp>
            <p:cxnSp>
              <p:nvCxnSpPr>
                <p:cNvPr id="45" name="Straight Arrow Connector 26"/>
                <p:cNvCxnSpPr>
                  <a:endCxn id="43"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46" name="Straight Connector 45"/>
                <p:cNvCxnSpPr>
                  <a:stCxn id="43" idx="7"/>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47" name="Straight Connector 46"/>
                <p:cNvCxnSpPr>
                  <a:stCxn id="43" idx="5"/>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48" name="TextBox 47"/>
                <p:cNvSpPr txBox="1"/>
                <p:nvPr/>
              </p:nvSpPr>
              <p:spPr>
                <a:xfrm>
                  <a:off x="4063533" y="1920026"/>
                  <a:ext cx="874240" cy="321196"/>
                </a:xfrm>
                <a:prstGeom prst="rect">
                  <a:avLst/>
                </a:prstGeom>
                <a:noFill/>
              </p:spPr>
              <p:txBody>
                <a:bodyPr wrap="square" rtlCol="0">
                  <a:spAutoFit/>
                </a:bodyPr>
                <a:lstStyle/>
                <a:p>
                  <a:pPr defTabSz="685771">
                    <a:defRPr/>
                  </a:pPr>
                  <a:r>
                    <a:rPr lang="en-US" b="1" kern="0" dirty="0">
                      <a:solidFill>
                        <a:srgbClr val="ED7D31">
                          <a:lumMod val="50000"/>
                        </a:srgbClr>
                      </a:solidFill>
                      <a:cs typeface="Arial"/>
                      <a:sym typeface="Arial"/>
                    </a:rPr>
                    <a:t>JOBS</a:t>
                  </a:r>
                </a:p>
              </p:txBody>
            </p:sp>
            <p:sp>
              <p:nvSpPr>
                <p:cNvPr id="49" name="TextBox 48"/>
                <p:cNvSpPr txBox="1"/>
                <p:nvPr/>
              </p:nvSpPr>
              <p:spPr>
                <a:xfrm>
                  <a:off x="3355370" y="2351186"/>
                  <a:ext cx="874240" cy="321196"/>
                </a:xfrm>
                <a:prstGeom prst="rect">
                  <a:avLst/>
                </a:prstGeom>
                <a:noFill/>
              </p:spPr>
              <p:txBody>
                <a:bodyPr wrap="square" rtlCol="0">
                  <a:spAutoFit/>
                </a:bodyPr>
                <a:lstStyle/>
                <a:p>
                  <a:pPr defTabSz="685771">
                    <a:defRPr/>
                  </a:pPr>
                  <a:r>
                    <a:rPr lang="en-US" b="1" kern="0" dirty="0">
                      <a:solidFill>
                        <a:srgbClr val="ED7D31">
                          <a:lumMod val="50000"/>
                        </a:srgbClr>
                      </a:solidFill>
                      <a:cs typeface="Arial"/>
                      <a:sym typeface="Arial"/>
                    </a:rPr>
                    <a:t>PAINS</a:t>
                  </a:r>
                </a:p>
              </p:txBody>
            </p:sp>
            <p:sp>
              <p:nvSpPr>
                <p:cNvPr id="50" name="TextBox 49"/>
                <p:cNvSpPr txBox="1"/>
                <p:nvPr/>
              </p:nvSpPr>
              <p:spPr>
                <a:xfrm>
                  <a:off x="3315382" y="1377593"/>
                  <a:ext cx="874240" cy="321196"/>
                </a:xfrm>
                <a:prstGeom prst="rect">
                  <a:avLst/>
                </a:prstGeom>
                <a:noFill/>
              </p:spPr>
              <p:txBody>
                <a:bodyPr wrap="square" rtlCol="0">
                  <a:spAutoFit/>
                </a:bodyPr>
                <a:lstStyle/>
                <a:p>
                  <a:pPr defTabSz="685771">
                    <a:defRPr/>
                  </a:pPr>
                  <a:r>
                    <a:rPr lang="en-US" b="1" kern="0" dirty="0">
                      <a:solidFill>
                        <a:srgbClr val="ED7D31">
                          <a:lumMod val="50000"/>
                        </a:srgbClr>
                      </a:solidFill>
                      <a:cs typeface="Arial"/>
                      <a:sym typeface="Arial"/>
                    </a:rPr>
                    <a:t>GAINS</a:t>
                  </a:r>
                </a:p>
              </p:txBody>
            </p:sp>
          </p:grpSp>
          <p:grpSp>
            <p:nvGrpSpPr>
              <p:cNvPr id="5" name="Group 15"/>
              <p:cNvGrpSpPr/>
              <p:nvPr/>
            </p:nvGrpSpPr>
            <p:grpSpPr>
              <a:xfrm>
                <a:off x="587719" y="1125830"/>
                <a:ext cx="2080915" cy="1835386"/>
                <a:chOff x="587719" y="1125830"/>
                <a:chExt cx="2080915" cy="1835386"/>
              </a:xfrm>
            </p:grpSpPr>
            <p:sp>
              <p:nvSpPr>
                <p:cNvPr id="35" name="Rectangle 34"/>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algn="ctr" defTabSz="685771">
                    <a:defRPr/>
                  </a:pPr>
                  <a:endParaRPr lang="en-US" sz="3200" kern="0" dirty="0">
                    <a:solidFill>
                      <a:prstClr val="white"/>
                    </a:solidFill>
                    <a:latin typeface="Calibri" panose="020F0502020204030204"/>
                    <a:sym typeface="Arial"/>
                  </a:endParaRPr>
                </a:p>
              </p:txBody>
            </p:sp>
            <p:sp>
              <p:nvSpPr>
                <p:cNvPr id="36" name="Flowchart: Connector 35"/>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algn="ctr" defTabSz="685771">
                    <a:defRPr/>
                  </a:pPr>
                  <a:endParaRPr lang="en-US" sz="3200" kern="0" dirty="0">
                    <a:solidFill>
                      <a:prstClr val="white"/>
                    </a:solidFill>
                    <a:latin typeface="Calibri" panose="020F0502020204030204"/>
                    <a:sym typeface="Arial"/>
                  </a:endParaRPr>
                </a:p>
              </p:txBody>
            </p:sp>
            <p:cxnSp>
              <p:nvCxnSpPr>
                <p:cNvPr id="37" name="Straight Arrow Connector 36"/>
                <p:cNvCxnSpPr>
                  <a:endCxn id="35"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38" name="Straight Connector 37"/>
                <p:cNvCxnSpPr>
                  <a:stCxn id="36"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39" name="Straight Connector 38"/>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40" name="TextBox 39"/>
                <p:cNvSpPr txBox="1"/>
                <p:nvPr/>
              </p:nvSpPr>
              <p:spPr>
                <a:xfrm>
                  <a:off x="1298137" y="1377593"/>
                  <a:ext cx="1277154" cy="321196"/>
                </a:xfrm>
                <a:prstGeom prst="rect">
                  <a:avLst/>
                </a:prstGeom>
                <a:noFill/>
              </p:spPr>
              <p:txBody>
                <a:bodyPr wrap="square" rtlCol="0">
                  <a:spAutoFit/>
                </a:bodyPr>
                <a:lstStyle/>
                <a:p>
                  <a:pPr defTabSz="685771">
                    <a:defRPr/>
                  </a:pPr>
                  <a:r>
                    <a:rPr lang="en-US" b="1" kern="0" dirty="0">
                      <a:solidFill>
                        <a:srgbClr val="70AD47">
                          <a:lumMod val="50000"/>
                        </a:srgbClr>
                      </a:solidFill>
                      <a:cs typeface="Arial"/>
                      <a:sym typeface="Arial"/>
                    </a:rPr>
                    <a:t>GAIN CREATORS </a:t>
                  </a:r>
                </a:p>
              </p:txBody>
            </p:sp>
            <p:sp>
              <p:nvSpPr>
                <p:cNvPr id="41" name="TextBox 40"/>
                <p:cNvSpPr txBox="1"/>
                <p:nvPr/>
              </p:nvSpPr>
              <p:spPr>
                <a:xfrm>
                  <a:off x="1391480" y="2351187"/>
                  <a:ext cx="1277154" cy="321196"/>
                </a:xfrm>
                <a:prstGeom prst="rect">
                  <a:avLst/>
                </a:prstGeom>
                <a:noFill/>
              </p:spPr>
              <p:txBody>
                <a:bodyPr wrap="square" rtlCol="0">
                  <a:spAutoFit/>
                </a:bodyPr>
                <a:lstStyle/>
                <a:p>
                  <a:pPr defTabSz="685771">
                    <a:defRPr/>
                  </a:pPr>
                  <a:r>
                    <a:rPr lang="en-US" b="1" kern="0" dirty="0">
                      <a:solidFill>
                        <a:srgbClr val="70AD47">
                          <a:lumMod val="50000"/>
                        </a:srgbClr>
                      </a:solidFill>
                      <a:cs typeface="Arial"/>
                      <a:sym typeface="Arial"/>
                    </a:rPr>
                    <a:t>PAIN KILLERS</a:t>
                  </a:r>
                </a:p>
              </p:txBody>
            </p:sp>
            <p:sp>
              <p:nvSpPr>
                <p:cNvPr id="42" name="TextBox 41"/>
                <p:cNvSpPr txBox="1"/>
                <p:nvPr/>
              </p:nvSpPr>
              <p:spPr>
                <a:xfrm>
                  <a:off x="587719" y="1764605"/>
                  <a:ext cx="1277154" cy="562093"/>
                </a:xfrm>
                <a:prstGeom prst="rect">
                  <a:avLst/>
                </a:prstGeom>
                <a:noFill/>
              </p:spPr>
              <p:txBody>
                <a:bodyPr wrap="square" rtlCol="0">
                  <a:spAutoFit/>
                </a:bodyPr>
                <a:lstStyle/>
                <a:p>
                  <a:pPr defTabSz="685771">
                    <a:defRPr/>
                  </a:pPr>
                  <a:r>
                    <a:rPr lang="en-US" b="1" kern="0" dirty="0">
                      <a:solidFill>
                        <a:srgbClr val="70AD47">
                          <a:lumMod val="50000"/>
                        </a:srgbClr>
                      </a:solidFill>
                      <a:cs typeface="Arial"/>
                      <a:sym typeface="Arial"/>
                    </a:rPr>
                    <a:t>PRODUCT/ </a:t>
                  </a:r>
                </a:p>
                <a:p>
                  <a:pPr defTabSz="685771">
                    <a:defRPr/>
                  </a:pPr>
                  <a:r>
                    <a:rPr lang="en-US" b="1" kern="0" dirty="0">
                      <a:solidFill>
                        <a:srgbClr val="70AD47">
                          <a:lumMod val="50000"/>
                        </a:srgbClr>
                      </a:solidFill>
                      <a:cs typeface="Arial"/>
                      <a:sym typeface="Arial"/>
                    </a:rPr>
                    <a:t>SERVICE</a:t>
                  </a:r>
                </a:p>
              </p:txBody>
            </p:sp>
          </p:grpSp>
        </p:grpSp>
        <p:cxnSp>
          <p:nvCxnSpPr>
            <p:cNvPr id="14" name="Straight Connector 13"/>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15" name="Straight Connector 14"/>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16" name="TextBox 15"/>
            <p:cNvSpPr txBox="1"/>
            <p:nvPr/>
          </p:nvSpPr>
          <p:spPr>
            <a:xfrm>
              <a:off x="993509" y="1343410"/>
              <a:ext cx="1980888" cy="1328200"/>
            </a:xfrm>
            <a:prstGeom prst="rect">
              <a:avLst/>
            </a:prstGeom>
            <a:noFill/>
            <a:ln>
              <a:solidFill>
                <a:srgbClr val="E7E6E6">
                  <a:lumMod val="50000"/>
                </a:srgbClr>
              </a:solidFill>
            </a:ln>
          </p:spPr>
          <p:txBody>
            <a:bodyPr wrap="square" rtlCol="0">
              <a:spAutoFit/>
            </a:bodyPr>
            <a:lstStyle/>
            <a:p>
              <a:pPr defTabSz="685771">
                <a:defRPr/>
              </a:pPr>
              <a:r>
                <a:rPr lang="en-US" sz="1400" kern="0" dirty="0">
                  <a:solidFill>
                    <a:prstClr val="white">
                      <a:lumMod val="50000"/>
                    </a:prstClr>
                  </a:solidFill>
                  <a:cs typeface="Arial"/>
                  <a:sym typeface="Arial"/>
                </a:rPr>
                <a:t> </a:t>
              </a:r>
            </a:p>
            <a:p>
              <a:pPr marL="128585" indent="-128585" defTabSz="685771">
                <a:buFont typeface="Wingdings" panose="05000000000000000000" pitchFamily="2" charset="2"/>
                <a:buChar char="à"/>
                <a:defRPr/>
              </a:pPr>
              <a:r>
                <a:rPr lang="pt-BR" sz="1400" i="1" kern="0" dirty="0">
                  <a:solidFill>
                    <a:prstClr val="black"/>
                  </a:solidFill>
                  <a:cs typeface="Arial"/>
                  <a:sym typeface="Arial"/>
                </a:rPr>
                <a:t>What do you offer that makes the customers happy?</a:t>
              </a:r>
            </a:p>
            <a:p>
              <a:pPr defTabSz="685771">
                <a:defRPr/>
              </a:pPr>
              <a:r>
                <a:rPr lang="en-US" sz="1400" kern="0" dirty="0">
                  <a:solidFill>
                    <a:prstClr val="white">
                      <a:lumMod val="50000"/>
                    </a:prstClr>
                  </a:solidFill>
                  <a:cs typeface="Arial"/>
                  <a:sym typeface="Wingdings" panose="05000000000000000000" pitchFamily="2" charset="2"/>
                </a:rPr>
                <a:t>     </a:t>
              </a:r>
              <a:r>
                <a:rPr lang="en-US" kern="0" dirty="0">
                  <a:latin typeface="Arial" panose="020B0604020202020204" pitchFamily="34" charset="0"/>
                  <a:cs typeface="Arial" panose="020B0604020202020204" pitchFamily="34" charset="0"/>
                  <a:sym typeface="Wingdings" panose="05000000000000000000" pitchFamily="2" charset="2"/>
                </a:rPr>
                <a:t>Our App makes learning enjoyable by incorporating interactive games that engage children through fun and dynamic exercise .We create a motivating environment that encourages continuous participation and progress</a:t>
              </a:r>
            </a:p>
            <a:p>
              <a:pPr defTabSz="685771">
                <a:defRPr/>
              </a:pPr>
              <a:endParaRPr lang="en-US" sz="1400" kern="0" dirty="0">
                <a:solidFill>
                  <a:prstClr val="white">
                    <a:lumMod val="50000"/>
                  </a:prstClr>
                </a:solidFill>
                <a:cs typeface="Arial"/>
                <a:sym typeface="Wingdings" panose="05000000000000000000" pitchFamily="2" charset="2"/>
              </a:endParaRPr>
            </a:p>
            <a:p>
              <a:pPr defTabSz="685771">
                <a:defRPr/>
              </a:pPr>
              <a:endParaRPr lang="en-US" sz="1400" kern="0" dirty="0">
                <a:solidFill>
                  <a:prstClr val="white">
                    <a:lumMod val="50000"/>
                  </a:prstClr>
                </a:solidFill>
                <a:cs typeface="Arial"/>
                <a:sym typeface="Wingdings" panose="05000000000000000000" pitchFamily="2" charset="2"/>
              </a:endParaRPr>
            </a:p>
            <a:p>
              <a:pPr defTabSz="685771">
                <a:defRPr/>
              </a:pPr>
              <a:endParaRPr lang="en-US" sz="1400" kern="0" dirty="0">
                <a:solidFill>
                  <a:prstClr val="white">
                    <a:lumMod val="50000"/>
                  </a:prstClr>
                </a:solidFill>
                <a:cs typeface="Arial"/>
                <a:sym typeface="Wingdings" panose="05000000000000000000" pitchFamily="2" charset="2"/>
              </a:endParaRPr>
            </a:p>
          </p:txBody>
        </p:sp>
        <p:cxnSp>
          <p:nvCxnSpPr>
            <p:cNvPr id="17" name="Straight Connector 16"/>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18" name="Straight Connector 17"/>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19" name="TextBox 18"/>
            <p:cNvSpPr txBox="1"/>
            <p:nvPr/>
          </p:nvSpPr>
          <p:spPr>
            <a:xfrm>
              <a:off x="1010229" y="3832480"/>
              <a:ext cx="1819059" cy="970198"/>
            </a:xfrm>
            <a:prstGeom prst="rect">
              <a:avLst/>
            </a:prstGeom>
            <a:noFill/>
            <a:ln>
              <a:solidFill>
                <a:srgbClr val="E7E6E6">
                  <a:lumMod val="50000"/>
                </a:srgbClr>
              </a:solidFill>
            </a:ln>
          </p:spPr>
          <p:txBody>
            <a:bodyPr wrap="square" rtlCol="0">
              <a:spAutoFit/>
            </a:bodyPr>
            <a:lstStyle/>
            <a:p>
              <a:pPr defTabSz="685771">
                <a:defRPr/>
              </a:pPr>
              <a:endParaRPr lang="en-US" sz="1400" kern="0" dirty="0">
                <a:solidFill>
                  <a:prstClr val="white">
                    <a:lumMod val="50000"/>
                  </a:prstClr>
                </a:solidFill>
                <a:cs typeface="Arial"/>
                <a:sym typeface="Wingdings" panose="05000000000000000000" pitchFamily="2" charset="2"/>
              </a:endParaRPr>
            </a:p>
            <a:p>
              <a:pPr marL="128585" indent="-128585" defTabSz="685771">
                <a:buFont typeface="Wingdings" panose="05000000000000000000" pitchFamily="2" charset="2"/>
                <a:buChar char="à"/>
                <a:defRPr/>
              </a:pPr>
              <a:r>
                <a:rPr lang="pt-BR" sz="1400" i="1" kern="0" dirty="0">
                  <a:solidFill>
                    <a:prstClr val="black"/>
                  </a:solidFill>
                  <a:cs typeface="Arial"/>
                  <a:sym typeface="Arial"/>
                </a:rPr>
                <a:t>Which features of your offering relieve the customer's pains?</a:t>
              </a:r>
            </a:p>
            <a:p>
              <a:pPr marL="128585" indent="-128585" defTabSz="685771">
                <a:buFont typeface="Wingdings" panose="05000000000000000000" pitchFamily="2" charset="2"/>
                <a:buChar char="à"/>
                <a:defRPr/>
              </a:pPr>
              <a:endParaRPr lang="en-US" sz="1400" kern="0" dirty="0">
                <a:solidFill>
                  <a:prstClr val="black"/>
                </a:solidFill>
                <a:cs typeface="Arial"/>
                <a:sym typeface="Arial"/>
              </a:endParaRPr>
            </a:p>
            <a:p>
              <a:pPr defTabSz="685771">
                <a:defRPr/>
              </a:pPr>
              <a:r>
                <a:rPr lang="en-US" sz="1400" kern="0" dirty="0">
                  <a:solidFill>
                    <a:prstClr val="white">
                      <a:lumMod val="50000"/>
                    </a:prstClr>
                  </a:solidFill>
                  <a:cs typeface="Arial"/>
                  <a:sym typeface="Wingdings" panose="05000000000000000000" pitchFamily="2" charset="2"/>
                </a:rPr>
                <a:t>  </a:t>
              </a:r>
              <a:r>
                <a:rPr lang="en-US" kern="0" dirty="0">
                  <a:cs typeface="Arial"/>
                  <a:sym typeface="Wingdings" panose="05000000000000000000" pitchFamily="2" charset="2"/>
                </a:rPr>
                <a:t>Our Adaptive learning that personalizes exercise to each child’s need and real time feedback to guide improvement </a:t>
              </a:r>
            </a:p>
            <a:p>
              <a:pPr defTabSz="685771">
                <a:defRPr/>
              </a:pPr>
              <a:endParaRPr lang="en-US" sz="1400" kern="0" dirty="0">
                <a:solidFill>
                  <a:prstClr val="white">
                    <a:lumMod val="50000"/>
                  </a:prstClr>
                </a:solidFill>
                <a:cs typeface="Arial"/>
                <a:sym typeface="Wingdings" panose="05000000000000000000" pitchFamily="2" charset="2"/>
              </a:endParaRPr>
            </a:p>
            <a:p>
              <a:pPr defTabSz="685771">
                <a:defRPr/>
              </a:pPr>
              <a:endParaRPr lang="en-US" sz="1400" kern="0" dirty="0">
                <a:solidFill>
                  <a:prstClr val="white">
                    <a:lumMod val="50000"/>
                  </a:prstClr>
                </a:solidFill>
                <a:cs typeface="Arial"/>
                <a:sym typeface="Wingdings" panose="05000000000000000000" pitchFamily="2" charset="2"/>
              </a:endParaRPr>
            </a:p>
          </p:txBody>
        </p:sp>
        <p:cxnSp>
          <p:nvCxnSpPr>
            <p:cNvPr id="20" name="Straight Connector 19"/>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21" name="Straight Connector 20"/>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22" name="Straight Connector 21"/>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23" name="Straight Connector 22"/>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24" name="TextBox 23"/>
            <p:cNvSpPr txBox="1"/>
            <p:nvPr/>
          </p:nvSpPr>
          <p:spPr>
            <a:xfrm>
              <a:off x="5822840" y="1275171"/>
              <a:ext cx="1936027" cy="1067891"/>
            </a:xfrm>
            <a:prstGeom prst="rect">
              <a:avLst/>
            </a:prstGeom>
            <a:noFill/>
            <a:ln>
              <a:solidFill>
                <a:srgbClr val="E7E6E6">
                  <a:lumMod val="50000"/>
                </a:srgbClr>
              </a:solidFill>
            </a:ln>
          </p:spPr>
          <p:txBody>
            <a:bodyPr wrap="square" lIns="68580" tIns="34290" rIns="68580" bIns="34290" rtlCol="0" anchor="t">
              <a:spAutoFit/>
            </a:bodyPr>
            <a:lstStyle/>
            <a:p>
              <a:pPr defTabSz="685771">
                <a:defRPr/>
              </a:pPr>
              <a:r>
                <a:rPr lang="en-US" sz="1400" kern="0" dirty="0">
                  <a:solidFill>
                    <a:prstClr val="white">
                      <a:lumMod val="50000"/>
                    </a:prstClr>
                  </a:solidFill>
                  <a:cs typeface="Arial"/>
                  <a:sym typeface="Arial"/>
                </a:rPr>
                <a:t>I would </a:t>
              </a:r>
              <a:r>
                <a:rPr lang="en-US" sz="1400" b="1" kern="0" dirty="0">
                  <a:solidFill>
                    <a:prstClr val="white">
                      <a:lumMod val="50000"/>
                    </a:prstClr>
                  </a:solidFill>
                  <a:cs typeface="Arial"/>
                  <a:sym typeface="Arial"/>
                </a:rPr>
                <a:t>LOVE</a:t>
              </a:r>
              <a:r>
                <a:rPr lang="en-US" sz="1400" kern="0" dirty="0">
                  <a:solidFill>
                    <a:prstClr val="white">
                      <a:lumMod val="50000"/>
                    </a:prstClr>
                  </a:solidFill>
                  <a:cs typeface="Arial"/>
                  <a:sym typeface="Arial"/>
                </a:rPr>
                <a:t> it if: </a:t>
              </a:r>
            </a:p>
            <a:p>
              <a:pPr defTabSz="685771">
                <a:defRPr/>
              </a:pPr>
              <a:endParaRPr lang="en-US" sz="1400" kern="0" dirty="0">
                <a:solidFill>
                  <a:prstClr val="white">
                    <a:lumMod val="50000"/>
                  </a:prstClr>
                </a:solidFill>
                <a:latin typeface="Arial" panose="020B0604020202020204" pitchFamily="34" charset="0"/>
                <a:cs typeface="Arial" panose="020B0604020202020204" pitchFamily="34" charset="0"/>
                <a:sym typeface="Arial"/>
              </a:endParaRPr>
            </a:p>
            <a:p>
              <a:pPr marL="285750" indent="-285750" defTabSz="685771">
                <a:buFont typeface="Arial" panose="020B0604020202020204" pitchFamily="34" charset="0"/>
                <a:buChar char="•"/>
                <a:defRPr/>
              </a:pPr>
              <a:r>
                <a:rPr lang="pt-BR" sz="1600" i="1" kern="0" dirty="0">
                  <a:solidFill>
                    <a:srgbClr val="000000"/>
                  </a:solidFill>
                  <a:latin typeface="Arial" panose="020B0604020202020204" pitchFamily="34" charset="0"/>
                  <a:cs typeface="Arial" panose="020B0604020202020204" pitchFamily="34" charset="0"/>
                  <a:sym typeface="Arial"/>
                </a:rPr>
                <a:t>Learning was fun and engaging, keeping children motivated and excited</a:t>
              </a:r>
            </a:p>
            <a:p>
              <a:pPr marL="285750" indent="-285750" defTabSz="685771">
                <a:buFont typeface="Arial" panose="020B0604020202020204" pitchFamily="34" charset="0"/>
                <a:buChar char="•"/>
                <a:defRPr/>
              </a:pPr>
              <a:r>
                <a:rPr lang="pt-BR" sz="1600" i="1" kern="0" dirty="0">
                  <a:solidFill>
                    <a:srgbClr val="000000"/>
                  </a:solidFill>
                  <a:latin typeface="Arial" panose="020B0604020202020204" pitchFamily="34" charset="0"/>
                  <a:cs typeface="Arial" panose="020B0604020202020204" pitchFamily="34" charset="0"/>
                  <a:sym typeface="Arial"/>
                </a:rPr>
                <a:t>Profgress was visible and measurable showing clear improvement in literacy skill</a:t>
              </a:r>
            </a:p>
            <a:p>
              <a:pPr marL="285750" indent="-285750" defTabSz="685771">
                <a:buFont typeface="Arial" panose="020B0604020202020204" pitchFamily="34" charset="0"/>
                <a:buChar char="•"/>
                <a:defRPr/>
              </a:pPr>
              <a:r>
                <a:rPr lang="pt-BR" sz="1600" i="1" kern="0" dirty="0">
                  <a:solidFill>
                    <a:srgbClr val="000000"/>
                  </a:solidFill>
                  <a:latin typeface="Arial" panose="020B0604020202020204" pitchFamily="34" charset="0"/>
                  <a:cs typeface="Arial" panose="020B0604020202020204" pitchFamily="34" charset="0"/>
                  <a:sym typeface="Arial"/>
                </a:rPr>
                <a:t>Positive reinforcement learning was prioritized, building confidence without frustation</a:t>
              </a:r>
            </a:p>
            <a:p>
              <a:pPr defTabSz="685771">
                <a:defRPr/>
              </a:pPr>
              <a:r>
                <a:rPr lang="pt-BR" sz="1400" i="1" kern="0" dirty="0">
                  <a:solidFill>
                    <a:srgbClr val="000000"/>
                  </a:solidFill>
                  <a:cs typeface="Calibri"/>
                  <a:sym typeface="Arial"/>
                </a:rPr>
                <a:t>.</a:t>
              </a:r>
            </a:p>
          </p:txBody>
        </p:sp>
        <p:cxnSp>
          <p:nvCxnSpPr>
            <p:cNvPr id="25" name="Straight Connector 24"/>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26" name="Straight Connector 25"/>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27" name="Straight Connector 26"/>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28" name="Straight Connector 27"/>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29" name="TextBox 28"/>
            <p:cNvSpPr txBox="1"/>
            <p:nvPr/>
          </p:nvSpPr>
          <p:spPr>
            <a:xfrm>
              <a:off x="5673091" y="3648983"/>
              <a:ext cx="2068716" cy="960092"/>
            </a:xfrm>
            <a:prstGeom prst="rect">
              <a:avLst/>
            </a:prstGeom>
            <a:noFill/>
            <a:ln>
              <a:solidFill>
                <a:srgbClr val="E7E6E6">
                  <a:lumMod val="50000"/>
                </a:srgbClr>
              </a:solidFill>
            </a:ln>
          </p:spPr>
          <p:txBody>
            <a:bodyPr wrap="square" lIns="68580" tIns="34290" rIns="68580" bIns="34290" rtlCol="0" anchor="t">
              <a:spAutoFit/>
            </a:bodyPr>
            <a:lstStyle/>
            <a:p>
              <a:pPr defTabSz="685771">
                <a:defRPr/>
              </a:pPr>
              <a:r>
                <a:rPr lang="en-US" sz="1400" kern="0" dirty="0">
                  <a:solidFill>
                    <a:prstClr val="white">
                      <a:lumMod val="50000"/>
                    </a:prstClr>
                  </a:solidFill>
                  <a:cs typeface="Arial"/>
                  <a:sym typeface="Arial"/>
                </a:rPr>
                <a:t>I would </a:t>
              </a:r>
              <a:r>
                <a:rPr lang="en-US" sz="1400" b="1" kern="0" dirty="0">
                  <a:solidFill>
                    <a:prstClr val="white">
                      <a:lumMod val="50000"/>
                    </a:prstClr>
                  </a:solidFill>
                  <a:cs typeface="Arial"/>
                  <a:sym typeface="Arial"/>
                </a:rPr>
                <a:t>HATE</a:t>
              </a:r>
              <a:r>
                <a:rPr lang="en-US" sz="1400" kern="0" dirty="0">
                  <a:solidFill>
                    <a:prstClr val="white">
                      <a:lumMod val="50000"/>
                    </a:prstClr>
                  </a:solidFill>
                  <a:cs typeface="Arial"/>
                  <a:sym typeface="Arial"/>
                </a:rPr>
                <a:t> it if: </a:t>
              </a:r>
            </a:p>
            <a:p>
              <a:pPr defTabSz="685771">
                <a:defRPr/>
              </a:pPr>
              <a:endParaRPr lang="en-US" sz="1400" kern="0" dirty="0">
                <a:solidFill>
                  <a:prstClr val="white">
                    <a:lumMod val="50000"/>
                  </a:prstClr>
                </a:solidFill>
                <a:cs typeface="Arial"/>
                <a:sym typeface="Arial"/>
              </a:endParaRPr>
            </a:p>
            <a:p>
              <a:pPr marL="285750" indent="-285750" defTabSz="685771">
                <a:buFont typeface="Arial" panose="020B0604020202020204" pitchFamily="34" charset="0"/>
                <a:buChar char="•"/>
                <a:defRPr/>
              </a:pPr>
              <a:r>
                <a:rPr lang="en-US" sz="1600" kern="0" dirty="0">
                  <a:latin typeface="Arial" panose="020B0604020202020204" pitchFamily="34" charset="0"/>
                  <a:cs typeface="Arial" panose="020B0604020202020204" pitchFamily="34" charset="0"/>
                  <a:sym typeface="Arial"/>
                </a:rPr>
                <a:t>Inefficient tools that fail to improve literacy skills</a:t>
              </a:r>
            </a:p>
            <a:p>
              <a:pPr marL="285750" indent="-285750" defTabSz="685771">
                <a:buFont typeface="Arial" panose="020B0604020202020204" pitchFamily="34" charset="0"/>
                <a:buChar char="•"/>
                <a:defRPr/>
              </a:pPr>
              <a:r>
                <a:rPr lang="en-US" sz="1600" kern="0" dirty="0">
                  <a:latin typeface="Arial" panose="020B0604020202020204" pitchFamily="34" charset="0"/>
                  <a:cs typeface="Arial" panose="020B0604020202020204" pitchFamily="34" charset="0"/>
                  <a:sym typeface="Arial"/>
                </a:rPr>
                <a:t>Lack of engagement leading to low motivation</a:t>
              </a:r>
            </a:p>
            <a:p>
              <a:pPr marL="285750" indent="-285750" defTabSz="685771">
                <a:buFont typeface="Arial" panose="020B0604020202020204" pitchFamily="34" charset="0"/>
                <a:buChar char="•"/>
                <a:defRPr/>
              </a:pPr>
              <a:r>
                <a:rPr lang="en-US" sz="1600" kern="0" dirty="0">
                  <a:latin typeface="Arial" panose="020B0604020202020204" pitchFamily="34" charset="0"/>
                  <a:cs typeface="Arial" panose="020B0604020202020204" pitchFamily="34" charset="0"/>
                  <a:sym typeface="Arial"/>
                </a:rPr>
                <a:t>High costs </a:t>
              </a:r>
              <a:r>
                <a:rPr lang="en-US" sz="1600" kern="0" dirty="0" err="1">
                  <a:latin typeface="Arial" panose="020B0604020202020204" pitchFamily="34" charset="0"/>
                  <a:cs typeface="Arial" panose="020B0604020202020204" pitchFamily="34" charset="0"/>
                  <a:sym typeface="Arial"/>
                </a:rPr>
                <a:t>andl</a:t>
              </a:r>
              <a:r>
                <a:rPr lang="en-US" sz="1600" kern="0" dirty="0">
                  <a:latin typeface="Arial" panose="020B0604020202020204" pitchFamily="34" charset="0"/>
                  <a:cs typeface="Arial" panose="020B0604020202020204" pitchFamily="34" charset="0"/>
                  <a:sym typeface="Arial"/>
                </a:rPr>
                <a:t> </a:t>
              </a:r>
              <a:r>
                <a:rPr lang="en-US" sz="1600" kern="0" dirty="0" err="1">
                  <a:latin typeface="Arial" panose="020B0604020202020204" pitchFamily="34" charset="0"/>
                  <a:cs typeface="Arial" panose="020B0604020202020204" pitchFamily="34" charset="0"/>
                  <a:sym typeface="Arial"/>
                </a:rPr>
                <a:t>imited</a:t>
              </a:r>
              <a:r>
                <a:rPr lang="en-US" sz="1600" kern="0" dirty="0">
                  <a:latin typeface="Arial" panose="020B0604020202020204" pitchFamily="34" charset="0"/>
                  <a:cs typeface="Arial" panose="020B0604020202020204" pitchFamily="34" charset="0"/>
                  <a:sym typeface="Arial"/>
                </a:rPr>
                <a:t> access to quality solution</a:t>
              </a:r>
            </a:p>
            <a:p>
              <a:pPr marL="285750" indent="-285750" defTabSz="685771">
                <a:buFont typeface="Arial" panose="020B0604020202020204" pitchFamily="34" charset="0"/>
                <a:buChar char="•"/>
                <a:defRPr/>
              </a:pPr>
              <a:r>
                <a:rPr lang="en-US" sz="1600" kern="0" dirty="0">
                  <a:latin typeface="Arial" panose="020B0604020202020204" pitchFamily="34" charset="0"/>
                  <a:cs typeface="Arial" panose="020B0604020202020204" pitchFamily="34" charset="0"/>
                  <a:sym typeface="Arial"/>
                </a:rPr>
                <a:t>Difficult in using educational resources  </a:t>
              </a:r>
            </a:p>
            <a:p>
              <a:pPr defTabSz="685771">
                <a:defRPr/>
              </a:pPr>
              <a:endParaRPr lang="en-US" sz="1400" kern="0" dirty="0">
                <a:solidFill>
                  <a:prstClr val="white">
                    <a:lumMod val="50000"/>
                  </a:prstClr>
                </a:solidFill>
                <a:cs typeface="Arial"/>
                <a:sym typeface="Arial"/>
              </a:endParaRPr>
            </a:p>
          </p:txBody>
        </p:sp>
        <p:sp>
          <p:nvSpPr>
            <p:cNvPr id="30" name="TextBox 29"/>
            <p:cNvSpPr txBox="1"/>
            <p:nvPr/>
          </p:nvSpPr>
          <p:spPr>
            <a:xfrm>
              <a:off x="6008094" y="2419173"/>
              <a:ext cx="1719300" cy="1067891"/>
            </a:xfrm>
            <a:prstGeom prst="rect">
              <a:avLst/>
            </a:prstGeom>
            <a:noFill/>
            <a:ln>
              <a:solidFill>
                <a:srgbClr val="E7E6E6">
                  <a:lumMod val="50000"/>
                </a:srgbClr>
              </a:solidFill>
            </a:ln>
          </p:spPr>
          <p:txBody>
            <a:bodyPr wrap="square" lIns="68580" tIns="34290" rIns="68580" bIns="34290" rtlCol="0" anchor="t">
              <a:spAutoFit/>
            </a:bodyPr>
            <a:lstStyle/>
            <a:p>
              <a:pPr defTabSz="685771">
                <a:defRPr/>
              </a:pPr>
              <a:r>
                <a:rPr lang="en-US" sz="1400" kern="0" dirty="0">
                  <a:solidFill>
                    <a:prstClr val="white">
                      <a:lumMod val="50000"/>
                    </a:prstClr>
                  </a:solidFill>
                  <a:cs typeface="Arial"/>
                  <a:sym typeface="Arial"/>
                </a:rPr>
                <a:t>I would </a:t>
              </a:r>
              <a:r>
                <a:rPr lang="en-US" sz="1400" b="1" kern="0" dirty="0">
                  <a:solidFill>
                    <a:prstClr val="white">
                      <a:lumMod val="50000"/>
                    </a:prstClr>
                  </a:solidFill>
                  <a:cs typeface="Arial"/>
                  <a:sym typeface="Arial"/>
                </a:rPr>
                <a:t>WANT</a:t>
              </a:r>
              <a:r>
                <a:rPr lang="en-US" sz="1400" kern="0" dirty="0">
                  <a:solidFill>
                    <a:prstClr val="white">
                      <a:lumMod val="50000"/>
                    </a:prstClr>
                  </a:solidFill>
                  <a:cs typeface="Arial"/>
                  <a:sym typeface="Arial"/>
                </a:rPr>
                <a:t>: </a:t>
              </a:r>
            </a:p>
            <a:p>
              <a:pPr defTabSz="685771">
                <a:defRPr/>
              </a:pPr>
              <a:endParaRPr lang="en-US" sz="1400" kern="0" dirty="0">
                <a:solidFill>
                  <a:prstClr val="white">
                    <a:lumMod val="50000"/>
                  </a:prstClr>
                </a:solidFill>
                <a:latin typeface="Arial" panose="020B0604020202020204" pitchFamily="34" charset="0"/>
                <a:cs typeface="Arial" panose="020B0604020202020204" pitchFamily="34" charset="0"/>
                <a:sym typeface="Arial"/>
              </a:endParaRPr>
            </a:p>
            <a:p>
              <a:pPr marL="285750" indent="-285750" defTabSz="685771">
                <a:buFont typeface="Arial" panose="020B0604020202020204" pitchFamily="34" charset="0"/>
                <a:buChar char="•"/>
                <a:defRPr/>
              </a:pPr>
              <a:r>
                <a:rPr lang="en-US" sz="1600" kern="0" dirty="0">
                  <a:latin typeface="Arial" panose="020B0604020202020204" pitchFamily="34" charset="0"/>
                  <a:cs typeface="Arial" panose="020B0604020202020204" pitchFamily="34" charset="0"/>
                  <a:sym typeface="Arial"/>
                </a:rPr>
                <a:t>To find the tools that enhance child’s literacy skills</a:t>
              </a:r>
            </a:p>
            <a:p>
              <a:pPr marL="285750" indent="-285750" defTabSz="685771">
                <a:buFont typeface="Arial" panose="020B0604020202020204" pitchFamily="34" charset="0"/>
                <a:buChar char="•"/>
                <a:defRPr/>
              </a:pPr>
              <a:r>
                <a:rPr lang="en-US" sz="1600" kern="0" dirty="0">
                  <a:latin typeface="Arial" panose="020B0604020202020204" pitchFamily="34" charset="0"/>
                  <a:cs typeface="Arial" panose="020B0604020202020204" pitchFamily="34" charset="0"/>
                  <a:sym typeface="Arial"/>
                </a:rPr>
                <a:t>To research and compare educational solutions tailored for dyslexia</a:t>
              </a:r>
            </a:p>
            <a:p>
              <a:pPr marL="285750" indent="-285750" defTabSz="685771">
                <a:buFont typeface="Arial" panose="020B0604020202020204" pitchFamily="34" charset="0"/>
                <a:buChar char="•"/>
                <a:defRPr/>
              </a:pPr>
              <a:r>
                <a:rPr lang="en-US" sz="1600" kern="0" dirty="0">
                  <a:latin typeface="Arial" panose="020B0604020202020204" pitchFamily="34" charset="0"/>
                  <a:cs typeface="Arial" panose="020B0604020202020204" pitchFamily="34" charset="0"/>
                  <a:sym typeface="Arial"/>
                </a:rPr>
                <a:t>To implement and experiment with different teaching strategies</a:t>
              </a:r>
            </a:p>
            <a:p>
              <a:pPr marL="285750" indent="-285750" defTabSz="685771">
                <a:buFont typeface="Arial" panose="020B0604020202020204" pitchFamily="34" charset="0"/>
                <a:buChar char="•"/>
                <a:defRPr/>
              </a:pPr>
              <a:endParaRPr lang="en-US" sz="1400" kern="0" dirty="0">
                <a:solidFill>
                  <a:prstClr val="white">
                    <a:lumMod val="50000"/>
                  </a:prstClr>
                </a:solidFill>
                <a:cs typeface="Arial"/>
                <a:sym typeface="Arial"/>
              </a:endParaRPr>
            </a:p>
          </p:txBody>
        </p:sp>
        <p:sp>
          <p:nvSpPr>
            <p:cNvPr id="31" name="TextBox 30"/>
            <p:cNvSpPr txBox="1"/>
            <p:nvPr/>
          </p:nvSpPr>
          <p:spPr>
            <a:xfrm>
              <a:off x="948935" y="2716896"/>
              <a:ext cx="1819070" cy="1039461"/>
            </a:xfrm>
            <a:prstGeom prst="rect">
              <a:avLst/>
            </a:prstGeom>
            <a:noFill/>
            <a:ln>
              <a:solidFill>
                <a:srgbClr val="E7E6E6">
                  <a:lumMod val="50000"/>
                </a:srgbClr>
              </a:solidFill>
            </a:ln>
          </p:spPr>
          <p:txBody>
            <a:bodyPr wrap="square" rtlCol="0">
              <a:spAutoFit/>
            </a:bodyPr>
            <a:lstStyle/>
            <a:p>
              <a:pPr>
                <a:defRPr/>
              </a:pPr>
              <a:r>
                <a:rPr lang="pt-BR" sz="1400" b="1" i="1" kern="0" dirty="0">
                  <a:solidFill>
                    <a:srgbClr val="FF0000"/>
                  </a:solidFill>
                  <a:cs typeface="Arial"/>
                  <a:sym typeface="Arial"/>
                </a:rPr>
                <a:t>What is the product or service that you are offering?</a:t>
              </a:r>
              <a:endParaRPr lang="en-US" sz="1400" b="1" kern="0" dirty="0">
                <a:solidFill>
                  <a:srgbClr val="FF0000"/>
                </a:solidFill>
                <a:cs typeface="Arial"/>
                <a:sym typeface="Arial"/>
              </a:endParaRPr>
            </a:p>
            <a:p>
              <a:pPr algn="just" defTabSz="685771">
                <a:defRPr/>
              </a:pPr>
              <a:endParaRPr lang="en-IN" sz="1400" kern="0" dirty="0">
                <a:solidFill>
                  <a:prstClr val="white">
                    <a:lumMod val="50000"/>
                  </a:prstClr>
                </a:solidFill>
                <a:cs typeface="Arial"/>
                <a:sym typeface="Arial"/>
              </a:endParaRPr>
            </a:p>
            <a:p>
              <a:pPr algn="just" defTabSz="685771">
                <a:defRPr/>
              </a:pPr>
              <a:r>
                <a:rPr lang="en-IN" kern="0" dirty="0">
                  <a:latin typeface="Arial" panose="020B0604020202020204" pitchFamily="34" charset="0"/>
                  <a:cs typeface="Arial" panose="020B0604020202020204" pitchFamily="34" charset="0"/>
                  <a:sym typeface="Arial"/>
                </a:rPr>
                <a:t>We offer a game based learning app designed to support children with dyslexia</a:t>
              </a:r>
            </a:p>
            <a:p>
              <a:pPr algn="just" defTabSz="685771">
                <a:defRPr/>
              </a:pPr>
              <a:endParaRPr lang="en-IN" sz="1400" kern="0" dirty="0">
                <a:solidFill>
                  <a:prstClr val="white">
                    <a:lumMod val="50000"/>
                  </a:prstClr>
                </a:solidFill>
                <a:cs typeface="Arial"/>
                <a:sym typeface="Arial"/>
              </a:endParaRPr>
            </a:p>
            <a:p>
              <a:pPr algn="just" defTabSz="685771">
                <a:defRPr/>
              </a:pPr>
              <a:endParaRPr lang="en-IN" sz="1400" kern="0" dirty="0">
                <a:solidFill>
                  <a:prstClr val="white">
                    <a:lumMod val="50000"/>
                  </a:prstClr>
                </a:solidFill>
                <a:cs typeface="Arial"/>
                <a:sym typeface="Arial"/>
              </a:endParaRPr>
            </a:p>
            <a:p>
              <a:pPr algn="just" defTabSz="685771">
                <a:defRPr/>
              </a:pPr>
              <a:endParaRPr lang="en-IN" sz="1400" kern="0" dirty="0">
                <a:solidFill>
                  <a:prstClr val="white">
                    <a:lumMod val="50000"/>
                  </a:prstClr>
                </a:solidFill>
                <a:cs typeface="Arial"/>
                <a:sym typeface="Arial"/>
              </a:endParaRPr>
            </a:p>
          </p:txBody>
        </p:sp>
        <p:cxnSp>
          <p:nvCxnSpPr>
            <p:cNvPr id="32" name="Straight Connector 31"/>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51" name="Rectangle 50"/>
          <p:cNvSpPr/>
          <p:nvPr/>
        </p:nvSpPr>
        <p:spPr>
          <a:xfrm>
            <a:off x="8016365" y="4626290"/>
            <a:ext cx="1714342" cy="369330"/>
          </a:xfrm>
          <a:prstGeom prst="rect">
            <a:avLst/>
          </a:prstGeom>
        </p:spPr>
        <p:txBody>
          <a:bodyPr wrap="square" lIns="91439" tIns="45719" rIns="91439" bIns="45719">
            <a:spAutoFit/>
          </a:bodyPr>
          <a:lstStyle/>
          <a:p>
            <a:pPr algn="ctr"/>
            <a:r>
              <a:rPr lang="en-US" dirty="0"/>
              <a:t>FIT</a:t>
            </a:r>
          </a:p>
        </p:txBody>
      </p:sp>
      <p:sp>
        <p:nvSpPr>
          <p:cNvPr id="52" name="Rectangle 1"/>
          <p:cNvSpPr/>
          <p:nvPr/>
        </p:nvSpPr>
        <p:spPr>
          <a:xfrm>
            <a:off x="6286488" y="1477265"/>
            <a:ext cx="248784" cy="369330"/>
          </a:xfrm>
          <a:prstGeom prst="rect">
            <a:avLst/>
          </a:prstGeom>
        </p:spPr>
        <p:txBody>
          <a:bodyPr wrap="none" lIns="91439" tIns="45719" rIns="91439" bIns="45719">
            <a:spAutoFit/>
          </a:bodyPr>
          <a:lstStyle/>
          <a:p>
            <a:r>
              <a:rPr lang="en-US" dirty="0">
                <a:solidFill>
                  <a:srgbClr val="292929"/>
                </a:solidFill>
                <a:latin typeface="charter"/>
              </a:rPr>
              <a: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Sairam logo.JPG"/>
          <p:cNvPicPr>
            <a:picLocks noChangeAspect="1"/>
          </p:cNvPicPr>
          <p:nvPr/>
        </p:nvPicPr>
        <p:blipFill>
          <a:blip r:embed="rId2"/>
          <a:stretch>
            <a:fillRect/>
          </a:stretch>
        </p:blipFill>
        <p:spPr>
          <a:xfrm>
            <a:off x="228600" y="266700"/>
            <a:ext cx="2626360" cy="838200"/>
          </a:xfrm>
          <a:prstGeom prst="rect">
            <a:avLst/>
          </a:prstGeom>
        </p:spPr>
      </p:pic>
      <p:pic>
        <p:nvPicPr>
          <p:cNvPr id="9" name="Picture 8" descr="Sairam innovation logo.JPG"/>
          <p:cNvPicPr>
            <a:picLocks noChangeAspect="1"/>
          </p:cNvPicPr>
          <p:nvPr/>
        </p:nvPicPr>
        <p:blipFill>
          <a:blip r:embed="rId3"/>
          <a:stretch>
            <a:fillRect/>
          </a:stretch>
        </p:blipFill>
        <p:spPr>
          <a:xfrm>
            <a:off x="15849603" y="266700"/>
            <a:ext cx="2132350" cy="838200"/>
          </a:xfrm>
          <a:prstGeom prst="rect">
            <a:avLst/>
          </a:prstGeom>
        </p:spPr>
      </p:pic>
      <p:pic>
        <p:nvPicPr>
          <p:cNvPr id="10" name="Picture 9" descr="Chairman sir logo.JPG"/>
          <p:cNvPicPr>
            <a:picLocks noChangeAspect="1"/>
          </p:cNvPicPr>
          <p:nvPr/>
        </p:nvPicPr>
        <p:blipFill>
          <a:blip r:embed="rId4"/>
          <a:stretch>
            <a:fillRect/>
          </a:stretch>
        </p:blipFill>
        <p:spPr>
          <a:xfrm>
            <a:off x="17068800" y="9182102"/>
            <a:ext cx="876300" cy="886733"/>
          </a:xfrm>
          <a:prstGeom prst="rect">
            <a:avLst/>
          </a:prstGeom>
        </p:spPr>
      </p:pic>
      <p:sp>
        <p:nvSpPr>
          <p:cNvPr id="6" name="TextBox 5"/>
          <p:cNvSpPr txBox="1"/>
          <p:nvPr/>
        </p:nvSpPr>
        <p:spPr>
          <a:xfrm>
            <a:off x="3124203" y="2"/>
            <a:ext cx="11351678" cy="1254189"/>
          </a:xfrm>
          <a:prstGeom prst="rect">
            <a:avLst/>
          </a:prstGeom>
          <a:noFill/>
        </p:spPr>
        <p:txBody>
          <a:bodyPr wrap="square" lIns="137160" tIns="68580" rIns="137160" bIns="68580" rtlCol="0" anchor="t">
            <a:spAutoFit/>
          </a:bodyPr>
          <a:lstStyle/>
          <a:p>
            <a:pPr algn="ctr">
              <a:lnSpc>
                <a:spcPts val="8746"/>
              </a:lnSpc>
              <a:spcBef>
                <a:spcPct val="0"/>
              </a:spcBef>
            </a:pPr>
            <a:r>
              <a:rPr lang="en-US" sz="5400" b="1" dirty="0"/>
              <a:t>Solution</a:t>
            </a:r>
          </a:p>
        </p:txBody>
      </p:sp>
      <p:sp>
        <p:nvSpPr>
          <p:cNvPr id="7" name="Content Placeholder 2"/>
          <p:cNvSpPr txBox="1">
            <a:spLocks/>
          </p:cNvSpPr>
          <p:nvPr/>
        </p:nvSpPr>
        <p:spPr>
          <a:xfrm>
            <a:off x="990600" y="1468807"/>
            <a:ext cx="8153400" cy="7789493"/>
          </a:xfrm>
          <a:prstGeom prst="rect">
            <a:avLst/>
          </a:prstGeom>
          <a:ln>
            <a:solidFill>
              <a:schemeClr val="tx1"/>
            </a:solidFill>
          </a:ln>
        </p:spPr>
        <p:txBody>
          <a:bodyPr vert="horz" lIns="137160" tIns="68580" rIns="137160" bIns="68580" rtlCol="0" anchor="t">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 </a:t>
            </a:r>
          </a:p>
          <a:p>
            <a:pPr marL="0" indent="0">
              <a:buNone/>
            </a:pPr>
            <a:r>
              <a:rPr lang="en-US" sz="2400" b="1" dirty="0"/>
              <a:t>We offer a comprehensive game-based learning experience</a:t>
            </a:r>
          </a:p>
          <a:p>
            <a:pPr marL="0" indent="0">
              <a:buNone/>
            </a:pPr>
            <a:endParaRPr lang="en-US" sz="2400" b="1" dirty="0"/>
          </a:p>
          <a:p>
            <a:pPr>
              <a:buFont typeface="Wingdings" panose="05000000000000000000" pitchFamily="2" charset="2"/>
              <a:buChar char="§"/>
            </a:pPr>
            <a:r>
              <a:rPr lang="en-US" sz="2400" dirty="0"/>
              <a:t>Powered by our </a:t>
            </a:r>
            <a:r>
              <a:rPr lang="en-US" sz="2400" b="1" dirty="0"/>
              <a:t>Reinforcement Adaptive Learning Framework (RALF)</a:t>
            </a:r>
            <a:r>
              <a:rPr lang="en-US" sz="2400" dirty="0"/>
              <a:t>, our platform includes a wide range of engaging, interactive games designed to support children’s learning through fun and adaptive methods:</a:t>
            </a:r>
          </a:p>
          <a:p>
            <a:pPr>
              <a:buFont typeface="Wingdings" panose="05000000000000000000" pitchFamily="2" charset="2"/>
              <a:buChar char="§"/>
            </a:pPr>
            <a:r>
              <a:rPr lang="en-US" sz="2400" dirty="0"/>
              <a:t>🎧 </a:t>
            </a:r>
            <a:r>
              <a:rPr lang="en-US" sz="2400" b="1" dirty="0"/>
              <a:t>Word Weaver</a:t>
            </a:r>
            <a:r>
              <a:rPr lang="en-US" sz="2400" dirty="0"/>
              <a:t> – An audio-based pronunciation game that sharpens listening and articulation skills.</a:t>
            </a:r>
          </a:p>
          <a:p>
            <a:pPr>
              <a:buFont typeface="Wingdings" panose="05000000000000000000" pitchFamily="2" charset="2"/>
              <a:buChar char="§"/>
            </a:pPr>
            <a:r>
              <a:rPr lang="en-US" sz="2400" dirty="0"/>
              <a:t>🧠 </a:t>
            </a:r>
            <a:r>
              <a:rPr lang="en-US" sz="2400" b="1" dirty="0"/>
              <a:t>Memory Match</a:t>
            </a:r>
            <a:r>
              <a:rPr lang="en-US" sz="2400" dirty="0"/>
              <a:t> – A challenge that boosts memory recall and visual recognition through fun pairing exercises.</a:t>
            </a:r>
          </a:p>
          <a:p>
            <a:pPr>
              <a:buFont typeface="Wingdings" panose="05000000000000000000" pitchFamily="2" charset="2"/>
              <a:buChar char="§"/>
            </a:pPr>
            <a:r>
              <a:rPr lang="en-US" sz="2400" dirty="0"/>
              <a:t>🔠 </a:t>
            </a:r>
            <a:r>
              <a:rPr lang="en-US" sz="2400" b="1" dirty="0"/>
              <a:t>Letter Land</a:t>
            </a:r>
            <a:r>
              <a:rPr lang="en-US" sz="2400" dirty="0"/>
              <a:t> – A colorful environment where children practice letter and word sequencing using </a:t>
            </a:r>
            <a:r>
              <a:rPr lang="en-US" sz="2400" b="1" dirty="0"/>
              <a:t>drag-and-drop techniques</a:t>
            </a:r>
            <a:r>
              <a:rPr lang="en-US" sz="2400" dirty="0"/>
              <a:t>.</a:t>
            </a:r>
          </a:p>
          <a:p>
            <a:pPr>
              <a:buFont typeface="Wingdings" panose="05000000000000000000" pitchFamily="2" charset="2"/>
              <a:buChar char="§"/>
            </a:pPr>
            <a:r>
              <a:rPr lang="en-US" sz="2400" dirty="0"/>
              <a:t>🗣️ </a:t>
            </a:r>
            <a:r>
              <a:rPr lang="en-US" sz="2400" b="1" dirty="0"/>
              <a:t>Say It, Match It</a:t>
            </a:r>
            <a:r>
              <a:rPr lang="en-US" sz="2400" dirty="0"/>
              <a:t> – An interactive game that enhances </a:t>
            </a:r>
            <a:r>
              <a:rPr lang="en-US" sz="2400" b="1" dirty="0"/>
              <a:t>vocabulary</a:t>
            </a:r>
            <a:r>
              <a:rPr lang="en-US" sz="2400" dirty="0"/>
              <a:t> and </a:t>
            </a:r>
            <a:r>
              <a:rPr lang="en-US" sz="2400" b="1" dirty="0"/>
              <a:t>phonological awareness</a:t>
            </a:r>
            <a:r>
              <a:rPr lang="en-US" sz="2400" dirty="0"/>
              <a:t>.</a:t>
            </a:r>
          </a:p>
          <a:p>
            <a:pPr>
              <a:buFont typeface="Wingdings" panose="05000000000000000000" pitchFamily="2" charset="2"/>
              <a:buChar char="§"/>
            </a:pPr>
            <a:r>
              <a:rPr lang="en-US" sz="2400" dirty="0"/>
              <a:t>🐾 </a:t>
            </a:r>
            <a:r>
              <a:rPr lang="en-US" sz="2400" b="1" dirty="0"/>
              <a:t>Guess the Animal</a:t>
            </a:r>
            <a:r>
              <a:rPr lang="en-US" sz="2400" dirty="0"/>
              <a:t> – A visual guessing game where children view an image and identify the animal using voice or text input, with rewards reinforcing correct answers.</a:t>
            </a:r>
          </a:p>
          <a:p>
            <a:pPr>
              <a:buFont typeface="Wingdings" panose="05000000000000000000" pitchFamily="2" charset="2"/>
              <a:buChar char="§"/>
            </a:pPr>
            <a:r>
              <a:rPr lang="en-US" sz="2400" dirty="0"/>
              <a:t>🧩 </a:t>
            </a:r>
            <a:r>
              <a:rPr lang="en-US" sz="2400" b="1" dirty="0"/>
              <a:t>Puzzle Play</a:t>
            </a:r>
            <a:r>
              <a:rPr lang="en-US" sz="2400" dirty="0"/>
              <a:t> – Engaging drag-and-drop puzzles that develop spatial reasoning and problem-solving skills.</a:t>
            </a:r>
          </a:p>
          <a:p>
            <a:pPr>
              <a:buFont typeface="Wingdings" panose="05000000000000000000" pitchFamily="2" charset="2"/>
              <a:buChar char="§"/>
            </a:pPr>
            <a:r>
              <a:rPr lang="en-US" sz="2400" dirty="0"/>
              <a:t>🔡 </a:t>
            </a:r>
            <a:r>
              <a:rPr lang="en-US" sz="2400" b="1" dirty="0"/>
              <a:t>Alphabet Learning</a:t>
            </a:r>
            <a:r>
              <a:rPr lang="en-US" sz="2400" dirty="0"/>
              <a:t> – A foundational game helping children recognize, sequence, and pronounce letters interactively.</a:t>
            </a:r>
          </a:p>
          <a:p>
            <a:pPr>
              <a:buFont typeface="Wingdings" panose="05000000000000000000" pitchFamily="2" charset="2"/>
              <a:buChar char="§"/>
            </a:pPr>
            <a:endParaRPr lang="en-GB" sz="2100" dirty="0">
              <a:cs typeface="Calibri"/>
            </a:endParaRPr>
          </a:p>
        </p:txBody>
      </p:sp>
      <p:sp>
        <p:nvSpPr>
          <p:cNvPr id="12" name="Rectangle 11"/>
          <p:cNvSpPr/>
          <p:nvPr/>
        </p:nvSpPr>
        <p:spPr>
          <a:xfrm>
            <a:off x="9677400" y="1468807"/>
            <a:ext cx="7391400" cy="7789493"/>
          </a:xfrm>
          <a:prstGeom prst="rect">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List the Benefits of Your solutions</a:t>
            </a:r>
          </a:p>
          <a:p>
            <a:endParaRPr lang="en-GB" sz="2800" b="1" dirty="0"/>
          </a:p>
          <a:p>
            <a:r>
              <a:rPr lang="en-US" altLang="en-US" b="1" dirty="0">
                <a:solidFill>
                  <a:schemeClr val="tx1"/>
                </a:solidFill>
                <a:latin typeface="Arial" panose="020B0604020202020204" pitchFamily="34" charset="0"/>
              </a:rPr>
              <a:t>1.Personalized Learning</a:t>
            </a:r>
          </a:p>
          <a:p>
            <a:r>
              <a:rPr lang="en-US" altLang="en-US" b="1" dirty="0">
                <a:latin typeface="Arial" panose="020B0604020202020204" pitchFamily="34" charset="0"/>
              </a:rPr>
              <a:t>	</a:t>
            </a:r>
            <a:r>
              <a:rPr lang="en-US" altLang="en-US" dirty="0">
                <a:solidFill>
                  <a:schemeClr val="tx1"/>
                </a:solidFill>
                <a:latin typeface="Arial" panose="020B0604020202020204" pitchFamily="34" charset="0"/>
              </a:rPr>
              <a:t>RALF adapts the difficulty and content of each game to match the individual needs of each child, providing a customized learning experience.</a:t>
            </a:r>
          </a:p>
          <a:p>
            <a:pPr marL="457200" indent="-457200">
              <a:buAutoNum type="arabicPeriod"/>
            </a:pPr>
            <a:endParaRPr lang="en-US" altLang="en-US" dirty="0">
              <a:solidFill>
                <a:schemeClr val="tx1"/>
              </a:solidFill>
              <a:latin typeface="Arial" panose="020B0604020202020204" pitchFamily="34" charset="0"/>
            </a:endParaRPr>
          </a:p>
          <a:p>
            <a:r>
              <a:rPr lang="en-US" altLang="en-US" b="1" dirty="0">
                <a:solidFill>
                  <a:schemeClr val="tx1"/>
                </a:solidFill>
                <a:latin typeface="Arial" panose="020B0604020202020204" pitchFamily="34" charset="0"/>
              </a:rPr>
              <a:t>2. Enhanced Language Skills</a:t>
            </a:r>
          </a:p>
          <a:p>
            <a:r>
              <a:rPr lang="en-US" altLang="en-US" b="1" dirty="0">
                <a:latin typeface="Arial" panose="020B0604020202020204" pitchFamily="34" charset="0"/>
              </a:rPr>
              <a:t>	</a:t>
            </a:r>
            <a:r>
              <a:rPr lang="en-US" altLang="en-US" dirty="0">
                <a:solidFill>
                  <a:schemeClr val="tx1"/>
                </a:solidFill>
                <a:latin typeface="Arial" panose="020B0604020202020204" pitchFamily="34" charset="0"/>
              </a:rPr>
              <a:t>Games like 'Word Weaver' and 'Say It, Match It!' improve pronunciation, vocabulary, and phonological awareness, crucial for reading and language development</a:t>
            </a:r>
          </a:p>
          <a:p>
            <a:endParaRPr lang="en-US" altLang="en-US" dirty="0">
              <a:latin typeface="Arial" panose="020B0604020202020204" pitchFamily="34" charset="0"/>
            </a:endParaRPr>
          </a:p>
          <a:p>
            <a:r>
              <a:rPr lang="en-US" altLang="en-US" dirty="0">
                <a:solidFill>
                  <a:schemeClr val="tx1"/>
                </a:solidFill>
                <a:latin typeface="Arial" panose="020B0604020202020204" pitchFamily="34" charset="0"/>
              </a:rPr>
              <a:t>3.</a:t>
            </a:r>
            <a:r>
              <a:rPr lang="en-US" altLang="en-US" b="1" dirty="0">
                <a:solidFill>
                  <a:schemeClr val="tx1"/>
                </a:solidFill>
                <a:latin typeface="Arial" panose="020B0604020202020204" pitchFamily="34" charset="0"/>
              </a:rPr>
              <a:t> Improved Memory and Sequencing</a:t>
            </a:r>
          </a:p>
          <a:p>
            <a:r>
              <a:rPr lang="en-US" altLang="en-US" b="1" dirty="0">
                <a:latin typeface="Arial" panose="020B0604020202020204" pitchFamily="34" charset="0"/>
              </a:rPr>
              <a:t>	</a:t>
            </a:r>
            <a:r>
              <a:rPr lang="en-US" altLang="en-US" dirty="0">
                <a:solidFill>
                  <a:schemeClr val="tx1"/>
                </a:solidFill>
                <a:latin typeface="Arial" panose="020B0604020202020204" pitchFamily="34" charset="0"/>
              </a:rPr>
              <a:t>'Memory Match' and '</a:t>
            </a:r>
            <a:r>
              <a:rPr lang="en-US" altLang="en-US" dirty="0" err="1">
                <a:solidFill>
                  <a:schemeClr val="tx1"/>
                </a:solidFill>
                <a:latin typeface="Arial" panose="020B0604020202020204" pitchFamily="34" charset="0"/>
              </a:rPr>
              <a:t>Letterland</a:t>
            </a:r>
            <a:r>
              <a:rPr lang="en-US" altLang="en-US" dirty="0">
                <a:solidFill>
                  <a:schemeClr val="tx1"/>
                </a:solidFill>
                <a:latin typeface="Arial" panose="020B0604020202020204" pitchFamily="34" charset="0"/>
              </a:rPr>
              <a:t>' strengthen memory, recall, and letter/word sequencing skills, which are essential for spelling and sentence construction.</a:t>
            </a:r>
          </a:p>
          <a:p>
            <a:endParaRPr lang="en-US" altLang="en-US" dirty="0">
              <a:solidFill>
                <a:schemeClr val="tx1"/>
              </a:solidFill>
              <a:latin typeface="Arial" panose="020B0604020202020204" pitchFamily="34" charset="0"/>
            </a:endParaRPr>
          </a:p>
          <a:p>
            <a:r>
              <a:rPr lang="en-US" altLang="en-US" dirty="0">
                <a:latin typeface="Arial" panose="020B0604020202020204" pitchFamily="34" charset="0"/>
              </a:rPr>
              <a:t>4.</a:t>
            </a:r>
            <a:r>
              <a:rPr lang="en-US" altLang="en-US" b="1" dirty="0">
                <a:solidFill>
                  <a:schemeClr val="tx1"/>
                </a:solidFill>
                <a:latin typeface="Arial" panose="020B0604020202020204" pitchFamily="34" charset="0"/>
              </a:rPr>
              <a:t> Engaging and Motivating</a:t>
            </a:r>
            <a:r>
              <a:rPr lang="en-US" altLang="en-US" dirty="0">
                <a:solidFill>
                  <a:schemeClr val="tx1"/>
                </a:solidFill>
                <a:latin typeface="Arial" panose="020B0604020202020204" pitchFamily="34" charset="0"/>
              </a:rPr>
              <a:t> </a:t>
            </a:r>
          </a:p>
          <a:p>
            <a:r>
              <a:rPr lang="en-US" altLang="en-US" dirty="0">
                <a:latin typeface="Arial" panose="020B0604020202020204" pitchFamily="34" charset="0"/>
              </a:rPr>
              <a:t>	</a:t>
            </a:r>
            <a:r>
              <a:rPr lang="en-US" altLang="en-US" dirty="0">
                <a:solidFill>
                  <a:schemeClr val="tx1"/>
                </a:solidFill>
                <a:latin typeface="Arial" panose="020B0604020202020204" pitchFamily="34" charset="0"/>
              </a:rPr>
              <a:t>The game-based format makes learning fun and interactive, increasing motivation and engagement, which leads to better retention and a positive attitude towards learning.</a:t>
            </a:r>
          </a:p>
          <a:p>
            <a:pPr algn="ct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9350</TotalTime>
  <Words>4023</Words>
  <Application>Microsoft Office PowerPoint</Application>
  <PresentationFormat>Custom</PresentationFormat>
  <Paragraphs>1042</Paragraphs>
  <Slides>22</Slides>
  <Notes>0</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22</vt:i4>
      </vt:variant>
    </vt:vector>
  </HeadingPairs>
  <TitlesOfParts>
    <vt:vector size="42" baseType="lpstr">
      <vt:lpstr>Cambria</vt:lpstr>
      <vt:lpstr>Gill Sans MT</vt:lpstr>
      <vt:lpstr>Wingdings</vt:lpstr>
      <vt:lpstr>Lexend Deca</vt:lpstr>
      <vt:lpstr>Antonio Bold</vt:lpstr>
      <vt:lpstr>Calibri</vt:lpstr>
      <vt:lpstr>Times New Roman</vt:lpstr>
      <vt:lpstr>Barlow</vt:lpstr>
      <vt:lpstr>Verdana</vt:lpstr>
      <vt:lpstr>charter</vt:lpstr>
      <vt:lpstr>Bookman Old Style</vt:lpstr>
      <vt:lpstr>Avenir</vt:lpstr>
      <vt:lpstr>Open Sans</vt:lpstr>
      <vt:lpstr>Montserrat</vt:lpstr>
      <vt:lpstr>Agrandir Wide Black Bold</vt:lpstr>
      <vt:lpstr>Raleway</vt:lpstr>
      <vt:lpstr>Arial</vt:lpstr>
      <vt:lpstr>Gill Sans</vt:lpstr>
      <vt:lpstr>Muli</vt:lpstr>
      <vt:lpstr>Office Theme</vt:lpstr>
      <vt:lpstr>PowerPoint Presentation</vt:lpstr>
      <vt:lpstr>JUSTIFICATION FOR SUSTAINABLE DEVELOPMENT GOAL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R.Sujatha</dc:creator>
  <cp:lastModifiedBy>Robin S</cp:lastModifiedBy>
  <cp:revision>267</cp:revision>
  <dcterms:created xsi:type="dcterms:W3CDTF">2006-08-16T00:00:00Z</dcterms:created>
  <dcterms:modified xsi:type="dcterms:W3CDTF">2025-04-08T04:34:52Z</dcterms:modified>
  <dc:identifier>DAEgz1I4riU</dc:identifier>
</cp:coreProperties>
</file>