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F0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Tech dividend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3" y="0"/>
            <a:ext cx="11029616" cy="445799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timeline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C7561-5D95-4453-BCC2-FB892A839A1B}"/>
              </a:ext>
            </a:extLst>
          </p:cNvPr>
          <p:cNvSpPr/>
          <p:nvPr/>
        </p:nvSpPr>
        <p:spPr>
          <a:xfrm>
            <a:off x="365413" y="427110"/>
            <a:ext cx="11461173" cy="9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921D4-6606-4F0E-9BEC-3087C412FB69}"/>
              </a:ext>
            </a:extLst>
          </p:cNvPr>
          <p:cNvSpPr/>
          <p:nvPr/>
        </p:nvSpPr>
        <p:spPr>
          <a:xfrm>
            <a:off x="4705351" y="514928"/>
            <a:ext cx="4260273" cy="94528"/>
          </a:xfrm>
          <a:prstGeom prst="rect">
            <a:avLst/>
          </a:prstGeom>
          <a:solidFill>
            <a:srgbClr val="6F0B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7DCB1-F34A-4253-9604-2827E4059236}"/>
              </a:ext>
            </a:extLst>
          </p:cNvPr>
          <p:cNvSpPr/>
          <p:nvPr/>
        </p:nvSpPr>
        <p:spPr>
          <a:xfrm>
            <a:off x="445078" y="508218"/>
            <a:ext cx="4260273" cy="94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C2C0C-494B-4D12-94E0-B7088278DFEC}"/>
              </a:ext>
            </a:extLst>
          </p:cNvPr>
          <p:cNvSpPr/>
          <p:nvPr/>
        </p:nvSpPr>
        <p:spPr>
          <a:xfrm>
            <a:off x="8965624" y="508218"/>
            <a:ext cx="2784762" cy="945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37043558-927B-4836-8E17-7F37A8D27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078" y="738908"/>
            <a:ext cx="809481" cy="809481"/>
          </a:xfrm>
          <a:prstGeom prst="rect">
            <a:avLst/>
          </a:prstGeom>
        </p:spPr>
      </p:pic>
      <p:pic>
        <p:nvPicPr>
          <p:cNvPr id="11" name="Graphic 10" descr="Cherries">
            <a:extLst>
              <a:ext uri="{FF2B5EF4-FFF2-40B4-BE49-F238E27FC236}">
                <a16:creationId xmlns:a16="http://schemas.microsoft.com/office/drawing/2014/main" id="{24E0B75B-4A80-4948-9A4C-1A0C8F955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5351" y="748432"/>
            <a:ext cx="914400" cy="914400"/>
          </a:xfrm>
          <a:prstGeom prst="rect">
            <a:avLst/>
          </a:prstGeom>
        </p:spPr>
      </p:pic>
      <p:pic>
        <p:nvPicPr>
          <p:cNvPr id="13" name="Graphic 12" descr="Presentation with checklist">
            <a:extLst>
              <a:ext uri="{FF2B5EF4-FFF2-40B4-BE49-F238E27FC236}">
                <a16:creationId xmlns:a16="http://schemas.microsoft.com/office/drawing/2014/main" id="{DC8B21B7-4E39-4E9D-8B1E-B870B1F86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65624" y="74843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A811EF-B45F-4FC9-B453-BD5610CBEBDF}"/>
              </a:ext>
            </a:extLst>
          </p:cNvPr>
          <p:cNvSpPr txBox="1"/>
          <p:nvPr/>
        </p:nvSpPr>
        <p:spPr>
          <a:xfrm>
            <a:off x="445078" y="135531"/>
            <a:ext cx="11305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							</a:t>
            </a:r>
            <a:r>
              <a:rPr lang="nl-BE" sz="1400" b="1" i="1" dirty="0"/>
              <a:t>	08/12   								    14/12                                             15/12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C1600-B297-4277-BDE8-D914ECCA527C}"/>
              </a:ext>
            </a:extLst>
          </p:cNvPr>
          <p:cNvSpPr txBox="1"/>
          <p:nvPr/>
        </p:nvSpPr>
        <p:spPr>
          <a:xfrm>
            <a:off x="1254559" y="748432"/>
            <a:ext cx="1033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chemeClr val="bg1"/>
                </a:solidFill>
              </a:rPr>
              <a:t>-</a:t>
            </a:r>
            <a:r>
              <a:rPr lang="nl-BE" sz="1200" dirty="0" err="1">
                <a:solidFill>
                  <a:schemeClr val="bg1"/>
                </a:solidFill>
              </a:rPr>
              <a:t>Descriptives</a:t>
            </a:r>
            <a:r>
              <a:rPr lang="nl-BE" sz="1200" dirty="0">
                <a:solidFill>
                  <a:schemeClr val="bg1"/>
                </a:solidFill>
              </a:rPr>
              <a:t>                                                                                  -</a:t>
            </a:r>
            <a:r>
              <a:rPr lang="nl-BE" sz="1200" dirty="0" err="1">
                <a:solidFill>
                  <a:schemeClr val="bg1"/>
                </a:solidFill>
              </a:rPr>
              <a:t>Color</a:t>
            </a:r>
            <a:r>
              <a:rPr lang="nl-BE" sz="1200" dirty="0">
                <a:solidFill>
                  <a:schemeClr val="bg1"/>
                </a:solidFill>
              </a:rPr>
              <a:t> </a:t>
            </a:r>
            <a:r>
              <a:rPr lang="nl-BE" sz="1200" dirty="0" err="1">
                <a:solidFill>
                  <a:schemeClr val="bg1"/>
                </a:solidFill>
              </a:rPr>
              <a:t>variation</a:t>
            </a:r>
            <a:r>
              <a:rPr lang="nl-BE" sz="1200" dirty="0">
                <a:solidFill>
                  <a:schemeClr val="bg1"/>
                </a:solidFill>
              </a:rPr>
              <a:t> &amp; </a:t>
            </a:r>
            <a:r>
              <a:rPr lang="nl-BE" sz="1200" dirty="0" err="1">
                <a:solidFill>
                  <a:schemeClr val="bg1"/>
                </a:solidFill>
              </a:rPr>
              <a:t>Brightness</a:t>
            </a:r>
            <a:r>
              <a:rPr lang="nl-BE" sz="1200" dirty="0">
                <a:solidFill>
                  <a:schemeClr val="bg1"/>
                </a:solidFill>
              </a:rPr>
              <a:t>                                                         </a:t>
            </a:r>
            <a:br>
              <a:rPr lang="nl-BE" sz="1200" dirty="0">
                <a:solidFill>
                  <a:schemeClr val="bg1"/>
                </a:solidFill>
              </a:rPr>
            </a:br>
            <a:r>
              <a:rPr lang="nl-BE" sz="1200" dirty="0">
                <a:solidFill>
                  <a:schemeClr val="bg1"/>
                </a:solidFill>
              </a:rPr>
              <a:t>-</a:t>
            </a:r>
            <a:r>
              <a:rPr lang="nl-BE" sz="1200" dirty="0" err="1">
                <a:solidFill>
                  <a:schemeClr val="bg1"/>
                </a:solidFill>
              </a:rPr>
              <a:t>Comments</a:t>
            </a:r>
            <a:r>
              <a:rPr lang="nl-BE" sz="1200" dirty="0">
                <a:solidFill>
                  <a:schemeClr val="bg1"/>
                </a:solidFill>
              </a:rPr>
              <a:t> Model                                                                          -</a:t>
            </a:r>
            <a:r>
              <a:rPr lang="nl-BE" sz="1200" dirty="0" err="1">
                <a:solidFill>
                  <a:schemeClr val="bg1"/>
                </a:solidFill>
              </a:rPr>
              <a:t>Caption</a:t>
            </a:r>
            <a:r>
              <a:rPr lang="nl-BE" sz="1200" dirty="0">
                <a:solidFill>
                  <a:schemeClr val="bg1"/>
                </a:solidFill>
              </a:rPr>
              <a:t> Topic </a:t>
            </a:r>
            <a:r>
              <a:rPr lang="nl-BE" sz="1200" dirty="0" err="1">
                <a:solidFill>
                  <a:schemeClr val="bg1"/>
                </a:solidFill>
              </a:rPr>
              <a:t>Popularity</a:t>
            </a:r>
            <a:br>
              <a:rPr lang="nl-BE" sz="1200" dirty="0">
                <a:solidFill>
                  <a:schemeClr val="bg1"/>
                </a:solidFill>
              </a:rPr>
            </a:br>
            <a:r>
              <a:rPr lang="nl-BE" sz="1200" dirty="0">
                <a:solidFill>
                  <a:schemeClr val="bg1"/>
                </a:solidFill>
              </a:rPr>
              <a:t>-</a:t>
            </a:r>
            <a:r>
              <a:rPr lang="nl-BE" sz="1200" dirty="0" err="1">
                <a:solidFill>
                  <a:schemeClr val="bg1"/>
                </a:solidFill>
              </a:rPr>
              <a:t>Likes</a:t>
            </a:r>
            <a:r>
              <a:rPr lang="nl-BE" sz="1200" dirty="0">
                <a:solidFill>
                  <a:schemeClr val="bg1"/>
                </a:solidFill>
              </a:rPr>
              <a:t> Model                                                                                   -Trends </a:t>
            </a:r>
            <a:r>
              <a:rPr lang="nl-BE" sz="1200" dirty="0" err="1">
                <a:solidFill>
                  <a:schemeClr val="bg1"/>
                </a:solidFill>
              </a:rPr>
              <a:t>during</a:t>
            </a:r>
            <a:r>
              <a:rPr lang="nl-BE" sz="1200" dirty="0">
                <a:solidFill>
                  <a:schemeClr val="bg1"/>
                </a:solidFill>
              </a:rPr>
              <a:t>/</a:t>
            </a:r>
            <a:r>
              <a:rPr lang="nl-BE" sz="1200" dirty="0" err="1">
                <a:solidFill>
                  <a:schemeClr val="bg1"/>
                </a:solidFill>
              </a:rPr>
              <a:t>after</a:t>
            </a:r>
            <a:r>
              <a:rPr lang="nl-BE" sz="1200" dirty="0">
                <a:solidFill>
                  <a:schemeClr val="bg1"/>
                </a:solidFill>
              </a:rPr>
              <a:t> festival</a:t>
            </a:r>
            <a:br>
              <a:rPr lang="nl-BE" sz="1200" dirty="0">
                <a:solidFill>
                  <a:schemeClr val="bg1"/>
                </a:solidFill>
              </a:rPr>
            </a:br>
            <a:r>
              <a:rPr lang="nl-BE" sz="1200" dirty="0">
                <a:solidFill>
                  <a:schemeClr val="bg1"/>
                </a:solidFill>
              </a:rPr>
              <a:t>-Tickets </a:t>
            </a:r>
            <a:r>
              <a:rPr lang="nl-BE" sz="1200" dirty="0" err="1">
                <a:solidFill>
                  <a:schemeClr val="bg1"/>
                </a:solidFill>
              </a:rPr>
              <a:t>sold</a:t>
            </a:r>
            <a:r>
              <a:rPr lang="nl-BE" sz="1200" dirty="0">
                <a:solidFill>
                  <a:schemeClr val="bg1"/>
                </a:solidFill>
              </a:rPr>
              <a:t>								     -</a:t>
            </a:r>
            <a:r>
              <a:rPr lang="nl-BE" sz="1200" dirty="0" err="1">
                <a:solidFill>
                  <a:schemeClr val="bg1"/>
                </a:solidFill>
              </a:rPr>
              <a:t>Variety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CD5E7D5-212E-4A19-83C0-739D81822E38}"/>
              </a:ext>
            </a:extLst>
          </p:cNvPr>
          <p:cNvSpPr/>
          <p:nvPr/>
        </p:nvSpPr>
        <p:spPr>
          <a:xfrm>
            <a:off x="8965624" y="3343553"/>
            <a:ext cx="841664" cy="83099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C9D4A514-04AA-412F-A6B1-7FEE84D2346D}"/>
              </a:ext>
            </a:extLst>
          </p:cNvPr>
          <p:cNvSpPr/>
          <p:nvPr/>
        </p:nvSpPr>
        <p:spPr>
          <a:xfrm>
            <a:off x="9744342" y="3343552"/>
            <a:ext cx="841664" cy="8309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33EC319-1C24-4EBC-B0D6-D6862398A85C}"/>
              </a:ext>
            </a:extLst>
          </p:cNvPr>
          <p:cNvSpPr/>
          <p:nvPr/>
        </p:nvSpPr>
        <p:spPr>
          <a:xfrm>
            <a:off x="10523060" y="3343553"/>
            <a:ext cx="841664" cy="830997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30577-426B-4576-8E09-230505145480}"/>
              </a:ext>
            </a:extLst>
          </p:cNvPr>
          <p:cNvSpPr txBox="1"/>
          <p:nvPr/>
        </p:nvSpPr>
        <p:spPr>
          <a:xfrm>
            <a:off x="8965624" y="2907273"/>
            <a:ext cx="23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41FFE-215B-47E8-BCBE-59929942B0AA}"/>
              </a:ext>
            </a:extLst>
          </p:cNvPr>
          <p:cNvSpPr txBox="1"/>
          <p:nvPr/>
        </p:nvSpPr>
        <p:spPr>
          <a:xfrm>
            <a:off x="8965624" y="4452054"/>
            <a:ext cx="23991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-</a:t>
            </a:r>
            <a:r>
              <a:rPr lang="nl-BE" sz="1400" dirty="0"/>
              <a:t>Managerial</a:t>
            </a:r>
            <a:br>
              <a:rPr lang="nl-BE" sz="1400" dirty="0"/>
            </a:br>
            <a:br>
              <a:rPr lang="nl-BE" sz="1400" dirty="0"/>
            </a:br>
            <a:r>
              <a:rPr lang="nl-BE" sz="1400" dirty="0"/>
              <a:t>-Technical</a:t>
            </a:r>
            <a:br>
              <a:rPr lang="nl-BE" sz="1400" dirty="0"/>
            </a:br>
            <a:br>
              <a:rPr lang="nl-BE" sz="1400" dirty="0"/>
            </a:br>
            <a:r>
              <a:rPr lang="nl-BE" sz="1400" dirty="0"/>
              <a:t>-Q&amp;A</a:t>
            </a:r>
          </a:p>
        </p:txBody>
      </p: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54E154F9-057C-40DC-A892-0DA1DFEC3887}"/>
              </a:ext>
            </a:extLst>
          </p:cNvPr>
          <p:cNvSpPr/>
          <p:nvPr/>
        </p:nvSpPr>
        <p:spPr>
          <a:xfrm>
            <a:off x="5001552" y="3481955"/>
            <a:ext cx="2837318" cy="1953491"/>
          </a:xfrm>
          <a:prstGeom prst="flowChartPreparation">
            <a:avLst/>
          </a:prstGeom>
          <a:solidFill>
            <a:schemeClr val="accent3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3B282-F0B9-45D4-A94B-84FF5A94C537}"/>
              </a:ext>
            </a:extLst>
          </p:cNvPr>
          <p:cNvSpPr txBox="1"/>
          <p:nvPr/>
        </p:nvSpPr>
        <p:spPr>
          <a:xfrm>
            <a:off x="5521637" y="2907273"/>
            <a:ext cx="23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Conclusions</a:t>
            </a:r>
            <a:endParaRPr lang="nl-B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E4750E-8F4F-4156-A0A5-5F9B274A8A80}"/>
              </a:ext>
            </a:extLst>
          </p:cNvPr>
          <p:cNvSpPr txBox="1"/>
          <p:nvPr/>
        </p:nvSpPr>
        <p:spPr>
          <a:xfrm>
            <a:off x="5116259" y="3436391"/>
            <a:ext cx="3015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	-Trends (</a:t>
            </a:r>
            <a:r>
              <a:rPr lang="nl-BE" sz="1400" dirty="0" err="1"/>
              <a:t>descriptive</a:t>
            </a:r>
            <a:r>
              <a:rPr lang="nl-BE" sz="1400" dirty="0"/>
              <a:t>)</a:t>
            </a:r>
          </a:p>
          <a:p>
            <a:r>
              <a:rPr lang="nl-BE" sz="1400" dirty="0"/>
              <a:t>       </a:t>
            </a:r>
          </a:p>
          <a:p>
            <a:r>
              <a:rPr lang="nl-BE" sz="1400" dirty="0"/>
              <a:t>    - </a:t>
            </a:r>
            <a:r>
              <a:rPr lang="nl-BE" sz="1400" dirty="0" err="1"/>
              <a:t>Linguistic</a:t>
            </a:r>
            <a:r>
              <a:rPr lang="nl-BE" sz="1400" dirty="0"/>
              <a:t> Reach</a:t>
            </a:r>
          </a:p>
          <a:p>
            <a:endParaRPr lang="nl-BE" sz="1400" dirty="0"/>
          </a:p>
          <a:p>
            <a:r>
              <a:rPr lang="nl-BE" sz="1400" dirty="0"/>
              <a:t>-</a:t>
            </a:r>
            <a:r>
              <a:rPr lang="nl-BE" sz="1400" b="1" dirty="0"/>
              <a:t>Succes &amp; Engagement Factors</a:t>
            </a:r>
            <a:endParaRPr lang="nl-BE" sz="1400" dirty="0"/>
          </a:p>
          <a:p>
            <a:r>
              <a:rPr lang="nl-BE" sz="1400" dirty="0"/>
              <a:t> </a:t>
            </a:r>
          </a:p>
          <a:p>
            <a:r>
              <a:rPr lang="nl-BE" sz="1400" dirty="0"/>
              <a:t>      -</a:t>
            </a:r>
            <a:r>
              <a:rPr lang="nl-BE" sz="1400" dirty="0" err="1"/>
              <a:t>Shortcomings</a:t>
            </a:r>
            <a:endParaRPr lang="nl-BE" sz="1400" dirty="0"/>
          </a:p>
          <a:p>
            <a:endParaRPr lang="nl-BE" sz="1400" dirty="0"/>
          </a:p>
          <a:p>
            <a:r>
              <a:rPr lang="nl-BE" sz="1400" dirty="0"/>
              <a:t>           -</a:t>
            </a:r>
            <a:r>
              <a:rPr lang="nl-BE" sz="1400" dirty="0" err="1"/>
              <a:t>Future</a:t>
            </a:r>
            <a:r>
              <a:rPr lang="nl-BE" sz="1400" dirty="0"/>
              <a:t> research</a:t>
            </a:r>
          </a:p>
          <a:p>
            <a:r>
              <a:rPr lang="nl-BE" sz="1400" dirty="0"/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C34AE-86E9-44BC-988F-BFE3477839E7}"/>
              </a:ext>
            </a:extLst>
          </p:cNvPr>
          <p:cNvSpPr txBox="1"/>
          <p:nvPr/>
        </p:nvSpPr>
        <p:spPr>
          <a:xfrm>
            <a:off x="365413" y="2915482"/>
            <a:ext cx="23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Primary</a:t>
            </a:r>
            <a:r>
              <a:rPr lang="nl-BE" dirty="0"/>
              <a:t> </a:t>
            </a:r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8D5D7E09-0EE3-413B-9014-E7382EF9DE87}"/>
              </a:ext>
            </a:extLst>
          </p:cNvPr>
          <p:cNvSpPr/>
          <p:nvPr/>
        </p:nvSpPr>
        <p:spPr>
          <a:xfrm>
            <a:off x="103043" y="3481955"/>
            <a:ext cx="4178944" cy="842799"/>
          </a:xfrm>
          <a:prstGeom prst="rightArrowCallou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7E6135-DCFD-47A3-AC38-29303A3B4553}"/>
              </a:ext>
            </a:extLst>
          </p:cNvPr>
          <p:cNvSpPr txBox="1"/>
          <p:nvPr/>
        </p:nvSpPr>
        <p:spPr>
          <a:xfrm>
            <a:off x="81729" y="3515758"/>
            <a:ext cx="3661698" cy="11695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b="1" dirty="0"/>
              <a:t>-</a:t>
            </a:r>
            <a:r>
              <a:rPr lang="nl-BE" sz="1400" dirty="0" err="1"/>
              <a:t>Likes</a:t>
            </a:r>
            <a:r>
              <a:rPr lang="nl-BE" sz="1400" dirty="0"/>
              <a:t>   -</a:t>
            </a:r>
            <a:r>
              <a:rPr lang="nl-BE" sz="1400" dirty="0" err="1"/>
              <a:t>Comments</a:t>
            </a:r>
            <a:r>
              <a:rPr lang="nl-BE" sz="1400" dirty="0"/>
              <a:t>   -</a:t>
            </a:r>
            <a:r>
              <a:rPr lang="nl-BE" sz="1400" dirty="0" err="1"/>
              <a:t>Thematic</a:t>
            </a:r>
            <a:endParaRPr lang="nl-BE" sz="1400" dirty="0"/>
          </a:p>
          <a:p>
            <a:endParaRPr lang="nl-BE" sz="1400" dirty="0"/>
          </a:p>
          <a:p>
            <a:r>
              <a:rPr lang="nl-BE" sz="1400" dirty="0"/>
              <a:t>-</a:t>
            </a:r>
            <a:r>
              <a:rPr lang="nl-BE" sz="1400" dirty="0" err="1"/>
              <a:t>Combinors</a:t>
            </a:r>
            <a:r>
              <a:rPr lang="nl-BE" sz="1400" dirty="0"/>
              <a:t> (RF, Ensemble)</a:t>
            </a:r>
          </a:p>
          <a:p>
            <a:r>
              <a:rPr lang="nl-BE" sz="1400" dirty="0"/>
              <a:t>       </a:t>
            </a:r>
          </a:p>
          <a:p>
            <a:r>
              <a:rPr lang="nl-BE" sz="1400" dirty="0"/>
              <a:t>	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91FFF8D-54BF-4086-9526-95230E5AB947}"/>
              </a:ext>
            </a:extLst>
          </p:cNvPr>
          <p:cNvSpPr txBox="1">
            <a:spLocks/>
          </p:cNvSpPr>
          <p:nvPr/>
        </p:nvSpPr>
        <p:spPr>
          <a:xfrm>
            <a:off x="106392" y="2162377"/>
            <a:ext cx="11029616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Aggregation levels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4DAAC7-D936-48E6-86BB-7138AC1D4FB0}"/>
              </a:ext>
            </a:extLst>
          </p:cNvPr>
          <p:cNvSpPr txBox="1"/>
          <p:nvPr/>
        </p:nvSpPr>
        <p:spPr>
          <a:xfrm>
            <a:off x="668613" y="4627997"/>
            <a:ext cx="19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Secondary</a:t>
            </a:r>
            <a:r>
              <a:rPr lang="nl-BE" dirty="0"/>
              <a:t> </a:t>
            </a:r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32" name="Callout: Up Arrow 31">
            <a:extLst>
              <a:ext uri="{FF2B5EF4-FFF2-40B4-BE49-F238E27FC236}">
                <a16:creationId xmlns:a16="http://schemas.microsoft.com/office/drawing/2014/main" id="{8C96424A-F389-4BA6-AA22-F22C69FC5FD0}"/>
              </a:ext>
            </a:extLst>
          </p:cNvPr>
          <p:cNvSpPr/>
          <p:nvPr/>
        </p:nvSpPr>
        <p:spPr>
          <a:xfrm>
            <a:off x="1936514" y="4468970"/>
            <a:ext cx="3015094" cy="1640598"/>
          </a:xfrm>
          <a:prstGeom prst="upArrowCallout">
            <a:avLst/>
          </a:prstGeom>
          <a:gradFill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7021F4-AEC2-4349-A9E0-C512554EB4F4}"/>
              </a:ext>
            </a:extLst>
          </p:cNvPr>
          <p:cNvSpPr txBox="1"/>
          <p:nvPr/>
        </p:nvSpPr>
        <p:spPr>
          <a:xfrm>
            <a:off x="2009475" y="5158015"/>
            <a:ext cx="2695876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b="1" dirty="0"/>
              <a:t>-</a:t>
            </a:r>
            <a:r>
              <a:rPr lang="nl-BE" sz="1400" dirty="0"/>
              <a:t>Football </a:t>
            </a:r>
            <a:r>
              <a:rPr lang="nl-BE" sz="1400" dirty="0" err="1"/>
              <a:t>interaction</a:t>
            </a:r>
            <a:r>
              <a:rPr lang="nl-BE" sz="1400" dirty="0"/>
              <a:t>  -</a:t>
            </a:r>
            <a:r>
              <a:rPr lang="nl-BE" sz="1400" dirty="0" err="1"/>
              <a:t>Variety</a:t>
            </a:r>
            <a:br>
              <a:rPr lang="nl-BE" sz="1400" dirty="0"/>
            </a:br>
            <a:br>
              <a:rPr lang="nl-BE" sz="1400" dirty="0"/>
            </a:br>
            <a:r>
              <a:rPr lang="nl-BE" sz="1400" dirty="0"/>
              <a:t>-</a:t>
            </a:r>
            <a:r>
              <a:rPr lang="nl-BE" sz="1400" dirty="0" err="1"/>
              <a:t>Color</a:t>
            </a:r>
            <a:r>
              <a:rPr lang="nl-BE" sz="1400" dirty="0"/>
              <a:t> </a:t>
            </a:r>
            <a:r>
              <a:rPr lang="nl-BE" sz="1400" dirty="0" err="1"/>
              <a:t>variation</a:t>
            </a:r>
            <a:r>
              <a:rPr lang="nl-BE" sz="1400" dirty="0"/>
              <a:t>  -</a:t>
            </a:r>
            <a:r>
              <a:rPr lang="nl-BE" sz="1400" dirty="0" err="1"/>
              <a:t>Wait</a:t>
            </a:r>
            <a:r>
              <a:rPr lang="nl-BE" sz="1400" dirty="0"/>
              <a:t> list tickets</a:t>
            </a:r>
          </a:p>
          <a:p>
            <a:r>
              <a:rPr lang="nl-BE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www.w3.org/XML/1998/namespace"/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59</Words>
  <Application>Microsoft Office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Tech dividend design</vt:lpstr>
      <vt:lpstr>timeline</vt:lpstr>
      <vt:lpstr>Competitive Landscape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2019-12-05T11:55:33Z</dcterms:created>
  <dcterms:modified xsi:type="dcterms:W3CDTF">2019-12-05T12:45:44Z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