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3"/>
  </p:notesMasterIdLst>
  <p:sldIdLst>
    <p:sldId id="259" r:id="rId5"/>
    <p:sldId id="298" r:id="rId6"/>
    <p:sldId id="300" r:id="rId7"/>
    <p:sldId id="299" r:id="rId8"/>
    <p:sldId id="301" r:id="rId9"/>
    <p:sldId id="302" r:id="rId10"/>
    <p:sldId id="303" r:id="rId11"/>
    <p:sldId id="297" r:id="rId12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V" initials="LVV" lastIdx="2" clrIdx="0"/>
  <p:cmAuthor id="1" name="cad" initials="c" lastIdx="1" clrIdx="1">
    <p:extLst>
      <p:ext uri="{19B8F6BF-5375-455C-9EA6-DF929625EA0E}">
        <p15:presenceInfo xmlns:p15="http://schemas.microsoft.com/office/powerpoint/2012/main" userId="c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8" autoAdjust="0"/>
    <p:restoredTop sz="83768" autoAdjust="0"/>
  </p:normalViewPr>
  <p:slideViewPr>
    <p:cSldViewPr snapToGrid="0" showGuides="1">
      <p:cViewPr varScale="1">
        <p:scale>
          <a:sx n="49" d="100"/>
          <a:sy n="49" d="100"/>
        </p:scale>
        <p:origin x="1310" y="67"/>
      </p:cViewPr>
      <p:guideLst>
        <p:guide orient="horz" pos="3072"/>
        <p:guide pos="54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pPr/>
              <a:t>16/12/2019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8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RB: Here I introduce the Spearman rank </a:t>
            </a:r>
            <a:r>
              <a:rPr lang="en-US" sz="1000" dirty="0" err="1"/>
              <a:t>cor</a:t>
            </a:r>
            <a:r>
              <a:rPr lang="en-US" sz="1000" dirty="0"/>
              <a:t> test, together with its properties. (30sec)</a:t>
            </a:r>
            <a:endParaRPr lang="nl-BE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01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RB: Here I propose the data transformations Merton will use for the next question (20sec)</a:t>
            </a:r>
            <a:endParaRPr lang="nl-BE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452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2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pPr/>
              <a:t>16/12/2019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291074" y="266218"/>
            <a:ext cx="15183366" cy="56793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pPr/>
              <a:t>16/12/2019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pPr/>
              <a:t>16/12/2019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pPr/>
              <a:t>16/12/2019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pPr/>
              <a:t>16/12/2019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15183366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161604"/>
            <a:ext cx="280417" cy="335281"/>
          </a:xfrm>
          <a:prstGeom prst="rect">
            <a:avLst/>
          </a:prstGeom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599274"/>
            <a:ext cx="280417" cy="356617"/>
          </a:xfrm>
          <a:prstGeom prst="rect">
            <a:avLst/>
          </a:prstGeom>
        </p:spPr>
      </p:pic>
      <p:pic>
        <p:nvPicPr>
          <p:cNvPr id="10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4103436"/>
            <a:ext cx="280417" cy="280417"/>
          </a:xfrm>
          <a:prstGeom prst="rect">
            <a:avLst/>
          </a:prstGeom>
        </p:spPr>
      </p:pic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pPr/>
              <a:t>16/12/2019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8054-BD15-4ED9-A225-C3010658C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332" y="1765379"/>
            <a:ext cx="15183366" cy="3680232"/>
          </a:xfrm>
        </p:spPr>
        <p:txBody>
          <a:bodyPr/>
          <a:lstStyle/>
          <a:p>
            <a:pPr algn="ctr"/>
            <a:r>
              <a:rPr lang="en-US" sz="6600" dirty="0"/>
              <a:t>project group 11:</a:t>
            </a:r>
            <a:br>
              <a:rPr lang="en-US" sz="6600" dirty="0"/>
            </a:br>
            <a:r>
              <a:rPr lang="en-US" sz="5800" i="1" dirty="0"/>
              <a:t>S</a:t>
            </a:r>
            <a:r>
              <a:rPr lang="nl-BE" sz="5800" i="1" dirty="0"/>
              <a:t>torm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9F998-37EA-4084-80B4-D867B3964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Robin </a:t>
            </a:r>
            <a:r>
              <a:rPr lang="en-US" dirty="0" err="1"/>
              <a:t>Boudry</a:t>
            </a:r>
            <a:r>
              <a:rPr lang="en-US" dirty="0"/>
              <a:t> - </a:t>
            </a:r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C440D-D8AF-4D5F-AE34-988CA7C09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EFBDAE-3F04-40C9-BA94-0A664D8C01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B1186BB-14C0-4901-BE6C-9F9943BA90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3B48167-71CF-406A-9488-059D0CCB2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93D13BA-5880-4A37-A37B-C7A56F3FF8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8505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6C20-50D5-4917-B4A5-2E6884C7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In search of a non parametric association test</a:t>
            </a:r>
            <a:endParaRPr lang="nl-BE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65271-65D7-4F7A-8055-60BB9C865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10310F-08B7-4F7F-A8DC-4F6440D7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Spearman Rank Cor Test: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i="1" dirty="0"/>
              <a:t>“Spearman's rho statistic is used to estimate a </a:t>
            </a:r>
            <a:r>
              <a:rPr lang="en-US" sz="2400" b="1" i="1" dirty="0"/>
              <a:t>rank-based measure of association</a:t>
            </a:r>
            <a:r>
              <a:rPr lang="en-US" sz="2400" i="1" dirty="0"/>
              <a:t>. To be used if the data does not necessarily come from a bivariate normal distribution.”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Seeing our small sample, this seems like a good option for our problem.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/>
              <a:t>In R: </a:t>
            </a:r>
            <a:r>
              <a:rPr lang="en-US" sz="2600" i="1" dirty="0"/>
              <a:t>“</a:t>
            </a:r>
            <a:r>
              <a:rPr lang="en-US" sz="2600" i="1" dirty="0" err="1"/>
              <a:t>cor.test</a:t>
            </a:r>
            <a:r>
              <a:rPr lang="en-US" sz="2600" i="1" dirty="0"/>
              <a:t>(x, y, method=“Spearman")”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600" i="1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000" b="1" dirty="0"/>
              <a:t>Glance at Type1 &amp; Power: </a:t>
            </a:r>
            <a:r>
              <a:rPr lang="en-US" sz="2000" dirty="0"/>
              <a:t>Graph1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000" b="1" dirty="0"/>
              <a:t>Glance at effect of sample size on the test: </a:t>
            </a:r>
            <a:r>
              <a:rPr lang="en-US" sz="2000" dirty="0"/>
              <a:t>Graph2</a:t>
            </a:r>
            <a:endParaRPr lang="nl-BE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8E0BD-19B9-4C94-86DA-3357A84FD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875" y="1112064"/>
            <a:ext cx="4912612" cy="3053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7C579-CD9B-4C84-A236-001B3BB08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489" y="4526462"/>
            <a:ext cx="8606136" cy="5045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18311E-F7FC-407C-AF4D-5D4420A72CF2}"/>
              </a:ext>
            </a:extLst>
          </p:cNvPr>
          <p:cNvSpPr txBox="1"/>
          <p:nvPr/>
        </p:nvSpPr>
        <p:spPr>
          <a:xfrm>
            <a:off x="11378875" y="4165850"/>
            <a:ext cx="5123975" cy="36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Graph1</a:t>
            </a:r>
            <a:endParaRPr lang="nl-BE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3E7DE-48B2-4FF7-9446-FEB4208D0587}"/>
              </a:ext>
            </a:extLst>
          </p:cNvPr>
          <p:cNvSpPr txBox="1"/>
          <p:nvPr/>
        </p:nvSpPr>
        <p:spPr>
          <a:xfrm>
            <a:off x="8011489" y="9391731"/>
            <a:ext cx="2380286" cy="36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Graph2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52292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8444-1EA3-4572-A5DE-E052F98F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relative frequencies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68C73-9A50-4A73-B483-C0D833F0A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AD21D6-56EF-49AB-B651-9DEF12081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8 variables summing to 100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2 creative ideas: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Aggregate per type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‘Dominant’ order</a:t>
            </a:r>
            <a:br>
              <a:rPr lang="en-US" sz="4000" dirty="0"/>
            </a:br>
            <a:endParaRPr lang="en-US" sz="4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Allows easier comparison with age.</a:t>
            </a:r>
            <a:endParaRPr lang="nl-BE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34B078-F2BC-48F0-A8C5-DB5DAA31D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568" y="1194364"/>
            <a:ext cx="7088832" cy="6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4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D5EE4-56C6-4636-92AA-C4535F8D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Relation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relative</a:t>
            </a:r>
            <a:r>
              <a:rPr lang="nl-BE" dirty="0"/>
              <a:t> </a:t>
            </a:r>
            <a:r>
              <a:rPr lang="nl-BE" dirty="0" err="1"/>
              <a:t>abundances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34EF349-B2EC-4C48-84AE-A7E81F645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B23B8FD-76ED-4E9D-8E94-AE34828A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4" y="1194363"/>
            <a:ext cx="7346479" cy="7177127"/>
          </a:xfrm>
        </p:spPr>
        <p:txBody>
          <a:bodyPr/>
          <a:lstStyle/>
          <a:p>
            <a:pPr marL="685800" indent="-685800">
              <a:buFontTx/>
              <a:buChar char="-"/>
            </a:pP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Spearman</a:t>
            </a:r>
            <a:r>
              <a:rPr lang="nl-BE" dirty="0"/>
              <a:t> Rho rank test</a:t>
            </a:r>
          </a:p>
          <a:p>
            <a:pPr marL="685800" indent="-685800">
              <a:buFontTx/>
              <a:buChar char="-"/>
            </a:pPr>
            <a:r>
              <a:rPr lang="nl-BE" dirty="0"/>
              <a:t>Take </a:t>
            </a:r>
            <a:r>
              <a:rPr lang="nl-BE" dirty="0" err="1"/>
              <a:t>into</a:t>
            </a:r>
            <a:r>
              <a:rPr lang="nl-BE" dirty="0"/>
              <a:t> account multiple </a:t>
            </a:r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problem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5279DE6-8258-481C-8287-7737408C4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99" y="915106"/>
            <a:ext cx="8817407" cy="85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37FD4-A3EF-4404-841F-F0529E72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8" y="136025"/>
            <a:ext cx="16228172" cy="863693"/>
          </a:xfrm>
        </p:spPr>
        <p:txBody>
          <a:bodyPr/>
          <a:lstStyle/>
          <a:p>
            <a:r>
              <a:rPr lang="nl-BE" dirty="0" err="1"/>
              <a:t>Holms</a:t>
            </a:r>
            <a:r>
              <a:rPr lang="nl-BE" dirty="0"/>
              <a:t> </a:t>
            </a:r>
            <a:r>
              <a:rPr lang="nl-BE" dirty="0" err="1"/>
              <a:t>bonferroni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Benjamini</a:t>
            </a:r>
            <a:r>
              <a:rPr lang="nl-BE" dirty="0"/>
              <a:t>–</a:t>
            </a:r>
            <a:r>
              <a:rPr lang="nl-BE" dirty="0" err="1"/>
              <a:t>Yekutieli</a:t>
            </a:r>
            <a:endParaRPr lang="nl-BE" dirty="0"/>
          </a:p>
        </p:txBody>
      </p:sp>
      <p:pic>
        <p:nvPicPr>
          <p:cNvPr id="7" name="Tijdelijke aanduiding voor afbeelding 6">
            <a:extLst>
              <a:ext uri="{FF2B5EF4-FFF2-40B4-BE49-F238E27FC236}">
                <a16:creationId xmlns:a16="http://schemas.microsoft.com/office/drawing/2014/main" id="{6086375A-CB7B-4518-A8F8-99CC49CEC8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r="2969"/>
          <a:stretch>
            <a:fillRect/>
          </a:stretch>
        </p:blipFill>
        <p:spPr>
          <a:xfrm>
            <a:off x="8816410" y="1010840"/>
            <a:ext cx="7695990" cy="7937863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3F095F-116F-48F4-AC05-6FBD6AB3F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6</a:t>
            </a:fld>
            <a:endParaRPr lang="en-GB" noProof="0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0BA370DB-A47C-4883-A5EC-A03AE0D19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5" y="1467250"/>
            <a:ext cx="7695990" cy="7465111"/>
          </a:xfrm>
        </p:spPr>
      </p:pic>
    </p:spTree>
    <p:extLst>
      <p:ext uri="{BB962C8B-B14F-4D97-AF65-F5344CB8AC3E}">
        <p14:creationId xmlns:p14="http://schemas.microsoft.com/office/powerpoint/2010/main" val="227449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148F6-7547-4F9A-A951-AC725C97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Confidence</a:t>
            </a:r>
            <a:r>
              <a:rPr lang="nl-BE" dirty="0"/>
              <a:t> </a:t>
            </a:r>
            <a:r>
              <a:rPr lang="nl-BE" dirty="0" err="1"/>
              <a:t>intervals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F4BB836-2104-42C5-B8D0-882E787E96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385041-18E6-4F20-B848-380A9940E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526F4E0-EC8C-4DC1-9396-656CBC3A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809C4F0-5B34-4217-9435-AA062EA3D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216" y="1371918"/>
            <a:ext cx="7723845" cy="737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6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8</a:t>
            </a:fld>
            <a:endParaRPr lang="nl-BE" noProof="0" dirty="0"/>
          </a:p>
        </p:txBody>
      </p:sp>
      <p:sp>
        <p:nvSpPr>
          <p:cNvPr id="4" name="Tijdelijke aanduiding voor tekst 3"/>
          <p:cNvSpPr txBox="1">
            <a:spLocks/>
          </p:cNvSpPr>
          <p:nvPr/>
        </p:nvSpPr>
        <p:spPr>
          <a:xfrm>
            <a:off x="2489986" y="845053"/>
            <a:ext cx="11070558" cy="6069314"/>
          </a:xfrm>
          <a:prstGeom prst="rect">
            <a:avLst/>
          </a:prstGeom>
        </p:spPr>
        <p:txBody>
          <a:bodyPr>
            <a:normAutofit/>
          </a:bodyPr>
          <a:lstStyle>
            <a:lvl1pPr marL="536575" indent="-450850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9988" indent="-45085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5775" indent="-450000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50" indent="-550863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0325" indent="-1158875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Font typeface="Arial" panose="020B0604020202020204" pitchFamily="34" charset="0"/>
              <a:buNone/>
            </a:pPr>
            <a:r>
              <a:rPr lang="nl-NL" sz="3600" dirty="0">
                <a:solidFill>
                  <a:schemeClr val="bg1"/>
                </a:solidFill>
              </a:rPr>
              <a:t>www.ugent.be</a:t>
            </a:r>
          </a:p>
          <a:p>
            <a:pPr marL="85725" indent="0">
              <a:buFont typeface="Arial" panose="020B0604020202020204" pitchFamily="34" charset="0"/>
              <a:buNone/>
            </a:pPr>
            <a:r>
              <a:rPr lang="nl-NL" sz="3600" dirty="0">
                <a:solidFill>
                  <a:schemeClr val="bg1"/>
                </a:solidFill>
              </a:rPr>
              <a:t>Universiteit Gent</a:t>
            </a:r>
            <a:br>
              <a:rPr lang="nl-NL" sz="3600" dirty="0">
                <a:solidFill>
                  <a:schemeClr val="bg1"/>
                </a:solidFill>
              </a:rPr>
            </a:br>
            <a:r>
              <a:rPr lang="nl-NL" sz="3600" dirty="0">
                <a:solidFill>
                  <a:schemeClr val="bg1"/>
                </a:solidFill>
              </a:rPr>
              <a:t>@</a:t>
            </a:r>
            <a:r>
              <a:rPr lang="nl-NL" sz="3600" dirty="0" err="1">
                <a:solidFill>
                  <a:schemeClr val="bg1"/>
                </a:solidFill>
              </a:rPr>
              <a:t>ugent</a:t>
            </a:r>
            <a:endParaRPr lang="nl-NL" sz="3600" dirty="0">
              <a:solidFill>
                <a:schemeClr val="bg1"/>
              </a:solidFill>
            </a:endParaRPr>
          </a:p>
          <a:p>
            <a:pPr marL="85725" indent="0">
              <a:buFont typeface="Arial" panose="020B0604020202020204" pitchFamily="34" charset="0"/>
              <a:buNone/>
            </a:pPr>
            <a:r>
              <a:rPr lang="nl-NL" sz="3600" dirty="0">
                <a:solidFill>
                  <a:schemeClr val="bg1"/>
                </a:solidFill>
              </a:rPr>
              <a:t>@</a:t>
            </a:r>
            <a:r>
              <a:rPr lang="nl-NL" sz="3600" dirty="0" err="1">
                <a:solidFill>
                  <a:schemeClr val="bg1"/>
                </a:solidFill>
              </a:rPr>
              <a:t>ugent</a:t>
            </a:r>
            <a:br>
              <a:rPr lang="nl-NL" sz="3600" dirty="0">
                <a:solidFill>
                  <a:schemeClr val="bg1"/>
                </a:solidFill>
              </a:rPr>
            </a:br>
            <a:r>
              <a:rPr lang="nl-NL" sz="3600" dirty="0" err="1">
                <a:solidFill>
                  <a:schemeClr val="bg1"/>
                </a:solidFill>
              </a:rPr>
              <a:t>Ghent</a:t>
            </a:r>
            <a:r>
              <a:rPr lang="nl-NL" sz="3600" dirty="0">
                <a:solidFill>
                  <a:schemeClr val="bg1"/>
                </a:solidFill>
              </a:rPr>
              <a:t> University</a:t>
            </a:r>
          </a:p>
          <a:p>
            <a:endParaRPr lang="nl-NL" sz="36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8" y="3627577"/>
            <a:ext cx="506012" cy="50601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8" y="2268702"/>
            <a:ext cx="506012" cy="50601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8" y="2933875"/>
            <a:ext cx="506012" cy="506012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8" y="1603529"/>
            <a:ext cx="506012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1395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UK-Corporate_1_0_12.potx" id="{56EDA07B-A2D4-474F-888B-4363BC88986D}" vid="{163DAE1B-03E3-47AC-8696-045C7F6976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85FDDAC6B575409C31AC848C388A85" ma:contentTypeVersion="" ma:contentTypeDescription="Een nieuw document maken." ma:contentTypeScope="" ma:versionID="af1196157f6ce1f05c24b0f61ce6f71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ed2a6fdfcb71de048e140027f1bc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1C8F3A-DA56-452E-B740-BA4D823E63F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F7C626C-4DBF-4BFD-8F44-5E569B7DF3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3E9C0F6-7989-4BF0-AD09-E714261DBB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5429</TotalTime>
  <Words>137</Words>
  <Application>Microsoft Office PowerPoint</Application>
  <PresentationFormat>Aangepast</PresentationFormat>
  <Paragraphs>38</Paragraphs>
  <Slides>8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Calibri</vt:lpstr>
      <vt:lpstr>Kantoorthema</vt:lpstr>
      <vt:lpstr>PowerPoint-presentatie</vt:lpstr>
      <vt:lpstr>project group 11: Storm presentation</vt:lpstr>
      <vt:lpstr>In search of a non parametric association test</vt:lpstr>
      <vt:lpstr>Analysing relative frequencies</vt:lpstr>
      <vt:lpstr>Relation between relative abundances</vt:lpstr>
      <vt:lpstr>Holms bonferroni vs Benjamini–Yekutieli</vt:lpstr>
      <vt:lpstr>Confidence intervals</vt:lpstr>
      <vt:lpstr>PowerPoint-presentatie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Ghent University</dc:creator>
  <cp:lastModifiedBy>Stijn Vandenbulcke</cp:lastModifiedBy>
  <cp:revision>240</cp:revision>
  <dcterms:created xsi:type="dcterms:W3CDTF">2016-09-22T14:19:17Z</dcterms:created>
  <dcterms:modified xsi:type="dcterms:W3CDTF">2019-12-16T11:15:32Z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2016-09-19T22:00:00Z</vt:filetime>
  </property>
  <property fmtid="{D5CDD505-2E9C-101B-9397-08002B2CF9AE}" pid="5" name="Build">
    <vt:lpwstr>12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5">
    <vt:lpwstr>set text box and shape defaults</vt:lpwstr>
  </property>
  <property fmtid="{D5CDD505-2E9C-101B-9397-08002B2CF9AE}" pid="11" name="Cmt 6">
    <vt:lpwstr>end slide text acc. to letter</vt:lpwstr>
  </property>
  <property fmtid="{D5CDD505-2E9C-101B-9397-08002B2CF9AE}" pid="12" name="Cmt 7">
    <vt:lpwstr>logo opening slide sharpened</vt:lpwstr>
  </property>
  <property fmtid="{D5CDD505-2E9C-101B-9397-08002B2CF9AE}" pid="13" name="Cmt 8-9">
    <vt:lpwstr>comments 19-9-2016</vt:lpwstr>
  </property>
  <property fmtid="{D5CDD505-2E9C-101B-9397-08002B2CF9AE}" pid="14" name="Cmt 10">
    <vt:lpwstr>social media data redesigned</vt:lpwstr>
  </property>
  <property fmtid="{D5CDD505-2E9C-101B-9397-08002B2CF9AE}" pid="15" name="Cmt 11">
    <vt:lpwstr>Title Slide renamed to TitleSlide</vt:lpwstr>
  </property>
  <property fmtid="{D5CDD505-2E9C-101B-9397-08002B2CF9AE}" pid="16" name="Cmt 12">
    <vt:lpwstr>Title and text size</vt:lpwstr>
  </property>
  <property fmtid="{D5CDD505-2E9C-101B-9397-08002B2CF9AE}" pid="17" name="ContentTypeId">
    <vt:lpwstr>0x0101006485FDDAC6B575409C31AC848C388A85</vt:lpwstr>
  </property>
</Properties>
</file>