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9" r:id="rId5"/>
    <p:sldId id="298" r:id="rId6"/>
    <p:sldId id="304" r:id="rId7"/>
    <p:sldId id="305" r:id="rId8"/>
    <p:sldId id="300" r:id="rId9"/>
    <p:sldId id="299" r:id="rId10"/>
    <p:sldId id="301" r:id="rId11"/>
    <p:sldId id="302" r:id="rId12"/>
    <p:sldId id="303" r:id="rId13"/>
    <p:sldId id="297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V" initials="LVV" lastIdx="2" clrIdx="0"/>
  <p:cmAuthor id="1" name="cad" initials="c" lastIdx="1" clrIdx="1">
    <p:extLst>
      <p:ext uri="{19B8F6BF-5375-455C-9EA6-DF929625EA0E}">
        <p15:presenceInfo xmlns:p15="http://schemas.microsoft.com/office/powerpoint/2012/main" userId="c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83812" autoAdjust="0"/>
  </p:normalViewPr>
  <p:slideViewPr>
    <p:cSldViewPr snapToGrid="0" showGuides="1">
      <p:cViewPr varScale="1">
        <p:scale>
          <a:sx n="66" d="100"/>
          <a:sy n="66" d="100"/>
        </p:scale>
        <p:origin x="232" y="216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pPr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introduce the Spearman rank </a:t>
            </a:r>
            <a:r>
              <a:rPr lang="en-US" sz="1000" dirty="0" err="1"/>
              <a:t>cor</a:t>
            </a:r>
            <a:r>
              <a:rPr lang="en-US" sz="1000" dirty="0"/>
              <a:t> test, together with its properties. (30sec)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propose the data transformations Merton will use for the next question (20sec)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pPr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66218"/>
            <a:ext cx="15183366" cy="56793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pPr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4103436"/>
            <a:ext cx="280417" cy="280417"/>
          </a:xfrm>
          <a:prstGeom prst="rect">
            <a:avLst/>
          </a:prstGeom>
        </p:spPr>
      </p:pic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pPr/>
              <a:t>17/12/2019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10</a:t>
            </a:fld>
            <a:endParaRPr lang="nl-BE" noProof="0" dirty="0"/>
          </a:p>
        </p:txBody>
      </p:sp>
      <p:sp>
        <p:nvSpPr>
          <p:cNvPr id="4" name="Tijdelijke aanduiding voor tekst 3"/>
          <p:cNvSpPr txBox="1">
            <a:spLocks/>
          </p:cNvSpPr>
          <p:nvPr/>
        </p:nvSpPr>
        <p:spPr>
          <a:xfrm>
            <a:off x="2489986" y="845053"/>
            <a:ext cx="11070558" cy="6069314"/>
          </a:xfrm>
          <a:prstGeom prst="rect">
            <a:avLst/>
          </a:prstGeom>
        </p:spPr>
        <p:txBody>
          <a:bodyPr>
            <a:normAutofit/>
          </a:bodyPr>
          <a:lstStyle>
            <a:lvl1pPr marL="536575" indent="-45085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50863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www.ugent.be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Universiteit 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endParaRPr lang="nl-NL" sz="3600" dirty="0">
              <a:solidFill>
                <a:schemeClr val="bg1"/>
              </a:solidFill>
            </a:endParaRP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 err="1">
                <a:solidFill>
                  <a:schemeClr val="bg1"/>
                </a:solidFill>
              </a:rPr>
              <a:t>Ghent</a:t>
            </a:r>
            <a:r>
              <a:rPr lang="nl-NL" sz="3600" dirty="0">
                <a:solidFill>
                  <a:schemeClr val="bg1"/>
                </a:solidFill>
              </a:rPr>
              <a:t> University</a:t>
            </a:r>
          </a:p>
          <a:p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3627577"/>
            <a:ext cx="506012" cy="5060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268702"/>
            <a:ext cx="506012" cy="5060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933875"/>
            <a:ext cx="506012" cy="5060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1603529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8054-BD15-4ED9-A225-C3010658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32" y="1765379"/>
            <a:ext cx="15183366" cy="3680232"/>
          </a:xfrm>
        </p:spPr>
        <p:txBody>
          <a:bodyPr/>
          <a:lstStyle/>
          <a:p>
            <a:pPr algn="ctr"/>
            <a:r>
              <a:rPr lang="en-US" sz="6600" dirty="0"/>
              <a:t>project group 11:</a:t>
            </a:r>
            <a:br>
              <a:rPr lang="en-US" sz="6600" dirty="0"/>
            </a:br>
            <a:r>
              <a:rPr lang="en-US" sz="5800" i="1" dirty="0"/>
              <a:t>S</a:t>
            </a:r>
            <a:r>
              <a:rPr lang="nl-BE" sz="5800" i="1" dirty="0"/>
              <a:t>torm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F998-37EA-4084-80B4-D867B3964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</a:t>
            </a:r>
            <a:r>
              <a:rPr lang="en-US" dirty="0" err="1"/>
              <a:t>Boudry</a:t>
            </a:r>
            <a:r>
              <a:rPr lang="en-US" dirty="0"/>
              <a:t> - 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440D-D8AF-4D5F-AE34-988CA7C09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EFBDAE-3F04-40C9-BA94-0A664D8C01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1186BB-14C0-4901-BE6C-9F9943BA90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B48167-71CF-406A-9488-059D0CCB2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3D13BA-5880-4A37-A37B-C7A56F3FF8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50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/>
              <a:t>Genus Composition</a:t>
            </a:r>
            <a:r>
              <a:rPr lang="nl-BE" dirty="0"/>
              <a:t> vs </a:t>
            </a:r>
            <a:r>
              <a:rPr lang="nl-BE" cap="none" dirty="0"/>
              <a:t>Age as Continuous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20" y="1028113"/>
            <a:ext cx="5593576" cy="4148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79" y="794129"/>
            <a:ext cx="6224585" cy="4616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35" y="5122909"/>
            <a:ext cx="6438095" cy="4774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241" y="5373759"/>
            <a:ext cx="6099848" cy="45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genus composition among </a:t>
            </a:r>
            <a:r>
              <a:rPr lang="en-US" altLang="zh-CN" i="1" dirty="0" err="1"/>
              <a:t>agecat</a:t>
            </a:r>
            <a:endParaRPr lang="nl-BE" dirty="0">
              <a:latin typeface="+mj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C7F2D9-822F-5543-90AA-5746F7099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01" y="5022587"/>
            <a:ext cx="6323206" cy="44454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B981251-0E4A-4D4D-A9C5-BEF8DDACFE9F}"/>
              </a:ext>
            </a:extLst>
          </p:cNvPr>
          <p:cNvSpPr txBox="1"/>
          <p:nvPr/>
        </p:nvSpPr>
        <p:spPr>
          <a:xfrm>
            <a:off x="1089498" y="1072604"/>
            <a:ext cx="6649577" cy="143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500" b="1" dirty="0"/>
              <a:t>Hypothesis</a:t>
            </a:r>
          </a:p>
          <a:p>
            <a:pPr>
              <a:lnSpc>
                <a:spcPct val="120000"/>
              </a:lnSpc>
            </a:pPr>
            <a:r>
              <a:rPr kumimoji="1" lang="en-US" altLang="zh-CN" sz="2500" dirty="0"/>
              <a:t>H0: genus composition don’t change with age</a:t>
            </a:r>
          </a:p>
          <a:p>
            <a:pPr>
              <a:lnSpc>
                <a:spcPct val="120000"/>
              </a:lnSpc>
            </a:pPr>
            <a:r>
              <a:rPr kumimoji="1" lang="en-US" altLang="zh-CN" sz="2500" dirty="0"/>
              <a:t>Ha: genus composition change with age </a:t>
            </a:r>
            <a:endParaRPr kumimoji="1" lang="zh-CN" altLang="en-US" sz="25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C2706-496C-4549-87B2-204536AC9534}"/>
              </a:ext>
            </a:extLst>
          </p:cNvPr>
          <p:cNvSpPr txBox="1"/>
          <p:nvPr/>
        </p:nvSpPr>
        <p:spPr>
          <a:xfrm>
            <a:off x="1089498" y="2580370"/>
            <a:ext cx="6483506" cy="2358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500" b="1" dirty="0"/>
              <a:t>Discrete age to </a:t>
            </a:r>
            <a:r>
              <a:rPr lang="en-US" altLang="zh-CN" sz="2500" b="1" dirty="0" err="1"/>
              <a:t>agecat</a:t>
            </a:r>
            <a:endParaRPr lang="en-US" altLang="zh-CN" sz="2500" b="1" dirty="0"/>
          </a:p>
          <a:p>
            <a:pPr>
              <a:lnSpc>
                <a:spcPct val="120000"/>
              </a:lnSpc>
            </a:pPr>
            <a:r>
              <a:rPr lang="en-US" altLang="zh-CN" sz="2500" dirty="0"/>
              <a:t>Junior: &lt;= 26</a:t>
            </a:r>
          </a:p>
          <a:p>
            <a:pPr>
              <a:lnSpc>
                <a:spcPct val="120000"/>
              </a:lnSpc>
            </a:pPr>
            <a:r>
              <a:rPr lang="en-US" altLang="zh-CN" sz="2500" dirty="0"/>
              <a:t>Adult: 27&lt;= x&lt;= 50</a:t>
            </a:r>
          </a:p>
          <a:p>
            <a:pPr>
              <a:lnSpc>
                <a:spcPct val="120000"/>
              </a:lnSpc>
            </a:pPr>
            <a:r>
              <a:rPr lang="en-US" altLang="zh-CN" sz="2500" dirty="0"/>
              <a:t>Senior: &gt;=51</a:t>
            </a:r>
          </a:p>
          <a:p>
            <a:pPr>
              <a:lnSpc>
                <a:spcPct val="120000"/>
              </a:lnSpc>
            </a:pPr>
            <a:r>
              <a:rPr lang="en-US" altLang="zh-CN" sz="2500" dirty="0"/>
              <a:t>View the relative abundances among </a:t>
            </a:r>
            <a:r>
              <a:rPr lang="en-US" altLang="zh-CN" sz="2500" dirty="0" err="1"/>
              <a:t>agecat</a:t>
            </a:r>
            <a:endParaRPr lang="en-US" altLang="zh-CN" sz="25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AC9AAEC-28FC-E644-831A-FC58D441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83" y="999718"/>
            <a:ext cx="6522842" cy="416330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E3FE293-EE3A-7648-8EF5-1926574F0C75}"/>
              </a:ext>
            </a:extLst>
          </p:cNvPr>
          <p:cNvSpPr txBox="1"/>
          <p:nvPr/>
        </p:nvSpPr>
        <p:spPr>
          <a:xfrm>
            <a:off x="1089498" y="5066761"/>
            <a:ext cx="8112868" cy="143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500" b="1" dirty="0"/>
              <a:t>Multiple comparisons</a:t>
            </a:r>
          </a:p>
          <a:p>
            <a:pPr>
              <a:lnSpc>
                <a:spcPct val="120000"/>
              </a:lnSpc>
            </a:pPr>
            <a:r>
              <a:rPr lang="en-US" altLang="zh-CN" sz="2500" dirty="0"/>
              <a:t>Group the relative abundances by Corynebacterium and Staphylococcus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4D11DFE-78D8-9B40-A48D-ACD72CB3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655" y="6764303"/>
            <a:ext cx="5194300" cy="218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B6B3D83-17C5-0A46-BDB6-ACAAE8E7DFEB}"/>
              </a:ext>
            </a:extLst>
          </p:cNvPr>
          <p:cNvSpPr txBox="1"/>
          <p:nvPr/>
        </p:nvSpPr>
        <p:spPr>
          <a:xfrm>
            <a:off x="1089498" y="6629822"/>
            <a:ext cx="1611339" cy="51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500" b="1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53008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C20-50D5-4917-B4A5-2E6884C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In search of a non parametric association test</a:t>
            </a:r>
            <a:endParaRPr lang="nl-BE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5271-65D7-4F7A-8055-60BB9C865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0310F-08B7-4F7F-A8DC-4F6440D7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Spearman Rank Cor Test: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i="1" dirty="0"/>
              <a:t>“Spearman's rho statistic is used to estimate a </a:t>
            </a:r>
            <a:r>
              <a:rPr lang="en-US" sz="2400" b="1" i="1" dirty="0"/>
              <a:t>rank-based measure of association</a:t>
            </a:r>
            <a:r>
              <a:rPr lang="en-US" sz="2400" i="1" dirty="0"/>
              <a:t>. To be used if the data does not necessarily come from a bivariate normal distribution.”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Seeing our small sample, this seems like a good option for our problem.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In R: </a:t>
            </a:r>
            <a:r>
              <a:rPr lang="en-US" sz="2600" i="1" dirty="0"/>
              <a:t>“</a:t>
            </a:r>
            <a:r>
              <a:rPr lang="en-US" sz="2600" i="1" dirty="0" err="1"/>
              <a:t>cor.test</a:t>
            </a:r>
            <a:r>
              <a:rPr lang="en-US" sz="2600" i="1" dirty="0"/>
              <a:t>(x, y, method=“Spearman")”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Type1 &amp; Power: </a:t>
            </a:r>
            <a:r>
              <a:rPr lang="en-US" sz="2000" dirty="0"/>
              <a:t>Graph1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effect of sample size on the test: </a:t>
            </a:r>
            <a:r>
              <a:rPr lang="en-US" sz="2000" dirty="0"/>
              <a:t>Graph2</a:t>
            </a:r>
            <a:endParaRPr lang="nl-B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E0BD-19B9-4C94-86DA-3357A84F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875" y="1112064"/>
            <a:ext cx="4912612" cy="30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C579-CD9B-4C84-A236-001B3BB0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9" y="4526462"/>
            <a:ext cx="8606136" cy="504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8311E-F7FC-407C-AF4D-5D4420A72CF2}"/>
              </a:ext>
            </a:extLst>
          </p:cNvPr>
          <p:cNvSpPr txBox="1"/>
          <p:nvPr/>
        </p:nvSpPr>
        <p:spPr>
          <a:xfrm>
            <a:off x="11378875" y="4165850"/>
            <a:ext cx="5123975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Graph1</a:t>
            </a:r>
            <a:endParaRPr lang="nl-BE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E7DE-48B2-4FF7-9446-FEB4208D0587}"/>
              </a:ext>
            </a:extLst>
          </p:cNvPr>
          <p:cNvSpPr txBox="1"/>
          <p:nvPr/>
        </p:nvSpPr>
        <p:spPr>
          <a:xfrm>
            <a:off x="8011489" y="9391731"/>
            <a:ext cx="2380286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Graph2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52292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444-1EA3-4572-A5DE-E052F98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relative frequencies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8C73-9A50-4A73-B483-C0D833F0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D21D6-56EF-49AB-B651-9DEF1208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8 variables summing to 100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2 creative ideas: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Aggregate per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‘Dominant’ order</a:t>
            </a:r>
            <a:br>
              <a:rPr lang="en-US" sz="4000" dirty="0"/>
            </a:b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Allows easier comparison with age.</a:t>
            </a:r>
            <a:endParaRPr lang="nl-B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4B078-F2BC-48F0-A8C5-DB5DAA31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68" y="1194364"/>
            <a:ext cx="7088832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D5EE4-56C6-4636-92AA-C4535F8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Relation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abundances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4EF349-B2EC-4C48-84AE-A7E81F64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B23B8FD-76ED-4E9D-8E94-AE34828A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4" y="1194363"/>
            <a:ext cx="7346479" cy="7177127"/>
          </a:xfrm>
        </p:spPr>
        <p:txBody>
          <a:bodyPr/>
          <a:lstStyle/>
          <a:p>
            <a:pPr marL="685800" indent="-685800">
              <a:buFontTx/>
              <a:buChar char="-"/>
            </a:pP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Spearman</a:t>
            </a:r>
            <a:r>
              <a:rPr lang="nl-BE" dirty="0"/>
              <a:t> Rho rank test</a:t>
            </a:r>
          </a:p>
          <a:p>
            <a:pPr marL="685800" indent="-685800">
              <a:buFontTx/>
              <a:buChar char="-"/>
            </a:pPr>
            <a:r>
              <a:rPr lang="nl-BE" dirty="0"/>
              <a:t>Take </a:t>
            </a:r>
            <a:r>
              <a:rPr lang="nl-BE" dirty="0" err="1"/>
              <a:t>into</a:t>
            </a:r>
            <a:r>
              <a:rPr lang="nl-BE" dirty="0"/>
              <a:t> account multiple </a:t>
            </a: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problem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279DE6-8258-481C-8287-7737408C4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99" y="915106"/>
            <a:ext cx="8817407" cy="85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37FD4-A3EF-4404-841F-F0529E72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136025"/>
            <a:ext cx="16228172" cy="863693"/>
          </a:xfrm>
        </p:spPr>
        <p:txBody>
          <a:bodyPr/>
          <a:lstStyle/>
          <a:p>
            <a:r>
              <a:rPr lang="nl-BE" dirty="0" err="1"/>
              <a:t>Holms</a:t>
            </a:r>
            <a:r>
              <a:rPr lang="nl-BE" dirty="0"/>
              <a:t> </a:t>
            </a:r>
            <a:r>
              <a:rPr lang="nl-BE" dirty="0" err="1"/>
              <a:t>bonferroni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Benjamini</a:t>
            </a:r>
            <a:r>
              <a:rPr lang="nl-BE" dirty="0"/>
              <a:t>–</a:t>
            </a:r>
            <a:r>
              <a:rPr lang="nl-BE" dirty="0" err="1"/>
              <a:t>Yekutieli</a:t>
            </a:r>
            <a:endParaRPr lang="nl-BE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6086375A-CB7B-4518-A8F8-99CC49CEC8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2969"/>
          <a:stretch>
            <a:fillRect/>
          </a:stretch>
        </p:blipFill>
        <p:spPr>
          <a:xfrm>
            <a:off x="8816410" y="1010840"/>
            <a:ext cx="7695990" cy="793786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3F095F-116F-48F4-AC05-6FBD6AB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0BA370DB-A47C-4883-A5EC-A03AE0D1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5" y="1467250"/>
            <a:ext cx="7695990" cy="7465111"/>
          </a:xfrm>
        </p:spPr>
      </p:pic>
    </p:spTree>
    <p:extLst>
      <p:ext uri="{BB962C8B-B14F-4D97-AF65-F5344CB8AC3E}">
        <p14:creationId xmlns:p14="http://schemas.microsoft.com/office/powerpoint/2010/main" val="22744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148F6-7547-4F9A-A951-AC725C97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385041-18E6-4F20-B848-380A9940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10" name="Afbeelding 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E1915CA-8BE7-4433-895B-2059A360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85" y="1426948"/>
            <a:ext cx="11276304" cy="70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19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Corporate_1_0_12.potx" id="{56EDA07B-A2D4-474F-888B-4363BC88986D}" vid="{163DAE1B-03E3-47AC-8696-045C7F697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C626C-4DBF-4BFD-8F44-5E569B7DF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1C8F3A-DA56-452E-B740-BA4D823E63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E9C0F6-7989-4BF0-AD09-E714261DBB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283</Words>
  <Application>Microsoft Macintosh PowerPoint</Application>
  <PresentationFormat>自定义</PresentationFormat>
  <Paragraphs>53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PowerPoint 演示文稿</vt:lpstr>
      <vt:lpstr>project group 11: Storm presentation</vt:lpstr>
      <vt:lpstr>Genus Composition vs Age as Continuous</vt:lpstr>
      <vt:lpstr>genus composition among agecat</vt:lpstr>
      <vt:lpstr>In search of a non parametric association test</vt:lpstr>
      <vt:lpstr>Analysing relative frequencies</vt:lpstr>
      <vt:lpstr>Relation between relative abundances</vt:lpstr>
      <vt:lpstr>Holms bonferroni vs Benjamini–Yekutieli</vt:lpstr>
      <vt:lpstr>Confidence intervals</vt:lpstr>
      <vt:lpstr>PowerPoint 演示文稿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Ghent University</dc:creator>
  <cp:lastModifiedBy>tl19900814@gmail.com</cp:lastModifiedBy>
  <cp:revision>248</cp:revision>
  <dcterms:created xsi:type="dcterms:W3CDTF">2016-09-22T14:19:17Z</dcterms:created>
  <dcterms:modified xsi:type="dcterms:W3CDTF">2019-12-17T19:17:59Z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ontentTypeId">
    <vt:lpwstr>0x0101006485FDDAC6B575409C31AC848C388A85</vt:lpwstr>
  </property>
</Properties>
</file>