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9" r:id="rId53"/>
    <p:sldId id="306" r:id="rId54"/>
    <p:sldId id="308" r:id="rId55"/>
    <p:sldId id="311" r:id="rId56"/>
    <p:sldId id="310" r:id="rId57"/>
    <p:sldId id="312" r:id="rId58"/>
    <p:sldId id="313" r:id="rId59"/>
    <p:sldId id="3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67"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A919A-F98B-40E7-B128-CCBE003B29FA}"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4D009-3C53-4A78-B719-1B525C8EF204}" type="slidenum">
              <a:rPr lang="en-US" smtClean="0"/>
              <a:t>‹#›</a:t>
            </a:fld>
            <a:endParaRPr lang="en-US"/>
          </a:p>
        </p:txBody>
      </p:sp>
    </p:spTree>
    <p:extLst>
      <p:ext uri="{BB962C8B-B14F-4D97-AF65-F5344CB8AC3E}">
        <p14:creationId xmlns:p14="http://schemas.microsoft.com/office/powerpoint/2010/main" val="425914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A4D009-3C53-4A78-B719-1B525C8EF204}" type="slidenum">
              <a:rPr lang="en-US" smtClean="0"/>
              <a:t>1</a:t>
            </a:fld>
            <a:endParaRPr lang="en-US"/>
          </a:p>
        </p:txBody>
      </p:sp>
    </p:spTree>
    <p:extLst>
      <p:ext uri="{BB962C8B-B14F-4D97-AF65-F5344CB8AC3E}">
        <p14:creationId xmlns:p14="http://schemas.microsoft.com/office/powerpoint/2010/main" val="251942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A4D009-3C53-4A78-B719-1B525C8EF204}" type="slidenum">
              <a:rPr lang="en-US" smtClean="0"/>
              <a:t>47</a:t>
            </a:fld>
            <a:endParaRPr lang="en-US"/>
          </a:p>
        </p:txBody>
      </p:sp>
    </p:spTree>
    <p:extLst>
      <p:ext uri="{BB962C8B-B14F-4D97-AF65-F5344CB8AC3E}">
        <p14:creationId xmlns:p14="http://schemas.microsoft.com/office/powerpoint/2010/main" val="324064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DC3C47-60CC-4383-BEEA-24C4309E9202}"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a:t>
            </a:fld>
            <a:endParaRPr lang="en-US"/>
          </a:p>
        </p:txBody>
      </p:sp>
    </p:spTree>
    <p:extLst>
      <p:ext uri="{BB962C8B-B14F-4D97-AF65-F5344CB8AC3E}">
        <p14:creationId xmlns:p14="http://schemas.microsoft.com/office/powerpoint/2010/main" val="381338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11D12-5380-425E-9997-42565D191B62}"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a:t>
            </a:fld>
            <a:endParaRPr lang="en-US"/>
          </a:p>
        </p:txBody>
      </p:sp>
    </p:spTree>
    <p:extLst>
      <p:ext uri="{BB962C8B-B14F-4D97-AF65-F5344CB8AC3E}">
        <p14:creationId xmlns:p14="http://schemas.microsoft.com/office/powerpoint/2010/main" val="158744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2B52D-A87B-43C5-B350-6047B84E6DBA}"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a:t>
            </a:fld>
            <a:endParaRPr lang="en-US"/>
          </a:p>
        </p:txBody>
      </p:sp>
    </p:spTree>
    <p:extLst>
      <p:ext uri="{BB962C8B-B14F-4D97-AF65-F5344CB8AC3E}">
        <p14:creationId xmlns:p14="http://schemas.microsoft.com/office/powerpoint/2010/main" val="154195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a:t>
            </a:fld>
            <a:endParaRPr lang="en-US"/>
          </a:p>
        </p:txBody>
      </p:sp>
    </p:spTree>
    <p:extLst>
      <p:ext uri="{BB962C8B-B14F-4D97-AF65-F5344CB8AC3E}">
        <p14:creationId xmlns:p14="http://schemas.microsoft.com/office/powerpoint/2010/main" val="352340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C044B5-D151-4F55-9AEF-FD07C0757923}"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a:t>
            </a:fld>
            <a:endParaRPr lang="en-US"/>
          </a:p>
        </p:txBody>
      </p:sp>
    </p:spTree>
    <p:extLst>
      <p:ext uri="{BB962C8B-B14F-4D97-AF65-F5344CB8AC3E}">
        <p14:creationId xmlns:p14="http://schemas.microsoft.com/office/powerpoint/2010/main" val="158944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87CBA8-B834-43FC-93F8-D0CCFFBC5598}" type="datetime1">
              <a:rPr lang="en-US" smtClean="0"/>
              <a:t>9/16/2024</a:t>
            </a:fld>
            <a:endParaRPr lang="en-US"/>
          </a:p>
        </p:txBody>
      </p:sp>
      <p:sp>
        <p:nvSpPr>
          <p:cNvPr id="6" name="Footer Placeholder 5"/>
          <p:cNvSpPr>
            <a:spLocks noGrp="1"/>
          </p:cNvSpPr>
          <p:nvPr>
            <p:ph type="ftr" sz="quarter" idx="11"/>
          </p:nvPr>
        </p:nvSpPr>
        <p:spPr/>
        <p:txBody>
          <a:bodyPr/>
          <a:lstStyle/>
          <a:p>
            <a:r>
              <a:rPr lang="en-US" smtClean="0"/>
              <a:t>Slides by Dr. Sifat Momen</a:t>
            </a:r>
            <a:endParaRPr lang="en-US"/>
          </a:p>
        </p:txBody>
      </p:sp>
      <p:sp>
        <p:nvSpPr>
          <p:cNvPr id="7" name="Slide Number Placeholder 6"/>
          <p:cNvSpPr>
            <a:spLocks noGrp="1"/>
          </p:cNvSpPr>
          <p:nvPr>
            <p:ph type="sldNum" sz="quarter" idx="12"/>
          </p:nvPr>
        </p:nvSpPr>
        <p:spPr/>
        <p:txBody>
          <a:bodyPr/>
          <a:lstStyle/>
          <a:p>
            <a:fld id="{048653BE-5C84-47C8-BD6C-C4E4BA1A36DC}" type="slidenum">
              <a:rPr lang="en-US" smtClean="0"/>
              <a:t>‹#›</a:t>
            </a:fld>
            <a:endParaRPr lang="en-US"/>
          </a:p>
        </p:txBody>
      </p:sp>
    </p:spTree>
    <p:extLst>
      <p:ext uri="{BB962C8B-B14F-4D97-AF65-F5344CB8AC3E}">
        <p14:creationId xmlns:p14="http://schemas.microsoft.com/office/powerpoint/2010/main" val="63623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74A3E6-3CAB-428D-93BD-2FFD3614F959}" type="datetime1">
              <a:rPr lang="en-US" smtClean="0"/>
              <a:t>9/16/2024</a:t>
            </a:fld>
            <a:endParaRPr lang="en-US"/>
          </a:p>
        </p:txBody>
      </p:sp>
      <p:sp>
        <p:nvSpPr>
          <p:cNvPr id="8" name="Footer Placeholder 7"/>
          <p:cNvSpPr>
            <a:spLocks noGrp="1"/>
          </p:cNvSpPr>
          <p:nvPr>
            <p:ph type="ftr" sz="quarter" idx="11"/>
          </p:nvPr>
        </p:nvSpPr>
        <p:spPr/>
        <p:txBody>
          <a:bodyPr/>
          <a:lstStyle/>
          <a:p>
            <a:r>
              <a:rPr lang="en-US" smtClean="0"/>
              <a:t>Slides by Dr. Sifat Momen</a:t>
            </a:r>
            <a:endParaRPr lang="en-US"/>
          </a:p>
        </p:txBody>
      </p:sp>
      <p:sp>
        <p:nvSpPr>
          <p:cNvPr id="9" name="Slide Number Placeholder 8"/>
          <p:cNvSpPr>
            <a:spLocks noGrp="1"/>
          </p:cNvSpPr>
          <p:nvPr>
            <p:ph type="sldNum" sz="quarter" idx="12"/>
          </p:nvPr>
        </p:nvSpPr>
        <p:spPr/>
        <p:txBody>
          <a:bodyPr/>
          <a:lstStyle/>
          <a:p>
            <a:fld id="{048653BE-5C84-47C8-BD6C-C4E4BA1A36DC}" type="slidenum">
              <a:rPr lang="en-US" smtClean="0"/>
              <a:t>‹#›</a:t>
            </a:fld>
            <a:endParaRPr lang="en-US"/>
          </a:p>
        </p:txBody>
      </p:sp>
    </p:spTree>
    <p:extLst>
      <p:ext uri="{BB962C8B-B14F-4D97-AF65-F5344CB8AC3E}">
        <p14:creationId xmlns:p14="http://schemas.microsoft.com/office/powerpoint/2010/main" val="178830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3C7BC6-3E9A-4092-9D89-984BBBEB5353}" type="datetime1">
              <a:rPr lang="en-US" smtClean="0"/>
              <a:t>9/16/2024</a:t>
            </a:fld>
            <a:endParaRPr lang="en-US"/>
          </a:p>
        </p:txBody>
      </p:sp>
      <p:sp>
        <p:nvSpPr>
          <p:cNvPr id="4" name="Footer Placeholder 3"/>
          <p:cNvSpPr>
            <a:spLocks noGrp="1"/>
          </p:cNvSpPr>
          <p:nvPr>
            <p:ph type="ftr" sz="quarter" idx="11"/>
          </p:nvPr>
        </p:nvSpPr>
        <p:spPr/>
        <p:txBody>
          <a:bodyPr/>
          <a:lstStyle/>
          <a:p>
            <a:r>
              <a:rPr lang="en-US" smtClean="0"/>
              <a:t>Slides by Dr. Sifat Momen</a:t>
            </a:r>
            <a:endParaRPr lang="en-US"/>
          </a:p>
        </p:txBody>
      </p:sp>
      <p:sp>
        <p:nvSpPr>
          <p:cNvPr id="5" name="Slide Number Placeholder 4"/>
          <p:cNvSpPr>
            <a:spLocks noGrp="1"/>
          </p:cNvSpPr>
          <p:nvPr>
            <p:ph type="sldNum" sz="quarter" idx="12"/>
          </p:nvPr>
        </p:nvSpPr>
        <p:spPr/>
        <p:txBody>
          <a:bodyPr/>
          <a:lstStyle/>
          <a:p>
            <a:fld id="{048653BE-5C84-47C8-BD6C-C4E4BA1A36DC}" type="slidenum">
              <a:rPr lang="en-US" smtClean="0"/>
              <a:t>‹#›</a:t>
            </a:fld>
            <a:endParaRPr lang="en-US"/>
          </a:p>
        </p:txBody>
      </p:sp>
    </p:spTree>
    <p:extLst>
      <p:ext uri="{BB962C8B-B14F-4D97-AF65-F5344CB8AC3E}">
        <p14:creationId xmlns:p14="http://schemas.microsoft.com/office/powerpoint/2010/main" val="393157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A1A11-AC29-433C-B0CC-1216A4784558}" type="datetime1">
              <a:rPr lang="en-US" smtClean="0"/>
              <a:t>9/16/2024</a:t>
            </a:fld>
            <a:endParaRPr lang="en-US"/>
          </a:p>
        </p:txBody>
      </p:sp>
      <p:sp>
        <p:nvSpPr>
          <p:cNvPr id="3" name="Footer Placeholder 2"/>
          <p:cNvSpPr>
            <a:spLocks noGrp="1"/>
          </p:cNvSpPr>
          <p:nvPr>
            <p:ph type="ftr" sz="quarter" idx="11"/>
          </p:nvPr>
        </p:nvSpPr>
        <p:spPr/>
        <p:txBody>
          <a:bodyPr/>
          <a:lstStyle/>
          <a:p>
            <a:r>
              <a:rPr lang="en-US" smtClean="0"/>
              <a:t>Slides by Dr. Sifat Momen</a:t>
            </a:r>
            <a:endParaRPr lang="en-US"/>
          </a:p>
        </p:txBody>
      </p:sp>
      <p:sp>
        <p:nvSpPr>
          <p:cNvPr id="4" name="Slide Number Placeholder 3"/>
          <p:cNvSpPr>
            <a:spLocks noGrp="1"/>
          </p:cNvSpPr>
          <p:nvPr>
            <p:ph type="sldNum" sz="quarter" idx="12"/>
          </p:nvPr>
        </p:nvSpPr>
        <p:spPr/>
        <p:txBody>
          <a:bodyPr/>
          <a:lstStyle/>
          <a:p>
            <a:fld id="{048653BE-5C84-47C8-BD6C-C4E4BA1A36DC}" type="slidenum">
              <a:rPr lang="en-US" smtClean="0"/>
              <a:t>‹#›</a:t>
            </a:fld>
            <a:endParaRPr lang="en-US"/>
          </a:p>
        </p:txBody>
      </p:sp>
    </p:spTree>
    <p:extLst>
      <p:ext uri="{BB962C8B-B14F-4D97-AF65-F5344CB8AC3E}">
        <p14:creationId xmlns:p14="http://schemas.microsoft.com/office/powerpoint/2010/main" val="227635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197463-2493-43EC-B938-5DC92B744431}" type="datetime1">
              <a:rPr lang="en-US" smtClean="0"/>
              <a:t>9/16/2024</a:t>
            </a:fld>
            <a:endParaRPr lang="en-US"/>
          </a:p>
        </p:txBody>
      </p:sp>
      <p:sp>
        <p:nvSpPr>
          <p:cNvPr id="6" name="Footer Placeholder 5"/>
          <p:cNvSpPr>
            <a:spLocks noGrp="1"/>
          </p:cNvSpPr>
          <p:nvPr>
            <p:ph type="ftr" sz="quarter" idx="11"/>
          </p:nvPr>
        </p:nvSpPr>
        <p:spPr/>
        <p:txBody>
          <a:bodyPr/>
          <a:lstStyle/>
          <a:p>
            <a:r>
              <a:rPr lang="en-US" smtClean="0"/>
              <a:t>Slides by Dr. Sifat Momen</a:t>
            </a:r>
            <a:endParaRPr lang="en-US"/>
          </a:p>
        </p:txBody>
      </p:sp>
      <p:sp>
        <p:nvSpPr>
          <p:cNvPr id="7" name="Slide Number Placeholder 6"/>
          <p:cNvSpPr>
            <a:spLocks noGrp="1"/>
          </p:cNvSpPr>
          <p:nvPr>
            <p:ph type="sldNum" sz="quarter" idx="12"/>
          </p:nvPr>
        </p:nvSpPr>
        <p:spPr/>
        <p:txBody>
          <a:bodyPr/>
          <a:lstStyle/>
          <a:p>
            <a:fld id="{048653BE-5C84-47C8-BD6C-C4E4BA1A36DC}" type="slidenum">
              <a:rPr lang="en-US" smtClean="0"/>
              <a:t>‹#›</a:t>
            </a:fld>
            <a:endParaRPr lang="en-US"/>
          </a:p>
        </p:txBody>
      </p:sp>
    </p:spTree>
    <p:extLst>
      <p:ext uri="{BB962C8B-B14F-4D97-AF65-F5344CB8AC3E}">
        <p14:creationId xmlns:p14="http://schemas.microsoft.com/office/powerpoint/2010/main" val="128013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191A82-E643-405F-9819-5AA5F2F3DF87}" type="datetime1">
              <a:rPr lang="en-US" smtClean="0"/>
              <a:t>9/16/2024</a:t>
            </a:fld>
            <a:endParaRPr lang="en-US"/>
          </a:p>
        </p:txBody>
      </p:sp>
      <p:sp>
        <p:nvSpPr>
          <p:cNvPr id="6" name="Footer Placeholder 5"/>
          <p:cNvSpPr>
            <a:spLocks noGrp="1"/>
          </p:cNvSpPr>
          <p:nvPr>
            <p:ph type="ftr" sz="quarter" idx="11"/>
          </p:nvPr>
        </p:nvSpPr>
        <p:spPr/>
        <p:txBody>
          <a:bodyPr/>
          <a:lstStyle/>
          <a:p>
            <a:r>
              <a:rPr lang="en-US" smtClean="0"/>
              <a:t>Slides by Dr. Sifat Momen</a:t>
            </a:r>
            <a:endParaRPr lang="en-US"/>
          </a:p>
        </p:txBody>
      </p:sp>
      <p:sp>
        <p:nvSpPr>
          <p:cNvPr id="7" name="Slide Number Placeholder 6"/>
          <p:cNvSpPr>
            <a:spLocks noGrp="1"/>
          </p:cNvSpPr>
          <p:nvPr>
            <p:ph type="sldNum" sz="quarter" idx="12"/>
          </p:nvPr>
        </p:nvSpPr>
        <p:spPr/>
        <p:txBody>
          <a:bodyPr/>
          <a:lstStyle/>
          <a:p>
            <a:fld id="{048653BE-5C84-47C8-BD6C-C4E4BA1A36DC}" type="slidenum">
              <a:rPr lang="en-US" smtClean="0"/>
              <a:t>‹#›</a:t>
            </a:fld>
            <a:endParaRPr lang="en-US"/>
          </a:p>
        </p:txBody>
      </p:sp>
    </p:spTree>
    <p:extLst>
      <p:ext uri="{BB962C8B-B14F-4D97-AF65-F5344CB8AC3E}">
        <p14:creationId xmlns:p14="http://schemas.microsoft.com/office/powerpoint/2010/main" val="34050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A09AE-CFEC-426E-8443-D2A3CD31B052}" type="datetime1">
              <a:rPr lang="en-US" smtClean="0"/>
              <a:t>9/16/2024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Slides by Dr. Sifat Momen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653BE-5C84-47C8-BD6C-C4E4BA1A36DC}" type="slidenum">
              <a:rPr lang="en-US" smtClean="0"/>
              <a:t>‹#›</a:t>
            </a:fld>
            <a:endParaRPr lang="en-US"/>
          </a:p>
        </p:txBody>
      </p:sp>
    </p:spTree>
    <p:extLst>
      <p:ext uri="{BB962C8B-B14F-4D97-AF65-F5344CB8AC3E}">
        <p14:creationId xmlns:p14="http://schemas.microsoft.com/office/powerpoint/2010/main" val="153088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scikit-learn.org/stable/modules/generated/sklearn.preprocessing.OrdinalEncoder.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scikit-learn.org/stable/modules/generated/sklearn.preprocessing.OneHotEncoder.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5128" y="1122363"/>
            <a:ext cx="6412871" cy="2387600"/>
          </a:xfrm>
        </p:spPr>
        <p:txBody>
          <a:bodyPr/>
          <a:lstStyle/>
          <a:p>
            <a:r>
              <a:rPr lang="en-US" dirty="0" smtClean="0"/>
              <a:t>Data Pre-processing using Pandas</a:t>
            </a:r>
            <a:endParaRPr lang="en-US" dirty="0"/>
          </a:p>
        </p:txBody>
      </p:sp>
      <p:sp>
        <p:nvSpPr>
          <p:cNvPr id="3" name="Subtitle 2"/>
          <p:cNvSpPr>
            <a:spLocks noGrp="1"/>
          </p:cNvSpPr>
          <p:nvPr>
            <p:ph type="subTitle" idx="1"/>
          </p:nvPr>
        </p:nvSpPr>
        <p:spPr>
          <a:xfrm>
            <a:off x="6627136" y="3602038"/>
            <a:ext cx="4040863" cy="1655762"/>
          </a:xfrm>
        </p:spPr>
        <p:txBody>
          <a:bodyPr/>
          <a:lstStyle/>
          <a:p>
            <a:pPr algn="r"/>
            <a:r>
              <a:rPr lang="en-US" dirty="0" smtClean="0"/>
              <a:t>- Dr. </a:t>
            </a:r>
            <a:r>
              <a:rPr lang="en-US" dirty="0" err="1" smtClean="0"/>
              <a:t>Sifat</a:t>
            </a:r>
            <a:r>
              <a:rPr lang="en-US" dirty="0" smtClean="0"/>
              <a:t> </a:t>
            </a:r>
            <a:r>
              <a:rPr lang="en-US" dirty="0" err="1" smtClean="0"/>
              <a:t>Momen</a:t>
            </a:r>
            <a:r>
              <a:rPr lang="en-US" dirty="0" smtClean="0"/>
              <a:t> (SfM1)</a:t>
            </a:r>
            <a:endParaRPr lang="en-US" dirty="0"/>
          </a:p>
        </p:txBody>
      </p:sp>
      <p:sp>
        <p:nvSpPr>
          <p:cNvPr id="4" name="TextBox 3"/>
          <p:cNvSpPr txBox="1"/>
          <p:nvPr/>
        </p:nvSpPr>
        <p:spPr>
          <a:xfrm>
            <a:off x="362139" y="355253"/>
            <a:ext cx="2571184" cy="3154710"/>
          </a:xfrm>
          <a:prstGeom prst="rect">
            <a:avLst/>
          </a:prstGeom>
          <a:noFill/>
        </p:spPr>
        <p:txBody>
          <a:bodyPr wrap="square" rtlCol="0">
            <a:spAutoFit/>
          </a:bodyPr>
          <a:lstStyle/>
          <a:p>
            <a:r>
              <a:rPr lang="en-US" sz="19900" b="1" dirty="0"/>
              <a:t>4</a:t>
            </a:r>
            <a:endParaRPr lang="en-US" sz="72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39" y="5061394"/>
            <a:ext cx="3362325" cy="1362075"/>
          </a:xfrm>
          <a:prstGeom prst="rect">
            <a:avLst/>
          </a:prstGeom>
        </p:spPr>
      </p:pic>
    </p:spTree>
    <p:extLst>
      <p:ext uri="{BB962C8B-B14F-4D97-AF65-F5344CB8AC3E}">
        <p14:creationId xmlns:p14="http://schemas.microsoft.com/office/powerpoint/2010/main" val="3875217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see the data types of columns</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10</a:t>
            </a:fld>
            <a:endParaRPr lang="en-US"/>
          </a:p>
        </p:txBody>
      </p:sp>
      <p:sp>
        <p:nvSpPr>
          <p:cNvPr id="7" name="TextBox 6"/>
          <p:cNvSpPr txBox="1"/>
          <p:nvPr/>
        </p:nvSpPr>
        <p:spPr>
          <a:xfrm>
            <a:off x="969264" y="1883664"/>
            <a:ext cx="210312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housing.dtypes</a:t>
            </a:r>
            <a:endParaRPr lang="en-US" dirty="0"/>
          </a:p>
        </p:txBody>
      </p:sp>
      <p:sp>
        <p:nvSpPr>
          <p:cNvPr id="8" name="TextBox 7"/>
          <p:cNvSpPr txBox="1"/>
          <p:nvPr/>
        </p:nvSpPr>
        <p:spPr>
          <a:xfrm>
            <a:off x="838200" y="2445972"/>
            <a:ext cx="4130040" cy="313932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a:t>longitude             float64</a:t>
            </a:r>
          </a:p>
          <a:p>
            <a:r>
              <a:rPr lang="en-US" dirty="0"/>
              <a:t>latitude              float64</a:t>
            </a:r>
          </a:p>
          <a:p>
            <a:r>
              <a:rPr lang="en-US" dirty="0" err="1"/>
              <a:t>housing_median_age</a:t>
            </a:r>
            <a:r>
              <a:rPr lang="en-US" dirty="0"/>
              <a:t>      int64</a:t>
            </a:r>
          </a:p>
          <a:p>
            <a:r>
              <a:rPr lang="en-US" dirty="0" err="1"/>
              <a:t>total_rooms</a:t>
            </a:r>
            <a:r>
              <a:rPr lang="en-US" dirty="0"/>
              <a:t>             int64</a:t>
            </a:r>
          </a:p>
          <a:p>
            <a:r>
              <a:rPr lang="en-US" dirty="0" err="1"/>
              <a:t>total_bedrooms</a:t>
            </a:r>
            <a:r>
              <a:rPr lang="en-US" dirty="0"/>
              <a:t>        float64</a:t>
            </a:r>
          </a:p>
          <a:p>
            <a:r>
              <a:rPr lang="en-US" dirty="0"/>
              <a:t>population              int64</a:t>
            </a:r>
          </a:p>
          <a:p>
            <a:r>
              <a:rPr lang="en-US" dirty="0"/>
              <a:t>households              int64</a:t>
            </a:r>
          </a:p>
          <a:p>
            <a:r>
              <a:rPr lang="en-US" dirty="0" err="1"/>
              <a:t>median_income</a:t>
            </a:r>
            <a:r>
              <a:rPr lang="en-US" dirty="0"/>
              <a:t>         float64</a:t>
            </a:r>
          </a:p>
          <a:p>
            <a:r>
              <a:rPr lang="en-US" dirty="0" err="1"/>
              <a:t>median_house_value</a:t>
            </a:r>
            <a:r>
              <a:rPr lang="en-US" dirty="0"/>
              <a:t>      int64</a:t>
            </a:r>
          </a:p>
          <a:p>
            <a:r>
              <a:rPr lang="en-US" dirty="0" err="1"/>
              <a:t>ocean_proximity</a:t>
            </a:r>
            <a:r>
              <a:rPr lang="en-US" dirty="0"/>
              <a:t>        object</a:t>
            </a:r>
          </a:p>
          <a:p>
            <a:r>
              <a:rPr lang="en-US" dirty="0" err="1"/>
              <a:t>dtype</a:t>
            </a:r>
            <a:r>
              <a:rPr lang="en-US" dirty="0"/>
              <a:t>: object</a:t>
            </a:r>
          </a:p>
        </p:txBody>
      </p:sp>
      <p:graphicFrame>
        <p:nvGraphicFramePr>
          <p:cNvPr id="9" name="Table 8"/>
          <p:cNvGraphicFramePr>
            <a:graphicFrameLocks noGrp="1"/>
          </p:cNvGraphicFramePr>
          <p:nvPr>
            <p:extLst>
              <p:ext uri="{D42A27DB-BD31-4B8C-83A1-F6EECF244321}">
                <p14:modId xmlns:p14="http://schemas.microsoft.com/office/powerpoint/2010/main" val="2652772368"/>
              </p:ext>
            </p:extLst>
          </p:nvPr>
        </p:nvGraphicFramePr>
        <p:xfrm>
          <a:off x="5072888" y="1524338"/>
          <a:ext cx="3632200" cy="2026920"/>
        </p:xfrm>
        <a:graphic>
          <a:graphicData uri="http://schemas.openxmlformats.org/drawingml/2006/table">
            <a:tbl>
              <a:tblPr firstRow="1" bandRow="1">
                <a:tableStyleId>{5C22544A-7EE6-4342-B048-85BDC9FD1C3A}</a:tableStyleId>
              </a:tblPr>
              <a:tblGrid>
                <a:gridCol w="1816100"/>
                <a:gridCol w="1816100"/>
              </a:tblGrid>
              <a:tr h="370840">
                <a:tc>
                  <a:txBody>
                    <a:bodyPr/>
                    <a:lstStyle/>
                    <a:p>
                      <a:r>
                        <a:rPr lang="en-US" dirty="0" smtClean="0"/>
                        <a:t>Data Type</a:t>
                      </a:r>
                      <a:r>
                        <a:rPr lang="en-US" baseline="0" dirty="0" smtClean="0"/>
                        <a:t> in Python</a:t>
                      </a:r>
                      <a:endParaRPr lang="en-US" dirty="0"/>
                    </a:p>
                  </a:txBody>
                  <a:tcPr/>
                </a:tc>
                <a:tc>
                  <a:txBody>
                    <a:bodyPr/>
                    <a:lstStyle/>
                    <a:p>
                      <a:r>
                        <a:rPr lang="en-US" dirty="0" smtClean="0"/>
                        <a:t>Data Type in Pandas</a:t>
                      </a:r>
                    </a:p>
                    <a:p>
                      <a:endParaRPr lang="en-US" dirty="0"/>
                    </a:p>
                  </a:txBody>
                  <a:tcPr/>
                </a:tc>
              </a:tr>
              <a:tr h="370840">
                <a:tc>
                  <a:txBody>
                    <a:bodyPr/>
                    <a:lstStyle/>
                    <a:p>
                      <a:r>
                        <a:rPr lang="en-US" dirty="0" smtClean="0"/>
                        <a:t>Float</a:t>
                      </a:r>
                      <a:endParaRPr lang="en-US" dirty="0"/>
                    </a:p>
                  </a:txBody>
                  <a:tcPr/>
                </a:tc>
                <a:tc>
                  <a:txBody>
                    <a:bodyPr/>
                    <a:lstStyle/>
                    <a:p>
                      <a:r>
                        <a:rPr lang="en-US" dirty="0" smtClean="0"/>
                        <a:t>Float64</a:t>
                      </a:r>
                      <a:endParaRPr lang="en-US" dirty="0"/>
                    </a:p>
                  </a:txBody>
                  <a:tcPr/>
                </a:tc>
              </a:tr>
              <a:tr h="370840">
                <a:tc>
                  <a:txBody>
                    <a:bodyPr/>
                    <a:lstStyle/>
                    <a:p>
                      <a:r>
                        <a:rPr lang="en-US" dirty="0" err="1" smtClean="0"/>
                        <a:t>Int</a:t>
                      </a:r>
                      <a:endParaRPr lang="en-US" dirty="0"/>
                    </a:p>
                  </a:txBody>
                  <a:tcPr/>
                </a:tc>
                <a:tc>
                  <a:txBody>
                    <a:bodyPr/>
                    <a:lstStyle/>
                    <a:p>
                      <a:r>
                        <a:rPr lang="en-US" dirty="0" smtClean="0"/>
                        <a:t>Int64</a:t>
                      </a:r>
                      <a:endParaRPr lang="en-US" dirty="0"/>
                    </a:p>
                  </a:txBody>
                  <a:tcPr/>
                </a:tc>
              </a:tr>
              <a:tr h="370840">
                <a:tc>
                  <a:txBody>
                    <a:bodyPr/>
                    <a:lstStyle/>
                    <a:p>
                      <a:r>
                        <a:rPr lang="en-US" dirty="0" smtClean="0"/>
                        <a:t>String</a:t>
                      </a:r>
                      <a:endParaRPr lang="en-US" dirty="0"/>
                    </a:p>
                  </a:txBody>
                  <a:tcPr/>
                </a:tc>
                <a:tc>
                  <a:txBody>
                    <a:bodyPr/>
                    <a:lstStyle/>
                    <a:p>
                      <a:r>
                        <a:rPr lang="en-US" dirty="0" smtClean="0"/>
                        <a:t>object</a:t>
                      </a:r>
                      <a:endParaRPr lang="en-US" dirty="0"/>
                    </a:p>
                  </a:txBody>
                  <a:tcPr/>
                </a:tc>
              </a:tr>
            </a:tbl>
          </a:graphicData>
        </a:graphic>
      </p:graphicFrame>
      <p:sp>
        <p:nvSpPr>
          <p:cNvPr id="10" name="TextBox 9"/>
          <p:cNvSpPr txBox="1"/>
          <p:nvPr/>
        </p:nvSpPr>
        <p:spPr>
          <a:xfrm>
            <a:off x="5440680" y="4015632"/>
            <a:ext cx="326440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housing['</a:t>
            </a:r>
            <a:r>
              <a:rPr lang="en-US" dirty="0" err="1"/>
              <a:t>median_income</a:t>
            </a:r>
            <a:r>
              <a:rPr lang="en-US" dirty="0"/>
              <a:t>'].</a:t>
            </a:r>
            <a:r>
              <a:rPr lang="en-US" dirty="0" err="1"/>
              <a:t>dtype</a:t>
            </a:r>
            <a:endParaRPr lang="en-US" dirty="0"/>
          </a:p>
        </p:txBody>
      </p:sp>
      <p:sp>
        <p:nvSpPr>
          <p:cNvPr id="11" name="TextBox 10"/>
          <p:cNvSpPr txBox="1"/>
          <p:nvPr/>
        </p:nvSpPr>
        <p:spPr>
          <a:xfrm>
            <a:off x="5806440" y="4701432"/>
            <a:ext cx="1709928"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err="1"/>
              <a:t>dtype</a:t>
            </a:r>
            <a:r>
              <a:rPr lang="en-US" dirty="0"/>
              <a:t>('float64')</a:t>
            </a:r>
          </a:p>
        </p:txBody>
      </p:sp>
    </p:spTree>
    <p:extLst>
      <p:ext uri="{BB962C8B-B14F-4D97-AF65-F5344CB8AC3E}">
        <p14:creationId xmlns:p14="http://schemas.microsoft.com/office/powerpoint/2010/main" val="3817138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unique values in a particular column as well the total number of instances for each unique value – </a:t>
            </a:r>
            <a:r>
              <a:rPr lang="en-US" b="1" dirty="0" err="1" smtClean="0"/>
              <a:t>DataFrame</a:t>
            </a:r>
            <a:r>
              <a:rPr lang="en-US" b="1" dirty="0" smtClean="0"/>
              <a:t>[‘column-name’].</a:t>
            </a:r>
            <a:r>
              <a:rPr lang="en-US" b="1" dirty="0" err="1" smtClean="0"/>
              <a:t>value_counts</a:t>
            </a:r>
            <a:r>
              <a:rPr lang="en-US" b="1" dirty="0" smtClean="0"/>
              <a:t>()</a:t>
            </a:r>
            <a:endParaRPr lang="en-US" b="1"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11</a:t>
            </a:fld>
            <a:endParaRPr lang="en-US"/>
          </a:p>
        </p:txBody>
      </p:sp>
      <p:sp>
        <p:nvSpPr>
          <p:cNvPr id="7" name="TextBox 6"/>
          <p:cNvSpPr txBox="1"/>
          <p:nvPr/>
        </p:nvSpPr>
        <p:spPr>
          <a:xfrm>
            <a:off x="1426464" y="2386584"/>
            <a:ext cx="416966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housing['</a:t>
            </a:r>
            <a:r>
              <a:rPr lang="en-US" dirty="0" err="1"/>
              <a:t>ocean_proximity</a:t>
            </a:r>
            <a:r>
              <a:rPr lang="en-US" dirty="0"/>
              <a:t>'].</a:t>
            </a:r>
            <a:r>
              <a:rPr lang="en-US" dirty="0" err="1"/>
              <a:t>value_counts</a:t>
            </a:r>
            <a:r>
              <a:rPr lang="en-US" dirty="0"/>
              <a:t>()</a:t>
            </a:r>
          </a:p>
        </p:txBody>
      </p:sp>
      <p:sp>
        <p:nvSpPr>
          <p:cNvPr id="8" name="TextBox 7"/>
          <p:cNvSpPr txBox="1"/>
          <p:nvPr/>
        </p:nvSpPr>
        <p:spPr>
          <a:xfrm>
            <a:off x="2313432" y="3300984"/>
            <a:ext cx="4352544" cy="1754326"/>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a:t>&lt;1H OCEAN     9136</a:t>
            </a:r>
          </a:p>
          <a:p>
            <a:r>
              <a:rPr lang="en-US" dirty="0"/>
              <a:t>INLAND        6551</a:t>
            </a:r>
          </a:p>
          <a:p>
            <a:r>
              <a:rPr lang="en-US" dirty="0"/>
              <a:t>NEAR OCEAN    2658</a:t>
            </a:r>
          </a:p>
          <a:p>
            <a:r>
              <a:rPr lang="en-US" dirty="0"/>
              <a:t>NEAR BAY      2290</a:t>
            </a:r>
          </a:p>
          <a:p>
            <a:r>
              <a:rPr lang="en-US" dirty="0"/>
              <a:t>ISLAND           5</a:t>
            </a:r>
          </a:p>
          <a:p>
            <a:r>
              <a:rPr lang="en-US" dirty="0"/>
              <a:t>Name: </a:t>
            </a:r>
            <a:r>
              <a:rPr lang="en-US" dirty="0" err="1"/>
              <a:t>ocean_proximity</a:t>
            </a:r>
            <a:r>
              <a:rPr lang="en-US" dirty="0"/>
              <a:t>, </a:t>
            </a:r>
            <a:r>
              <a:rPr lang="en-US" dirty="0" err="1"/>
              <a:t>dtype</a:t>
            </a:r>
            <a:r>
              <a:rPr lang="en-US" dirty="0"/>
              <a:t>: int64</a:t>
            </a:r>
          </a:p>
        </p:txBody>
      </p:sp>
    </p:spTree>
    <p:extLst>
      <p:ext uri="{BB962C8B-B14F-4D97-AF65-F5344CB8AC3E}">
        <p14:creationId xmlns:p14="http://schemas.microsoft.com/office/powerpoint/2010/main" val="308549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Descriptive Statistics Summary for a given </a:t>
            </a:r>
            <a:r>
              <a:rPr lang="en-US" dirty="0" err="1" smtClean="0"/>
              <a:t>dataframe</a:t>
            </a:r>
            <a:r>
              <a:rPr lang="en-US" dirty="0" smtClean="0"/>
              <a:t> – </a:t>
            </a:r>
            <a:r>
              <a:rPr lang="en-US" b="1" dirty="0" err="1" smtClean="0"/>
              <a:t>DataFrame.describe</a:t>
            </a:r>
            <a:r>
              <a:rPr lang="en-US" b="1" dirty="0" smtClean="0"/>
              <a:t>()</a:t>
            </a:r>
            <a:endParaRPr lang="en-US" b="1" dirty="0"/>
          </a:p>
        </p:txBody>
      </p:sp>
      <p:sp>
        <p:nvSpPr>
          <p:cNvPr id="3" name="Content Placeholder 2"/>
          <p:cNvSpPr>
            <a:spLocks noGrp="1"/>
          </p:cNvSpPr>
          <p:nvPr>
            <p:ph idx="1"/>
          </p:nvPr>
        </p:nvSpPr>
        <p:spPr>
          <a:xfrm>
            <a:off x="838200" y="1690688"/>
            <a:ext cx="10515600" cy="4351338"/>
          </a:xfrm>
        </p:spPr>
        <p:txBody>
          <a:bodyPr/>
          <a:lstStyle/>
          <a:p>
            <a:r>
              <a:rPr lang="en-US" dirty="0" smtClean="0"/>
              <a:t>This will work only for numerical columns – Descriptive summary includes:</a:t>
            </a:r>
          </a:p>
          <a:p>
            <a:pPr lvl="1"/>
            <a:r>
              <a:rPr lang="en-US" dirty="0" smtClean="0"/>
              <a:t>Count – </a:t>
            </a:r>
            <a:r>
              <a:rPr lang="en-US" dirty="0"/>
              <a:t>T</a:t>
            </a:r>
            <a:r>
              <a:rPr lang="en-US" dirty="0" smtClean="0"/>
              <a:t>otal </a:t>
            </a:r>
            <a:r>
              <a:rPr lang="en-US" dirty="0"/>
              <a:t>N</a:t>
            </a:r>
            <a:r>
              <a:rPr lang="en-US" dirty="0" smtClean="0"/>
              <a:t>umber of Elements</a:t>
            </a:r>
          </a:p>
          <a:p>
            <a:pPr lvl="1"/>
            <a:r>
              <a:rPr lang="en-US" dirty="0" smtClean="0"/>
              <a:t>Mean – Average (arithmetic mean)</a:t>
            </a:r>
          </a:p>
          <a:p>
            <a:pPr lvl="1"/>
            <a:r>
              <a:rPr lang="en-US" dirty="0" err="1" smtClean="0"/>
              <a:t>Std</a:t>
            </a:r>
            <a:r>
              <a:rPr lang="en-US" dirty="0" smtClean="0"/>
              <a:t> – Standard </a:t>
            </a:r>
            <a:r>
              <a:rPr lang="en-US" dirty="0"/>
              <a:t>D</a:t>
            </a:r>
            <a:r>
              <a:rPr lang="en-US" dirty="0" smtClean="0"/>
              <a:t>eviation</a:t>
            </a:r>
          </a:p>
          <a:p>
            <a:pPr lvl="1"/>
            <a:r>
              <a:rPr lang="en-US" dirty="0" smtClean="0"/>
              <a:t>Min – Smallest </a:t>
            </a:r>
            <a:r>
              <a:rPr lang="en-US" dirty="0"/>
              <a:t>V</a:t>
            </a:r>
            <a:r>
              <a:rPr lang="en-US" dirty="0" smtClean="0"/>
              <a:t>alue</a:t>
            </a:r>
          </a:p>
          <a:p>
            <a:pPr lvl="1"/>
            <a:r>
              <a:rPr lang="en-US" dirty="0" smtClean="0"/>
              <a:t>25% - Lower </a:t>
            </a:r>
            <a:r>
              <a:rPr lang="en-US" dirty="0"/>
              <a:t>Q</a:t>
            </a:r>
            <a:r>
              <a:rPr lang="en-US" dirty="0" smtClean="0"/>
              <a:t>uartile (Q1)</a:t>
            </a:r>
          </a:p>
          <a:p>
            <a:pPr lvl="1"/>
            <a:r>
              <a:rPr lang="en-US" dirty="0" smtClean="0"/>
              <a:t>50% - Median (Q2)</a:t>
            </a:r>
          </a:p>
          <a:p>
            <a:pPr lvl="1"/>
            <a:r>
              <a:rPr lang="en-US" dirty="0" smtClean="0"/>
              <a:t>75% - Upper Quartile (Q3)</a:t>
            </a:r>
          </a:p>
          <a:p>
            <a:pPr lvl="1"/>
            <a:r>
              <a:rPr lang="en-US" dirty="0" smtClean="0"/>
              <a:t>Max – Maximum Value</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12</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1640" y="3191257"/>
            <a:ext cx="6217920" cy="3108960"/>
          </a:xfrm>
          <a:prstGeom prst="rect">
            <a:avLst/>
          </a:prstGeom>
        </p:spPr>
      </p:pic>
    </p:spTree>
    <p:extLst>
      <p:ext uri="{BB962C8B-B14F-4D97-AF65-F5344CB8AC3E}">
        <p14:creationId xmlns:p14="http://schemas.microsoft.com/office/powerpoint/2010/main" val="4110048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Descriptive Statistics Summary for a given </a:t>
            </a:r>
            <a:r>
              <a:rPr lang="en-US" dirty="0" err="1"/>
              <a:t>dataframe</a:t>
            </a:r>
            <a:r>
              <a:rPr lang="en-US" dirty="0"/>
              <a:t> – </a:t>
            </a:r>
            <a:r>
              <a:rPr lang="en-US" b="1" dirty="0" err="1"/>
              <a:t>DataFrame.describe</a:t>
            </a:r>
            <a:r>
              <a:rPr lang="en-US" b="1" dirty="0"/>
              <a:t>()</a:t>
            </a:r>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863359"/>
              </p:ext>
            </p:extLst>
          </p:nvPr>
        </p:nvGraphicFramePr>
        <p:xfrm>
          <a:off x="5010213" y="1917067"/>
          <a:ext cx="5957190" cy="4351334"/>
        </p:xfrm>
        <a:graphic>
          <a:graphicData uri="http://schemas.openxmlformats.org/drawingml/2006/table">
            <a:tbl>
              <a:tblPr>
                <a:tableStyleId>{08FB837D-C827-4EFA-A057-4D05807E0F7C}</a:tableStyleId>
              </a:tblPr>
              <a:tblGrid>
                <a:gridCol w="595719"/>
                <a:gridCol w="595719"/>
                <a:gridCol w="595719"/>
                <a:gridCol w="595719"/>
                <a:gridCol w="595719"/>
                <a:gridCol w="595719"/>
                <a:gridCol w="595719"/>
                <a:gridCol w="595719"/>
                <a:gridCol w="595719"/>
                <a:gridCol w="595719"/>
              </a:tblGrid>
              <a:tr h="518016">
                <a:tc>
                  <a:txBody>
                    <a:bodyPr/>
                    <a:lstStyle/>
                    <a:p>
                      <a:endParaRPr lang="en-US"/>
                    </a:p>
                  </a:txBody>
                  <a:tcPr marL="51802" marR="51802" marT="25901" marB="25901" anchor="ctr"/>
                </a:tc>
                <a:tc>
                  <a:txBody>
                    <a:bodyPr/>
                    <a:lstStyle/>
                    <a:p>
                      <a:pPr algn="r" fontAlgn="ctr"/>
                      <a:r>
                        <a:rPr lang="en-US" sz="1000" dirty="0">
                          <a:effectLst/>
                        </a:rPr>
                        <a:t/>
                      </a:r>
                      <a:br>
                        <a:rPr lang="en-US" sz="1000" dirty="0">
                          <a:effectLst/>
                        </a:rPr>
                      </a:br>
                      <a:r>
                        <a:rPr lang="en-US" sz="1000" dirty="0">
                          <a:effectLst/>
                        </a:rPr>
                        <a:t>longitude</a:t>
                      </a:r>
                      <a:endParaRPr lang="en-US" sz="1000" b="1" dirty="0">
                        <a:effectLst/>
                      </a:endParaRPr>
                    </a:p>
                  </a:txBody>
                  <a:tcPr marL="51802" marR="51802" marT="25901" marB="25901" anchor="ctr"/>
                </a:tc>
                <a:tc>
                  <a:txBody>
                    <a:bodyPr/>
                    <a:lstStyle/>
                    <a:p>
                      <a:pPr algn="r" fontAlgn="ctr"/>
                      <a:r>
                        <a:rPr lang="en-US" sz="1000" dirty="0">
                          <a:effectLst/>
                        </a:rPr>
                        <a:t>latitude</a:t>
                      </a:r>
                      <a:endParaRPr lang="en-US" sz="1000" b="1" dirty="0">
                        <a:effectLst/>
                      </a:endParaRPr>
                    </a:p>
                  </a:txBody>
                  <a:tcPr marL="51802" marR="51802" marT="25901" marB="25901" anchor="ctr"/>
                </a:tc>
                <a:tc>
                  <a:txBody>
                    <a:bodyPr/>
                    <a:lstStyle/>
                    <a:p>
                      <a:pPr algn="r" fontAlgn="ctr"/>
                      <a:r>
                        <a:rPr lang="en-US" sz="1000" dirty="0" err="1">
                          <a:effectLst/>
                        </a:rPr>
                        <a:t>housing_median_age</a:t>
                      </a:r>
                      <a:endParaRPr lang="en-US" sz="1000" b="1" dirty="0">
                        <a:effectLst/>
                      </a:endParaRPr>
                    </a:p>
                  </a:txBody>
                  <a:tcPr marL="51802" marR="51802" marT="25901" marB="25901" anchor="ctr"/>
                </a:tc>
                <a:tc>
                  <a:txBody>
                    <a:bodyPr/>
                    <a:lstStyle/>
                    <a:p>
                      <a:pPr algn="r" fontAlgn="ctr"/>
                      <a:r>
                        <a:rPr lang="en-US" sz="1000" dirty="0" err="1">
                          <a:effectLst/>
                        </a:rPr>
                        <a:t>total_rooms</a:t>
                      </a:r>
                      <a:endParaRPr lang="en-US" sz="1000" b="1" dirty="0">
                        <a:effectLst/>
                      </a:endParaRPr>
                    </a:p>
                  </a:txBody>
                  <a:tcPr marL="51802" marR="51802" marT="25901" marB="25901" anchor="ctr"/>
                </a:tc>
                <a:tc>
                  <a:txBody>
                    <a:bodyPr/>
                    <a:lstStyle/>
                    <a:p>
                      <a:pPr algn="r" fontAlgn="ctr"/>
                      <a:r>
                        <a:rPr lang="en-US" sz="1000" dirty="0" err="1">
                          <a:effectLst/>
                        </a:rPr>
                        <a:t>total_bedrooms</a:t>
                      </a:r>
                      <a:endParaRPr lang="en-US" sz="1000" b="1" dirty="0">
                        <a:effectLst/>
                      </a:endParaRPr>
                    </a:p>
                  </a:txBody>
                  <a:tcPr marL="51802" marR="51802" marT="25901" marB="25901" anchor="ctr"/>
                </a:tc>
                <a:tc>
                  <a:txBody>
                    <a:bodyPr/>
                    <a:lstStyle/>
                    <a:p>
                      <a:pPr algn="r" fontAlgn="ctr"/>
                      <a:r>
                        <a:rPr lang="en-US" sz="1000" dirty="0">
                          <a:effectLst/>
                        </a:rPr>
                        <a:t>population</a:t>
                      </a:r>
                      <a:endParaRPr lang="en-US" sz="1000" b="1" dirty="0">
                        <a:effectLst/>
                      </a:endParaRPr>
                    </a:p>
                  </a:txBody>
                  <a:tcPr marL="51802" marR="51802" marT="25901" marB="25901" anchor="ctr"/>
                </a:tc>
                <a:tc>
                  <a:txBody>
                    <a:bodyPr/>
                    <a:lstStyle/>
                    <a:p>
                      <a:pPr algn="r" fontAlgn="ctr"/>
                      <a:r>
                        <a:rPr lang="en-US" sz="1000" dirty="0">
                          <a:effectLst/>
                        </a:rPr>
                        <a:t>households</a:t>
                      </a:r>
                      <a:endParaRPr lang="en-US" sz="1000" b="1" dirty="0">
                        <a:effectLst/>
                      </a:endParaRPr>
                    </a:p>
                  </a:txBody>
                  <a:tcPr marL="51802" marR="51802" marT="25901" marB="25901" anchor="ctr"/>
                </a:tc>
                <a:tc>
                  <a:txBody>
                    <a:bodyPr/>
                    <a:lstStyle/>
                    <a:p>
                      <a:pPr algn="r" fontAlgn="ctr"/>
                      <a:r>
                        <a:rPr lang="en-US" sz="1000" dirty="0" err="1">
                          <a:effectLst/>
                        </a:rPr>
                        <a:t>median_income</a:t>
                      </a:r>
                      <a:endParaRPr lang="en-US" sz="1000" b="1" dirty="0">
                        <a:effectLst/>
                      </a:endParaRPr>
                    </a:p>
                  </a:txBody>
                  <a:tcPr marL="51802" marR="51802" marT="25901" marB="25901" anchor="ctr"/>
                </a:tc>
                <a:tc>
                  <a:txBody>
                    <a:bodyPr/>
                    <a:lstStyle/>
                    <a:p>
                      <a:pPr algn="r" fontAlgn="ctr"/>
                      <a:r>
                        <a:rPr lang="en-US" sz="1000" dirty="0" err="1">
                          <a:effectLst/>
                        </a:rPr>
                        <a:t>median_house_value</a:t>
                      </a:r>
                      <a:endParaRPr lang="en-US" sz="1000" b="1" dirty="0">
                        <a:effectLst/>
                      </a:endParaRPr>
                    </a:p>
                  </a:txBody>
                  <a:tcPr marL="51802" marR="51802" marT="25901" marB="25901" anchor="ctr"/>
                </a:tc>
              </a:tr>
              <a:tr h="362611">
                <a:tc>
                  <a:txBody>
                    <a:bodyPr/>
                    <a:lstStyle/>
                    <a:p>
                      <a:pPr algn="r" fontAlgn="ctr"/>
                      <a:r>
                        <a:rPr lang="en-US" sz="1000">
                          <a:effectLst/>
                        </a:rPr>
                        <a:t>count</a:t>
                      </a:r>
                      <a:endParaRPr lang="en-US" sz="1000" b="1">
                        <a:effectLst/>
                      </a:endParaRPr>
                    </a:p>
                  </a:txBody>
                  <a:tcPr marL="51802" marR="51802" marT="25901" marB="25901" anchor="ctr"/>
                </a:tc>
                <a:tc>
                  <a:txBody>
                    <a:bodyPr/>
                    <a:lstStyle/>
                    <a:p>
                      <a:pPr algn="r" fontAlgn="ctr"/>
                      <a:r>
                        <a:rPr lang="en-US" sz="1000">
                          <a:effectLst/>
                        </a:rPr>
                        <a:t>20640.000000</a:t>
                      </a:r>
                    </a:p>
                  </a:txBody>
                  <a:tcPr marL="51802" marR="51802" marT="25901" marB="25901" anchor="ctr"/>
                </a:tc>
                <a:tc>
                  <a:txBody>
                    <a:bodyPr/>
                    <a:lstStyle/>
                    <a:p>
                      <a:pPr algn="r" fontAlgn="ctr"/>
                      <a:r>
                        <a:rPr lang="en-US" sz="1000">
                          <a:effectLst/>
                        </a:rPr>
                        <a:t>20640.000000</a:t>
                      </a:r>
                    </a:p>
                  </a:txBody>
                  <a:tcPr marL="51802" marR="51802" marT="25901" marB="25901" anchor="ctr"/>
                </a:tc>
                <a:tc>
                  <a:txBody>
                    <a:bodyPr/>
                    <a:lstStyle/>
                    <a:p>
                      <a:pPr algn="r" fontAlgn="ctr"/>
                      <a:r>
                        <a:rPr lang="en-US" sz="1000">
                          <a:effectLst/>
                        </a:rPr>
                        <a:t>20640.000000</a:t>
                      </a:r>
                    </a:p>
                  </a:txBody>
                  <a:tcPr marL="51802" marR="51802" marT="25901" marB="25901" anchor="ctr"/>
                </a:tc>
                <a:tc>
                  <a:txBody>
                    <a:bodyPr/>
                    <a:lstStyle/>
                    <a:p>
                      <a:pPr algn="r" fontAlgn="ctr"/>
                      <a:r>
                        <a:rPr lang="en-US" sz="1000">
                          <a:effectLst/>
                        </a:rPr>
                        <a:t>20640.000000</a:t>
                      </a:r>
                    </a:p>
                  </a:txBody>
                  <a:tcPr marL="51802" marR="51802" marT="25901" marB="25901" anchor="ctr"/>
                </a:tc>
                <a:tc>
                  <a:txBody>
                    <a:bodyPr/>
                    <a:lstStyle/>
                    <a:p>
                      <a:pPr algn="r" fontAlgn="ctr"/>
                      <a:r>
                        <a:rPr lang="en-US" sz="1000">
                          <a:effectLst/>
                        </a:rPr>
                        <a:t>20433.000000</a:t>
                      </a:r>
                    </a:p>
                  </a:txBody>
                  <a:tcPr marL="51802" marR="51802" marT="25901" marB="25901" anchor="ctr"/>
                </a:tc>
                <a:tc>
                  <a:txBody>
                    <a:bodyPr/>
                    <a:lstStyle/>
                    <a:p>
                      <a:pPr algn="r" fontAlgn="ctr"/>
                      <a:r>
                        <a:rPr lang="en-US" sz="1000">
                          <a:effectLst/>
                        </a:rPr>
                        <a:t>20640.000000</a:t>
                      </a:r>
                    </a:p>
                  </a:txBody>
                  <a:tcPr marL="51802" marR="51802" marT="25901" marB="25901" anchor="ctr"/>
                </a:tc>
                <a:tc>
                  <a:txBody>
                    <a:bodyPr/>
                    <a:lstStyle/>
                    <a:p>
                      <a:pPr algn="r" fontAlgn="ctr"/>
                      <a:r>
                        <a:rPr lang="en-US" sz="1000">
                          <a:effectLst/>
                        </a:rPr>
                        <a:t>20640.000000</a:t>
                      </a:r>
                    </a:p>
                  </a:txBody>
                  <a:tcPr marL="51802" marR="51802" marT="25901" marB="25901" anchor="ctr"/>
                </a:tc>
                <a:tc>
                  <a:txBody>
                    <a:bodyPr/>
                    <a:lstStyle/>
                    <a:p>
                      <a:pPr algn="r" fontAlgn="ctr"/>
                      <a:r>
                        <a:rPr lang="en-US" sz="1000">
                          <a:effectLst/>
                        </a:rPr>
                        <a:t>20640.000000</a:t>
                      </a:r>
                    </a:p>
                  </a:txBody>
                  <a:tcPr marL="51802" marR="51802" marT="25901" marB="25901" anchor="ctr"/>
                </a:tc>
                <a:tc>
                  <a:txBody>
                    <a:bodyPr/>
                    <a:lstStyle/>
                    <a:p>
                      <a:pPr algn="r" fontAlgn="ctr"/>
                      <a:r>
                        <a:rPr lang="en-US" sz="1000">
                          <a:effectLst/>
                        </a:rPr>
                        <a:t>20640.000000</a:t>
                      </a:r>
                    </a:p>
                  </a:txBody>
                  <a:tcPr marL="51802" marR="51802" marT="25901" marB="25901" anchor="ctr"/>
                </a:tc>
              </a:tr>
              <a:tr h="518016">
                <a:tc>
                  <a:txBody>
                    <a:bodyPr/>
                    <a:lstStyle/>
                    <a:p>
                      <a:pPr algn="r" fontAlgn="ctr"/>
                      <a:r>
                        <a:rPr lang="en-US" sz="1000">
                          <a:effectLst/>
                        </a:rPr>
                        <a:t>mean</a:t>
                      </a:r>
                      <a:endParaRPr lang="en-US" sz="1000" b="1">
                        <a:effectLst/>
                      </a:endParaRPr>
                    </a:p>
                  </a:txBody>
                  <a:tcPr marL="51802" marR="51802" marT="25901" marB="25901" anchor="ctr"/>
                </a:tc>
                <a:tc>
                  <a:txBody>
                    <a:bodyPr/>
                    <a:lstStyle/>
                    <a:p>
                      <a:pPr algn="r" fontAlgn="ctr"/>
                      <a:r>
                        <a:rPr lang="en-US" sz="1000">
                          <a:effectLst/>
                        </a:rPr>
                        <a:t>-119.569704</a:t>
                      </a:r>
                    </a:p>
                  </a:txBody>
                  <a:tcPr marL="51802" marR="51802" marT="25901" marB="25901" anchor="ctr"/>
                </a:tc>
                <a:tc>
                  <a:txBody>
                    <a:bodyPr/>
                    <a:lstStyle/>
                    <a:p>
                      <a:pPr algn="r" fontAlgn="ctr"/>
                      <a:r>
                        <a:rPr lang="en-US" sz="1000">
                          <a:effectLst/>
                        </a:rPr>
                        <a:t>35.631861</a:t>
                      </a:r>
                    </a:p>
                  </a:txBody>
                  <a:tcPr marL="51802" marR="51802" marT="25901" marB="25901" anchor="ctr"/>
                </a:tc>
                <a:tc>
                  <a:txBody>
                    <a:bodyPr/>
                    <a:lstStyle/>
                    <a:p>
                      <a:pPr algn="r" fontAlgn="ctr"/>
                      <a:r>
                        <a:rPr lang="en-US" sz="1000">
                          <a:effectLst/>
                        </a:rPr>
                        <a:t>28.639486</a:t>
                      </a:r>
                    </a:p>
                  </a:txBody>
                  <a:tcPr marL="51802" marR="51802" marT="25901" marB="25901" anchor="ctr"/>
                </a:tc>
                <a:tc>
                  <a:txBody>
                    <a:bodyPr/>
                    <a:lstStyle/>
                    <a:p>
                      <a:pPr algn="r" fontAlgn="ctr"/>
                      <a:r>
                        <a:rPr lang="en-US" sz="1000">
                          <a:effectLst/>
                        </a:rPr>
                        <a:t>2635.763081</a:t>
                      </a:r>
                    </a:p>
                  </a:txBody>
                  <a:tcPr marL="51802" marR="51802" marT="25901" marB="25901" anchor="ctr"/>
                </a:tc>
                <a:tc>
                  <a:txBody>
                    <a:bodyPr/>
                    <a:lstStyle/>
                    <a:p>
                      <a:pPr algn="r" fontAlgn="ctr"/>
                      <a:r>
                        <a:rPr lang="en-US" sz="1000">
                          <a:effectLst/>
                        </a:rPr>
                        <a:t>537.870553</a:t>
                      </a:r>
                    </a:p>
                  </a:txBody>
                  <a:tcPr marL="51802" marR="51802" marT="25901" marB="25901" anchor="ctr"/>
                </a:tc>
                <a:tc>
                  <a:txBody>
                    <a:bodyPr/>
                    <a:lstStyle/>
                    <a:p>
                      <a:pPr algn="r" fontAlgn="ctr"/>
                      <a:r>
                        <a:rPr lang="en-US" sz="1000">
                          <a:effectLst/>
                        </a:rPr>
                        <a:t>1425.476744</a:t>
                      </a:r>
                    </a:p>
                  </a:txBody>
                  <a:tcPr marL="51802" marR="51802" marT="25901" marB="25901" anchor="ctr"/>
                </a:tc>
                <a:tc>
                  <a:txBody>
                    <a:bodyPr/>
                    <a:lstStyle/>
                    <a:p>
                      <a:pPr algn="r" fontAlgn="ctr"/>
                      <a:r>
                        <a:rPr lang="en-US" sz="1000">
                          <a:effectLst/>
                        </a:rPr>
                        <a:t>499.539680</a:t>
                      </a:r>
                    </a:p>
                  </a:txBody>
                  <a:tcPr marL="51802" marR="51802" marT="25901" marB="25901" anchor="ctr"/>
                </a:tc>
                <a:tc>
                  <a:txBody>
                    <a:bodyPr/>
                    <a:lstStyle/>
                    <a:p>
                      <a:pPr algn="r" fontAlgn="ctr"/>
                      <a:r>
                        <a:rPr lang="en-US" sz="1000">
                          <a:effectLst/>
                        </a:rPr>
                        <a:t>3.870671</a:t>
                      </a:r>
                    </a:p>
                  </a:txBody>
                  <a:tcPr marL="51802" marR="51802" marT="25901" marB="25901" anchor="ctr"/>
                </a:tc>
                <a:tc>
                  <a:txBody>
                    <a:bodyPr/>
                    <a:lstStyle/>
                    <a:p>
                      <a:pPr algn="r" fontAlgn="ctr"/>
                      <a:r>
                        <a:rPr lang="en-US" sz="1000">
                          <a:effectLst/>
                        </a:rPr>
                        <a:t>206855.816909</a:t>
                      </a:r>
                    </a:p>
                  </a:txBody>
                  <a:tcPr marL="51802" marR="51802" marT="25901" marB="25901" anchor="ctr"/>
                </a:tc>
              </a:tr>
              <a:tr h="362611">
                <a:tc>
                  <a:txBody>
                    <a:bodyPr/>
                    <a:lstStyle/>
                    <a:p>
                      <a:pPr algn="r" fontAlgn="ctr"/>
                      <a:r>
                        <a:rPr lang="en-US" sz="1000">
                          <a:effectLst/>
                        </a:rPr>
                        <a:t>std</a:t>
                      </a:r>
                      <a:endParaRPr lang="en-US" sz="1000" b="1">
                        <a:effectLst/>
                      </a:endParaRPr>
                    </a:p>
                  </a:txBody>
                  <a:tcPr marL="51802" marR="51802" marT="25901" marB="25901" anchor="ctr"/>
                </a:tc>
                <a:tc>
                  <a:txBody>
                    <a:bodyPr/>
                    <a:lstStyle/>
                    <a:p>
                      <a:pPr algn="r" fontAlgn="ctr"/>
                      <a:r>
                        <a:rPr lang="en-US" sz="1000">
                          <a:effectLst/>
                        </a:rPr>
                        <a:t>2.003532</a:t>
                      </a:r>
                    </a:p>
                  </a:txBody>
                  <a:tcPr marL="51802" marR="51802" marT="25901" marB="25901" anchor="ctr"/>
                </a:tc>
                <a:tc>
                  <a:txBody>
                    <a:bodyPr/>
                    <a:lstStyle/>
                    <a:p>
                      <a:pPr algn="r" fontAlgn="ctr"/>
                      <a:r>
                        <a:rPr lang="en-US" sz="1000">
                          <a:effectLst/>
                        </a:rPr>
                        <a:t>2.135952</a:t>
                      </a:r>
                    </a:p>
                  </a:txBody>
                  <a:tcPr marL="51802" marR="51802" marT="25901" marB="25901" anchor="ctr"/>
                </a:tc>
                <a:tc>
                  <a:txBody>
                    <a:bodyPr/>
                    <a:lstStyle/>
                    <a:p>
                      <a:pPr algn="r" fontAlgn="ctr"/>
                      <a:r>
                        <a:rPr lang="en-US" sz="1000">
                          <a:effectLst/>
                        </a:rPr>
                        <a:t>12.585558</a:t>
                      </a:r>
                    </a:p>
                  </a:txBody>
                  <a:tcPr marL="51802" marR="51802" marT="25901" marB="25901" anchor="ctr"/>
                </a:tc>
                <a:tc>
                  <a:txBody>
                    <a:bodyPr/>
                    <a:lstStyle/>
                    <a:p>
                      <a:pPr algn="r" fontAlgn="ctr"/>
                      <a:r>
                        <a:rPr lang="en-US" sz="1000">
                          <a:effectLst/>
                        </a:rPr>
                        <a:t>2181.615252</a:t>
                      </a:r>
                    </a:p>
                  </a:txBody>
                  <a:tcPr marL="51802" marR="51802" marT="25901" marB="25901" anchor="ctr"/>
                </a:tc>
                <a:tc>
                  <a:txBody>
                    <a:bodyPr/>
                    <a:lstStyle/>
                    <a:p>
                      <a:pPr algn="r" fontAlgn="ctr"/>
                      <a:r>
                        <a:rPr lang="en-US" sz="1000">
                          <a:effectLst/>
                        </a:rPr>
                        <a:t>421.385070</a:t>
                      </a:r>
                    </a:p>
                  </a:txBody>
                  <a:tcPr marL="51802" marR="51802" marT="25901" marB="25901" anchor="ctr"/>
                </a:tc>
                <a:tc>
                  <a:txBody>
                    <a:bodyPr/>
                    <a:lstStyle/>
                    <a:p>
                      <a:pPr algn="r" fontAlgn="ctr"/>
                      <a:r>
                        <a:rPr lang="en-US" sz="1000">
                          <a:effectLst/>
                        </a:rPr>
                        <a:t>1132.462122</a:t>
                      </a:r>
                    </a:p>
                  </a:txBody>
                  <a:tcPr marL="51802" marR="51802" marT="25901" marB="25901" anchor="ctr"/>
                </a:tc>
                <a:tc>
                  <a:txBody>
                    <a:bodyPr/>
                    <a:lstStyle/>
                    <a:p>
                      <a:pPr algn="r" fontAlgn="ctr"/>
                      <a:r>
                        <a:rPr lang="en-US" sz="1000">
                          <a:effectLst/>
                        </a:rPr>
                        <a:t>382.329753</a:t>
                      </a:r>
                    </a:p>
                  </a:txBody>
                  <a:tcPr marL="51802" marR="51802" marT="25901" marB="25901" anchor="ctr"/>
                </a:tc>
                <a:tc>
                  <a:txBody>
                    <a:bodyPr/>
                    <a:lstStyle/>
                    <a:p>
                      <a:pPr algn="r" fontAlgn="ctr"/>
                      <a:r>
                        <a:rPr lang="en-US" sz="1000">
                          <a:effectLst/>
                        </a:rPr>
                        <a:t>1.899822</a:t>
                      </a:r>
                    </a:p>
                  </a:txBody>
                  <a:tcPr marL="51802" marR="51802" marT="25901" marB="25901" anchor="ctr"/>
                </a:tc>
                <a:tc>
                  <a:txBody>
                    <a:bodyPr/>
                    <a:lstStyle/>
                    <a:p>
                      <a:pPr algn="r" fontAlgn="ctr"/>
                      <a:r>
                        <a:rPr lang="en-US" sz="1000">
                          <a:effectLst/>
                        </a:rPr>
                        <a:t>115395.615874</a:t>
                      </a:r>
                    </a:p>
                  </a:txBody>
                  <a:tcPr marL="51802" marR="51802" marT="25901" marB="25901" anchor="ctr"/>
                </a:tc>
              </a:tr>
              <a:tr h="518016">
                <a:tc>
                  <a:txBody>
                    <a:bodyPr/>
                    <a:lstStyle/>
                    <a:p>
                      <a:pPr algn="r" fontAlgn="ctr"/>
                      <a:r>
                        <a:rPr lang="en-US" sz="1000">
                          <a:effectLst/>
                        </a:rPr>
                        <a:t>min</a:t>
                      </a:r>
                      <a:endParaRPr lang="en-US" sz="1000" b="1">
                        <a:effectLst/>
                      </a:endParaRPr>
                    </a:p>
                  </a:txBody>
                  <a:tcPr marL="51802" marR="51802" marT="25901" marB="25901" anchor="ctr"/>
                </a:tc>
                <a:tc>
                  <a:txBody>
                    <a:bodyPr/>
                    <a:lstStyle/>
                    <a:p>
                      <a:pPr algn="r" fontAlgn="ctr"/>
                      <a:r>
                        <a:rPr lang="en-US" sz="1000">
                          <a:effectLst/>
                        </a:rPr>
                        <a:t>-124.350000</a:t>
                      </a:r>
                    </a:p>
                  </a:txBody>
                  <a:tcPr marL="51802" marR="51802" marT="25901" marB="25901" anchor="ctr"/>
                </a:tc>
                <a:tc>
                  <a:txBody>
                    <a:bodyPr/>
                    <a:lstStyle/>
                    <a:p>
                      <a:pPr algn="r" fontAlgn="ctr"/>
                      <a:r>
                        <a:rPr lang="en-US" sz="1000">
                          <a:effectLst/>
                        </a:rPr>
                        <a:t>32.540000</a:t>
                      </a:r>
                    </a:p>
                  </a:txBody>
                  <a:tcPr marL="51802" marR="51802" marT="25901" marB="25901" anchor="ctr"/>
                </a:tc>
                <a:tc>
                  <a:txBody>
                    <a:bodyPr/>
                    <a:lstStyle/>
                    <a:p>
                      <a:pPr algn="r" fontAlgn="ctr"/>
                      <a:r>
                        <a:rPr lang="en-US" sz="1000">
                          <a:effectLst/>
                        </a:rPr>
                        <a:t>1.000000</a:t>
                      </a:r>
                    </a:p>
                  </a:txBody>
                  <a:tcPr marL="51802" marR="51802" marT="25901" marB="25901" anchor="ctr"/>
                </a:tc>
                <a:tc>
                  <a:txBody>
                    <a:bodyPr/>
                    <a:lstStyle/>
                    <a:p>
                      <a:pPr algn="r" fontAlgn="ctr"/>
                      <a:r>
                        <a:rPr lang="en-US" sz="1000">
                          <a:effectLst/>
                        </a:rPr>
                        <a:t>2.000000</a:t>
                      </a:r>
                    </a:p>
                  </a:txBody>
                  <a:tcPr marL="51802" marR="51802" marT="25901" marB="25901" anchor="ctr"/>
                </a:tc>
                <a:tc>
                  <a:txBody>
                    <a:bodyPr/>
                    <a:lstStyle/>
                    <a:p>
                      <a:pPr algn="r" fontAlgn="ctr"/>
                      <a:r>
                        <a:rPr lang="en-US" sz="1000">
                          <a:effectLst/>
                        </a:rPr>
                        <a:t>1.000000</a:t>
                      </a:r>
                    </a:p>
                  </a:txBody>
                  <a:tcPr marL="51802" marR="51802" marT="25901" marB="25901" anchor="ctr"/>
                </a:tc>
                <a:tc>
                  <a:txBody>
                    <a:bodyPr/>
                    <a:lstStyle/>
                    <a:p>
                      <a:pPr algn="r" fontAlgn="ctr"/>
                      <a:r>
                        <a:rPr lang="en-US" sz="1000">
                          <a:effectLst/>
                        </a:rPr>
                        <a:t>3.000000</a:t>
                      </a:r>
                    </a:p>
                  </a:txBody>
                  <a:tcPr marL="51802" marR="51802" marT="25901" marB="25901" anchor="ctr"/>
                </a:tc>
                <a:tc>
                  <a:txBody>
                    <a:bodyPr/>
                    <a:lstStyle/>
                    <a:p>
                      <a:pPr algn="r" fontAlgn="ctr"/>
                      <a:r>
                        <a:rPr lang="en-US" sz="1000">
                          <a:effectLst/>
                        </a:rPr>
                        <a:t>1.000000</a:t>
                      </a:r>
                    </a:p>
                  </a:txBody>
                  <a:tcPr marL="51802" marR="51802" marT="25901" marB="25901" anchor="ctr"/>
                </a:tc>
                <a:tc>
                  <a:txBody>
                    <a:bodyPr/>
                    <a:lstStyle/>
                    <a:p>
                      <a:pPr algn="r" fontAlgn="ctr"/>
                      <a:r>
                        <a:rPr lang="en-US" sz="1000">
                          <a:effectLst/>
                        </a:rPr>
                        <a:t>0.499900</a:t>
                      </a:r>
                    </a:p>
                  </a:txBody>
                  <a:tcPr marL="51802" marR="51802" marT="25901" marB="25901" anchor="ctr"/>
                </a:tc>
                <a:tc>
                  <a:txBody>
                    <a:bodyPr/>
                    <a:lstStyle/>
                    <a:p>
                      <a:pPr algn="r" fontAlgn="ctr"/>
                      <a:r>
                        <a:rPr lang="en-US" sz="1000">
                          <a:effectLst/>
                        </a:rPr>
                        <a:t>14999.000000</a:t>
                      </a:r>
                    </a:p>
                  </a:txBody>
                  <a:tcPr marL="51802" marR="51802" marT="25901" marB="25901" anchor="ctr"/>
                </a:tc>
              </a:tr>
              <a:tr h="518016">
                <a:tc>
                  <a:txBody>
                    <a:bodyPr/>
                    <a:lstStyle/>
                    <a:p>
                      <a:pPr algn="r" fontAlgn="ctr"/>
                      <a:r>
                        <a:rPr lang="en-US" sz="1000">
                          <a:effectLst/>
                        </a:rPr>
                        <a:t>25%</a:t>
                      </a:r>
                      <a:endParaRPr lang="en-US" sz="1000" b="1">
                        <a:effectLst/>
                      </a:endParaRPr>
                    </a:p>
                  </a:txBody>
                  <a:tcPr marL="51802" marR="51802" marT="25901" marB="25901" anchor="ctr"/>
                </a:tc>
                <a:tc>
                  <a:txBody>
                    <a:bodyPr/>
                    <a:lstStyle/>
                    <a:p>
                      <a:pPr algn="r" fontAlgn="ctr"/>
                      <a:r>
                        <a:rPr lang="en-US" sz="1000">
                          <a:effectLst/>
                        </a:rPr>
                        <a:t>-121.800000</a:t>
                      </a:r>
                    </a:p>
                  </a:txBody>
                  <a:tcPr marL="51802" marR="51802" marT="25901" marB="25901" anchor="ctr"/>
                </a:tc>
                <a:tc>
                  <a:txBody>
                    <a:bodyPr/>
                    <a:lstStyle/>
                    <a:p>
                      <a:pPr algn="r" fontAlgn="ctr"/>
                      <a:r>
                        <a:rPr lang="en-US" sz="1000">
                          <a:effectLst/>
                        </a:rPr>
                        <a:t>33.930000</a:t>
                      </a:r>
                    </a:p>
                  </a:txBody>
                  <a:tcPr marL="51802" marR="51802" marT="25901" marB="25901" anchor="ctr"/>
                </a:tc>
                <a:tc>
                  <a:txBody>
                    <a:bodyPr/>
                    <a:lstStyle/>
                    <a:p>
                      <a:pPr algn="r" fontAlgn="ctr"/>
                      <a:r>
                        <a:rPr lang="en-US" sz="1000">
                          <a:effectLst/>
                        </a:rPr>
                        <a:t>18.000000</a:t>
                      </a:r>
                    </a:p>
                  </a:txBody>
                  <a:tcPr marL="51802" marR="51802" marT="25901" marB="25901" anchor="ctr"/>
                </a:tc>
                <a:tc>
                  <a:txBody>
                    <a:bodyPr/>
                    <a:lstStyle/>
                    <a:p>
                      <a:pPr algn="r" fontAlgn="ctr"/>
                      <a:r>
                        <a:rPr lang="en-US" sz="1000">
                          <a:effectLst/>
                        </a:rPr>
                        <a:t>1447.750000</a:t>
                      </a:r>
                    </a:p>
                  </a:txBody>
                  <a:tcPr marL="51802" marR="51802" marT="25901" marB="25901" anchor="ctr"/>
                </a:tc>
                <a:tc>
                  <a:txBody>
                    <a:bodyPr/>
                    <a:lstStyle/>
                    <a:p>
                      <a:pPr algn="r" fontAlgn="ctr"/>
                      <a:r>
                        <a:rPr lang="en-US" sz="1000">
                          <a:effectLst/>
                        </a:rPr>
                        <a:t>296.000000</a:t>
                      </a:r>
                    </a:p>
                  </a:txBody>
                  <a:tcPr marL="51802" marR="51802" marT="25901" marB="25901" anchor="ctr"/>
                </a:tc>
                <a:tc>
                  <a:txBody>
                    <a:bodyPr/>
                    <a:lstStyle/>
                    <a:p>
                      <a:pPr algn="r" fontAlgn="ctr"/>
                      <a:r>
                        <a:rPr lang="en-US" sz="1000">
                          <a:effectLst/>
                        </a:rPr>
                        <a:t>787.000000</a:t>
                      </a:r>
                    </a:p>
                  </a:txBody>
                  <a:tcPr marL="51802" marR="51802" marT="25901" marB="25901" anchor="ctr"/>
                </a:tc>
                <a:tc>
                  <a:txBody>
                    <a:bodyPr/>
                    <a:lstStyle/>
                    <a:p>
                      <a:pPr algn="r" fontAlgn="ctr"/>
                      <a:r>
                        <a:rPr lang="en-US" sz="1000">
                          <a:effectLst/>
                        </a:rPr>
                        <a:t>280.000000</a:t>
                      </a:r>
                    </a:p>
                  </a:txBody>
                  <a:tcPr marL="51802" marR="51802" marT="25901" marB="25901" anchor="ctr"/>
                </a:tc>
                <a:tc>
                  <a:txBody>
                    <a:bodyPr/>
                    <a:lstStyle/>
                    <a:p>
                      <a:pPr algn="r" fontAlgn="ctr"/>
                      <a:r>
                        <a:rPr lang="en-US" sz="1000">
                          <a:effectLst/>
                        </a:rPr>
                        <a:t>2.563400</a:t>
                      </a:r>
                    </a:p>
                  </a:txBody>
                  <a:tcPr marL="51802" marR="51802" marT="25901" marB="25901" anchor="ctr"/>
                </a:tc>
                <a:tc>
                  <a:txBody>
                    <a:bodyPr/>
                    <a:lstStyle/>
                    <a:p>
                      <a:pPr algn="r" fontAlgn="ctr"/>
                      <a:r>
                        <a:rPr lang="en-US" sz="1000">
                          <a:effectLst/>
                        </a:rPr>
                        <a:t>119600.000000</a:t>
                      </a:r>
                    </a:p>
                  </a:txBody>
                  <a:tcPr marL="51802" marR="51802" marT="25901" marB="25901" anchor="ctr"/>
                </a:tc>
              </a:tr>
              <a:tr h="518016">
                <a:tc>
                  <a:txBody>
                    <a:bodyPr/>
                    <a:lstStyle/>
                    <a:p>
                      <a:pPr algn="r" fontAlgn="ctr"/>
                      <a:r>
                        <a:rPr lang="en-US" sz="1000" dirty="0">
                          <a:effectLst/>
                        </a:rPr>
                        <a:t>50%</a:t>
                      </a:r>
                      <a:endParaRPr lang="en-US" sz="1000" b="1" dirty="0">
                        <a:effectLst/>
                      </a:endParaRPr>
                    </a:p>
                  </a:txBody>
                  <a:tcPr marL="51802" marR="51802" marT="25901" marB="25901" anchor="ctr"/>
                </a:tc>
                <a:tc>
                  <a:txBody>
                    <a:bodyPr/>
                    <a:lstStyle/>
                    <a:p>
                      <a:pPr algn="r" fontAlgn="ctr"/>
                      <a:r>
                        <a:rPr lang="en-US" sz="1000">
                          <a:effectLst/>
                        </a:rPr>
                        <a:t>-118.490000</a:t>
                      </a:r>
                    </a:p>
                  </a:txBody>
                  <a:tcPr marL="51802" marR="51802" marT="25901" marB="25901" anchor="ctr"/>
                </a:tc>
                <a:tc>
                  <a:txBody>
                    <a:bodyPr/>
                    <a:lstStyle/>
                    <a:p>
                      <a:pPr algn="r" fontAlgn="ctr"/>
                      <a:r>
                        <a:rPr lang="en-US" sz="1000">
                          <a:effectLst/>
                        </a:rPr>
                        <a:t>34.260000</a:t>
                      </a:r>
                    </a:p>
                  </a:txBody>
                  <a:tcPr marL="51802" marR="51802" marT="25901" marB="25901" anchor="ctr"/>
                </a:tc>
                <a:tc>
                  <a:txBody>
                    <a:bodyPr/>
                    <a:lstStyle/>
                    <a:p>
                      <a:pPr algn="r" fontAlgn="ctr"/>
                      <a:r>
                        <a:rPr lang="en-US" sz="1000">
                          <a:effectLst/>
                        </a:rPr>
                        <a:t>29.000000</a:t>
                      </a:r>
                    </a:p>
                  </a:txBody>
                  <a:tcPr marL="51802" marR="51802" marT="25901" marB="25901" anchor="ctr"/>
                </a:tc>
                <a:tc>
                  <a:txBody>
                    <a:bodyPr/>
                    <a:lstStyle/>
                    <a:p>
                      <a:pPr algn="r" fontAlgn="ctr"/>
                      <a:r>
                        <a:rPr lang="en-US" sz="1000">
                          <a:effectLst/>
                        </a:rPr>
                        <a:t>2127.000000</a:t>
                      </a:r>
                    </a:p>
                  </a:txBody>
                  <a:tcPr marL="51802" marR="51802" marT="25901" marB="25901" anchor="ctr"/>
                </a:tc>
                <a:tc>
                  <a:txBody>
                    <a:bodyPr/>
                    <a:lstStyle/>
                    <a:p>
                      <a:pPr algn="r" fontAlgn="ctr"/>
                      <a:r>
                        <a:rPr lang="en-US" sz="1000">
                          <a:effectLst/>
                        </a:rPr>
                        <a:t>435.000000</a:t>
                      </a:r>
                    </a:p>
                  </a:txBody>
                  <a:tcPr marL="51802" marR="51802" marT="25901" marB="25901" anchor="ctr"/>
                </a:tc>
                <a:tc>
                  <a:txBody>
                    <a:bodyPr/>
                    <a:lstStyle/>
                    <a:p>
                      <a:pPr algn="r" fontAlgn="ctr"/>
                      <a:r>
                        <a:rPr lang="en-US" sz="1000">
                          <a:effectLst/>
                        </a:rPr>
                        <a:t>1166.000000</a:t>
                      </a:r>
                    </a:p>
                  </a:txBody>
                  <a:tcPr marL="51802" marR="51802" marT="25901" marB="25901" anchor="ctr"/>
                </a:tc>
                <a:tc>
                  <a:txBody>
                    <a:bodyPr/>
                    <a:lstStyle/>
                    <a:p>
                      <a:pPr algn="r" fontAlgn="ctr"/>
                      <a:r>
                        <a:rPr lang="en-US" sz="1000">
                          <a:effectLst/>
                        </a:rPr>
                        <a:t>409.000000</a:t>
                      </a:r>
                    </a:p>
                  </a:txBody>
                  <a:tcPr marL="51802" marR="51802" marT="25901" marB="25901" anchor="ctr"/>
                </a:tc>
                <a:tc>
                  <a:txBody>
                    <a:bodyPr/>
                    <a:lstStyle/>
                    <a:p>
                      <a:pPr algn="r" fontAlgn="ctr"/>
                      <a:r>
                        <a:rPr lang="en-US" sz="1000">
                          <a:effectLst/>
                        </a:rPr>
                        <a:t>3.534800</a:t>
                      </a:r>
                    </a:p>
                  </a:txBody>
                  <a:tcPr marL="51802" marR="51802" marT="25901" marB="25901" anchor="ctr"/>
                </a:tc>
                <a:tc>
                  <a:txBody>
                    <a:bodyPr/>
                    <a:lstStyle/>
                    <a:p>
                      <a:pPr algn="r" fontAlgn="ctr"/>
                      <a:r>
                        <a:rPr lang="en-US" sz="1000">
                          <a:effectLst/>
                        </a:rPr>
                        <a:t>179700.000000</a:t>
                      </a:r>
                    </a:p>
                  </a:txBody>
                  <a:tcPr marL="51802" marR="51802" marT="25901" marB="25901" anchor="ctr"/>
                </a:tc>
              </a:tr>
              <a:tr h="518016">
                <a:tc>
                  <a:txBody>
                    <a:bodyPr/>
                    <a:lstStyle/>
                    <a:p>
                      <a:pPr algn="r" fontAlgn="ctr"/>
                      <a:r>
                        <a:rPr lang="en-US" sz="1000">
                          <a:effectLst/>
                        </a:rPr>
                        <a:t>75%</a:t>
                      </a:r>
                      <a:endParaRPr lang="en-US" sz="1000" b="1">
                        <a:effectLst/>
                      </a:endParaRPr>
                    </a:p>
                  </a:txBody>
                  <a:tcPr marL="51802" marR="51802" marT="25901" marB="25901" anchor="ctr"/>
                </a:tc>
                <a:tc>
                  <a:txBody>
                    <a:bodyPr/>
                    <a:lstStyle/>
                    <a:p>
                      <a:pPr algn="r" fontAlgn="ctr"/>
                      <a:r>
                        <a:rPr lang="en-US" sz="1000">
                          <a:effectLst/>
                        </a:rPr>
                        <a:t>-118.010000</a:t>
                      </a:r>
                    </a:p>
                  </a:txBody>
                  <a:tcPr marL="51802" marR="51802" marT="25901" marB="25901" anchor="ctr"/>
                </a:tc>
                <a:tc>
                  <a:txBody>
                    <a:bodyPr/>
                    <a:lstStyle/>
                    <a:p>
                      <a:pPr algn="r" fontAlgn="ctr"/>
                      <a:r>
                        <a:rPr lang="en-US" sz="1000">
                          <a:effectLst/>
                        </a:rPr>
                        <a:t>37.710000</a:t>
                      </a:r>
                    </a:p>
                  </a:txBody>
                  <a:tcPr marL="51802" marR="51802" marT="25901" marB="25901" anchor="ctr"/>
                </a:tc>
                <a:tc>
                  <a:txBody>
                    <a:bodyPr/>
                    <a:lstStyle/>
                    <a:p>
                      <a:pPr algn="r" fontAlgn="ctr"/>
                      <a:r>
                        <a:rPr lang="en-US" sz="1000">
                          <a:effectLst/>
                        </a:rPr>
                        <a:t>37.000000</a:t>
                      </a:r>
                    </a:p>
                  </a:txBody>
                  <a:tcPr marL="51802" marR="51802" marT="25901" marB="25901" anchor="ctr"/>
                </a:tc>
                <a:tc>
                  <a:txBody>
                    <a:bodyPr/>
                    <a:lstStyle/>
                    <a:p>
                      <a:pPr algn="r" fontAlgn="ctr"/>
                      <a:r>
                        <a:rPr lang="en-US" sz="1000">
                          <a:effectLst/>
                        </a:rPr>
                        <a:t>3148.000000</a:t>
                      </a:r>
                    </a:p>
                  </a:txBody>
                  <a:tcPr marL="51802" marR="51802" marT="25901" marB="25901" anchor="ctr"/>
                </a:tc>
                <a:tc>
                  <a:txBody>
                    <a:bodyPr/>
                    <a:lstStyle/>
                    <a:p>
                      <a:pPr algn="r" fontAlgn="ctr"/>
                      <a:r>
                        <a:rPr lang="en-US" sz="1000">
                          <a:effectLst/>
                        </a:rPr>
                        <a:t>647.000000</a:t>
                      </a:r>
                    </a:p>
                  </a:txBody>
                  <a:tcPr marL="51802" marR="51802" marT="25901" marB="25901" anchor="ctr"/>
                </a:tc>
                <a:tc>
                  <a:txBody>
                    <a:bodyPr/>
                    <a:lstStyle/>
                    <a:p>
                      <a:pPr algn="r" fontAlgn="ctr"/>
                      <a:r>
                        <a:rPr lang="en-US" sz="1000">
                          <a:effectLst/>
                        </a:rPr>
                        <a:t>1725.000000</a:t>
                      </a:r>
                    </a:p>
                  </a:txBody>
                  <a:tcPr marL="51802" marR="51802" marT="25901" marB="25901" anchor="ctr"/>
                </a:tc>
                <a:tc>
                  <a:txBody>
                    <a:bodyPr/>
                    <a:lstStyle/>
                    <a:p>
                      <a:pPr algn="r" fontAlgn="ctr"/>
                      <a:r>
                        <a:rPr lang="en-US" sz="1000">
                          <a:effectLst/>
                        </a:rPr>
                        <a:t>605.000000</a:t>
                      </a:r>
                    </a:p>
                  </a:txBody>
                  <a:tcPr marL="51802" marR="51802" marT="25901" marB="25901" anchor="ctr"/>
                </a:tc>
                <a:tc>
                  <a:txBody>
                    <a:bodyPr/>
                    <a:lstStyle/>
                    <a:p>
                      <a:pPr algn="r" fontAlgn="ctr"/>
                      <a:r>
                        <a:rPr lang="en-US" sz="1000">
                          <a:effectLst/>
                        </a:rPr>
                        <a:t>4.743250</a:t>
                      </a:r>
                    </a:p>
                  </a:txBody>
                  <a:tcPr marL="51802" marR="51802" marT="25901" marB="25901" anchor="ctr"/>
                </a:tc>
                <a:tc>
                  <a:txBody>
                    <a:bodyPr/>
                    <a:lstStyle/>
                    <a:p>
                      <a:pPr algn="r" fontAlgn="ctr"/>
                      <a:r>
                        <a:rPr lang="en-US" sz="1000">
                          <a:effectLst/>
                        </a:rPr>
                        <a:t>264725.000000</a:t>
                      </a:r>
                    </a:p>
                  </a:txBody>
                  <a:tcPr marL="51802" marR="51802" marT="25901" marB="25901" anchor="ctr"/>
                </a:tc>
              </a:tr>
              <a:tr h="518016">
                <a:tc>
                  <a:txBody>
                    <a:bodyPr/>
                    <a:lstStyle/>
                    <a:p>
                      <a:pPr algn="r" fontAlgn="ctr"/>
                      <a:r>
                        <a:rPr lang="en-US" sz="1000">
                          <a:effectLst/>
                        </a:rPr>
                        <a:t>max</a:t>
                      </a:r>
                      <a:endParaRPr lang="en-US" sz="1000" b="1">
                        <a:effectLst/>
                      </a:endParaRPr>
                    </a:p>
                  </a:txBody>
                  <a:tcPr marL="51802" marR="51802" marT="25901" marB="25901" anchor="ctr"/>
                </a:tc>
                <a:tc>
                  <a:txBody>
                    <a:bodyPr/>
                    <a:lstStyle/>
                    <a:p>
                      <a:pPr algn="r" fontAlgn="ctr"/>
                      <a:r>
                        <a:rPr lang="en-US" sz="1000">
                          <a:effectLst/>
                        </a:rPr>
                        <a:t>-114.310000</a:t>
                      </a:r>
                    </a:p>
                  </a:txBody>
                  <a:tcPr marL="51802" marR="51802" marT="25901" marB="25901" anchor="ctr"/>
                </a:tc>
                <a:tc>
                  <a:txBody>
                    <a:bodyPr/>
                    <a:lstStyle/>
                    <a:p>
                      <a:pPr algn="r" fontAlgn="ctr"/>
                      <a:r>
                        <a:rPr lang="en-US" sz="1000">
                          <a:effectLst/>
                        </a:rPr>
                        <a:t>41.950000</a:t>
                      </a:r>
                    </a:p>
                  </a:txBody>
                  <a:tcPr marL="51802" marR="51802" marT="25901" marB="25901" anchor="ctr"/>
                </a:tc>
                <a:tc>
                  <a:txBody>
                    <a:bodyPr/>
                    <a:lstStyle/>
                    <a:p>
                      <a:pPr algn="r" fontAlgn="ctr"/>
                      <a:r>
                        <a:rPr lang="en-US" sz="1000">
                          <a:effectLst/>
                        </a:rPr>
                        <a:t>52.000000</a:t>
                      </a:r>
                    </a:p>
                  </a:txBody>
                  <a:tcPr marL="51802" marR="51802" marT="25901" marB="25901" anchor="ctr"/>
                </a:tc>
                <a:tc>
                  <a:txBody>
                    <a:bodyPr/>
                    <a:lstStyle/>
                    <a:p>
                      <a:pPr algn="r" fontAlgn="ctr"/>
                      <a:r>
                        <a:rPr lang="en-US" sz="1000">
                          <a:effectLst/>
                        </a:rPr>
                        <a:t>39320.000000</a:t>
                      </a:r>
                    </a:p>
                  </a:txBody>
                  <a:tcPr marL="51802" marR="51802" marT="25901" marB="25901" anchor="ctr"/>
                </a:tc>
                <a:tc>
                  <a:txBody>
                    <a:bodyPr/>
                    <a:lstStyle/>
                    <a:p>
                      <a:pPr algn="r" fontAlgn="ctr"/>
                      <a:r>
                        <a:rPr lang="en-US" sz="1000">
                          <a:effectLst/>
                        </a:rPr>
                        <a:t>6445.000000</a:t>
                      </a:r>
                    </a:p>
                  </a:txBody>
                  <a:tcPr marL="51802" marR="51802" marT="25901" marB="25901" anchor="ctr"/>
                </a:tc>
                <a:tc>
                  <a:txBody>
                    <a:bodyPr/>
                    <a:lstStyle/>
                    <a:p>
                      <a:pPr algn="r" fontAlgn="ctr"/>
                      <a:r>
                        <a:rPr lang="en-US" sz="1000">
                          <a:effectLst/>
                        </a:rPr>
                        <a:t>35682.000000</a:t>
                      </a:r>
                    </a:p>
                  </a:txBody>
                  <a:tcPr marL="51802" marR="51802" marT="25901" marB="25901" anchor="ctr"/>
                </a:tc>
                <a:tc>
                  <a:txBody>
                    <a:bodyPr/>
                    <a:lstStyle/>
                    <a:p>
                      <a:pPr algn="r" fontAlgn="ctr"/>
                      <a:r>
                        <a:rPr lang="en-US" sz="1000">
                          <a:effectLst/>
                        </a:rPr>
                        <a:t>6082.000000</a:t>
                      </a:r>
                    </a:p>
                  </a:txBody>
                  <a:tcPr marL="51802" marR="51802" marT="25901" marB="25901" anchor="ctr"/>
                </a:tc>
                <a:tc>
                  <a:txBody>
                    <a:bodyPr/>
                    <a:lstStyle/>
                    <a:p>
                      <a:pPr algn="r" fontAlgn="ctr"/>
                      <a:r>
                        <a:rPr lang="en-US" sz="1000">
                          <a:effectLst/>
                        </a:rPr>
                        <a:t>15.000100</a:t>
                      </a:r>
                    </a:p>
                  </a:txBody>
                  <a:tcPr marL="51802" marR="51802" marT="25901" marB="25901" anchor="ctr"/>
                </a:tc>
                <a:tc>
                  <a:txBody>
                    <a:bodyPr/>
                    <a:lstStyle/>
                    <a:p>
                      <a:pPr algn="r" fontAlgn="ctr"/>
                      <a:r>
                        <a:rPr lang="en-US" sz="1000" dirty="0">
                          <a:effectLst/>
                        </a:rPr>
                        <a:t>500001.000000</a:t>
                      </a:r>
                    </a:p>
                  </a:txBody>
                  <a:tcPr marL="51802" marR="51802" marT="25901" marB="25901" anchor="ctr"/>
                </a:tc>
              </a:tr>
            </a:tbl>
          </a:graphicData>
        </a:graphic>
      </p:graphicFrame>
      <p:sp>
        <p:nvSpPr>
          <p:cNvPr id="8" name="TextBox 7"/>
          <p:cNvSpPr txBox="1"/>
          <p:nvPr/>
        </p:nvSpPr>
        <p:spPr>
          <a:xfrm>
            <a:off x="1243584" y="3090672"/>
            <a:ext cx="262432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a:t>
            </a:r>
            <a:r>
              <a:rPr lang="en-US" dirty="0" err="1" smtClean="0"/>
              <a:t>ousing.describe</a:t>
            </a:r>
            <a:r>
              <a:rPr lang="en-US" dirty="0" smtClean="0"/>
              <a:t>()</a:t>
            </a:r>
            <a:endParaRPr lang="en-US" dirty="0"/>
          </a:p>
        </p:txBody>
      </p:sp>
    </p:spTree>
    <p:extLst>
      <p:ext uri="{BB962C8B-B14F-4D97-AF65-F5344CB8AC3E}">
        <p14:creationId xmlns:p14="http://schemas.microsoft.com/office/powerpoint/2010/main" val="961097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to save figures as high resolution PNGs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import </a:t>
            </a:r>
            <a:r>
              <a:rPr lang="en-US" dirty="0" err="1"/>
              <a:t>os</a:t>
            </a:r>
            <a:endParaRPr lang="en-US" dirty="0"/>
          </a:p>
          <a:p>
            <a:pPr marL="0" indent="0">
              <a:buNone/>
            </a:pPr>
            <a:r>
              <a:rPr lang="en-US" dirty="0"/>
              <a:t>from </a:t>
            </a:r>
            <a:r>
              <a:rPr lang="en-US" dirty="0" err="1"/>
              <a:t>pathlib</a:t>
            </a:r>
            <a:r>
              <a:rPr lang="en-US" dirty="0"/>
              <a:t> import Path</a:t>
            </a:r>
          </a:p>
          <a:p>
            <a:pPr marL="0" indent="0">
              <a:buNone/>
            </a:pPr>
            <a:endParaRPr lang="en-US" dirty="0"/>
          </a:p>
          <a:p>
            <a:pPr marL="0" indent="0">
              <a:buNone/>
            </a:pPr>
            <a:r>
              <a:rPr lang="en-US" dirty="0"/>
              <a:t>IMAGES_PATH = Path() / "images" / "Data Preprocessing"</a:t>
            </a:r>
          </a:p>
          <a:p>
            <a:pPr marL="0" indent="0">
              <a:buNone/>
            </a:pPr>
            <a:r>
              <a:rPr lang="en-US" dirty="0" err="1"/>
              <a:t>IMAGES_PATH.mkdir</a:t>
            </a:r>
            <a:r>
              <a:rPr lang="en-US" dirty="0"/>
              <a:t>(parents=True, </a:t>
            </a:r>
            <a:r>
              <a:rPr lang="en-US" dirty="0" err="1"/>
              <a:t>exist_ok</a:t>
            </a:r>
            <a:r>
              <a:rPr lang="en-US" dirty="0"/>
              <a:t>=True)</a:t>
            </a:r>
          </a:p>
          <a:p>
            <a:pPr marL="0" indent="0">
              <a:buNone/>
            </a:pPr>
            <a:endParaRPr lang="en-US" dirty="0"/>
          </a:p>
          <a:p>
            <a:pPr marL="0" indent="0">
              <a:buNone/>
            </a:pPr>
            <a:r>
              <a:rPr lang="en-US" dirty="0" err="1"/>
              <a:t>def</a:t>
            </a:r>
            <a:r>
              <a:rPr lang="en-US" dirty="0"/>
              <a:t> </a:t>
            </a:r>
            <a:r>
              <a:rPr lang="en-US" dirty="0" err="1"/>
              <a:t>save_fig</a:t>
            </a:r>
            <a:r>
              <a:rPr lang="en-US" dirty="0"/>
              <a:t>(</a:t>
            </a:r>
            <a:r>
              <a:rPr lang="en-US" dirty="0" err="1"/>
              <a:t>fig_id</a:t>
            </a:r>
            <a:r>
              <a:rPr lang="en-US" dirty="0"/>
              <a:t>, </a:t>
            </a:r>
            <a:r>
              <a:rPr lang="en-US" dirty="0" err="1"/>
              <a:t>tight_layout</a:t>
            </a:r>
            <a:r>
              <a:rPr lang="en-US" dirty="0"/>
              <a:t>=True, </a:t>
            </a:r>
            <a:r>
              <a:rPr lang="en-US" dirty="0" err="1"/>
              <a:t>fig_extension</a:t>
            </a:r>
            <a:r>
              <a:rPr lang="en-US" dirty="0"/>
              <a:t>="</a:t>
            </a:r>
            <a:r>
              <a:rPr lang="en-US" dirty="0" err="1"/>
              <a:t>png</a:t>
            </a:r>
            <a:r>
              <a:rPr lang="en-US" dirty="0"/>
              <a:t>", resolution=300):</a:t>
            </a:r>
          </a:p>
          <a:p>
            <a:pPr marL="0" indent="0">
              <a:buNone/>
            </a:pPr>
            <a:r>
              <a:rPr lang="en-US" dirty="0"/>
              <a:t>    path = IMAGES_PATH / f"{</a:t>
            </a:r>
            <a:r>
              <a:rPr lang="en-US" dirty="0" err="1"/>
              <a:t>fig_id</a:t>
            </a:r>
            <a:r>
              <a:rPr lang="en-US" dirty="0"/>
              <a:t>}.{</a:t>
            </a:r>
            <a:r>
              <a:rPr lang="en-US" dirty="0" err="1"/>
              <a:t>fig_extension</a:t>
            </a:r>
            <a:r>
              <a:rPr lang="en-US" dirty="0"/>
              <a:t>}"</a:t>
            </a:r>
          </a:p>
          <a:p>
            <a:pPr marL="0" indent="0">
              <a:buNone/>
            </a:pPr>
            <a:r>
              <a:rPr lang="en-US" dirty="0"/>
              <a:t>    if </a:t>
            </a:r>
            <a:r>
              <a:rPr lang="en-US" dirty="0" err="1"/>
              <a:t>tight_layout</a:t>
            </a:r>
            <a:r>
              <a:rPr lang="en-US" dirty="0"/>
              <a:t>:</a:t>
            </a:r>
          </a:p>
          <a:p>
            <a:pPr marL="0" indent="0">
              <a:buNone/>
            </a:pPr>
            <a:r>
              <a:rPr lang="en-US" dirty="0"/>
              <a:t>        </a:t>
            </a:r>
            <a:r>
              <a:rPr lang="en-US" dirty="0" err="1"/>
              <a:t>plt.tight_layout</a:t>
            </a:r>
            <a:r>
              <a:rPr lang="en-US" dirty="0"/>
              <a:t>()</a:t>
            </a:r>
          </a:p>
          <a:p>
            <a:pPr marL="0" indent="0">
              <a:buNone/>
            </a:pPr>
            <a:r>
              <a:rPr lang="en-US" dirty="0"/>
              <a:t>    </a:t>
            </a:r>
            <a:r>
              <a:rPr lang="en-US" dirty="0" err="1"/>
              <a:t>plt.savefig</a:t>
            </a:r>
            <a:r>
              <a:rPr lang="en-US" dirty="0"/>
              <a:t>(path, format=</a:t>
            </a:r>
            <a:r>
              <a:rPr lang="en-US" dirty="0" err="1"/>
              <a:t>fig_extension</a:t>
            </a:r>
            <a:r>
              <a:rPr lang="en-US" dirty="0"/>
              <a:t>, dpi=resolution)</a:t>
            </a:r>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14</a:t>
            </a:fld>
            <a:endParaRPr lang="en-US"/>
          </a:p>
        </p:txBody>
      </p:sp>
    </p:spTree>
    <p:extLst>
      <p:ext uri="{BB962C8B-B14F-4D97-AF65-F5344CB8AC3E}">
        <p14:creationId xmlns:p14="http://schemas.microsoft.com/office/powerpoint/2010/main" val="2050515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Pictures Saved in the Directory</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15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82080"/>
            <a:ext cx="10058400" cy="2599608"/>
          </a:xfrm>
          <a:prstGeom prst="rect">
            <a:avLst/>
          </a:prstGeom>
        </p:spPr>
      </p:pic>
    </p:spTree>
    <p:extLst>
      <p:ext uri="{BB962C8B-B14F-4D97-AF65-F5344CB8AC3E}">
        <p14:creationId xmlns:p14="http://schemas.microsoft.com/office/powerpoint/2010/main" val="1600051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 histogram plot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 extra code – the next 5 lines define the default font sizes</a:t>
            </a:r>
          </a:p>
          <a:p>
            <a:pPr marL="0" indent="0">
              <a:buNone/>
            </a:pPr>
            <a:r>
              <a:rPr lang="en-US" dirty="0" err="1"/>
              <a:t>plt.rc</a:t>
            </a:r>
            <a:r>
              <a:rPr lang="en-US" dirty="0"/>
              <a:t>('font', size=14)</a:t>
            </a:r>
          </a:p>
          <a:p>
            <a:pPr marL="0" indent="0">
              <a:buNone/>
            </a:pPr>
            <a:r>
              <a:rPr lang="en-US" dirty="0" err="1"/>
              <a:t>plt.rc</a:t>
            </a:r>
            <a:r>
              <a:rPr lang="en-US" dirty="0"/>
              <a:t>('axes', </a:t>
            </a:r>
            <a:r>
              <a:rPr lang="en-US" dirty="0" err="1"/>
              <a:t>labelsize</a:t>
            </a:r>
            <a:r>
              <a:rPr lang="en-US" dirty="0"/>
              <a:t>=14, </a:t>
            </a:r>
            <a:r>
              <a:rPr lang="en-US" dirty="0" err="1"/>
              <a:t>titlesize</a:t>
            </a:r>
            <a:r>
              <a:rPr lang="en-US" dirty="0"/>
              <a:t>=14)</a:t>
            </a:r>
          </a:p>
          <a:p>
            <a:pPr marL="0" indent="0">
              <a:buNone/>
            </a:pPr>
            <a:r>
              <a:rPr lang="en-US" dirty="0" err="1"/>
              <a:t>plt.rc</a:t>
            </a:r>
            <a:r>
              <a:rPr lang="en-US" dirty="0"/>
              <a:t>('legend', </a:t>
            </a:r>
            <a:r>
              <a:rPr lang="en-US" dirty="0" err="1"/>
              <a:t>fontsize</a:t>
            </a:r>
            <a:r>
              <a:rPr lang="en-US" dirty="0"/>
              <a:t>=14)</a:t>
            </a:r>
          </a:p>
          <a:p>
            <a:pPr marL="0" indent="0">
              <a:buNone/>
            </a:pPr>
            <a:r>
              <a:rPr lang="en-US" dirty="0" err="1"/>
              <a:t>plt.rc</a:t>
            </a:r>
            <a:r>
              <a:rPr lang="en-US" dirty="0"/>
              <a:t>('</a:t>
            </a:r>
            <a:r>
              <a:rPr lang="en-US" dirty="0" err="1"/>
              <a:t>xtick</a:t>
            </a:r>
            <a:r>
              <a:rPr lang="en-US" dirty="0"/>
              <a:t>', </a:t>
            </a:r>
            <a:r>
              <a:rPr lang="en-US" dirty="0" err="1"/>
              <a:t>labelsize</a:t>
            </a:r>
            <a:r>
              <a:rPr lang="en-US" dirty="0"/>
              <a:t>=10)</a:t>
            </a:r>
          </a:p>
          <a:p>
            <a:pPr marL="0" indent="0">
              <a:buNone/>
            </a:pPr>
            <a:r>
              <a:rPr lang="en-US" dirty="0" err="1"/>
              <a:t>plt.rc</a:t>
            </a:r>
            <a:r>
              <a:rPr lang="en-US" dirty="0"/>
              <a:t>('</a:t>
            </a:r>
            <a:r>
              <a:rPr lang="en-US" dirty="0" err="1"/>
              <a:t>ytick</a:t>
            </a:r>
            <a:r>
              <a:rPr lang="en-US" dirty="0"/>
              <a:t>', </a:t>
            </a:r>
            <a:r>
              <a:rPr lang="en-US" dirty="0" err="1"/>
              <a:t>labelsize</a:t>
            </a:r>
            <a:r>
              <a:rPr lang="en-US" dirty="0"/>
              <a:t>=10)</a:t>
            </a:r>
          </a:p>
          <a:p>
            <a:pPr marL="0" indent="0">
              <a:buNone/>
            </a:pPr>
            <a:endParaRPr lang="en-US" dirty="0"/>
          </a:p>
          <a:p>
            <a:pPr marL="0" indent="0">
              <a:buNone/>
            </a:pPr>
            <a:r>
              <a:rPr lang="en-US" dirty="0" err="1"/>
              <a:t>housing.hist</a:t>
            </a:r>
            <a:r>
              <a:rPr lang="en-US" dirty="0"/>
              <a:t>(bins=50, </a:t>
            </a:r>
            <a:r>
              <a:rPr lang="en-US" dirty="0" err="1"/>
              <a:t>figsize</a:t>
            </a:r>
            <a:r>
              <a:rPr lang="en-US" dirty="0"/>
              <a:t>=(12, 8))</a:t>
            </a:r>
          </a:p>
          <a:p>
            <a:pPr marL="0" indent="0">
              <a:buNone/>
            </a:pPr>
            <a:r>
              <a:rPr lang="en-US" dirty="0" err="1"/>
              <a:t>save_fig</a:t>
            </a:r>
            <a:r>
              <a:rPr lang="en-US" dirty="0"/>
              <a:t>("</a:t>
            </a:r>
            <a:r>
              <a:rPr lang="en-US" dirty="0" err="1"/>
              <a:t>attribute_histogram_plots</a:t>
            </a:r>
            <a:r>
              <a:rPr lang="en-US" dirty="0"/>
              <a:t>")  # extra code</a:t>
            </a:r>
          </a:p>
          <a:p>
            <a:pPr marL="0" indent="0">
              <a:buNone/>
            </a:pPr>
            <a:r>
              <a:rPr lang="en-US" dirty="0" err="1"/>
              <a:t>plt.show</a:t>
            </a:r>
            <a:r>
              <a:rPr lang="en-US" dirty="0"/>
              <a:t>()</a:t>
            </a:r>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16</a:t>
            </a:fld>
            <a:endParaRPr lang="en-US"/>
          </a:p>
        </p:txBody>
      </p:sp>
    </p:spTree>
    <p:extLst>
      <p:ext uri="{BB962C8B-B14F-4D97-AF65-F5344CB8AC3E}">
        <p14:creationId xmlns:p14="http://schemas.microsoft.com/office/powerpoint/2010/main" val="2083067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17</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0" y="0"/>
            <a:ext cx="10058400" cy="6705600"/>
          </a:xfrm>
          <a:prstGeom prst="rect">
            <a:avLst/>
          </a:prstGeom>
        </p:spPr>
      </p:pic>
      <p:sp>
        <p:nvSpPr>
          <p:cNvPr id="10" name="TextBox 9"/>
          <p:cNvSpPr txBox="1"/>
          <p:nvPr/>
        </p:nvSpPr>
        <p:spPr>
          <a:xfrm rot="16200000">
            <a:off x="-1120606" y="2265607"/>
            <a:ext cx="3151100" cy="369332"/>
          </a:xfrm>
          <a:prstGeom prst="rect">
            <a:avLst/>
          </a:prstGeom>
          <a:noFill/>
        </p:spPr>
        <p:txBody>
          <a:bodyPr wrap="square" rtlCol="0">
            <a:spAutoFit/>
          </a:bodyPr>
          <a:lstStyle/>
          <a:p>
            <a:r>
              <a:rPr lang="en-US" dirty="0" smtClean="0"/>
              <a:t>Histogram Plots</a:t>
            </a:r>
            <a:endParaRPr lang="en-US" dirty="0"/>
          </a:p>
        </p:txBody>
      </p:sp>
    </p:spTree>
    <p:extLst>
      <p:ext uri="{BB962C8B-B14F-4D97-AF65-F5344CB8AC3E}">
        <p14:creationId xmlns:p14="http://schemas.microsoft.com/office/powerpoint/2010/main" val="3948585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the Dataset into train and test set</a:t>
            </a:r>
            <a:endParaRPr lang="en-US" dirty="0"/>
          </a:p>
        </p:txBody>
      </p:sp>
      <p:sp>
        <p:nvSpPr>
          <p:cNvPr id="3" name="Content Placeholder 2"/>
          <p:cNvSpPr>
            <a:spLocks noGrp="1"/>
          </p:cNvSpPr>
          <p:nvPr>
            <p:ph idx="1"/>
          </p:nvPr>
        </p:nvSpPr>
        <p:spPr/>
        <p:txBody>
          <a:bodyPr/>
          <a:lstStyle/>
          <a:p>
            <a:r>
              <a:rPr lang="en-US" dirty="0" smtClean="0"/>
              <a:t>Recall that a model needs to be created from a train set. </a:t>
            </a:r>
          </a:p>
          <a:p>
            <a:r>
              <a:rPr lang="en-US" dirty="0" smtClean="0"/>
              <a:t>A test set should only be used to evaluate how a model is performing on an unseen dataset. </a:t>
            </a:r>
          </a:p>
          <a:p>
            <a:r>
              <a:rPr lang="en-US" dirty="0" smtClean="0"/>
              <a:t>So, we need to split the dataset that is available to us into separate train and test sets. </a:t>
            </a:r>
          </a:p>
          <a:p>
            <a:r>
              <a:rPr lang="en-US" dirty="0" smtClean="0"/>
              <a:t>Also, we want to randomize the selection of records into train and test set</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18</a:t>
            </a:fld>
            <a:endParaRPr lang="en-US"/>
          </a:p>
        </p:txBody>
      </p:sp>
    </p:spTree>
    <p:extLst>
      <p:ext uri="{BB962C8B-B14F-4D97-AF65-F5344CB8AC3E}">
        <p14:creationId xmlns:p14="http://schemas.microsoft.com/office/powerpoint/2010/main" val="3841930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the Dataset into train and test set</a:t>
            </a:r>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19</a:t>
            </a:fld>
            <a:endParaRPr lang="en-US"/>
          </a:p>
        </p:txBody>
      </p:sp>
      <p:sp>
        <p:nvSpPr>
          <p:cNvPr id="7" name="TextBox 6"/>
          <p:cNvSpPr txBox="1"/>
          <p:nvPr/>
        </p:nvSpPr>
        <p:spPr>
          <a:xfrm>
            <a:off x="1042416" y="1690688"/>
            <a:ext cx="5522976"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import </a:t>
            </a:r>
            <a:r>
              <a:rPr lang="en-US" dirty="0" err="1"/>
              <a:t>numpy</a:t>
            </a:r>
            <a:r>
              <a:rPr lang="en-US" dirty="0"/>
              <a:t> as </a:t>
            </a:r>
            <a:r>
              <a:rPr lang="en-US" dirty="0" err="1"/>
              <a:t>np</a:t>
            </a:r>
            <a:endParaRPr lang="en-US" dirty="0"/>
          </a:p>
          <a:p>
            <a:endParaRPr lang="en-US" dirty="0"/>
          </a:p>
          <a:p>
            <a:r>
              <a:rPr lang="en-US" dirty="0" err="1"/>
              <a:t>def</a:t>
            </a:r>
            <a:r>
              <a:rPr lang="en-US" dirty="0"/>
              <a:t> </a:t>
            </a:r>
            <a:r>
              <a:rPr lang="en-US" dirty="0" err="1"/>
              <a:t>shuffle_and_split_data</a:t>
            </a:r>
            <a:r>
              <a:rPr lang="en-US" dirty="0"/>
              <a:t>(data, </a:t>
            </a:r>
            <a:r>
              <a:rPr lang="en-US" dirty="0" err="1"/>
              <a:t>test_ratio</a:t>
            </a:r>
            <a:r>
              <a:rPr lang="en-US" dirty="0"/>
              <a:t>):</a:t>
            </a:r>
          </a:p>
          <a:p>
            <a:r>
              <a:rPr lang="en-US" dirty="0"/>
              <a:t>    </a:t>
            </a:r>
            <a:r>
              <a:rPr lang="en-US" dirty="0" err="1"/>
              <a:t>shuffled_indices</a:t>
            </a:r>
            <a:r>
              <a:rPr lang="en-US" dirty="0"/>
              <a:t> = </a:t>
            </a:r>
            <a:r>
              <a:rPr lang="en-US" dirty="0" err="1"/>
              <a:t>np.random.permutation</a:t>
            </a:r>
            <a:r>
              <a:rPr lang="en-US" dirty="0"/>
              <a:t>(</a:t>
            </a:r>
            <a:r>
              <a:rPr lang="en-US" dirty="0" err="1"/>
              <a:t>len</a:t>
            </a:r>
            <a:r>
              <a:rPr lang="en-US" dirty="0"/>
              <a:t>(data))</a:t>
            </a:r>
          </a:p>
          <a:p>
            <a:r>
              <a:rPr lang="en-US" dirty="0"/>
              <a:t>    </a:t>
            </a:r>
            <a:r>
              <a:rPr lang="en-US" dirty="0" err="1"/>
              <a:t>test_set_size</a:t>
            </a:r>
            <a:r>
              <a:rPr lang="en-US" dirty="0"/>
              <a:t> = </a:t>
            </a:r>
            <a:r>
              <a:rPr lang="en-US" dirty="0" err="1"/>
              <a:t>int</a:t>
            </a:r>
            <a:r>
              <a:rPr lang="en-US" dirty="0"/>
              <a:t>(</a:t>
            </a:r>
            <a:r>
              <a:rPr lang="en-US" dirty="0" err="1"/>
              <a:t>len</a:t>
            </a:r>
            <a:r>
              <a:rPr lang="en-US" dirty="0"/>
              <a:t>(data) * </a:t>
            </a:r>
            <a:r>
              <a:rPr lang="en-US" dirty="0" err="1"/>
              <a:t>test_ratio</a:t>
            </a:r>
            <a:r>
              <a:rPr lang="en-US" dirty="0"/>
              <a:t>)</a:t>
            </a:r>
          </a:p>
          <a:p>
            <a:r>
              <a:rPr lang="en-US" dirty="0"/>
              <a:t>    </a:t>
            </a:r>
            <a:r>
              <a:rPr lang="en-US" dirty="0" err="1"/>
              <a:t>test_indices</a:t>
            </a:r>
            <a:r>
              <a:rPr lang="en-US" dirty="0"/>
              <a:t> = </a:t>
            </a:r>
            <a:r>
              <a:rPr lang="en-US" dirty="0" err="1"/>
              <a:t>shuffled_indices</a:t>
            </a:r>
            <a:r>
              <a:rPr lang="en-US" dirty="0"/>
              <a:t>[:</a:t>
            </a:r>
            <a:r>
              <a:rPr lang="en-US" dirty="0" err="1"/>
              <a:t>test_set_size</a:t>
            </a:r>
            <a:r>
              <a:rPr lang="en-US" dirty="0"/>
              <a:t>]</a:t>
            </a:r>
          </a:p>
          <a:p>
            <a:r>
              <a:rPr lang="en-US" dirty="0"/>
              <a:t>    </a:t>
            </a:r>
            <a:r>
              <a:rPr lang="en-US" dirty="0" err="1"/>
              <a:t>train_indices</a:t>
            </a:r>
            <a:r>
              <a:rPr lang="en-US" dirty="0"/>
              <a:t> = </a:t>
            </a:r>
            <a:r>
              <a:rPr lang="en-US" dirty="0" err="1"/>
              <a:t>shuffled_indices</a:t>
            </a:r>
            <a:r>
              <a:rPr lang="en-US" dirty="0"/>
              <a:t>[</a:t>
            </a:r>
            <a:r>
              <a:rPr lang="en-US" dirty="0" err="1"/>
              <a:t>test_set_size</a:t>
            </a:r>
            <a:r>
              <a:rPr lang="en-US" dirty="0"/>
              <a:t>:]</a:t>
            </a:r>
          </a:p>
          <a:p>
            <a:r>
              <a:rPr lang="en-US" dirty="0"/>
              <a:t>    return </a:t>
            </a:r>
            <a:r>
              <a:rPr lang="en-US" dirty="0" err="1"/>
              <a:t>data.iloc</a:t>
            </a:r>
            <a:r>
              <a:rPr lang="en-US" dirty="0"/>
              <a:t>[</a:t>
            </a:r>
            <a:r>
              <a:rPr lang="en-US" dirty="0" err="1"/>
              <a:t>train_indices</a:t>
            </a:r>
            <a:r>
              <a:rPr lang="en-US" dirty="0"/>
              <a:t>], </a:t>
            </a:r>
            <a:r>
              <a:rPr lang="en-US" dirty="0" err="1"/>
              <a:t>data.iloc</a:t>
            </a:r>
            <a:r>
              <a:rPr lang="en-US" dirty="0"/>
              <a:t>[</a:t>
            </a:r>
            <a:r>
              <a:rPr lang="en-US" dirty="0" err="1"/>
              <a:t>test_indices</a:t>
            </a:r>
            <a:r>
              <a:rPr lang="en-US" dirty="0"/>
              <a:t>]</a:t>
            </a:r>
          </a:p>
        </p:txBody>
      </p:sp>
      <p:sp>
        <p:nvSpPr>
          <p:cNvPr id="8" name="TextBox 7"/>
          <p:cNvSpPr txBox="1"/>
          <p:nvPr/>
        </p:nvSpPr>
        <p:spPr>
          <a:xfrm>
            <a:off x="7004304" y="2039112"/>
            <a:ext cx="434949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train_set</a:t>
            </a:r>
            <a:r>
              <a:rPr lang="en-US" dirty="0"/>
              <a:t>, </a:t>
            </a:r>
            <a:r>
              <a:rPr lang="en-US" dirty="0" err="1"/>
              <a:t>test_set</a:t>
            </a:r>
            <a:r>
              <a:rPr lang="en-US" dirty="0"/>
              <a:t> = </a:t>
            </a:r>
            <a:r>
              <a:rPr lang="en-US" dirty="0" err="1"/>
              <a:t>shuffle_and_split_data</a:t>
            </a:r>
            <a:r>
              <a:rPr lang="en-US" dirty="0"/>
              <a:t>(housing, 0.2</a:t>
            </a:r>
            <a:r>
              <a:rPr lang="en-US" dirty="0" smtClean="0"/>
              <a:t>)</a:t>
            </a:r>
            <a:endParaRPr lang="en-US" dirty="0"/>
          </a:p>
        </p:txBody>
      </p:sp>
      <p:sp>
        <p:nvSpPr>
          <p:cNvPr id="9" name="TextBox 8"/>
          <p:cNvSpPr txBox="1"/>
          <p:nvPr/>
        </p:nvSpPr>
        <p:spPr>
          <a:xfrm>
            <a:off x="7004304" y="2935224"/>
            <a:ext cx="1828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len</a:t>
            </a:r>
            <a:r>
              <a:rPr lang="en-US" dirty="0"/>
              <a:t>(</a:t>
            </a:r>
            <a:r>
              <a:rPr lang="en-US" dirty="0" err="1"/>
              <a:t>train_set</a:t>
            </a:r>
            <a:r>
              <a:rPr lang="en-US" dirty="0"/>
              <a:t>)</a:t>
            </a:r>
          </a:p>
        </p:txBody>
      </p:sp>
      <p:sp>
        <p:nvSpPr>
          <p:cNvPr id="10" name="TextBox 9"/>
          <p:cNvSpPr txBox="1"/>
          <p:nvPr/>
        </p:nvSpPr>
        <p:spPr>
          <a:xfrm>
            <a:off x="7004304" y="3548346"/>
            <a:ext cx="173736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smtClean="0"/>
              <a:t>len</a:t>
            </a:r>
            <a:r>
              <a:rPr lang="en-US" dirty="0" smtClean="0"/>
              <a:t>(</a:t>
            </a:r>
            <a:r>
              <a:rPr lang="en-US" dirty="0" err="1" smtClean="0"/>
              <a:t>test_set</a:t>
            </a:r>
            <a:r>
              <a:rPr lang="en-US" dirty="0"/>
              <a:t>)</a:t>
            </a:r>
          </a:p>
        </p:txBody>
      </p:sp>
      <p:sp>
        <p:nvSpPr>
          <p:cNvPr id="11" name="TextBox 10"/>
          <p:cNvSpPr txBox="1"/>
          <p:nvPr/>
        </p:nvSpPr>
        <p:spPr>
          <a:xfrm>
            <a:off x="9290304" y="2935224"/>
            <a:ext cx="170078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16512</a:t>
            </a:r>
            <a:endParaRPr lang="en-US" dirty="0"/>
          </a:p>
        </p:txBody>
      </p:sp>
      <p:sp>
        <p:nvSpPr>
          <p:cNvPr id="12" name="TextBox 11"/>
          <p:cNvSpPr txBox="1"/>
          <p:nvPr/>
        </p:nvSpPr>
        <p:spPr>
          <a:xfrm>
            <a:off x="9290304" y="3504412"/>
            <a:ext cx="170078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4128</a:t>
            </a:r>
            <a:endParaRPr lang="en-US" dirty="0"/>
          </a:p>
        </p:txBody>
      </p:sp>
      <p:sp>
        <p:nvSpPr>
          <p:cNvPr id="13" name="TextBox 12"/>
          <p:cNvSpPr txBox="1"/>
          <p:nvPr/>
        </p:nvSpPr>
        <p:spPr>
          <a:xfrm>
            <a:off x="1143000" y="4745736"/>
            <a:ext cx="1499616" cy="369332"/>
          </a:xfrm>
          <a:prstGeom prst="rect">
            <a:avLst/>
          </a:prstGeom>
          <a:noFill/>
        </p:spPr>
        <p:txBody>
          <a:bodyPr wrap="square" rtlCol="0">
            <a:spAutoFit/>
          </a:bodyPr>
          <a:lstStyle/>
          <a:p>
            <a:r>
              <a:rPr lang="en-US" dirty="0" smtClean="0"/>
              <a:t>Just to Verify</a:t>
            </a:r>
            <a:endParaRPr lang="en-US" dirty="0"/>
          </a:p>
        </p:txBody>
      </p:sp>
      <p:sp>
        <p:nvSpPr>
          <p:cNvPr id="14" name="TextBox 13"/>
          <p:cNvSpPr txBox="1"/>
          <p:nvPr/>
        </p:nvSpPr>
        <p:spPr>
          <a:xfrm>
            <a:off x="3328416" y="4711728"/>
            <a:ext cx="260604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0.2 * </a:t>
            </a:r>
            <a:r>
              <a:rPr lang="en-US" dirty="0" err="1"/>
              <a:t>housing.shape</a:t>
            </a:r>
            <a:r>
              <a:rPr lang="en-US" dirty="0"/>
              <a:t>[0]</a:t>
            </a:r>
          </a:p>
        </p:txBody>
      </p:sp>
      <p:sp>
        <p:nvSpPr>
          <p:cNvPr id="15" name="TextBox 14"/>
          <p:cNvSpPr txBox="1"/>
          <p:nvPr/>
        </p:nvSpPr>
        <p:spPr>
          <a:xfrm>
            <a:off x="6501384" y="4745736"/>
            <a:ext cx="141732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4128.0</a:t>
            </a:r>
            <a:endParaRPr lang="en-US" dirty="0"/>
          </a:p>
        </p:txBody>
      </p:sp>
    </p:spTree>
    <p:extLst>
      <p:ext uri="{BB962C8B-B14F-4D97-AF65-F5344CB8AC3E}">
        <p14:creationId xmlns:p14="http://schemas.microsoft.com/office/powerpoint/2010/main" val="450408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Learning goals</a:t>
            </a:r>
            <a:endParaRPr lang="en-US" b="1" dirty="0"/>
          </a:p>
        </p:txBody>
      </p:sp>
      <p:sp>
        <p:nvSpPr>
          <p:cNvPr id="4" name="Content Placeholder 3"/>
          <p:cNvSpPr>
            <a:spLocks noGrp="1"/>
          </p:cNvSpPr>
          <p:nvPr>
            <p:ph idx="1"/>
          </p:nvPr>
        </p:nvSpPr>
        <p:spPr/>
        <p:txBody>
          <a:bodyPr/>
          <a:lstStyle/>
          <a:p>
            <a:r>
              <a:rPr lang="en-US" dirty="0" smtClean="0"/>
              <a:t>After this presentation, you should be able to</a:t>
            </a:r>
          </a:p>
          <a:p>
            <a:pPr lvl="1"/>
            <a:r>
              <a:rPr lang="en-US" dirty="0" smtClean="0"/>
              <a:t>Understand the need for data pre-processing</a:t>
            </a:r>
          </a:p>
          <a:p>
            <a:pPr lvl="1"/>
            <a:r>
              <a:rPr lang="en-US" dirty="0" smtClean="0"/>
              <a:t>Perform data wrangling using pandas</a:t>
            </a:r>
          </a:p>
          <a:p>
            <a:pPr lvl="1"/>
            <a:r>
              <a:rPr lang="en-US" dirty="0" smtClean="0"/>
              <a:t>Perform basic visualization using pandas, and </a:t>
            </a:r>
            <a:r>
              <a:rPr lang="en-US" dirty="0" err="1" smtClean="0"/>
              <a:t>matplotlib</a:t>
            </a:r>
            <a:endParaRPr lang="en-US" dirty="0"/>
          </a:p>
        </p:txBody>
      </p:sp>
      <p:sp>
        <p:nvSpPr>
          <p:cNvPr id="5" name="Date Placeholder 4"/>
          <p:cNvSpPr>
            <a:spLocks noGrp="1"/>
          </p:cNvSpPr>
          <p:nvPr>
            <p:ph type="dt" sz="half" idx="10"/>
          </p:nvPr>
        </p:nvSpPr>
        <p:spPr/>
        <p:txBody>
          <a:bodyPr/>
          <a:lstStyle/>
          <a:p>
            <a:fld id="{EC3BB365-46D6-41CC-B1DB-CC25BA09BF18}" type="datetime1">
              <a:rPr lang="en-US" smtClean="0"/>
              <a:t>9/16/2024</a:t>
            </a:fld>
            <a:endParaRPr lang="en-US"/>
          </a:p>
        </p:txBody>
      </p:sp>
      <p:sp>
        <p:nvSpPr>
          <p:cNvPr id="6" name="Footer Placeholder 5"/>
          <p:cNvSpPr>
            <a:spLocks noGrp="1"/>
          </p:cNvSpPr>
          <p:nvPr>
            <p:ph type="ftr" sz="quarter" idx="11"/>
          </p:nvPr>
        </p:nvSpPr>
        <p:spPr/>
        <p:txBody>
          <a:bodyPr/>
          <a:lstStyle/>
          <a:p>
            <a:r>
              <a:rPr lang="en-US" smtClean="0"/>
              <a:t>Slides by Dr. Sifat Momen</a:t>
            </a:r>
            <a:endParaRPr lang="en-US"/>
          </a:p>
        </p:txBody>
      </p:sp>
      <p:sp>
        <p:nvSpPr>
          <p:cNvPr id="7" name="Slide Number Placeholder 6"/>
          <p:cNvSpPr>
            <a:spLocks noGrp="1"/>
          </p:cNvSpPr>
          <p:nvPr>
            <p:ph type="sldNum" sz="quarter" idx="12"/>
          </p:nvPr>
        </p:nvSpPr>
        <p:spPr/>
        <p:txBody>
          <a:bodyPr/>
          <a:lstStyle/>
          <a:p>
            <a:fld id="{048653BE-5C84-47C8-BD6C-C4E4BA1A36DC}" type="slidenum">
              <a:rPr lang="en-US" smtClean="0"/>
              <a:t>2</a:t>
            </a:fld>
            <a:endParaRPr lang="en-US"/>
          </a:p>
        </p:txBody>
      </p:sp>
    </p:spTree>
    <p:extLst>
      <p:ext uri="{BB962C8B-B14F-4D97-AF65-F5344CB8AC3E}">
        <p14:creationId xmlns:p14="http://schemas.microsoft.com/office/powerpoint/2010/main" val="1827560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the Dataset into train and test set</a:t>
            </a:r>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20</a:t>
            </a:fld>
            <a:endParaRPr lang="en-US"/>
          </a:p>
        </p:txBody>
      </p:sp>
      <p:sp>
        <p:nvSpPr>
          <p:cNvPr id="7" name="TextBox 6"/>
          <p:cNvSpPr txBox="1"/>
          <p:nvPr/>
        </p:nvSpPr>
        <p:spPr>
          <a:xfrm>
            <a:off x="1042416" y="1690688"/>
            <a:ext cx="5522976"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import </a:t>
            </a:r>
            <a:r>
              <a:rPr lang="en-US" dirty="0" err="1"/>
              <a:t>numpy</a:t>
            </a:r>
            <a:r>
              <a:rPr lang="en-US" dirty="0"/>
              <a:t> as </a:t>
            </a:r>
            <a:r>
              <a:rPr lang="en-US" dirty="0" err="1"/>
              <a:t>np</a:t>
            </a:r>
            <a:endParaRPr lang="en-US" dirty="0"/>
          </a:p>
          <a:p>
            <a:endParaRPr lang="en-US" dirty="0"/>
          </a:p>
          <a:p>
            <a:r>
              <a:rPr lang="en-US" dirty="0" err="1"/>
              <a:t>def</a:t>
            </a:r>
            <a:r>
              <a:rPr lang="en-US" dirty="0"/>
              <a:t> </a:t>
            </a:r>
            <a:r>
              <a:rPr lang="en-US" dirty="0" err="1"/>
              <a:t>shuffle_and_split_data</a:t>
            </a:r>
            <a:r>
              <a:rPr lang="en-US" dirty="0"/>
              <a:t>(data, </a:t>
            </a:r>
            <a:r>
              <a:rPr lang="en-US" dirty="0" err="1"/>
              <a:t>test_ratio</a:t>
            </a:r>
            <a:r>
              <a:rPr lang="en-US" dirty="0"/>
              <a:t>):</a:t>
            </a:r>
          </a:p>
          <a:p>
            <a:r>
              <a:rPr lang="en-US" dirty="0"/>
              <a:t>    </a:t>
            </a:r>
            <a:r>
              <a:rPr lang="en-US" dirty="0" err="1"/>
              <a:t>shuffled_indices</a:t>
            </a:r>
            <a:r>
              <a:rPr lang="en-US" dirty="0"/>
              <a:t> = </a:t>
            </a:r>
            <a:r>
              <a:rPr lang="en-US" dirty="0" err="1"/>
              <a:t>np.random.permutation</a:t>
            </a:r>
            <a:r>
              <a:rPr lang="en-US" dirty="0"/>
              <a:t>(</a:t>
            </a:r>
            <a:r>
              <a:rPr lang="en-US" dirty="0" err="1"/>
              <a:t>len</a:t>
            </a:r>
            <a:r>
              <a:rPr lang="en-US" dirty="0"/>
              <a:t>(data))</a:t>
            </a:r>
          </a:p>
          <a:p>
            <a:r>
              <a:rPr lang="en-US" dirty="0"/>
              <a:t>    </a:t>
            </a:r>
            <a:r>
              <a:rPr lang="en-US" dirty="0" err="1"/>
              <a:t>test_set_size</a:t>
            </a:r>
            <a:r>
              <a:rPr lang="en-US" dirty="0"/>
              <a:t> = </a:t>
            </a:r>
            <a:r>
              <a:rPr lang="en-US" dirty="0" err="1"/>
              <a:t>int</a:t>
            </a:r>
            <a:r>
              <a:rPr lang="en-US" dirty="0"/>
              <a:t>(</a:t>
            </a:r>
            <a:r>
              <a:rPr lang="en-US" dirty="0" err="1"/>
              <a:t>len</a:t>
            </a:r>
            <a:r>
              <a:rPr lang="en-US" dirty="0"/>
              <a:t>(data) * </a:t>
            </a:r>
            <a:r>
              <a:rPr lang="en-US" dirty="0" err="1"/>
              <a:t>test_ratio</a:t>
            </a:r>
            <a:r>
              <a:rPr lang="en-US" dirty="0"/>
              <a:t>)</a:t>
            </a:r>
          </a:p>
          <a:p>
            <a:r>
              <a:rPr lang="en-US" dirty="0"/>
              <a:t>    </a:t>
            </a:r>
            <a:r>
              <a:rPr lang="en-US" dirty="0" err="1"/>
              <a:t>test_indices</a:t>
            </a:r>
            <a:r>
              <a:rPr lang="en-US" dirty="0"/>
              <a:t> = </a:t>
            </a:r>
            <a:r>
              <a:rPr lang="en-US" dirty="0" err="1"/>
              <a:t>shuffled_indices</a:t>
            </a:r>
            <a:r>
              <a:rPr lang="en-US" dirty="0"/>
              <a:t>[:</a:t>
            </a:r>
            <a:r>
              <a:rPr lang="en-US" dirty="0" err="1"/>
              <a:t>test_set_size</a:t>
            </a:r>
            <a:r>
              <a:rPr lang="en-US" dirty="0"/>
              <a:t>]</a:t>
            </a:r>
          </a:p>
          <a:p>
            <a:r>
              <a:rPr lang="en-US" dirty="0"/>
              <a:t>    </a:t>
            </a:r>
            <a:r>
              <a:rPr lang="en-US" dirty="0" err="1"/>
              <a:t>train_indices</a:t>
            </a:r>
            <a:r>
              <a:rPr lang="en-US" dirty="0"/>
              <a:t> = </a:t>
            </a:r>
            <a:r>
              <a:rPr lang="en-US" dirty="0" err="1"/>
              <a:t>shuffled_indices</a:t>
            </a:r>
            <a:r>
              <a:rPr lang="en-US" dirty="0"/>
              <a:t>[</a:t>
            </a:r>
            <a:r>
              <a:rPr lang="en-US" dirty="0" err="1"/>
              <a:t>test_set_size</a:t>
            </a:r>
            <a:r>
              <a:rPr lang="en-US" dirty="0"/>
              <a:t>:]</a:t>
            </a:r>
          </a:p>
          <a:p>
            <a:r>
              <a:rPr lang="en-US" dirty="0"/>
              <a:t>    return </a:t>
            </a:r>
            <a:r>
              <a:rPr lang="en-US" dirty="0" err="1"/>
              <a:t>data.iloc</a:t>
            </a:r>
            <a:r>
              <a:rPr lang="en-US" dirty="0"/>
              <a:t>[</a:t>
            </a:r>
            <a:r>
              <a:rPr lang="en-US" dirty="0" err="1"/>
              <a:t>train_indices</a:t>
            </a:r>
            <a:r>
              <a:rPr lang="en-US" dirty="0"/>
              <a:t>], </a:t>
            </a:r>
            <a:r>
              <a:rPr lang="en-US" dirty="0" err="1"/>
              <a:t>data.iloc</a:t>
            </a:r>
            <a:r>
              <a:rPr lang="en-US" dirty="0"/>
              <a:t>[</a:t>
            </a:r>
            <a:r>
              <a:rPr lang="en-US" dirty="0" err="1"/>
              <a:t>test_indices</a:t>
            </a:r>
            <a:r>
              <a:rPr lang="en-US" dirty="0"/>
              <a:t>]</a:t>
            </a:r>
          </a:p>
        </p:txBody>
      </p:sp>
      <p:sp>
        <p:nvSpPr>
          <p:cNvPr id="8" name="TextBox 7"/>
          <p:cNvSpPr txBox="1"/>
          <p:nvPr/>
        </p:nvSpPr>
        <p:spPr>
          <a:xfrm>
            <a:off x="7004304" y="2039112"/>
            <a:ext cx="434949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train_set</a:t>
            </a:r>
            <a:r>
              <a:rPr lang="en-US" dirty="0"/>
              <a:t>, </a:t>
            </a:r>
            <a:r>
              <a:rPr lang="en-US" dirty="0" err="1"/>
              <a:t>test_set</a:t>
            </a:r>
            <a:r>
              <a:rPr lang="en-US" dirty="0"/>
              <a:t> = </a:t>
            </a:r>
            <a:r>
              <a:rPr lang="en-US" dirty="0" err="1"/>
              <a:t>shuffle_and_split_data</a:t>
            </a:r>
            <a:r>
              <a:rPr lang="en-US" dirty="0"/>
              <a:t>(housing, 0.2</a:t>
            </a:r>
            <a:r>
              <a:rPr lang="en-US" dirty="0" smtClean="0"/>
              <a:t>)</a:t>
            </a:r>
            <a:endParaRPr lang="en-US" dirty="0"/>
          </a:p>
        </p:txBody>
      </p:sp>
      <p:sp>
        <p:nvSpPr>
          <p:cNvPr id="9" name="TextBox 8"/>
          <p:cNvSpPr txBox="1"/>
          <p:nvPr/>
        </p:nvSpPr>
        <p:spPr>
          <a:xfrm>
            <a:off x="7004304" y="2935224"/>
            <a:ext cx="1828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len</a:t>
            </a:r>
            <a:r>
              <a:rPr lang="en-US" dirty="0"/>
              <a:t>(</a:t>
            </a:r>
            <a:r>
              <a:rPr lang="en-US" dirty="0" err="1"/>
              <a:t>train_set</a:t>
            </a:r>
            <a:r>
              <a:rPr lang="en-US" dirty="0"/>
              <a:t>)</a:t>
            </a:r>
          </a:p>
        </p:txBody>
      </p:sp>
      <p:sp>
        <p:nvSpPr>
          <p:cNvPr id="10" name="TextBox 9"/>
          <p:cNvSpPr txBox="1"/>
          <p:nvPr/>
        </p:nvSpPr>
        <p:spPr>
          <a:xfrm>
            <a:off x="7004304" y="3548346"/>
            <a:ext cx="173736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smtClean="0"/>
              <a:t>len</a:t>
            </a:r>
            <a:r>
              <a:rPr lang="en-US" dirty="0" smtClean="0"/>
              <a:t>(</a:t>
            </a:r>
            <a:r>
              <a:rPr lang="en-US" dirty="0" err="1" smtClean="0"/>
              <a:t>test_set</a:t>
            </a:r>
            <a:r>
              <a:rPr lang="en-US" dirty="0"/>
              <a:t>)</a:t>
            </a:r>
          </a:p>
        </p:txBody>
      </p:sp>
      <p:sp>
        <p:nvSpPr>
          <p:cNvPr id="11" name="TextBox 10"/>
          <p:cNvSpPr txBox="1"/>
          <p:nvPr/>
        </p:nvSpPr>
        <p:spPr>
          <a:xfrm>
            <a:off x="9290304" y="2935224"/>
            <a:ext cx="170078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16512</a:t>
            </a:r>
            <a:endParaRPr lang="en-US" dirty="0"/>
          </a:p>
        </p:txBody>
      </p:sp>
      <p:sp>
        <p:nvSpPr>
          <p:cNvPr id="12" name="TextBox 11"/>
          <p:cNvSpPr txBox="1"/>
          <p:nvPr/>
        </p:nvSpPr>
        <p:spPr>
          <a:xfrm>
            <a:off x="9290304" y="3504412"/>
            <a:ext cx="170078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4128</a:t>
            </a:r>
            <a:endParaRPr lang="en-US" dirty="0"/>
          </a:p>
        </p:txBody>
      </p:sp>
      <p:sp>
        <p:nvSpPr>
          <p:cNvPr id="13" name="TextBox 12"/>
          <p:cNvSpPr txBox="1"/>
          <p:nvPr/>
        </p:nvSpPr>
        <p:spPr>
          <a:xfrm>
            <a:off x="1143000" y="4745736"/>
            <a:ext cx="1499616" cy="369332"/>
          </a:xfrm>
          <a:prstGeom prst="rect">
            <a:avLst/>
          </a:prstGeom>
          <a:noFill/>
        </p:spPr>
        <p:txBody>
          <a:bodyPr wrap="square" rtlCol="0">
            <a:spAutoFit/>
          </a:bodyPr>
          <a:lstStyle/>
          <a:p>
            <a:r>
              <a:rPr lang="en-US" dirty="0" smtClean="0"/>
              <a:t>Just to Verify</a:t>
            </a:r>
            <a:endParaRPr lang="en-US" dirty="0"/>
          </a:p>
        </p:txBody>
      </p:sp>
      <p:sp>
        <p:nvSpPr>
          <p:cNvPr id="14" name="TextBox 13"/>
          <p:cNvSpPr txBox="1"/>
          <p:nvPr/>
        </p:nvSpPr>
        <p:spPr>
          <a:xfrm>
            <a:off x="3328416" y="4711728"/>
            <a:ext cx="260604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0.2 * </a:t>
            </a:r>
            <a:r>
              <a:rPr lang="en-US" dirty="0" err="1"/>
              <a:t>housing.shape</a:t>
            </a:r>
            <a:r>
              <a:rPr lang="en-US" dirty="0"/>
              <a:t>[0]</a:t>
            </a:r>
          </a:p>
        </p:txBody>
      </p:sp>
      <p:sp>
        <p:nvSpPr>
          <p:cNvPr id="15" name="TextBox 14"/>
          <p:cNvSpPr txBox="1"/>
          <p:nvPr/>
        </p:nvSpPr>
        <p:spPr>
          <a:xfrm>
            <a:off x="6501384" y="4745736"/>
            <a:ext cx="141732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4128.0</a:t>
            </a:r>
            <a:endParaRPr lang="en-US" dirty="0"/>
          </a:p>
        </p:txBody>
      </p:sp>
      <p:sp>
        <p:nvSpPr>
          <p:cNvPr id="3" name="TextBox 2"/>
          <p:cNvSpPr txBox="1"/>
          <p:nvPr/>
        </p:nvSpPr>
        <p:spPr>
          <a:xfrm>
            <a:off x="3072384" y="5413248"/>
            <a:ext cx="583387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t>Can you find out any issue with this implementation?</a:t>
            </a:r>
            <a:endParaRPr lang="en-US" dirty="0"/>
          </a:p>
        </p:txBody>
      </p:sp>
    </p:spTree>
    <p:extLst>
      <p:ext uri="{BB962C8B-B14F-4D97-AF65-F5344CB8AC3E}">
        <p14:creationId xmlns:p14="http://schemas.microsoft.com/office/powerpoint/2010/main" val="1921962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scikit</a:t>
            </a:r>
            <a:r>
              <a:rPr lang="en-US" dirty="0" smtClean="0"/>
              <a:t> learn to split the dataset</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21</a:t>
            </a:fld>
            <a:endParaRPr lang="en-US"/>
          </a:p>
        </p:txBody>
      </p:sp>
      <p:sp>
        <p:nvSpPr>
          <p:cNvPr id="7" name="TextBox 6"/>
          <p:cNvSpPr txBox="1"/>
          <p:nvPr/>
        </p:nvSpPr>
        <p:spPr>
          <a:xfrm>
            <a:off x="1051560" y="1783080"/>
            <a:ext cx="747064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from </a:t>
            </a:r>
            <a:r>
              <a:rPr lang="en-US" dirty="0" err="1"/>
              <a:t>sklearn.model_selection</a:t>
            </a:r>
            <a:r>
              <a:rPr lang="en-US" dirty="0"/>
              <a:t> import </a:t>
            </a:r>
            <a:r>
              <a:rPr lang="en-US" dirty="0" err="1"/>
              <a:t>train_test_split</a:t>
            </a:r>
            <a:endParaRPr lang="en-US" dirty="0"/>
          </a:p>
          <a:p>
            <a:endParaRPr lang="en-US" dirty="0"/>
          </a:p>
          <a:p>
            <a:r>
              <a:rPr lang="en-US" dirty="0" err="1"/>
              <a:t>train_set</a:t>
            </a:r>
            <a:r>
              <a:rPr lang="en-US" dirty="0"/>
              <a:t>, </a:t>
            </a:r>
            <a:r>
              <a:rPr lang="en-US" dirty="0" err="1"/>
              <a:t>test_set</a:t>
            </a:r>
            <a:r>
              <a:rPr lang="en-US" dirty="0"/>
              <a:t> = </a:t>
            </a:r>
            <a:r>
              <a:rPr lang="en-US" dirty="0" err="1"/>
              <a:t>train_test_split</a:t>
            </a:r>
            <a:r>
              <a:rPr lang="en-US" dirty="0"/>
              <a:t>(housing, </a:t>
            </a:r>
            <a:r>
              <a:rPr lang="en-US" dirty="0" err="1"/>
              <a:t>test_size</a:t>
            </a:r>
            <a:r>
              <a:rPr lang="en-US" dirty="0"/>
              <a:t>=0.2, </a:t>
            </a:r>
            <a:r>
              <a:rPr lang="en-US" dirty="0" err="1"/>
              <a:t>random_state</a:t>
            </a:r>
            <a:r>
              <a:rPr lang="en-US" dirty="0"/>
              <a:t>=42)</a:t>
            </a:r>
          </a:p>
        </p:txBody>
      </p:sp>
      <p:sp>
        <p:nvSpPr>
          <p:cNvPr id="9" name="TextBox 8"/>
          <p:cNvSpPr txBox="1"/>
          <p:nvPr/>
        </p:nvSpPr>
        <p:spPr>
          <a:xfrm>
            <a:off x="1051560" y="3330992"/>
            <a:ext cx="173736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smtClean="0"/>
              <a:t>len</a:t>
            </a:r>
            <a:r>
              <a:rPr lang="en-US" dirty="0" smtClean="0"/>
              <a:t>(</a:t>
            </a:r>
            <a:r>
              <a:rPr lang="en-US" dirty="0" err="1" smtClean="0"/>
              <a:t>test_set</a:t>
            </a:r>
            <a:r>
              <a:rPr lang="en-US" dirty="0"/>
              <a:t>)</a:t>
            </a:r>
          </a:p>
        </p:txBody>
      </p:sp>
      <p:sp>
        <p:nvSpPr>
          <p:cNvPr id="10" name="TextBox 9"/>
          <p:cNvSpPr txBox="1"/>
          <p:nvPr/>
        </p:nvSpPr>
        <p:spPr>
          <a:xfrm>
            <a:off x="3319272" y="3330992"/>
            <a:ext cx="1252728"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4128</a:t>
            </a:r>
            <a:endParaRPr lang="en-US" dirty="0"/>
          </a:p>
        </p:txBody>
      </p:sp>
    </p:spTree>
    <p:extLst>
      <p:ext uri="{BB962C8B-B14F-4D97-AF65-F5344CB8AC3E}">
        <p14:creationId xmlns:p14="http://schemas.microsoft.com/office/powerpoint/2010/main" val="1804688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3" name="Content Placeholder 2"/>
          <p:cNvSpPr>
            <a:spLocks noGrp="1"/>
          </p:cNvSpPr>
          <p:nvPr>
            <p:ph idx="1"/>
          </p:nvPr>
        </p:nvSpPr>
        <p:spPr/>
        <p:txBody>
          <a:bodyPr/>
          <a:lstStyle/>
          <a:p>
            <a:r>
              <a:rPr lang="en-US" dirty="0" smtClean="0"/>
              <a:t>Let </a:t>
            </a:r>
            <a:r>
              <a:rPr lang="en-US" dirty="0"/>
              <a:t>us say that median-income has been identified as a very important feature</a:t>
            </a:r>
          </a:p>
          <a:p>
            <a:r>
              <a:rPr lang="en-US" dirty="0"/>
              <a:t>H</a:t>
            </a:r>
            <a:r>
              <a:rPr lang="en-US" dirty="0" smtClean="0"/>
              <a:t>ence </a:t>
            </a:r>
            <a:r>
              <a:rPr lang="en-US" dirty="0"/>
              <a:t>we want to ensure that the when the dataset has been split, the right </a:t>
            </a:r>
            <a:r>
              <a:rPr lang="en-US" dirty="0" smtClean="0"/>
              <a:t>number </a:t>
            </a:r>
            <a:r>
              <a:rPr lang="en-US" dirty="0"/>
              <a:t>of representation sample has </a:t>
            </a:r>
            <a:r>
              <a:rPr lang="en-US" dirty="0" smtClean="0"/>
              <a:t>is present in both train and test set</a:t>
            </a:r>
            <a:endParaRPr lang="en-US" dirty="0"/>
          </a:p>
          <a:p>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22</a:t>
            </a:fld>
            <a:endParaRPr lang="en-US"/>
          </a:p>
        </p:txBody>
      </p:sp>
      <p:sp>
        <p:nvSpPr>
          <p:cNvPr id="7" name="TextBox 6"/>
          <p:cNvSpPr txBox="1"/>
          <p:nvPr/>
        </p:nvSpPr>
        <p:spPr>
          <a:xfrm>
            <a:off x="1197864" y="4041648"/>
            <a:ext cx="583387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housing["</a:t>
            </a:r>
            <a:r>
              <a:rPr lang="en-US" dirty="0" err="1"/>
              <a:t>income_cat</a:t>
            </a:r>
            <a:r>
              <a:rPr lang="en-US" dirty="0"/>
              <a:t>"] = </a:t>
            </a:r>
            <a:r>
              <a:rPr lang="en-US" dirty="0" err="1"/>
              <a:t>pd.cut</a:t>
            </a:r>
            <a:r>
              <a:rPr lang="en-US" dirty="0"/>
              <a:t>(housing["</a:t>
            </a:r>
            <a:r>
              <a:rPr lang="en-US" dirty="0" err="1"/>
              <a:t>median_income</a:t>
            </a:r>
            <a:r>
              <a:rPr lang="en-US" dirty="0"/>
              <a:t>"],</a:t>
            </a:r>
          </a:p>
          <a:p>
            <a:r>
              <a:rPr lang="en-US" dirty="0"/>
              <a:t>                               bins=[0., 1.5, 3.0, 4.5, 6., np.inf],</a:t>
            </a:r>
          </a:p>
          <a:p>
            <a:r>
              <a:rPr lang="en-US" dirty="0"/>
              <a:t>                               labels=[1, 2, 3, 4, 5])</a:t>
            </a:r>
          </a:p>
        </p:txBody>
      </p:sp>
    </p:spTree>
    <p:extLst>
      <p:ext uri="{BB962C8B-B14F-4D97-AF65-F5344CB8AC3E}">
        <p14:creationId xmlns:p14="http://schemas.microsoft.com/office/powerpoint/2010/main" val="41760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23</a:t>
            </a:fld>
            <a:endParaRPr lang="en-US"/>
          </a:p>
        </p:txBody>
      </p:sp>
      <p:sp>
        <p:nvSpPr>
          <p:cNvPr id="7" name="TextBox 6"/>
          <p:cNvSpPr txBox="1"/>
          <p:nvPr/>
        </p:nvSpPr>
        <p:spPr>
          <a:xfrm>
            <a:off x="838200" y="1690688"/>
            <a:ext cx="583387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housing["</a:t>
            </a:r>
            <a:r>
              <a:rPr lang="en-US" dirty="0" err="1"/>
              <a:t>income_cat</a:t>
            </a:r>
            <a:r>
              <a:rPr lang="en-US" dirty="0"/>
              <a:t>"] = </a:t>
            </a:r>
            <a:r>
              <a:rPr lang="en-US" dirty="0" err="1"/>
              <a:t>pd.cut</a:t>
            </a:r>
            <a:r>
              <a:rPr lang="en-US" dirty="0"/>
              <a:t>(housing["</a:t>
            </a:r>
            <a:r>
              <a:rPr lang="en-US" dirty="0" err="1"/>
              <a:t>median_income</a:t>
            </a:r>
            <a:r>
              <a:rPr lang="en-US" dirty="0"/>
              <a:t>"],</a:t>
            </a:r>
          </a:p>
          <a:p>
            <a:r>
              <a:rPr lang="en-US" dirty="0"/>
              <a:t>                               bins=[0., 1.5, 3.0, 4.5, 6., np.inf],</a:t>
            </a:r>
          </a:p>
          <a:p>
            <a:r>
              <a:rPr lang="en-US" dirty="0"/>
              <a:t>                               labels=[1, 2, 3, 4, 5])</a:t>
            </a:r>
          </a:p>
        </p:txBody>
      </p:sp>
      <p:sp>
        <p:nvSpPr>
          <p:cNvPr id="8" name="TextBox 7"/>
          <p:cNvSpPr txBox="1"/>
          <p:nvPr/>
        </p:nvSpPr>
        <p:spPr>
          <a:xfrm>
            <a:off x="838200" y="2823190"/>
            <a:ext cx="7446264"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housing["</a:t>
            </a:r>
            <a:r>
              <a:rPr lang="en-US" dirty="0" err="1"/>
              <a:t>income_cat</a:t>
            </a:r>
            <a:r>
              <a:rPr lang="en-US" dirty="0"/>
              <a:t>"].</a:t>
            </a:r>
            <a:r>
              <a:rPr lang="en-US" dirty="0" err="1"/>
              <a:t>value_counts</a:t>
            </a:r>
            <a:r>
              <a:rPr lang="en-US" dirty="0"/>
              <a:t>().</a:t>
            </a:r>
            <a:r>
              <a:rPr lang="en-US" dirty="0" err="1"/>
              <a:t>sort_index</a:t>
            </a:r>
            <a:r>
              <a:rPr lang="en-US" dirty="0"/>
              <a:t>().</a:t>
            </a:r>
            <a:r>
              <a:rPr lang="en-US" dirty="0" err="1"/>
              <a:t>plot.bar</a:t>
            </a:r>
            <a:r>
              <a:rPr lang="en-US" dirty="0"/>
              <a:t>(rot=0, grid=True)</a:t>
            </a:r>
          </a:p>
          <a:p>
            <a:r>
              <a:rPr lang="en-US" dirty="0" err="1"/>
              <a:t>plt.xlabel</a:t>
            </a:r>
            <a:r>
              <a:rPr lang="en-US" dirty="0"/>
              <a:t>("Income category")</a:t>
            </a:r>
          </a:p>
          <a:p>
            <a:r>
              <a:rPr lang="en-US" dirty="0" err="1"/>
              <a:t>plt.ylabel</a:t>
            </a:r>
            <a:r>
              <a:rPr lang="en-US" dirty="0"/>
              <a:t>("Number of districts")</a:t>
            </a:r>
          </a:p>
          <a:p>
            <a:r>
              <a:rPr lang="en-US" dirty="0" err="1"/>
              <a:t>save_fig</a:t>
            </a:r>
            <a:r>
              <a:rPr lang="en-US" dirty="0"/>
              <a:t>("</a:t>
            </a:r>
            <a:r>
              <a:rPr lang="en-US" dirty="0" err="1"/>
              <a:t>housing_income_cat_bar_plot</a:t>
            </a:r>
            <a:r>
              <a:rPr lang="en-US" dirty="0"/>
              <a:t>")  # extra code</a:t>
            </a:r>
          </a:p>
          <a:p>
            <a:r>
              <a:rPr lang="en-US" dirty="0" err="1"/>
              <a:t>plt.show</a:t>
            </a:r>
            <a:r>
              <a:rPr lang="en-US" dirty="0"/>
              <a: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2331" y="4050792"/>
            <a:ext cx="4659669" cy="3106446"/>
          </a:xfrm>
          <a:prstGeom prst="rect">
            <a:avLst/>
          </a:prstGeom>
        </p:spPr>
      </p:pic>
    </p:spTree>
    <p:extLst>
      <p:ext uri="{BB962C8B-B14F-4D97-AF65-F5344CB8AC3E}">
        <p14:creationId xmlns:p14="http://schemas.microsoft.com/office/powerpoint/2010/main" val="1271063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24</a:t>
            </a:fld>
            <a:endParaRPr lang="en-US"/>
          </a:p>
        </p:txBody>
      </p:sp>
      <p:sp>
        <p:nvSpPr>
          <p:cNvPr id="7" name="TextBox 6"/>
          <p:cNvSpPr txBox="1"/>
          <p:nvPr/>
        </p:nvSpPr>
        <p:spPr>
          <a:xfrm>
            <a:off x="838200" y="1653160"/>
            <a:ext cx="387096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housing['</a:t>
            </a:r>
            <a:r>
              <a:rPr lang="en-US" dirty="0" err="1"/>
              <a:t>income_cat</a:t>
            </a:r>
            <a:r>
              <a:rPr lang="en-US" dirty="0"/>
              <a:t>'].</a:t>
            </a:r>
            <a:r>
              <a:rPr lang="en-US" dirty="0" err="1"/>
              <a:t>value_counts</a:t>
            </a:r>
            <a:r>
              <a:rPr lang="en-US" dirty="0"/>
              <a:t>()</a:t>
            </a:r>
          </a:p>
        </p:txBody>
      </p:sp>
      <p:sp>
        <p:nvSpPr>
          <p:cNvPr id="8" name="TextBox 7"/>
          <p:cNvSpPr txBox="1"/>
          <p:nvPr/>
        </p:nvSpPr>
        <p:spPr>
          <a:xfrm>
            <a:off x="838200" y="2386584"/>
            <a:ext cx="3870960" cy="1754326"/>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a:t>3    7236</a:t>
            </a:r>
          </a:p>
          <a:p>
            <a:r>
              <a:rPr lang="en-US" dirty="0"/>
              <a:t>2    6581</a:t>
            </a:r>
          </a:p>
          <a:p>
            <a:r>
              <a:rPr lang="en-US" dirty="0"/>
              <a:t>4    3639</a:t>
            </a:r>
          </a:p>
          <a:p>
            <a:r>
              <a:rPr lang="en-US" dirty="0"/>
              <a:t>5    2362</a:t>
            </a:r>
          </a:p>
          <a:p>
            <a:r>
              <a:rPr lang="en-US" dirty="0"/>
              <a:t>1     822</a:t>
            </a:r>
          </a:p>
          <a:p>
            <a:r>
              <a:rPr lang="en-US" dirty="0"/>
              <a:t>Name: </a:t>
            </a:r>
            <a:r>
              <a:rPr lang="en-US" dirty="0" err="1"/>
              <a:t>income_cat</a:t>
            </a:r>
            <a:r>
              <a:rPr lang="en-US" dirty="0"/>
              <a:t>, </a:t>
            </a:r>
            <a:r>
              <a:rPr lang="en-US" dirty="0" err="1"/>
              <a:t>dtype</a:t>
            </a:r>
            <a:r>
              <a:rPr lang="en-US" dirty="0"/>
              <a:t>: int64</a:t>
            </a:r>
          </a:p>
        </p:txBody>
      </p:sp>
    </p:spTree>
    <p:extLst>
      <p:ext uri="{BB962C8B-B14F-4D97-AF65-F5344CB8AC3E}">
        <p14:creationId xmlns:p14="http://schemas.microsoft.com/office/powerpoint/2010/main" val="776302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25</a:t>
            </a:fld>
            <a:endParaRPr lang="en-US"/>
          </a:p>
        </p:txBody>
      </p:sp>
      <p:sp>
        <p:nvSpPr>
          <p:cNvPr id="7" name="TextBox 6"/>
          <p:cNvSpPr txBox="1"/>
          <p:nvPr/>
        </p:nvSpPr>
        <p:spPr>
          <a:xfrm>
            <a:off x="1078992" y="1819656"/>
            <a:ext cx="2502408" cy="646331"/>
          </a:xfrm>
          <a:prstGeom prst="rect">
            <a:avLst/>
          </a:prstGeom>
          <a:noFill/>
        </p:spPr>
        <p:txBody>
          <a:bodyPr wrap="square" rtlCol="0">
            <a:spAutoFit/>
          </a:bodyPr>
          <a:lstStyle/>
          <a:p>
            <a:r>
              <a:rPr lang="en-US" dirty="0" smtClean="0"/>
              <a:t>Apply the setting in both train and test set</a:t>
            </a:r>
            <a:endParaRPr lang="en-US" dirty="0"/>
          </a:p>
        </p:txBody>
      </p:sp>
      <p:sp>
        <p:nvSpPr>
          <p:cNvPr id="8" name="TextBox 7"/>
          <p:cNvSpPr txBox="1"/>
          <p:nvPr/>
        </p:nvSpPr>
        <p:spPr>
          <a:xfrm>
            <a:off x="4297680" y="1690688"/>
            <a:ext cx="7534656" cy="258532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train_set</a:t>
            </a:r>
            <a:r>
              <a:rPr lang="en-US" dirty="0"/>
              <a:t>["</a:t>
            </a:r>
            <a:r>
              <a:rPr lang="en-US" dirty="0" err="1"/>
              <a:t>income_cat</a:t>
            </a:r>
            <a:r>
              <a:rPr lang="en-US" dirty="0"/>
              <a:t>"] = </a:t>
            </a:r>
            <a:r>
              <a:rPr lang="en-US" dirty="0" err="1"/>
              <a:t>pd.cut</a:t>
            </a:r>
            <a:r>
              <a:rPr lang="en-US" dirty="0"/>
              <a:t>(</a:t>
            </a:r>
            <a:r>
              <a:rPr lang="en-US" dirty="0" err="1"/>
              <a:t>train_set</a:t>
            </a:r>
            <a:r>
              <a:rPr lang="en-US" dirty="0"/>
              <a:t>["</a:t>
            </a:r>
            <a:r>
              <a:rPr lang="en-US" dirty="0" err="1"/>
              <a:t>median_income</a:t>
            </a:r>
            <a:r>
              <a:rPr lang="en-US" dirty="0"/>
              <a:t>"],</a:t>
            </a:r>
          </a:p>
          <a:p>
            <a:r>
              <a:rPr lang="en-US" dirty="0"/>
              <a:t>                               bins=[0., 1.5, 3.0, 4.5, 6., np.inf],</a:t>
            </a:r>
          </a:p>
          <a:p>
            <a:r>
              <a:rPr lang="en-US" dirty="0"/>
              <a:t>                               labels=[1, 2, 3, 4, 5])</a:t>
            </a:r>
          </a:p>
          <a:p>
            <a:endParaRPr lang="en-US" dirty="0"/>
          </a:p>
          <a:p>
            <a:r>
              <a:rPr lang="en-US" dirty="0" err="1"/>
              <a:t>train_set</a:t>
            </a:r>
            <a:r>
              <a:rPr lang="en-US" dirty="0"/>
              <a:t>["</a:t>
            </a:r>
            <a:r>
              <a:rPr lang="en-US" dirty="0" err="1"/>
              <a:t>income_cat</a:t>
            </a:r>
            <a:r>
              <a:rPr lang="en-US" dirty="0"/>
              <a:t>"].</a:t>
            </a:r>
            <a:r>
              <a:rPr lang="en-US" dirty="0" err="1"/>
              <a:t>value_counts</a:t>
            </a:r>
            <a:r>
              <a:rPr lang="en-US" dirty="0"/>
              <a:t>().</a:t>
            </a:r>
            <a:r>
              <a:rPr lang="en-US" dirty="0" err="1"/>
              <a:t>sort_index</a:t>
            </a:r>
            <a:r>
              <a:rPr lang="en-US" dirty="0"/>
              <a:t>().</a:t>
            </a:r>
            <a:r>
              <a:rPr lang="en-US" dirty="0" err="1"/>
              <a:t>plot.bar</a:t>
            </a:r>
            <a:r>
              <a:rPr lang="en-US" dirty="0"/>
              <a:t>(rot=0, grid=True)</a:t>
            </a:r>
          </a:p>
          <a:p>
            <a:r>
              <a:rPr lang="en-US" dirty="0" err="1"/>
              <a:t>plt.xlabel</a:t>
            </a:r>
            <a:r>
              <a:rPr lang="en-US" dirty="0"/>
              <a:t>("Income category")</a:t>
            </a:r>
          </a:p>
          <a:p>
            <a:r>
              <a:rPr lang="en-US" dirty="0" err="1"/>
              <a:t>plt.ylabel</a:t>
            </a:r>
            <a:r>
              <a:rPr lang="en-US" dirty="0"/>
              <a:t>("Number of districts")</a:t>
            </a:r>
          </a:p>
          <a:p>
            <a:r>
              <a:rPr lang="en-US" dirty="0" err="1"/>
              <a:t>save_fig</a:t>
            </a:r>
            <a:r>
              <a:rPr lang="en-US" dirty="0"/>
              <a:t>("</a:t>
            </a:r>
            <a:r>
              <a:rPr lang="en-US" dirty="0" err="1"/>
              <a:t>housing_income_cat_bar_plot_train_set</a:t>
            </a:r>
            <a:r>
              <a:rPr lang="en-US" dirty="0"/>
              <a:t>")  # extra code</a:t>
            </a:r>
          </a:p>
          <a:p>
            <a:r>
              <a:rPr lang="en-US" dirty="0" err="1"/>
              <a:t>plt.show</a:t>
            </a:r>
            <a:r>
              <a:rPr lang="en-US" dirty="0"/>
              <a:t>()</a:t>
            </a:r>
          </a:p>
        </p:txBody>
      </p:sp>
      <p:sp>
        <p:nvSpPr>
          <p:cNvPr id="9" name="TextBox 8"/>
          <p:cNvSpPr txBox="1"/>
          <p:nvPr/>
        </p:nvSpPr>
        <p:spPr>
          <a:xfrm>
            <a:off x="838200" y="4308912"/>
            <a:ext cx="8689848" cy="258532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test_set</a:t>
            </a:r>
            <a:r>
              <a:rPr lang="en-US" dirty="0"/>
              <a:t>["</a:t>
            </a:r>
            <a:r>
              <a:rPr lang="en-US" dirty="0" err="1"/>
              <a:t>income_cat</a:t>
            </a:r>
            <a:r>
              <a:rPr lang="en-US" dirty="0"/>
              <a:t>"] = </a:t>
            </a:r>
            <a:r>
              <a:rPr lang="en-US" dirty="0" err="1"/>
              <a:t>pd.cut</a:t>
            </a:r>
            <a:r>
              <a:rPr lang="en-US" dirty="0"/>
              <a:t>(</a:t>
            </a:r>
            <a:r>
              <a:rPr lang="en-US" dirty="0" err="1"/>
              <a:t>test_set</a:t>
            </a:r>
            <a:r>
              <a:rPr lang="en-US" dirty="0"/>
              <a:t>["</a:t>
            </a:r>
            <a:r>
              <a:rPr lang="en-US" dirty="0" err="1"/>
              <a:t>median_income</a:t>
            </a:r>
            <a:r>
              <a:rPr lang="en-US" dirty="0"/>
              <a:t>"],</a:t>
            </a:r>
          </a:p>
          <a:p>
            <a:r>
              <a:rPr lang="en-US" dirty="0"/>
              <a:t>                               bins=[0., 1.5, 3.0, 4.5, 6., np.inf],</a:t>
            </a:r>
          </a:p>
          <a:p>
            <a:r>
              <a:rPr lang="en-US" dirty="0"/>
              <a:t>                               labels=[1, 2, 3, 4, 5])</a:t>
            </a:r>
          </a:p>
          <a:p>
            <a:endParaRPr lang="en-US" dirty="0"/>
          </a:p>
          <a:p>
            <a:r>
              <a:rPr lang="en-US" dirty="0" err="1" smtClean="0"/>
              <a:t>test_set</a:t>
            </a:r>
            <a:r>
              <a:rPr lang="en-US" dirty="0"/>
              <a:t>["</a:t>
            </a:r>
            <a:r>
              <a:rPr lang="en-US" dirty="0" err="1"/>
              <a:t>income_cat</a:t>
            </a:r>
            <a:r>
              <a:rPr lang="en-US" dirty="0"/>
              <a:t>"].</a:t>
            </a:r>
            <a:r>
              <a:rPr lang="en-US" dirty="0" err="1"/>
              <a:t>value_counts</a:t>
            </a:r>
            <a:r>
              <a:rPr lang="en-US" dirty="0"/>
              <a:t>().</a:t>
            </a:r>
            <a:r>
              <a:rPr lang="en-US" dirty="0" err="1"/>
              <a:t>sort_index</a:t>
            </a:r>
            <a:r>
              <a:rPr lang="en-US" dirty="0"/>
              <a:t>().</a:t>
            </a:r>
            <a:r>
              <a:rPr lang="en-US" dirty="0" err="1"/>
              <a:t>plot.bar</a:t>
            </a:r>
            <a:r>
              <a:rPr lang="en-US" dirty="0"/>
              <a:t>(rot=0, grid=True)</a:t>
            </a:r>
          </a:p>
          <a:p>
            <a:r>
              <a:rPr lang="en-US" dirty="0" err="1"/>
              <a:t>plt.xlabel</a:t>
            </a:r>
            <a:r>
              <a:rPr lang="en-US" dirty="0"/>
              <a:t>("Income category")</a:t>
            </a:r>
          </a:p>
          <a:p>
            <a:r>
              <a:rPr lang="en-US" dirty="0" err="1"/>
              <a:t>plt.ylabel</a:t>
            </a:r>
            <a:r>
              <a:rPr lang="en-US" dirty="0"/>
              <a:t>("Number of districts")</a:t>
            </a:r>
          </a:p>
          <a:p>
            <a:r>
              <a:rPr lang="en-US" dirty="0" err="1"/>
              <a:t>save_fig</a:t>
            </a:r>
            <a:r>
              <a:rPr lang="en-US" dirty="0"/>
              <a:t>("</a:t>
            </a:r>
            <a:r>
              <a:rPr lang="en-US" dirty="0" err="1"/>
              <a:t>housing_income_cat_bar_plot_test_set</a:t>
            </a:r>
            <a:r>
              <a:rPr lang="en-US" dirty="0"/>
              <a:t>")  # extra code</a:t>
            </a:r>
          </a:p>
          <a:p>
            <a:r>
              <a:rPr lang="en-US" dirty="0" err="1"/>
              <a:t>plt.show</a:t>
            </a:r>
            <a:r>
              <a:rPr lang="en-US" dirty="0"/>
              <a:t>()</a:t>
            </a:r>
          </a:p>
        </p:txBody>
      </p:sp>
    </p:spTree>
    <p:extLst>
      <p:ext uri="{BB962C8B-B14F-4D97-AF65-F5344CB8AC3E}">
        <p14:creationId xmlns:p14="http://schemas.microsoft.com/office/powerpoint/2010/main" val="3844843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26</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298" y="1527044"/>
            <a:ext cx="5486411" cy="365760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3709" y="1608866"/>
            <a:ext cx="5486411" cy="3657607"/>
          </a:xfrm>
          <a:prstGeom prst="rect">
            <a:avLst/>
          </a:prstGeom>
        </p:spPr>
      </p:pic>
      <p:sp>
        <p:nvSpPr>
          <p:cNvPr id="10" name="TextBox 9"/>
          <p:cNvSpPr txBox="1"/>
          <p:nvPr/>
        </p:nvSpPr>
        <p:spPr>
          <a:xfrm>
            <a:off x="2209800" y="5413248"/>
            <a:ext cx="28834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Distribution in the train set</a:t>
            </a:r>
            <a:endParaRPr lang="en-US" dirty="0"/>
          </a:p>
        </p:txBody>
      </p:sp>
      <p:sp>
        <p:nvSpPr>
          <p:cNvPr id="11" name="TextBox 10"/>
          <p:cNvSpPr txBox="1"/>
          <p:nvPr/>
        </p:nvSpPr>
        <p:spPr>
          <a:xfrm>
            <a:off x="7848600" y="5412098"/>
            <a:ext cx="28834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Distribution in the test set</a:t>
            </a:r>
            <a:endParaRPr lang="en-US" dirty="0"/>
          </a:p>
        </p:txBody>
      </p:sp>
    </p:spTree>
    <p:extLst>
      <p:ext uri="{BB962C8B-B14F-4D97-AF65-F5344CB8AC3E}">
        <p14:creationId xmlns:p14="http://schemas.microsoft.com/office/powerpoint/2010/main" val="666117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27</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215792655"/>
              </p:ext>
            </p:extLst>
          </p:nvPr>
        </p:nvGraphicFramePr>
        <p:xfrm>
          <a:off x="838200" y="2766854"/>
          <a:ext cx="8412480" cy="2468880"/>
        </p:xfrm>
        <a:graphic>
          <a:graphicData uri="http://schemas.openxmlformats.org/drawingml/2006/table">
            <a:tbl>
              <a:tblPr>
                <a:tableStyleId>{08FB837D-C827-4EFA-A057-4D05807E0F7C}</a:tableStyleId>
              </a:tblPr>
              <a:tblGrid>
                <a:gridCol w="2103120"/>
                <a:gridCol w="2103120"/>
                <a:gridCol w="2103120"/>
                <a:gridCol w="2103120"/>
              </a:tblGrid>
              <a:tr h="0">
                <a:tc>
                  <a:txBody>
                    <a:bodyPr/>
                    <a:lstStyle/>
                    <a:p>
                      <a:pPr algn="r" fontAlgn="ctr"/>
                      <a:r>
                        <a:rPr lang="en-US" dirty="0">
                          <a:effectLst/>
                        </a:rPr>
                        <a:t/>
                      </a:r>
                      <a:br>
                        <a:rPr lang="en-US" dirty="0">
                          <a:effectLst/>
                        </a:rPr>
                      </a:br>
                      <a:r>
                        <a:rPr lang="en-US" dirty="0">
                          <a:effectLst/>
                        </a:rPr>
                        <a:t>Category</a:t>
                      </a:r>
                      <a:endParaRPr lang="en-US" b="1" dirty="0">
                        <a:effectLst/>
                      </a:endParaRPr>
                    </a:p>
                  </a:txBody>
                  <a:tcPr anchor="ctr"/>
                </a:tc>
                <a:tc>
                  <a:txBody>
                    <a:bodyPr/>
                    <a:lstStyle/>
                    <a:p>
                      <a:pPr algn="r" fontAlgn="ctr"/>
                      <a:r>
                        <a:rPr lang="en-US" dirty="0">
                          <a:effectLst/>
                        </a:rPr>
                        <a:t>Proportion in original dataset</a:t>
                      </a:r>
                      <a:endParaRPr lang="en-US" b="1" dirty="0">
                        <a:effectLst/>
                      </a:endParaRPr>
                    </a:p>
                  </a:txBody>
                  <a:tcPr anchor="ctr"/>
                </a:tc>
                <a:tc>
                  <a:txBody>
                    <a:bodyPr/>
                    <a:lstStyle/>
                    <a:p>
                      <a:pPr algn="r" fontAlgn="ctr"/>
                      <a:r>
                        <a:rPr lang="en-US" dirty="0">
                          <a:effectLst/>
                        </a:rPr>
                        <a:t>Proportion in train set</a:t>
                      </a:r>
                      <a:endParaRPr lang="en-US" b="1" dirty="0">
                        <a:effectLst/>
                      </a:endParaRPr>
                    </a:p>
                  </a:txBody>
                  <a:tcPr anchor="ctr"/>
                </a:tc>
                <a:tc>
                  <a:txBody>
                    <a:bodyPr/>
                    <a:lstStyle/>
                    <a:p>
                      <a:pPr algn="r" fontAlgn="ctr"/>
                      <a:r>
                        <a:rPr lang="en-US" dirty="0">
                          <a:effectLst/>
                        </a:rPr>
                        <a:t>Proportion in test set</a:t>
                      </a:r>
                      <a:endParaRPr lang="en-US" b="1" dirty="0">
                        <a:effectLst/>
                      </a:endParaRPr>
                    </a:p>
                  </a:txBody>
                  <a:tcPr anchor="ctr"/>
                </a:tc>
              </a:tr>
              <a:tr h="0">
                <a:tc>
                  <a:txBody>
                    <a:bodyPr/>
                    <a:lstStyle/>
                    <a:p>
                      <a:pPr algn="r" fontAlgn="ctr"/>
                      <a:r>
                        <a:rPr lang="en-US">
                          <a:effectLst/>
                        </a:rPr>
                        <a:t>1</a:t>
                      </a:r>
                    </a:p>
                  </a:txBody>
                  <a:tcPr anchor="ctr"/>
                </a:tc>
                <a:tc>
                  <a:txBody>
                    <a:bodyPr/>
                    <a:lstStyle/>
                    <a:p>
                      <a:pPr algn="r" fontAlgn="ctr"/>
                      <a:r>
                        <a:rPr lang="en-US">
                          <a:effectLst/>
                        </a:rPr>
                        <a:t>0.039826</a:t>
                      </a:r>
                    </a:p>
                  </a:txBody>
                  <a:tcPr anchor="ctr"/>
                </a:tc>
                <a:tc>
                  <a:txBody>
                    <a:bodyPr/>
                    <a:lstStyle/>
                    <a:p>
                      <a:pPr algn="r" fontAlgn="ctr"/>
                      <a:r>
                        <a:rPr lang="en-US">
                          <a:effectLst/>
                        </a:rPr>
                        <a:t>0.039184</a:t>
                      </a:r>
                    </a:p>
                  </a:txBody>
                  <a:tcPr anchor="ctr"/>
                </a:tc>
                <a:tc>
                  <a:txBody>
                    <a:bodyPr/>
                    <a:lstStyle/>
                    <a:p>
                      <a:pPr algn="r" fontAlgn="ctr"/>
                      <a:r>
                        <a:rPr lang="en-US">
                          <a:effectLst/>
                        </a:rPr>
                        <a:t>0.042393</a:t>
                      </a:r>
                    </a:p>
                  </a:txBody>
                  <a:tcPr anchor="ctr"/>
                </a:tc>
              </a:tr>
              <a:tr h="0">
                <a:tc>
                  <a:txBody>
                    <a:bodyPr/>
                    <a:lstStyle/>
                    <a:p>
                      <a:pPr algn="r" fontAlgn="ctr"/>
                      <a:r>
                        <a:rPr lang="en-US">
                          <a:effectLst/>
                        </a:rPr>
                        <a:t>2</a:t>
                      </a:r>
                    </a:p>
                  </a:txBody>
                  <a:tcPr anchor="ctr"/>
                </a:tc>
                <a:tc>
                  <a:txBody>
                    <a:bodyPr/>
                    <a:lstStyle/>
                    <a:p>
                      <a:pPr algn="r" fontAlgn="ctr"/>
                      <a:r>
                        <a:rPr lang="en-US">
                          <a:effectLst/>
                        </a:rPr>
                        <a:t>0.318847</a:t>
                      </a:r>
                    </a:p>
                  </a:txBody>
                  <a:tcPr anchor="ctr"/>
                </a:tc>
                <a:tc>
                  <a:txBody>
                    <a:bodyPr/>
                    <a:lstStyle/>
                    <a:p>
                      <a:pPr algn="r" fontAlgn="ctr"/>
                      <a:r>
                        <a:rPr lang="en-US">
                          <a:effectLst/>
                        </a:rPr>
                        <a:t>0.321705</a:t>
                      </a:r>
                    </a:p>
                  </a:txBody>
                  <a:tcPr anchor="ctr"/>
                </a:tc>
                <a:tc>
                  <a:txBody>
                    <a:bodyPr/>
                    <a:lstStyle/>
                    <a:p>
                      <a:pPr algn="r" fontAlgn="ctr"/>
                      <a:r>
                        <a:rPr lang="en-US">
                          <a:effectLst/>
                        </a:rPr>
                        <a:t>0.307413</a:t>
                      </a:r>
                    </a:p>
                  </a:txBody>
                  <a:tcPr anchor="ctr"/>
                </a:tc>
              </a:tr>
              <a:tr h="0">
                <a:tc>
                  <a:txBody>
                    <a:bodyPr/>
                    <a:lstStyle/>
                    <a:p>
                      <a:pPr algn="r" fontAlgn="ctr"/>
                      <a:r>
                        <a:rPr lang="en-US">
                          <a:effectLst/>
                        </a:rPr>
                        <a:t>3</a:t>
                      </a:r>
                    </a:p>
                  </a:txBody>
                  <a:tcPr anchor="ctr"/>
                </a:tc>
                <a:tc>
                  <a:txBody>
                    <a:bodyPr/>
                    <a:lstStyle/>
                    <a:p>
                      <a:pPr algn="r" fontAlgn="ctr"/>
                      <a:r>
                        <a:rPr lang="en-US" dirty="0">
                          <a:effectLst/>
                        </a:rPr>
                        <a:t>0.350581</a:t>
                      </a:r>
                    </a:p>
                  </a:txBody>
                  <a:tcPr anchor="ctr"/>
                </a:tc>
                <a:tc>
                  <a:txBody>
                    <a:bodyPr/>
                    <a:lstStyle/>
                    <a:p>
                      <a:pPr algn="r" fontAlgn="ctr"/>
                      <a:r>
                        <a:rPr lang="en-US">
                          <a:effectLst/>
                        </a:rPr>
                        <a:t>0.351926</a:t>
                      </a:r>
                    </a:p>
                  </a:txBody>
                  <a:tcPr anchor="ctr"/>
                </a:tc>
                <a:tc>
                  <a:txBody>
                    <a:bodyPr/>
                    <a:lstStyle/>
                    <a:p>
                      <a:pPr algn="r" fontAlgn="ctr"/>
                      <a:r>
                        <a:rPr lang="en-US">
                          <a:effectLst/>
                        </a:rPr>
                        <a:t>0.345203</a:t>
                      </a:r>
                    </a:p>
                  </a:txBody>
                  <a:tcPr anchor="ctr"/>
                </a:tc>
              </a:tr>
              <a:tr h="0">
                <a:tc>
                  <a:txBody>
                    <a:bodyPr/>
                    <a:lstStyle/>
                    <a:p>
                      <a:pPr algn="r" fontAlgn="ctr"/>
                      <a:r>
                        <a:rPr lang="en-US">
                          <a:effectLst/>
                        </a:rPr>
                        <a:t>4</a:t>
                      </a:r>
                    </a:p>
                  </a:txBody>
                  <a:tcPr anchor="ctr"/>
                </a:tc>
                <a:tc>
                  <a:txBody>
                    <a:bodyPr/>
                    <a:lstStyle/>
                    <a:p>
                      <a:pPr algn="r" fontAlgn="ctr"/>
                      <a:r>
                        <a:rPr lang="en-US">
                          <a:effectLst/>
                        </a:rPr>
                        <a:t>0.176308</a:t>
                      </a:r>
                    </a:p>
                  </a:txBody>
                  <a:tcPr anchor="ctr"/>
                </a:tc>
                <a:tc>
                  <a:txBody>
                    <a:bodyPr/>
                    <a:lstStyle/>
                    <a:p>
                      <a:pPr algn="r" fontAlgn="ctr"/>
                      <a:r>
                        <a:rPr lang="en-US">
                          <a:effectLst/>
                        </a:rPr>
                        <a:t>0.174358</a:t>
                      </a:r>
                    </a:p>
                  </a:txBody>
                  <a:tcPr anchor="ctr"/>
                </a:tc>
                <a:tc>
                  <a:txBody>
                    <a:bodyPr/>
                    <a:lstStyle/>
                    <a:p>
                      <a:pPr algn="r" fontAlgn="ctr"/>
                      <a:r>
                        <a:rPr lang="en-US">
                          <a:effectLst/>
                        </a:rPr>
                        <a:t>0.184109</a:t>
                      </a:r>
                    </a:p>
                  </a:txBody>
                  <a:tcPr anchor="ctr"/>
                </a:tc>
              </a:tr>
              <a:tr h="0">
                <a:tc>
                  <a:txBody>
                    <a:bodyPr/>
                    <a:lstStyle/>
                    <a:p>
                      <a:pPr algn="r" fontAlgn="ctr"/>
                      <a:r>
                        <a:rPr lang="en-US">
                          <a:effectLst/>
                        </a:rPr>
                        <a:t>5</a:t>
                      </a:r>
                    </a:p>
                  </a:txBody>
                  <a:tcPr anchor="ctr"/>
                </a:tc>
                <a:tc>
                  <a:txBody>
                    <a:bodyPr/>
                    <a:lstStyle/>
                    <a:p>
                      <a:pPr algn="r" fontAlgn="ctr"/>
                      <a:r>
                        <a:rPr lang="en-US">
                          <a:effectLst/>
                        </a:rPr>
                        <a:t>0.114438</a:t>
                      </a:r>
                    </a:p>
                  </a:txBody>
                  <a:tcPr anchor="ctr"/>
                </a:tc>
                <a:tc>
                  <a:txBody>
                    <a:bodyPr/>
                    <a:lstStyle/>
                    <a:p>
                      <a:pPr algn="r" fontAlgn="ctr"/>
                      <a:r>
                        <a:rPr lang="en-US">
                          <a:effectLst/>
                        </a:rPr>
                        <a:t>0.112827</a:t>
                      </a:r>
                    </a:p>
                  </a:txBody>
                  <a:tcPr anchor="ctr"/>
                </a:tc>
                <a:tc>
                  <a:txBody>
                    <a:bodyPr/>
                    <a:lstStyle/>
                    <a:p>
                      <a:pPr algn="r" fontAlgn="ctr"/>
                      <a:r>
                        <a:rPr lang="en-US" dirty="0">
                          <a:effectLst/>
                        </a:rPr>
                        <a:t>0.120882</a:t>
                      </a:r>
                    </a:p>
                  </a:txBody>
                  <a:tcPr anchor="ctr"/>
                </a:tc>
              </a:tr>
            </a:tbl>
          </a:graphicData>
        </a:graphic>
      </p:graphicFrame>
    </p:spTree>
    <p:extLst>
      <p:ext uri="{BB962C8B-B14F-4D97-AF65-F5344CB8AC3E}">
        <p14:creationId xmlns:p14="http://schemas.microsoft.com/office/powerpoint/2010/main" val="29938691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28</a:t>
            </a:fld>
            <a:endParaRPr lang="en-US"/>
          </a:p>
        </p:txBody>
      </p:sp>
      <p:sp>
        <p:nvSpPr>
          <p:cNvPr id="7" name="TextBox 6"/>
          <p:cNvSpPr txBox="1"/>
          <p:nvPr/>
        </p:nvSpPr>
        <p:spPr>
          <a:xfrm>
            <a:off x="1005840" y="1690688"/>
            <a:ext cx="8787384"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strat_train_set</a:t>
            </a:r>
            <a:r>
              <a:rPr lang="en-US" dirty="0"/>
              <a:t>, </a:t>
            </a:r>
            <a:r>
              <a:rPr lang="en-US" dirty="0" err="1"/>
              <a:t>strat_test_set</a:t>
            </a:r>
            <a:r>
              <a:rPr lang="en-US" dirty="0"/>
              <a:t> = </a:t>
            </a:r>
            <a:r>
              <a:rPr lang="en-US" dirty="0" err="1"/>
              <a:t>train_test_split</a:t>
            </a:r>
            <a:r>
              <a:rPr lang="en-US" dirty="0"/>
              <a:t>(</a:t>
            </a:r>
          </a:p>
          <a:p>
            <a:r>
              <a:rPr lang="en-US" dirty="0"/>
              <a:t>    housing, </a:t>
            </a:r>
            <a:r>
              <a:rPr lang="en-US" dirty="0" err="1"/>
              <a:t>test_size</a:t>
            </a:r>
            <a:r>
              <a:rPr lang="en-US" dirty="0"/>
              <a:t>=0.2, </a:t>
            </a:r>
            <a:r>
              <a:rPr lang="en-US" dirty="0" err="1"/>
              <a:t>random_state</a:t>
            </a:r>
            <a:r>
              <a:rPr lang="en-US" dirty="0"/>
              <a:t>=42, stratify = housing['</a:t>
            </a:r>
            <a:r>
              <a:rPr lang="en-US" dirty="0" err="1"/>
              <a:t>income_cat</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3322225542"/>
              </p:ext>
            </p:extLst>
          </p:nvPr>
        </p:nvGraphicFramePr>
        <p:xfrm>
          <a:off x="838200" y="2766854"/>
          <a:ext cx="8412480" cy="2468880"/>
        </p:xfrm>
        <a:graphic>
          <a:graphicData uri="http://schemas.openxmlformats.org/drawingml/2006/table">
            <a:tbl>
              <a:tblPr>
                <a:tableStyleId>{08FB837D-C827-4EFA-A057-4D05807E0F7C}</a:tableStyleId>
              </a:tblPr>
              <a:tblGrid>
                <a:gridCol w="2103120"/>
                <a:gridCol w="2103120"/>
                <a:gridCol w="2103120"/>
                <a:gridCol w="2103120"/>
              </a:tblGrid>
              <a:tr h="0">
                <a:tc>
                  <a:txBody>
                    <a:bodyPr/>
                    <a:lstStyle/>
                    <a:p>
                      <a:pPr algn="r" fontAlgn="ctr"/>
                      <a:r>
                        <a:rPr lang="en-US" dirty="0">
                          <a:effectLst/>
                        </a:rPr>
                        <a:t/>
                      </a:r>
                      <a:br>
                        <a:rPr lang="en-US" dirty="0">
                          <a:effectLst/>
                        </a:rPr>
                      </a:br>
                      <a:r>
                        <a:rPr lang="en-US" dirty="0">
                          <a:effectLst/>
                        </a:rPr>
                        <a:t>Category</a:t>
                      </a:r>
                      <a:endParaRPr lang="en-US" b="1" dirty="0">
                        <a:effectLst/>
                      </a:endParaRPr>
                    </a:p>
                  </a:txBody>
                  <a:tcPr anchor="ctr"/>
                </a:tc>
                <a:tc>
                  <a:txBody>
                    <a:bodyPr/>
                    <a:lstStyle/>
                    <a:p>
                      <a:pPr algn="r" fontAlgn="ctr"/>
                      <a:r>
                        <a:rPr lang="en-US" dirty="0">
                          <a:effectLst/>
                        </a:rPr>
                        <a:t>Proportion in original dataset</a:t>
                      </a:r>
                      <a:endParaRPr lang="en-US" b="1" dirty="0">
                        <a:effectLst/>
                      </a:endParaRPr>
                    </a:p>
                  </a:txBody>
                  <a:tcPr anchor="ctr"/>
                </a:tc>
                <a:tc>
                  <a:txBody>
                    <a:bodyPr/>
                    <a:lstStyle/>
                    <a:p>
                      <a:pPr algn="r" fontAlgn="ctr"/>
                      <a:r>
                        <a:rPr lang="en-US" dirty="0">
                          <a:effectLst/>
                        </a:rPr>
                        <a:t>Proportion in train set</a:t>
                      </a:r>
                      <a:endParaRPr lang="en-US" b="1" dirty="0">
                        <a:effectLst/>
                      </a:endParaRPr>
                    </a:p>
                  </a:txBody>
                  <a:tcPr anchor="ctr"/>
                </a:tc>
                <a:tc>
                  <a:txBody>
                    <a:bodyPr/>
                    <a:lstStyle/>
                    <a:p>
                      <a:pPr algn="r" fontAlgn="ctr"/>
                      <a:r>
                        <a:rPr lang="en-US" dirty="0">
                          <a:effectLst/>
                        </a:rPr>
                        <a:t>Proportion in test set</a:t>
                      </a:r>
                      <a:endParaRPr lang="en-US" b="1" dirty="0">
                        <a:effectLst/>
                      </a:endParaRPr>
                    </a:p>
                  </a:txBody>
                  <a:tcPr anchor="ctr"/>
                </a:tc>
              </a:tr>
              <a:tr h="0">
                <a:tc>
                  <a:txBody>
                    <a:bodyPr/>
                    <a:lstStyle/>
                    <a:p>
                      <a:pPr algn="r" fontAlgn="ctr"/>
                      <a:r>
                        <a:rPr lang="en-US">
                          <a:effectLst/>
                        </a:rPr>
                        <a:t>1</a:t>
                      </a:r>
                    </a:p>
                  </a:txBody>
                  <a:tcPr anchor="ctr"/>
                </a:tc>
                <a:tc>
                  <a:txBody>
                    <a:bodyPr/>
                    <a:lstStyle/>
                    <a:p>
                      <a:pPr algn="r" fontAlgn="ctr"/>
                      <a:r>
                        <a:rPr lang="en-US">
                          <a:effectLst/>
                        </a:rPr>
                        <a:t>0.039826</a:t>
                      </a:r>
                    </a:p>
                  </a:txBody>
                  <a:tcPr anchor="ctr"/>
                </a:tc>
                <a:tc>
                  <a:txBody>
                    <a:bodyPr/>
                    <a:lstStyle/>
                    <a:p>
                      <a:pPr algn="r" fontAlgn="ctr"/>
                      <a:r>
                        <a:rPr lang="en-US">
                          <a:effectLst/>
                        </a:rPr>
                        <a:t>0.039789</a:t>
                      </a:r>
                    </a:p>
                  </a:txBody>
                  <a:tcPr anchor="ctr"/>
                </a:tc>
                <a:tc>
                  <a:txBody>
                    <a:bodyPr/>
                    <a:lstStyle/>
                    <a:p>
                      <a:pPr algn="r" fontAlgn="ctr"/>
                      <a:r>
                        <a:rPr lang="en-US">
                          <a:effectLst/>
                        </a:rPr>
                        <a:t>0.039971</a:t>
                      </a:r>
                    </a:p>
                  </a:txBody>
                  <a:tcPr anchor="ctr"/>
                </a:tc>
              </a:tr>
              <a:tr h="0">
                <a:tc>
                  <a:txBody>
                    <a:bodyPr/>
                    <a:lstStyle/>
                    <a:p>
                      <a:pPr algn="r" fontAlgn="ctr"/>
                      <a:r>
                        <a:rPr lang="en-US">
                          <a:effectLst/>
                        </a:rPr>
                        <a:t>2</a:t>
                      </a:r>
                    </a:p>
                  </a:txBody>
                  <a:tcPr anchor="ctr"/>
                </a:tc>
                <a:tc>
                  <a:txBody>
                    <a:bodyPr/>
                    <a:lstStyle/>
                    <a:p>
                      <a:pPr algn="r" fontAlgn="ctr"/>
                      <a:r>
                        <a:rPr lang="en-US">
                          <a:effectLst/>
                        </a:rPr>
                        <a:t>0.318847</a:t>
                      </a:r>
                    </a:p>
                  </a:txBody>
                  <a:tcPr anchor="ctr"/>
                </a:tc>
                <a:tc>
                  <a:txBody>
                    <a:bodyPr/>
                    <a:lstStyle/>
                    <a:p>
                      <a:pPr algn="r" fontAlgn="ctr"/>
                      <a:r>
                        <a:rPr lang="en-US">
                          <a:effectLst/>
                        </a:rPr>
                        <a:t>0.318859</a:t>
                      </a:r>
                    </a:p>
                  </a:txBody>
                  <a:tcPr anchor="ctr"/>
                </a:tc>
                <a:tc>
                  <a:txBody>
                    <a:bodyPr/>
                    <a:lstStyle/>
                    <a:p>
                      <a:pPr algn="r" fontAlgn="ctr"/>
                      <a:r>
                        <a:rPr lang="en-US">
                          <a:effectLst/>
                        </a:rPr>
                        <a:t>0.318798</a:t>
                      </a:r>
                    </a:p>
                  </a:txBody>
                  <a:tcPr anchor="ctr"/>
                </a:tc>
              </a:tr>
              <a:tr h="0">
                <a:tc>
                  <a:txBody>
                    <a:bodyPr/>
                    <a:lstStyle/>
                    <a:p>
                      <a:pPr algn="r" fontAlgn="ctr"/>
                      <a:r>
                        <a:rPr lang="en-US" dirty="0">
                          <a:effectLst/>
                        </a:rPr>
                        <a:t>3</a:t>
                      </a:r>
                    </a:p>
                  </a:txBody>
                  <a:tcPr anchor="ctr"/>
                </a:tc>
                <a:tc>
                  <a:txBody>
                    <a:bodyPr/>
                    <a:lstStyle/>
                    <a:p>
                      <a:pPr algn="r" fontAlgn="ctr"/>
                      <a:r>
                        <a:rPr lang="en-US">
                          <a:effectLst/>
                        </a:rPr>
                        <a:t>0.350581</a:t>
                      </a:r>
                    </a:p>
                  </a:txBody>
                  <a:tcPr anchor="ctr"/>
                </a:tc>
                <a:tc>
                  <a:txBody>
                    <a:bodyPr/>
                    <a:lstStyle/>
                    <a:p>
                      <a:pPr algn="r" fontAlgn="ctr"/>
                      <a:r>
                        <a:rPr lang="en-US">
                          <a:effectLst/>
                        </a:rPr>
                        <a:t>0.350594</a:t>
                      </a:r>
                    </a:p>
                  </a:txBody>
                  <a:tcPr anchor="ctr"/>
                </a:tc>
                <a:tc>
                  <a:txBody>
                    <a:bodyPr/>
                    <a:lstStyle/>
                    <a:p>
                      <a:pPr algn="r" fontAlgn="ctr"/>
                      <a:r>
                        <a:rPr lang="en-US">
                          <a:effectLst/>
                        </a:rPr>
                        <a:t>0.350533</a:t>
                      </a:r>
                    </a:p>
                  </a:txBody>
                  <a:tcPr anchor="ctr"/>
                </a:tc>
              </a:tr>
              <a:tr h="0">
                <a:tc>
                  <a:txBody>
                    <a:bodyPr/>
                    <a:lstStyle/>
                    <a:p>
                      <a:pPr algn="r" fontAlgn="ctr"/>
                      <a:r>
                        <a:rPr lang="en-US">
                          <a:effectLst/>
                        </a:rPr>
                        <a:t>4</a:t>
                      </a:r>
                    </a:p>
                  </a:txBody>
                  <a:tcPr anchor="ctr"/>
                </a:tc>
                <a:tc>
                  <a:txBody>
                    <a:bodyPr/>
                    <a:lstStyle/>
                    <a:p>
                      <a:pPr algn="r" fontAlgn="ctr"/>
                      <a:r>
                        <a:rPr lang="en-US">
                          <a:effectLst/>
                        </a:rPr>
                        <a:t>0.176308</a:t>
                      </a:r>
                    </a:p>
                  </a:txBody>
                  <a:tcPr anchor="ctr"/>
                </a:tc>
                <a:tc>
                  <a:txBody>
                    <a:bodyPr/>
                    <a:lstStyle/>
                    <a:p>
                      <a:pPr algn="r" fontAlgn="ctr"/>
                      <a:r>
                        <a:rPr lang="en-US">
                          <a:effectLst/>
                        </a:rPr>
                        <a:t>0.176296</a:t>
                      </a:r>
                    </a:p>
                  </a:txBody>
                  <a:tcPr anchor="ctr"/>
                </a:tc>
                <a:tc>
                  <a:txBody>
                    <a:bodyPr/>
                    <a:lstStyle/>
                    <a:p>
                      <a:pPr algn="r" fontAlgn="ctr"/>
                      <a:r>
                        <a:rPr lang="en-US">
                          <a:effectLst/>
                        </a:rPr>
                        <a:t>0.176357</a:t>
                      </a:r>
                    </a:p>
                  </a:txBody>
                  <a:tcPr anchor="ctr"/>
                </a:tc>
              </a:tr>
              <a:tr h="0">
                <a:tc>
                  <a:txBody>
                    <a:bodyPr/>
                    <a:lstStyle/>
                    <a:p>
                      <a:pPr algn="r" fontAlgn="ctr"/>
                      <a:r>
                        <a:rPr lang="en-US">
                          <a:effectLst/>
                        </a:rPr>
                        <a:t>5</a:t>
                      </a:r>
                    </a:p>
                  </a:txBody>
                  <a:tcPr anchor="ctr"/>
                </a:tc>
                <a:tc>
                  <a:txBody>
                    <a:bodyPr/>
                    <a:lstStyle/>
                    <a:p>
                      <a:pPr algn="r" fontAlgn="ctr"/>
                      <a:r>
                        <a:rPr lang="en-US">
                          <a:effectLst/>
                        </a:rPr>
                        <a:t>0.114438</a:t>
                      </a:r>
                    </a:p>
                  </a:txBody>
                  <a:tcPr anchor="ctr"/>
                </a:tc>
                <a:tc>
                  <a:txBody>
                    <a:bodyPr/>
                    <a:lstStyle/>
                    <a:p>
                      <a:pPr algn="r" fontAlgn="ctr"/>
                      <a:r>
                        <a:rPr lang="en-US">
                          <a:effectLst/>
                        </a:rPr>
                        <a:t>0.114462</a:t>
                      </a:r>
                    </a:p>
                  </a:txBody>
                  <a:tcPr anchor="ctr"/>
                </a:tc>
                <a:tc>
                  <a:txBody>
                    <a:bodyPr/>
                    <a:lstStyle/>
                    <a:p>
                      <a:pPr algn="r" fontAlgn="ctr"/>
                      <a:r>
                        <a:rPr lang="en-US" dirty="0">
                          <a:effectLst/>
                        </a:rPr>
                        <a:t>0.114341</a:t>
                      </a:r>
                    </a:p>
                  </a:txBody>
                  <a:tcPr anchor="ctr"/>
                </a:tc>
              </a:tr>
            </a:tbl>
          </a:graphicData>
        </a:graphic>
      </p:graphicFrame>
    </p:spTree>
    <p:extLst>
      <p:ext uri="{BB962C8B-B14F-4D97-AF65-F5344CB8AC3E}">
        <p14:creationId xmlns:p14="http://schemas.microsoft.com/office/powerpoint/2010/main" val="672336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and After Stratified Sampling</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29</a:t>
            </a:fld>
            <a:endParaRPr lang="en-US"/>
          </a:p>
        </p:txBody>
      </p:sp>
      <p:graphicFrame>
        <p:nvGraphicFramePr>
          <p:cNvPr id="7" name="Content Placeholder 8"/>
          <p:cNvGraphicFramePr>
            <a:graphicFrameLocks/>
          </p:cNvGraphicFramePr>
          <p:nvPr>
            <p:extLst>
              <p:ext uri="{D42A27DB-BD31-4B8C-83A1-F6EECF244321}">
                <p14:modId xmlns:p14="http://schemas.microsoft.com/office/powerpoint/2010/main" val="2577321171"/>
              </p:ext>
            </p:extLst>
          </p:nvPr>
        </p:nvGraphicFramePr>
        <p:xfrm>
          <a:off x="816864" y="1532414"/>
          <a:ext cx="8412480" cy="2468880"/>
        </p:xfrm>
        <a:graphic>
          <a:graphicData uri="http://schemas.openxmlformats.org/drawingml/2006/table">
            <a:tbl>
              <a:tblPr>
                <a:tableStyleId>{08FB837D-C827-4EFA-A057-4D05807E0F7C}</a:tableStyleId>
              </a:tblPr>
              <a:tblGrid>
                <a:gridCol w="2103120"/>
                <a:gridCol w="2103120"/>
                <a:gridCol w="2103120"/>
                <a:gridCol w="2103120"/>
              </a:tblGrid>
              <a:tr h="0">
                <a:tc>
                  <a:txBody>
                    <a:bodyPr/>
                    <a:lstStyle/>
                    <a:p>
                      <a:pPr algn="r" fontAlgn="ctr"/>
                      <a:r>
                        <a:rPr lang="en-US" dirty="0">
                          <a:effectLst/>
                        </a:rPr>
                        <a:t/>
                      </a:r>
                      <a:br>
                        <a:rPr lang="en-US" dirty="0">
                          <a:effectLst/>
                        </a:rPr>
                      </a:br>
                      <a:r>
                        <a:rPr lang="en-US" dirty="0">
                          <a:effectLst/>
                        </a:rPr>
                        <a:t>Category</a:t>
                      </a:r>
                      <a:endParaRPr lang="en-US" b="1" dirty="0">
                        <a:effectLst/>
                      </a:endParaRPr>
                    </a:p>
                  </a:txBody>
                  <a:tcPr anchor="ctr"/>
                </a:tc>
                <a:tc>
                  <a:txBody>
                    <a:bodyPr/>
                    <a:lstStyle/>
                    <a:p>
                      <a:pPr algn="r" fontAlgn="ctr"/>
                      <a:r>
                        <a:rPr lang="en-US" dirty="0">
                          <a:effectLst/>
                        </a:rPr>
                        <a:t>Proportion in original dataset</a:t>
                      </a:r>
                      <a:endParaRPr lang="en-US" b="1" dirty="0">
                        <a:effectLst/>
                      </a:endParaRPr>
                    </a:p>
                  </a:txBody>
                  <a:tcPr anchor="ctr"/>
                </a:tc>
                <a:tc>
                  <a:txBody>
                    <a:bodyPr/>
                    <a:lstStyle/>
                    <a:p>
                      <a:pPr algn="r" fontAlgn="ctr"/>
                      <a:r>
                        <a:rPr lang="en-US" dirty="0">
                          <a:effectLst/>
                        </a:rPr>
                        <a:t>Proportion in train set</a:t>
                      </a:r>
                      <a:endParaRPr lang="en-US" b="1" dirty="0">
                        <a:effectLst/>
                      </a:endParaRPr>
                    </a:p>
                  </a:txBody>
                  <a:tcPr anchor="ctr"/>
                </a:tc>
                <a:tc>
                  <a:txBody>
                    <a:bodyPr/>
                    <a:lstStyle/>
                    <a:p>
                      <a:pPr algn="r" fontAlgn="ctr"/>
                      <a:r>
                        <a:rPr lang="en-US" dirty="0">
                          <a:effectLst/>
                        </a:rPr>
                        <a:t>Proportion in test set</a:t>
                      </a:r>
                      <a:endParaRPr lang="en-US" b="1" dirty="0">
                        <a:effectLst/>
                      </a:endParaRPr>
                    </a:p>
                  </a:txBody>
                  <a:tcPr anchor="ctr"/>
                </a:tc>
              </a:tr>
              <a:tr h="0">
                <a:tc>
                  <a:txBody>
                    <a:bodyPr/>
                    <a:lstStyle/>
                    <a:p>
                      <a:pPr algn="r" fontAlgn="ctr"/>
                      <a:r>
                        <a:rPr lang="en-US">
                          <a:effectLst/>
                        </a:rPr>
                        <a:t>1</a:t>
                      </a:r>
                    </a:p>
                  </a:txBody>
                  <a:tcPr anchor="ctr"/>
                </a:tc>
                <a:tc>
                  <a:txBody>
                    <a:bodyPr/>
                    <a:lstStyle/>
                    <a:p>
                      <a:pPr algn="r" fontAlgn="ctr"/>
                      <a:r>
                        <a:rPr lang="en-US">
                          <a:effectLst/>
                        </a:rPr>
                        <a:t>0.039826</a:t>
                      </a:r>
                    </a:p>
                  </a:txBody>
                  <a:tcPr anchor="ctr"/>
                </a:tc>
                <a:tc>
                  <a:txBody>
                    <a:bodyPr/>
                    <a:lstStyle/>
                    <a:p>
                      <a:pPr algn="r" fontAlgn="ctr"/>
                      <a:r>
                        <a:rPr lang="en-US">
                          <a:effectLst/>
                        </a:rPr>
                        <a:t>0.039184</a:t>
                      </a:r>
                    </a:p>
                  </a:txBody>
                  <a:tcPr anchor="ctr"/>
                </a:tc>
                <a:tc>
                  <a:txBody>
                    <a:bodyPr/>
                    <a:lstStyle/>
                    <a:p>
                      <a:pPr algn="r" fontAlgn="ctr"/>
                      <a:r>
                        <a:rPr lang="en-US">
                          <a:effectLst/>
                        </a:rPr>
                        <a:t>0.042393</a:t>
                      </a:r>
                    </a:p>
                  </a:txBody>
                  <a:tcPr anchor="ctr"/>
                </a:tc>
              </a:tr>
              <a:tr h="0">
                <a:tc>
                  <a:txBody>
                    <a:bodyPr/>
                    <a:lstStyle/>
                    <a:p>
                      <a:pPr algn="r" fontAlgn="ctr"/>
                      <a:r>
                        <a:rPr lang="en-US">
                          <a:effectLst/>
                        </a:rPr>
                        <a:t>2</a:t>
                      </a:r>
                    </a:p>
                  </a:txBody>
                  <a:tcPr anchor="ctr"/>
                </a:tc>
                <a:tc>
                  <a:txBody>
                    <a:bodyPr/>
                    <a:lstStyle/>
                    <a:p>
                      <a:pPr algn="r" fontAlgn="ctr"/>
                      <a:r>
                        <a:rPr lang="en-US">
                          <a:effectLst/>
                        </a:rPr>
                        <a:t>0.318847</a:t>
                      </a:r>
                    </a:p>
                  </a:txBody>
                  <a:tcPr anchor="ctr"/>
                </a:tc>
                <a:tc>
                  <a:txBody>
                    <a:bodyPr/>
                    <a:lstStyle/>
                    <a:p>
                      <a:pPr algn="r" fontAlgn="ctr"/>
                      <a:r>
                        <a:rPr lang="en-US">
                          <a:effectLst/>
                        </a:rPr>
                        <a:t>0.321705</a:t>
                      </a:r>
                    </a:p>
                  </a:txBody>
                  <a:tcPr anchor="ctr"/>
                </a:tc>
                <a:tc>
                  <a:txBody>
                    <a:bodyPr/>
                    <a:lstStyle/>
                    <a:p>
                      <a:pPr algn="r" fontAlgn="ctr"/>
                      <a:r>
                        <a:rPr lang="en-US">
                          <a:effectLst/>
                        </a:rPr>
                        <a:t>0.307413</a:t>
                      </a:r>
                    </a:p>
                  </a:txBody>
                  <a:tcPr anchor="ctr"/>
                </a:tc>
              </a:tr>
              <a:tr h="0">
                <a:tc>
                  <a:txBody>
                    <a:bodyPr/>
                    <a:lstStyle/>
                    <a:p>
                      <a:pPr algn="r" fontAlgn="ctr"/>
                      <a:r>
                        <a:rPr lang="en-US">
                          <a:effectLst/>
                        </a:rPr>
                        <a:t>3</a:t>
                      </a:r>
                    </a:p>
                  </a:txBody>
                  <a:tcPr anchor="ctr"/>
                </a:tc>
                <a:tc>
                  <a:txBody>
                    <a:bodyPr/>
                    <a:lstStyle/>
                    <a:p>
                      <a:pPr algn="r" fontAlgn="ctr"/>
                      <a:r>
                        <a:rPr lang="en-US" dirty="0">
                          <a:effectLst/>
                        </a:rPr>
                        <a:t>0.350581</a:t>
                      </a:r>
                    </a:p>
                  </a:txBody>
                  <a:tcPr anchor="ctr"/>
                </a:tc>
                <a:tc>
                  <a:txBody>
                    <a:bodyPr/>
                    <a:lstStyle/>
                    <a:p>
                      <a:pPr algn="r" fontAlgn="ctr"/>
                      <a:r>
                        <a:rPr lang="en-US">
                          <a:effectLst/>
                        </a:rPr>
                        <a:t>0.351926</a:t>
                      </a:r>
                    </a:p>
                  </a:txBody>
                  <a:tcPr anchor="ctr"/>
                </a:tc>
                <a:tc>
                  <a:txBody>
                    <a:bodyPr/>
                    <a:lstStyle/>
                    <a:p>
                      <a:pPr algn="r" fontAlgn="ctr"/>
                      <a:r>
                        <a:rPr lang="en-US">
                          <a:effectLst/>
                        </a:rPr>
                        <a:t>0.345203</a:t>
                      </a:r>
                    </a:p>
                  </a:txBody>
                  <a:tcPr anchor="ctr"/>
                </a:tc>
              </a:tr>
              <a:tr h="0">
                <a:tc>
                  <a:txBody>
                    <a:bodyPr/>
                    <a:lstStyle/>
                    <a:p>
                      <a:pPr algn="r" fontAlgn="ctr"/>
                      <a:r>
                        <a:rPr lang="en-US">
                          <a:effectLst/>
                        </a:rPr>
                        <a:t>4</a:t>
                      </a:r>
                    </a:p>
                  </a:txBody>
                  <a:tcPr anchor="ctr"/>
                </a:tc>
                <a:tc>
                  <a:txBody>
                    <a:bodyPr/>
                    <a:lstStyle/>
                    <a:p>
                      <a:pPr algn="r" fontAlgn="ctr"/>
                      <a:r>
                        <a:rPr lang="en-US">
                          <a:effectLst/>
                        </a:rPr>
                        <a:t>0.176308</a:t>
                      </a:r>
                    </a:p>
                  </a:txBody>
                  <a:tcPr anchor="ctr"/>
                </a:tc>
                <a:tc>
                  <a:txBody>
                    <a:bodyPr/>
                    <a:lstStyle/>
                    <a:p>
                      <a:pPr algn="r" fontAlgn="ctr"/>
                      <a:r>
                        <a:rPr lang="en-US">
                          <a:effectLst/>
                        </a:rPr>
                        <a:t>0.174358</a:t>
                      </a:r>
                    </a:p>
                  </a:txBody>
                  <a:tcPr anchor="ctr"/>
                </a:tc>
                <a:tc>
                  <a:txBody>
                    <a:bodyPr/>
                    <a:lstStyle/>
                    <a:p>
                      <a:pPr algn="r" fontAlgn="ctr"/>
                      <a:r>
                        <a:rPr lang="en-US">
                          <a:effectLst/>
                        </a:rPr>
                        <a:t>0.184109</a:t>
                      </a:r>
                    </a:p>
                  </a:txBody>
                  <a:tcPr anchor="ctr"/>
                </a:tc>
              </a:tr>
              <a:tr h="0">
                <a:tc>
                  <a:txBody>
                    <a:bodyPr/>
                    <a:lstStyle/>
                    <a:p>
                      <a:pPr algn="r" fontAlgn="ctr"/>
                      <a:r>
                        <a:rPr lang="en-US">
                          <a:effectLst/>
                        </a:rPr>
                        <a:t>5</a:t>
                      </a:r>
                    </a:p>
                  </a:txBody>
                  <a:tcPr anchor="ctr"/>
                </a:tc>
                <a:tc>
                  <a:txBody>
                    <a:bodyPr/>
                    <a:lstStyle/>
                    <a:p>
                      <a:pPr algn="r" fontAlgn="ctr"/>
                      <a:r>
                        <a:rPr lang="en-US">
                          <a:effectLst/>
                        </a:rPr>
                        <a:t>0.114438</a:t>
                      </a:r>
                    </a:p>
                  </a:txBody>
                  <a:tcPr anchor="ctr"/>
                </a:tc>
                <a:tc>
                  <a:txBody>
                    <a:bodyPr/>
                    <a:lstStyle/>
                    <a:p>
                      <a:pPr algn="r" fontAlgn="ctr"/>
                      <a:r>
                        <a:rPr lang="en-US">
                          <a:effectLst/>
                        </a:rPr>
                        <a:t>0.112827</a:t>
                      </a:r>
                    </a:p>
                  </a:txBody>
                  <a:tcPr anchor="ctr"/>
                </a:tc>
                <a:tc>
                  <a:txBody>
                    <a:bodyPr/>
                    <a:lstStyle/>
                    <a:p>
                      <a:pPr algn="r" fontAlgn="ctr"/>
                      <a:r>
                        <a:rPr lang="en-US" dirty="0">
                          <a:effectLst/>
                        </a:rPr>
                        <a:t>0.120882</a:t>
                      </a:r>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87970806"/>
              </p:ext>
            </p:extLst>
          </p:nvPr>
        </p:nvGraphicFramePr>
        <p:xfrm>
          <a:off x="1981200" y="4083590"/>
          <a:ext cx="8412480" cy="2468880"/>
        </p:xfrm>
        <a:graphic>
          <a:graphicData uri="http://schemas.openxmlformats.org/drawingml/2006/table">
            <a:tbl>
              <a:tblPr>
                <a:tableStyleId>{08FB837D-C827-4EFA-A057-4D05807E0F7C}</a:tableStyleId>
              </a:tblPr>
              <a:tblGrid>
                <a:gridCol w="2103120"/>
                <a:gridCol w="2103120"/>
                <a:gridCol w="2103120"/>
                <a:gridCol w="2103120"/>
              </a:tblGrid>
              <a:tr h="0">
                <a:tc>
                  <a:txBody>
                    <a:bodyPr/>
                    <a:lstStyle/>
                    <a:p>
                      <a:pPr algn="r" fontAlgn="ctr"/>
                      <a:r>
                        <a:rPr lang="en-US" dirty="0">
                          <a:effectLst/>
                        </a:rPr>
                        <a:t/>
                      </a:r>
                      <a:br>
                        <a:rPr lang="en-US" dirty="0">
                          <a:effectLst/>
                        </a:rPr>
                      </a:br>
                      <a:r>
                        <a:rPr lang="en-US" dirty="0">
                          <a:effectLst/>
                        </a:rPr>
                        <a:t>Category</a:t>
                      </a:r>
                      <a:endParaRPr lang="en-US" b="1" dirty="0">
                        <a:effectLst/>
                      </a:endParaRPr>
                    </a:p>
                  </a:txBody>
                  <a:tcPr anchor="ctr"/>
                </a:tc>
                <a:tc>
                  <a:txBody>
                    <a:bodyPr/>
                    <a:lstStyle/>
                    <a:p>
                      <a:pPr algn="r" fontAlgn="ctr"/>
                      <a:r>
                        <a:rPr lang="en-US" dirty="0">
                          <a:effectLst/>
                        </a:rPr>
                        <a:t>Proportion in original dataset</a:t>
                      </a:r>
                      <a:endParaRPr lang="en-US" b="1" dirty="0">
                        <a:effectLst/>
                      </a:endParaRPr>
                    </a:p>
                  </a:txBody>
                  <a:tcPr anchor="ctr"/>
                </a:tc>
                <a:tc>
                  <a:txBody>
                    <a:bodyPr/>
                    <a:lstStyle/>
                    <a:p>
                      <a:pPr algn="r" fontAlgn="ctr"/>
                      <a:r>
                        <a:rPr lang="en-US" dirty="0">
                          <a:effectLst/>
                        </a:rPr>
                        <a:t>Proportion in train set</a:t>
                      </a:r>
                      <a:endParaRPr lang="en-US" b="1" dirty="0">
                        <a:effectLst/>
                      </a:endParaRPr>
                    </a:p>
                  </a:txBody>
                  <a:tcPr anchor="ctr"/>
                </a:tc>
                <a:tc>
                  <a:txBody>
                    <a:bodyPr/>
                    <a:lstStyle/>
                    <a:p>
                      <a:pPr algn="r" fontAlgn="ctr"/>
                      <a:r>
                        <a:rPr lang="en-US" dirty="0">
                          <a:effectLst/>
                        </a:rPr>
                        <a:t>Proportion in test set</a:t>
                      </a:r>
                      <a:endParaRPr lang="en-US" b="1" dirty="0">
                        <a:effectLst/>
                      </a:endParaRPr>
                    </a:p>
                  </a:txBody>
                  <a:tcPr anchor="ctr"/>
                </a:tc>
              </a:tr>
              <a:tr h="0">
                <a:tc>
                  <a:txBody>
                    <a:bodyPr/>
                    <a:lstStyle/>
                    <a:p>
                      <a:pPr algn="r" fontAlgn="ctr"/>
                      <a:r>
                        <a:rPr lang="en-US">
                          <a:effectLst/>
                        </a:rPr>
                        <a:t>1</a:t>
                      </a:r>
                    </a:p>
                  </a:txBody>
                  <a:tcPr anchor="ctr"/>
                </a:tc>
                <a:tc>
                  <a:txBody>
                    <a:bodyPr/>
                    <a:lstStyle/>
                    <a:p>
                      <a:pPr algn="r" fontAlgn="ctr"/>
                      <a:r>
                        <a:rPr lang="en-US">
                          <a:effectLst/>
                        </a:rPr>
                        <a:t>0.039826</a:t>
                      </a:r>
                    </a:p>
                  </a:txBody>
                  <a:tcPr anchor="ctr"/>
                </a:tc>
                <a:tc>
                  <a:txBody>
                    <a:bodyPr/>
                    <a:lstStyle/>
                    <a:p>
                      <a:pPr algn="r" fontAlgn="ctr"/>
                      <a:r>
                        <a:rPr lang="en-US">
                          <a:effectLst/>
                        </a:rPr>
                        <a:t>0.039789</a:t>
                      </a:r>
                    </a:p>
                  </a:txBody>
                  <a:tcPr anchor="ctr"/>
                </a:tc>
                <a:tc>
                  <a:txBody>
                    <a:bodyPr/>
                    <a:lstStyle/>
                    <a:p>
                      <a:pPr algn="r" fontAlgn="ctr"/>
                      <a:r>
                        <a:rPr lang="en-US">
                          <a:effectLst/>
                        </a:rPr>
                        <a:t>0.039971</a:t>
                      </a:r>
                    </a:p>
                  </a:txBody>
                  <a:tcPr anchor="ctr"/>
                </a:tc>
              </a:tr>
              <a:tr h="0">
                <a:tc>
                  <a:txBody>
                    <a:bodyPr/>
                    <a:lstStyle/>
                    <a:p>
                      <a:pPr algn="r" fontAlgn="ctr"/>
                      <a:r>
                        <a:rPr lang="en-US">
                          <a:effectLst/>
                        </a:rPr>
                        <a:t>2</a:t>
                      </a:r>
                    </a:p>
                  </a:txBody>
                  <a:tcPr anchor="ctr"/>
                </a:tc>
                <a:tc>
                  <a:txBody>
                    <a:bodyPr/>
                    <a:lstStyle/>
                    <a:p>
                      <a:pPr algn="r" fontAlgn="ctr"/>
                      <a:r>
                        <a:rPr lang="en-US">
                          <a:effectLst/>
                        </a:rPr>
                        <a:t>0.318847</a:t>
                      </a:r>
                    </a:p>
                  </a:txBody>
                  <a:tcPr anchor="ctr"/>
                </a:tc>
                <a:tc>
                  <a:txBody>
                    <a:bodyPr/>
                    <a:lstStyle/>
                    <a:p>
                      <a:pPr algn="r" fontAlgn="ctr"/>
                      <a:r>
                        <a:rPr lang="en-US">
                          <a:effectLst/>
                        </a:rPr>
                        <a:t>0.318859</a:t>
                      </a:r>
                    </a:p>
                  </a:txBody>
                  <a:tcPr anchor="ctr"/>
                </a:tc>
                <a:tc>
                  <a:txBody>
                    <a:bodyPr/>
                    <a:lstStyle/>
                    <a:p>
                      <a:pPr algn="r" fontAlgn="ctr"/>
                      <a:r>
                        <a:rPr lang="en-US">
                          <a:effectLst/>
                        </a:rPr>
                        <a:t>0.318798</a:t>
                      </a:r>
                    </a:p>
                  </a:txBody>
                  <a:tcPr anchor="ctr"/>
                </a:tc>
              </a:tr>
              <a:tr h="0">
                <a:tc>
                  <a:txBody>
                    <a:bodyPr/>
                    <a:lstStyle/>
                    <a:p>
                      <a:pPr algn="r" fontAlgn="ctr"/>
                      <a:r>
                        <a:rPr lang="en-US" dirty="0">
                          <a:effectLst/>
                        </a:rPr>
                        <a:t>3</a:t>
                      </a:r>
                    </a:p>
                  </a:txBody>
                  <a:tcPr anchor="ctr"/>
                </a:tc>
                <a:tc>
                  <a:txBody>
                    <a:bodyPr/>
                    <a:lstStyle/>
                    <a:p>
                      <a:pPr algn="r" fontAlgn="ctr"/>
                      <a:r>
                        <a:rPr lang="en-US">
                          <a:effectLst/>
                        </a:rPr>
                        <a:t>0.350581</a:t>
                      </a:r>
                    </a:p>
                  </a:txBody>
                  <a:tcPr anchor="ctr"/>
                </a:tc>
                <a:tc>
                  <a:txBody>
                    <a:bodyPr/>
                    <a:lstStyle/>
                    <a:p>
                      <a:pPr algn="r" fontAlgn="ctr"/>
                      <a:r>
                        <a:rPr lang="en-US">
                          <a:effectLst/>
                        </a:rPr>
                        <a:t>0.350594</a:t>
                      </a:r>
                    </a:p>
                  </a:txBody>
                  <a:tcPr anchor="ctr"/>
                </a:tc>
                <a:tc>
                  <a:txBody>
                    <a:bodyPr/>
                    <a:lstStyle/>
                    <a:p>
                      <a:pPr algn="r" fontAlgn="ctr"/>
                      <a:r>
                        <a:rPr lang="en-US">
                          <a:effectLst/>
                        </a:rPr>
                        <a:t>0.350533</a:t>
                      </a:r>
                    </a:p>
                  </a:txBody>
                  <a:tcPr anchor="ctr"/>
                </a:tc>
              </a:tr>
              <a:tr h="0">
                <a:tc>
                  <a:txBody>
                    <a:bodyPr/>
                    <a:lstStyle/>
                    <a:p>
                      <a:pPr algn="r" fontAlgn="ctr"/>
                      <a:r>
                        <a:rPr lang="en-US">
                          <a:effectLst/>
                        </a:rPr>
                        <a:t>4</a:t>
                      </a:r>
                    </a:p>
                  </a:txBody>
                  <a:tcPr anchor="ctr"/>
                </a:tc>
                <a:tc>
                  <a:txBody>
                    <a:bodyPr/>
                    <a:lstStyle/>
                    <a:p>
                      <a:pPr algn="r" fontAlgn="ctr"/>
                      <a:r>
                        <a:rPr lang="en-US">
                          <a:effectLst/>
                        </a:rPr>
                        <a:t>0.176308</a:t>
                      </a:r>
                    </a:p>
                  </a:txBody>
                  <a:tcPr anchor="ctr"/>
                </a:tc>
                <a:tc>
                  <a:txBody>
                    <a:bodyPr/>
                    <a:lstStyle/>
                    <a:p>
                      <a:pPr algn="r" fontAlgn="ctr"/>
                      <a:r>
                        <a:rPr lang="en-US">
                          <a:effectLst/>
                        </a:rPr>
                        <a:t>0.176296</a:t>
                      </a:r>
                    </a:p>
                  </a:txBody>
                  <a:tcPr anchor="ctr"/>
                </a:tc>
                <a:tc>
                  <a:txBody>
                    <a:bodyPr/>
                    <a:lstStyle/>
                    <a:p>
                      <a:pPr algn="r" fontAlgn="ctr"/>
                      <a:r>
                        <a:rPr lang="en-US">
                          <a:effectLst/>
                        </a:rPr>
                        <a:t>0.176357</a:t>
                      </a:r>
                    </a:p>
                  </a:txBody>
                  <a:tcPr anchor="ctr"/>
                </a:tc>
              </a:tr>
              <a:tr h="0">
                <a:tc>
                  <a:txBody>
                    <a:bodyPr/>
                    <a:lstStyle/>
                    <a:p>
                      <a:pPr algn="r" fontAlgn="ctr"/>
                      <a:r>
                        <a:rPr lang="en-US">
                          <a:effectLst/>
                        </a:rPr>
                        <a:t>5</a:t>
                      </a:r>
                    </a:p>
                  </a:txBody>
                  <a:tcPr anchor="ctr"/>
                </a:tc>
                <a:tc>
                  <a:txBody>
                    <a:bodyPr/>
                    <a:lstStyle/>
                    <a:p>
                      <a:pPr algn="r" fontAlgn="ctr"/>
                      <a:r>
                        <a:rPr lang="en-US">
                          <a:effectLst/>
                        </a:rPr>
                        <a:t>0.114438</a:t>
                      </a:r>
                    </a:p>
                  </a:txBody>
                  <a:tcPr anchor="ctr"/>
                </a:tc>
                <a:tc>
                  <a:txBody>
                    <a:bodyPr/>
                    <a:lstStyle/>
                    <a:p>
                      <a:pPr algn="r" fontAlgn="ctr"/>
                      <a:r>
                        <a:rPr lang="en-US">
                          <a:effectLst/>
                        </a:rPr>
                        <a:t>0.114462</a:t>
                      </a:r>
                    </a:p>
                  </a:txBody>
                  <a:tcPr anchor="ctr"/>
                </a:tc>
                <a:tc>
                  <a:txBody>
                    <a:bodyPr/>
                    <a:lstStyle/>
                    <a:p>
                      <a:pPr algn="r" fontAlgn="ctr"/>
                      <a:r>
                        <a:rPr lang="en-US" dirty="0">
                          <a:effectLst/>
                        </a:rPr>
                        <a:t>0.114341</a:t>
                      </a:r>
                    </a:p>
                  </a:txBody>
                  <a:tcPr anchor="ctr"/>
                </a:tc>
              </a:tr>
            </a:tbl>
          </a:graphicData>
        </a:graphic>
      </p:graphicFrame>
      <p:sp>
        <p:nvSpPr>
          <p:cNvPr id="9" name="TextBox 8"/>
          <p:cNvSpPr txBox="1"/>
          <p:nvPr/>
        </p:nvSpPr>
        <p:spPr>
          <a:xfrm>
            <a:off x="9336024" y="2286000"/>
            <a:ext cx="2276856"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Before stratified sampling</a:t>
            </a:r>
            <a:endParaRPr lang="en-US" dirty="0"/>
          </a:p>
        </p:txBody>
      </p:sp>
      <p:sp>
        <p:nvSpPr>
          <p:cNvPr id="10" name="TextBox 9"/>
          <p:cNvSpPr txBox="1"/>
          <p:nvPr/>
        </p:nvSpPr>
        <p:spPr>
          <a:xfrm>
            <a:off x="256032" y="5135880"/>
            <a:ext cx="1624584"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After stratified sampling</a:t>
            </a:r>
            <a:endParaRPr lang="en-US" dirty="0"/>
          </a:p>
        </p:txBody>
      </p:sp>
    </p:spTree>
    <p:extLst>
      <p:ext uri="{BB962C8B-B14F-4D97-AF65-F5344CB8AC3E}">
        <p14:creationId xmlns:p14="http://schemas.microsoft.com/office/powerpoint/2010/main" val="1927655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There is an accompanying </a:t>
            </a:r>
            <a:r>
              <a:rPr lang="en-US" dirty="0" err="1" smtClean="0"/>
              <a:t>jupyter</a:t>
            </a:r>
            <a:r>
              <a:rPr lang="en-US" dirty="0" smtClean="0"/>
              <a:t> notebook for this presentation.</a:t>
            </a:r>
          </a:p>
          <a:p>
            <a:r>
              <a:rPr lang="en-US" dirty="0" smtClean="0"/>
              <a:t>It is best to use both in parallel for better understanding.</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3</a:t>
            </a:fld>
            <a:endParaRPr lang="en-US"/>
          </a:p>
        </p:txBody>
      </p:sp>
    </p:spTree>
    <p:extLst>
      <p:ext uri="{BB962C8B-B14F-4D97-AF65-F5344CB8AC3E}">
        <p14:creationId xmlns:p14="http://schemas.microsoft.com/office/powerpoint/2010/main" val="29952380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stratified train set</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30</a:t>
            </a:fld>
            <a:endParaRPr lang="en-US"/>
          </a:p>
        </p:txBody>
      </p:sp>
      <p:sp>
        <p:nvSpPr>
          <p:cNvPr id="7" name="TextBox 6"/>
          <p:cNvSpPr txBox="1"/>
          <p:nvPr/>
        </p:nvSpPr>
        <p:spPr>
          <a:xfrm>
            <a:off x="1152144" y="1690688"/>
            <a:ext cx="337413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housing = </a:t>
            </a:r>
            <a:r>
              <a:rPr lang="en-US" dirty="0" err="1"/>
              <a:t>strat_train_set.copy</a:t>
            </a:r>
            <a:r>
              <a:rPr lang="en-US" dirty="0"/>
              <a:t>()</a:t>
            </a:r>
          </a:p>
        </p:txBody>
      </p:sp>
      <p:sp>
        <p:nvSpPr>
          <p:cNvPr id="8" name="TextBox 7"/>
          <p:cNvSpPr txBox="1"/>
          <p:nvPr/>
        </p:nvSpPr>
        <p:spPr>
          <a:xfrm>
            <a:off x="1152144" y="2368296"/>
            <a:ext cx="3374136"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housing.plot</a:t>
            </a:r>
            <a:r>
              <a:rPr lang="en-US" dirty="0"/>
              <a:t>(kind="scatter", x="longitude", y="latitude", grid=True)</a:t>
            </a:r>
          </a:p>
          <a:p>
            <a:r>
              <a:rPr lang="en-US" dirty="0" err="1"/>
              <a:t>save_fig</a:t>
            </a:r>
            <a:r>
              <a:rPr lang="en-US" dirty="0"/>
              <a:t>("</a:t>
            </a:r>
            <a:r>
              <a:rPr lang="en-US" dirty="0" err="1"/>
              <a:t>bad_visualization_plot</a:t>
            </a:r>
            <a:r>
              <a:rPr lang="en-US" dirty="0"/>
              <a:t>") </a:t>
            </a:r>
            <a:r>
              <a:rPr lang="en-US" dirty="0" err="1" smtClean="0"/>
              <a:t>plt.show</a:t>
            </a:r>
            <a:r>
              <a:rPr lang="en-US" dirty="0"/>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4786" y="2514596"/>
            <a:ext cx="5486411" cy="3657607"/>
          </a:xfrm>
          <a:prstGeom prst="rect">
            <a:avLst/>
          </a:prstGeom>
        </p:spPr>
      </p:pic>
    </p:spTree>
    <p:extLst>
      <p:ext uri="{BB962C8B-B14F-4D97-AF65-F5344CB8AC3E}">
        <p14:creationId xmlns:p14="http://schemas.microsoft.com/office/powerpoint/2010/main" val="514796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visualization</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31</a:t>
            </a:fld>
            <a:endParaRPr lang="en-US"/>
          </a:p>
        </p:txBody>
      </p:sp>
      <p:sp>
        <p:nvSpPr>
          <p:cNvPr id="7" name="TextBox 6"/>
          <p:cNvSpPr txBox="1"/>
          <p:nvPr/>
        </p:nvSpPr>
        <p:spPr>
          <a:xfrm>
            <a:off x="1069848" y="2066544"/>
            <a:ext cx="5422392"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housing.plot</a:t>
            </a:r>
            <a:r>
              <a:rPr lang="en-US" dirty="0"/>
              <a:t>(kind="scatter", x="longitude", y="latitude", grid=True, alpha=0.2)</a:t>
            </a:r>
          </a:p>
          <a:p>
            <a:r>
              <a:rPr lang="en-US" dirty="0" err="1"/>
              <a:t>save_fig</a:t>
            </a:r>
            <a:r>
              <a:rPr lang="en-US" dirty="0"/>
              <a:t>("</a:t>
            </a:r>
            <a:r>
              <a:rPr lang="en-US" dirty="0" err="1"/>
              <a:t>better_visualization_plot</a:t>
            </a:r>
            <a:r>
              <a:rPr lang="en-US" dirty="0"/>
              <a:t>")  # extra code</a:t>
            </a:r>
          </a:p>
          <a:p>
            <a:r>
              <a:rPr lang="en-US" dirty="0" err="1"/>
              <a:t>plt.show</a:t>
            </a:r>
            <a:r>
              <a:rPr lang="en-US" dirty="0"/>
              <a: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389" y="3266873"/>
            <a:ext cx="5486411" cy="3657607"/>
          </a:xfrm>
          <a:prstGeom prst="rect">
            <a:avLst/>
          </a:prstGeom>
        </p:spPr>
      </p:pic>
    </p:spTree>
    <p:extLst>
      <p:ext uri="{BB962C8B-B14F-4D97-AF65-F5344CB8AC3E}">
        <p14:creationId xmlns:p14="http://schemas.microsoft.com/office/powerpoint/2010/main" val="1025949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lot better visualization</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32</a:t>
            </a:fld>
            <a:endParaRPr lang="en-US"/>
          </a:p>
        </p:txBody>
      </p:sp>
      <p:sp>
        <p:nvSpPr>
          <p:cNvPr id="7" name="TextBox 6"/>
          <p:cNvSpPr txBox="1"/>
          <p:nvPr/>
        </p:nvSpPr>
        <p:spPr>
          <a:xfrm>
            <a:off x="838200" y="2112264"/>
            <a:ext cx="3788664"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housing.plot</a:t>
            </a:r>
            <a:r>
              <a:rPr lang="en-US" dirty="0"/>
              <a:t>(kind="scatter", x="longitude", y="latitude", grid=True,</a:t>
            </a:r>
          </a:p>
          <a:p>
            <a:r>
              <a:rPr lang="en-US" dirty="0"/>
              <a:t>             s=housing["population"] / 100, label="population",</a:t>
            </a:r>
          </a:p>
          <a:p>
            <a:r>
              <a:rPr lang="en-US" dirty="0"/>
              <a:t>             c="</a:t>
            </a:r>
            <a:r>
              <a:rPr lang="en-US" dirty="0" err="1"/>
              <a:t>median_house_value</a:t>
            </a:r>
            <a:r>
              <a:rPr lang="en-US" dirty="0"/>
              <a:t>", </a:t>
            </a:r>
            <a:r>
              <a:rPr lang="en-US" dirty="0" err="1"/>
              <a:t>cmap</a:t>
            </a:r>
            <a:r>
              <a:rPr lang="en-US" dirty="0"/>
              <a:t>="jet", </a:t>
            </a:r>
            <a:r>
              <a:rPr lang="en-US" dirty="0" err="1"/>
              <a:t>colorbar</a:t>
            </a:r>
            <a:r>
              <a:rPr lang="en-US" dirty="0"/>
              <a:t>=True,</a:t>
            </a:r>
          </a:p>
          <a:p>
            <a:r>
              <a:rPr lang="en-US" dirty="0"/>
              <a:t>             legend=True, </a:t>
            </a:r>
            <a:r>
              <a:rPr lang="en-US" dirty="0" err="1"/>
              <a:t>sharex</a:t>
            </a:r>
            <a:r>
              <a:rPr lang="en-US" dirty="0"/>
              <a:t>=False, </a:t>
            </a:r>
            <a:r>
              <a:rPr lang="en-US" dirty="0" err="1"/>
              <a:t>figsize</a:t>
            </a:r>
            <a:r>
              <a:rPr lang="en-US" dirty="0"/>
              <a:t>=(10, 7))</a:t>
            </a:r>
          </a:p>
          <a:p>
            <a:r>
              <a:rPr lang="en-US" dirty="0" err="1"/>
              <a:t>save_fig</a:t>
            </a:r>
            <a:r>
              <a:rPr lang="en-US" dirty="0"/>
              <a:t>("</a:t>
            </a:r>
            <a:r>
              <a:rPr lang="en-US" dirty="0" err="1"/>
              <a:t>housing_prices_scatterplot</a:t>
            </a:r>
            <a:r>
              <a:rPr lang="en-US" dirty="0"/>
              <a:t>")  # extra code</a:t>
            </a:r>
          </a:p>
          <a:p>
            <a:r>
              <a:rPr lang="en-US" dirty="0" err="1"/>
              <a:t>plt.show</a:t>
            </a:r>
            <a:r>
              <a:rPr lang="en-US" dirty="0"/>
              <a: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7142" y="1952400"/>
            <a:ext cx="5917483" cy="4142238"/>
          </a:xfrm>
          <a:prstGeom prst="rect">
            <a:avLst/>
          </a:prstGeom>
        </p:spPr>
      </p:pic>
    </p:spTree>
    <p:extLst>
      <p:ext uri="{BB962C8B-B14F-4D97-AF65-F5344CB8AC3E}">
        <p14:creationId xmlns:p14="http://schemas.microsoft.com/office/powerpoint/2010/main" val="4090353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Better Visualization</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33</a:t>
            </a:fld>
            <a:endParaRPr lang="en-US"/>
          </a:p>
        </p:txBody>
      </p:sp>
      <p:sp>
        <p:nvSpPr>
          <p:cNvPr id="7" name="TextBox 6"/>
          <p:cNvSpPr txBox="1"/>
          <p:nvPr/>
        </p:nvSpPr>
        <p:spPr>
          <a:xfrm>
            <a:off x="749808" y="1690688"/>
            <a:ext cx="10603992" cy="507831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filename = "california.png"</a:t>
            </a:r>
          </a:p>
          <a:p>
            <a:r>
              <a:rPr lang="en-US" dirty="0" err="1"/>
              <a:t>housing_renamed</a:t>
            </a:r>
            <a:r>
              <a:rPr lang="en-US" dirty="0"/>
              <a:t> = </a:t>
            </a:r>
            <a:r>
              <a:rPr lang="en-US" dirty="0" err="1"/>
              <a:t>housing.rename</a:t>
            </a:r>
            <a:r>
              <a:rPr lang="en-US" dirty="0"/>
              <a:t>(columns={</a:t>
            </a:r>
          </a:p>
          <a:p>
            <a:r>
              <a:rPr lang="en-US" dirty="0"/>
              <a:t>    "latitude": "Latitude", "longitude": "Longitude",</a:t>
            </a:r>
          </a:p>
          <a:p>
            <a:r>
              <a:rPr lang="en-US" dirty="0"/>
              <a:t>    "population": "Population",</a:t>
            </a:r>
          </a:p>
          <a:p>
            <a:r>
              <a:rPr lang="en-US" dirty="0"/>
              <a:t>    "</a:t>
            </a:r>
            <a:r>
              <a:rPr lang="en-US" dirty="0" err="1"/>
              <a:t>median_house_value</a:t>
            </a:r>
            <a:r>
              <a:rPr lang="en-US" dirty="0"/>
              <a:t>": "Median house value (ᴜsᴅ)"})</a:t>
            </a:r>
          </a:p>
          <a:p>
            <a:r>
              <a:rPr lang="en-US" dirty="0" err="1"/>
              <a:t>housing_renamed.plot</a:t>
            </a:r>
            <a:r>
              <a:rPr lang="en-US" dirty="0"/>
              <a:t>(</a:t>
            </a:r>
          </a:p>
          <a:p>
            <a:r>
              <a:rPr lang="en-US" dirty="0"/>
              <a:t>             kind="scatter", x="Longitude", y="Latitude",</a:t>
            </a:r>
          </a:p>
          <a:p>
            <a:r>
              <a:rPr lang="en-US" dirty="0"/>
              <a:t>             s=</a:t>
            </a:r>
            <a:r>
              <a:rPr lang="en-US" dirty="0" err="1"/>
              <a:t>housing_renamed</a:t>
            </a:r>
            <a:r>
              <a:rPr lang="en-US" dirty="0"/>
              <a:t>["Population"] / 100, label="Population",</a:t>
            </a:r>
          </a:p>
          <a:p>
            <a:r>
              <a:rPr lang="en-US" dirty="0"/>
              <a:t>             c="Median house value (ᴜsᴅ)", </a:t>
            </a:r>
            <a:r>
              <a:rPr lang="en-US" dirty="0" err="1"/>
              <a:t>cmap</a:t>
            </a:r>
            <a:r>
              <a:rPr lang="en-US" dirty="0"/>
              <a:t>="jet", </a:t>
            </a:r>
            <a:r>
              <a:rPr lang="en-US" dirty="0" err="1"/>
              <a:t>colorbar</a:t>
            </a:r>
            <a:r>
              <a:rPr lang="en-US" dirty="0"/>
              <a:t>=True,</a:t>
            </a:r>
          </a:p>
          <a:p>
            <a:r>
              <a:rPr lang="en-US" dirty="0"/>
              <a:t>             legend=True, </a:t>
            </a:r>
            <a:r>
              <a:rPr lang="en-US" dirty="0" err="1"/>
              <a:t>sharex</a:t>
            </a:r>
            <a:r>
              <a:rPr lang="en-US" dirty="0"/>
              <a:t>=False, </a:t>
            </a:r>
            <a:r>
              <a:rPr lang="en-US" dirty="0" err="1"/>
              <a:t>figsize</a:t>
            </a:r>
            <a:r>
              <a:rPr lang="en-US" dirty="0"/>
              <a:t>=(10, 7))</a:t>
            </a:r>
          </a:p>
          <a:p>
            <a:endParaRPr lang="en-US" dirty="0"/>
          </a:p>
          <a:p>
            <a:r>
              <a:rPr lang="en-US" dirty="0" err="1"/>
              <a:t>california_img</a:t>
            </a:r>
            <a:r>
              <a:rPr lang="en-US" dirty="0"/>
              <a:t> = </a:t>
            </a:r>
            <a:r>
              <a:rPr lang="en-US" dirty="0" err="1"/>
              <a:t>plt.imread</a:t>
            </a:r>
            <a:r>
              <a:rPr lang="en-US" dirty="0"/>
              <a:t>(IMAGES_PATH / filename)</a:t>
            </a:r>
          </a:p>
          <a:p>
            <a:r>
              <a:rPr lang="en-US" dirty="0"/>
              <a:t>axis = -124.55, -113.95, 32.45, 42.05</a:t>
            </a:r>
          </a:p>
          <a:p>
            <a:r>
              <a:rPr lang="en-US" dirty="0" err="1"/>
              <a:t>plt.axis</a:t>
            </a:r>
            <a:r>
              <a:rPr lang="en-US" dirty="0"/>
              <a:t>(axis)</a:t>
            </a:r>
          </a:p>
          <a:p>
            <a:r>
              <a:rPr lang="en-US" dirty="0" err="1"/>
              <a:t>plt.imshow</a:t>
            </a:r>
            <a:r>
              <a:rPr lang="en-US" dirty="0"/>
              <a:t>(</a:t>
            </a:r>
            <a:r>
              <a:rPr lang="en-US" dirty="0" err="1"/>
              <a:t>california_img</a:t>
            </a:r>
            <a:r>
              <a:rPr lang="en-US" dirty="0"/>
              <a:t>, extent=axis)</a:t>
            </a:r>
          </a:p>
          <a:p>
            <a:endParaRPr lang="en-US" dirty="0"/>
          </a:p>
          <a:p>
            <a:r>
              <a:rPr lang="en-US" dirty="0" err="1"/>
              <a:t>save_fig</a:t>
            </a:r>
            <a:r>
              <a:rPr lang="en-US" dirty="0"/>
              <a:t>("</a:t>
            </a:r>
            <a:r>
              <a:rPr lang="en-US" dirty="0" err="1"/>
              <a:t>california_housing_prices_plot</a:t>
            </a:r>
            <a:r>
              <a:rPr lang="en-US" dirty="0"/>
              <a:t>")</a:t>
            </a:r>
          </a:p>
          <a:p>
            <a:r>
              <a:rPr lang="en-US" dirty="0" err="1"/>
              <a:t>plt.show</a:t>
            </a:r>
            <a:r>
              <a:rPr lang="en-US" dirty="0"/>
              <a:t>()</a:t>
            </a:r>
          </a:p>
        </p:txBody>
      </p:sp>
    </p:spTree>
    <p:extLst>
      <p:ext uri="{BB962C8B-B14F-4D97-AF65-F5344CB8AC3E}">
        <p14:creationId xmlns:p14="http://schemas.microsoft.com/office/powerpoint/2010/main" val="2417485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34</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0" y="228593"/>
            <a:ext cx="9144019" cy="6400813"/>
          </a:xfrm>
          <a:prstGeom prst="rect">
            <a:avLst/>
          </a:prstGeom>
        </p:spPr>
      </p:pic>
      <p:sp>
        <p:nvSpPr>
          <p:cNvPr id="8" name="Title 7"/>
          <p:cNvSpPr>
            <a:spLocks noGrp="1"/>
          </p:cNvSpPr>
          <p:nvPr>
            <p:ph type="title"/>
          </p:nvPr>
        </p:nvSpPr>
        <p:spPr/>
        <p:txBody>
          <a:bodyPr/>
          <a:lstStyle/>
          <a:p>
            <a:endParaRPr lang="en-US"/>
          </a:p>
        </p:txBody>
      </p:sp>
    </p:spTree>
    <p:extLst>
      <p:ext uri="{BB962C8B-B14F-4D97-AF65-F5344CB8AC3E}">
        <p14:creationId xmlns:p14="http://schemas.microsoft.com/office/powerpoint/2010/main" val="9283354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Correlation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339840" cy="4351338"/>
              </a:xfrm>
            </p:spPr>
            <p:txBody>
              <a:bodyPr/>
              <a:lstStyle/>
              <a:p>
                <a:r>
                  <a:rPr lang="en-US" dirty="0" smtClean="0"/>
                  <a:t>Pearson’s correlation</a:t>
                </a:r>
              </a:p>
              <a:p>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nary>
                      </m:num>
                      <m:den>
                        <m:rad>
                          <m:radPr>
                            <m:degHide m:val="on"/>
                            <m:ctrlPr>
                              <a:rPr lang="en-US" b="0" i="1" smtClean="0">
                                <a:latin typeface="Cambria Math" panose="02040503050406030204" pitchFamily="18" charset="0"/>
                              </a:rPr>
                            </m:ctrlPr>
                          </m:radPr>
                          <m:deg/>
                          <m:e>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den>
                    </m:f>
                  </m:oMath>
                </a14:m>
                <a:endParaRPr lang="en-US" dirty="0" smtClean="0"/>
              </a:p>
              <a:p>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 ≈1 </m:t>
                    </m:r>
                  </m:oMath>
                </a14:m>
                <a:r>
                  <a:rPr lang="en-US" i="1" dirty="0" smtClean="0"/>
                  <a:t> , strong positive correlation</a:t>
                </a:r>
              </a:p>
              <a:p>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 ≈−1 , </m:t>
                    </m:r>
                    <m:r>
                      <a:rPr lang="en-US" b="0" i="1" smtClean="0">
                        <a:latin typeface="Cambria Math" panose="02040503050406030204" pitchFamily="18" charset="0"/>
                      </a:rPr>
                      <m:t>𝑠𝑡𝑟𝑜𝑛𝑔</m:t>
                    </m:r>
                    <m:r>
                      <a:rPr lang="en-US" b="0" i="1" smtClean="0">
                        <a:latin typeface="Cambria Math" panose="02040503050406030204" pitchFamily="18" charset="0"/>
                      </a:rPr>
                      <m:t> </m:t>
                    </m:r>
                    <m:r>
                      <a:rPr lang="en-US" b="0" i="1" smtClean="0">
                        <a:latin typeface="Cambria Math" panose="02040503050406030204" pitchFamily="18" charset="0"/>
                      </a:rPr>
                      <m:t>𝑛𝑒𝑔𝑎𝑡𝑖𝑣𝑒</m:t>
                    </m:r>
                    <m:r>
                      <a:rPr lang="en-US" b="0" i="1" smtClean="0">
                        <a:latin typeface="Cambria Math" panose="02040503050406030204" pitchFamily="18" charset="0"/>
                      </a:rPr>
                      <m:t> </m:t>
                    </m:r>
                    <m:r>
                      <a:rPr lang="en-US" b="0" i="1" smtClean="0">
                        <a:latin typeface="Cambria Math" panose="02040503050406030204" pitchFamily="18" charset="0"/>
                      </a:rPr>
                      <m:t>𝑐𝑜𝑟𝑟𝑒𝑙𝑎𝑡𝑖𝑜𝑛</m:t>
                    </m:r>
                  </m:oMath>
                </a14:m>
                <a:endParaRPr lang="en-US" i="1" dirty="0" smtClean="0"/>
              </a:p>
              <a:p>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 ≈0 , </m:t>
                    </m:r>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𝑙𝑖𝑛𝑒𝑎𝑟</m:t>
                    </m:r>
                    <m:r>
                      <a:rPr lang="en-US" b="0" i="1" smtClean="0">
                        <a:latin typeface="Cambria Math" panose="02040503050406030204" pitchFamily="18" charset="0"/>
                      </a:rPr>
                      <m:t> </m:t>
                    </m:r>
                    <m:r>
                      <a:rPr lang="en-US" b="0" i="1" smtClean="0">
                        <a:latin typeface="Cambria Math" panose="02040503050406030204" pitchFamily="18" charset="0"/>
                      </a:rPr>
                      <m:t>𝑐𝑜𝑟𝑟𝑒𝑙𝑎𝑡𝑖𝑜𝑛</m:t>
                    </m:r>
                  </m:oMath>
                </a14:m>
                <a:endParaRPr lang="en-US" i="1" dirty="0" smtClean="0"/>
              </a:p>
              <a:p>
                <a:endParaRPr lang="en-US" i="1"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339840" cy="4351338"/>
              </a:xfrm>
              <a:blipFill rotWithShape="0">
                <a:blip r:embed="rId2"/>
                <a:stretch>
                  <a:fillRect l="-1731" t="-22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35</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755" y="4498183"/>
            <a:ext cx="5669771" cy="1813717"/>
          </a:xfrm>
          <a:prstGeom prst="rect">
            <a:avLst/>
          </a:prstGeom>
        </p:spPr>
      </p:pic>
    </p:spTree>
    <p:extLst>
      <p:ext uri="{BB962C8B-B14F-4D97-AF65-F5344CB8AC3E}">
        <p14:creationId xmlns:p14="http://schemas.microsoft.com/office/powerpoint/2010/main" val="430708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36</a:t>
            </a:fld>
            <a:endParaRPr lang="en-US"/>
          </a:p>
        </p:txBody>
      </p:sp>
      <p:sp>
        <p:nvSpPr>
          <p:cNvPr id="7" name="TextBox 6"/>
          <p:cNvSpPr txBox="1"/>
          <p:nvPr/>
        </p:nvSpPr>
        <p:spPr>
          <a:xfrm>
            <a:off x="838200" y="1426464"/>
            <a:ext cx="5672328"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import </a:t>
            </a:r>
            <a:r>
              <a:rPr lang="en-US" dirty="0" err="1"/>
              <a:t>seaborn</a:t>
            </a:r>
            <a:r>
              <a:rPr lang="en-US" dirty="0"/>
              <a:t> as </a:t>
            </a:r>
            <a:r>
              <a:rPr lang="en-US" dirty="0" err="1"/>
              <a:t>sns</a:t>
            </a:r>
            <a:endParaRPr lang="en-US" dirty="0"/>
          </a:p>
          <a:p>
            <a:r>
              <a:rPr lang="en-US" dirty="0" err="1"/>
              <a:t>plt.figure</a:t>
            </a:r>
            <a:r>
              <a:rPr lang="en-US" dirty="0"/>
              <a:t>(</a:t>
            </a:r>
            <a:r>
              <a:rPr lang="en-US" dirty="0" err="1"/>
              <a:t>figsize</a:t>
            </a:r>
            <a:r>
              <a:rPr lang="en-US" dirty="0"/>
              <a:t> = (10,10))</a:t>
            </a:r>
          </a:p>
          <a:p>
            <a:r>
              <a:rPr lang="en-US" dirty="0" err="1"/>
              <a:t>sns.heatmap</a:t>
            </a:r>
            <a:r>
              <a:rPr lang="en-US" dirty="0"/>
              <a:t>(</a:t>
            </a:r>
            <a:r>
              <a:rPr lang="en-US" dirty="0" err="1"/>
              <a:t>corr_matrix</a:t>
            </a:r>
            <a:r>
              <a:rPr lang="en-US" dirty="0"/>
              <a:t>, </a:t>
            </a:r>
            <a:r>
              <a:rPr lang="en-US" dirty="0" err="1"/>
              <a:t>annot</a:t>
            </a:r>
            <a:r>
              <a:rPr lang="en-US" dirty="0"/>
              <a:t> = True, </a:t>
            </a:r>
            <a:r>
              <a:rPr lang="en-US" dirty="0" err="1"/>
              <a:t>cmap</a:t>
            </a:r>
            <a:r>
              <a:rPr lang="en-US" dirty="0"/>
              <a:t> = 'summer')</a:t>
            </a:r>
          </a:p>
          <a:p>
            <a:r>
              <a:rPr lang="en-US" dirty="0" err="1"/>
              <a:t>save_fig</a:t>
            </a:r>
            <a:r>
              <a:rPr lang="en-US" dirty="0"/>
              <a:t>('correlation')</a:t>
            </a:r>
          </a:p>
          <a:p>
            <a:r>
              <a:rPr lang="en-US" dirty="0" err="1"/>
              <a:t>plt.show</a:t>
            </a:r>
            <a:r>
              <a:rPr lang="en-US" dirty="0" smtClean="0"/>
              <a:t>()</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6040" y="750443"/>
            <a:ext cx="5971032" cy="5971032"/>
          </a:xfrm>
          <a:prstGeom prst="rect">
            <a:avLst/>
          </a:prstGeom>
        </p:spPr>
      </p:pic>
    </p:spTree>
    <p:extLst>
      <p:ext uri="{BB962C8B-B14F-4D97-AF65-F5344CB8AC3E}">
        <p14:creationId xmlns:p14="http://schemas.microsoft.com/office/powerpoint/2010/main" val="36453777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 Showing the Lower triangle</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37</a:t>
            </a:fld>
            <a:endParaRPr lang="en-US"/>
          </a:p>
        </p:txBody>
      </p:sp>
      <p:sp>
        <p:nvSpPr>
          <p:cNvPr id="8" name="TextBox 7"/>
          <p:cNvSpPr txBox="1"/>
          <p:nvPr/>
        </p:nvSpPr>
        <p:spPr>
          <a:xfrm>
            <a:off x="838200" y="1828800"/>
            <a:ext cx="5635752"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import </a:t>
            </a:r>
            <a:r>
              <a:rPr lang="en-US" dirty="0" err="1"/>
              <a:t>seaborn</a:t>
            </a:r>
            <a:r>
              <a:rPr lang="en-US" dirty="0"/>
              <a:t> as </a:t>
            </a:r>
            <a:r>
              <a:rPr lang="en-US" dirty="0" err="1"/>
              <a:t>sns</a:t>
            </a:r>
            <a:endParaRPr lang="en-US" dirty="0"/>
          </a:p>
          <a:p>
            <a:r>
              <a:rPr lang="en-US" dirty="0"/>
              <a:t>mask = </a:t>
            </a:r>
            <a:r>
              <a:rPr lang="en-US" dirty="0" err="1"/>
              <a:t>np.triu</a:t>
            </a:r>
            <a:r>
              <a:rPr lang="en-US" dirty="0"/>
              <a:t>(</a:t>
            </a:r>
            <a:r>
              <a:rPr lang="en-US" dirty="0" err="1"/>
              <a:t>corr_matrix</a:t>
            </a:r>
            <a:r>
              <a:rPr lang="en-US" dirty="0"/>
              <a:t>)</a:t>
            </a:r>
          </a:p>
          <a:p>
            <a:r>
              <a:rPr lang="en-US" dirty="0"/>
              <a:t>#mask = </a:t>
            </a:r>
            <a:r>
              <a:rPr lang="en-US" dirty="0" err="1"/>
              <a:t>np.tril</a:t>
            </a:r>
            <a:r>
              <a:rPr lang="en-US" dirty="0"/>
              <a:t>(</a:t>
            </a:r>
            <a:r>
              <a:rPr lang="en-US" dirty="0" err="1"/>
              <a:t>corr_matrix</a:t>
            </a:r>
            <a:r>
              <a:rPr lang="en-US" dirty="0"/>
              <a:t>)</a:t>
            </a:r>
          </a:p>
          <a:p>
            <a:r>
              <a:rPr lang="en-US" dirty="0" err="1"/>
              <a:t>plt.figure</a:t>
            </a:r>
            <a:r>
              <a:rPr lang="en-US" dirty="0"/>
              <a:t>(</a:t>
            </a:r>
            <a:r>
              <a:rPr lang="en-US" dirty="0" err="1"/>
              <a:t>figsize</a:t>
            </a:r>
            <a:r>
              <a:rPr lang="en-US" dirty="0"/>
              <a:t> = (10,10))</a:t>
            </a:r>
          </a:p>
          <a:p>
            <a:r>
              <a:rPr lang="en-US" dirty="0" err="1"/>
              <a:t>sns.heatmap</a:t>
            </a:r>
            <a:r>
              <a:rPr lang="en-US" dirty="0"/>
              <a:t>(</a:t>
            </a:r>
            <a:r>
              <a:rPr lang="en-US" dirty="0" err="1"/>
              <a:t>corr_matrix</a:t>
            </a:r>
            <a:r>
              <a:rPr lang="en-US" dirty="0"/>
              <a:t>, </a:t>
            </a:r>
            <a:r>
              <a:rPr lang="en-US" dirty="0" err="1"/>
              <a:t>annot</a:t>
            </a:r>
            <a:r>
              <a:rPr lang="en-US" dirty="0"/>
              <a:t> = True, </a:t>
            </a:r>
            <a:r>
              <a:rPr lang="en-US" dirty="0" err="1"/>
              <a:t>cmap</a:t>
            </a:r>
            <a:r>
              <a:rPr lang="en-US" dirty="0"/>
              <a:t> = 'summer', mask = mask)</a:t>
            </a:r>
          </a:p>
          <a:p>
            <a:r>
              <a:rPr lang="en-US" dirty="0" err="1"/>
              <a:t>save_fig</a:t>
            </a:r>
            <a:r>
              <a:rPr lang="en-US" dirty="0"/>
              <a:t>('correlation-lower </a:t>
            </a:r>
            <a:r>
              <a:rPr lang="en-US" dirty="0" err="1"/>
              <a:t>tiangle</a:t>
            </a:r>
            <a:r>
              <a:rPr lang="en-US" dirty="0"/>
              <a:t>')</a:t>
            </a:r>
          </a:p>
          <a:p>
            <a:r>
              <a:rPr lang="en-US" dirty="0" err="1"/>
              <a:t>plt.show</a:t>
            </a:r>
            <a:r>
              <a:rPr lang="en-US" dirty="0"/>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272" y="1111532"/>
            <a:ext cx="5545300" cy="5545300"/>
          </a:xfrm>
          <a:prstGeom prst="rect">
            <a:avLst/>
          </a:prstGeom>
        </p:spPr>
      </p:pic>
    </p:spTree>
    <p:extLst>
      <p:ext uri="{BB962C8B-B14F-4D97-AF65-F5344CB8AC3E}">
        <p14:creationId xmlns:p14="http://schemas.microsoft.com/office/powerpoint/2010/main" val="42451430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a:t>
            </a:r>
            <a:r>
              <a:rPr lang="en-US" b="1" dirty="0" err="1" smtClean="0"/>
              <a:t>corr_martix</a:t>
            </a:r>
            <a:endParaRPr lang="en-US" b="1"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38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198595118"/>
              </p:ext>
            </p:extLst>
          </p:nvPr>
        </p:nvGraphicFramePr>
        <p:xfrm>
          <a:off x="2990093" y="1795555"/>
          <a:ext cx="7662910" cy="4925920"/>
        </p:xfrm>
        <a:graphic>
          <a:graphicData uri="http://schemas.openxmlformats.org/drawingml/2006/table">
            <a:tbl>
              <a:tblPr>
                <a:tableStyleId>{08FB837D-C827-4EFA-A057-4D05807E0F7C}</a:tableStyleId>
              </a:tblPr>
              <a:tblGrid>
                <a:gridCol w="766291"/>
                <a:gridCol w="766291"/>
                <a:gridCol w="766291"/>
                <a:gridCol w="766291"/>
                <a:gridCol w="766291"/>
                <a:gridCol w="766291"/>
                <a:gridCol w="766291"/>
                <a:gridCol w="766291"/>
                <a:gridCol w="766291"/>
                <a:gridCol w="766291"/>
              </a:tblGrid>
              <a:tr h="492592">
                <a:tc>
                  <a:txBody>
                    <a:bodyPr/>
                    <a:lstStyle/>
                    <a:p>
                      <a:pPr algn="r" fontAlgn="ctr"/>
                      <a:r>
                        <a:rPr lang="en-US" sz="1100" dirty="0">
                          <a:effectLst/>
                        </a:rPr>
                        <a:t/>
                      </a:r>
                      <a:br>
                        <a:rPr lang="en-US" sz="1100" dirty="0">
                          <a:effectLst/>
                        </a:rPr>
                      </a:br>
                      <a:endParaRPr lang="en-US" sz="1100" b="1" dirty="0">
                        <a:effectLst/>
                      </a:endParaRPr>
                    </a:p>
                  </a:txBody>
                  <a:tcPr marL="55080" marR="55080" marT="27540" marB="27540" anchor="ctr"/>
                </a:tc>
                <a:tc>
                  <a:txBody>
                    <a:bodyPr/>
                    <a:lstStyle/>
                    <a:p>
                      <a:pPr algn="r" fontAlgn="ctr"/>
                      <a:r>
                        <a:rPr lang="en-US" sz="1100" dirty="0">
                          <a:effectLst/>
                        </a:rPr>
                        <a:t/>
                      </a:r>
                      <a:br>
                        <a:rPr lang="en-US" sz="1100" dirty="0">
                          <a:effectLst/>
                        </a:rPr>
                      </a:br>
                      <a:r>
                        <a:rPr lang="en-US" sz="1100" dirty="0">
                          <a:effectLst/>
                        </a:rPr>
                        <a:t>longitude</a:t>
                      </a:r>
                      <a:endParaRPr lang="en-US" sz="1100" b="1" dirty="0">
                        <a:effectLst/>
                      </a:endParaRPr>
                    </a:p>
                  </a:txBody>
                  <a:tcPr marL="55080" marR="55080" marT="27540" marB="27540" anchor="ctr"/>
                </a:tc>
                <a:tc>
                  <a:txBody>
                    <a:bodyPr/>
                    <a:lstStyle/>
                    <a:p>
                      <a:pPr algn="r" fontAlgn="ctr"/>
                      <a:r>
                        <a:rPr lang="en-US" sz="1100" dirty="0">
                          <a:effectLst/>
                        </a:rPr>
                        <a:t>latitude</a:t>
                      </a:r>
                      <a:endParaRPr lang="en-US" sz="1100" b="1" dirty="0">
                        <a:effectLst/>
                      </a:endParaRPr>
                    </a:p>
                  </a:txBody>
                  <a:tcPr marL="55080" marR="55080" marT="27540" marB="27540" anchor="ctr"/>
                </a:tc>
                <a:tc>
                  <a:txBody>
                    <a:bodyPr/>
                    <a:lstStyle/>
                    <a:p>
                      <a:pPr algn="r" fontAlgn="ctr"/>
                      <a:r>
                        <a:rPr lang="en-US" sz="1100" dirty="0" err="1">
                          <a:effectLst/>
                        </a:rPr>
                        <a:t>housing_median_age</a:t>
                      </a:r>
                      <a:endParaRPr lang="en-US" sz="1100" b="1" dirty="0">
                        <a:effectLst/>
                      </a:endParaRPr>
                    </a:p>
                  </a:txBody>
                  <a:tcPr marL="55080" marR="55080" marT="27540" marB="27540" anchor="ctr"/>
                </a:tc>
                <a:tc>
                  <a:txBody>
                    <a:bodyPr/>
                    <a:lstStyle/>
                    <a:p>
                      <a:pPr algn="r" fontAlgn="ctr"/>
                      <a:r>
                        <a:rPr lang="en-US" sz="1100" dirty="0" err="1">
                          <a:effectLst/>
                        </a:rPr>
                        <a:t>total_rooms</a:t>
                      </a:r>
                      <a:endParaRPr lang="en-US" sz="1100" b="1" dirty="0">
                        <a:effectLst/>
                      </a:endParaRPr>
                    </a:p>
                  </a:txBody>
                  <a:tcPr marL="55080" marR="55080" marT="27540" marB="27540" anchor="ctr"/>
                </a:tc>
                <a:tc>
                  <a:txBody>
                    <a:bodyPr/>
                    <a:lstStyle/>
                    <a:p>
                      <a:pPr algn="r" fontAlgn="ctr"/>
                      <a:r>
                        <a:rPr lang="en-US" sz="1100" dirty="0" err="1">
                          <a:effectLst/>
                        </a:rPr>
                        <a:t>total_bedrooms</a:t>
                      </a:r>
                      <a:endParaRPr lang="en-US" sz="1100" b="1" dirty="0">
                        <a:effectLst/>
                      </a:endParaRPr>
                    </a:p>
                  </a:txBody>
                  <a:tcPr marL="55080" marR="55080" marT="27540" marB="27540" anchor="ctr"/>
                </a:tc>
                <a:tc>
                  <a:txBody>
                    <a:bodyPr/>
                    <a:lstStyle/>
                    <a:p>
                      <a:pPr algn="r" fontAlgn="ctr"/>
                      <a:r>
                        <a:rPr lang="en-US" sz="1100" dirty="0">
                          <a:effectLst/>
                        </a:rPr>
                        <a:t>population</a:t>
                      </a:r>
                      <a:endParaRPr lang="en-US" sz="1100" b="1" dirty="0">
                        <a:effectLst/>
                      </a:endParaRPr>
                    </a:p>
                  </a:txBody>
                  <a:tcPr marL="55080" marR="55080" marT="27540" marB="27540" anchor="ctr"/>
                </a:tc>
                <a:tc>
                  <a:txBody>
                    <a:bodyPr/>
                    <a:lstStyle/>
                    <a:p>
                      <a:pPr algn="r" fontAlgn="ctr"/>
                      <a:r>
                        <a:rPr lang="en-US" sz="1100" dirty="0">
                          <a:effectLst/>
                        </a:rPr>
                        <a:t>households</a:t>
                      </a:r>
                      <a:endParaRPr lang="en-US" sz="1100" b="1" dirty="0">
                        <a:effectLst/>
                      </a:endParaRPr>
                    </a:p>
                  </a:txBody>
                  <a:tcPr marL="55080" marR="55080" marT="27540" marB="27540" anchor="ctr"/>
                </a:tc>
                <a:tc>
                  <a:txBody>
                    <a:bodyPr/>
                    <a:lstStyle/>
                    <a:p>
                      <a:pPr algn="r" fontAlgn="ctr"/>
                      <a:r>
                        <a:rPr lang="en-US" sz="1100" dirty="0" err="1">
                          <a:effectLst/>
                        </a:rPr>
                        <a:t>median_income</a:t>
                      </a:r>
                      <a:endParaRPr lang="en-US" sz="1100" b="1" dirty="0">
                        <a:effectLst/>
                      </a:endParaRPr>
                    </a:p>
                  </a:txBody>
                  <a:tcPr marL="55080" marR="55080" marT="27540" marB="27540" anchor="ctr"/>
                </a:tc>
                <a:tc>
                  <a:txBody>
                    <a:bodyPr/>
                    <a:lstStyle/>
                    <a:p>
                      <a:pPr algn="r" fontAlgn="ctr"/>
                      <a:r>
                        <a:rPr lang="en-US" sz="1100" dirty="0" err="1">
                          <a:effectLst/>
                        </a:rPr>
                        <a:t>median_house_value</a:t>
                      </a:r>
                      <a:endParaRPr lang="en-US" sz="1100" b="1" dirty="0">
                        <a:effectLst/>
                      </a:endParaRPr>
                    </a:p>
                  </a:txBody>
                  <a:tcPr marL="55080" marR="55080" marT="27540" marB="27540" anchor="ctr"/>
                </a:tc>
              </a:tr>
              <a:tr h="492592">
                <a:tc>
                  <a:txBody>
                    <a:bodyPr/>
                    <a:lstStyle/>
                    <a:p>
                      <a:pPr algn="r" fontAlgn="ctr"/>
                      <a:r>
                        <a:rPr lang="en-US" sz="1100">
                          <a:effectLst/>
                        </a:rPr>
                        <a:t>longitude</a:t>
                      </a:r>
                      <a:endParaRPr lang="en-US" sz="1100" b="1">
                        <a:effectLst/>
                      </a:endParaRPr>
                    </a:p>
                  </a:txBody>
                  <a:tcPr marL="55080" marR="55080" marT="27540" marB="27540" anchor="ctr"/>
                </a:tc>
                <a:tc>
                  <a:txBody>
                    <a:bodyPr/>
                    <a:lstStyle/>
                    <a:p>
                      <a:pPr algn="r" fontAlgn="ctr"/>
                      <a:r>
                        <a:rPr lang="en-US" sz="1100">
                          <a:effectLst/>
                        </a:rPr>
                        <a:t>1.000000</a:t>
                      </a:r>
                    </a:p>
                  </a:txBody>
                  <a:tcPr marL="55080" marR="55080" marT="27540" marB="27540" anchor="ctr"/>
                </a:tc>
                <a:tc>
                  <a:txBody>
                    <a:bodyPr/>
                    <a:lstStyle/>
                    <a:p>
                      <a:pPr algn="r" fontAlgn="ctr"/>
                      <a:r>
                        <a:rPr lang="en-US" sz="1100">
                          <a:effectLst/>
                        </a:rPr>
                        <a:t>-0.924213</a:t>
                      </a:r>
                    </a:p>
                  </a:txBody>
                  <a:tcPr marL="55080" marR="55080" marT="27540" marB="27540" anchor="ctr"/>
                </a:tc>
                <a:tc>
                  <a:txBody>
                    <a:bodyPr/>
                    <a:lstStyle/>
                    <a:p>
                      <a:pPr algn="r" fontAlgn="ctr"/>
                      <a:r>
                        <a:rPr lang="en-US" sz="1100">
                          <a:effectLst/>
                        </a:rPr>
                        <a:t>-0.102937</a:t>
                      </a:r>
                    </a:p>
                  </a:txBody>
                  <a:tcPr marL="55080" marR="55080" marT="27540" marB="27540" anchor="ctr"/>
                </a:tc>
                <a:tc>
                  <a:txBody>
                    <a:bodyPr/>
                    <a:lstStyle/>
                    <a:p>
                      <a:pPr algn="r" fontAlgn="ctr"/>
                      <a:r>
                        <a:rPr lang="en-US" sz="1100">
                          <a:effectLst/>
                        </a:rPr>
                        <a:t>0.044558</a:t>
                      </a:r>
                    </a:p>
                  </a:txBody>
                  <a:tcPr marL="55080" marR="55080" marT="27540" marB="27540" anchor="ctr"/>
                </a:tc>
                <a:tc>
                  <a:txBody>
                    <a:bodyPr/>
                    <a:lstStyle/>
                    <a:p>
                      <a:pPr algn="r" fontAlgn="ctr"/>
                      <a:r>
                        <a:rPr lang="en-US" sz="1100">
                          <a:effectLst/>
                        </a:rPr>
                        <a:t>0.068210</a:t>
                      </a:r>
                    </a:p>
                  </a:txBody>
                  <a:tcPr marL="55080" marR="55080" marT="27540" marB="27540" anchor="ctr"/>
                </a:tc>
                <a:tc>
                  <a:txBody>
                    <a:bodyPr/>
                    <a:lstStyle/>
                    <a:p>
                      <a:pPr algn="r" fontAlgn="ctr"/>
                      <a:r>
                        <a:rPr lang="en-US" sz="1100">
                          <a:effectLst/>
                        </a:rPr>
                        <a:t>0.104236</a:t>
                      </a:r>
                    </a:p>
                  </a:txBody>
                  <a:tcPr marL="55080" marR="55080" marT="27540" marB="27540" anchor="ctr"/>
                </a:tc>
                <a:tc>
                  <a:txBody>
                    <a:bodyPr/>
                    <a:lstStyle/>
                    <a:p>
                      <a:pPr algn="r" fontAlgn="ctr"/>
                      <a:r>
                        <a:rPr lang="en-US" sz="1100">
                          <a:effectLst/>
                        </a:rPr>
                        <a:t>0.054261</a:t>
                      </a:r>
                    </a:p>
                  </a:txBody>
                  <a:tcPr marL="55080" marR="55080" marT="27540" marB="27540" anchor="ctr"/>
                </a:tc>
                <a:tc>
                  <a:txBody>
                    <a:bodyPr/>
                    <a:lstStyle/>
                    <a:p>
                      <a:pPr algn="r" fontAlgn="ctr"/>
                      <a:r>
                        <a:rPr lang="en-US" sz="1100">
                          <a:effectLst/>
                        </a:rPr>
                        <a:t>-0.016542</a:t>
                      </a:r>
                    </a:p>
                  </a:txBody>
                  <a:tcPr marL="55080" marR="55080" marT="27540" marB="27540" anchor="ctr"/>
                </a:tc>
                <a:tc>
                  <a:txBody>
                    <a:bodyPr/>
                    <a:lstStyle/>
                    <a:p>
                      <a:pPr algn="r" fontAlgn="ctr"/>
                      <a:r>
                        <a:rPr lang="en-US" sz="1100">
                          <a:effectLst/>
                        </a:rPr>
                        <a:t>-0.050859</a:t>
                      </a:r>
                    </a:p>
                  </a:txBody>
                  <a:tcPr marL="55080" marR="55080" marT="27540" marB="27540" anchor="ctr"/>
                </a:tc>
              </a:tr>
              <a:tr h="492592">
                <a:tc>
                  <a:txBody>
                    <a:bodyPr/>
                    <a:lstStyle/>
                    <a:p>
                      <a:pPr algn="r" fontAlgn="ctr"/>
                      <a:r>
                        <a:rPr lang="en-US" sz="1100">
                          <a:effectLst/>
                        </a:rPr>
                        <a:t>latitude</a:t>
                      </a:r>
                      <a:endParaRPr lang="en-US" sz="1100" b="1">
                        <a:effectLst/>
                      </a:endParaRPr>
                    </a:p>
                  </a:txBody>
                  <a:tcPr marL="55080" marR="55080" marT="27540" marB="27540" anchor="ctr"/>
                </a:tc>
                <a:tc>
                  <a:txBody>
                    <a:bodyPr/>
                    <a:lstStyle/>
                    <a:p>
                      <a:pPr algn="r" fontAlgn="ctr"/>
                      <a:r>
                        <a:rPr lang="en-US" sz="1100">
                          <a:effectLst/>
                        </a:rPr>
                        <a:t>-0.924213</a:t>
                      </a:r>
                    </a:p>
                  </a:txBody>
                  <a:tcPr marL="55080" marR="55080" marT="27540" marB="27540" anchor="ctr"/>
                </a:tc>
                <a:tc>
                  <a:txBody>
                    <a:bodyPr/>
                    <a:lstStyle/>
                    <a:p>
                      <a:pPr algn="r" fontAlgn="ctr"/>
                      <a:r>
                        <a:rPr lang="en-US" sz="1100">
                          <a:effectLst/>
                        </a:rPr>
                        <a:t>1.000000</a:t>
                      </a:r>
                    </a:p>
                  </a:txBody>
                  <a:tcPr marL="55080" marR="55080" marT="27540" marB="27540" anchor="ctr"/>
                </a:tc>
                <a:tc>
                  <a:txBody>
                    <a:bodyPr/>
                    <a:lstStyle/>
                    <a:p>
                      <a:pPr algn="r" fontAlgn="ctr"/>
                      <a:r>
                        <a:rPr lang="en-US" sz="1100">
                          <a:effectLst/>
                        </a:rPr>
                        <a:t>0.005692</a:t>
                      </a:r>
                    </a:p>
                  </a:txBody>
                  <a:tcPr marL="55080" marR="55080" marT="27540" marB="27540" anchor="ctr"/>
                </a:tc>
                <a:tc>
                  <a:txBody>
                    <a:bodyPr/>
                    <a:lstStyle/>
                    <a:p>
                      <a:pPr algn="r" fontAlgn="ctr"/>
                      <a:r>
                        <a:rPr lang="en-US" sz="1100">
                          <a:effectLst/>
                        </a:rPr>
                        <a:t>-0.036753</a:t>
                      </a:r>
                    </a:p>
                  </a:txBody>
                  <a:tcPr marL="55080" marR="55080" marT="27540" marB="27540" anchor="ctr"/>
                </a:tc>
                <a:tc>
                  <a:txBody>
                    <a:bodyPr/>
                    <a:lstStyle/>
                    <a:p>
                      <a:pPr algn="r" fontAlgn="ctr"/>
                      <a:r>
                        <a:rPr lang="en-US" sz="1100" dirty="0">
                          <a:effectLst/>
                        </a:rPr>
                        <a:t>-0.066391</a:t>
                      </a:r>
                    </a:p>
                  </a:txBody>
                  <a:tcPr marL="55080" marR="55080" marT="27540" marB="27540" anchor="ctr"/>
                </a:tc>
                <a:tc>
                  <a:txBody>
                    <a:bodyPr/>
                    <a:lstStyle/>
                    <a:p>
                      <a:pPr algn="r" fontAlgn="ctr"/>
                      <a:r>
                        <a:rPr lang="en-US" sz="1100">
                          <a:effectLst/>
                        </a:rPr>
                        <a:t>-0.115677</a:t>
                      </a:r>
                    </a:p>
                  </a:txBody>
                  <a:tcPr marL="55080" marR="55080" marT="27540" marB="27540" anchor="ctr"/>
                </a:tc>
                <a:tc>
                  <a:txBody>
                    <a:bodyPr/>
                    <a:lstStyle/>
                    <a:p>
                      <a:pPr algn="r" fontAlgn="ctr"/>
                      <a:r>
                        <a:rPr lang="en-US" sz="1100">
                          <a:effectLst/>
                        </a:rPr>
                        <a:t>-0.071604</a:t>
                      </a:r>
                    </a:p>
                  </a:txBody>
                  <a:tcPr marL="55080" marR="55080" marT="27540" marB="27540" anchor="ctr"/>
                </a:tc>
                <a:tc>
                  <a:txBody>
                    <a:bodyPr/>
                    <a:lstStyle/>
                    <a:p>
                      <a:pPr algn="r" fontAlgn="ctr"/>
                      <a:r>
                        <a:rPr lang="en-US" sz="1100">
                          <a:effectLst/>
                        </a:rPr>
                        <a:t>-0.078137</a:t>
                      </a:r>
                    </a:p>
                  </a:txBody>
                  <a:tcPr marL="55080" marR="55080" marT="27540" marB="27540" anchor="ctr"/>
                </a:tc>
                <a:tc>
                  <a:txBody>
                    <a:bodyPr/>
                    <a:lstStyle/>
                    <a:p>
                      <a:pPr algn="r" fontAlgn="ctr"/>
                      <a:r>
                        <a:rPr lang="en-US" sz="1100">
                          <a:effectLst/>
                        </a:rPr>
                        <a:t>-0.139584</a:t>
                      </a:r>
                    </a:p>
                  </a:txBody>
                  <a:tcPr marL="55080" marR="55080" marT="27540" marB="27540" anchor="ctr"/>
                </a:tc>
              </a:tr>
              <a:tr h="492592">
                <a:tc>
                  <a:txBody>
                    <a:bodyPr/>
                    <a:lstStyle/>
                    <a:p>
                      <a:pPr algn="r" fontAlgn="ctr"/>
                      <a:r>
                        <a:rPr lang="en-US" sz="1100">
                          <a:effectLst/>
                        </a:rPr>
                        <a:t>housing_median_age</a:t>
                      </a:r>
                      <a:endParaRPr lang="en-US" sz="1100" b="1">
                        <a:effectLst/>
                      </a:endParaRPr>
                    </a:p>
                  </a:txBody>
                  <a:tcPr marL="55080" marR="55080" marT="27540" marB="27540" anchor="ctr"/>
                </a:tc>
                <a:tc>
                  <a:txBody>
                    <a:bodyPr/>
                    <a:lstStyle/>
                    <a:p>
                      <a:pPr algn="r" fontAlgn="ctr"/>
                      <a:r>
                        <a:rPr lang="en-US" sz="1100">
                          <a:effectLst/>
                        </a:rPr>
                        <a:t>-0.102937</a:t>
                      </a:r>
                    </a:p>
                  </a:txBody>
                  <a:tcPr marL="55080" marR="55080" marT="27540" marB="27540" anchor="ctr"/>
                </a:tc>
                <a:tc>
                  <a:txBody>
                    <a:bodyPr/>
                    <a:lstStyle/>
                    <a:p>
                      <a:pPr algn="r" fontAlgn="ctr"/>
                      <a:r>
                        <a:rPr lang="en-US" sz="1100">
                          <a:effectLst/>
                        </a:rPr>
                        <a:t>0.005692</a:t>
                      </a:r>
                    </a:p>
                  </a:txBody>
                  <a:tcPr marL="55080" marR="55080" marT="27540" marB="27540" anchor="ctr"/>
                </a:tc>
                <a:tc>
                  <a:txBody>
                    <a:bodyPr/>
                    <a:lstStyle/>
                    <a:p>
                      <a:pPr algn="r" fontAlgn="ctr"/>
                      <a:r>
                        <a:rPr lang="en-US" sz="1100">
                          <a:effectLst/>
                        </a:rPr>
                        <a:t>1.000000</a:t>
                      </a:r>
                    </a:p>
                  </a:txBody>
                  <a:tcPr marL="55080" marR="55080" marT="27540" marB="27540" anchor="ctr"/>
                </a:tc>
                <a:tc>
                  <a:txBody>
                    <a:bodyPr/>
                    <a:lstStyle/>
                    <a:p>
                      <a:pPr algn="r" fontAlgn="ctr"/>
                      <a:r>
                        <a:rPr lang="en-US" sz="1100">
                          <a:effectLst/>
                        </a:rPr>
                        <a:t>-0.361710</a:t>
                      </a:r>
                    </a:p>
                  </a:txBody>
                  <a:tcPr marL="55080" marR="55080" marT="27540" marB="27540" anchor="ctr"/>
                </a:tc>
                <a:tc>
                  <a:txBody>
                    <a:bodyPr/>
                    <a:lstStyle/>
                    <a:p>
                      <a:pPr algn="r" fontAlgn="ctr"/>
                      <a:r>
                        <a:rPr lang="en-US" sz="1100">
                          <a:effectLst/>
                        </a:rPr>
                        <a:t>-0.317978</a:t>
                      </a:r>
                    </a:p>
                  </a:txBody>
                  <a:tcPr marL="55080" marR="55080" marT="27540" marB="27540" anchor="ctr"/>
                </a:tc>
                <a:tc>
                  <a:txBody>
                    <a:bodyPr/>
                    <a:lstStyle/>
                    <a:p>
                      <a:pPr algn="r" fontAlgn="ctr"/>
                      <a:r>
                        <a:rPr lang="en-US" sz="1100">
                          <a:effectLst/>
                        </a:rPr>
                        <a:t>-0.301906</a:t>
                      </a:r>
                    </a:p>
                  </a:txBody>
                  <a:tcPr marL="55080" marR="55080" marT="27540" marB="27540" anchor="ctr"/>
                </a:tc>
                <a:tc>
                  <a:txBody>
                    <a:bodyPr/>
                    <a:lstStyle/>
                    <a:p>
                      <a:pPr algn="r" fontAlgn="ctr"/>
                      <a:r>
                        <a:rPr lang="en-US" sz="1100">
                          <a:effectLst/>
                        </a:rPr>
                        <a:t>-0.300075</a:t>
                      </a:r>
                    </a:p>
                  </a:txBody>
                  <a:tcPr marL="55080" marR="55080" marT="27540" marB="27540" anchor="ctr"/>
                </a:tc>
                <a:tc>
                  <a:txBody>
                    <a:bodyPr/>
                    <a:lstStyle/>
                    <a:p>
                      <a:pPr algn="r" fontAlgn="ctr"/>
                      <a:r>
                        <a:rPr lang="en-US" sz="1100">
                          <a:effectLst/>
                        </a:rPr>
                        <a:t>-0.127043</a:t>
                      </a:r>
                    </a:p>
                  </a:txBody>
                  <a:tcPr marL="55080" marR="55080" marT="27540" marB="27540" anchor="ctr"/>
                </a:tc>
                <a:tc>
                  <a:txBody>
                    <a:bodyPr/>
                    <a:lstStyle/>
                    <a:p>
                      <a:pPr algn="r" fontAlgn="ctr"/>
                      <a:r>
                        <a:rPr lang="en-US" sz="1100">
                          <a:effectLst/>
                        </a:rPr>
                        <a:t>0.102175</a:t>
                      </a:r>
                    </a:p>
                  </a:txBody>
                  <a:tcPr marL="55080" marR="55080" marT="27540" marB="27540" anchor="ctr"/>
                </a:tc>
              </a:tr>
              <a:tr h="492592">
                <a:tc>
                  <a:txBody>
                    <a:bodyPr/>
                    <a:lstStyle/>
                    <a:p>
                      <a:pPr algn="r" fontAlgn="ctr"/>
                      <a:r>
                        <a:rPr lang="en-US" sz="1100">
                          <a:effectLst/>
                        </a:rPr>
                        <a:t>total_rooms</a:t>
                      </a:r>
                      <a:endParaRPr lang="en-US" sz="1100" b="1">
                        <a:effectLst/>
                      </a:endParaRPr>
                    </a:p>
                  </a:txBody>
                  <a:tcPr marL="55080" marR="55080" marT="27540" marB="27540" anchor="ctr"/>
                </a:tc>
                <a:tc>
                  <a:txBody>
                    <a:bodyPr/>
                    <a:lstStyle/>
                    <a:p>
                      <a:pPr algn="r" fontAlgn="ctr"/>
                      <a:r>
                        <a:rPr lang="en-US" sz="1100">
                          <a:effectLst/>
                        </a:rPr>
                        <a:t>0.044558</a:t>
                      </a:r>
                    </a:p>
                  </a:txBody>
                  <a:tcPr marL="55080" marR="55080" marT="27540" marB="27540" anchor="ctr"/>
                </a:tc>
                <a:tc>
                  <a:txBody>
                    <a:bodyPr/>
                    <a:lstStyle/>
                    <a:p>
                      <a:pPr algn="r" fontAlgn="ctr"/>
                      <a:r>
                        <a:rPr lang="en-US" sz="1100">
                          <a:effectLst/>
                        </a:rPr>
                        <a:t>-0.036753</a:t>
                      </a:r>
                    </a:p>
                  </a:txBody>
                  <a:tcPr marL="55080" marR="55080" marT="27540" marB="27540" anchor="ctr"/>
                </a:tc>
                <a:tc>
                  <a:txBody>
                    <a:bodyPr/>
                    <a:lstStyle/>
                    <a:p>
                      <a:pPr algn="r" fontAlgn="ctr"/>
                      <a:r>
                        <a:rPr lang="en-US" sz="1100">
                          <a:effectLst/>
                        </a:rPr>
                        <a:t>-0.361710</a:t>
                      </a:r>
                    </a:p>
                  </a:txBody>
                  <a:tcPr marL="55080" marR="55080" marT="27540" marB="27540" anchor="ctr"/>
                </a:tc>
                <a:tc>
                  <a:txBody>
                    <a:bodyPr/>
                    <a:lstStyle/>
                    <a:p>
                      <a:pPr algn="r" fontAlgn="ctr"/>
                      <a:r>
                        <a:rPr lang="en-US" sz="1100">
                          <a:effectLst/>
                        </a:rPr>
                        <a:t>1.000000</a:t>
                      </a:r>
                    </a:p>
                  </a:txBody>
                  <a:tcPr marL="55080" marR="55080" marT="27540" marB="27540" anchor="ctr"/>
                </a:tc>
                <a:tc>
                  <a:txBody>
                    <a:bodyPr/>
                    <a:lstStyle/>
                    <a:p>
                      <a:pPr algn="r" fontAlgn="ctr"/>
                      <a:r>
                        <a:rPr lang="en-US" sz="1100">
                          <a:effectLst/>
                        </a:rPr>
                        <a:t>0.930076</a:t>
                      </a:r>
                    </a:p>
                  </a:txBody>
                  <a:tcPr marL="55080" marR="55080" marT="27540" marB="27540" anchor="ctr"/>
                </a:tc>
                <a:tc>
                  <a:txBody>
                    <a:bodyPr/>
                    <a:lstStyle/>
                    <a:p>
                      <a:pPr algn="r" fontAlgn="ctr"/>
                      <a:r>
                        <a:rPr lang="en-US" sz="1100">
                          <a:effectLst/>
                        </a:rPr>
                        <a:t>0.863967</a:t>
                      </a:r>
                    </a:p>
                  </a:txBody>
                  <a:tcPr marL="55080" marR="55080" marT="27540" marB="27540" anchor="ctr"/>
                </a:tc>
                <a:tc>
                  <a:txBody>
                    <a:bodyPr/>
                    <a:lstStyle/>
                    <a:p>
                      <a:pPr algn="r" fontAlgn="ctr"/>
                      <a:r>
                        <a:rPr lang="en-US" sz="1100">
                          <a:effectLst/>
                        </a:rPr>
                        <a:t>0.916143</a:t>
                      </a:r>
                    </a:p>
                  </a:txBody>
                  <a:tcPr marL="55080" marR="55080" marT="27540" marB="27540" anchor="ctr"/>
                </a:tc>
                <a:tc>
                  <a:txBody>
                    <a:bodyPr/>
                    <a:lstStyle/>
                    <a:p>
                      <a:pPr algn="r" fontAlgn="ctr"/>
                      <a:r>
                        <a:rPr lang="en-US" sz="1100">
                          <a:effectLst/>
                        </a:rPr>
                        <a:t>0.197720</a:t>
                      </a:r>
                    </a:p>
                  </a:txBody>
                  <a:tcPr marL="55080" marR="55080" marT="27540" marB="27540" anchor="ctr"/>
                </a:tc>
                <a:tc>
                  <a:txBody>
                    <a:bodyPr/>
                    <a:lstStyle/>
                    <a:p>
                      <a:pPr algn="r" fontAlgn="ctr"/>
                      <a:r>
                        <a:rPr lang="en-US" sz="1100">
                          <a:effectLst/>
                        </a:rPr>
                        <a:t>0.137455</a:t>
                      </a:r>
                    </a:p>
                  </a:txBody>
                  <a:tcPr marL="55080" marR="55080" marT="27540" marB="27540" anchor="ctr"/>
                </a:tc>
              </a:tr>
              <a:tr h="492592">
                <a:tc>
                  <a:txBody>
                    <a:bodyPr/>
                    <a:lstStyle/>
                    <a:p>
                      <a:pPr algn="r" fontAlgn="ctr"/>
                      <a:r>
                        <a:rPr lang="en-US" sz="1100">
                          <a:effectLst/>
                        </a:rPr>
                        <a:t>total_bedrooms</a:t>
                      </a:r>
                      <a:endParaRPr lang="en-US" sz="1100" b="1">
                        <a:effectLst/>
                      </a:endParaRPr>
                    </a:p>
                  </a:txBody>
                  <a:tcPr marL="55080" marR="55080" marT="27540" marB="27540" anchor="ctr"/>
                </a:tc>
                <a:tc>
                  <a:txBody>
                    <a:bodyPr/>
                    <a:lstStyle/>
                    <a:p>
                      <a:pPr algn="r" fontAlgn="ctr"/>
                      <a:r>
                        <a:rPr lang="en-US" sz="1100">
                          <a:effectLst/>
                        </a:rPr>
                        <a:t>0.068210</a:t>
                      </a:r>
                    </a:p>
                  </a:txBody>
                  <a:tcPr marL="55080" marR="55080" marT="27540" marB="27540" anchor="ctr"/>
                </a:tc>
                <a:tc>
                  <a:txBody>
                    <a:bodyPr/>
                    <a:lstStyle/>
                    <a:p>
                      <a:pPr algn="r" fontAlgn="ctr"/>
                      <a:r>
                        <a:rPr lang="en-US" sz="1100">
                          <a:effectLst/>
                        </a:rPr>
                        <a:t>-0.066391</a:t>
                      </a:r>
                    </a:p>
                  </a:txBody>
                  <a:tcPr marL="55080" marR="55080" marT="27540" marB="27540" anchor="ctr"/>
                </a:tc>
                <a:tc>
                  <a:txBody>
                    <a:bodyPr/>
                    <a:lstStyle/>
                    <a:p>
                      <a:pPr algn="r" fontAlgn="ctr"/>
                      <a:r>
                        <a:rPr lang="en-US" sz="1100">
                          <a:effectLst/>
                        </a:rPr>
                        <a:t>-0.317978</a:t>
                      </a:r>
                    </a:p>
                  </a:txBody>
                  <a:tcPr marL="55080" marR="55080" marT="27540" marB="27540" anchor="ctr"/>
                </a:tc>
                <a:tc>
                  <a:txBody>
                    <a:bodyPr/>
                    <a:lstStyle/>
                    <a:p>
                      <a:pPr algn="r" fontAlgn="ctr"/>
                      <a:r>
                        <a:rPr lang="en-US" sz="1100">
                          <a:effectLst/>
                        </a:rPr>
                        <a:t>0.930076</a:t>
                      </a:r>
                    </a:p>
                  </a:txBody>
                  <a:tcPr marL="55080" marR="55080" marT="27540" marB="27540" anchor="ctr"/>
                </a:tc>
                <a:tc>
                  <a:txBody>
                    <a:bodyPr/>
                    <a:lstStyle/>
                    <a:p>
                      <a:pPr algn="r" fontAlgn="ctr"/>
                      <a:r>
                        <a:rPr lang="en-US" sz="1100">
                          <a:effectLst/>
                        </a:rPr>
                        <a:t>1.000000</a:t>
                      </a:r>
                    </a:p>
                  </a:txBody>
                  <a:tcPr marL="55080" marR="55080" marT="27540" marB="27540" anchor="ctr"/>
                </a:tc>
                <a:tc>
                  <a:txBody>
                    <a:bodyPr/>
                    <a:lstStyle/>
                    <a:p>
                      <a:pPr algn="r" fontAlgn="ctr"/>
                      <a:r>
                        <a:rPr lang="en-US" sz="1100">
                          <a:effectLst/>
                        </a:rPr>
                        <a:t>0.886200</a:t>
                      </a:r>
                    </a:p>
                  </a:txBody>
                  <a:tcPr marL="55080" marR="55080" marT="27540" marB="27540" anchor="ctr"/>
                </a:tc>
                <a:tc>
                  <a:txBody>
                    <a:bodyPr/>
                    <a:lstStyle/>
                    <a:p>
                      <a:pPr algn="r" fontAlgn="ctr"/>
                      <a:r>
                        <a:rPr lang="en-US" sz="1100">
                          <a:effectLst/>
                        </a:rPr>
                        <a:t>0.978822</a:t>
                      </a:r>
                    </a:p>
                  </a:txBody>
                  <a:tcPr marL="55080" marR="55080" marT="27540" marB="27540" anchor="ctr"/>
                </a:tc>
                <a:tc>
                  <a:txBody>
                    <a:bodyPr/>
                    <a:lstStyle/>
                    <a:p>
                      <a:pPr algn="r" fontAlgn="ctr"/>
                      <a:r>
                        <a:rPr lang="en-US" sz="1100">
                          <a:effectLst/>
                        </a:rPr>
                        <a:t>-0.006038</a:t>
                      </a:r>
                    </a:p>
                  </a:txBody>
                  <a:tcPr marL="55080" marR="55080" marT="27540" marB="27540" anchor="ctr"/>
                </a:tc>
                <a:tc>
                  <a:txBody>
                    <a:bodyPr/>
                    <a:lstStyle/>
                    <a:p>
                      <a:pPr algn="r" fontAlgn="ctr"/>
                      <a:r>
                        <a:rPr lang="en-US" sz="1100">
                          <a:effectLst/>
                        </a:rPr>
                        <a:t>0.054635</a:t>
                      </a:r>
                    </a:p>
                  </a:txBody>
                  <a:tcPr marL="55080" marR="55080" marT="27540" marB="27540" anchor="ctr"/>
                </a:tc>
              </a:tr>
              <a:tr h="492592">
                <a:tc>
                  <a:txBody>
                    <a:bodyPr/>
                    <a:lstStyle/>
                    <a:p>
                      <a:pPr algn="r" fontAlgn="ctr"/>
                      <a:r>
                        <a:rPr lang="en-US" sz="1100">
                          <a:effectLst/>
                        </a:rPr>
                        <a:t>population</a:t>
                      </a:r>
                      <a:endParaRPr lang="en-US" sz="1100" b="1">
                        <a:effectLst/>
                      </a:endParaRPr>
                    </a:p>
                  </a:txBody>
                  <a:tcPr marL="55080" marR="55080" marT="27540" marB="27540" anchor="ctr"/>
                </a:tc>
                <a:tc>
                  <a:txBody>
                    <a:bodyPr/>
                    <a:lstStyle/>
                    <a:p>
                      <a:pPr algn="r" fontAlgn="ctr"/>
                      <a:r>
                        <a:rPr lang="en-US" sz="1100">
                          <a:effectLst/>
                        </a:rPr>
                        <a:t>0.104236</a:t>
                      </a:r>
                    </a:p>
                  </a:txBody>
                  <a:tcPr marL="55080" marR="55080" marT="27540" marB="27540" anchor="ctr"/>
                </a:tc>
                <a:tc>
                  <a:txBody>
                    <a:bodyPr/>
                    <a:lstStyle/>
                    <a:p>
                      <a:pPr algn="r" fontAlgn="ctr"/>
                      <a:r>
                        <a:rPr lang="en-US" sz="1100">
                          <a:effectLst/>
                        </a:rPr>
                        <a:t>-0.115677</a:t>
                      </a:r>
                    </a:p>
                  </a:txBody>
                  <a:tcPr marL="55080" marR="55080" marT="27540" marB="27540" anchor="ctr"/>
                </a:tc>
                <a:tc>
                  <a:txBody>
                    <a:bodyPr/>
                    <a:lstStyle/>
                    <a:p>
                      <a:pPr algn="r" fontAlgn="ctr"/>
                      <a:r>
                        <a:rPr lang="en-US" sz="1100">
                          <a:effectLst/>
                        </a:rPr>
                        <a:t>-0.301906</a:t>
                      </a:r>
                    </a:p>
                  </a:txBody>
                  <a:tcPr marL="55080" marR="55080" marT="27540" marB="27540" anchor="ctr"/>
                </a:tc>
                <a:tc>
                  <a:txBody>
                    <a:bodyPr/>
                    <a:lstStyle/>
                    <a:p>
                      <a:pPr algn="r" fontAlgn="ctr"/>
                      <a:r>
                        <a:rPr lang="en-US" sz="1100">
                          <a:effectLst/>
                        </a:rPr>
                        <a:t>0.863967</a:t>
                      </a:r>
                    </a:p>
                  </a:txBody>
                  <a:tcPr marL="55080" marR="55080" marT="27540" marB="27540" anchor="ctr"/>
                </a:tc>
                <a:tc>
                  <a:txBody>
                    <a:bodyPr/>
                    <a:lstStyle/>
                    <a:p>
                      <a:pPr algn="r" fontAlgn="ctr"/>
                      <a:r>
                        <a:rPr lang="en-US" sz="1100">
                          <a:effectLst/>
                        </a:rPr>
                        <a:t>0.886200</a:t>
                      </a:r>
                    </a:p>
                  </a:txBody>
                  <a:tcPr marL="55080" marR="55080" marT="27540" marB="27540" anchor="ctr"/>
                </a:tc>
                <a:tc>
                  <a:txBody>
                    <a:bodyPr/>
                    <a:lstStyle/>
                    <a:p>
                      <a:pPr algn="r" fontAlgn="ctr"/>
                      <a:r>
                        <a:rPr lang="en-US" sz="1100">
                          <a:effectLst/>
                        </a:rPr>
                        <a:t>1.000000</a:t>
                      </a:r>
                    </a:p>
                  </a:txBody>
                  <a:tcPr marL="55080" marR="55080" marT="27540" marB="27540" anchor="ctr"/>
                </a:tc>
                <a:tc>
                  <a:txBody>
                    <a:bodyPr/>
                    <a:lstStyle/>
                    <a:p>
                      <a:pPr algn="r" fontAlgn="ctr"/>
                      <a:r>
                        <a:rPr lang="en-US" sz="1100">
                          <a:effectLst/>
                        </a:rPr>
                        <a:t>0.916237</a:t>
                      </a:r>
                    </a:p>
                  </a:txBody>
                  <a:tcPr marL="55080" marR="55080" marT="27540" marB="27540" anchor="ctr"/>
                </a:tc>
                <a:tc>
                  <a:txBody>
                    <a:bodyPr/>
                    <a:lstStyle/>
                    <a:p>
                      <a:pPr algn="r" fontAlgn="ctr"/>
                      <a:r>
                        <a:rPr lang="en-US" sz="1100">
                          <a:effectLst/>
                        </a:rPr>
                        <a:t>0.004282</a:t>
                      </a:r>
                    </a:p>
                  </a:txBody>
                  <a:tcPr marL="55080" marR="55080" marT="27540" marB="27540" anchor="ctr"/>
                </a:tc>
                <a:tc>
                  <a:txBody>
                    <a:bodyPr/>
                    <a:lstStyle/>
                    <a:p>
                      <a:pPr algn="r" fontAlgn="ctr"/>
                      <a:r>
                        <a:rPr lang="en-US" sz="1100">
                          <a:effectLst/>
                        </a:rPr>
                        <a:t>-0.020153</a:t>
                      </a:r>
                    </a:p>
                  </a:txBody>
                  <a:tcPr marL="55080" marR="55080" marT="27540" marB="27540" anchor="ctr"/>
                </a:tc>
              </a:tr>
              <a:tr h="492592">
                <a:tc>
                  <a:txBody>
                    <a:bodyPr/>
                    <a:lstStyle/>
                    <a:p>
                      <a:pPr algn="r" fontAlgn="ctr"/>
                      <a:r>
                        <a:rPr lang="en-US" sz="1100">
                          <a:effectLst/>
                        </a:rPr>
                        <a:t>households</a:t>
                      </a:r>
                      <a:endParaRPr lang="en-US" sz="1100" b="1">
                        <a:effectLst/>
                      </a:endParaRPr>
                    </a:p>
                  </a:txBody>
                  <a:tcPr marL="55080" marR="55080" marT="27540" marB="27540" anchor="ctr"/>
                </a:tc>
                <a:tc>
                  <a:txBody>
                    <a:bodyPr/>
                    <a:lstStyle/>
                    <a:p>
                      <a:pPr algn="r" fontAlgn="ctr"/>
                      <a:r>
                        <a:rPr lang="en-US" sz="1100">
                          <a:effectLst/>
                        </a:rPr>
                        <a:t>0.054261</a:t>
                      </a:r>
                    </a:p>
                  </a:txBody>
                  <a:tcPr marL="55080" marR="55080" marT="27540" marB="27540" anchor="ctr"/>
                </a:tc>
                <a:tc>
                  <a:txBody>
                    <a:bodyPr/>
                    <a:lstStyle/>
                    <a:p>
                      <a:pPr algn="r" fontAlgn="ctr"/>
                      <a:r>
                        <a:rPr lang="en-US" sz="1100">
                          <a:effectLst/>
                        </a:rPr>
                        <a:t>-0.071604</a:t>
                      </a:r>
                    </a:p>
                  </a:txBody>
                  <a:tcPr marL="55080" marR="55080" marT="27540" marB="27540" anchor="ctr"/>
                </a:tc>
                <a:tc>
                  <a:txBody>
                    <a:bodyPr/>
                    <a:lstStyle/>
                    <a:p>
                      <a:pPr algn="r" fontAlgn="ctr"/>
                      <a:r>
                        <a:rPr lang="en-US" sz="1100">
                          <a:effectLst/>
                        </a:rPr>
                        <a:t>-0.300075</a:t>
                      </a:r>
                    </a:p>
                  </a:txBody>
                  <a:tcPr marL="55080" marR="55080" marT="27540" marB="27540" anchor="ctr"/>
                </a:tc>
                <a:tc>
                  <a:txBody>
                    <a:bodyPr/>
                    <a:lstStyle/>
                    <a:p>
                      <a:pPr algn="r" fontAlgn="ctr"/>
                      <a:r>
                        <a:rPr lang="en-US" sz="1100">
                          <a:effectLst/>
                        </a:rPr>
                        <a:t>0.916143</a:t>
                      </a:r>
                    </a:p>
                  </a:txBody>
                  <a:tcPr marL="55080" marR="55080" marT="27540" marB="27540" anchor="ctr"/>
                </a:tc>
                <a:tc>
                  <a:txBody>
                    <a:bodyPr/>
                    <a:lstStyle/>
                    <a:p>
                      <a:pPr algn="r" fontAlgn="ctr"/>
                      <a:r>
                        <a:rPr lang="en-US" sz="1100">
                          <a:effectLst/>
                        </a:rPr>
                        <a:t>0.978822</a:t>
                      </a:r>
                    </a:p>
                  </a:txBody>
                  <a:tcPr marL="55080" marR="55080" marT="27540" marB="27540" anchor="ctr"/>
                </a:tc>
                <a:tc>
                  <a:txBody>
                    <a:bodyPr/>
                    <a:lstStyle/>
                    <a:p>
                      <a:pPr algn="r" fontAlgn="ctr"/>
                      <a:r>
                        <a:rPr lang="en-US" sz="1100">
                          <a:effectLst/>
                        </a:rPr>
                        <a:t>0.916237</a:t>
                      </a:r>
                    </a:p>
                  </a:txBody>
                  <a:tcPr marL="55080" marR="55080" marT="27540" marB="27540" anchor="ctr"/>
                </a:tc>
                <a:tc>
                  <a:txBody>
                    <a:bodyPr/>
                    <a:lstStyle/>
                    <a:p>
                      <a:pPr algn="r" fontAlgn="ctr"/>
                      <a:r>
                        <a:rPr lang="en-US" sz="1100">
                          <a:effectLst/>
                        </a:rPr>
                        <a:t>1.000000</a:t>
                      </a:r>
                    </a:p>
                  </a:txBody>
                  <a:tcPr marL="55080" marR="55080" marT="27540" marB="27540" anchor="ctr"/>
                </a:tc>
                <a:tc>
                  <a:txBody>
                    <a:bodyPr/>
                    <a:lstStyle/>
                    <a:p>
                      <a:pPr algn="r" fontAlgn="ctr"/>
                      <a:r>
                        <a:rPr lang="en-US" sz="1100">
                          <a:effectLst/>
                        </a:rPr>
                        <a:t>0.013637</a:t>
                      </a:r>
                    </a:p>
                  </a:txBody>
                  <a:tcPr marL="55080" marR="55080" marT="27540" marB="27540" anchor="ctr"/>
                </a:tc>
                <a:tc>
                  <a:txBody>
                    <a:bodyPr/>
                    <a:lstStyle/>
                    <a:p>
                      <a:pPr algn="r" fontAlgn="ctr"/>
                      <a:r>
                        <a:rPr lang="en-US" sz="1100">
                          <a:effectLst/>
                        </a:rPr>
                        <a:t>0.071426</a:t>
                      </a:r>
                    </a:p>
                  </a:txBody>
                  <a:tcPr marL="55080" marR="55080" marT="27540" marB="27540" anchor="ctr"/>
                </a:tc>
              </a:tr>
              <a:tr h="492592">
                <a:tc>
                  <a:txBody>
                    <a:bodyPr/>
                    <a:lstStyle/>
                    <a:p>
                      <a:pPr algn="r" fontAlgn="ctr"/>
                      <a:r>
                        <a:rPr lang="en-US" sz="1100">
                          <a:effectLst/>
                        </a:rPr>
                        <a:t>median_income</a:t>
                      </a:r>
                      <a:endParaRPr lang="en-US" sz="1100" b="1">
                        <a:effectLst/>
                      </a:endParaRPr>
                    </a:p>
                  </a:txBody>
                  <a:tcPr marL="55080" marR="55080" marT="27540" marB="27540" anchor="ctr"/>
                </a:tc>
                <a:tc>
                  <a:txBody>
                    <a:bodyPr/>
                    <a:lstStyle/>
                    <a:p>
                      <a:pPr algn="r" fontAlgn="ctr"/>
                      <a:r>
                        <a:rPr lang="en-US" sz="1100">
                          <a:effectLst/>
                        </a:rPr>
                        <a:t>-0.016542</a:t>
                      </a:r>
                    </a:p>
                  </a:txBody>
                  <a:tcPr marL="55080" marR="55080" marT="27540" marB="27540" anchor="ctr"/>
                </a:tc>
                <a:tc>
                  <a:txBody>
                    <a:bodyPr/>
                    <a:lstStyle/>
                    <a:p>
                      <a:pPr algn="r" fontAlgn="ctr"/>
                      <a:r>
                        <a:rPr lang="en-US" sz="1100">
                          <a:effectLst/>
                        </a:rPr>
                        <a:t>-0.078137</a:t>
                      </a:r>
                    </a:p>
                  </a:txBody>
                  <a:tcPr marL="55080" marR="55080" marT="27540" marB="27540" anchor="ctr"/>
                </a:tc>
                <a:tc>
                  <a:txBody>
                    <a:bodyPr/>
                    <a:lstStyle/>
                    <a:p>
                      <a:pPr algn="r" fontAlgn="ctr"/>
                      <a:r>
                        <a:rPr lang="en-US" sz="1100">
                          <a:effectLst/>
                        </a:rPr>
                        <a:t>-0.127043</a:t>
                      </a:r>
                    </a:p>
                  </a:txBody>
                  <a:tcPr marL="55080" marR="55080" marT="27540" marB="27540" anchor="ctr"/>
                </a:tc>
                <a:tc>
                  <a:txBody>
                    <a:bodyPr/>
                    <a:lstStyle/>
                    <a:p>
                      <a:pPr algn="r" fontAlgn="ctr"/>
                      <a:r>
                        <a:rPr lang="en-US" sz="1100">
                          <a:effectLst/>
                        </a:rPr>
                        <a:t>0.197720</a:t>
                      </a:r>
                    </a:p>
                  </a:txBody>
                  <a:tcPr marL="55080" marR="55080" marT="27540" marB="27540" anchor="ctr"/>
                </a:tc>
                <a:tc>
                  <a:txBody>
                    <a:bodyPr/>
                    <a:lstStyle/>
                    <a:p>
                      <a:pPr algn="r" fontAlgn="ctr"/>
                      <a:r>
                        <a:rPr lang="en-US" sz="1100">
                          <a:effectLst/>
                        </a:rPr>
                        <a:t>-0.006038</a:t>
                      </a:r>
                    </a:p>
                  </a:txBody>
                  <a:tcPr marL="55080" marR="55080" marT="27540" marB="27540" anchor="ctr"/>
                </a:tc>
                <a:tc>
                  <a:txBody>
                    <a:bodyPr/>
                    <a:lstStyle/>
                    <a:p>
                      <a:pPr algn="r" fontAlgn="ctr"/>
                      <a:r>
                        <a:rPr lang="en-US" sz="1100">
                          <a:effectLst/>
                        </a:rPr>
                        <a:t>0.004282</a:t>
                      </a:r>
                    </a:p>
                  </a:txBody>
                  <a:tcPr marL="55080" marR="55080" marT="27540" marB="27540" anchor="ctr"/>
                </a:tc>
                <a:tc>
                  <a:txBody>
                    <a:bodyPr/>
                    <a:lstStyle/>
                    <a:p>
                      <a:pPr algn="r" fontAlgn="ctr"/>
                      <a:r>
                        <a:rPr lang="en-US" sz="1100">
                          <a:effectLst/>
                        </a:rPr>
                        <a:t>0.013637</a:t>
                      </a:r>
                    </a:p>
                  </a:txBody>
                  <a:tcPr marL="55080" marR="55080" marT="27540" marB="27540" anchor="ctr"/>
                </a:tc>
                <a:tc>
                  <a:txBody>
                    <a:bodyPr/>
                    <a:lstStyle/>
                    <a:p>
                      <a:pPr algn="r" fontAlgn="ctr"/>
                      <a:r>
                        <a:rPr lang="en-US" sz="1100">
                          <a:effectLst/>
                        </a:rPr>
                        <a:t>1.000000</a:t>
                      </a:r>
                    </a:p>
                  </a:txBody>
                  <a:tcPr marL="55080" marR="55080" marT="27540" marB="27540" anchor="ctr"/>
                </a:tc>
                <a:tc>
                  <a:txBody>
                    <a:bodyPr/>
                    <a:lstStyle/>
                    <a:p>
                      <a:pPr algn="r" fontAlgn="ctr"/>
                      <a:r>
                        <a:rPr lang="en-US" sz="1100">
                          <a:effectLst/>
                        </a:rPr>
                        <a:t>0.688380</a:t>
                      </a:r>
                    </a:p>
                  </a:txBody>
                  <a:tcPr marL="55080" marR="55080" marT="27540" marB="27540" anchor="ctr"/>
                </a:tc>
              </a:tr>
              <a:tr h="492592">
                <a:tc>
                  <a:txBody>
                    <a:bodyPr/>
                    <a:lstStyle/>
                    <a:p>
                      <a:pPr algn="r" fontAlgn="ctr"/>
                      <a:r>
                        <a:rPr lang="en-US" sz="1100">
                          <a:effectLst/>
                        </a:rPr>
                        <a:t>median_house_value</a:t>
                      </a:r>
                      <a:endParaRPr lang="en-US" sz="1100" b="1">
                        <a:effectLst/>
                      </a:endParaRPr>
                    </a:p>
                  </a:txBody>
                  <a:tcPr marL="55080" marR="55080" marT="27540" marB="27540" anchor="ctr"/>
                </a:tc>
                <a:tc>
                  <a:txBody>
                    <a:bodyPr/>
                    <a:lstStyle/>
                    <a:p>
                      <a:pPr algn="r" fontAlgn="ctr"/>
                      <a:r>
                        <a:rPr lang="en-US" sz="1100">
                          <a:effectLst/>
                        </a:rPr>
                        <a:t>-0.050859</a:t>
                      </a:r>
                    </a:p>
                  </a:txBody>
                  <a:tcPr marL="55080" marR="55080" marT="27540" marB="27540" anchor="ctr"/>
                </a:tc>
                <a:tc>
                  <a:txBody>
                    <a:bodyPr/>
                    <a:lstStyle/>
                    <a:p>
                      <a:pPr algn="r" fontAlgn="ctr"/>
                      <a:r>
                        <a:rPr lang="en-US" sz="1100">
                          <a:effectLst/>
                        </a:rPr>
                        <a:t>-0.139584</a:t>
                      </a:r>
                    </a:p>
                  </a:txBody>
                  <a:tcPr marL="55080" marR="55080" marT="27540" marB="27540" anchor="ctr"/>
                </a:tc>
                <a:tc>
                  <a:txBody>
                    <a:bodyPr/>
                    <a:lstStyle/>
                    <a:p>
                      <a:pPr algn="r" fontAlgn="ctr"/>
                      <a:r>
                        <a:rPr lang="en-US" sz="1100">
                          <a:effectLst/>
                        </a:rPr>
                        <a:t>0.102175</a:t>
                      </a:r>
                    </a:p>
                  </a:txBody>
                  <a:tcPr marL="55080" marR="55080" marT="27540" marB="27540" anchor="ctr"/>
                </a:tc>
                <a:tc>
                  <a:txBody>
                    <a:bodyPr/>
                    <a:lstStyle/>
                    <a:p>
                      <a:pPr algn="r" fontAlgn="ctr"/>
                      <a:r>
                        <a:rPr lang="en-US" sz="1100">
                          <a:effectLst/>
                        </a:rPr>
                        <a:t>0.137455</a:t>
                      </a:r>
                    </a:p>
                  </a:txBody>
                  <a:tcPr marL="55080" marR="55080" marT="27540" marB="27540" anchor="ctr"/>
                </a:tc>
                <a:tc>
                  <a:txBody>
                    <a:bodyPr/>
                    <a:lstStyle/>
                    <a:p>
                      <a:pPr algn="r" fontAlgn="ctr"/>
                      <a:r>
                        <a:rPr lang="en-US" sz="1100">
                          <a:effectLst/>
                        </a:rPr>
                        <a:t>0.054635</a:t>
                      </a:r>
                    </a:p>
                  </a:txBody>
                  <a:tcPr marL="55080" marR="55080" marT="27540" marB="27540" anchor="ctr"/>
                </a:tc>
                <a:tc>
                  <a:txBody>
                    <a:bodyPr/>
                    <a:lstStyle/>
                    <a:p>
                      <a:pPr algn="r" fontAlgn="ctr"/>
                      <a:r>
                        <a:rPr lang="en-US" sz="1100">
                          <a:effectLst/>
                        </a:rPr>
                        <a:t>-0.020153</a:t>
                      </a:r>
                    </a:p>
                  </a:txBody>
                  <a:tcPr marL="55080" marR="55080" marT="27540" marB="27540" anchor="ctr"/>
                </a:tc>
                <a:tc>
                  <a:txBody>
                    <a:bodyPr/>
                    <a:lstStyle/>
                    <a:p>
                      <a:pPr algn="r" fontAlgn="ctr"/>
                      <a:r>
                        <a:rPr lang="en-US" sz="1100">
                          <a:effectLst/>
                        </a:rPr>
                        <a:t>0.071426</a:t>
                      </a:r>
                    </a:p>
                  </a:txBody>
                  <a:tcPr marL="55080" marR="55080" marT="27540" marB="27540" anchor="ctr"/>
                </a:tc>
                <a:tc>
                  <a:txBody>
                    <a:bodyPr/>
                    <a:lstStyle/>
                    <a:p>
                      <a:pPr algn="r" fontAlgn="ctr"/>
                      <a:r>
                        <a:rPr lang="en-US" sz="1100">
                          <a:effectLst/>
                        </a:rPr>
                        <a:t>0.688380</a:t>
                      </a:r>
                    </a:p>
                  </a:txBody>
                  <a:tcPr marL="55080" marR="55080" marT="27540" marB="27540" anchor="ctr"/>
                </a:tc>
                <a:tc>
                  <a:txBody>
                    <a:bodyPr/>
                    <a:lstStyle/>
                    <a:p>
                      <a:pPr algn="r" fontAlgn="ctr"/>
                      <a:r>
                        <a:rPr lang="en-US" sz="1100" dirty="0">
                          <a:effectLst/>
                        </a:rPr>
                        <a:t>1.000000</a:t>
                      </a:r>
                    </a:p>
                  </a:txBody>
                  <a:tcPr marL="55080" marR="55080" marT="27540" marB="27540" anchor="ctr"/>
                </a:tc>
              </a:tr>
            </a:tbl>
          </a:graphicData>
        </a:graphic>
      </p:graphicFrame>
    </p:spTree>
    <p:extLst>
      <p:ext uri="{BB962C8B-B14F-4D97-AF65-F5344CB8AC3E}">
        <p14:creationId xmlns:p14="http://schemas.microsoft.com/office/powerpoint/2010/main" val="26936045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display correlation of a particular variable with other variables</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39</a:t>
            </a:fld>
            <a:endParaRPr lang="en-US"/>
          </a:p>
        </p:txBody>
      </p:sp>
      <p:sp>
        <p:nvSpPr>
          <p:cNvPr id="7" name="TextBox 6"/>
          <p:cNvSpPr txBox="1"/>
          <p:nvPr/>
        </p:nvSpPr>
        <p:spPr>
          <a:xfrm>
            <a:off x="838200" y="1929384"/>
            <a:ext cx="369722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corr_matrix</a:t>
            </a:r>
            <a:r>
              <a:rPr lang="en-US" dirty="0"/>
              <a:t>["</a:t>
            </a:r>
            <a:r>
              <a:rPr lang="en-US" dirty="0" err="1"/>
              <a:t>median_house_value</a:t>
            </a:r>
            <a:r>
              <a:rPr lang="en-US" dirty="0"/>
              <a:t>"]</a:t>
            </a:r>
          </a:p>
        </p:txBody>
      </p:sp>
      <p:sp>
        <p:nvSpPr>
          <p:cNvPr id="8" name="TextBox 7"/>
          <p:cNvSpPr txBox="1"/>
          <p:nvPr/>
        </p:nvSpPr>
        <p:spPr>
          <a:xfrm>
            <a:off x="5422392" y="1929384"/>
            <a:ext cx="5998464" cy="286232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a:t>longitude            -0.050859</a:t>
            </a:r>
          </a:p>
          <a:p>
            <a:r>
              <a:rPr lang="en-US" dirty="0"/>
              <a:t>latitude             -0.139584</a:t>
            </a:r>
          </a:p>
          <a:p>
            <a:r>
              <a:rPr lang="en-US" dirty="0" err="1"/>
              <a:t>housing_median_age</a:t>
            </a:r>
            <a:r>
              <a:rPr lang="en-US" dirty="0"/>
              <a:t>    0.102175</a:t>
            </a:r>
          </a:p>
          <a:p>
            <a:r>
              <a:rPr lang="en-US" dirty="0" err="1"/>
              <a:t>total_rooms</a:t>
            </a:r>
            <a:r>
              <a:rPr lang="en-US" dirty="0"/>
              <a:t>           0.137455</a:t>
            </a:r>
          </a:p>
          <a:p>
            <a:r>
              <a:rPr lang="en-US" dirty="0" err="1"/>
              <a:t>total_bedrooms</a:t>
            </a:r>
            <a:r>
              <a:rPr lang="en-US" dirty="0"/>
              <a:t>        0.054635</a:t>
            </a:r>
          </a:p>
          <a:p>
            <a:r>
              <a:rPr lang="en-US" dirty="0"/>
              <a:t>population           -0.020153</a:t>
            </a:r>
          </a:p>
          <a:p>
            <a:r>
              <a:rPr lang="en-US" dirty="0"/>
              <a:t>households            0.071426</a:t>
            </a:r>
          </a:p>
          <a:p>
            <a:r>
              <a:rPr lang="en-US" dirty="0" err="1"/>
              <a:t>median_income</a:t>
            </a:r>
            <a:r>
              <a:rPr lang="en-US" dirty="0"/>
              <a:t>         0.688380</a:t>
            </a:r>
          </a:p>
          <a:p>
            <a:r>
              <a:rPr lang="en-US" dirty="0" err="1"/>
              <a:t>median_house_value</a:t>
            </a:r>
            <a:r>
              <a:rPr lang="en-US" dirty="0"/>
              <a:t>    1.000000</a:t>
            </a:r>
          </a:p>
          <a:p>
            <a:r>
              <a:rPr lang="en-US" dirty="0"/>
              <a:t>Name: </a:t>
            </a:r>
            <a:r>
              <a:rPr lang="en-US" dirty="0" err="1"/>
              <a:t>median_house_value</a:t>
            </a:r>
            <a:r>
              <a:rPr lang="en-US" dirty="0"/>
              <a:t>, </a:t>
            </a:r>
            <a:r>
              <a:rPr lang="en-US" dirty="0" err="1"/>
              <a:t>dtype</a:t>
            </a:r>
            <a:r>
              <a:rPr lang="en-US" dirty="0"/>
              <a:t>: float64</a:t>
            </a:r>
          </a:p>
        </p:txBody>
      </p:sp>
    </p:spTree>
    <p:extLst>
      <p:ext uri="{BB962C8B-B14F-4D97-AF65-F5344CB8AC3E}">
        <p14:creationId xmlns:p14="http://schemas.microsoft.com/office/powerpoint/2010/main" val="1931811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data pre-processing?</a:t>
            </a:r>
            <a:endParaRPr lang="en-US" dirty="0"/>
          </a:p>
        </p:txBody>
      </p:sp>
      <p:sp>
        <p:nvSpPr>
          <p:cNvPr id="3" name="Content Placeholder 2"/>
          <p:cNvSpPr>
            <a:spLocks noGrp="1"/>
          </p:cNvSpPr>
          <p:nvPr>
            <p:ph idx="1"/>
          </p:nvPr>
        </p:nvSpPr>
        <p:spPr/>
        <p:txBody>
          <a:bodyPr/>
          <a:lstStyle/>
          <a:p>
            <a:r>
              <a:rPr lang="en-US" dirty="0" smtClean="0"/>
              <a:t>Data has issues</a:t>
            </a:r>
          </a:p>
          <a:p>
            <a:pPr lvl="1"/>
            <a:r>
              <a:rPr lang="en-US" dirty="0" smtClean="0"/>
              <a:t>Missing values, noisy data, erroneous data, categorical data, need for feature engineering, irrelevant attributes, … etc. </a:t>
            </a:r>
          </a:p>
          <a:p>
            <a:r>
              <a:rPr lang="en-US" dirty="0" smtClean="0"/>
              <a:t>Most machine learning algorithms can work on numeric data. </a:t>
            </a:r>
          </a:p>
          <a:p>
            <a:r>
              <a:rPr lang="en-US" dirty="0" smtClean="0"/>
              <a:t>In order to clean data, we need to pre-process it to a form that is suitable for machine learning algorithms to work on</a:t>
            </a:r>
          </a:p>
          <a:p>
            <a:r>
              <a:rPr lang="en-US" dirty="0" smtClean="0"/>
              <a:t>Useful Python Supported Libraries:</a:t>
            </a:r>
          </a:p>
          <a:p>
            <a:pPr lvl="1"/>
            <a:r>
              <a:rPr lang="en-US" dirty="0" smtClean="0"/>
              <a:t>Pandas – Very useful for wrangling tabular data</a:t>
            </a:r>
          </a:p>
          <a:p>
            <a:pPr lvl="1"/>
            <a:r>
              <a:rPr lang="en-US" dirty="0" err="1" smtClean="0"/>
              <a:t>Matplotlib</a:t>
            </a:r>
            <a:r>
              <a:rPr lang="en-US" dirty="0" smtClean="0"/>
              <a:t>, </a:t>
            </a:r>
            <a:r>
              <a:rPr lang="en-US" dirty="0" err="1" smtClean="0"/>
              <a:t>Seaborn</a:t>
            </a:r>
            <a:r>
              <a:rPr lang="en-US" dirty="0" smtClean="0"/>
              <a:t> – Visualization tools</a:t>
            </a:r>
          </a:p>
          <a:p>
            <a:pPr marL="0" indent="0">
              <a:buNone/>
            </a:pP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4</a:t>
            </a:fld>
            <a:endParaRPr lang="en-US"/>
          </a:p>
        </p:txBody>
      </p:sp>
    </p:spTree>
    <p:extLst>
      <p:ext uri="{BB962C8B-B14F-4D97-AF65-F5344CB8AC3E}">
        <p14:creationId xmlns:p14="http://schemas.microsoft.com/office/powerpoint/2010/main" val="2875930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a:xfrm>
            <a:off x="838200" y="1825625"/>
            <a:ext cx="5388864" cy="4351338"/>
          </a:xfrm>
        </p:spPr>
        <p:txBody>
          <a:bodyPr/>
          <a:lstStyle/>
          <a:p>
            <a:r>
              <a:rPr lang="en-US" dirty="0" smtClean="0"/>
              <a:t>Let’s create some salient features</a:t>
            </a:r>
          </a:p>
          <a:p>
            <a:pPr lvl="1"/>
            <a:r>
              <a:rPr lang="en-US" dirty="0" smtClean="0"/>
              <a:t>Rooms per house</a:t>
            </a:r>
          </a:p>
          <a:p>
            <a:pPr lvl="1"/>
            <a:r>
              <a:rPr lang="en-US" dirty="0" smtClean="0"/>
              <a:t>Bedrooms ratio</a:t>
            </a:r>
          </a:p>
          <a:p>
            <a:pPr lvl="1"/>
            <a:r>
              <a:rPr lang="en-US" dirty="0" smtClean="0"/>
              <a:t>People per house</a:t>
            </a:r>
          </a:p>
          <a:p>
            <a:pPr lvl="1"/>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40</a:t>
            </a:fld>
            <a:endParaRPr lang="en-US"/>
          </a:p>
        </p:txBody>
      </p:sp>
      <p:sp>
        <p:nvSpPr>
          <p:cNvPr id="7" name="TextBox 6"/>
          <p:cNvSpPr txBox="1"/>
          <p:nvPr/>
        </p:nvSpPr>
        <p:spPr>
          <a:xfrm>
            <a:off x="3581400" y="3758184"/>
            <a:ext cx="806805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housing["</a:t>
            </a:r>
            <a:r>
              <a:rPr lang="en-US" dirty="0" err="1"/>
              <a:t>rooms_per_house</a:t>
            </a:r>
            <a:r>
              <a:rPr lang="en-US" dirty="0"/>
              <a:t>"] = housing["</a:t>
            </a:r>
            <a:r>
              <a:rPr lang="en-US" dirty="0" err="1"/>
              <a:t>total_rooms</a:t>
            </a:r>
            <a:r>
              <a:rPr lang="en-US" dirty="0"/>
              <a:t>"] / housing["households"]</a:t>
            </a:r>
          </a:p>
          <a:p>
            <a:r>
              <a:rPr lang="en-US" dirty="0"/>
              <a:t>housing["</a:t>
            </a:r>
            <a:r>
              <a:rPr lang="en-US" dirty="0" err="1"/>
              <a:t>bedrooms_ratio</a:t>
            </a:r>
            <a:r>
              <a:rPr lang="en-US" dirty="0"/>
              <a:t>"] = housing["</a:t>
            </a:r>
            <a:r>
              <a:rPr lang="en-US" dirty="0" err="1"/>
              <a:t>total_bedrooms</a:t>
            </a:r>
            <a:r>
              <a:rPr lang="en-US" dirty="0"/>
              <a:t>"] / housing["</a:t>
            </a:r>
            <a:r>
              <a:rPr lang="en-US" dirty="0" err="1"/>
              <a:t>total_rooms</a:t>
            </a:r>
            <a:r>
              <a:rPr lang="en-US" dirty="0"/>
              <a:t>"]</a:t>
            </a:r>
          </a:p>
          <a:p>
            <a:r>
              <a:rPr lang="en-US" dirty="0"/>
              <a:t>housing["</a:t>
            </a:r>
            <a:r>
              <a:rPr lang="en-US" dirty="0" err="1"/>
              <a:t>people_per_house</a:t>
            </a:r>
            <a:r>
              <a:rPr lang="en-US" dirty="0"/>
              <a:t>"] = housing["population"] / housing["households"]</a:t>
            </a:r>
          </a:p>
          <a:p>
            <a:r>
              <a:rPr lang="en-US" dirty="0" err="1"/>
              <a:t>housing.head</a:t>
            </a:r>
            <a:r>
              <a:rPr lang="en-US" dirty="0"/>
              <a:t>(10)</a:t>
            </a:r>
          </a:p>
        </p:txBody>
      </p:sp>
    </p:spTree>
    <p:extLst>
      <p:ext uri="{BB962C8B-B14F-4D97-AF65-F5344CB8AC3E}">
        <p14:creationId xmlns:p14="http://schemas.microsoft.com/office/powerpoint/2010/main" val="27400156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06682402"/>
              </p:ext>
            </p:extLst>
          </p:nvPr>
        </p:nvGraphicFramePr>
        <p:xfrm>
          <a:off x="1261875" y="1825626"/>
          <a:ext cx="9857235" cy="4351335"/>
        </p:xfrm>
        <a:graphic>
          <a:graphicData uri="http://schemas.openxmlformats.org/drawingml/2006/table">
            <a:tbl>
              <a:tblPr>
                <a:tableStyleId>{08FB837D-C827-4EFA-A057-4D05807E0F7C}</a:tableStyleId>
              </a:tblPr>
              <a:tblGrid>
                <a:gridCol w="657149"/>
                <a:gridCol w="657149"/>
                <a:gridCol w="657149"/>
                <a:gridCol w="657149"/>
                <a:gridCol w="657149"/>
                <a:gridCol w="657149"/>
                <a:gridCol w="657149"/>
                <a:gridCol w="657149"/>
                <a:gridCol w="657149"/>
                <a:gridCol w="657149"/>
                <a:gridCol w="657149"/>
                <a:gridCol w="657149"/>
                <a:gridCol w="657149"/>
                <a:gridCol w="657149"/>
                <a:gridCol w="657149"/>
              </a:tblGrid>
              <a:tr h="600185">
                <a:tc>
                  <a:txBody>
                    <a:bodyPr/>
                    <a:lstStyle/>
                    <a:p>
                      <a:endParaRPr lang="en-US"/>
                    </a:p>
                  </a:txBody>
                  <a:tcPr marL="37512" marR="37512" marT="18756" marB="18756" anchor="ctr"/>
                </a:tc>
                <a:tc>
                  <a:txBody>
                    <a:bodyPr/>
                    <a:lstStyle/>
                    <a:p>
                      <a:pPr algn="r" fontAlgn="ctr"/>
                      <a:r>
                        <a:rPr lang="en-US" sz="700" dirty="0">
                          <a:effectLst/>
                        </a:rPr>
                        <a:t/>
                      </a:r>
                      <a:br>
                        <a:rPr lang="en-US" sz="700" dirty="0">
                          <a:effectLst/>
                        </a:rPr>
                      </a:br>
                      <a:r>
                        <a:rPr lang="en-US" sz="700" dirty="0">
                          <a:effectLst/>
                        </a:rPr>
                        <a:t>longitude</a:t>
                      </a:r>
                      <a:endParaRPr lang="en-US" sz="700" b="1" dirty="0">
                        <a:effectLst/>
                      </a:endParaRPr>
                    </a:p>
                  </a:txBody>
                  <a:tcPr marL="37512" marR="37512" marT="18756" marB="18756" anchor="ctr"/>
                </a:tc>
                <a:tc>
                  <a:txBody>
                    <a:bodyPr/>
                    <a:lstStyle/>
                    <a:p>
                      <a:pPr algn="r" fontAlgn="ctr"/>
                      <a:r>
                        <a:rPr lang="en-US" sz="700" dirty="0">
                          <a:effectLst/>
                        </a:rPr>
                        <a:t>latitude</a:t>
                      </a:r>
                      <a:endParaRPr lang="en-US" sz="700" b="1" dirty="0">
                        <a:effectLst/>
                      </a:endParaRPr>
                    </a:p>
                  </a:txBody>
                  <a:tcPr marL="37512" marR="37512" marT="18756" marB="18756" anchor="ctr"/>
                </a:tc>
                <a:tc>
                  <a:txBody>
                    <a:bodyPr/>
                    <a:lstStyle/>
                    <a:p>
                      <a:pPr algn="r" fontAlgn="ctr"/>
                      <a:r>
                        <a:rPr lang="en-US" sz="700" dirty="0" err="1">
                          <a:effectLst/>
                        </a:rPr>
                        <a:t>housing_median_age</a:t>
                      </a:r>
                      <a:endParaRPr lang="en-US" sz="700" b="1" dirty="0">
                        <a:effectLst/>
                      </a:endParaRPr>
                    </a:p>
                  </a:txBody>
                  <a:tcPr marL="37512" marR="37512" marT="18756" marB="18756" anchor="ctr"/>
                </a:tc>
                <a:tc>
                  <a:txBody>
                    <a:bodyPr/>
                    <a:lstStyle/>
                    <a:p>
                      <a:pPr algn="r" fontAlgn="ctr"/>
                      <a:r>
                        <a:rPr lang="en-US" sz="700" dirty="0" err="1">
                          <a:effectLst/>
                        </a:rPr>
                        <a:t>total_rooms</a:t>
                      </a:r>
                      <a:endParaRPr lang="en-US" sz="700" b="1" dirty="0">
                        <a:effectLst/>
                      </a:endParaRPr>
                    </a:p>
                  </a:txBody>
                  <a:tcPr marL="37512" marR="37512" marT="18756" marB="18756" anchor="ctr"/>
                </a:tc>
                <a:tc>
                  <a:txBody>
                    <a:bodyPr/>
                    <a:lstStyle/>
                    <a:p>
                      <a:pPr algn="r" fontAlgn="ctr"/>
                      <a:r>
                        <a:rPr lang="en-US" sz="700" dirty="0" err="1">
                          <a:effectLst/>
                        </a:rPr>
                        <a:t>total_bedrooms</a:t>
                      </a:r>
                      <a:endParaRPr lang="en-US" sz="700" b="1" dirty="0">
                        <a:effectLst/>
                      </a:endParaRPr>
                    </a:p>
                  </a:txBody>
                  <a:tcPr marL="37512" marR="37512" marT="18756" marB="18756" anchor="ctr"/>
                </a:tc>
                <a:tc>
                  <a:txBody>
                    <a:bodyPr/>
                    <a:lstStyle/>
                    <a:p>
                      <a:pPr algn="r" fontAlgn="ctr"/>
                      <a:r>
                        <a:rPr lang="en-US" sz="700" dirty="0">
                          <a:effectLst/>
                        </a:rPr>
                        <a:t>population</a:t>
                      </a:r>
                      <a:endParaRPr lang="en-US" sz="700" b="1" dirty="0">
                        <a:effectLst/>
                      </a:endParaRPr>
                    </a:p>
                  </a:txBody>
                  <a:tcPr marL="37512" marR="37512" marT="18756" marB="18756" anchor="ctr"/>
                </a:tc>
                <a:tc>
                  <a:txBody>
                    <a:bodyPr/>
                    <a:lstStyle/>
                    <a:p>
                      <a:pPr algn="r" fontAlgn="ctr"/>
                      <a:r>
                        <a:rPr lang="en-US" sz="700" dirty="0">
                          <a:effectLst/>
                        </a:rPr>
                        <a:t>households</a:t>
                      </a:r>
                      <a:endParaRPr lang="en-US" sz="700" b="1" dirty="0">
                        <a:effectLst/>
                      </a:endParaRPr>
                    </a:p>
                  </a:txBody>
                  <a:tcPr marL="37512" marR="37512" marT="18756" marB="18756" anchor="ctr"/>
                </a:tc>
                <a:tc>
                  <a:txBody>
                    <a:bodyPr/>
                    <a:lstStyle/>
                    <a:p>
                      <a:pPr algn="r" fontAlgn="ctr"/>
                      <a:r>
                        <a:rPr lang="en-US" sz="700" dirty="0" err="1">
                          <a:effectLst/>
                        </a:rPr>
                        <a:t>median_income</a:t>
                      </a:r>
                      <a:endParaRPr lang="en-US" sz="700" b="1" dirty="0">
                        <a:effectLst/>
                      </a:endParaRPr>
                    </a:p>
                  </a:txBody>
                  <a:tcPr marL="37512" marR="37512" marT="18756" marB="18756" anchor="ctr"/>
                </a:tc>
                <a:tc>
                  <a:txBody>
                    <a:bodyPr/>
                    <a:lstStyle/>
                    <a:p>
                      <a:pPr algn="r" fontAlgn="ctr"/>
                      <a:r>
                        <a:rPr lang="en-US" sz="700" dirty="0" err="1">
                          <a:effectLst/>
                        </a:rPr>
                        <a:t>median_house_value</a:t>
                      </a:r>
                      <a:endParaRPr lang="en-US" sz="700" b="1" dirty="0">
                        <a:effectLst/>
                      </a:endParaRPr>
                    </a:p>
                  </a:txBody>
                  <a:tcPr marL="37512" marR="37512" marT="18756" marB="18756" anchor="ctr"/>
                </a:tc>
                <a:tc>
                  <a:txBody>
                    <a:bodyPr/>
                    <a:lstStyle/>
                    <a:p>
                      <a:pPr algn="r" fontAlgn="ctr"/>
                      <a:r>
                        <a:rPr lang="en-US" sz="700" dirty="0" err="1">
                          <a:effectLst/>
                        </a:rPr>
                        <a:t>ocean_proximity</a:t>
                      </a:r>
                      <a:endParaRPr lang="en-US" sz="700" b="1" dirty="0">
                        <a:effectLst/>
                      </a:endParaRPr>
                    </a:p>
                  </a:txBody>
                  <a:tcPr marL="37512" marR="37512" marT="18756" marB="18756" anchor="ctr"/>
                </a:tc>
                <a:tc>
                  <a:txBody>
                    <a:bodyPr/>
                    <a:lstStyle/>
                    <a:p>
                      <a:pPr algn="r" fontAlgn="ctr"/>
                      <a:r>
                        <a:rPr lang="en-US" sz="700" dirty="0" err="1">
                          <a:effectLst/>
                        </a:rPr>
                        <a:t>income_cat</a:t>
                      </a:r>
                      <a:endParaRPr lang="en-US" sz="700" b="1" dirty="0">
                        <a:effectLst/>
                      </a:endParaRPr>
                    </a:p>
                  </a:txBody>
                  <a:tcPr marL="37512" marR="37512" marT="18756" marB="18756" anchor="ctr"/>
                </a:tc>
                <a:tc>
                  <a:txBody>
                    <a:bodyPr/>
                    <a:lstStyle/>
                    <a:p>
                      <a:pPr algn="r" fontAlgn="ctr"/>
                      <a:r>
                        <a:rPr lang="en-US" sz="700" dirty="0" err="1">
                          <a:effectLst/>
                        </a:rPr>
                        <a:t>rooms_per_house</a:t>
                      </a:r>
                      <a:endParaRPr lang="en-US" sz="700" b="1" dirty="0">
                        <a:effectLst/>
                      </a:endParaRPr>
                    </a:p>
                  </a:txBody>
                  <a:tcPr marL="37512" marR="37512" marT="18756" marB="18756" anchor="ctr"/>
                </a:tc>
                <a:tc>
                  <a:txBody>
                    <a:bodyPr/>
                    <a:lstStyle/>
                    <a:p>
                      <a:pPr algn="r" fontAlgn="ctr"/>
                      <a:r>
                        <a:rPr lang="en-US" sz="700" dirty="0" err="1">
                          <a:effectLst/>
                        </a:rPr>
                        <a:t>bedrooms_ratio</a:t>
                      </a:r>
                      <a:endParaRPr lang="en-US" sz="700" b="1" dirty="0">
                        <a:effectLst/>
                      </a:endParaRPr>
                    </a:p>
                  </a:txBody>
                  <a:tcPr marL="37512" marR="37512" marT="18756" marB="18756" anchor="ctr"/>
                </a:tc>
                <a:tc>
                  <a:txBody>
                    <a:bodyPr/>
                    <a:lstStyle/>
                    <a:p>
                      <a:pPr algn="r" fontAlgn="ctr"/>
                      <a:r>
                        <a:rPr lang="en-US" sz="700" dirty="0" err="1">
                          <a:effectLst/>
                        </a:rPr>
                        <a:t>people_per_house</a:t>
                      </a:r>
                      <a:endParaRPr lang="en-US" sz="700" b="1" dirty="0">
                        <a:effectLst/>
                      </a:endParaRPr>
                    </a:p>
                  </a:txBody>
                  <a:tcPr marL="37512" marR="37512" marT="18756" marB="18756" anchor="ctr"/>
                </a:tc>
              </a:tr>
              <a:tr h="375115">
                <a:tc>
                  <a:txBody>
                    <a:bodyPr/>
                    <a:lstStyle/>
                    <a:p>
                      <a:pPr algn="r" fontAlgn="ctr"/>
                      <a:r>
                        <a:rPr lang="en-US" sz="700">
                          <a:effectLst/>
                        </a:rPr>
                        <a:t>13096</a:t>
                      </a:r>
                      <a:endParaRPr lang="en-US" sz="700" b="1">
                        <a:effectLst/>
                      </a:endParaRPr>
                    </a:p>
                  </a:txBody>
                  <a:tcPr marL="37512" marR="37512" marT="18756" marB="18756" anchor="ctr"/>
                </a:tc>
                <a:tc>
                  <a:txBody>
                    <a:bodyPr/>
                    <a:lstStyle/>
                    <a:p>
                      <a:pPr algn="r" fontAlgn="ctr"/>
                      <a:r>
                        <a:rPr lang="en-US" sz="700">
                          <a:effectLst/>
                        </a:rPr>
                        <a:t>-122.42</a:t>
                      </a:r>
                    </a:p>
                  </a:txBody>
                  <a:tcPr marL="37512" marR="37512" marT="18756" marB="18756" anchor="ctr"/>
                </a:tc>
                <a:tc>
                  <a:txBody>
                    <a:bodyPr/>
                    <a:lstStyle/>
                    <a:p>
                      <a:pPr algn="r" fontAlgn="ctr"/>
                      <a:r>
                        <a:rPr lang="en-US" sz="700">
                          <a:effectLst/>
                        </a:rPr>
                        <a:t>37.80</a:t>
                      </a:r>
                    </a:p>
                  </a:txBody>
                  <a:tcPr marL="37512" marR="37512" marT="18756" marB="18756" anchor="ctr"/>
                </a:tc>
                <a:tc>
                  <a:txBody>
                    <a:bodyPr/>
                    <a:lstStyle/>
                    <a:p>
                      <a:pPr algn="r" fontAlgn="ctr"/>
                      <a:r>
                        <a:rPr lang="en-US" sz="700">
                          <a:effectLst/>
                        </a:rPr>
                        <a:t>52</a:t>
                      </a:r>
                    </a:p>
                  </a:txBody>
                  <a:tcPr marL="37512" marR="37512" marT="18756" marB="18756" anchor="ctr"/>
                </a:tc>
                <a:tc>
                  <a:txBody>
                    <a:bodyPr/>
                    <a:lstStyle/>
                    <a:p>
                      <a:pPr algn="r" fontAlgn="ctr"/>
                      <a:r>
                        <a:rPr lang="en-US" sz="700">
                          <a:effectLst/>
                        </a:rPr>
                        <a:t>3321</a:t>
                      </a:r>
                    </a:p>
                  </a:txBody>
                  <a:tcPr marL="37512" marR="37512" marT="18756" marB="18756" anchor="ctr"/>
                </a:tc>
                <a:tc>
                  <a:txBody>
                    <a:bodyPr/>
                    <a:lstStyle/>
                    <a:p>
                      <a:pPr algn="r" fontAlgn="ctr"/>
                      <a:r>
                        <a:rPr lang="en-US" sz="700">
                          <a:effectLst/>
                        </a:rPr>
                        <a:t>1115.0</a:t>
                      </a:r>
                    </a:p>
                  </a:txBody>
                  <a:tcPr marL="37512" marR="37512" marT="18756" marB="18756" anchor="ctr"/>
                </a:tc>
                <a:tc>
                  <a:txBody>
                    <a:bodyPr/>
                    <a:lstStyle/>
                    <a:p>
                      <a:pPr algn="r" fontAlgn="ctr"/>
                      <a:r>
                        <a:rPr lang="en-US" sz="700">
                          <a:effectLst/>
                        </a:rPr>
                        <a:t>1576</a:t>
                      </a:r>
                    </a:p>
                  </a:txBody>
                  <a:tcPr marL="37512" marR="37512" marT="18756" marB="18756" anchor="ctr"/>
                </a:tc>
                <a:tc>
                  <a:txBody>
                    <a:bodyPr/>
                    <a:lstStyle/>
                    <a:p>
                      <a:pPr algn="r" fontAlgn="ctr"/>
                      <a:r>
                        <a:rPr lang="en-US" sz="700">
                          <a:effectLst/>
                        </a:rPr>
                        <a:t>1034</a:t>
                      </a:r>
                    </a:p>
                  </a:txBody>
                  <a:tcPr marL="37512" marR="37512" marT="18756" marB="18756" anchor="ctr"/>
                </a:tc>
                <a:tc>
                  <a:txBody>
                    <a:bodyPr/>
                    <a:lstStyle/>
                    <a:p>
                      <a:pPr algn="r" fontAlgn="ctr"/>
                      <a:r>
                        <a:rPr lang="en-US" sz="700">
                          <a:effectLst/>
                        </a:rPr>
                        <a:t>2.0987</a:t>
                      </a:r>
                    </a:p>
                  </a:txBody>
                  <a:tcPr marL="37512" marR="37512" marT="18756" marB="18756" anchor="ctr"/>
                </a:tc>
                <a:tc>
                  <a:txBody>
                    <a:bodyPr/>
                    <a:lstStyle/>
                    <a:p>
                      <a:pPr algn="r" fontAlgn="ctr"/>
                      <a:r>
                        <a:rPr lang="en-US" sz="700">
                          <a:effectLst/>
                        </a:rPr>
                        <a:t>458300</a:t>
                      </a:r>
                    </a:p>
                  </a:txBody>
                  <a:tcPr marL="37512" marR="37512" marT="18756" marB="18756" anchor="ctr"/>
                </a:tc>
                <a:tc>
                  <a:txBody>
                    <a:bodyPr/>
                    <a:lstStyle/>
                    <a:p>
                      <a:pPr algn="r" fontAlgn="ctr"/>
                      <a:r>
                        <a:rPr lang="en-US" sz="700">
                          <a:effectLst/>
                        </a:rPr>
                        <a:t>NEAR BAY</a:t>
                      </a:r>
                    </a:p>
                  </a:txBody>
                  <a:tcPr marL="37512" marR="37512" marT="18756" marB="18756" anchor="ctr"/>
                </a:tc>
                <a:tc>
                  <a:txBody>
                    <a:bodyPr/>
                    <a:lstStyle/>
                    <a:p>
                      <a:pPr algn="r" fontAlgn="ctr"/>
                      <a:r>
                        <a:rPr lang="en-US" sz="700">
                          <a:effectLst/>
                        </a:rPr>
                        <a:t>2</a:t>
                      </a:r>
                    </a:p>
                  </a:txBody>
                  <a:tcPr marL="37512" marR="37512" marT="18756" marB="18756" anchor="ctr"/>
                </a:tc>
                <a:tc>
                  <a:txBody>
                    <a:bodyPr/>
                    <a:lstStyle/>
                    <a:p>
                      <a:pPr algn="r" fontAlgn="ctr"/>
                      <a:r>
                        <a:rPr lang="en-US" sz="700">
                          <a:effectLst/>
                        </a:rPr>
                        <a:t>3.211799</a:t>
                      </a:r>
                    </a:p>
                  </a:txBody>
                  <a:tcPr marL="37512" marR="37512" marT="18756" marB="18756" anchor="ctr"/>
                </a:tc>
                <a:tc>
                  <a:txBody>
                    <a:bodyPr/>
                    <a:lstStyle/>
                    <a:p>
                      <a:pPr algn="r" fontAlgn="ctr"/>
                      <a:r>
                        <a:rPr lang="en-US" sz="700">
                          <a:effectLst/>
                        </a:rPr>
                        <a:t>0.335742</a:t>
                      </a:r>
                    </a:p>
                  </a:txBody>
                  <a:tcPr marL="37512" marR="37512" marT="18756" marB="18756" anchor="ctr"/>
                </a:tc>
                <a:tc>
                  <a:txBody>
                    <a:bodyPr/>
                    <a:lstStyle/>
                    <a:p>
                      <a:pPr algn="r" fontAlgn="ctr"/>
                      <a:r>
                        <a:rPr lang="en-US" sz="700">
                          <a:effectLst/>
                        </a:rPr>
                        <a:t>1.524178</a:t>
                      </a:r>
                    </a:p>
                  </a:txBody>
                  <a:tcPr marL="37512" marR="37512" marT="18756" marB="18756" anchor="ctr"/>
                </a:tc>
              </a:tr>
              <a:tr h="375115">
                <a:tc>
                  <a:txBody>
                    <a:bodyPr/>
                    <a:lstStyle/>
                    <a:p>
                      <a:pPr algn="r" fontAlgn="ctr"/>
                      <a:r>
                        <a:rPr lang="en-US" sz="700">
                          <a:effectLst/>
                        </a:rPr>
                        <a:t>14973</a:t>
                      </a:r>
                      <a:endParaRPr lang="en-US" sz="700" b="1">
                        <a:effectLst/>
                      </a:endParaRPr>
                    </a:p>
                  </a:txBody>
                  <a:tcPr marL="37512" marR="37512" marT="18756" marB="18756" anchor="ctr"/>
                </a:tc>
                <a:tc>
                  <a:txBody>
                    <a:bodyPr/>
                    <a:lstStyle/>
                    <a:p>
                      <a:pPr algn="r" fontAlgn="ctr"/>
                      <a:r>
                        <a:rPr lang="en-US" sz="700">
                          <a:effectLst/>
                        </a:rPr>
                        <a:t>-118.38</a:t>
                      </a:r>
                    </a:p>
                  </a:txBody>
                  <a:tcPr marL="37512" marR="37512" marT="18756" marB="18756" anchor="ctr"/>
                </a:tc>
                <a:tc>
                  <a:txBody>
                    <a:bodyPr/>
                    <a:lstStyle/>
                    <a:p>
                      <a:pPr algn="r" fontAlgn="ctr"/>
                      <a:r>
                        <a:rPr lang="en-US" sz="700">
                          <a:effectLst/>
                        </a:rPr>
                        <a:t>34.14</a:t>
                      </a:r>
                    </a:p>
                  </a:txBody>
                  <a:tcPr marL="37512" marR="37512" marT="18756" marB="18756" anchor="ctr"/>
                </a:tc>
                <a:tc>
                  <a:txBody>
                    <a:bodyPr/>
                    <a:lstStyle/>
                    <a:p>
                      <a:pPr algn="r" fontAlgn="ctr"/>
                      <a:r>
                        <a:rPr lang="en-US" sz="700">
                          <a:effectLst/>
                        </a:rPr>
                        <a:t>40</a:t>
                      </a:r>
                    </a:p>
                  </a:txBody>
                  <a:tcPr marL="37512" marR="37512" marT="18756" marB="18756" anchor="ctr"/>
                </a:tc>
                <a:tc>
                  <a:txBody>
                    <a:bodyPr/>
                    <a:lstStyle/>
                    <a:p>
                      <a:pPr algn="r" fontAlgn="ctr"/>
                      <a:r>
                        <a:rPr lang="en-US" sz="700">
                          <a:effectLst/>
                        </a:rPr>
                        <a:t>1965</a:t>
                      </a:r>
                    </a:p>
                  </a:txBody>
                  <a:tcPr marL="37512" marR="37512" marT="18756" marB="18756" anchor="ctr"/>
                </a:tc>
                <a:tc>
                  <a:txBody>
                    <a:bodyPr/>
                    <a:lstStyle/>
                    <a:p>
                      <a:pPr algn="r" fontAlgn="ctr"/>
                      <a:r>
                        <a:rPr lang="en-US" sz="700">
                          <a:effectLst/>
                        </a:rPr>
                        <a:t>354.0</a:t>
                      </a:r>
                    </a:p>
                  </a:txBody>
                  <a:tcPr marL="37512" marR="37512" marT="18756" marB="18756" anchor="ctr"/>
                </a:tc>
                <a:tc>
                  <a:txBody>
                    <a:bodyPr/>
                    <a:lstStyle/>
                    <a:p>
                      <a:pPr algn="r" fontAlgn="ctr"/>
                      <a:r>
                        <a:rPr lang="en-US" sz="700">
                          <a:effectLst/>
                        </a:rPr>
                        <a:t>666</a:t>
                      </a:r>
                    </a:p>
                  </a:txBody>
                  <a:tcPr marL="37512" marR="37512" marT="18756" marB="18756" anchor="ctr"/>
                </a:tc>
                <a:tc>
                  <a:txBody>
                    <a:bodyPr/>
                    <a:lstStyle/>
                    <a:p>
                      <a:pPr algn="r" fontAlgn="ctr"/>
                      <a:r>
                        <a:rPr lang="en-US" sz="700">
                          <a:effectLst/>
                        </a:rPr>
                        <a:t>357</a:t>
                      </a:r>
                    </a:p>
                  </a:txBody>
                  <a:tcPr marL="37512" marR="37512" marT="18756" marB="18756" anchor="ctr"/>
                </a:tc>
                <a:tc>
                  <a:txBody>
                    <a:bodyPr/>
                    <a:lstStyle/>
                    <a:p>
                      <a:pPr algn="r" fontAlgn="ctr"/>
                      <a:r>
                        <a:rPr lang="en-US" sz="700">
                          <a:effectLst/>
                        </a:rPr>
                        <a:t>6.0876</a:t>
                      </a:r>
                    </a:p>
                  </a:txBody>
                  <a:tcPr marL="37512" marR="37512" marT="18756" marB="18756" anchor="ctr"/>
                </a:tc>
                <a:tc>
                  <a:txBody>
                    <a:bodyPr/>
                    <a:lstStyle/>
                    <a:p>
                      <a:pPr algn="r" fontAlgn="ctr"/>
                      <a:r>
                        <a:rPr lang="en-US" sz="700">
                          <a:effectLst/>
                        </a:rPr>
                        <a:t>483800</a:t>
                      </a:r>
                    </a:p>
                  </a:txBody>
                  <a:tcPr marL="37512" marR="37512" marT="18756" marB="18756" anchor="ctr"/>
                </a:tc>
                <a:tc>
                  <a:txBody>
                    <a:bodyPr/>
                    <a:lstStyle/>
                    <a:p>
                      <a:pPr algn="r" fontAlgn="ctr"/>
                      <a:r>
                        <a:rPr lang="en-US" sz="700">
                          <a:effectLst/>
                        </a:rPr>
                        <a:t>&lt;1H OCEAN</a:t>
                      </a:r>
                    </a:p>
                  </a:txBody>
                  <a:tcPr marL="37512" marR="37512" marT="18756" marB="18756" anchor="ctr"/>
                </a:tc>
                <a:tc>
                  <a:txBody>
                    <a:bodyPr/>
                    <a:lstStyle/>
                    <a:p>
                      <a:pPr algn="r" fontAlgn="ctr"/>
                      <a:r>
                        <a:rPr lang="en-US" sz="700">
                          <a:effectLst/>
                        </a:rPr>
                        <a:t>5</a:t>
                      </a:r>
                    </a:p>
                  </a:txBody>
                  <a:tcPr marL="37512" marR="37512" marT="18756" marB="18756" anchor="ctr"/>
                </a:tc>
                <a:tc>
                  <a:txBody>
                    <a:bodyPr/>
                    <a:lstStyle/>
                    <a:p>
                      <a:pPr algn="r" fontAlgn="ctr"/>
                      <a:r>
                        <a:rPr lang="en-US" sz="700">
                          <a:effectLst/>
                        </a:rPr>
                        <a:t>5.504202</a:t>
                      </a:r>
                    </a:p>
                  </a:txBody>
                  <a:tcPr marL="37512" marR="37512" marT="18756" marB="18756" anchor="ctr"/>
                </a:tc>
                <a:tc>
                  <a:txBody>
                    <a:bodyPr/>
                    <a:lstStyle/>
                    <a:p>
                      <a:pPr algn="r" fontAlgn="ctr"/>
                      <a:r>
                        <a:rPr lang="en-US" sz="700">
                          <a:effectLst/>
                        </a:rPr>
                        <a:t>0.180153</a:t>
                      </a:r>
                    </a:p>
                  </a:txBody>
                  <a:tcPr marL="37512" marR="37512" marT="18756" marB="18756" anchor="ctr"/>
                </a:tc>
                <a:tc>
                  <a:txBody>
                    <a:bodyPr/>
                    <a:lstStyle/>
                    <a:p>
                      <a:pPr algn="r" fontAlgn="ctr"/>
                      <a:r>
                        <a:rPr lang="en-US" sz="700">
                          <a:effectLst/>
                        </a:rPr>
                        <a:t>1.865546</a:t>
                      </a:r>
                    </a:p>
                  </a:txBody>
                  <a:tcPr marL="37512" marR="37512" marT="18756" marB="18756" anchor="ctr"/>
                </a:tc>
              </a:tr>
              <a:tr h="375115">
                <a:tc>
                  <a:txBody>
                    <a:bodyPr/>
                    <a:lstStyle/>
                    <a:p>
                      <a:pPr algn="r" fontAlgn="ctr"/>
                      <a:r>
                        <a:rPr lang="en-US" sz="700">
                          <a:effectLst/>
                        </a:rPr>
                        <a:t>3785</a:t>
                      </a:r>
                      <a:endParaRPr lang="en-US" sz="700" b="1">
                        <a:effectLst/>
                      </a:endParaRPr>
                    </a:p>
                  </a:txBody>
                  <a:tcPr marL="37512" marR="37512" marT="18756" marB="18756" anchor="ctr"/>
                </a:tc>
                <a:tc>
                  <a:txBody>
                    <a:bodyPr/>
                    <a:lstStyle/>
                    <a:p>
                      <a:pPr algn="r" fontAlgn="ctr"/>
                      <a:r>
                        <a:rPr lang="en-US" sz="700">
                          <a:effectLst/>
                        </a:rPr>
                        <a:t>-121.98</a:t>
                      </a:r>
                    </a:p>
                  </a:txBody>
                  <a:tcPr marL="37512" marR="37512" marT="18756" marB="18756" anchor="ctr"/>
                </a:tc>
                <a:tc>
                  <a:txBody>
                    <a:bodyPr/>
                    <a:lstStyle/>
                    <a:p>
                      <a:pPr algn="r" fontAlgn="ctr"/>
                      <a:r>
                        <a:rPr lang="en-US" sz="700">
                          <a:effectLst/>
                        </a:rPr>
                        <a:t>38.36</a:t>
                      </a:r>
                    </a:p>
                  </a:txBody>
                  <a:tcPr marL="37512" marR="37512" marT="18756" marB="18756" anchor="ctr"/>
                </a:tc>
                <a:tc>
                  <a:txBody>
                    <a:bodyPr/>
                    <a:lstStyle/>
                    <a:p>
                      <a:pPr algn="r" fontAlgn="ctr"/>
                      <a:r>
                        <a:rPr lang="en-US" sz="700">
                          <a:effectLst/>
                        </a:rPr>
                        <a:t>33</a:t>
                      </a:r>
                    </a:p>
                  </a:txBody>
                  <a:tcPr marL="37512" marR="37512" marT="18756" marB="18756" anchor="ctr"/>
                </a:tc>
                <a:tc>
                  <a:txBody>
                    <a:bodyPr/>
                    <a:lstStyle/>
                    <a:p>
                      <a:pPr algn="r" fontAlgn="ctr"/>
                      <a:r>
                        <a:rPr lang="en-US" sz="700">
                          <a:effectLst/>
                        </a:rPr>
                        <a:t>1083</a:t>
                      </a:r>
                    </a:p>
                  </a:txBody>
                  <a:tcPr marL="37512" marR="37512" marT="18756" marB="18756" anchor="ctr"/>
                </a:tc>
                <a:tc>
                  <a:txBody>
                    <a:bodyPr/>
                    <a:lstStyle/>
                    <a:p>
                      <a:pPr algn="r" fontAlgn="ctr"/>
                      <a:r>
                        <a:rPr lang="en-US" sz="700">
                          <a:effectLst/>
                        </a:rPr>
                        <a:t>217.0</a:t>
                      </a:r>
                    </a:p>
                  </a:txBody>
                  <a:tcPr marL="37512" marR="37512" marT="18756" marB="18756" anchor="ctr"/>
                </a:tc>
                <a:tc>
                  <a:txBody>
                    <a:bodyPr/>
                    <a:lstStyle/>
                    <a:p>
                      <a:pPr algn="r" fontAlgn="ctr"/>
                      <a:r>
                        <a:rPr lang="en-US" sz="700">
                          <a:effectLst/>
                        </a:rPr>
                        <a:t>562</a:t>
                      </a:r>
                    </a:p>
                  </a:txBody>
                  <a:tcPr marL="37512" marR="37512" marT="18756" marB="18756" anchor="ctr"/>
                </a:tc>
                <a:tc>
                  <a:txBody>
                    <a:bodyPr/>
                    <a:lstStyle/>
                    <a:p>
                      <a:pPr algn="r" fontAlgn="ctr"/>
                      <a:r>
                        <a:rPr lang="en-US" sz="700">
                          <a:effectLst/>
                        </a:rPr>
                        <a:t>203</a:t>
                      </a:r>
                    </a:p>
                  </a:txBody>
                  <a:tcPr marL="37512" marR="37512" marT="18756" marB="18756" anchor="ctr"/>
                </a:tc>
                <a:tc>
                  <a:txBody>
                    <a:bodyPr/>
                    <a:lstStyle/>
                    <a:p>
                      <a:pPr algn="r" fontAlgn="ctr"/>
                      <a:r>
                        <a:rPr lang="en-US" sz="700">
                          <a:effectLst/>
                        </a:rPr>
                        <a:t>2.4330</a:t>
                      </a:r>
                    </a:p>
                  </a:txBody>
                  <a:tcPr marL="37512" marR="37512" marT="18756" marB="18756" anchor="ctr"/>
                </a:tc>
                <a:tc>
                  <a:txBody>
                    <a:bodyPr/>
                    <a:lstStyle/>
                    <a:p>
                      <a:pPr algn="r" fontAlgn="ctr"/>
                      <a:r>
                        <a:rPr lang="en-US" sz="700">
                          <a:effectLst/>
                        </a:rPr>
                        <a:t>101700</a:t>
                      </a:r>
                    </a:p>
                  </a:txBody>
                  <a:tcPr marL="37512" marR="37512" marT="18756" marB="18756" anchor="ctr"/>
                </a:tc>
                <a:tc>
                  <a:txBody>
                    <a:bodyPr/>
                    <a:lstStyle/>
                    <a:p>
                      <a:pPr algn="r" fontAlgn="ctr"/>
                      <a:r>
                        <a:rPr lang="en-US" sz="700">
                          <a:effectLst/>
                        </a:rPr>
                        <a:t>INLAND</a:t>
                      </a:r>
                    </a:p>
                  </a:txBody>
                  <a:tcPr marL="37512" marR="37512" marT="18756" marB="18756" anchor="ctr"/>
                </a:tc>
                <a:tc>
                  <a:txBody>
                    <a:bodyPr/>
                    <a:lstStyle/>
                    <a:p>
                      <a:pPr algn="r" fontAlgn="ctr"/>
                      <a:r>
                        <a:rPr lang="en-US" sz="700">
                          <a:effectLst/>
                        </a:rPr>
                        <a:t>2</a:t>
                      </a:r>
                    </a:p>
                  </a:txBody>
                  <a:tcPr marL="37512" marR="37512" marT="18756" marB="18756" anchor="ctr"/>
                </a:tc>
                <a:tc>
                  <a:txBody>
                    <a:bodyPr/>
                    <a:lstStyle/>
                    <a:p>
                      <a:pPr algn="r" fontAlgn="ctr"/>
                      <a:r>
                        <a:rPr lang="en-US" sz="700">
                          <a:effectLst/>
                        </a:rPr>
                        <a:t>5.334975</a:t>
                      </a:r>
                    </a:p>
                  </a:txBody>
                  <a:tcPr marL="37512" marR="37512" marT="18756" marB="18756" anchor="ctr"/>
                </a:tc>
                <a:tc>
                  <a:txBody>
                    <a:bodyPr/>
                    <a:lstStyle/>
                    <a:p>
                      <a:pPr algn="r" fontAlgn="ctr"/>
                      <a:r>
                        <a:rPr lang="en-US" sz="700">
                          <a:effectLst/>
                        </a:rPr>
                        <a:t>0.200369</a:t>
                      </a:r>
                    </a:p>
                  </a:txBody>
                  <a:tcPr marL="37512" marR="37512" marT="18756" marB="18756" anchor="ctr"/>
                </a:tc>
                <a:tc>
                  <a:txBody>
                    <a:bodyPr/>
                    <a:lstStyle/>
                    <a:p>
                      <a:pPr algn="r" fontAlgn="ctr"/>
                      <a:r>
                        <a:rPr lang="en-US" sz="700">
                          <a:effectLst/>
                        </a:rPr>
                        <a:t>2.768473</a:t>
                      </a:r>
                    </a:p>
                  </a:txBody>
                  <a:tcPr marL="37512" marR="37512" marT="18756" marB="18756" anchor="ctr"/>
                </a:tc>
              </a:tr>
              <a:tr h="375115">
                <a:tc>
                  <a:txBody>
                    <a:bodyPr/>
                    <a:lstStyle/>
                    <a:p>
                      <a:pPr algn="r" fontAlgn="ctr"/>
                      <a:r>
                        <a:rPr lang="en-US" sz="700">
                          <a:effectLst/>
                        </a:rPr>
                        <a:t>14689</a:t>
                      </a:r>
                      <a:endParaRPr lang="en-US" sz="700" b="1">
                        <a:effectLst/>
                      </a:endParaRPr>
                    </a:p>
                  </a:txBody>
                  <a:tcPr marL="37512" marR="37512" marT="18756" marB="18756" anchor="ctr"/>
                </a:tc>
                <a:tc>
                  <a:txBody>
                    <a:bodyPr/>
                    <a:lstStyle/>
                    <a:p>
                      <a:pPr algn="r" fontAlgn="ctr"/>
                      <a:r>
                        <a:rPr lang="en-US" sz="700">
                          <a:effectLst/>
                        </a:rPr>
                        <a:t>-117.11</a:t>
                      </a:r>
                    </a:p>
                  </a:txBody>
                  <a:tcPr marL="37512" marR="37512" marT="18756" marB="18756" anchor="ctr"/>
                </a:tc>
                <a:tc>
                  <a:txBody>
                    <a:bodyPr/>
                    <a:lstStyle/>
                    <a:p>
                      <a:pPr algn="r" fontAlgn="ctr"/>
                      <a:r>
                        <a:rPr lang="en-US" sz="700">
                          <a:effectLst/>
                        </a:rPr>
                        <a:t>33.75</a:t>
                      </a:r>
                    </a:p>
                  </a:txBody>
                  <a:tcPr marL="37512" marR="37512" marT="18756" marB="18756" anchor="ctr"/>
                </a:tc>
                <a:tc>
                  <a:txBody>
                    <a:bodyPr/>
                    <a:lstStyle/>
                    <a:p>
                      <a:pPr algn="r" fontAlgn="ctr"/>
                      <a:r>
                        <a:rPr lang="en-US" sz="700">
                          <a:effectLst/>
                        </a:rPr>
                        <a:t>17</a:t>
                      </a:r>
                    </a:p>
                  </a:txBody>
                  <a:tcPr marL="37512" marR="37512" marT="18756" marB="18756" anchor="ctr"/>
                </a:tc>
                <a:tc>
                  <a:txBody>
                    <a:bodyPr/>
                    <a:lstStyle/>
                    <a:p>
                      <a:pPr algn="r" fontAlgn="ctr"/>
                      <a:r>
                        <a:rPr lang="en-US" sz="700">
                          <a:effectLst/>
                        </a:rPr>
                        <a:t>4174</a:t>
                      </a:r>
                    </a:p>
                  </a:txBody>
                  <a:tcPr marL="37512" marR="37512" marT="18756" marB="18756" anchor="ctr"/>
                </a:tc>
                <a:tc>
                  <a:txBody>
                    <a:bodyPr/>
                    <a:lstStyle/>
                    <a:p>
                      <a:pPr algn="r" fontAlgn="ctr"/>
                      <a:r>
                        <a:rPr lang="en-US" sz="700">
                          <a:effectLst/>
                        </a:rPr>
                        <a:t>851.0</a:t>
                      </a:r>
                    </a:p>
                  </a:txBody>
                  <a:tcPr marL="37512" marR="37512" marT="18756" marB="18756" anchor="ctr"/>
                </a:tc>
                <a:tc>
                  <a:txBody>
                    <a:bodyPr/>
                    <a:lstStyle/>
                    <a:p>
                      <a:pPr algn="r" fontAlgn="ctr"/>
                      <a:r>
                        <a:rPr lang="en-US" sz="700">
                          <a:effectLst/>
                        </a:rPr>
                        <a:t>1845</a:t>
                      </a:r>
                    </a:p>
                  </a:txBody>
                  <a:tcPr marL="37512" marR="37512" marT="18756" marB="18756" anchor="ctr"/>
                </a:tc>
                <a:tc>
                  <a:txBody>
                    <a:bodyPr/>
                    <a:lstStyle/>
                    <a:p>
                      <a:pPr algn="r" fontAlgn="ctr"/>
                      <a:r>
                        <a:rPr lang="en-US" sz="700">
                          <a:effectLst/>
                        </a:rPr>
                        <a:t>780</a:t>
                      </a:r>
                    </a:p>
                  </a:txBody>
                  <a:tcPr marL="37512" marR="37512" marT="18756" marB="18756" anchor="ctr"/>
                </a:tc>
                <a:tc>
                  <a:txBody>
                    <a:bodyPr/>
                    <a:lstStyle/>
                    <a:p>
                      <a:pPr algn="r" fontAlgn="ctr"/>
                      <a:r>
                        <a:rPr lang="en-US" sz="700">
                          <a:effectLst/>
                        </a:rPr>
                        <a:t>2.2618</a:t>
                      </a:r>
                    </a:p>
                  </a:txBody>
                  <a:tcPr marL="37512" marR="37512" marT="18756" marB="18756" anchor="ctr"/>
                </a:tc>
                <a:tc>
                  <a:txBody>
                    <a:bodyPr/>
                    <a:lstStyle/>
                    <a:p>
                      <a:pPr algn="r" fontAlgn="ctr"/>
                      <a:r>
                        <a:rPr lang="en-US" sz="700">
                          <a:effectLst/>
                        </a:rPr>
                        <a:t>96100</a:t>
                      </a:r>
                    </a:p>
                  </a:txBody>
                  <a:tcPr marL="37512" marR="37512" marT="18756" marB="18756" anchor="ctr"/>
                </a:tc>
                <a:tc>
                  <a:txBody>
                    <a:bodyPr/>
                    <a:lstStyle/>
                    <a:p>
                      <a:pPr algn="r" fontAlgn="ctr"/>
                      <a:r>
                        <a:rPr lang="en-US" sz="700">
                          <a:effectLst/>
                        </a:rPr>
                        <a:t>INLAND</a:t>
                      </a:r>
                    </a:p>
                  </a:txBody>
                  <a:tcPr marL="37512" marR="37512" marT="18756" marB="18756" anchor="ctr"/>
                </a:tc>
                <a:tc>
                  <a:txBody>
                    <a:bodyPr/>
                    <a:lstStyle/>
                    <a:p>
                      <a:pPr algn="r" fontAlgn="ctr"/>
                      <a:r>
                        <a:rPr lang="en-US" sz="700">
                          <a:effectLst/>
                        </a:rPr>
                        <a:t>2</a:t>
                      </a:r>
                    </a:p>
                  </a:txBody>
                  <a:tcPr marL="37512" marR="37512" marT="18756" marB="18756" anchor="ctr"/>
                </a:tc>
                <a:tc>
                  <a:txBody>
                    <a:bodyPr/>
                    <a:lstStyle/>
                    <a:p>
                      <a:pPr algn="r" fontAlgn="ctr"/>
                      <a:r>
                        <a:rPr lang="en-US" sz="700">
                          <a:effectLst/>
                        </a:rPr>
                        <a:t>5.351282</a:t>
                      </a:r>
                    </a:p>
                  </a:txBody>
                  <a:tcPr marL="37512" marR="37512" marT="18756" marB="18756" anchor="ctr"/>
                </a:tc>
                <a:tc>
                  <a:txBody>
                    <a:bodyPr/>
                    <a:lstStyle/>
                    <a:p>
                      <a:pPr algn="r" fontAlgn="ctr"/>
                      <a:r>
                        <a:rPr lang="en-US" sz="700">
                          <a:effectLst/>
                        </a:rPr>
                        <a:t>0.203881</a:t>
                      </a:r>
                    </a:p>
                  </a:txBody>
                  <a:tcPr marL="37512" marR="37512" marT="18756" marB="18756" anchor="ctr"/>
                </a:tc>
                <a:tc>
                  <a:txBody>
                    <a:bodyPr/>
                    <a:lstStyle/>
                    <a:p>
                      <a:pPr algn="r" fontAlgn="ctr"/>
                      <a:r>
                        <a:rPr lang="en-US" sz="700">
                          <a:effectLst/>
                        </a:rPr>
                        <a:t>2.365385</a:t>
                      </a:r>
                    </a:p>
                  </a:txBody>
                  <a:tcPr marL="37512" marR="37512" marT="18756" marB="18756" anchor="ctr"/>
                </a:tc>
              </a:tr>
              <a:tr h="375115">
                <a:tc>
                  <a:txBody>
                    <a:bodyPr/>
                    <a:lstStyle/>
                    <a:p>
                      <a:pPr algn="r" fontAlgn="ctr"/>
                      <a:r>
                        <a:rPr lang="en-US" sz="700">
                          <a:effectLst/>
                        </a:rPr>
                        <a:t>20507</a:t>
                      </a:r>
                      <a:endParaRPr lang="en-US" sz="700" b="1">
                        <a:effectLst/>
                      </a:endParaRPr>
                    </a:p>
                  </a:txBody>
                  <a:tcPr marL="37512" marR="37512" marT="18756" marB="18756" anchor="ctr"/>
                </a:tc>
                <a:tc>
                  <a:txBody>
                    <a:bodyPr/>
                    <a:lstStyle/>
                    <a:p>
                      <a:pPr algn="r" fontAlgn="ctr"/>
                      <a:r>
                        <a:rPr lang="en-US" sz="700">
                          <a:effectLst/>
                        </a:rPr>
                        <a:t>-118.15</a:t>
                      </a:r>
                    </a:p>
                  </a:txBody>
                  <a:tcPr marL="37512" marR="37512" marT="18756" marB="18756" anchor="ctr"/>
                </a:tc>
                <a:tc>
                  <a:txBody>
                    <a:bodyPr/>
                    <a:lstStyle/>
                    <a:p>
                      <a:pPr algn="r" fontAlgn="ctr"/>
                      <a:r>
                        <a:rPr lang="en-US" sz="700">
                          <a:effectLst/>
                        </a:rPr>
                        <a:t>33.77</a:t>
                      </a:r>
                    </a:p>
                  </a:txBody>
                  <a:tcPr marL="37512" marR="37512" marT="18756" marB="18756" anchor="ctr"/>
                </a:tc>
                <a:tc>
                  <a:txBody>
                    <a:bodyPr/>
                    <a:lstStyle/>
                    <a:p>
                      <a:pPr algn="r" fontAlgn="ctr"/>
                      <a:r>
                        <a:rPr lang="en-US" sz="700">
                          <a:effectLst/>
                        </a:rPr>
                        <a:t>36</a:t>
                      </a:r>
                    </a:p>
                  </a:txBody>
                  <a:tcPr marL="37512" marR="37512" marT="18756" marB="18756" anchor="ctr"/>
                </a:tc>
                <a:tc>
                  <a:txBody>
                    <a:bodyPr/>
                    <a:lstStyle/>
                    <a:p>
                      <a:pPr algn="r" fontAlgn="ctr"/>
                      <a:r>
                        <a:rPr lang="en-US" sz="700">
                          <a:effectLst/>
                        </a:rPr>
                        <a:t>4366</a:t>
                      </a:r>
                    </a:p>
                  </a:txBody>
                  <a:tcPr marL="37512" marR="37512" marT="18756" marB="18756" anchor="ctr"/>
                </a:tc>
                <a:tc>
                  <a:txBody>
                    <a:bodyPr/>
                    <a:lstStyle/>
                    <a:p>
                      <a:pPr algn="r" fontAlgn="ctr"/>
                      <a:r>
                        <a:rPr lang="en-US" sz="700">
                          <a:effectLst/>
                        </a:rPr>
                        <a:t>1211.0</a:t>
                      </a:r>
                    </a:p>
                  </a:txBody>
                  <a:tcPr marL="37512" marR="37512" marT="18756" marB="18756" anchor="ctr"/>
                </a:tc>
                <a:tc>
                  <a:txBody>
                    <a:bodyPr/>
                    <a:lstStyle/>
                    <a:p>
                      <a:pPr algn="r" fontAlgn="ctr"/>
                      <a:r>
                        <a:rPr lang="en-US" sz="700">
                          <a:effectLst/>
                        </a:rPr>
                        <a:t>1912</a:t>
                      </a:r>
                    </a:p>
                  </a:txBody>
                  <a:tcPr marL="37512" marR="37512" marT="18756" marB="18756" anchor="ctr"/>
                </a:tc>
                <a:tc>
                  <a:txBody>
                    <a:bodyPr/>
                    <a:lstStyle/>
                    <a:p>
                      <a:pPr algn="r" fontAlgn="ctr"/>
                      <a:r>
                        <a:rPr lang="en-US" sz="700">
                          <a:effectLst/>
                        </a:rPr>
                        <a:t>1172</a:t>
                      </a:r>
                    </a:p>
                  </a:txBody>
                  <a:tcPr marL="37512" marR="37512" marT="18756" marB="18756" anchor="ctr"/>
                </a:tc>
                <a:tc>
                  <a:txBody>
                    <a:bodyPr/>
                    <a:lstStyle/>
                    <a:p>
                      <a:pPr algn="r" fontAlgn="ctr"/>
                      <a:r>
                        <a:rPr lang="en-US" sz="700">
                          <a:effectLst/>
                        </a:rPr>
                        <a:t>3.5292</a:t>
                      </a:r>
                    </a:p>
                  </a:txBody>
                  <a:tcPr marL="37512" marR="37512" marT="18756" marB="18756" anchor="ctr"/>
                </a:tc>
                <a:tc>
                  <a:txBody>
                    <a:bodyPr/>
                    <a:lstStyle/>
                    <a:p>
                      <a:pPr algn="r" fontAlgn="ctr"/>
                      <a:r>
                        <a:rPr lang="en-US" sz="700">
                          <a:effectLst/>
                        </a:rPr>
                        <a:t>361800</a:t>
                      </a:r>
                    </a:p>
                  </a:txBody>
                  <a:tcPr marL="37512" marR="37512" marT="18756" marB="18756" anchor="ctr"/>
                </a:tc>
                <a:tc>
                  <a:txBody>
                    <a:bodyPr/>
                    <a:lstStyle/>
                    <a:p>
                      <a:pPr algn="r" fontAlgn="ctr"/>
                      <a:r>
                        <a:rPr lang="en-US" sz="700">
                          <a:effectLst/>
                        </a:rPr>
                        <a:t>NEAR OCEAN</a:t>
                      </a:r>
                    </a:p>
                  </a:txBody>
                  <a:tcPr marL="37512" marR="37512" marT="18756" marB="18756" anchor="ctr"/>
                </a:tc>
                <a:tc>
                  <a:txBody>
                    <a:bodyPr/>
                    <a:lstStyle/>
                    <a:p>
                      <a:pPr algn="r" fontAlgn="ctr"/>
                      <a:r>
                        <a:rPr lang="en-US" sz="700">
                          <a:effectLst/>
                        </a:rPr>
                        <a:t>3</a:t>
                      </a:r>
                    </a:p>
                  </a:txBody>
                  <a:tcPr marL="37512" marR="37512" marT="18756" marB="18756" anchor="ctr"/>
                </a:tc>
                <a:tc>
                  <a:txBody>
                    <a:bodyPr/>
                    <a:lstStyle/>
                    <a:p>
                      <a:pPr algn="r" fontAlgn="ctr"/>
                      <a:r>
                        <a:rPr lang="en-US" sz="700">
                          <a:effectLst/>
                        </a:rPr>
                        <a:t>3.725256</a:t>
                      </a:r>
                    </a:p>
                  </a:txBody>
                  <a:tcPr marL="37512" marR="37512" marT="18756" marB="18756" anchor="ctr"/>
                </a:tc>
                <a:tc>
                  <a:txBody>
                    <a:bodyPr/>
                    <a:lstStyle/>
                    <a:p>
                      <a:pPr algn="r" fontAlgn="ctr"/>
                      <a:r>
                        <a:rPr lang="en-US" sz="700">
                          <a:effectLst/>
                        </a:rPr>
                        <a:t>0.277371</a:t>
                      </a:r>
                    </a:p>
                  </a:txBody>
                  <a:tcPr marL="37512" marR="37512" marT="18756" marB="18756" anchor="ctr"/>
                </a:tc>
                <a:tc>
                  <a:txBody>
                    <a:bodyPr/>
                    <a:lstStyle/>
                    <a:p>
                      <a:pPr algn="r" fontAlgn="ctr"/>
                      <a:r>
                        <a:rPr lang="en-US" sz="700">
                          <a:effectLst/>
                        </a:rPr>
                        <a:t>1.631399</a:t>
                      </a:r>
                    </a:p>
                  </a:txBody>
                  <a:tcPr marL="37512" marR="37512" marT="18756" marB="18756" anchor="ctr"/>
                </a:tc>
              </a:tr>
              <a:tr h="375115">
                <a:tc>
                  <a:txBody>
                    <a:bodyPr/>
                    <a:lstStyle/>
                    <a:p>
                      <a:pPr algn="r" fontAlgn="ctr"/>
                      <a:r>
                        <a:rPr lang="en-US" sz="700">
                          <a:effectLst/>
                        </a:rPr>
                        <a:t>1286</a:t>
                      </a:r>
                      <a:endParaRPr lang="en-US" sz="700" b="1">
                        <a:effectLst/>
                      </a:endParaRPr>
                    </a:p>
                  </a:txBody>
                  <a:tcPr marL="37512" marR="37512" marT="18756" marB="18756" anchor="ctr"/>
                </a:tc>
                <a:tc>
                  <a:txBody>
                    <a:bodyPr/>
                    <a:lstStyle/>
                    <a:p>
                      <a:pPr algn="r" fontAlgn="ctr"/>
                      <a:r>
                        <a:rPr lang="en-US" sz="700">
                          <a:effectLst/>
                        </a:rPr>
                        <a:t>-121.31</a:t>
                      </a:r>
                    </a:p>
                  </a:txBody>
                  <a:tcPr marL="37512" marR="37512" marT="18756" marB="18756" anchor="ctr"/>
                </a:tc>
                <a:tc>
                  <a:txBody>
                    <a:bodyPr/>
                    <a:lstStyle/>
                    <a:p>
                      <a:pPr algn="r" fontAlgn="ctr"/>
                      <a:r>
                        <a:rPr lang="en-US" sz="700">
                          <a:effectLst/>
                        </a:rPr>
                        <a:t>37.96</a:t>
                      </a:r>
                    </a:p>
                  </a:txBody>
                  <a:tcPr marL="37512" marR="37512" marT="18756" marB="18756" anchor="ctr"/>
                </a:tc>
                <a:tc>
                  <a:txBody>
                    <a:bodyPr/>
                    <a:lstStyle/>
                    <a:p>
                      <a:pPr algn="r" fontAlgn="ctr"/>
                      <a:r>
                        <a:rPr lang="en-US" sz="700">
                          <a:effectLst/>
                        </a:rPr>
                        <a:t>52</a:t>
                      </a:r>
                    </a:p>
                  </a:txBody>
                  <a:tcPr marL="37512" marR="37512" marT="18756" marB="18756" anchor="ctr"/>
                </a:tc>
                <a:tc>
                  <a:txBody>
                    <a:bodyPr/>
                    <a:lstStyle/>
                    <a:p>
                      <a:pPr algn="r" fontAlgn="ctr"/>
                      <a:r>
                        <a:rPr lang="en-US" sz="700">
                          <a:effectLst/>
                        </a:rPr>
                        <a:t>1829</a:t>
                      </a:r>
                    </a:p>
                  </a:txBody>
                  <a:tcPr marL="37512" marR="37512" marT="18756" marB="18756" anchor="ctr"/>
                </a:tc>
                <a:tc>
                  <a:txBody>
                    <a:bodyPr/>
                    <a:lstStyle/>
                    <a:p>
                      <a:pPr algn="r" fontAlgn="ctr"/>
                      <a:r>
                        <a:rPr lang="en-US" sz="700">
                          <a:effectLst/>
                        </a:rPr>
                        <a:t>301.0</a:t>
                      </a:r>
                    </a:p>
                  </a:txBody>
                  <a:tcPr marL="37512" marR="37512" marT="18756" marB="18756" anchor="ctr"/>
                </a:tc>
                <a:tc>
                  <a:txBody>
                    <a:bodyPr/>
                    <a:lstStyle/>
                    <a:p>
                      <a:pPr algn="r" fontAlgn="ctr"/>
                      <a:r>
                        <a:rPr lang="en-US" sz="700">
                          <a:effectLst/>
                        </a:rPr>
                        <a:t>694</a:t>
                      </a:r>
                    </a:p>
                  </a:txBody>
                  <a:tcPr marL="37512" marR="37512" marT="18756" marB="18756" anchor="ctr"/>
                </a:tc>
                <a:tc>
                  <a:txBody>
                    <a:bodyPr/>
                    <a:lstStyle/>
                    <a:p>
                      <a:pPr algn="r" fontAlgn="ctr"/>
                      <a:r>
                        <a:rPr lang="en-US" sz="700">
                          <a:effectLst/>
                        </a:rPr>
                        <a:t>319</a:t>
                      </a:r>
                    </a:p>
                  </a:txBody>
                  <a:tcPr marL="37512" marR="37512" marT="18756" marB="18756" anchor="ctr"/>
                </a:tc>
                <a:tc>
                  <a:txBody>
                    <a:bodyPr/>
                    <a:lstStyle/>
                    <a:p>
                      <a:pPr algn="r" fontAlgn="ctr"/>
                      <a:r>
                        <a:rPr lang="en-US" sz="700">
                          <a:effectLst/>
                        </a:rPr>
                        <a:t>3.3466</a:t>
                      </a:r>
                    </a:p>
                  </a:txBody>
                  <a:tcPr marL="37512" marR="37512" marT="18756" marB="18756" anchor="ctr"/>
                </a:tc>
                <a:tc>
                  <a:txBody>
                    <a:bodyPr/>
                    <a:lstStyle/>
                    <a:p>
                      <a:pPr algn="r" fontAlgn="ctr"/>
                      <a:r>
                        <a:rPr lang="en-US" sz="700">
                          <a:effectLst/>
                        </a:rPr>
                        <a:t>92600</a:t>
                      </a:r>
                    </a:p>
                  </a:txBody>
                  <a:tcPr marL="37512" marR="37512" marT="18756" marB="18756" anchor="ctr"/>
                </a:tc>
                <a:tc>
                  <a:txBody>
                    <a:bodyPr/>
                    <a:lstStyle/>
                    <a:p>
                      <a:pPr algn="r" fontAlgn="ctr"/>
                      <a:r>
                        <a:rPr lang="en-US" sz="700">
                          <a:effectLst/>
                        </a:rPr>
                        <a:t>INLAND</a:t>
                      </a:r>
                    </a:p>
                  </a:txBody>
                  <a:tcPr marL="37512" marR="37512" marT="18756" marB="18756" anchor="ctr"/>
                </a:tc>
                <a:tc>
                  <a:txBody>
                    <a:bodyPr/>
                    <a:lstStyle/>
                    <a:p>
                      <a:pPr algn="r" fontAlgn="ctr"/>
                      <a:r>
                        <a:rPr lang="en-US" sz="700">
                          <a:effectLst/>
                        </a:rPr>
                        <a:t>3</a:t>
                      </a:r>
                    </a:p>
                  </a:txBody>
                  <a:tcPr marL="37512" marR="37512" marT="18756" marB="18756" anchor="ctr"/>
                </a:tc>
                <a:tc>
                  <a:txBody>
                    <a:bodyPr/>
                    <a:lstStyle/>
                    <a:p>
                      <a:pPr algn="r" fontAlgn="ctr"/>
                      <a:r>
                        <a:rPr lang="en-US" sz="700">
                          <a:effectLst/>
                        </a:rPr>
                        <a:t>5.733542</a:t>
                      </a:r>
                    </a:p>
                  </a:txBody>
                  <a:tcPr marL="37512" marR="37512" marT="18756" marB="18756" anchor="ctr"/>
                </a:tc>
                <a:tc>
                  <a:txBody>
                    <a:bodyPr/>
                    <a:lstStyle/>
                    <a:p>
                      <a:pPr algn="r" fontAlgn="ctr"/>
                      <a:r>
                        <a:rPr lang="en-US" sz="700">
                          <a:effectLst/>
                        </a:rPr>
                        <a:t>0.164571</a:t>
                      </a:r>
                    </a:p>
                  </a:txBody>
                  <a:tcPr marL="37512" marR="37512" marT="18756" marB="18756" anchor="ctr"/>
                </a:tc>
                <a:tc>
                  <a:txBody>
                    <a:bodyPr/>
                    <a:lstStyle/>
                    <a:p>
                      <a:pPr algn="r" fontAlgn="ctr"/>
                      <a:r>
                        <a:rPr lang="en-US" sz="700">
                          <a:effectLst/>
                        </a:rPr>
                        <a:t>2.175549</a:t>
                      </a:r>
                    </a:p>
                  </a:txBody>
                  <a:tcPr marL="37512" marR="37512" marT="18756" marB="18756" anchor="ctr"/>
                </a:tc>
              </a:tr>
              <a:tr h="375115">
                <a:tc>
                  <a:txBody>
                    <a:bodyPr/>
                    <a:lstStyle/>
                    <a:p>
                      <a:pPr algn="r" fontAlgn="ctr"/>
                      <a:r>
                        <a:rPr lang="en-US" sz="700">
                          <a:effectLst/>
                        </a:rPr>
                        <a:t>18078</a:t>
                      </a:r>
                      <a:endParaRPr lang="en-US" sz="700" b="1">
                        <a:effectLst/>
                      </a:endParaRPr>
                    </a:p>
                  </a:txBody>
                  <a:tcPr marL="37512" marR="37512" marT="18756" marB="18756" anchor="ctr"/>
                </a:tc>
                <a:tc>
                  <a:txBody>
                    <a:bodyPr/>
                    <a:lstStyle/>
                    <a:p>
                      <a:pPr algn="r" fontAlgn="ctr"/>
                      <a:r>
                        <a:rPr lang="en-US" sz="700">
                          <a:effectLst/>
                        </a:rPr>
                        <a:t>-118.36</a:t>
                      </a:r>
                    </a:p>
                  </a:txBody>
                  <a:tcPr marL="37512" marR="37512" marT="18756" marB="18756" anchor="ctr"/>
                </a:tc>
                <a:tc>
                  <a:txBody>
                    <a:bodyPr/>
                    <a:lstStyle/>
                    <a:p>
                      <a:pPr algn="r" fontAlgn="ctr"/>
                      <a:r>
                        <a:rPr lang="en-US" sz="700">
                          <a:effectLst/>
                        </a:rPr>
                        <a:t>33.85</a:t>
                      </a:r>
                    </a:p>
                  </a:txBody>
                  <a:tcPr marL="37512" marR="37512" marT="18756" marB="18756" anchor="ctr"/>
                </a:tc>
                <a:tc>
                  <a:txBody>
                    <a:bodyPr/>
                    <a:lstStyle/>
                    <a:p>
                      <a:pPr algn="r" fontAlgn="ctr"/>
                      <a:r>
                        <a:rPr lang="en-US" sz="700">
                          <a:effectLst/>
                        </a:rPr>
                        <a:t>34</a:t>
                      </a:r>
                    </a:p>
                  </a:txBody>
                  <a:tcPr marL="37512" marR="37512" marT="18756" marB="18756" anchor="ctr"/>
                </a:tc>
                <a:tc>
                  <a:txBody>
                    <a:bodyPr/>
                    <a:lstStyle/>
                    <a:p>
                      <a:pPr algn="r" fontAlgn="ctr"/>
                      <a:r>
                        <a:rPr lang="en-US" sz="700">
                          <a:effectLst/>
                        </a:rPr>
                        <a:t>1086</a:t>
                      </a:r>
                    </a:p>
                  </a:txBody>
                  <a:tcPr marL="37512" marR="37512" marT="18756" marB="18756" anchor="ctr"/>
                </a:tc>
                <a:tc>
                  <a:txBody>
                    <a:bodyPr/>
                    <a:lstStyle/>
                    <a:p>
                      <a:pPr algn="r" fontAlgn="ctr"/>
                      <a:r>
                        <a:rPr lang="en-US" sz="700">
                          <a:effectLst/>
                        </a:rPr>
                        <a:t>197.0</a:t>
                      </a:r>
                    </a:p>
                  </a:txBody>
                  <a:tcPr marL="37512" marR="37512" marT="18756" marB="18756" anchor="ctr"/>
                </a:tc>
                <a:tc>
                  <a:txBody>
                    <a:bodyPr/>
                    <a:lstStyle/>
                    <a:p>
                      <a:pPr algn="r" fontAlgn="ctr"/>
                      <a:r>
                        <a:rPr lang="en-US" sz="700">
                          <a:effectLst/>
                        </a:rPr>
                        <a:t>509</a:t>
                      </a:r>
                    </a:p>
                  </a:txBody>
                  <a:tcPr marL="37512" marR="37512" marT="18756" marB="18756" anchor="ctr"/>
                </a:tc>
                <a:tc>
                  <a:txBody>
                    <a:bodyPr/>
                    <a:lstStyle/>
                    <a:p>
                      <a:pPr algn="r" fontAlgn="ctr"/>
                      <a:r>
                        <a:rPr lang="en-US" sz="700">
                          <a:effectLst/>
                        </a:rPr>
                        <a:t>158</a:t>
                      </a:r>
                    </a:p>
                  </a:txBody>
                  <a:tcPr marL="37512" marR="37512" marT="18756" marB="18756" anchor="ctr"/>
                </a:tc>
                <a:tc>
                  <a:txBody>
                    <a:bodyPr/>
                    <a:lstStyle/>
                    <a:p>
                      <a:pPr algn="r" fontAlgn="ctr"/>
                      <a:r>
                        <a:rPr lang="en-US" sz="700">
                          <a:effectLst/>
                        </a:rPr>
                        <a:t>6.1133</a:t>
                      </a:r>
                    </a:p>
                  </a:txBody>
                  <a:tcPr marL="37512" marR="37512" marT="18756" marB="18756" anchor="ctr"/>
                </a:tc>
                <a:tc>
                  <a:txBody>
                    <a:bodyPr/>
                    <a:lstStyle/>
                    <a:p>
                      <a:pPr algn="r" fontAlgn="ctr"/>
                      <a:r>
                        <a:rPr lang="en-US" sz="700">
                          <a:effectLst/>
                        </a:rPr>
                        <a:t>349300</a:t>
                      </a:r>
                    </a:p>
                  </a:txBody>
                  <a:tcPr marL="37512" marR="37512" marT="18756" marB="18756" anchor="ctr"/>
                </a:tc>
                <a:tc>
                  <a:txBody>
                    <a:bodyPr/>
                    <a:lstStyle/>
                    <a:p>
                      <a:pPr algn="r" fontAlgn="ctr"/>
                      <a:r>
                        <a:rPr lang="en-US" sz="700">
                          <a:effectLst/>
                        </a:rPr>
                        <a:t>&lt;1H OCEAN</a:t>
                      </a:r>
                    </a:p>
                  </a:txBody>
                  <a:tcPr marL="37512" marR="37512" marT="18756" marB="18756" anchor="ctr"/>
                </a:tc>
                <a:tc>
                  <a:txBody>
                    <a:bodyPr/>
                    <a:lstStyle/>
                    <a:p>
                      <a:pPr algn="r" fontAlgn="ctr"/>
                      <a:r>
                        <a:rPr lang="en-US" sz="700">
                          <a:effectLst/>
                        </a:rPr>
                        <a:t>5</a:t>
                      </a:r>
                    </a:p>
                  </a:txBody>
                  <a:tcPr marL="37512" marR="37512" marT="18756" marB="18756" anchor="ctr"/>
                </a:tc>
                <a:tc>
                  <a:txBody>
                    <a:bodyPr/>
                    <a:lstStyle/>
                    <a:p>
                      <a:pPr algn="r" fontAlgn="ctr"/>
                      <a:r>
                        <a:rPr lang="en-US" sz="700">
                          <a:effectLst/>
                        </a:rPr>
                        <a:t>6.873418</a:t>
                      </a:r>
                    </a:p>
                  </a:txBody>
                  <a:tcPr marL="37512" marR="37512" marT="18756" marB="18756" anchor="ctr"/>
                </a:tc>
                <a:tc>
                  <a:txBody>
                    <a:bodyPr/>
                    <a:lstStyle/>
                    <a:p>
                      <a:pPr algn="r" fontAlgn="ctr"/>
                      <a:r>
                        <a:rPr lang="en-US" sz="700">
                          <a:effectLst/>
                        </a:rPr>
                        <a:t>0.181400</a:t>
                      </a:r>
                    </a:p>
                  </a:txBody>
                  <a:tcPr marL="37512" marR="37512" marT="18756" marB="18756" anchor="ctr"/>
                </a:tc>
                <a:tc>
                  <a:txBody>
                    <a:bodyPr/>
                    <a:lstStyle/>
                    <a:p>
                      <a:pPr algn="r" fontAlgn="ctr"/>
                      <a:r>
                        <a:rPr lang="en-US" sz="700">
                          <a:effectLst/>
                        </a:rPr>
                        <a:t>3.221519</a:t>
                      </a:r>
                    </a:p>
                  </a:txBody>
                  <a:tcPr marL="37512" marR="37512" marT="18756" marB="18756" anchor="ctr"/>
                </a:tc>
              </a:tr>
              <a:tr h="375115">
                <a:tc>
                  <a:txBody>
                    <a:bodyPr/>
                    <a:lstStyle/>
                    <a:p>
                      <a:pPr algn="r" fontAlgn="ctr"/>
                      <a:r>
                        <a:rPr lang="en-US" sz="700">
                          <a:effectLst/>
                        </a:rPr>
                        <a:t>4396</a:t>
                      </a:r>
                      <a:endParaRPr lang="en-US" sz="700" b="1">
                        <a:effectLst/>
                      </a:endParaRPr>
                    </a:p>
                  </a:txBody>
                  <a:tcPr marL="37512" marR="37512" marT="18756" marB="18756" anchor="ctr"/>
                </a:tc>
                <a:tc>
                  <a:txBody>
                    <a:bodyPr/>
                    <a:lstStyle/>
                    <a:p>
                      <a:pPr algn="r" fontAlgn="ctr"/>
                      <a:r>
                        <a:rPr lang="en-US" sz="700">
                          <a:effectLst/>
                        </a:rPr>
                        <a:t>-122.13</a:t>
                      </a:r>
                    </a:p>
                  </a:txBody>
                  <a:tcPr marL="37512" marR="37512" marT="18756" marB="18756" anchor="ctr"/>
                </a:tc>
                <a:tc>
                  <a:txBody>
                    <a:bodyPr/>
                    <a:lstStyle/>
                    <a:p>
                      <a:pPr algn="r" fontAlgn="ctr"/>
                      <a:r>
                        <a:rPr lang="en-US" sz="700">
                          <a:effectLst/>
                        </a:rPr>
                        <a:t>37.41</a:t>
                      </a:r>
                    </a:p>
                  </a:txBody>
                  <a:tcPr marL="37512" marR="37512" marT="18756" marB="18756" anchor="ctr"/>
                </a:tc>
                <a:tc>
                  <a:txBody>
                    <a:bodyPr/>
                    <a:lstStyle/>
                    <a:p>
                      <a:pPr algn="r" fontAlgn="ctr"/>
                      <a:r>
                        <a:rPr lang="en-US" sz="700">
                          <a:effectLst/>
                        </a:rPr>
                        <a:t>36</a:t>
                      </a:r>
                    </a:p>
                  </a:txBody>
                  <a:tcPr marL="37512" marR="37512" marT="18756" marB="18756" anchor="ctr"/>
                </a:tc>
                <a:tc>
                  <a:txBody>
                    <a:bodyPr/>
                    <a:lstStyle/>
                    <a:p>
                      <a:pPr algn="r" fontAlgn="ctr"/>
                      <a:r>
                        <a:rPr lang="en-US" sz="700">
                          <a:effectLst/>
                        </a:rPr>
                        <a:t>4787</a:t>
                      </a:r>
                    </a:p>
                  </a:txBody>
                  <a:tcPr marL="37512" marR="37512" marT="18756" marB="18756" anchor="ctr"/>
                </a:tc>
                <a:tc>
                  <a:txBody>
                    <a:bodyPr/>
                    <a:lstStyle/>
                    <a:p>
                      <a:pPr algn="r" fontAlgn="ctr"/>
                      <a:r>
                        <a:rPr lang="en-US" sz="700">
                          <a:effectLst/>
                        </a:rPr>
                        <a:t>900.0</a:t>
                      </a:r>
                    </a:p>
                  </a:txBody>
                  <a:tcPr marL="37512" marR="37512" marT="18756" marB="18756" anchor="ctr"/>
                </a:tc>
                <a:tc>
                  <a:txBody>
                    <a:bodyPr/>
                    <a:lstStyle/>
                    <a:p>
                      <a:pPr algn="r" fontAlgn="ctr"/>
                      <a:r>
                        <a:rPr lang="en-US" sz="700">
                          <a:effectLst/>
                        </a:rPr>
                        <a:t>2039</a:t>
                      </a:r>
                    </a:p>
                  </a:txBody>
                  <a:tcPr marL="37512" marR="37512" marT="18756" marB="18756" anchor="ctr"/>
                </a:tc>
                <a:tc>
                  <a:txBody>
                    <a:bodyPr/>
                    <a:lstStyle/>
                    <a:p>
                      <a:pPr algn="r" fontAlgn="ctr"/>
                      <a:r>
                        <a:rPr lang="en-US" sz="700">
                          <a:effectLst/>
                        </a:rPr>
                        <a:t>890</a:t>
                      </a:r>
                    </a:p>
                  </a:txBody>
                  <a:tcPr marL="37512" marR="37512" marT="18756" marB="18756" anchor="ctr"/>
                </a:tc>
                <a:tc>
                  <a:txBody>
                    <a:bodyPr/>
                    <a:lstStyle/>
                    <a:p>
                      <a:pPr algn="r" fontAlgn="ctr"/>
                      <a:r>
                        <a:rPr lang="en-US" sz="700">
                          <a:effectLst/>
                        </a:rPr>
                        <a:t>5.4063</a:t>
                      </a:r>
                    </a:p>
                  </a:txBody>
                  <a:tcPr marL="37512" marR="37512" marT="18756" marB="18756" anchor="ctr"/>
                </a:tc>
                <a:tc>
                  <a:txBody>
                    <a:bodyPr/>
                    <a:lstStyle/>
                    <a:p>
                      <a:pPr algn="r" fontAlgn="ctr"/>
                      <a:r>
                        <a:rPr lang="en-US" sz="700">
                          <a:effectLst/>
                        </a:rPr>
                        <a:t>440900</a:t>
                      </a:r>
                    </a:p>
                  </a:txBody>
                  <a:tcPr marL="37512" marR="37512" marT="18756" marB="18756" anchor="ctr"/>
                </a:tc>
                <a:tc>
                  <a:txBody>
                    <a:bodyPr/>
                    <a:lstStyle/>
                    <a:p>
                      <a:pPr algn="r" fontAlgn="ctr"/>
                      <a:r>
                        <a:rPr lang="en-US" sz="700">
                          <a:effectLst/>
                        </a:rPr>
                        <a:t>NEAR BAY</a:t>
                      </a:r>
                    </a:p>
                  </a:txBody>
                  <a:tcPr marL="37512" marR="37512" marT="18756" marB="18756" anchor="ctr"/>
                </a:tc>
                <a:tc>
                  <a:txBody>
                    <a:bodyPr/>
                    <a:lstStyle/>
                    <a:p>
                      <a:pPr algn="r" fontAlgn="ctr"/>
                      <a:r>
                        <a:rPr lang="en-US" sz="700">
                          <a:effectLst/>
                        </a:rPr>
                        <a:t>4</a:t>
                      </a:r>
                    </a:p>
                  </a:txBody>
                  <a:tcPr marL="37512" marR="37512" marT="18756" marB="18756" anchor="ctr"/>
                </a:tc>
                <a:tc>
                  <a:txBody>
                    <a:bodyPr/>
                    <a:lstStyle/>
                    <a:p>
                      <a:pPr algn="r" fontAlgn="ctr"/>
                      <a:r>
                        <a:rPr lang="en-US" sz="700">
                          <a:effectLst/>
                        </a:rPr>
                        <a:t>5.378652</a:t>
                      </a:r>
                    </a:p>
                  </a:txBody>
                  <a:tcPr marL="37512" marR="37512" marT="18756" marB="18756" anchor="ctr"/>
                </a:tc>
                <a:tc>
                  <a:txBody>
                    <a:bodyPr/>
                    <a:lstStyle/>
                    <a:p>
                      <a:pPr algn="r" fontAlgn="ctr"/>
                      <a:r>
                        <a:rPr lang="en-US" sz="700">
                          <a:effectLst/>
                        </a:rPr>
                        <a:t>0.188009</a:t>
                      </a:r>
                    </a:p>
                  </a:txBody>
                  <a:tcPr marL="37512" marR="37512" marT="18756" marB="18756" anchor="ctr"/>
                </a:tc>
                <a:tc>
                  <a:txBody>
                    <a:bodyPr/>
                    <a:lstStyle/>
                    <a:p>
                      <a:pPr algn="r" fontAlgn="ctr"/>
                      <a:r>
                        <a:rPr lang="en-US" sz="700">
                          <a:effectLst/>
                        </a:rPr>
                        <a:t>2.291011</a:t>
                      </a:r>
                    </a:p>
                  </a:txBody>
                  <a:tcPr marL="37512" marR="37512" marT="18756" marB="18756" anchor="ctr"/>
                </a:tc>
              </a:tr>
              <a:tr h="375115">
                <a:tc>
                  <a:txBody>
                    <a:bodyPr/>
                    <a:lstStyle/>
                    <a:p>
                      <a:pPr algn="r" fontAlgn="ctr"/>
                      <a:r>
                        <a:rPr lang="en-US" sz="700">
                          <a:effectLst/>
                        </a:rPr>
                        <a:t>18031</a:t>
                      </a:r>
                      <a:endParaRPr lang="en-US" sz="700" b="1">
                        <a:effectLst/>
                      </a:endParaRPr>
                    </a:p>
                  </a:txBody>
                  <a:tcPr marL="37512" marR="37512" marT="18756" marB="18756" anchor="ctr"/>
                </a:tc>
                <a:tc>
                  <a:txBody>
                    <a:bodyPr/>
                    <a:lstStyle/>
                    <a:p>
                      <a:pPr algn="r" fontAlgn="ctr"/>
                      <a:r>
                        <a:rPr lang="en-US" sz="700">
                          <a:effectLst/>
                        </a:rPr>
                        <a:t>-118.44</a:t>
                      </a:r>
                    </a:p>
                  </a:txBody>
                  <a:tcPr marL="37512" marR="37512" marT="18756" marB="18756" anchor="ctr"/>
                </a:tc>
                <a:tc>
                  <a:txBody>
                    <a:bodyPr/>
                    <a:lstStyle/>
                    <a:p>
                      <a:pPr algn="r" fontAlgn="ctr"/>
                      <a:r>
                        <a:rPr lang="en-US" sz="700">
                          <a:effectLst/>
                        </a:rPr>
                        <a:t>34.31</a:t>
                      </a:r>
                    </a:p>
                  </a:txBody>
                  <a:tcPr marL="37512" marR="37512" marT="18756" marB="18756" anchor="ctr"/>
                </a:tc>
                <a:tc>
                  <a:txBody>
                    <a:bodyPr/>
                    <a:lstStyle/>
                    <a:p>
                      <a:pPr algn="r" fontAlgn="ctr"/>
                      <a:r>
                        <a:rPr lang="en-US" sz="700">
                          <a:effectLst/>
                        </a:rPr>
                        <a:t>22</a:t>
                      </a:r>
                    </a:p>
                  </a:txBody>
                  <a:tcPr marL="37512" marR="37512" marT="18756" marB="18756" anchor="ctr"/>
                </a:tc>
                <a:tc>
                  <a:txBody>
                    <a:bodyPr/>
                    <a:lstStyle/>
                    <a:p>
                      <a:pPr algn="r" fontAlgn="ctr"/>
                      <a:r>
                        <a:rPr lang="en-US" sz="700">
                          <a:effectLst/>
                        </a:rPr>
                        <a:t>3182</a:t>
                      </a:r>
                    </a:p>
                  </a:txBody>
                  <a:tcPr marL="37512" marR="37512" marT="18756" marB="18756" anchor="ctr"/>
                </a:tc>
                <a:tc>
                  <a:txBody>
                    <a:bodyPr/>
                    <a:lstStyle/>
                    <a:p>
                      <a:pPr algn="r" fontAlgn="ctr"/>
                      <a:r>
                        <a:rPr lang="en-US" sz="700">
                          <a:effectLst/>
                        </a:rPr>
                        <a:t>822.0</a:t>
                      </a:r>
                    </a:p>
                  </a:txBody>
                  <a:tcPr marL="37512" marR="37512" marT="18756" marB="18756" anchor="ctr"/>
                </a:tc>
                <a:tc>
                  <a:txBody>
                    <a:bodyPr/>
                    <a:lstStyle/>
                    <a:p>
                      <a:pPr algn="r" fontAlgn="ctr"/>
                      <a:r>
                        <a:rPr lang="en-US" sz="700">
                          <a:effectLst/>
                        </a:rPr>
                        <a:t>2661</a:t>
                      </a:r>
                    </a:p>
                  </a:txBody>
                  <a:tcPr marL="37512" marR="37512" marT="18756" marB="18756" anchor="ctr"/>
                </a:tc>
                <a:tc>
                  <a:txBody>
                    <a:bodyPr/>
                    <a:lstStyle/>
                    <a:p>
                      <a:pPr algn="r" fontAlgn="ctr"/>
                      <a:r>
                        <a:rPr lang="en-US" sz="700">
                          <a:effectLst/>
                        </a:rPr>
                        <a:t>746</a:t>
                      </a:r>
                    </a:p>
                  </a:txBody>
                  <a:tcPr marL="37512" marR="37512" marT="18756" marB="18756" anchor="ctr"/>
                </a:tc>
                <a:tc>
                  <a:txBody>
                    <a:bodyPr/>
                    <a:lstStyle/>
                    <a:p>
                      <a:pPr algn="r" fontAlgn="ctr"/>
                      <a:r>
                        <a:rPr lang="en-US" sz="700">
                          <a:effectLst/>
                        </a:rPr>
                        <a:t>2.7472</a:t>
                      </a:r>
                    </a:p>
                  </a:txBody>
                  <a:tcPr marL="37512" marR="37512" marT="18756" marB="18756" anchor="ctr"/>
                </a:tc>
                <a:tc>
                  <a:txBody>
                    <a:bodyPr/>
                    <a:lstStyle/>
                    <a:p>
                      <a:pPr algn="r" fontAlgn="ctr"/>
                      <a:r>
                        <a:rPr lang="en-US" sz="700">
                          <a:effectLst/>
                        </a:rPr>
                        <a:t>160100</a:t>
                      </a:r>
                    </a:p>
                  </a:txBody>
                  <a:tcPr marL="37512" marR="37512" marT="18756" marB="18756" anchor="ctr"/>
                </a:tc>
                <a:tc>
                  <a:txBody>
                    <a:bodyPr/>
                    <a:lstStyle/>
                    <a:p>
                      <a:pPr algn="r" fontAlgn="ctr"/>
                      <a:r>
                        <a:rPr lang="en-US" sz="700">
                          <a:effectLst/>
                        </a:rPr>
                        <a:t>&lt;1H OCEAN</a:t>
                      </a:r>
                    </a:p>
                  </a:txBody>
                  <a:tcPr marL="37512" marR="37512" marT="18756" marB="18756" anchor="ctr"/>
                </a:tc>
                <a:tc>
                  <a:txBody>
                    <a:bodyPr/>
                    <a:lstStyle/>
                    <a:p>
                      <a:pPr algn="r" fontAlgn="ctr"/>
                      <a:r>
                        <a:rPr lang="en-US" sz="700">
                          <a:effectLst/>
                        </a:rPr>
                        <a:t>2</a:t>
                      </a:r>
                    </a:p>
                  </a:txBody>
                  <a:tcPr marL="37512" marR="37512" marT="18756" marB="18756" anchor="ctr"/>
                </a:tc>
                <a:tc>
                  <a:txBody>
                    <a:bodyPr/>
                    <a:lstStyle/>
                    <a:p>
                      <a:pPr algn="r" fontAlgn="ctr"/>
                      <a:r>
                        <a:rPr lang="en-US" sz="700">
                          <a:effectLst/>
                        </a:rPr>
                        <a:t>4.265416</a:t>
                      </a:r>
                    </a:p>
                  </a:txBody>
                  <a:tcPr marL="37512" marR="37512" marT="18756" marB="18756" anchor="ctr"/>
                </a:tc>
                <a:tc>
                  <a:txBody>
                    <a:bodyPr/>
                    <a:lstStyle/>
                    <a:p>
                      <a:pPr algn="r" fontAlgn="ctr"/>
                      <a:r>
                        <a:rPr lang="en-US" sz="700">
                          <a:effectLst/>
                        </a:rPr>
                        <a:t>0.258328</a:t>
                      </a:r>
                    </a:p>
                  </a:txBody>
                  <a:tcPr marL="37512" marR="37512" marT="18756" marB="18756" anchor="ctr"/>
                </a:tc>
                <a:tc>
                  <a:txBody>
                    <a:bodyPr/>
                    <a:lstStyle/>
                    <a:p>
                      <a:pPr algn="r" fontAlgn="ctr"/>
                      <a:r>
                        <a:rPr lang="en-US" sz="700">
                          <a:effectLst/>
                        </a:rPr>
                        <a:t>3.567024</a:t>
                      </a:r>
                    </a:p>
                  </a:txBody>
                  <a:tcPr marL="37512" marR="37512" marT="18756" marB="18756" anchor="ctr"/>
                </a:tc>
              </a:tr>
              <a:tr h="375115">
                <a:tc>
                  <a:txBody>
                    <a:bodyPr/>
                    <a:lstStyle/>
                    <a:p>
                      <a:pPr algn="r" fontAlgn="ctr"/>
                      <a:r>
                        <a:rPr lang="en-US" sz="700">
                          <a:effectLst/>
                        </a:rPr>
                        <a:t>6753</a:t>
                      </a:r>
                      <a:endParaRPr lang="en-US" sz="700" b="1">
                        <a:effectLst/>
                      </a:endParaRPr>
                    </a:p>
                  </a:txBody>
                  <a:tcPr marL="37512" marR="37512" marT="18756" marB="18756" anchor="ctr"/>
                </a:tc>
                <a:tc>
                  <a:txBody>
                    <a:bodyPr/>
                    <a:lstStyle/>
                    <a:p>
                      <a:pPr algn="r" fontAlgn="ctr"/>
                      <a:r>
                        <a:rPr lang="en-US" sz="700">
                          <a:effectLst/>
                        </a:rPr>
                        <a:t>-118.13</a:t>
                      </a:r>
                    </a:p>
                  </a:txBody>
                  <a:tcPr marL="37512" marR="37512" marT="18756" marB="18756" anchor="ctr"/>
                </a:tc>
                <a:tc>
                  <a:txBody>
                    <a:bodyPr/>
                    <a:lstStyle/>
                    <a:p>
                      <a:pPr algn="r" fontAlgn="ctr"/>
                      <a:r>
                        <a:rPr lang="en-US" sz="700">
                          <a:effectLst/>
                        </a:rPr>
                        <a:t>34.06</a:t>
                      </a:r>
                    </a:p>
                  </a:txBody>
                  <a:tcPr marL="37512" marR="37512" marT="18756" marB="18756" anchor="ctr"/>
                </a:tc>
                <a:tc>
                  <a:txBody>
                    <a:bodyPr/>
                    <a:lstStyle/>
                    <a:p>
                      <a:pPr algn="r" fontAlgn="ctr"/>
                      <a:r>
                        <a:rPr lang="en-US" sz="700">
                          <a:effectLst/>
                        </a:rPr>
                        <a:t>17</a:t>
                      </a:r>
                    </a:p>
                  </a:txBody>
                  <a:tcPr marL="37512" marR="37512" marT="18756" marB="18756" anchor="ctr"/>
                </a:tc>
                <a:tc>
                  <a:txBody>
                    <a:bodyPr/>
                    <a:lstStyle/>
                    <a:p>
                      <a:pPr algn="r" fontAlgn="ctr"/>
                      <a:r>
                        <a:rPr lang="en-US" sz="700">
                          <a:effectLst/>
                        </a:rPr>
                        <a:t>1714</a:t>
                      </a:r>
                    </a:p>
                  </a:txBody>
                  <a:tcPr marL="37512" marR="37512" marT="18756" marB="18756" anchor="ctr"/>
                </a:tc>
                <a:tc>
                  <a:txBody>
                    <a:bodyPr/>
                    <a:lstStyle/>
                    <a:p>
                      <a:pPr algn="r" fontAlgn="ctr"/>
                      <a:r>
                        <a:rPr lang="en-US" sz="700">
                          <a:effectLst/>
                        </a:rPr>
                        <a:t>572.0</a:t>
                      </a:r>
                    </a:p>
                  </a:txBody>
                  <a:tcPr marL="37512" marR="37512" marT="18756" marB="18756" anchor="ctr"/>
                </a:tc>
                <a:tc>
                  <a:txBody>
                    <a:bodyPr/>
                    <a:lstStyle/>
                    <a:p>
                      <a:pPr algn="r" fontAlgn="ctr"/>
                      <a:r>
                        <a:rPr lang="en-US" sz="700">
                          <a:effectLst/>
                        </a:rPr>
                        <a:t>1590</a:t>
                      </a:r>
                    </a:p>
                  </a:txBody>
                  <a:tcPr marL="37512" marR="37512" marT="18756" marB="18756" anchor="ctr"/>
                </a:tc>
                <a:tc>
                  <a:txBody>
                    <a:bodyPr/>
                    <a:lstStyle/>
                    <a:p>
                      <a:pPr algn="r" fontAlgn="ctr"/>
                      <a:r>
                        <a:rPr lang="en-US" sz="700">
                          <a:effectLst/>
                        </a:rPr>
                        <a:t>568</a:t>
                      </a:r>
                    </a:p>
                  </a:txBody>
                  <a:tcPr marL="37512" marR="37512" marT="18756" marB="18756" anchor="ctr"/>
                </a:tc>
                <a:tc>
                  <a:txBody>
                    <a:bodyPr/>
                    <a:lstStyle/>
                    <a:p>
                      <a:pPr algn="r" fontAlgn="ctr"/>
                      <a:r>
                        <a:rPr lang="en-US" sz="700">
                          <a:effectLst/>
                        </a:rPr>
                        <a:t>1.1875</a:t>
                      </a:r>
                    </a:p>
                  </a:txBody>
                  <a:tcPr marL="37512" marR="37512" marT="18756" marB="18756" anchor="ctr"/>
                </a:tc>
                <a:tc>
                  <a:txBody>
                    <a:bodyPr/>
                    <a:lstStyle/>
                    <a:p>
                      <a:pPr algn="r" fontAlgn="ctr"/>
                      <a:r>
                        <a:rPr lang="en-US" sz="700">
                          <a:effectLst/>
                        </a:rPr>
                        <a:t>183900</a:t>
                      </a:r>
                    </a:p>
                  </a:txBody>
                  <a:tcPr marL="37512" marR="37512" marT="18756" marB="18756" anchor="ctr"/>
                </a:tc>
                <a:tc>
                  <a:txBody>
                    <a:bodyPr/>
                    <a:lstStyle/>
                    <a:p>
                      <a:pPr algn="r" fontAlgn="ctr"/>
                      <a:r>
                        <a:rPr lang="en-US" sz="700">
                          <a:effectLst/>
                        </a:rPr>
                        <a:t>&lt;1H OCEAN</a:t>
                      </a:r>
                    </a:p>
                  </a:txBody>
                  <a:tcPr marL="37512" marR="37512" marT="18756" marB="18756" anchor="ctr"/>
                </a:tc>
                <a:tc>
                  <a:txBody>
                    <a:bodyPr/>
                    <a:lstStyle/>
                    <a:p>
                      <a:pPr algn="r" fontAlgn="ctr"/>
                      <a:r>
                        <a:rPr lang="en-US" sz="700">
                          <a:effectLst/>
                        </a:rPr>
                        <a:t>1</a:t>
                      </a:r>
                    </a:p>
                  </a:txBody>
                  <a:tcPr marL="37512" marR="37512" marT="18756" marB="18756" anchor="ctr"/>
                </a:tc>
                <a:tc>
                  <a:txBody>
                    <a:bodyPr/>
                    <a:lstStyle/>
                    <a:p>
                      <a:pPr algn="r" fontAlgn="ctr"/>
                      <a:r>
                        <a:rPr lang="en-US" sz="700">
                          <a:effectLst/>
                        </a:rPr>
                        <a:t>3.017606</a:t>
                      </a:r>
                    </a:p>
                  </a:txBody>
                  <a:tcPr marL="37512" marR="37512" marT="18756" marB="18756" anchor="ctr"/>
                </a:tc>
                <a:tc>
                  <a:txBody>
                    <a:bodyPr/>
                    <a:lstStyle/>
                    <a:p>
                      <a:pPr algn="r" fontAlgn="ctr"/>
                      <a:r>
                        <a:rPr lang="en-US" sz="700">
                          <a:effectLst/>
                        </a:rPr>
                        <a:t>0.333722</a:t>
                      </a:r>
                    </a:p>
                  </a:txBody>
                  <a:tcPr marL="37512" marR="37512" marT="18756" marB="18756" anchor="ctr"/>
                </a:tc>
                <a:tc>
                  <a:txBody>
                    <a:bodyPr/>
                    <a:lstStyle/>
                    <a:p>
                      <a:pPr algn="r" fontAlgn="ctr"/>
                      <a:r>
                        <a:rPr lang="en-US" sz="700" dirty="0">
                          <a:effectLst/>
                        </a:rPr>
                        <a:t>2.799296</a:t>
                      </a:r>
                    </a:p>
                  </a:txBody>
                  <a:tcPr marL="37512" marR="37512" marT="18756" marB="18756" anchor="ctr"/>
                </a:tc>
              </a:tr>
            </a:tbl>
          </a:graphicData>
        </a:graphic>
      </p:graphicFrame>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41</a:t>
            </a:fld>
            <a:endParaRPr lang="en-US"/>
          </a:p>
        </p:txBody>
      </p:sp>
    </p:spTree>
    <p:extLst>
      <p:ext uri="{BB962C8B-B14F-4D97-AF65-F5344CB8AC3E}">
        <p14:creationId xmlns:p14="http://schemas.microsoft.com/office/powerpoint/2010/main" val="27808906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features are more correlated to </a:t>
            </a:r>
            <a:r>
              <a:rPr lang="en-US" b="1" dirty="0" err="1" smtClean="0"/>
              <a:t>median_house_value</a:t>
            </a:r>
            <a:r>
              <a:rPr lang="en-US" dirty="0" smtClean="0"/>
              <a:t>?</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42</a:t>
            </a:fld>
            <a:endParaRPr lang="en-US"/>
          </a:p>
        </p:txBody>
      </p:sp>
    </p:spTree>
    <p:extLst>
      <p:ext uri="{BB962C8B-B14F-4D97-AF65-F5344CB8AC3E}">
        <p14:creationId xmlns:p14="http://schemas.microsoft.com/office/powerpoint/2010/main" val="22317905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features are more correlated to </a:t>
            </a:r>
            <a:r>
              <a:rPr lang="en-US" b="1" dirty="0" err="1"/>
              <a:t>median_house_value</a:t>
            </a:r>
            <a:r>
              <a:rPr lang="en-US" dirty="0"/>
              <a:t>?</a:t>
            </a:r>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43</a:t>
            </a:fld>
            <a:endParaRPr lang="en-US"/>
          </a:p>
        </p:txBody>
      </p:sp>
      <p:sp>
        <p:nvSpPr>
          <p:cNvPr id="7" name="TextBox 6"/>
          <p:cNvSpPr txBox="1"/>
          <p:nvPr/>
        </p:nvSpPr>
        <p:spPr>
          <a:xfrm>
            <a:off x="838200" y="2057400"/>
            <a:ext cx="645871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corr_matrix</a:t>
            </a:r>
            <a:r>
              <a:rPr lang="en-US" dirty="0"/>
              <a:t> = </a:t>
            </a:r>
            <a:r>
              <a:rPr lang="en-US" dirty="0" err="1"/>
              <a:t>housing.corr</a:t>
            </a:r>
            <a:r>
              <a:rPr lang="en-US" dirty="0"/>
              <a:t>()</a:t>
            </a:r>
          </a:p>
          <a:p>
            <a:r>
              <a:rPr lang="en-US" dirty="0" err="1"/>
              <a:t>corr_matrix</a:t>
            </a:r>
            <a:r>
              <a:rPr lang="en-US" dirty="0"/>
              <a:t>["</a:t>
            </a:r>
            <a:r>
              <a:rPr lang="en-US" dirty="0" err="1"/>
              <a:t>median_house_value</a:t>
            </a:r>
            <a:r>
              <a:rPr lang="en-US" dirty="0"/>
              <a:t>"].</a:t>
            </a:r>
            <a:r>
              <a:rPr lang="en-US" dirty="0" err="1"/>
              <a:t>sort_values</a:t>
            </a:r>
            <a:r>
              <a:rPr lang="en-US" dirty="0"/>
              <a:t>(ascending=False)</a:t>
            </a:r>
          </a:p>
        </p:txBody>
      </p:sp>
      <p:sp>
        <p:nvSpPr>
          <p:cNvPr id="8" name="Rectangle 7"/>
          <p:cNvSpPr/>
          <p:nvPr/>
        </p:nvSpPr>
        <p:spPr>
          <a:xfrm>
            <a:off x="7363968" y="1911525"/>
            <a:ext cx="6096000" cy="3693319"/>
          </a:xfrm>
          <a:prstGeom prst="rect">
            <a:avLst/>
          </a:prstGeom>
        </p:spPr>
        <p:txBody>
          <a:bodyPr>
            <a:spAutoFit/>
          </a:bodyPr>
          <a:lstStyle/>
          <a:p>
            <a:r>
              <a:rPr lang="en-US" dirty="0" err="1"/>
              <a:t>median_house_value</a:t>
            </a:r>
            <a:r>
              <a:rPr lang="en-US" dirty="0"/>
              <a:t>    1.000000</a:t>
            </a:r>
          </a:p>
          <a:p>
            <a:r>
              <a:rPr lang="en-US" dirty="0" err="1"/>
              <a:t>median_income</a:t>
            </a:r>
            <a:r>
              <a:rPr lang="en-US" dirty="0"/>
              <a:t>         0.688380</a:t>
            </a:r>
          </a:p>
          <a:p>
            <a:r>
              <a:rPr lang="en-US" dirty="0" err="1"/>
              <a:t>rooms_per_house</a:t>
            </a:r>
            <a:r>
              <a:rPr lang="en-US" dirty="0"/>
              <a:t>       0.143663</a:t>
            </a:r>
          </a:p>
          <a:p>
            <a:r>
              <a:rPr lang="en-US" dirty="0" err="1"/>
              <a:t>total_rooms</a:t>
            </a:r>
            <a:r>
              <a:rPr lang="en-US" dirty="0"/>
              <a:t>           0.137455</a:t>
            </a:r>
          </a:p>
          <a:p>
            <a:r>
              <a:rPr lang="en-US" dirty="0" err="1"/>
              <a:t>housing_median_age</a:t>
            </a:r>
            <a:r>
              <a:rPr lang="en-US" dirty="0"/>
              <a:t>    0.102175</a:t>
            </a:r>
          </a:p>
          <a:p>
            <a:r>
              <a:rPr lang="en-US" dirty="0"/>
              <a:t>households            0.071426</a:t>
            </a:r>
          </a:p>
          <a:p>
            <a:r>
              <a:rPr lang="en-US" dirty="0" err="1"/>
              <a:t>total_bedrooms</a:t>
            </a:r>
            <a:r>
              <a:rPr lang="en-US" dirty="0"/>
              <a:t>        0.054635</a:t>
            </a:r>
          </a:p>
          <a:p>
            <a:r>
              <a:rPr lang="en-US" dirty="0"/>
              <a:t>population           -0.020153</a:t>
            </a:r>
          </a:p>
          <a:p>
            <a:r>
              <a:rPr lang="en-US" dirty="0" err="1"/>
              <a:t>people_per_house</a:t>
            </a:r>
            <a:r>
              <a:rPr lang="en-US" dirty="0"/>
              <a:t>     -0.038224</a:t>
            </a:r>
          </a:p>
          <a:p>
            <a:r>
              <a:rPr lang="en-US" dirty="0"/>
              <a:t>longitude            -0.050859</a:t>
            </a:r>
          </a:p>
          <a:p>
            <a:r>
              <a:rPr lang="en-US" dirty="0"/>
              <a:t>latitude             -0.139584</a:t>
            </a:r>
          </a:p>
          <a:p>
            <a:r>
              <a:rPr lang="en-US" dirty="0" err="1"/>
              <a:t>bedrooms_ratio</a:t>
            </a:r>
            <a:r>
              <a:rPr lang="en-US" dirty="0"/>
              <a:t>       -0.256397</a:t>
            </a:r>
          </a:p>
          <a:p>
            <a:r>
              <a:rPr lang="en-US" dirty="0"/>
              <a:t>Name: </a:t>
            </a:r>
            <a:r>
              <a:rPr lang="en-US" dirty="0" err="1"/>
              <a:t>median_house_value</a:t>
            </a:r>
            <a:r>
              <a:rPr lang="en-US" dirty="0"/>
              <a:t>, </a:t>
            </a:r>
            <a:r>
              <a:rPr lang="en-US" dirty="0" err="1"/>
              <a:t>dtype</a:t>
            </a:r>
            <a:r>
              <a:rPr lang="en-US" dirty="0"/>
              <a:t>: float64</a:t>
            </a:r>
          </a:p>
        </p:txBody>
      </p:sp>
      <p:sp>
        <p:nvSpPr>
          <p:cNvPr id="9" name="TextBox 8"/>
          <p:cNvSpPr txBox="1"/>
          <p:nvPr/>
        </p:nvSpPr>
        <p:spPr>
          <a:xfrm>
            <a:off x="3310128" y="3904488"/>
            <a:ext cx="3794760" cy="1477328"/>
          </a:xfrm>
          <a:prstGeom prst="rect">
            <a:avLst/>
          </a:prstGeom>
          <a:noFill/>
        </p:spPr>
        <p:txBody>
          <a:bodyPr wrap="square" rtlCol="0">
            <a:spAutoFit/>
          </a:bodyPr>
          <a:lstStyle/>
          <a:p>
            <a:r>
              <a:rPr lang="en-US" dirty="0" smtClean="0"/>
              <a:t>Some are positively  and some are negatively correlated.</a:t>
            </a:r>
          </a:p>
          <a:p>
            <a:endParaRPr lang="en-US" dirty="0"/>
          </a:p>
          <a:p>
            <a:r>
              <a:rPr lang="en-US" dirty="0" smtClean="0"/>
              <a:t>We need to therefore determine absolute correlation </a:t>
            </a:r>
          </a:p>
        </p:txBody>
      </p:sp>
    </p:spTree>
    <p:extLst>
      <p:ext uri="{BB962C8B-B14F-4D97-AF65-F5344CB8AC3E}">
        <p14:creationId xmlns:p14="http://schemas.microsoft.com/office/powerpoint/2010/main" val="13220000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features are more correlated to </a:t>
            </a:r>
            <a:r>
              <a:rPr lang="en-US" b="1" dirty="0" err="1"/>
              <a:t>median_house_value</a:t>
            </a:r>
            <a:r>
              <a:rPr lang="en-US" dirty="0"/>
              <a:t>?</a:t>
            </a:r>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44</a:t>
            </a:fld>
            <a:endParaRPr lang="en-US"/>
          </a:p>
        </p:txBody>
      </p:sp>
      <p:sp>
        <p:nvSpPr>
          <p:cNvPr id="7" name="TextBox 6"/>
          <p:cNvSpPr txBox="1"/>
          <p:nvPr/>
        </p:nvSpPr>
        <p:spPr>
          <a:xfrm>
            <a:off x="838200" y="1837944"/>
            <a:ext cx="73152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absolute_corr_matrix</a:t>
            </a:r>
            <a:r>
              <a:rPr lang="en-US" dirty="0"/>
              <a:t> = abs(</a:t>
            </a:r>
            <a:r>
              <a:rPr lang="en-US" dirty="0" err="1"/>
              <a:t>corr_matrix</a:t>
            </a:r>
            <a:r>
              <a:rPr lang="en-US" dirty="0"/>
              <a:t>)</a:t>
            </a:r>
          </a:p>
          <a:p>
            <a:r>
              <a:rPr lang="en-US" dirty="0" err="1"/>
              <a:t>absolute_corr_matrix</a:t>
            </a:r>
            <a:r>
              <a:rPr lang="en-US" dirty="0"/>
              <a:t>["</a:t>
            </a:r>
            <a:r>
              <a:rPr lang="en-US" dirty="0" err="1"/>
              <a:t>median_house_value</a:t>
            </a:r>
            <a:r>
              <a:rPr lang="en-US" dirty="0"/>
              <a:t>"].</a:t>
            </a:r>
            <a:r>
              <a:rPr lang="en-US" dirty="0" err="1"/>
              <a:t>sort_values</a:t>
            </a:r>
            <a:r>
              <a:rPr lang="en-US" dirty="0"/>
              <a:t>(ascending=False)</a:t>
            </a:r>
          </a:p>
        </p:txBody>
      </p:sp>
      <p:sp>
        <p:nvSpPr>
          <p:cNvPr id="8" name="Rectangle 7"/>
          <p:cNvSpPr/>
          <p:nvPr/>
        </p:nvSpPr>
        <p:spPr>
          <a:xfrm>
            <a:off x="5105400" y="2573653"/>
            <a:ext cx="6096000" cy="3693319"/>
          </a:xfrm>
          <a:prstGeom prst="rect">
            <a:avLst/>
          </a:prstGeom>
        </p:spPr>
        <p:txBody>
          <a:bodyPr>
            <a:spAutoFit/>
          </a:bodyPr>
          <a:lstStyle/>
          <a:p>
            <a:r>
              <a:rPr lang="en-US" dirty="0" err="1"/>
              <a:t>median_house_value</a:t>
            </a:r>
            <a:r>
              <a:rPr lang="en-US" dirty="0"/>
              <a:t>    1.000000</a:t>
            </a:r>
          </a:p>
          <a:p>
            <a:r>
              <a:rPr lang="en-US" dirty="0" err="1"/>
              <a:t>median_income</a:t>
            </a:r>
            <a:r>
              <a:rPr lang="en-US" dirty="0"/>
              <a:t>         0.688380</a:t>
            </a:r>
          </a:p>
          <a:p>
            <a:r>
              <a:rPr lang="en-US" dirty="0" err="1"/>
              <a:t>bedrooms_ratio</a:t>
            </a:r>
            <a:r>
              <a:rPr lang="en-US" dirty="0"/>
              <a:t>        0.256397</a:t>
            </a:r>
          </a:p>
          <a:p>
            <a:r>
              <a:rPr lang="en-US" dirty="0" err="1"/>
              <a:t>rooms_per_house</a:t>
            </a:r>
            <a:r>
              <a:rPr lang="en-US" dirty="0"/>
              <a:t>       0.143663</a:t>
            </a:r>
          </a:p>
          <a:p>
            <a:r>
              <a:rPr lang="en-US" dirty="0"/>
              <a:t>latitude              0.139584</a:t>
            </a:r>
          </a:p>
          <a:p>
            <a:r>
              <a:rPr lang="en-US" dirty="0" err="1"/>
              <a:t>total_rooms</a:t>
            </a:r>
            <a:r>
              <a:rPr lang="en-US" dirty="0"/>
              <a:t>           0.137455</a:t>
            </a:r>
          </a:p>
          <a:p>
            <a:r>
              <a:rPr lang="en-US" dirty="0" err="1"/>
              <a:t>housing_median_age</a:t>
            </a:r>
            <a:r>
              <a:rPr lang="en-US" dirty="0"/>
              <a:t>    0.102175</a:t>
            </a:r>
          </a:p>
          <a:p>
            <a:r>
              <a:rPr lang="en-US" dirty="0"/>
              <a:t>households            0.071426</a:t>
            </a:r>
          </a:p>
          <a:p>
            <a:r>
              <a:rPr lang="en-US" dirty="0" err="1"/>
              <a:t>total_bedrooms</a:t>
            </a:r>
            <a:r>
              <a:rPr lang="en-US" dirty="0"/>
              <a:t>        0.054635</a:t>
            </a:r>
          </a:p>
          <a:p>
            <a:r>
              <a:rPr lang="en-US" dirty="0"/>
              <a:t>longitude             0.050859</a:t>
            </a:r>
          </a:p>
          <a:p>
            <a:r>
              <a:rPr lang="en-US" dirty="0" err="1"/>
              <a:t>people_per_house</a:t>
            </a:r>
            <a:r>
              <a:rPr lang="en-US" dirty="0"/>
              <a:t>      0.038224</a:t>
            </a:r>
          </a:p>
          <a:p>
            <a:r>
              <a:rPr lang="en-US" dirty="0"/>
              <a:t>population            0.020153</a:t>
            </a:r>
          </a:p>
          <a:p>
            <a:r>
              <a:rPr lang="en-US" dirty="0"/>
              <a:t>Name: </a:t>
            </a:r>
            <a:r>
              <a:rPr lang="en-US" dirty="0" err="1"/>
              <a:t>median_house_value</a:t>
            </a:r>
            <a:r>
              <a:rPr lang="en-US" dirty="0"/>
              <a:t>, </a:t>
            </a:r>
            <a:r>
              <a:rPr lang="en-US" dirty="0" err="1"/>
              <a:t>dtype</a:t>
            </a:r>
            <a:r>
              <a:rPr lang="en-US" dirty="0"/>
              <a:t>: float64</a:t>
            </a:r>
          </a:p>
        </p:txBody>
      </p:sp>
    </p:spTree>
    <p:extLst>
      <p:ext uri="{BB962C8B-B14F-4D97-AF65-F5344CB8AC3E}">
        <p14:creationId xmlns:p14="http://schemas.microsoft.com/office/powerpoint/2010/main" val="36058240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 NULL Values</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45</a:t>
            </a:fld>
            <a:endParaRPr lang="en-US"/>
          </a:p>
        </p:txBody>
      </p:sp>
      <p:sp>
        <p:nvSpPr>
          <p:cNvPr id="7" name="TextBox 6"/>
          <p:cNvSpPr txBox="1"/>
          <p:nvPr/>
        </p:nvSpPr>
        <p:spPr>
          <a:xfrm>
            <a:off x="1078992" y="1847088"/>
            <a:ext cx="222199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housing.isnull</a:t>
            </a:r>
            <a:r>
              <a:rPr lang="en-US" dirty="0"/>
              <a:t>().sum()</a:t>
            </a:r>
          </a:p>
        </p:txBody>
      </p:sp>
      <p:sp>
        <p:nvSpPr>
          <p:cNvPr id="9" name="Rectangle 8"/>
          <p:cNvSpPr/>
          <p:nvPr/>
        </p:nvSpPr>
        <p:spPr>
          <a:xfrm>
            <a:off x="8153400" y="1690688"/>
            <a:ext cx="3267456" cy="4247317"/>
          </a:xfrm>
          <a:prstGeom prst="rect">
            <a:avLst/>
          </a:prstGeom>
        </p:spPr>
        <p:txBody>
          <a:bodyPr wrap="square">
            <a:spAutoFit/>
          </a:bodyPr>
          <a:lstStyle/>
          <a:p>
            <a:r>
              <a:rPr lang="en-US" dirty="0"/>
              <a:t>longitude               0</a:t>
            </a:r>
          </a:p>
          <a:p>
            <a:r>
              <a:rPr lang="en-US" dirty="0"/>
              <a:t>latitude                0</a:t>
            </a:r>
          </a:p>
          <a:p>
            <a:r>
              <a:rPr lang="en-US" dirty="0" err="1"/>
              <a:t>housing_median_age</a:t>
            </a:r>
            <a:r>
              <a:rPr lang="en-US" dirty="0"/>
              <a:t>      0</a:t>
            </a:r>
          </a:p>
          <a:p>
            <a:r>
              <a:rPr lang="en-US" dirty="0" err="1"/>
              <a:t>total_rooms</a:t>
            </a:r>
            <a:r>
              <a:rPr lang="en-US" dirty="0"/>
              <a:t>             0</a:t>
            </a:r>
          </a:p>
          <a:p>
            <a:r>
              <a:rPr lang="en-US" dirty="0" err="1"/>
              <a:t>total_bedrooms</a:t>
            </a:r>
            <a:r>
              <a:rPr lang="en-US" dirty="0"/>
              <a:t>        168</a:t>
            </a:r>
          </a:p>
          <a:p>
            <a:r>
              <a:rPr lang="en-US" dirty="0"/>
              <a:t>population              0</a:t>
            </a:r>
          </a:p>
          <a:p>
            <a:r>
              <a:rPr lang="en-US" dirty="0"/>
              <a:t>households              0</a:t>
            </a:r>
          </a:p>
          <a:p>
            <a:r>
              <a:rPr lang="en-US" dirty="0" err="1"/>
              <a:t>median_income</a:t>
            </a:r>
            <a:r>
              <a:rPr lang="en-US" dirty="0"/>
              <a:t>           0</a:t>
            </a:r>
          </a:p>
          <a:p>
            <a:r>
              <a:rPr lang="en-US" dirty="0" err="1"/>
              <a:t>median_house_value</a:t>
            </a:r>
            <a:r>
              <a:rPr lang="en-US" dirty="0"/>
              <a:t>      0</a:t>
            </a:r>
          </a:p>
          <a:p>
            <a:r>
              <a:rPr lang="en-US" dirty="0" err="1"/>
              <a:t>ocean_proximity</a:t>
            </a:r>
            <a:r>
              <a:rPr lang="en-US" dirty="0"/>
              <a:t>         0</a:t>
            </a:r>
          </a:p>
          <a:p>
            <a:r>
              <a:rPr lang="en-US" dirty="0" err="1"/>
              <a:t>income_cat</a:t>
            </a:r>
            <a:r>
              <a:rPr lang="en-US" dirty="0"/>
              <a:t>              0</a:t>
            </a:r>
          </a:p>
          <a:p>
            <a:r>
              <a:rPr lang="en-US" dirty="0" err="1"/>
              <a:t>rooms_per_house</a:t>
            </a:r>
            <a:r>
              <a:rPr lang="en-US" dirty="0"/>
              <a:t>         0</a:t>
            </a:r>
          </a:p>
          <a:p>
            <a:r>
              <a:rPr lang="en-US" dirty="0" err="1"/>
              <a:t>bedrooms_ratio</a:t>
            </a:r>
            <a:r>
              <a:rPr lang="en-US" dirty="0"/>
              <a:t>        168</a:t>
            </a:r>
          </a:p>
          <a:p>
            <a:r>
              <a:rPr lang="en-US" dirty="0" err="1"/>
              <a:t>people_per_house</a:t>
            </a:r>
            <a:r>
              <a:rPr lang="en-US" dirty="0"/>
              <a:t>        0</a:t>
            </a:r>
          </a:p>
          <a:p>
            <a:r>
              <a:rPr lang="en-US" dirty="0" err="1"/>
              <a:t>dtype</a:t>
            </a:r>
            <a:r>
              <a:rPr lang="en-US" dirty="0"/>
              <a:t>: int64</a:t>
            </a:r>
          </a:p>
        </p:txBody>
      </p:sp>
      <p:sp>
        <p:nvSpPr>
          <p:cNvPr id="10" name="TextBox 9"/>
          <p:cNvSpPr txBox="1"/>
          <p:nvPr/>
        </p:nvSpPr>
        <p:spPr>
          <a:xfrm>
            <a:off x="1078992" y="2642616"/>
            <a:ext cx="355701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print(</a:t>
            </a:r>
            <a:r>
              <a:rPr lang="en-US" dirty="0" err="1"/>
              <a:t>housing.isnull</a:t>
            </a:r>
            <a:r>
              <a:rPr lang="en-US" dirty="0"/>
              <a:t>().sum().sum())</a:t>
            </a:r>
          </a:p>
        </p:txBody>
      </p:sp>
      <p:sp>
        <p:nvSpPr>
          <p:cNvPr id="11" name="TextBox 10"/>
          <p:cNvSpPr txBox="1"/>
          <p:nvPr/>
        </p:nvSpPr>
        <p:spPr>
          <a:xfrm>
            <a:off x="1078992" y="3300984"/>
            <a:ext cx="1362456"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336</a:t>
            </a:r>
            <a:endParaRPr lang="en-US" dirty="0"/>
          </a:p>
        </p:txBody>
      </p:sp>
    </p:spTree>
    <p:extLst>
      <p:ext uri="{BB962C8B-B14F-4D97-AF65-F5344CB8AC3E}">
        <p14:creationId xmlns:p14="http://schemas.microsoft.com/office/powerpoint/2010/main" val="3217782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Deal with NULL Entries?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 </a:t>
            </a:r>
            <a:r>
              <a:rPr lang="en-US" dirty="0" err="1"/>
              <a:t>total_bedrooms</a:t>
            </a:r>
            <a:r>
              <a:rPr lang="en-US" dirty="0"/>
              <a:t> and </a:t>
            </a:r>
            <a:r>
              <a:rPr lang="en-US" dirty="0" err="1"/>
              <a:t>bedroom_ratio</a:t>
            </a:r>
            <a:r>
              <a:rPr lang="en-US" dirty="0"/>
              <a:t> has some missing values</a:t>
            </a:r>
          </a:p>
          <a:p>
            <a:r>
              <a:rPr lang="en-US" dirty="0"/>
              <a:t># Fixing Options</a:t>
            </a:r>
          </a:p>
          <a:p>
            <a:endParaRPr lang="en-US" dirty="0"/>
          </a:p>
          <a:p>
            <a:r>
              <a:rPr lang="en-US" dirty="0"/>
              <a:t># 1. Get rid of the corresponding rows</a:t>
            </a:r>
          </a:p>
          <a:p>
            <a:r>
              <a:rPr lang="en-US" dirty="0"/>
              <a:t># 2. Get rid of the whole attribute</a:t>
            </a:r>
          </a:p>
          <a:p>
            <a:r>
              <a:rPr lang="en-US" dirty="0"/>
              <a:t># 3. Set the values to some values (e.g. zero, mean, median etc...)</a:t>
            </a:r>
          </a:p>
          <a:p>
            <a:endParaRPr lang="en-US" dirty="0"/>
          </a:p>
          <a:p>
            <a:r>
              <a:rPr lang="en-US" dirty="0"/>
              <a:t># OPTION 1: </a:t>
            </a:r>
            <a:r>
              <a:rPr lang="en-US" dirty="0" err="1"/>
              <a:t>housing.dropna</a:t>
            </a:r>
            <a:r>
              <a:rPr lang="en-US" dirty="0"/>
              <a:t>(subset = ["total_bedrooms","</a:t>
            </a:r>
            <a:r>
              <a:rPr lang="en-US" dirty="0" err="1"/>
              <a:t>bedrooms_ratio</a:t>
            </a:r>
            <a:r>
              <a:rPr lang="en-US" dirty="0"/>
              <a:t>" ], </a:t>
            </a:r>
            <a:r>
              <a:rPr lang="en-US" dirty="0" err="1"/>
              <a:t>inplace</a:t>
            </a:r>
            <a:r>
              <a:rPr lang="en-US" dirty="0"/>
              <a:t> = True)</a:t>
            </a:r>
          </a:p>
          <a:p>
            <a:r>
              <a:rPr lang="en-US" dirty="0"/>
              <a:t># OPTION 2: </a:t>
            </a:r>
            <a:r>
              <a:rPr lang="en-US" dirty="0" err="1"/>
              <a:t>housing.drop</a:t>
            </a:r>
            <a:r>
              <a:rPr lang="en-US" dirty="0"/>
              <a:t>( ["total_bedrooms","</a:t>
            </a:r>
            <a:r>
              <a:rPr lang="en-US" dirty="0" err="1"/>
              <a:t>bedrooms_ratio</a:t>
            </a:r>
            <a:r>
              <a:rPr lang="en-US" dirty="0"/>
              <a:t>" ], axis = 1, </a:t>
            </a:r>
            <a:r>
              <a:rPr lang="en-US" dirty="0" err="1"/>
              <a:t>inplace</a:t>
            </a:r>
            <a:r>
              <a:rPr lang="en-US" dirty="0"/>
              <a:t> = True)</a:t>
            </a:r>
          </a:p>
          <a:p>
            <a:r>
              <a:rPr lang="en-US" dirty="0"/>
              <a:t># OPTION 3: housing[["total_bedrooms","</a:t>
            </a:r>
            <a:r>
              <a:rPr lang="en-US" dirty="0" err="1"/>
              <a:t>bedrooms_ratio</a:t>
            </a:r>
            <a:r>
              <a:rPr lang="en-US" dirty="0"/>
              <a:t>"]] = housing[["total_bedrooms","</a:t>
            </a:r>
            <a:r>
              <a:rPr lang="en-US" dirty="0" err="1"/>
              <a:t>bedrooms_ratio</a:t>
            </a:r>
            <a:r>
              <a:rPr lang="en-US" dirty="0"/>
              <a:t>"] ].</a:t>
            </a:r>
            <a:r>
              <a:rPr lang="en-US" dirty="0" err="1"/>
              <a:t>fillna</a:t>
            </a:r>
            <a:r>
              <a:rPr lang="en-US" dirty="0"/>
              <a:t>(housing[["total_bedrooms","</a:t>
            </a:r>
            <a:r>
              <a:rPr lang="en-US" dirty="0" err="1"/>
              <a:t>bedrooms_ratio</a:t>
            </a:r>
            <a:r>
              <a:rPr lang="en-US" dirty="0"/>
              <a:t>"]].median())</a:t>
            </a:r>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46</a:t>
            </a:fld>
            <a:endParaRPr lang="en-US"/>
          </a:p>
        </p:txBody>
      </p:sp>
    </p:spTree>
    <p:extLst>
      <p:ext uri="{BB962C8B-B14F-4D97-AF65-F5344CB8AC3E}">
        <p14:creationId xmlns:p14="http://schemas.microsoft.com/office/powerpoint/2010/main" val="778514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Categorical Attributes</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a:xfrm>
            <a:off x="4038600" y="6293612"/>
            <a:ext cx="4114800" cy="365125"/>
          </a:xfrm>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47</a:t>
            </a:fld>
            <a:endParaRPr lang="en-US"/>
          </a:p>
        </p:txBody>
      </p:sp>
      <p:sp>
        <p:nvSpPr>
          <p:cNvPr id="7" name="TextBox 6"/>
          <p:cNvSpPr txBox="1"/>
          <p:nvPr/>
        </p:nvSpPr>
        <p:spPr>
          <a:xfrm>
            <a:off x="1097280" y="1690688"/>
            <a:ext cx="164592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a:t>
            </a:r>
            <a:r>
              <a:rPr lang="en-US" dirty="0" err="1" smtClean="0"/>
              <a:t>ousing.head</a:t>
            </a:r>
            <a:r>
              <a:rPr lang="en-US" dirty="0" smtClean="0"/>
              <a: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33452413"/>
              </p:ext>
            </p:extLst>
          </p:nvPr>
        </p:nvGraphicFramePr>
        <p:xfrm>
          <a:off x="3257565" y="1935632"/>
          <a:ext cx="7581870" cy="4357980"/>
        </p:xfrm>
        <a:graphic>
          <a:graphicData uri="http://schemas.openxmlformats.org/drawingml/2006/table">
            <a:tbl>
              <a:tblPr>
                <a:tableStyleId>{08FB837D-C827-4EFA-A057-4D05807E0F7C}</a:tableStyleId>
              </a:tblPr>
              <a:tblGrid>
                <a:gridCol w="505458"/>
                <a:gridCol w="505458"/>
                <a:gridCol w="505458"/>
                <a:gridCol w="505458"/>
                <a:gridCol w="505458"/>
                <a:gridCol w="505458"/>
                <a:gridCol w="505458"/>
                <a:gridCol w="505458"/>
                <a:gridCol w="505458"/>
                <a:gridCol w="505458"/>
                <a:gridCol w="505458"/>
                <a:gridCol w="505458"/>
                <a:gridCol w="505458"/>
                <a:gridCol w="505458"/>
                <a:gridCol w="505458"/>
              </a:tblGrid>
              <a:tr h="1054870">
                <a:tc>
                  <a:txBody>
                    <a:bodyPr/>
                    <a:lstStyle/>
                    <a:p>
                      <a:endParaRPr lang="en-US"/>
                    </a:p>
                  </a:txBody>
                  <a:tcPr marL="65929" marR="65929" marT="32965" marB="32965" anchor="ctr"/>
                </a:tc>
                <a:tc>
                  <a:txBody>
                    <a:bodyPr/>
                    <a:lstStyle/>
                    <a:p>
                      <a:pPr algn="r" fontAlgn="ctr"/>
                      <a:r>
                        <a:rPr lang="en-US" sz="1300" dirty="0">
                          <a:effectLst/>
                        </a:rPr>
                        <a:t/>
                      </a:r>
                      <a:br>
                        <a:rPr lang="en-US" sz="1300" dirty="0">
                          <a:effectLst/>
                        </a:rPr>
                      </a:br>
                      <a:r>
                        <a:rPr lang="en-US" sz="1300" dirty="0">
                          <a:effectLst/>
                        </a:rPr>
                        <a:t>longitude</a:t>
                      </a:r>
                      <a:endParaRPr lang="en-US" sz="1300" b="1" dirty="0">
                        <a:effectLst/>
                      </a:endParaRPr>
                    </a:p>
                  </a:txBody>
                  <a:tcPr marL="65929" marR="65929" marT="32965" marB="32965" anchor="ctr"/>
                </a:tc>
                <a:tc>
                  <a:txBody>
                    <a:bodyPr/>
                    <a:lstStyle/>
                    <a:p>
                      <a:pPr algn="r" fontAlgn="ctr"/>
                      <a:r>
                        <a:rPr lang="en-US" sz="1300" dirty="0">
                          <a:effectLst/>
                        </a:rPr>
                        <a:t>latitude</a:t>
                      </a:r>
                      <a:endParaRPr lang="en-US" sz="1300" b="1" dirty="0">
                        <a:effectLst/>
                      </a:endParaRPr>
                    </a:p>
                  </a:txBody>
                  <a:tcPr marL="65929" marR="65929" marT="32965" marB="32965" anchor="ctr"/>
                </a:tc>
                <a:tc>
                  <a:txBody>
                    <a:bodyPr/>
                    <a:lstStyle/>
                    <a:p>
                      <a:pPr algn="r" fontAlgn="ctr"/>
                      <a:r>
                        <a:rPr lang="en-US" sz="1300">
                          <a:effectLst/>
                        </a:rPr>
                        <a:t>housing_median_age</a:t>
                      </a:r>
                      <a:endParaRPr lang="en-US" sz="1300" b="1">
                        <a:effectLst/>
                      </a:endParaRPr>
                    </a:p>
                  </a:txBody>
                  <a:tcPr marL="65929" marR="65929" marT="32965" marB="32965" anchor="ctr"/>
                </a:tc>
                <a:tc>
                  <a:txBody>
                    <a:bodyPr/>
                    <a:lstStyle/>
                    <a:p>
                      <a:pPr algn="r" fontAlgn="ctr"/>
                      <a:r>
                        <a:rPr lang="en-US" sz="1300" dirty="0" err="1">
                          <a:effectLst/>
                        </a:rPr>
                        <a:t>total_rooms</a:t>
                      </a:r>
                      <a:endParaRPr lang="en-US" sz="1300" b="1" dirty="0">
                        <a:effectLst/>
                      </a:endParaRPr>
                    </a:p>
                  </a:txBody>
                  <a:tcPr marL="65929" marR="65929" marT="32965" marB="32965" anchor="ctr"/>
                </a:tc>
                <a:tc>
                  <a:txBody>
                    <a:bodyPr/>
                    <a:lstStyle/>
                    <a:p>
                      <a:pPr algn="r" fontAlgn="ctr"/>
                      <a:r>
                        <a:rPr lang="en-US" sz="1300">
                          <a:effectLst/>
                        </a:rPr>
                        <a:t>total_bedrooms</a:t>
                      </a:r>
                      <a:endParaRPr lang="en-US" sz="1300" b="1">
                        <a:effectLst/>
                      </a:endParaRPr>
                    </a:p>
                  </a:txBody>
                  <a:tcPr marL="65929" marR="65929" marT="32965" marB="32965" anchor="ctr"/>
                </a:tc>
                <a:tc>
                  <a:txBody>
                    <a:bodyPr/>
                    <a:lstStyle/>
                    <a:p>
                      <a:pPr algn="r" fontAlgn="ctr"/>
                      <a:r>
                        <a:rPr lang="en-US" sz="1300" dirty="0">
                          <a:effectLst/>
                        </a:rPr>
                        <a:t>population</a:t>
                      </a:r>
                      <a:endParaRPr lang="en-US" sz="1300" b="1" dirty="0">
                        <a:effectLst/>
                      </a:endParaRPr>
                    </a:p>
                  </a:txBody>
                  <a:tcPr marL="65929" marR="65929" marT="32965" marB="32965" anchor="ctr"/>
                </a:tc>
                <a:tc>
                  <a:txBody>
                    <a:bodyPr/>
                    <a:lstStyle/>
                    <a:p>
                      <a:pPr algn="r" fontAlgn="ctr"/>
                      <a:r>
                        <a:rPr lang="en-US" sz="1300" dirty="0">
                          <a:effectLst/>
                        </a:rPr>
                        <a:t>households</a:t>
                      </a:r>
                      <a:endParaRPr lang="en-US" sz="1300" b="1" dirty="0">
                        <a:effectLst/>
                      </a:endParaRPr>
                    </a:p>
                  </a:txBody>
                  <a:tcPr marL="65929" marR="65929" marT="32965" marB="32965" anchor="ctr"/>
                </a:tc>
                <a:tc>
                  <a:txBody>
                    <a:bodyPr/>
                    <a:lstStyle/>
                    <a:p>
                      <a:pPr algn="r" fontAlgn="ctr"/>
                      <a:r>
                        <a:rPr lang="en-US" sz="1300" dirty="0" err="1">
                          <a:effectLst/>
                        </a:rPr>
                        <a:t>median_income</a:t>
                      </a:r>
                      <a:endParaRPr lang="en-US" sz="1300" b="1" dirty="0">
                        <a:effectLst/>
                      </a:endParaRPr>
                    </a:p>
                  </a:txBody>
                  <a:tcPr marL="65929" marR="65929" marT="32965" marB="32965" anchor="ctr"/>
                </a:tc>
                <a:tc>
                  <a:txBody>
                    <a:bodyPr/>
                    <a:lstStyle/>
                    <a:p>
                      <a:pPr algn="r" fontAlgn="ctr"/>
                      <a:r>
                        <a:rPr lang="en-US" sz="1300" dirty="0" err="1">
                          <a:effectLst/>
                        </a:rPr>
                        <a:t>median_house_value</a:t>
                      </a:r>
                      <a:endParaRPr lang="en-US" sz="1300" b="1" dirty="0">
                        <a:effectLst/>
                      </a:endParaRPr>
                    </a:p>
                  </a:txBody>
                  <a:tcPr marL="65929" marR="65929" marT="32965" marB="32965" anchor="ctr"/>
                </a:tc>
                <a:tc>
                  <a:txBody>
                    <a:bodyPr/>
                    <a:lstStyle/>
                    <a:p>
                      <a:pPr algn="r" fontAlgn="ctr"/>
                      <a:r>
                        <a:rPr lang="en-US" sz="1300" dirty="0" err="1">
                          <a:effectLst/>
                        </a:rPr>
                        <a:t>ocean_proximity</a:t>
                      </a:r>
                      <a:endParaRPr lang="en-US" sz="1300" b="1" dirty="0">
                        <a:effectLst/>
                      </a:endParaRPr>
                    </a:p>
                  </a:txBody>
                  <a:tcPr marL="65929" marR="65929" marT="32965" marB="32965" anchor="ctr"/>
                </a:tc>
                <a:tc>
                  <a:txBody>
                    <a:bodyPr/>
                    <a:lstStyle/>
                    <a:p>
                      <a:pPr algn="r" fontAlgn="ctr"/>
                      <a:r>
                        <a:rPr lang="en-US" sz="1300" dirty="0" err="1">
                          <a:effectLst/>
                        </a:rPr>
                        <a:t>income_cat</a:t>
                      </a:r>
                      <a:endParaRPr lang="en-US" sz="1300" b="1" dirty="0">
                        <a:effectLst/>
                      </a:endParaRPr>
                    </a:p>
                  </a:txBody>
                  <a:tcPr marL="65929" marR="65929" marT="32965" marB="32965" anchor="ctr"/>
                </a:tc>
                <a:tc>
                  <a:txBody>
                    <a:bodyPr/>
                    <a:lstStyle/>
                    <a:p>
                      <a:pPr algn="r" fontAlgn="ctr"/>
                      <a:r>
                        <a:rPr lang="en-US" sz="1300" dirty="0" err="1">
                          <a:effectLst/>
                        </a:rPr>
                        <a:t>rooms_per_house</a:t>
                      </a:r>
                      <a:endParaRPr lang="en-US" sz="1300" b="1" dirty="0">
                        <a:effectLst/>
                      </a:endParaRPr>
                    </a:p>
                  </a:txBody>
                  <a:tcPr marL="65929" marR="65929" marT="32965" marB="32965" anchor="ctr"/>
                </a:tc>
                <a:tc>
                  <a:txBody>
                    <a:bodyPr/>
                    <a:lstStyle/>
                    <a:p>
                      <a:pPr algn="r" fontAlgn="ctr"/>
                      <a:r>
                        <a:rPr lang="en-US" sz="1300" dirty="0" err="1">
                          <a:effectLst/>
                        </a:rPr>
                        <a:t>bedrooms_ratio</a:t>
                      </a:r>
                      <a:endParaRPr lang="en-US" sz="1300" b="1" dirty="0">
                        <a:effectLst/>
                      </a:endParaRPr>
                    </a:p>
                  </a:txBody>
                  <a:tcPr marL="65929" marR="65929" marT="32965" marB="32965" anchor="ctr"/>
                </a:tc>
                <a:tc>
                  <a:txBody>
                    <a:bodyPr/>
                    <a:lstStyle/>
                    <a:p>
                      <a:pPr algn="r" fontAlgn="ctr"/>
                      <a:r>
                        <a:rPr lang="en-US" sz="1300" dirty="0" err="1">
                          <a:effectLst/>
                        </a:rPr>
                        <a:t>people_per_house</a:t>
                      </a:r>
                      <a:endParaRPr lang="en-US" sz="1300" b="1" dirty="0">
                        <a:effectLst/>
                      </a:endParaRPr>
                    </a:p>
                  </a:txBody>
                  <a:tcPr marL="65929" marR="65929" marT="32965" marB="32965" anchor="ctr"/>
                </a:tc>
              </a:tr>
              <a:tr h="659294">
                <a:tc>
                  <a:txBody>
                    <a:bodyPr/>
                    <a:lstStyle/>
                    <a:p>
                      <a:pPr algn="r" fontAlgn="ctr"/>
                      <a:r>
                        <a:rPr lang="en-US" sz="1300">
                          <a:effectLst/>
                        </a:rPr>
                        <a:t>13096</a:t>
                      </a:r>
                      <a:endParaRPr lang="en-US" sz="1300" b="1">
                        <a:effectLst/>
                      </a:endParaRPr>
                    </a:p>
                  </a:txBody>
                  <a:tcPr marL="65929" marR="65929" marT="32965" marB="32965" anchor="ctr"/>
                </a:tc>
                <a:tc>
                  <a:txBody>
                    <a:bodyPr/>
                    <a:lstStyle/>
                    <a:p>
                      <a:pPr algn="r" fontAlgn="ctr"/>
                      <a:r>
                        <a:rPr lang="en-US" sz="1300">
                          <a:effectLst/>
                        </a:rPr>
                        <a:t>-122.42</a:t>
                      </a:r>
                    </a:p>
                  </a:txBody>
                  <a:tcPr marL="65929" marR="65929" marT="32965" marB="32965" anchor="ctr"/>
                </a:tc>
                <a:tc>
                  <a:txBody>
                    <a:bodyPr/>
                    <a:lstStyle/>
                    <a:p>
                      <a:pPr algn="r" fontAlgn="ctr"/>
                      <a:r>
                        <a:rPr lang="en-US" sz="1300">
                          <a:effectLst/>
                        </a:rPr>
                        <a:t>37.80</a:t>
                      </a:r>
                    </a:p>
                  </a:txBody>
                  <a:tcPr marL="65929" marR="65929" marT="32965" marB="32965" anchor="ctr"/>
                </a:tc>
                <a:tc>
                  <a:txBody>
                    <a:bodyPr/>
                    <a:lstStyle/>
                    <a:p>
                      <a:pPr algn="r" fontAlgn="ctr"/>
                      <a:r>
                        <a:rPr lang="en-US" sz="1300">
                          <a:effectLst/>
                        </a:rPr>
                        <a:t>52</a:t>
                      </a:r>
                    </a:p>
                  </a:txBody>
                  <a:tcPr marL="65929" marR="65929" marT="32965" marB="32965" anchor="ctr"/>
                </a:tc>
                <a:tc>
                  <a:txBody>
                    <a:bodyPr/>
                    <a:lstStyle/>
                    <a:p>
                      <a:pPr algn="r" fontAlgn="ctr"/>
                      <a:r>
                        <a:rPr lang="en-US" sz="1300">
                          <a:effectLst/>
                        </a:rPr>
                        <a:t>3321</a:t>
                      </a:r>
                    </a:p>
                  </a:txBody>
                  <a:tcPr marL="65929" marR="65929" marT="32965" marB="32965" anchor="ctr"/>
                </a:tc>
                <a:tc>
                  <a:txBody>
                    <a:bodyPr/>
                    <a:lstStyle/>
                    <a:p>
                      <a:pPr algn="r" fontAlgn="ctr"/>
                      <a:r>
                        <a:rPr lang="en-US" sz="1300">
                          <a:effectLst/>
                        </a:rPr>
                        <a:t>1115.0</a:t>
                      </a:r>
                    </a:p>
                  </a:txBody>
                  <a:tcPr marL="65929" marR="65929" marT="32965" marB="32965" anchor="ctr"/>
                </a:tc>
                <a:tc>
                  <a:txBody>
                    <a:bodyPr/>
                    <a:lstStyle/>
                    <a:p>
                      <a:pPr algn="r" fontAlgn="ctr"/>
                      <a:r>
                        <a:rPr lang="en-US" sz="1300">
                          <a:effectLst/>
                        </a:rPr>
                        <a:t>1576</a:t>
                      </a:r>
                    </a:p>
                  </a:txBody>
                  <a:tcPr marL="65929" marR="65929" marT="32965" marB="32965" anchor="ctr"/>
                </a:tc>
                <a:tc>
                  <a:txBody>
                    <a:bodyPr/>
                    <a:lstStyle/>
                    <a:p>
                      <a:pPr algn="r" fontAlgn="ctr"/>
                      <a:r>
                        <a:rPr lang="en-US" sz="1300">
                          <a:effectLst/>
                        </a:rPr>
                        <a:t>1034</a:t>
                      </a:r>
                    </a:p>
                  </a:txBody>
                  <a:tcPr marL="65929" marR="65929" marT="32965" marB="32965" anchor="ctr"/>
                </a:tc>
                <a:tc>
                  <a:txBody>
                    <a:bodyPr/>
                    <a:lstStyle/>
                    <a:p>
                      <a:pPr algn="r" fontAlgn="ctr"/>
                      <a:r>
                        <a:rPr lang="en-US" sz="1300">
                          <a:effectLst/>
                        </a:rPr>
                        <a:t>2.0987</a:t>
                      </a:r>
                    </a:p>
                  </a:txBody>
                  <a:tcPr marL="65929" marR="65929" marT="32965" marB="32965" anchor="ctr"/>
                </a:tc>
                <a:tc>
                  <a:txBody>
                    <a:bodyPr/>
                    <a:lstStyle/>
                    <a:p>
                      <a:pPr algn="r" fontAlgn="ctr"/>
                      <a:r>
                        <a:rPr lang="en-US" sz="1300">
                          <a:effectLst/>
                        </a:rPr>
                        <a:t>458300</a:t>
                      </a:r>
                    </a:p>
                  </a:txBody>
                  <a:tcPr marL="65929" marR="65929" marT="32965" marB="32965" anchor="ctr"/>
                </a:tc>
                <a:tc>
                  <a:txBody>
                    <a:bodyPr/>
                    <a:lstStyle/>
                    <a:p>
                      <a:pPr algn="r" fontAlgn="ctr"/>
                      <a:r>
                        <a:rPr lang="en-US" sz="1300">
                          <a:effectLst/>
                        </a:rPr>
                        <a:t>NEAR BAY</a:t>
                      </a:r>
                    </a:p>
                  </a:txBody>
                  <a:tcPr marL="65929" marR="65929" marT="32965" marB="32965" anchor="ctr"/>
                </a:tc>
                <a:tc>
                  <a:txBody>
                    <a:bodyPr/>
                    <a:lstStyle/>
                    <a:p>
                      <a:pPr algn="r" fontAlgn="ctr"/>
                      <a:r>
                        <a:rPr lang="en-US" sz="1300">
                          <a:effectLst/>
                        </a:rPr>
                        <a:t>2</a:t>
                      </a:r>
                    </a:p>
                  </a:txBody>
                  <a:tcPr marL="65929" marR="65929" marT="32965" marB="32965" anchor="ctr"/>
                </a:tc>
                <a:tc>
                  <a:txBody>
                    <a:bodyPr/>
                    <a:lstStyle/>
                    <a:p>
                      <a:pPr algn="r" fontAlgn="ctr"/>
                      <a:r>
                        <a:rPr lang="en-US" sz="1300">
                          <a:effectLst/>
                        </a:rPr>
                        <a:t>3.211799</a:t>
                      </a:r>
                    </a:p>
                  </a:txBody>
                  <a:tcPr marL="65929" marR="65929" marT="32965" marB="32965" anchor="ctr"/>
                </a:tc>
                <a:tc>
                  <a:txBody>
                    <a:bodyPr/>
                    <a:lstStyle/>
                    <a:p>
                      <a:pPr algn="r" fontAlgn="ctr"/>
                      <a:r>
                        <a:rPr lang="en-US" sz="1300">
                          <a:effectLst/>
                        </a:rPr>
                        <a:t>0.335742</a:t>
                      </a:r>
                    </a:p>
                  </a:txBody>
                  <a:tcPr marL="65929" marR="65929" marT="32965" marB="32965" anchor="ctr"/>
                </a:tc>
                <a:tc>
                  <a:txBody>
                    <a:bodyPr/>
                    <a:lstStyle/>
                    <a:p>
                      <a:pPr algn="r" fontAlgn="ctr"/>
                      <a:r>
                        <a:rPr lang="en-US" sz="1300">
                          <a:effectLst/>
                        </a:rPr>
                        <a:t>1.524178</a:t>
                      </a:r>
                    </a:p>
                  </a:txBody>
                  <a:tcPr marL="65929" marR="65929" marT="32965" marB="32965" anchor="ctr"/>
                </a:tc>
              </a:tr>
              <a:tr h="659294">
                <a:tc>
                  <a:txBody>
                    <a:bodyPr/>
                    <a:lstStyle/>
                    <a:p>
                      <a:pPr algn="r" fontAlgn="ctr"/>
                      <a:r>
                        <a:rPr lang="en-US" sz="1300">
                          <a:effectLst/>
                        </a:rPr>
                        <a:t>14973</a:t>
                      </a:r>
                      <a:endParaRPr lang="en-US" sz="1300" b="1">
                        <a:effectLst/>
                      </a:endParaRPr>
                    </a:p>
                  </a:txBody>
                  <a:tcPr marL="65929" marR="65929" marT="32965" marB="32965" anchor="ctr"/>
                </a:tc>
                <a:tc>
                  <a:txBody>
                    <a:bodyPr/>
                    <a:lstStyle/>
                    <a:p>
                      <a:pPr algn="r" fontAlgn="ctr"/>
                      <a:r>
                        <a:rPr lang="en-US" sz="1300">
                          <a:effectLst/>
                        </a:rPr>
                        <a:t>-118.38</a:t>
                      </a:r>
                    </a:p>
                  </a:txBody>
                  <a:tcPr marL="65929" marR="65929" marT="32965" marB="32965" anchor="ctr"/>
                </a:tc>
                <a:tc>
                  <a:txBody>
                    <a:bodyPr/>
                    <a:lstStyle/>
                    <a:p>
                      <a:pPr algn="r" fontAlgn="ctr"/>
                      <a:r>
                        <a:rPr lang="en-US" sz="1300">
                          <a:effectLst/>
                        </a:rPr>
                        <a:t>34.14</a:t>
                      </a:r>
                    </a:p>
                  </a:txBody>
                  <a:tcPr marL="65929" marR="65929" marT="32965" marB="32965" anchor="ctr"/>
                </a:tc>
                <a:tc>
                  <a:txBody>
                    <a:bodyPr/>
                    <a:lstStyle/>
                    <a:p>
                      <a:pPr algn="r" fontAlgn="ctr"/>
                      <a:r>
                        <a:rPr lang="en-US" sz="1300">
                          <a:effectLst/>
                        </a:rPr>
                        <a:t>40</a:t>
                      </a:r>
                    </a:p>
                  </a:txBody>
                  <a:tcPr marL="65929" marR="65929" marT="32965" marB="32965" anchor="ctr"/>
                </a:tc>
                <a:tc>
                  <a:txBody>
                    <a:bodyPr/>
                    <a:lstStyle/>
                    <a:p>
                      <a:pPr algn="r" fontAlgn="ctr"/>
                      <a:r>
                        <a:rPr lang="en-US" sz="1300">
                          <a:effectLst/>
                        </a:rPr>
                        <a:t>1965</a:t>
                      </a:r>
                    </a:p>
                  </a:txBody>
                  <a:tcPr marL="65929" marR="65929" marT="32965" marB="32965" anchor="ctr"/>
                </a:tc>
                <a:tc>
                  <a:txBody>
                    <a:bodyPr/>
                    <a:lstStyle/>
                    <a:p>
                      <a:pPr algn="r" fontAlgn="ctr"/>
                      <a:r>
                        <a:rPr lang="en-US" sz="1300">
                          <a:effectLst/>
                        </a:rPr>
                        <a:t>354.0</a:t>
                      </a:r>
                    </a:p>
                  </a:txBody>
                  <a:tcPr marL="65929" marR="65929" marT="32965" marB="32965" anchor="ctr"/>
                </a:tc>
                <a:tc>
                  <a:txBody>
                    <a:bodyPr/>
                    <a:lstStyle/>
                    <a:p>
                      <a:pPr algn="r" fontAlgn="ctr"/>
                      <a:r>
                        <a:rPr lang="en-US" sz="1300" dirty="0">
                          <a:effectLst/>
                        </a:rPr>
                        <a:t>666</a:t>
                      </a:r>
                    </a:p>
                  </a:txBody>
                  <a:tcPr marL="65929" marR="65929" marT="32965" marB="32965" anchor="ctr"/>
                </a:tc>
                <a:tc>
                  <a:txBody>
                    <a:bodyPr/>
                    <a:lstStyle/>
                    <a:p>
                      <a:pPr algn="r" fontAlgn="ctr"/>
                      <a:r>
                        <a:rPr lang="en-US" sz="1300">
                          <a:effectLst/>
                        </a:rPr>
                        <a:t>357</a:t>
                      </a:r>
                    </a:p>
                  </a:txBody>
                  <a:tcPr marL="65929" marR="65929" marT="32965" marB="32965" anchor="ctr"/>
                </a:tc>
                <a:tc>
                  <a:txBody>
                    <a:bodyPr/>
                    <a:lstStyle/>
                    <a:p>
                      <a:pPr algn="r" fontAlgn="ctr"/>
                      <a:r>
                        <a:rPr lang="en-US" sz="1300">
                          <a:effectLst/>
                        </a:rPr>
                        <a:t>6.0876</a:t>
                      </a:r>
                    </a:p>
                  </a:txBody>
                  <a:tcPr marL="65929" marR="65929" marT="32965" marB="32965" anchor="ctr"/>
                </a:tc>
                <a:tc>
                  <a:txBody>
                    <a:bodyPr/>
                    <a:lstStyle/>
                    <a:p>
                      <a:pPr algn="r" fontAlgn="ctr"/>
                      <a:r>
                        <a:rPr lang="en-US" sz="1300">
                          <a:effectLst/>
                        </a:rPr>
                        <a:t>483800</a:t>
                      </a:r>
                    </a:p>
                  </a:txBody>
                  <a:tcPr marL="65929" marR="65929" marT="32965" marB="32965" anchor="ctr"/>
                </a:tc>
                <a:tc>
                  <a:txBody>
                    <a:bodyPr/>
                    <a:lstStyle/>
                    <a:p>
                      <a:pPr algn="r" fontAlgn="ctr"/>
                      <a:r>
                        <a:rPr lang="en-US" sz="1300">
                          <a:effectLst/>
                        </a:rPr>
                        <a:t>&lt;1H OCEAN</a:t>
                      </a:r>
                    </a:p>
                  </a:txBody>
                  <a:tcPr marL="65929" marR="65929" marT="32965" marB="32965" anchor="ctr"/>
                </a:tc>
                <a:tc>
                  <a:txBody>
                    <a:bodyPr/>
                    <a:lstStyle/>
                    <a:p>
                      <a:pPr algn="r" fontAlgn="ctr"/>
                      <a:r>
                        <a:rPr lang="en-US" sz="1300">
                          <a:effectLst/>
                        </a:rPr>
                        <a:t>5</a:t>
                      </a:r>
                    </a:p>
                  </a:txBody>
                  <a:tcPr marL="65929" marR="65929" marT="32965" marB="32965" anchor="ctr"/>
                </a:tc>
                <a:tc>
                  <a:txBody>
                    <a:bodyPr/>
                    <a:lstStyle/>
                    <a:p>
                      <a:pPr algn="r" fontAlgn="ctr"/>
                      <a:r>
                        <a:rPr lang="en-US" sz="1300">
                          <a:effectLst/>
                        </a:rPr>
                        <a:t>5.504202</a:t>
                      </a:r>
                    </a:p>
                  </a:txBody>
                  <a:tcPr marL="65929" marR="65929" marT="32965" marB="32965" anchor="ctr"/>
                </a:tc>
                <a:tc>
                  <a:txBody>
                    <a:bodyPr/>
                    <a:lstStyle/>
                    <a:p>
                      <a:pPr algn="r" fontAlgn="ctr"/>
                      <a:r>
                        <a:rPr lang="en-US" sz="1300">
                          <a:effectLst/>
                        </a:rPr>
                        <a:t>0.180153</a:t>
                      </a:r>
                    </a:p>
                  </a:txBody>
                  <a:tcPr marL="65929" marR="65929" marT="32965" marB="32965" anchor="ctr"/>
                </a:tc>
                <a:tc>
                  <a:txBody>
                    <a:bodyPr/>
                    <a:lstStyle/>
                    <a:p>
                      <a:pPr algn="r" fontAlgn="ctr"/>
                      <a:r>
                        <a:rPr lang="en-US" sz="1300">
                          <a:effectLst/>
                        </a:rPr>
                        <a:t>1.865546</a:t>
                      </a:r>
                    </a:p>
                  </a:txBody>
                  <a:tcPr marL="65929" marR="65929" marT="32965" marB="32965" anchor="ctr"/>
                </a:tc>
              </a:tr>
              <a:tr h="659294">
                <a:tc>
                  <a:txBody>
                    <a:bodyPr/>
                    <a:lstStyle/>
                    <a:p>
                      <a:pPr algn="r" fontAlgn="ctr"/>
                      <a:r>
                        <a:rPr lang="en-US" sz="1300">
                          <a:effectLst/>
                        </a:rPr>
                        <a:t>3785</a:t>
                      </a:r>
                      <a:endParaRPr lang="en-US" sz="1300" b="1">
                        <a:effectLst/>
                      </a:endParaRPr>
                    </a:p>
                  </a:txBody>
                  <a:tcPr marL="65929" marR="65929" marT="32965" marB="32965" anchor="ctr"/>
                </a:tc>
                <a:tc>
                  <a:txBody>
                    <a:bodyPr/>
                    <a:lstStyle/>
                    <a:p>
                      <a:pPr algn="r" fontAlgn="ctr"/>
                      <a:r>
                        <a:rPr lang="en-US" sz="1300">
                          <a:effectLst/>
                        </a:rPr>
                        <a:t>-121.98</a:t>
                      </a:r>
                    </a:p>
                  </a:txBody>
                  <a:tcPr marL="65929" marR="65929" marT="32965" marB="32965" anchor="ctr"/>
                </a:tc>
                <a:tc>
                  <a:txBody>
                    <a:bodyPr/>
                    <a:lstStyle/>
                    <a:p>
                      <a:pPr algn="r" fontAlgn="ctr"/>
                      <a:r>
                        <a:rPr lang="en-US" sz="1300">
                          <a:effectLst/>
                        </a:rPr>
                        <a:t>38.36</a:t>
                      </a:r>
                    </a:p>
                  </a:txBody>
                  <a:tcPr marL="65929" marR="65929" marT="32965" marB="32965" anchor="ctr"/>
                </a:tc>
                <a:tc>
                  <a:txBody>
                    <a:bodyPr/>
                    <a:lstStyle/>
                    <a:p>
                      <a:pPr algn="r" fontAlgn="ctr"/>
                      <a:r>
                        <a:rPr lang="en-US" sz="1300">
                          <a:effectLst/>
                        </a:rPr>
                        <a:t>33</a:t>
                      </a:r>
                    </a:p>
                  </a:txBody>
                  <a:tcPr marL="65929" marR="65929" marT="32965" marB="32965" anchor="ctr"/>
                </a:tc>
                <a:tc>
                  <a:txBody>
                    <a:bodyPr/>
                    <a:lstStyle/>
                    <a:p>
                      <a:pPr algn="r" fontAlgn="ctr"/>
                      <a:r>
                        <a:rPr lang="en-US" sz="1300">
                          <a:effectLst/>
                        </a:rPr>
                        <a:t>1083</a:t>
                      </a:r>
                    </a:p>
                  </a:txBody>
                  <a:tcPr marL="65929" marR="65929" marT="32965" marB="32965" anchor="ctr"/>
                </a:tc>
                <a:tc>
                  <a:txBody>
                    <a:bodyPr/>
                    <a:lstStyle/>
                    <a:p>
                      <a:pPr algn="r" fontAlgn="ctr"/>
                      <a:r>
                        <a:rPr lang="en-US" sz="1300">
                          <a:effectLst/>
                        </a:rPr>
                        <a:t>217.0</a:t>
                      </a:r>
                    </a:p>
                  </a:txBody>
                  <a:tcPr marL="65929" marR="65929" marT="32965" marB="32965" anchor="ctr"/>
                </a:tc>
                <a:tc>
                  <a:txBody>
                    <a:bodyPr/>
                    <a:lstStyle/>
                    <a:p>
                      <a:pPr algn="r" fontAlgn="ctr"/>
                      <a:r>
                        <a:rPr lang="en-US" sz="1300">
                          <a:effectLst/>
                        </a:rPr>
                        <a:t>562</a:t>
                      </a:r>
                    </a:p>
                  </a:txBody>
                  <a:tcPr marL="65929" marR="65929" marT="32965" marB="32965" anchor="ctr"/>
                </a:tc>
                <a:tc>
                  <a:txBody>
                    <a:bodyPr/>
                    <a:lstStyle/>
                    <a:p>
                      <a:pPr algn="r" fontAlgn="ctr"/>
                      <a:r>
                        <a:rPr lang="en-US" sz="1300">
                          <a:effectLst/>
                        </a:rPr>
                        <a:t>203</a:t>
                      </a:r>
                    </a:p>
                  </a:txBody>
                  <a:tcPr marL="65929" marR="65929" marT="32965" marB="32965" anchor="ctr"/>
                </a:tc>
                <a:tc>
                  <a:txBody>
                    <a:bodyPr/>
                    <a:lstStyle/>
                    <a:p>
                      <a:pPr algn="r" fontAlgn="ctr"/>
                      <a:r>
                        <a:rPr lang="en-US" sz="1300">
                          <a:effectLst/>
                        </a:rPr>
                        <a:t>2.4330</a:t>
                      </a:r>
                    </a:p>
                  </a:txBody>
                  <a:tcPr marL="65929" marR="65929" marT="32965" marB="32965" anchor="ctr"/>
                </a:tc>
                <a:tc>
                  <a:txBody>
                    <a:bodyPr/>
                    <a:lstStyle/>
                    <a:p>
                      <a:pPr algn="r" fontAlgn="ctr"/>
                      <a:r>
                        <a:rPr lang="en-US" sz="1300">
                          <a:effectLst/>
                        </a:rPr>
                        <a:t>101700</a:t>
                      </a:r>
                    </a:p>
                  </a:txBody>
                  <a:tcPr marL="65929" marR="65929" marT="32965" marB="32965" anchor="ctr"/>
                </a:tc>
                <a:tc>
                  <a:txBody>
                    <a:bodyPr/>
                    <a:lstStyle/>
                    <a:p>
                      <a:pPr algn="r" fontAlgn="ctr"/>
                      <a:r>
                        <a:rPr lang="en-US" sz="1300">
                          <a:effectLst/>
                        </a:rPr>
                        <a:t>INLAND</a:t>
                      </a:r>
                    </a:p>
                  </a:txBody>
                  <a:tcPr marL="65929" marR="65929" marT="32965" marB="32965" anchor="ctr"/>
                </a:tc>
                <a:tc>
                  <a:txBody>
                    <a:bodyPr/>
                    <a:lstStyle/>
                    <a:p>
                      <a:pPr algn="r" fontAlgn="ctr"/>
                      <a:r>
                        <a:rPr lang="en-US" sz="1300">
                          <a:effectLst/>
                        </a:rPr>
                        <a:t>2</a:t>
                      </a:r>
                    </a:p>
                  </a:txBody>
                  <a:tcPr marL="65929" marR="65929" marT="32965" marB="32965" anchor="ctr"/>
                </a:tc>
                <a:tc>
                  <a:txBody>
                    <a:bodyPr/>
                    <a:lstStyle/>
                    <a:p>
                      <a:pPr algn="r" fontAlgn="ctr"/>
                      <a:r>
                        <a:rPr lang="en-US" sz="1300">
                          <a:effectLst/>
                        </a:rPr>
                        <a:t>5.334975</a:t>
                      </a:r>
                    </a:p>
                  </a:txBody>
                  <a:tcPr marL="65929" marR="65929" marT="32965" marB="32965" anchor="ctr"/>
                </a:tc>
                <a:tc>
                  <a:txBody>
                    <a:bodyPr/>
                    <a:lstStyle/>
                    <a:p>
                      <a:pPr algn="r" fontAlgn="ctr"/>
                      <a:r>
                        <a:rPr lang="en-US" sz="1300">
                          <a:effectLst/>
                        </a:rPr>
                        <a:t>0.200369</a:t>
                      </a:r>
                    </a:p>
                  </a:txBody>
                  <a:tcPr marL="65929" marR="65929" marT="32965" marB="32965" anchor="ctr"/>
                </a:tc>
                <a:tc>
                  <a:txBody>
                    <a:bodyPr/>
                    <a:lstStyle/>
                    <a:p>
                      <a:pPr algn="r" fontAlgn="ctr"/>
                      <a:r>
                        <a:rPr lang="en-US" sz="1300">
                          <a:effectLst/>
                        </a:rPr>
                        <a:t>2.768473</a:t>
                      </a:r>
                    </a:p>
                  </a:txBody>
                  <a:tcPr marL="65929" marR="65929" marT="32965" marB="32965" anchor="ctr"/>
                </a:tc>
              </a:tr>
              <a:tr h="659294">
                <a:tc>
                  <a:txBody>
                    <a:bodyPr/>
                    <a:lstStyle/>
                    <a:p>
                      <a:pPr algn="r" fontAlgn="ctr"/>
                      <a:r>
                        <a:rPr lang="en-US" sz="1300">
                          <a:effectLst/>
                        </a:rPr>
                        <a:t>14689</a:t>
                      </a:r>
                      <a:endParaRPr lang="en-US" sz="1300" b="1">
                        <a:effectLst/>
                      </a:endParaRPr>
                    </a:p>
                  </a:txBody>
                  <a:tcPr marL="65929" marR="65929" marT="32965" marB="32965" anchor="ctr"/>
                </a:tc>
                <a:tc>
                  <a:txBody>
                    <a:bodyPr/>
                    <a:lstStyle/>
                    <a:p>
                      <a:pPr algn="r" fontAlgn="ctr"/>
                      <a:r>
                        <a:rPr lang="en-US" sz="1300">
                          <a:effectLst/>
                        </a:rPr>
                        <a:t>-117.11</a:t>
                      </a:r>
                    </a:p>
                  </a:txBody>
                  <a:tcPr marL="65929" marR="65929" marT="32965" marB="32965" anchor="ctr"/>
                </a:tc>
                <a:tc>
                  <a:txBody>
                    <a:bodyPr/>
                    <a:lstStyle/>
                    <a:p>
                      <a:pPr algn="r" fontAlgn="ctr"/>
                      <a:r>
                        <a:rPr lang="en-US" sz="1300">
                          <a:effectLst/>
                        </a:rPr>
                        <a:t>33.75</a:t>
                      </a:r>
                    </a:p>
                  </a:txBody>
                  <a:tcPr marL="65929" marR="65929" marT="32965" marB="32965" anchor="ctr"/>
                </a:tc>
                <a:tc>
                  <a:txBody>
                    <a:bodyPr/>
                    <a:lstStyle/>
                    <a:p>
                      <a:pPr algn="r" fontAlgn="ctr"/>
                      <a:r>
                        <a:rPr lang="en-US" sz="1300">
                          <a:effectLst/>
                        </a:rPr>
                        <a:t>17</a:t>
                      </a:r>
                    </a:p>
                  </a:txBody>
                  <a:tcPr marL="65929" marR="65929" marT="32965" marB="32965" anchor="ctr"/>
                </a:tc>
                <a:tc>
                  <a:txBody>
                    <a:bodyPr/>
                    <a:lstStyle/>
                    <a:p>
                      <a:pPr algn="r" fontAlgn="ctr"/>
                      <a:r>
                        <a:rPr lang="en-US" sz="1300">
                          <a:effectLst/>
                        </a:rPr>
                        <a:t>4174</a:t>
                      </a:r>
                    </a:p>
                  </a:txBody>
                  <a:tcPr marL="65929" marR="65929" marT="32965" marB="32965" anchor="ctr"/>
                </a:tc>
                <a:tc>
                  <a:txBody>
                    <a:bodyPr/>
                    <a:lstStyle/>
                    <a:p>
                      <a:pPr algn="r" fontAlgn="ctr"/>
                      <a:r>
                        <a:rPr lang="en-US" sz="1300">
                          <a:effectLst/>
                        </a:rPr>
                        <a:t>851.0</a:t>
                      </a:r>
                    </a:p>
                  </a:txBody>
                  <a:tcPr marL="65929" marR="65929" marT="32965" marB="32965" anchor="ctr"/>
                </a:tc>
                <a:tc>
                  <a:txBody>
                    <a:bodyPr/>
                    <a:lstStyle/>
                    <a:p>
                      <a:pPr algn="r" fontAlgn="ctr"/>
                      <a:r>
                        <a:rPr lang="en-US" sz="1300">
                          <a:effectLst/>
                        </a:rPr>
                        <a:t>1845</a:t>
                      </a:r>
                    </a:p>
                  </a:txBody>
                  <a:tcPr marL="65929" marR="65929" marT="32965" marB="32965" anchor="ctr"/>
                </a:tc>
                <a:tc>
                  <a:txBody>
                    <a:bodyPr/>
                    <a:lstStyle/>
                    <a:p>
                      <a:pPr algn="r" fontAlgn="ctr"/>
                      <a:r>
                        <a:rPr lang="en-US" sz="1300">
                          <a:effectLst/>
                        </a:rPr>
                        <a:t>780</a:t>
                      </a:r>
                    </a:p>
                  </a:txBody>
                  <a:tcPr marL="65929" marR="65929" marT="32965" marB="32965" anchor="ctr"/>
                </a:tc>
                <a:tc>
                  <a:txBody>
                    <a:bodyPr/>
                    <a:lstStyle/>
                    <a:p>
                      <a:pPr algn="r" fontAlgn="ctr"/>
                      <a:r>
                        <a:rPr lang="en-US" sz="1300">
                          <a:effectLst/>
                        </a:rPr>
                        <a:t>2.2618</a:t>
                      </a:r>
                    </a:p>
                  </a:txBody>
                  <a:tcPr marL="65929" marR="65929" marT="32965" marB="32965" anchor="ctr"/>
                </a:tc>
                <a:tc>
                  <a:txBody>
                    <a:bodyPr/>
                    <a:lstStyle/>
                    <a:p>
                      <a:pPr algn="r" fontAlgn="ctr"/>
                      <a:r>
                        <a:rPr lang="en-US" sz="1300">
                          <a:effectLst/>
                        </a:rPr>
                        <a:t>96100</a:t>
                      </a:r>
                    </a:p>
                  </a:txBody>
                  <a:tcPr marL="65929" marR="65929" marT="32965" marB="32965" anchor="ctr"/>
                </a:tc>
                <a:tc>
                  <a:txBody>
                    <a:bodyPr/>
                    <a:lstStyle/>
                    <a:p>
                      <a:pPr algn="r" fontAlgn="ctr"/>
                      <a:r>
                        <a:rPr lang="en-US" sz="1300">
                          <a:effectLst/>
                        </a:rPr>
                        <a:t>INLAND</a:t>
                      </a:r>
                    </a:p>
                  </a:txBody>
                  <a:tcPr marL="65929" marR="65929" marT="32965" marB="32965" anchor="ctr"/>
                </a:tc>
                <a:tc>
                  <a:txBody>
                    <a:bodyPr/>
                    <a:lstStyle/>
                    <a:p>
                      <a:pPr algn="r" fontAlgn="ctr"/>
                      <a:r>
                        <a:rPr lang="en-US" sz="1300">
                          <a:effectLst/>
                        </a:rPr>
                        <a:t>2</a:t>
                      </a:r>
                    </a:p>
                  </a:txBody>
                  <a:tcPr marL="65929" marR="65929" marT="32965" marB="32965" anchor="ctr"/>
                </a:tc>
                <a:tc>
                  <a:txBody>
                    <a:bodyPr/>
                    <a:lstStyle/>
                    <a:p>
                      <a:pPr algn="r" fontAlgn="ctr"/>
                      <a:r>
                        <a:rPr lang="en-US" sz="1300">
                          <a:effectLst/>
                        </a:rPr>
                        <a:t>5.351282</a:t>
                      </a:r>
                    </a:p>
                  </a:txBody>
                  <a:tcPr marL="65929" marR="65929" marT="32965" marB="32965" anchor="ctr"/>
                </a:tc>
                <a:tc>
                  <a:txBody>
                    <a:bodyPr/>
                    <a:lstStyle/>
                    <a:p>
                      <a:pPr algn="r" fontAlgn="ctr"/>
                      <a:r>
                        <a:rPr lang="en-US" sz="1300">
                          <a:effectLst/>
                        </a:rPr>
                        <a:t>0.203881</a:t>
                      </a:r>
                    </a:p>
                  </a:txBody>
                  <a:tcPr marL="65929" marR="65929" marT="32965" marB="32965" anchor="ctr"/>
                </a:tc>
                <a:tc>
                  <a:txBody>
                    <a:bodyPr/>
                    <a:lstStyle/>
                    <a:p>
                      <a:pPr algn="r" fontAlgn="ctr"/>
                      <a:r>
                        <a:rPr lang="en-US" sz="1300">
                          <a:effectLst/>
                        </a:rPr>
                        <a:t>2.365385</a:t>
                      </a:r>
                    </a:p>
                  </a:txBody>
                  <a:tcPr marL="65929" marR="65929" marT="32965" marB="32965" anchor="ctr"/>
                </a:tc>
              </a:tr>
              <a:tr h="659294">
                <a:tc>
                  <a:txBody>
                    <a:bodyPr/>
                    <a:lstStyle/>
                    <a:p>
                      <a:pPr algn="r" fontAlgn="ctr"/>
                      <a:r>
                        <a:rPr lang="en-US" sz="1300">
                          <a:effectLst/>
                        </a:rPr>
                        <a:t>20507</a:t>
                      </a:r>
                      <a:endParaRPr lang="en-US" sz="1300" b="1">
                        <a:effectLst/>
                      </a:endParaRPr>
                    </a:p>
                  </a:txBody>
                  <a:tcPr marL="65929" marR="65929" marT="32965" marB="32965" anchor="ctr"/>
                </a:tc>
                <a:tc>
                  <a:txBody>
                    <a:bodyPr/>
                    <a:lstStyle/>
                    <a:p>
                      <a:pPr algn="r" fontAlgn="ctr"/>
                      <a:r>
                        <a:rPr lang="en-US" sz="1300">
                          <a:effectLst/>
                        </a:rPr>
                        <a:t>-118.15</a:t>
                      </a:r>
                    </a:p>
                  </a:txBody>
                  <a:tcPr marL="65929" marR="65929" marT="32965" marB="32965" anchor="ctr"/>
                </a:tc>
                <a:tc>
                  <a:txBody>
                    <a:bodyPr/>
                    <a:lstStyle/>
                    <a:p>
                      <a:pPr algn="r" fontAlgn="ctr"/>
                      <a:r>
                        <a:rPr lang="en-US" sz="1300">
                          <a:effectLst/>
                        </a:rPr>
                        <a:t>33.77</a:t>
                      </a:r>
                    </a:p>
                  </a:txBody>
                  <a:tcPr marL="65929" marR="65929" marT="32965" marB="32965" anchor="ctr"/>
                </a:tc>
                <a:tc>
                  <a:txBody>
                    <a:bodyPr/>
                    <a:lstStyle/>
                    <a:p>
                      <a:pPr algn="r" fontAlgn="ctr"/>
                      <a:r>
                        <a:rPr lang="en-US" sz="1300">
                          <a:effectLst/>
                        </a:rPr>
                        <a:t>36</a:t>
                      </a:r>
                    </a:p>
                  </a:txBody>
                  <a:tcPr marL="65929" marR="65929" marT="32965" marB="32965" anchor="ctr"/>
                </a:tc>
                <a:tc>
                  <a:txBody>
                    <a:bodyPr/>
                    <a:lstStyle/>
                    <a:p>
                      <a:pPr algn="r" fontAlgn="ctr"/>
                      <a:r>
                        <a:rPr lang="en-US" sz="1300">
                          <a:effectLst/>
                        </a:rPr>
                        <a:t>4366</a:t>
                      </a:r>
                    </a:p>
                  </a:txBody>
                  <a:tcPr marL="65929" marR="65929" marT="32965" marB="32965" anchor="ctr"/>
                </a:tc>
                <a:tc>
                  <a:txBody>
                    <a:bodyPr/>
                    <a:lstStyle/>
                    <a:p>
                      <a:pPr algn="r" fontAlgn="ctr"/>
                      <a:r>
                        <a:rPr lang="en-US" sz="1300">
                          <a:effectLst/>
                        </a:rPr>
                        <a:t>1211.0</a:t>
                      </a:r>
                    </a:p>
                  </a:txBody>
                  <a:tcPr marL="65929" marR="65929" marT="32965" marB="32965" anchor="ctr"/>
                </a:tc>
                <a:tc>
                  <a:txBody>
                    <a:bodyPr/>
                    <a:lstStyle/>
                    <a:p>
                      <a:pPr algn="r" fontAlgn="ctr"/>
                      <a:r>
                        <a:rPr lang="en-US" sz="1300">
                          <a:effectLst/>
                        </a:rPr>
                        <a:t>1912</a:t>
                      </a:r>
                    </a:p>
                  </a:txBody>
                  <a:tcPr marL="65929" marR="65929" marT="32965" marB="32965" anchor="ctr"/>
                </a:tc>
                <a:tc>
                  <a:txBody>
                    <a:bodyPr/>
                    <a:lstStyle/>
                    <a:p>
                      <a:pPr algn="r" fontAlgn="ctr"/>
                      <a:r>
                        <a:rPr lang="en-US" sz="1300">
                          <a:effectLst/>
                        </a:rPr>
                        <a:t>1172</a:t>
                      </a:r>
                    </a:p>
                  </a:txBody>
                  <a:tcPr marL="65929" marR="65929" marT="32965" marB="32965" anchor="ctr"/>
                </a:tc>
                <a:tc>
                  <a:txBody>
                    <a:bodyPr/>
                    <a:lstStyle/>
                    <a:p>
                      <a:pPr algn="r" fontAlgn="ctr"/>
                      <a:r>
                        <a:rPr lang="en-US" sz="1300">
                          <a:effectLst/>
                        </a:rPr>
                        <a:t>3.5292</a:t>
                      </a:r>
                    </a:p>
                  </a:txBody>
                  <a:tcPr marL="65929" marR="65929" marT="32965" marB="32965" anchor="ctr"/>
                </a:tc>
                <a:tc>
                  <a:txBody>
                    <a:bodyPr/>
                    <a:lstStyle/>
                    <a:p>
                      <a:pPr algn="r" fontAlgn="ctr"/>
                      <a:r>
                        <a:rPr lang="en-US" sz="1300">
                          <a:effectLst/>
                        </a:rPr>
                        <a:t>361800</a:t>
                      </a:r>
                    </a:p>
                  </a:txBody>
                  <a:tcPr marL="65929" marR="65929" marT="32965" marB="32965" anchor="ctr"/>
                </a:tc>
                <a:tc>
                  <a:txBody>
                    <a:bodyPr/>
                    <a:lstStyle/>
                    <a:p>
                      <a:pPr algn="r" fontAlgn="ctr"/>
                      <a:r>
                        <a:rPr lang="en-US" sz="1300">
                          <a:effectLst/>
                        </a:rPr>
                        <a:t>NEAR OCEAN</a:t>
                      </a:r>
                    </a:p>
                  </a:txBody>
                  <a:tcPr marL="65929" marR="65929" marT="32965" marB="32965" anchor="ctr"/>
                </a:tc>
                <a:tc>
                  <a:txBody>
                    <a:bodyPr/>
                    <a:lstStyle/>
                    <a:p>
                      <a:pPr algn="r" fontAlgn="ctr"/>
                      <a:r>
                        <a:rPr lang="en-US" sz="1300">
                          <a:effectLst/>
                        </a:rPr>
                        <a:t>3</a:t>
                      </a:r>
                    </a:p>
                  </a:txBody>
                  <a:tcPr marL="65929" marR="65929" marT="32965" marB="32965" anchor="ctr"/>
                </a:tc>
                <a:tc>
                  <a:txBody>
                    <a:bodyPr/>
                    <a:lstStyle/>
                    <a:p>
                      <a:pPr algn="r" fontAlgn="ctr"/>
                      <a:r>
                        <a:rPr lang="en-US" sz="1300">
                          <a:effectLst/>
                        </a:rPr>
                        <a:t>3.725256</a:t>
                      </a:r>
                    </a:p>
                  </a:txBody>
                  <a:tcPr marL="65929" marR="65929" marT="32965" marB="32965" anchor="ctr"/>
                </a:tc>
                <a:tc>
                  <a:txBody>
                    <a:bodyPr/>
                    <a:lstStyle/>
                    <a:p>
                      <a:pPr algn="r" fontAlgn="ctr"/>
                      <a:r>
                        <a:rPr lang="en-US" sz="1300">
                          <a:effectLst/>
                        </a:rPr>
                        <a:t>0.277371</a:t>
                      </a:r>
                    </a:p>
                  </a:txBody>
                  <a:tcPr marL="65929" marR="65929" marT="32965" marB="32965" anchor="ctr"/>
                </a:tc>
                <a:tc>
                  <a:txBody>
                    <a:bodyPr/>
                    <a:lstStyle/>
                    <a:p>
                      <a:pPr algn="r" fontAlgn="ctr"/>
                      <a:r>
                        <a:rPr lang="en-US" sz="1300" dirty="0">
                          <a:effectLst/>
                        </a:rPr>
                        <a:t>1.631399</a:t>
                      </a:r>
                    </a:p>
                  </a:txBody>
                  <a:tcPr marL="65929" marR="65929" marT="32965" marB="32965" anchor="ctr"/>
                </a:tc>
              </a:tr>
            </a:tbl>
          </a:graphicData>
        </a:graphic>
      </p:graphicFrame>
      <p:sp>
        <p:nvSpPr>
          <p:cNvPr id="10" name="TextBox 9"/>
          <p:cNvSpPr txBox="1"/>
          <p:nvPr/>
        </p:nvSpPr>
        <p:spPr>
          <a:xfrm>
            <a:off x="310896" y="2779776"/>
            <a:ext cx="2871216"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housing_cat</a:t>
            </a:r>
            <a:r>
              <a:rPr lang="en-US" dirty="0"/>
              <a:t> = housing[['</a:t>
            </a:r>
            <a:r>
              <a:rPr lang="en-US" dirty="0" err="1"/>
              <a:t>ocean_proximity</a:t>
            </a:r>
            <a:r>
              <a:rPr lang="en-US" dirty="0"/>
              <a:t>']]</a:t>
            </a:r>
          </a:p>
          <a:p>
            <a:r>
              <a:rPr lang="en-US" dirty="0" err="1"/>
              <a:t>housing_cat.head</a:t>
            </a:r>
            <a:r>
              <a:rPr lang="en-US" dirty="0"/>
              <a:t>(10)</a:t>
            </a:r>
          </a:p>
        </p:txBody>
      </p:sp>
    </p:spTree>
    <p:extLst>
      <p:ext uri="{BB962C8B-B14F-4D97-AF65-F5344CB8AC3E}">
        <p14:creationId xmlns:p14="http://schemas.microsoft.com/office/powerpoint/2010/main" val="42148126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48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50329039"/>
              </p:ext>
            </p:extLst>
          </p:nvPr>
        </p:nvGraphicFramePr>
        <p:xfrm>
          <a:off x="2453640" y="1873885"/>
          <a:ext cx="3608832" cy="4297680"/>
        </p:xfrm>
        <a:graphic>
          <a:graphicData uri="http://schemas.openxmlformats.org/drawingml/2006/table">
            <a:tbl>
              <a:tblPr>
                <a:tableStyleId>{08FB837D-C827-4EFA-A057-4D05807E0F7C}</a:tableStyleId>
              </a:tblPr>
              <a:tblGrid>
                <a:gridCol w="1804416"/>
                <a:gridCol w="1804416"/>
              </a:tblGrid>
              <a:tr h="501968">
                <a:tc>
                  <a:txBody>
                    <a:bodyPr/>
                    <a:lstStyle/>
                    <a:p>
                      <a:pPr algn="r" fontAlgn="ctr"/>
                      <a:r>
                        <a:rPr lang="en-US" dirty="0">
                          <a:effectLst/>
                        </a:rPr>
                        <a:t/>
                      </a:r>
                      <a:br>
                        <a:rPr lang="en-US" dirty="0">
                          <a:effectLst/>
                        </a:rPr>
                      </a:br>
                      <a:endParaRPr lang="en-US" b="1" dirty="0">
                        <a:effectLst/>
                      </a:endParaRPr>
                    </a:p>
                  </a:txBody>
                  <a:tcPr anchor="ctr"/>
                </a:tc>
                <a:tc>
                  <a:txBody>
                    <a:bodyPr/>
                    <a:lstStyle/>
                    <a:p>
                      <a:pPr algn="r" fontAlgn="ctr"/>
                      <a:r>
                        <a:rPr lang="en-US" dirty="0" err="1" smtClean="0">
                          <a:effectLst/>
                        </a:rPr>
                        <a:t>ocean_proximity</a:t>
                      </a:r>
                      <a:endParaRPr lang="en-US" b="1" dirty="0">
                        <a:effectLst/>
                      </a:endParaRPr>
                    </a:p>
                  </a:txBody>
                  <a:tcPr/>
                </a:tc>
              </a:tr>
              <a:tr h="286839">
                <a:tc>
                  <a:txBody>
                    <a:bodyPr/>
                    <a:lstStyle/>
                    <a:p>
                      <a:pPr algn="r" fontAlgn="ctr"/>
                      <a:r>
                        <a:rPr lang="en-US">
                          <a:effectLst/>
                        </a:rPr>
                        <a:t>13096</a:t>
                      </a:r>
                      <a:endParaRPr lang="en-US" b="1">
                        <a:effectLst/>
                      </a:endParaRPr>
                    </a:p>
                  </a:txBody>
                  <a:tcPr anchor="ctr"/>
                </a:tc>
                <a:tc>
                  <a:txBody>
                    <a:bodyPr/>
                    <a:lstStyle/>
                    <a:p>
                      <a:pPr algn="r" fontAlgn="ctr"/>
                      <a:r>
                        <a:rPr lang="en-US">
                          <a:effectLst/>
                        </a:rPr>
                        <a:t>NEAR BAY</a:t>
                      </a:r>
                    </a:p>
                  </a:txBody>
                  <a:tcPr anchor="ctr"/>
                </a:tc>
              </a:tr>
              <a:tr h="286839">
                <a:tc>
                  <a:txBody>
                    <a:bodyPr/>
                    <a:lstStyle/>
                    <a:p>
                      <a:pPr algn="r" fontAlgn="ctr"/>
                      <a:r>
                        <a:rPr lang="en-US">
                          <a:effectLst/>
                        </a:rPr>
                        <a:t>14973</a:t>
                      </a:r>
                      <a:endParaRPr lang="en-US" b="1">
                        <a:effectLst/>
                      </a:endParaRPr>
                    </a:p>
                  </a:txBody>
                  <a:tcPr anchor="ctr"/>
                </a:tc>
                <a:tc>
                  <a:txBody>
                    <a:bodyPr/>
                    <a:lstStyle/>
                    <a:p>
                      <a:pPr algn="r" fontAlgn="ctr"/>
                      <a:r>
                        <a:rPr lang="en-US">
                          <a:effectLst/>
                        </a:rPr>
                        <a:t>&lt;1H OCEAN</a:t>
                      </a:r>
                    </a:p>
                  </a:txBody>
                  <a:tcPr anchor="ctr"/>
                </a:tc>
              </a:tr>
              <a:tr h="286839">
                <a:tc>
                  <a:txBody>
                    <a:bodyPr/>
                    <a:lstStyle/>
                    <a:p>
                      <a:pPr algn="r" fontAlgn="ctr"/>
                      <a:r>
                        <a:rPr lang="en-US" dirty="0">
                          <a:effectLst/>
                        </a:rPr>
                        <a:t>3785</a:t>
                      </a:r>
                      <a:endParaRPr lang="en-US" b="1" dirty="0">
                        <a:effectLst/>
                      </a:endParaRPr>
                    </a:p>
                  </a:txBody>
                  <a:tcPr anchor="ctr"/>
                </a:tc>
                <a:tc>
                  <a:txBody>
                    <a:bodyPr/>
                    <a:lstStyle/>
                    <a:p>
                      <a:pPr algn="r" fontAlgn="ctr"/>
                      <a:r>
                        <a:rPr lang="en-US">
                          <a:effectLst/>
                        </a:rPr>
                        <a:t>INLAND</a:t>
                      </a:r>
                    </a:p>
                  </a:txBody>
                  <a:tcPr anchor="ctr"/>
                </a:tc>
              </a:tr>
              <a:tr h="286839">
                <a:tc>
                  <a:txBody>
                    <a:bodyPr/>
                    <a:lstStyle/>
                    <a:p>
                      <a:pPr algn="r" fontAlgn="ctr"/>
                      <a:r>
                        <a:rPr lang="en-US" dirty="0">
                          <a:effectLst/>
                        </a:rPr>
                        <a:t>14689</a:t>
                      </a:r>
                      <a:endParaRPr lang="en-US" b="1" dirty="0">
                        <a:effectLst/>
                      </a:endParaRPr>
                    </a:p>
                  </a:txBody>
                  <a:tcPr anchor="ctr"/>
                </a:tc>
                <a:tc>
                  <a:txBody>
                    <a:bodyPr/>
                    <a:lstStyle/>
                    <a:p>
                      <a:pPr algn="r" fontAlgn="ctr"/>
                      <a:r>
                        <a:rPr lang="en-US">
                          <a:effectLst/>
                        </a:rPr>
                        <a:t>INLAND</a:t>
                      </a:r>
                    </a:p>
                  </a:txBody>
                  <a:tcPr anchor="ctr"/>
                </a:tc>
              </a:tr>
              <a:tr h="286839">
                <a:tc>
                  <a:txBody>
                    <a:bodyPr/>
                    <a:lstStyle/>
                    <a:p>
                      <a:pPr algn="r" fontAlgn="ctr"/>
                      <a:r>
                        <a:rPr lang="en-US">
                          <a:effectLst/>
                        </a:rPr>
                        <a:t>20507</a:t>
                      </a:r>
                      <a:endParaRPr lang="en-US" b="1">
                        <a:effectLst/>
                      </a:endParaRPr>
                    </a:p>
                  </a:txBody>
                  <a:tcPr anchor="ctr"/>
                </a:tc>
                <a:tc>
                  <a:txBody>
                    <a:bodyPr/>
                    <a:lstStyle/>
                    <a:p>
                      <a:pPr algn="r" fontAlgn="ctr"/>
                      <a:r>
                        <a:rPr lang="en-US">
                          <a:effectLst/>
                        </a:rPr>
                        <a:t>NEAR OCEAN</a:t>
                      </a:r>
                    </a:p>
                  </a:txBody>
                  <a:tcPr anchor="ctr"/>
                </a:tc>
              </a:tr>
              <a:tr h="286839">
                <a:tc>
                  <a:txBody>
                    <a:bodyPr/>
                    <a:lstStyle/>
                    <a:p>
                      <a:pPr algn="r" fontAlgn="ctr"/>
                      <a:r>
                        <a:rPr lang="en-US">
                          <a:effectLst/>
                        </a:rPr>
                        <a:t>1286</a:t>
                      </a:r>
                      <a:endParaRPr lang="en-US" b="1">
                        <a:effectLst/>
                      </a:endParaRPr>
                    </a:p>
                  </a:txBody>
                  <a:tcPr anchor="ctr"/>
                </a:tc>
                <a:tc>
                  <a:txBody>
                    <a:bodyPr/>
                    <a:lstStyle/>
                    <a:p>
                      <a:pPr algn="r" fontAlgn="ctr"/>
                      <a:r>
                        <a:rPr lang="en-US">
                          <a:effectLst/>
                        </a:rPr>
                        <a:t>INLAND</a:t>
                      </a:r>
                    </a:p>
                  </a:txBody>
                  <a:tcPr anchor="ctr"/>
                </a:tc>
              </a:tr>
              <a:tr h="286839">
                <a:tc>
                  <a:txBody>
                    <a:bodyPr/>
                    <a:lstStyle/>
                    <a:p>
                      <a:pPr algn="r" fontAlgn="ctr"/>
                      <a:r>
                        <a:rPr lang="en-US">
                          <a:effectLst/>
                        </a:rPr>
                        <a:t>18078</a:t>
                      </a:r>
                      <a:endParaRPr lang="en-US" b="1">
                        <a:effectLst/>
                      </a:endParaRPr>
                    </a:p>
                  </a:txBody>
                  <a:tcPr anchor="ctr"/>
                </a:tc>
                <a:tc>
                  <a:txBody>
                    <a:bodyPr/>
                    <a:lstStyle/>
                    <a:p>
                      <a:pPr algn="r" fontAlgn="ctr"/>
                      <a:r>
                        <a:rPr lang="en-US">
                          <a:effectLst/>
                        </a:rPr>
                        <a:t>&lt;1H OCEAN</a:t>
                      </a:r>
                    </a:p>
                  </a:txBody>
                  <a:tcPr anchor="ctr"/>
                </a:tc>
              </a:tr>
              <a:tr h="286839">
                <a:tc>
                  <a:txBody>
                    <a:bodyPr/>
                    <a:lstStyle/>
                    <a:p>
                      <a:pPr algn="r" fontAlgn="ctr"/>
                      <a:r>
                        <a:rPr lang="en-US">
                          <a:effectLst/>
                        </a:rPr>
                        <a:t>4396</a:t>
                      </a:r>
                      <a:endParaRPr lang="en-US" b="1">
                        <a:effectLst/>
                      </a:endParaRPr>
                    </a:p>
                  </a:txBody>
                  <a:tcPr anchor="ctr"/>
                </a:tc>
                <a:tc>
                  <a:txBody>
                    <a:bodyPr/>
                    <a:lstStyle/>
                    <a:p>
                      <a:pPr algn="r" fontAlgn="ctr"/>
                      <a:r>
                        <a:rPr lang="en-US">
                          <a:effectLst/>
                        </a:rPr>
                        <a:t>NEAR BAY</a:t>
                      </a:r>
                    </a:p>
                  </a:txBody>
                  <a:tcPr anchor="ctr"/>
                </a:tc>
              </a:tr>
              <a:tr h="286839">
                <a:tc>
                  <a:txBody>
                    <a:bodyPr/>
                    <a:lstStyle/>
                    <a:p>
                      <a:pPr algn="r" fontAlgn="ctr"/>
                      <a:r>
                        <a:rPr lang="en-US">
                          <a:effectLst/>
                        </a:rPr>
                        <a:t>18031</a:t>
                      </a:r>
                      <a:endParaRPr lang="en-US" b="1">
                        <a:effectLst/>
                      </a:endParaRPr>
                    </a:p>
                  </a:txBody>
                  <a:tcPr anchor="ctr"/>
                </a:tc>
                <a:tc>
                  <a:txBody>
                    <a:bodyPr/>
                    <a:lstStyle/>
                    <a:p>
                      <a:pPr algn="r" fontAlgn="ctr"/>
                      <a:r>
                        <a:rPr lang="en-US">
                          <a:effectLst/>
                        </a:rPr>
                        <a:t>&lt;1H OCEAN</a:t>
                      </a:r>
                    </a:p>
                  </a:txBody>
                  <a:tcPr anchor="ctr"/>
                </a:tc>
              </a:tr>
              <a:tr h="286839">
                <a:tc>
                  <a:txBody>
                    <a:bodyPr/>
                    <a:lstStyle/>
                    <a:p>
                      <a:pPr algn="r" fontAlgn="ctr"/>
                      <a:r>
                        <a:rPr lang="en-US">
                          <a:effectLst/>
                        </a:rPr>
                        <a:t>6753</a:t>
                      </a:r>
                      <a:endParaRPr lang="en-US" b="1">
                        <a:effectLst/>
                      </a:endParaRPr>
                    </a:p>
                  </a:txBody>
                  <a:tcPr anchor="ctr"/>
                </a:tc>
                <a:tc>
                  <a:txBody>
                    <a:bodyPr/>
                    <a:lstStyle/>
                    <a:p>
                      <a:pPr algn="r" fontAlgn="ctr"/>
                      <a:r>
                        <a:rPr lang="en-US" dirty="0">
                          <a:effectLst/>
                        </a:rPr>
                        <a:t>&lt;1H OCEAN</a:t>
                      </a:r>
                    </a:p>
                  </a:txBody>
                  <a:tcPr anchor="ctr"/>
                </a:tc>
              </a:tr>
            </a:tbl>
          </a:graphicData>
        </a:graphic>
      </p:graphicFrame>
      <p:sp>
        <p:nvSpPr>
          <p:cNvPr id="8" name="TextBox 7"/>
          <p:cNvSpPr txBox="1"/>
          <p:nvPr/>
        </p:nvSpPr>
        <p:spPr>
          <a:xfrm>
            <a:off x="6419088" y="2459736"/>
            <a:ext cx="5221224" cy="923330"/>
          </a:xfrm>
          <a:prstGeom prst="rect">
            <a:avLst/>
          </a:prstGeom>
          <a:noFill/>
        </p:spPr>
        <p:txBody>
          <a:bodyPr wrap="square" rtlCol="0">
            <a:spAutoFit/>
          </a:bodyPr>
          <a:lstStyle/>
          <a:p>
            <a:r>
              <a:rPr lang="en-US" dirty="0" smtClean="0"/>
              <a:t>Encoding Options</a:t>
            </a:r>
          </a:p>
          <a:p>
            <a:r>
              <a:rPr lang="en-US" dirty="0"/>
              <a:t>	</a:t>
            </a:r>
            <a:r>
              <a:rPr lang="en-US" dirty="0" smtClean="0"/>
              <a:t>Ordinal Encoder</a:t>
            </a:r>
          </a:p>
          <a:p>
            <a:r>
              <a:rPr lang="en-US" dirty="0"/>
              <a:t>	</a:t>
            </a:r>
            <a:r>
              <a:rPr lang="en-US" dirty="0" smtClean="0"/>
              <a:t>One Hot Encoder</a:t>
            </a:r>
          </a:p>
        </p:txBody>
      </p:sp>
    </p:spTree>
    <p:extLst>
      <p:ext uri="{BB962C8B-B14F-4D97-AF65-F5344CB8AC3E}">
        <p14:creationId xmlns:p14="http://schemas.microsoft.com/office/powerpoint/2010/main" val="34423638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Ordinal Encoder</a:t>
            </a:r>
            <a:endParaRPr lang="en-US" dirty="0"/>
          </a:p>
        </p:txBody>
      </p:sp>
      <p:sp>
        <p:nvSpPr>
          <p:cNvPr id="4" name="Date Placeholder 3"/>
          <p:cNvSpPr>
            <a:spLocks noGrp="1"/>
          </p:cNvSpPr>
          <p:nvPr>
            <p:ph type="dt" sz="half" idx="10"/>
          </p:nvPr>
        </p:nvSpPr>
        <p:spPr>
          <a:xfrm>
            <a:off x="909828" y="6356349"/>
            <a:ext cx="2743200" cy="365125"/>
          </a:xfrm>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49</a:t>
            </a:fld>
            <a:endParaRPr lang="en-US"/>
          </a:p>
        </p:txBody>
      </p:sp>
      <p:sp>
        <p:nvSpPr>
          <p:cNvPr id="7" name="TextBox 6"/>
          <p:cNvSpPr txBox="1"/>
          <p:nvPr/>
        </p:nvSpPr>
        <p:spPr>
          <a:xfrm>
            <a:off x="950976" y="1184783"/>
            <a:ext cx="10402824" cy="369332"/>
          </a:xfrm>
          <a:prstGeom prst="rect">
            <a:avLst/>
          </a:prstGeom>
          <a:noFill/>
        </p:spPr>
        <p:txBody>
          <a:bodyPr wrap="square" rtlCol="0">
            <a:spAutoFit/>
          </a:bodyPr>
          <a:lstStyle/>
          <a:p>
            <a:r>
              <a:rPr lang="en-US" dirty="0">
                <a:hlinkClick r:id="rId2"/>
              </a:rPr>
              <a:t>https://</a:t>
            </a:r>
            <a:r>
              <a:rPr lang="en-US" dirty="0" smtClean="0">
                <a:hlinkClick r:id="rId2"/>
              </a:rPr>
              <a:t>scikit-learn.org/stable/modules/generated/sklearn.preprocessing.OrdinalEncoder.html</a:t>
            </a:r>
            <a:r>
              <a:rPr lang="en-US" dirty="0" smtClean="0"/>
              <a:t> </a:t>
            </a:r>
            <a:endParaRPr lang="en-US" dirty="0"/>
          </a:p>
        </p:txBody>
      </p:sp>
      <p:sp>
        <p:nvSpPr>
          <p:cNvPr id="8" name="TextBox 7"/>
          <p:cNvSpPr txBox="1"/>
          <p:nvPr/>
        </p:nvSpPr>
        <p:spPr>
          <a:xfrm>
            <a:off x="1051560" y="2313432"/>
            <a:ext cx="5202936"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from </a:t>
            </a:r>
            <a:r>
              <a:rPr lang="en-US" dirty="0" err="1"/>
              <a:t>sklearn.preprocessing</a:t>
            </a:r>
            <a:r>
              <a:rPr lang="en-US" dirty="0"/>
              <a:t> import </a:t>
            </a:r>
            <a:r>
              <a:rPr lang="en-US" dirty="0" err="1"/>
              <a:t>OrdinalEncoder</a:t>
            </a:r>
            <a:endParaRPr lang="en-US" dirty="0"/>
          </a:p>
          <a:p>
            <a:r>
              <a:rPr lang="en-US" dirty="0" err="1"/>
              <a:t>ordinal_encoder</a:t>
            </a:r>
            <a:r>
              <a:rPr lang="en-US" dirty="0"/>
              <a:t> = </a:t>
            </a:r>
            <a:r>
              <a:rPr lang="en-US" dirty="0" err="1"/>
              <a:t>OrdinalEncoder</a:t>
            </a:r>
            <a:r>
              <a:rPr lang="en-US" dirty="0"/>
              <a:t>()</a:t>
            </a:r>
          </a:p>
          <a:p>
            <a:r>
              <a:rPr lang="en-US" dirty="0" err="1"/>
              <a:t>housing_cat_encoded</a:t>
            </a:r>
            <a:r>
              <a:rPr lang="en-US" dirty="0"/>
              <a:t> = </a:t>
            </a:r>
            <a:r>
              <a:rPr lang="en-US" dirty="0" err="1"/>
              <a:t>ordinal_encoder.fit_transform</a:t>
            </a:r>
            <a:r>
              <a:rPr lang="en-US" dirty="0"/>
              <a:t>(</a:t>
            </a:r>
            <a:r>
              <a:rPr lang="en-US" dirty="0" err="1"/>
              <a:t>housing_cat</a:t>
            </a:r>
            <a:r>
              <a:rPr lang="en-US" dirty="0"/>
              <a:t>)</a:t>
            </a:r>
          </a:p>
          <a:p>
            <a:r>
              <a:rPr lang="en-US" dirty="0" err="1"/>
              <a:t>housing_cat_encoded</a:t>
            </a:r>
            <a:r>
              <a:rPr lang="en-US" dirty="0"/>
              <a:t>[:10]</a:t>
            </a:r>
          </a:p>
        </p:txBody>
      </p:sp>
      <p:sp>
        <p:nvSpPr>
          <p:cNvPr id="9" name="Rectangle 8"/>
          <p:cNvSpPr/>
          <p:nvPr/>
        </p:nvSpPr>
        <p:spPr>
          <a:xfrm>
            <a:off x="6187440" y="1554115"/>
            <a:ext cx="1517904" cy="2862322"/>
          </a:xfrm>
          <a:prstGeom prst="rect">
            <a:avLst/>
          </a:prstGeom>
        </p:spPr>
        <p:txBody>
          <a:bodyPr wrap="square">
            <a:spAutoFit/>
          </a:bodyPr>
          <a:lstStyle/>
          <a:p>
            <a:r>
              <a:rPr lang="en-US" dirty="0"/>
              <a:t>array([[3.],</a:t>
            </a:r>
          </a:p>
          <a:p>
            <a:r>
              <a:rPr lang="en-US" dirty="0"/>
              <a:t>       [0.],</a:t>
            </a:r>
          </a:p>
          <a:p>
            <a:r>
              <a:rPr lang="en-US" dirty="0"/>
              <a:t>       [1.],</a:t>
            </a:r>
          </a:p>
          <a:p>
            <a:r>
              <a:rPr lang="en-US" dirty="0"/>
              <a:t>       [1.],</a:t>
            </a:r>
          </a:p>
          <a:p>
            <a:r>
              <a:rPr lang="en-US" dirty="0"/>
              <a:t>       [4.],</a:t>
            </a:r>
          </a:p>
          <a:p>
            <a:r>
              <a:rPr lang="en-US" dirty="0"/>
              <a:t>       [1.],</a:t>
            </a:r>
          </a:p>
          <a:p>
            <a:r>
              <a:rPr lang="en-US" dirty="0"/>
              <a:t>       [0.],</a:t>
            </a:r>
          </a:p>
          <a:p>
            <a:r>
              <a:rPr lang="en-US" dirty="0"/>
              <a:t>       [3.],</a:t>
            </a:r>
          </a:p>
          <a:p>
            <a:r>
              <a:rPr lang="en-US" dirty="0"/>
              <a:t>       [0.],</a:t>
            </a:r>
          </a:p>
          <a:p>
            <a:r>
              <a:rPr lang="en-US" dirty="0"/>
              <a:t>       [0.]])</a:t>
            </a:r>
          </a:p>
        </p:txBody>
      </p:sp>
      <p:sp>
        <p:nvSpPr>
          <p:cNvPr id="10" name="TextBox 9"/>
          <p:cNvSpPr txBox="1"/>
          <p:nvPr/>
        </p:nvSpPr>
        <p:spPr>
          <a:xfrm>
            <a:off x="1051560" y="4071611"/>
            <a:ext cx="282549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ordinal_encoder.categories</a:t>
            </a:r>
            <a:r>
              <a:rPr lang="en-US" dirty="0"/>
              <a:t>_</a:t>
            </a:r>
          </a:p>
        </p:txBody>
      </p:sp>
      <p:sp>
        <p:nvSpPr>
          <p:cNvPr id="12" name="Rectangle 11"/>
          <p:cNvSpPr/>
          <p:nvPr/>
        </p:nvSpPr>
        <p:spPr>
          <a:xfrm>
            <a:off x="1051560" y="4602024"/>
            <a:ext cx="6096000" cy="923330"/>
          </a:xfrm>
          <a:prstGeom prst="rect">
            <a:avLst/>
          </a:prstGeom>
        </p:spPr>
        <p:txBody>
          <a:bodyPr>
            <a:spAutoFit/>
          </a:bodyPr>
          <a:lstStyle/>
          <a:p>
            <a:r>
              <a:rPr lang="en-US" dirty="0"/>
              <a:t>[array(['&lt;1H OCEAN', 'INLAND', 'ISLAND', 'NEAR BAY', 'NEAR OCEAN'],</a:t>
            </a:r>
          </a:p>
          <a:p>
            <a:r>
              <a:rPr lang="en-US" dirty="0"/>
              <a:t>       </a:t>
            </a:r>
            <a:r>
              <a:rPr lang="en-US" dirty="0" err="1"/>
              <a:t>dtype</a:t>
            </a:r>
            <a:r>
              <a:rPr lang="en-US" dirty="0"/>
              <a:t>=object)]</a:t>
            </a:r>
          </a:p>
        </p:txBody>
      </p:sp>
      <p:sp>
        <p:nvSpPr>
          <p:cNvPr id="13" name="Rectangle 12"/>
          <p:cNvSpPr/>
          <p:nvPr/>
        </p:nvSpPr>
        <p:spPr>
          <a:xfrm>
            <a:off x="6864096" y="4602024"/>
            <a:ext cx="5269992" cy="203132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smtClean="0">
                <a:solidFill>
                  <a:srgbClr val="000000"/>
                </a:solidFill>
                <a:latin typeface="Helvetica Neue"/>
              </a:rPr>
              <a:t>Note: One </a:t>
            </a:r>
            <a:r>
              <a:rPr lang="en-US" dirty="0">
                <a:solidFill>
                  <a:srgbClr val="000000"/>
                </a:solidFill>
                <a:latin typeface="Helvetica Neue"/>
              </a:rPr>
              <a:t>issue with this is that ML algorithms will assume that two nearby values are more similar than two distant values. This may be fine in some cases (e.g. for ordered categories such as "bad", "average", "good" and "excellent") but it is obviously not the case for </a:t>
            </a:r>
            <a:r>
              <a:rPr lang="en-US" dirty="0" err="1">
                <a:solidFill>
                  <a:srgbClr val="000000"/>
                </a:solidFill>
                <a:latin typeface="Helvetica Neue"/>
              </a:rPr>
              <a:t>ocean_proximity</a:t>
            </a:r>
            <a:r>
              <a:rPr lang="en-US" dirty="0">
                <a:solidFill>
                  <a:srgbClr val="000000"/>
                </a:solidFill>
                <a:latin typeface="Helvetica Neue"/>
              </a:rPr>
              <a:t> column.</a:t>
            </a:r>
            <a:endParaRPr lang="en-US" dirty="0"/>
          </a:p>
        </p:txBody>
      </p:sp>
    </p:spTree>
    <p:extLst>
      <p:ext uri="{BB962C8B-B14F-4D97-AF65-F5344CB8AC3E}">
        <p14:creationId xmlns:p14="http://schemas.microsoft.com/office/powerpoint/2010/main" val="3815529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and Loading the Dataset in Pandas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5</a:t>
            </a:fld>
            <a:endParaRPr lang="en-US"/>
          </a:p>
        </p:txBody>
      </p:sp>
      <p:sp>
        <p:nvSpPr>
          <p:cNvPr id="7" name="TextBox 6"/>
          <p:cNvSpPr txBox="1"/>
          <p:nvPr/>
        </p:nvSpPr>
        <p:spPr>
          <a:xfrm>
            <a:off x="1993392" y="2368296"/>
            <a:ext cx="378561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import </a:t>
            </a:r>
            <a:r>
              <a:rPr lang="en-US" dirty="0"/>
              <a:t>pandas as </a:t>
            </a:r>
            <a:r>
              <a:rPr lang="en-US" dirty="0" err="1"/>
              <a:t>pd</a:t>
            </a:r>
            <a:endParaRPr lang="en-US" dirty="0"/>
          </a:p>
          <a:p>
            <a:r>
              <a:rPr lang="en-US" dirty="0"/>
              <a:t>housing = </a:t>
            </a:r>
            <a:r>
              <a:rPr lang="en-US" dirty="0" err="1"/>
              <a:t>pd.read_csv</a:t>
            </a:r>
            <a:r>
              <a:rPr lang="en-US" dirty="0"/>
              <a:t>('housing.csv')</a:t>
            </a:r>
            <a:endParaRPr lang="en-US" dirty="0" smtClean="0"/>
          </a:p>
        </p:txBody>
      </p:sp>
      <p:sp>
        <p:nvSpPr>
          <p:cNvPr id="8" name="TextBox 7"/>
          <p:cNvSpPr txBox="1"/>
          <p:nvPr/>
        </p:nvSpPr>
        <p:spPr>
          <a:xfrm>
            <a:off x="1335024" y="4197096"/>
            <a:ext cx="1527048" cy="369332"/>
          </a:xfrm>
          <a:prstGeom prst="rect">
            <a:avLst/>
          </a:prstGeom>
          <a:noFill/>
        </p:spPr>
        <p:txBody>
          <a:bodyPr wrap="square" rtlCol="0">
            <a:spAutoFit/>
          </a:bodyPr>
          <a:lstStyle/>
          <a:p>
            <a:r>
              <a:rPr lang="en-US" dirty="0" err="1" smtClean="0"/>
              <a:t>dataframe</a:t>
            </a:r>
            <a:endParaRPr lang="en-US" dirty="0"/>
          </a:p>
        </p:txBody>
      </p:sp>
      <p:cxnSp>
        <p:nvCxnSpPr>
          <p:cNvPr id="10" name="Straight Arrow Connector 9"/>
          <p:cNvCxnSpPr/>
          <p:nvPr/>
        </p:nvCxnSpPr>
        <p:spPr>
          <a:xfrm flipV="1">
            <a:off x="1883664" y="3014627"/>
            <a:ext cx="576072" cy="11824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73733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Hot Encoder</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50</a:t>
            </a:fld>
            <a:endParaRPr lang="en-US"/>
          </a:p>
        </p:txBody>
      </p:sp>
      <p:sp>
        <p:nvSpPr>
          <p:cNvPr id="7" name="TextBox 6"/>
          <p:cNvSpPr txBox="1"/>
          <p:nvPr/>
        </p:nvSpPr>
        <p:spPr>
          <a:xfrm>
            <a:off x="838200" y="1207008"/>
            <a:ext cx="8979408" cy="369332"/>
          </a:xfrm>
          <a:prstGeom prst="rect">
            <a:avLst/>
          </a:prstGeom>
          <a:noFill/>
        </p:spPr>
        <p:txBody>
          <a:bodyPr wrap="square" rtlCol="0">
            <a:spAutoFit/>
          </a:bodyPr>
          <a:lstStyle/>
          <a:p>
            <a:r>
              <a:rPr lang="en-US" dirty="0">
                <a:hlinkClick r:id="rId2"/>
              </a:rPr>
              <a:t>https://</a:t>
            </a:r>
            <a:r>
              <a:rPr lang="en-US" dirty="0" smtClean="0">
                <a:hlinkClick r:id="rId2"/>
              </a:rPr>
              <a:t>scikit-learn.org/stable/modules/generated/sklearn.preprocessing.OneHotEncoder.html</a:t>
            </a:r>
            <a:r>
              <a:rPr lang="en-US" dirty="0" smtClean="0"/>
              <a:t> </a:t>
            </a:r>
            <a:endParaRPr lang="en-US" dirty="0"/>
          </a:p>
        </p:txBody>
      </p:sp>
      <p:sp>
        <p:nvSpPr>
          <p:cNvPr id="8" name="TextBox 7"/>
          <p:cNvSpPr txBox="1"/>
          <p:nvPr/>
        </p:nvSpPr>
        <p:spPr>
          <a:xfrm>
            <a:off x="978408" y="1856232"/>
            <a:ext cx="5788152"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from </a:t>
            </a:r>
            <a:r>
              <a:rPr lang="en-US" dirty="0" err="1"/>
              <a:t>sklearn.preprocessing</a:t>
            </a:r>
            <a:r>
              <a:rPr lang="en-US" dirty="0"/>
              <a:t> import </a:t>
            </a:r>
            <a:r>
              <a:rPr lang="en-US" dirty="0" err="1"/>
              <a:t>OneHotEncoder</a:t>
            </a:r>
            <a:endParaRPr lang="en-US" dirty="0"/>
          </a:p>
          <a:p>
            <a:r>
              <a:rPr lang="en-US" dirty="0" err="1"/>
              <a:t>cat_encoder</a:t>
            </a:r>
            <a:r>
              <a:rPr lang="en-US" dirty="0"/>
              <a:t> = </a:t>
            </a:r>
            <a:r>
              <a:rPr lang="en-US" dirty="0" err="1"/>
              <a:t>OneHotEncoder</a:t>
            </a:r>
            <a:r>
              <a:rPr lang="en-US" dirty="0"/>
              <a:t>()</a:t>
            </a:r>
          </a:p>
          <a:p>
            <a:r>
              <a:rPr lang="en-US" dirty="0"/>
              <a:t>housing_cat_1hot = </a:t>
            </a:r>
            <a:r>
              <a:rPr lang="en-US" dirty="0" err="1"/>
              <a:t>cat_encoder.fit_transform</a:t>
            </a:r>
            <a:r>
              <a:rPr lang="en-US" dirty="0"/>
              <a:t>(</a:t>
            </a:r>
            <a:r>
              <a:rPr lang="en-US" dirty="0" err="1"/>
              <a:t>housing_cat</a:t>
            </a:r>
            <a:r>
              <a:rPr lang="en-US" dirty="0"/>
              <a:t>)</a:t>
            </a:r>
          </a:p>
          <a:p>
            <a:r>
              <a:rPr lang="en-US" dirty="0"/>
              <a:t>housing_cat_1hot</a:t>
            </a:r>
          </a:p>
        </p:txBody>
      </p:sp>
      <p:sp>
        <p:nvSpPr>
          <p:cNvPr id="9" name="TextBox 8"/>
          <p:cNvSpPr txBox="1"/>
          <p:nvPr/>
        </p:nvSpPr>
        <p:spPr>
          <a:xfrm>
            <a:off x="978408" y="3319272"/>
            <a:ext cx="272491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housing_cat_1hot.toarray()</a:t>
            </a:r>
          </a:p>
        </p:txBody>
      </p:sp>
      <p:sp>
        <p:nvSpPr>
          <p:cNvPr id="10" name="Rectangle 9"/>
          <p:cNvSpPr/>
          <p:nvPr/>
        </p:nvSpPr>
        <p:spPr>
          <a:xfrm>
            <a:off x="4355592" y="3319272"/>
            <a:ext cx="6096000" cy="2031325"/>
          </a:xfrm>
          <a:prstGeom prst="rect">
            <a:avLst/>
          </a:prstGeom>
        </p:spPr>
        <p:txBody>
          <a:bodyPr>
            <a:spAutoFit/>
          </a:bodyPr>
          <a:lstStyle/>
          <a:p>
            <a:r>
              <a:rPr lang="en-US" dirty="0"/>
              <a:t>array([[0., 0., 0., 1., 0.],</a:t>
            </a:r>
          </a:p>
          <a:p>
            <a:r>
              <a:rPr lang="en-US" dirty="0"/>
              <a:t>       [1., 0., 0., 0., 0.],</a:t>
            </a:r>
          </a:p>
          <a:p>
            <a:r>
              <a:rPr lang="en-US" dirty="0"/>
              <a:t>       [0., 1., 0., 0., 0.],</a:t>
            </a:r>
          </a:p>
          <a:p>
            <a:r>
              <a:rPr lang="en-US" dirty="0"/>
              <a:t>       ...,</a:t>
            </a:r>
          </a:p>
          <a:p>
            <a:r>
              <a:rPr lang="en-US" dirty="0"/>
              <a:t>       [0., 0., 0., 0., 1.],</a:t>
            </a:r>
          </a:p>
          <a:p>
            <a:r>
              <a:rPr lang="en-US" dirty="0"/>
              <a:t>       [1., 0., 0., 0., 0.],</a:t>
            </a:r>
          </a:p>
          <a:p>
            <a:r>
              <a:rPr lang="en-US" dirty="0"/>
              <a:t>       [0., 0., 0., 0., 1.]])</a:t>
            </a:r>
          </a:p>
        </p:txBody>
      </p:sp>
      <p:sp>
        <p:nvSpPr>
          <p:cNvPr id="11" name="TextBox 10"/>
          <p:cNvSpPr txBox="1"/>
          <p:nvPr/>
        </p:nvSpPr>
        <p:spPr>
          <a:xfrm>
            <a:off x="7790688" y="3584448"/>
            <a:ext cx="3648456" cy="1754326"/>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marL="285750" indent="-285750">
              <a:buFont typeface="Arial" panose="020B0604020202020204" pitchFamily="34" charset="0"/>
              <a:buChar char="•"/>
            </a:pPr>
            <a:r>
              <a:rPr lang="en-US" dirty="0" smtClean="0"/>
              <a:t>Solves the limitation of ordinal encoder</a:t>
            </a:r>
          </a:p>
          <a:p>
            <a:pPr marL="285750" indent="-285750">
              <a:buFont typeface="Arial" panose="020B0604020202020204" pitchFamily="34" charset="0"/>
              <a:buChar char="•"/>
            </a:pPr>
            <a:r>
              <a:rPr lang="en-US" dirty="0" smtClean="0"/>
              <a:t>Can Cause Feature Explosion (particularly if the dataset contains a lot of categorical attributes)</a:t>
            </a:r>
            <a:endParaRPr lang="en-US" dirty="0"/>
          </a:p>
        </p:txBody>
      </p:sp>
    </p:spTree>
    <p:extLst>
      <p:ext uri="{BB962C8B-B14F-4D97-AF65-F5344CB8AC3E}">
        <p14:creationId xmlns:p14="http://schemas.microsoft.com/office/powerpoint/2010/main" val="22044313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Housing head</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51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78724027"/>
              </p:ext>
            </p:extLst>
          </p:nvPr>
        </p:nvGraphicFramePr>
        <p:xfrm>
          <a:off x="1335030" y="1453888"/>
          <a:ext cx="10018770" cy="4902461"/>
        </p:xfrm>
        <a:graphic>
          <a:graphicData uri="http://schemas.openxmlformats.org/drawingml/2006/table">
            <a:tbl>
              <a:tblPr>
                <a:tableStyleId>{08FB837D-C827-4EFA-A057-4D05807E0F7C}</a:tableStyleId>
              </a:tblPr>
              <a:tblGrid>
                <a:gridCol w="667918"/>
                <a:gridCol w="667918"/>
                <a:gridCol w="667918"/>
                <a:gridCol w="667918"/>
                <a:gridCol w="667918"/>
                <a:gridCol w="667918"/>
                <a:gridCol w="667918"/>
                <a:gridCol w="667918"/>
                <a:gridCol w="667918"/>
                <a:gridCol w="667918"/>
                <a:gridCol w="667918"/>
                <a:gridCol w="667918"/>
                <a:gridCol w="667918"/>
                <a:gridCol w="667918"/>
                <a:gridCol w="667918"/>
              </a:tblGrid>
              <a:tr h="676201">
                <a:tc>
                  <a:txBody>
                    <a:bodyPr/>
                    <a:lstStyle/>
                    <a:p>
                      <a:endParaRPr lang="en-US"/>
                    </a:p>
                  </a:txBody>
                  <a:tcPr marL="37512" marR="37512" marT="18756" marB="18756" anchor="ctr"/>
                </a:tc>
                <a:tc>
                  <a:txBody>
                    <a:bodyPr/>
                    <a:lstStyle/>
                    <a:p>
                      <a:pPr algn="r" fontAlgn="ctr"/>
                      <a:r>
                        <a:rPr lang="en-US" sz="700" dirty="0">
                          <a:effectLst/>
                        </a:rPr>
                        <a:t/>
                      </a:r>
                      <a:br>
                        <a:rPr lang="en-US" sz="700" dirty="0">
                          <a:effectLst/>
                        </a:rPr>
                      </a:br>
                      <a:r>
                        <a:rPr lang="en-US" sz="700" dirty="0">
                          <a:effectLst/>
                        </a:rPr>
                        <a:t>longitude</a:t>
                      </a:r>
                      <a:endParaRPr lang="en-US" sz="700" b="1" dirty="0">
                        <a:effectLst/>
                      </a:endParaRPr>
                    </a:p>
                  </a:txBody>
                  <a:tcPr marL="37512" marR="37512" marT="18756" marB="18756" anchor="ctr"/>
                </a:tc>
                <a:tc>
                  <a:txBody>
                    <a:bodyPr/>
                    <a:lstStyle/>
                    <a:p>
                      <a:pPr algn="r" fontAlgn="ctr"/>
                      <a:r>
                        <a:rPr lang="en-US" sz="700" dirty="0">
                          <a:effectLst/>
                        </a:rPr>
                        <a:t>latitude</a:t>
                      </a:r>
                      <a:endParaRPr lang="en-US" sz="700" b="1" dirty="0">
                        <a:effectLst/>
                      </a:endParaRPr>
                    </a:p>
                  </a:txBody>
                  <a:tcPr marL="37512" marR="37512" marT="18756" marB="18756" anchor="ctr"/>
                </a:tc>
                <a:tc>
                  <a:txBody>
                    <a:bodyPr/>
                    <a:lstStyle/>
                    <a:p>
                      <a:pPr algn="r" fontAlgn="ctr"/>
                      <a:r>
                        <a:rPr lang="en-US" sz="700" dirty="0" err="1">
                          <a:effectLst/>
                        </a:rPr>
                        <a:t>housing_median_age</a:t>
                      </a:r>
                      <a:endParaRPr lang="en-US" sz="700" b="1" dirty="0">
                        <a:effectLst/>
                      </a:endParaRPr>
                    </a:p>
                  </a:txBody>
                  <a:tcPr marL="37512" marR="37512" marT="18756" marB="18756" anchor="ctr"/>
                </a:tc>
                <a:tc>
                  <a:txBody>
                    <a:bodyPr/>
                    <a:lstStyle/>
                    <a:p>
                      <a:pPr algn="r" fontAlgn="ctr"/>
                      <a:r>
                        <a:rPr lang="en-US" sz="700" dirty="0" err="1">
                          <a:effectLst/>
                        </a:rPr>
                        <a:t>total_rooms</a:t>
                      </a:r>
                      <a:endParaRPr lang="en-US" sz="700" b="1" dirty="0">
                        <a:effectLst/>
                      </a:endParaRPr>
                    </a:p>
                  </a:txBody>
                  <a:tcPr marL="37512" marR="37512" marT="18756" marB="18756" anchor="ctr"/>
                </a:tc>
                <a:tc>
                  <a:txBody>
                    <a:bodyPr/>
                    <a:lstStyle/>
                    <a:p>
                      <a:pPr algn="r" fontAlgn="ctr"/>
                      <a:r>
                        <a:rPr lang="en-US" sz="700" dirty="0" err="1">
                          <a:effectLst/>
                        </a:rPr>
                        <a:t>total_bedrooms</a:t>
                      </a:r>
                      <a:endParaRPr lang="en-US" sz="700" b="1" dirty="0">
                        <a:effectLst/>
                      </a:endParaRPr>
                    </a:p>
                  </a:txBody>
                  <a:tcPr marL="37512" marR="37512" marT="18756" marB="18756" anchor="ctr"/>
                </a:tc>
                <a:tc>
                  <a:txBody>
                    <a:bodyPr/>
                    <a:lstStyle/>
                    <a:p>
                      <a:pPr algn="r" fontAlgn="ctr"/>
                      <a:r>
                        <a:rPr lang="en-US" sz="700" dirty="0">
                          <a:effectLst/>
                        </a:rPr>
                        <a:t>population</a:t>
                      </a:r>
                      <a:endParaRPr lang="en-US" sz="700" b="1" dirty="0">
                        <a:effectLst/>
                      </a:endParaRPr>
                    </a:p>
                  </a:txBody>
                  <a:tcPr marL="37512" marR="37512" marT="18756" marB="18756" anchor="ctr"/>
                </a:tc>
                <a:tc>
                  <a:txBody>
                    <a:bodyPr/>
                    <a:lstStyle/>
                    <a:p>
                      <a:pPr algn="r" fontAlgn="ctr"/>
                      <a:r>
                        <a:rPr lang="en-US" sz="700" dirty="0">
                          <a:effectLst/>
                        </a:rPr>
                        <a:t>households</a:t>
                      </a:r>
                      <a:endParaRPr lang="en-US" sz="700" b="1" dirty="0">
                        <a:effectLst/>
                      </a:endParaRPr>
                    </a:p>
                  </a:txBody>
                  <a:tcPr marL="37512" marR="37512" marT="18756" marB="18756" anchor="ctr"/>
                </a:tc>
                <a:tc>
                  <a:txBody>
                    <a:bodyPr/>
                    <a:lstStyle/>
                    <a:p>
                      <a:pPr algn="r" fontAlgn="ctr"/>
                      <a:r>
                        <a:rPr lang="en-US" sz="700" dirty="0" err="1">
                          <a:effectLst/>
                        </a:rPr>
                        <a:t>median_income</a:t>
                      </a:r>
                      <a:endParaRPr lang="en-US" sz="700" b="1" dirty="0">
                        <a:effectLst/>
                      </a:endParaRPr>
                    </a:p>
                  </a:txBody>
                  <a:tcPr marL="37512" marR="37512" marT="18756" marB="18756" anchor="ctr"/>
                </a:tc>
                <a:tc>
                  <a:txBody>
                    <a:bodyPr/>
                    <a:lstStyle/>
                    <a:p>
                      <a:pPr algn="r" fontAlgn="ctr"/>
                      <a:r>
                        <a:rPr lang="en-US" sz="700" dirty="0" err="1">
                          <a:effectLst/>
                        </a:rPr>
                        <a:t>median_house_value</a:t>
                      </a:r>
                      <a:endParaRPr lang="en-US" sz="700" b="1" dirty="0">
                        <a:effectLst/>
                      </a:endParaRPr>
                    </a:p>
                  </a:txBody>
                  <a:tcPr marL="37512" marR="37512" marT="18756" marB="18756" anchor="ctr"/>
                </a:tc>
                <a:tc>
                  <a:txBody>
                    <a:bodyPr/>
                    <a:lstStyle/>
                    <a:p>
                      <a:pPr algn="r" fontAlgn="ctr"/>
                      <a:r>
                        <a:rPr lang="en-US" sz="700" dirty="0" err="1">
                          <a:effectLst/>
                        </a:rPr>
                        <a:t>ocean_proximity</a:t>
                      </a:r>
                      <a:endParaRPr lang="en-US" sz="700" b="1" dirty="0">
                        <a:effectLst/>
                      </a:endParaRPr>
                    </a:p>
                  </a:txBody>
                  <a:tcPr marL="37512" marR="37512" marT="18756" marB="18756" anchor="ctr"/>
                </a:tc>
                <a:tc>
                  <a:txBody>
                    <a:bodyPr/>
                    <a:lstStyle/>
                    <a:p>
                      <a:pPr algn="r" fontAlgn="ctr"/>
                      <a:r>
                        <a:rPr lang="en-US" sz="700" dirty="0" err="1">
                          <a:effectLst/>
                        </a:rPr>
                        <a:t>income_cat</a:t>
                      </a:r>
                      <a:endParaRPr lang="en-US" sz="700" b="1" dirty="0">
                        <a:effectLst/>
                      </a:endParaRPr>
                    </a:p>
                  </a:txBody>
                  <a:tcPr marL="37512" marR="37512" marT="18756" marB="18756" anchor="ctr"/>
                </a:tc>
                <a:tc>
                  <a:txBody>
                    <a:bodyPr/>
                    <a:lstStyle/>
                    <a:p>
                      <a:pPr algn="r" fontAlgn="ctr"/>
                      <a:r>
                        <a:rPr lang="en-US" sz="700" dirty="0" err="1">
                          <a:effectLst/>
                        </a:rPr>
                        <a:t>rooms_per_house</a:t>
                      </a:r>
                      <a:endParaRPr lang="en-US" sz="700" b="1" dirty="0">
                        <a:effectLst/>
                      </a:endParaRPr>
                    </a:p>
                  </a:txBody>
                  <a:tcPr marL="37512" marR="37512" marT="18756" marB="18756" anchor="ctr"/>
                </a:tc>
                <a:tc>
                  <a:txBody>
                    <a:bodyPr/>
                    <a:lstStyle/>
                    <a:p>
                      <a:pPr algn="r" fontAlgn="ctr"/>
                      <a:r>
                        <a:rPr lang="en-US" sz="700" dirty="0" err="1">
                          <a:effectLst/>
                        </a:rPr>
                        <a:t>bedrooms_ratio</a:t>
                      </a:r>
                      <a:endParaRPr lang="en-US" sz="700" b="1" dirty="0">
                        <a:effectLst/>
                      </a:endParaRPr>
                    </a:p>
                  </a:txBody>
                  <a:tcPr marL="37512" marR="37512" marT="18756" marB="18756" anchor="ctr"/>
                </a:tc>
                <a:tc>
                  <a:txBody>
                    <a:bodyPr/>
                    <a:lstStyle/>
                    <a:p>
                      <a:pPr algn="r" fontAlgn="ctr"/>
                      <a:r>
                        <a:rPr lang="en-US" sz="700" dirty="0" err="1">
                          <a:effectLst/>
                        </a:rPr>
                        <a:t>people_per_house</a:t>
                      </a:r>
                      <a:endParaRPr lang="en-US" sz="700" b="1" dirty="0">
                        <a:effectLst/>
                      </a:endParaRPr>
                    </a:p>
                  </a:txBody>
                  <a:tcPr marL="37512" marR="37512" marT="18756" marB="18756" anchor="ctr"/>
                </a:tc>
              </a:tr>
              <a:tr h="422626">
                <a:tc>
                  <a:txBody>
                    <a:bodyPr/>
                    <a:lstStyle/>
                    <a:p>
                      <a:pPr algn="r" fontAlgn="ctr"/>
                      <a:r>
                        <a:rPr lang="en-US" sz="700">
                          <a:effectLst/>
                        </a:rPr>
                        <a:t>13096</a:t>
                      </a:r>
                      <a:endParaRPr lang="en-US" sz="700" b="1">
                        <a:effectLst/>
                      </a:endParaRPr>
                    </a:p>
                  </a:txBody>
                  <a:tcPr marL="37512" marR="37512" marT="18756" marB="18756" anchor="ctr"/>
                </a:tc>
                <a:tc>
                  <a:txBody>
                    <a:bodyPr/>
                    <a:lstStyle/>
                    <a:p>
                      <a:pPr algn="r" fontAlgn="ctr"/>
                      <a:r>
                        <a:rPr lang="en-US" sz="700">
                          <a:effectLst/>
                        </a:rPr>
                        <a:t>-122.42</a:t>
                      </a:r>
                    </a:p>
                  </a:txBody>
                  <a:tcPr marL="37512" marR="37512" marT="18756" marB="18756" anchor="ctr"/>
                </a:tc>
                <a:tc>
                  <a:txBody>
                    <a:bodyPr/>
                    <a:lstStyle/>
                    <a:p>
                      <a:pPr algn="r" fontAlgn="ctr"/>
                      <a:r>
                        <a:rPr lang="en-US" sz="700">
                          <a:effectLst/>
                        </a:rPr>
                        <a:t>37.80</a:t>
                      </a:r>
                    </a:p>
                  </a:txBody>
                  <a:tcPr marL="37512" marR="37512" marT="18756" marB="18756" anchor="ctr"/>
                </a:tc>
                <a:tc>
                  <a:txBody>
                    <a:bodyPr/>
                    <a:lstStyle/>
                    <a:p>
                      <a:pPr algn="r" fontAlgn="ctr"/>
                      <a:r>
                        <a:rPr lang="en-US" sz="700">
                          <a:effectLst/>
                        </a:rPr>
                        <a:t>52</a:t>
                      </a:r>
                    </a:p>
                  </a:txBody>
                  <a:tcPr marL="37512" marR="37512" marT="18756" marB="18756" anchor="ctr"/>
                </a:tc>
                <a:tc>
                  <a:txBody>
                    <a:bodyPr/>
                    <a:lstStyle/>
                    <a:p>
                      <a:pPr algn="r" fontAlgn="ctr"/>
                      <a:r>
                        <a:rPr lang="en-US" sz="700">
                          <a:effectLst/>
                        </a:rPr>
                        <a:t>3321</a:t>
                      </a:r>
                    </a:p>
                  </a:txBody>
                  <a:tcPr marL="37512" marR="37512" marT="18756" marB="18756" anchor="ctr"/>
                </a:tc>
                <a:tc>
                  <a:txBody>
                    <a:bodyPr/>
                    <a:lstStyle/>
                    <a:p>
                      <a:pPr algn="r" fontAlgn="ctr"/>
                      <a:r>
                        <a:rPr lang="en-US" sz="700">
                          <a:effectLst/>
                        </a:rPr>
                        <a:t>1115.0</a:t>
                      </a:r>
                    </a:p>
                  </a:txBody>
                  <a:tcPr marL="37512" marR="37512" marT="18756" marB="18756" anchor="ctr"/>
                </a:tc>
                <a:tc>
                  <a:txBody>
                    <a:bodyPr/>
                    <a:lstStyle/>
                    <a:p>
                      <a:pPr algn="r" fontAlgn="ctr"/>
                      <a:r>
                        <a:rPr lang="en-US" sz="700">
                          <a:effectLst/>
                        </a:rPr>
                        <a:t>1576</a:t>
                      </a:r>
                    </a:p>
                  </a:txBody>
                  <a:tcPr marL="37512" marR="37512" marT="18756" marB="18756" anchor="ctr"/>
                </a:tc>
                <a:tc>
                  <a:txBody>
                    <a:bodyPr/>
                    <a:lstStyle/>
                    <a:p>
                      <a:pPr algn="r" fontAlgn="ctr"/>
                      <a:r>
                        <a:rPr lang="en-US" sz="700">
                          <a:effectLst/>
                        </a:rPr>
                        <a:t>1034</a:t>
                      </a:r>
                    </a:p>
                  </a:txBody>
                  <a:tcPr marL="37512" marR="37512" marT="18756" marB="18756" anchor="ctr"/>
                </a:tc>
                <a:tc>
                  <a:txBody>
                    <a:bodyPr/>
                    <a:lstStyle/>
                    <a:p>
                      <a:pPr algn="r" fontAlgn="ctr"/>
                      <a:r>
                        <a:rPr lang="en-US" sz="700">
                          <a:effectLst/>
                        </a:rPr>
                        <a:t>2.0987</a:t>
                      </a:r>
                    </a:p>
                  </a:txBody>
                  <a:tcPr marL="37512" marR="37512" marT="18756" marB="18756" anchor="ctr"/>
                </a:tc>
                <a:tc>
                  <a:txBody>
                    <a:bodyPr/>
                    <a:lstStyle/>
                    <a:p>
                      <a:pPr algn="r" fontAlgn="ctr"/>
                      <a:r>
                        <a:rPr lang="en-US" sz="700">
                          <a:effectLst/>
                        </a:rPr>
                        <a:t>458300</a:t>
                      </a:r>
                    </a:p>
                  </a:txBody>
                  <a:tcPr marL="37512" marR="37512" marT="18756" marB="18756" anchor="ctr"/>
                </a:tc>
                <a:tc>
                  <a:txBody>
                    <a:bodyPr/>
                    <a:lstStyle/>
                    <a:p>
                      <a:pPr algn="r" fontAlgn="ctr"/>
                      <a:r>
                        <a:rPr lang="en-US" sz="700">
                          <a:effectLst/>
                        </a:rPr>
                        <a:t>NEAR BAY</a:t>
                      </a:r>
                    </a:p>
                  </a:txBody>
                  <a:tcPr marL="37512" marR="37512" marT="18756" marB="18756" anchor="ctr"/>
                </a:tc>
                <a:tc>
                  <a:txBody>
                    <a:bodyPr/>
                    <a:lstStyle/>
                    <a:p>
                      <a:pPr algn="r" fontAlgn="ctr"/>
                      <a:r>
                        <a:rPr lang="en-US" sz="700">
                          <a:effectLst/>
                        </a:rPr>
                        <a:t>2</a:t>
                      </a:r>
                    </a:p>
                  </a:txBody>
                  <a:tcPr marL="37512" marR="37512" marT="18756" marB="18756" anchor="ctr"/>
                </a:tc>
                <a:tc>
                  <a:txBody>
                    <a:bodyPr/>
                    <a:lstStyle/>
                    <a:p>
                      <a:pPr algn="r" fontAlgn="ctr"/>
                      <a:r>
                        <a:rPr lang="en-US" sz="700">
                          <a:effectLst/>
                        </a:rPr>
                        <a:t>3.211799</a:t>
                      </a:r>
                    </a:p>
                  </a:txBody>
                  <a:tcPr marL="37512" marR="37512" marT="18756" marB="18756" anchor="ctr"/>
                </a:tc>
                <a:tc>
                  <a:txBody>
                    <a:bodyPr/>
                    <a:lstStyle/>
                    <a:p>
                      <a:pPr algn="r" fontAlgn="ctr"/>
                      <a:r>
                        <a:rPr lang="en-US" sz="700">
                          <a:effectLst/>
                        </a:rPr>
                        <a:t>0.335742</a:t>
                      </a:r>
                    </a:p>
                  </a:txBody>
                  <a:tcPr marL="37512" marR="37512" marT="18756" marB="18756" anchor="ctr"/>
                </a:tc>
                <a:tc>
                  <a:txBody>
                    <a:bodyPr/>
                    <a:lstStyle/>
                    <a:p>
                      <a:pPr algn="r" fontAlgn="ctr"/>
                      <a:r>
                        <a:rPr lang="en-US" sz="700">
                          <a:effectLst/>
                        </a:rPr>
                        <a:t>1.524178</a:t>
                      </a:r>
                    </a:p>
                  </a:txBody>
                  <a:tcPr marL="37512" marR="37512" marT="18756" marB="18756" anchor="ctr"/>
                </a:tc>
              </a:tr>
              <a:tr h="422626">
                <a:tc>
                  <a:txBody>
                    <a:bodyPr/>
                    <a:lstStyle/>
                    <a:p>
                      <a:pPr algn="r" fontAlgn="ctr"/>
                      <a:r>
                        <a:rPr lang="en-US" sz="700">
                          <a:effectLst/>
                        </a:rPr>
                        <a:t>14973</a:t>
                      </a:r>
                      <a:endParaRPr lang="en-US" sz="700" b="1">
                        <a:effectLst/>
                      </a:endParaRPr>
                    </a:p>
                  </a:txBody>
                  <a:tcPr marL="37512" marR="37512" marT="18756" marB="18756" anchor="ctr"/>
                </a:tc>
                <a:tc>
                  <a:txBody>
                    <a:bodyPr/>
                    <a:lstStyle/>
                    <a:p>
                      <a:pPr algn="r" fontAlgn="ctr"/>
                      <a:r>
                        <a:rPr lang="en-US" sz="700">
                          <a:effectLst/>
                        </a:rPr>
                        <a:t>-118.38</a:t>
                      </a:r>
                    </a:p>
                  </a:txBody>
                  <a:tcPr marL="37512" marR="37512" marT="18756" marB="18756" anchor="ctr"/>
                </a:tc>
                <a:tc>
                  <a:txBody>
                    <a:bodyPr/>
                    <a:lstStyle/>
                    <a:p>
                      <a:pPr algn="r" fontAlgn="ctr"/>
                      <a:r>
                        <a:rPr lang="en-US" sz="700">
                          <a:effectLst/>
                        </a:rPr>
                        <a:t>34.14</a:t>
                      </a:r>
                    </a:p>
                  </a:txBody>
                  <a:tcPr marL="37512" marR="37512" marT="18756" marB="18756" anchor="ctr"/>
                </a:tc>
                <a:tc>
                  <a:txBody>
                    <a:bodyPr/>
                    <a:lstStyle/>
                    <a:p>
                      <a:pPr algn="r" fontAlgn="ctr"/>
                      <a:r>
                        <a:rPr lang="en-US" sz="700">
                          <a:effectLst/>
                        </a:rPr>
                        <a:t>40</a:t>
                      </a:r>
                    </a:p>
                  </a:txBody>
                  <a:tcPr marL="37512" marR="37512" marT="18756" marB="18756" anchor="ctr"/>
                </a:tc>
                <a:tc>
                  <a:txBody>
                    <a:bodyPr/>
                    <a:lstStyle/>
                    <a:p>
                      <a:pPr algn="r" fontAlgn="ctr"/>
                      <a:r>
                        <a:rPr lang="en-US" sz="700" dirty="0">
                          <a:effectLst/>
                        </a:rPr>
                        <a:t>1965</a:t>
                      </a:r>
                    </a:p>
                  </a:txBody>
                  <a:tcPr marL="37512" marR="37512" marT="18756" marB="18756" anchor="ctr"/>
                </a:tc>
                <a:tc>
                  <a:txBody>
                    <a:bodyPr/>
                    <a:lstStyle/>
                    <a:p>
                      <a:pPr algn="r" fontAlgn="ctr"/>
                      <a:r>
                        <a:rPr lang="en-US" sz="700">
                          <a:effectLst/>
                        </a:rPr>
                        <a:t>354.0</a:t>
                      </a:r>
                    </a:p>
                  </a:txBody>
                  <a:tcPr marL="37512" marR="37512" marT="18756" marB="18756" anchor="ctr"/>
                </a:tc>
                <a:tc>
                  <a:txBody>
                    <a:bodyPr/>
                    <a:lstStyle/>
                    <a:p>
                      <a:pPr algn="r" fontAlgn="ctr"/>
                      <a:r>
                        <a:rPr lang="en-US" sz="700">
                          <a:effectLst/>
                        </a:rPr>
                        <a:t>666</a:t>
                      </a:r>
                    </a:p>
                  </a:txBody>
                  <a:tcPr marL="37512" marR="37512" marT="18756" marB="18756" anchor="ctr"/>
                </a:tc>
                <a:tc>
                  <a:txBody>
                    <a:bodyPr/>
                    <a:lstStyle/>
                    <a:p>
                      <a:pPr algn="r" fontAlgn="ctr"/>
                      <a:r>
                        <a:rPr lang="en-US" sz="700">
                          <a:effectLst/>
                        </a:rPr>
                        <a:t>357</a:t>
                      </a:r>
                    </a:p>
                  </a:txBody>
                  <a:tcPr marL="37512" marR="37512" marT="18756" marB="18756" anchor="ctr"/>
                </a:tc>
                <a:tc>
                  <a:txBody>
                    <a:bodyPr/>
                    <a:lstStyle/>
                    <a:p>
                      <a:pPr algn="r" fontAlgn="ctr"/>
                      <a:r>
                        <a:rPr lang="en-US" sz="700">
                          <a:effectLst/>
                        </a:rPr>
                        <a:t>6.0876</a:t>
                      </a:r>
                    </a:p>
                  </a:txBody>
                  <a:tcPr marL="37512" marR="37512" marT="18756" marB="18756" anchor="ctr"/>
                </a:tc>
                <a:tc>
                  <a:txBody>
                    <a:bodyPr/>
                    <a:lstStyle/>
                    <a:p>
                      <a:pPr algn="r" fontAlgn="ctr"/>
                      <a:r>
                        <a:rPr lang="en-US" sz="700">
                          <a:effectLst/>
                        </a:rPr>
                        <a:t>483800</a:t>
                      </a:r>
                    </a:p>
                  </a:txBody>
                  <a:tcPr marL="37512" marR="37512" marT="18756" marB="18756" anchor="ctr"/>
                </a:tc>
                <a:tc>
                  <a:txBody>
                    <a:bodyPr/>
                    <a:lstStyle/>
                    <a:p>
                      <a:pPr algn="r" fontAlgn="ctr"/>
                      <a:r>
                        <a:rPr lang="en-US" sz="700">
                          <a:effectLst/>
                        </a:rPr>
                        <a:t>&lt;1H OCEAN</a:t>
                      </a:r>
                    </a:p>
                  </a:txBody>
                  <a:tcPr marL="37512" marR="37512" marT="18756" marB="18756" anchor="ctr"/>
                </a:tc>
                <a:tc>
                  <a:txBody>
                    <a:bodyPr/>
                    <a:lstStyle/>
                    <a:p>
                      <a:pPr algn="r" fontAlgn="ctr"/>
                      <a:r>
                        <a:rPr lang="en-US" sz="700">
                          <a:effectLst/>
                        </a:rPr>
                        <a:t>5</a:t>
                      </a:r>
                    </a:p>
                  </a:txBody>
                  <a:tcPr marL="37512" marR="37512" marT="18756" marB="18756" anchor="ctr"/>
                </a:tc>
                <a:tc>
                  <a:txBody>
                    <a:bodyPr/>
                    <a:lstStyle/>
                    <a:p>
                      <a:pPr algn="r" fontAlgn="ctr"/>
                      <a:r>
                        <a:rPr lang="en-US" sz="700">
                          <a:effectLst/>
                        </a:rPr>
                        <a:t>5.504202</a:t>
                      </a:r>
                    </a:p>
                  </a:txBody>
                  <a:tcPr marL="37512" marR="37512" marT="18756" marB="18756" anchor="ctr"/>
                </a:tc>
                <a:tc>
                  <a:txBody>
                    <a:bodyPr/>
                    <a:lstStyle/>
                    <a:p>
                      <a:pPr algn="r" fontAlgn="ctr"/>
                      <a:r>
                        <a:rPr lang="en-US" sz="700">
                          <a:effectLst/>
                        </a:rPr>
                        <a:t>0.180153</a:t>
                      </a:r>
                    </a:p>
                  </a:txBody>
                  <a:tcPr marL="37512" marR="37512" marT="18756" marB="18756" anchor="ctr"/>
                </a:tc>
                <a:tc>
                  <a:txBody>
                    <a:bodyPr/>
                    <a:lstStyle/>
                    <a:p>
                      <a:pPr algn="r" fontAlgn="ctr"/>
                      <a:r>
                        <a:rPr lang="en-US" sz="700">
                          <a:effectLst/>
                        </a:rPr>
                        <a:t>1.865546</a:t>
                      </a:r>
                    </a:p>
                  </a:txBody>
                  <a:tcPr marL="37512" marR="37512" marT="18756" marB="18756" anchor="ctr"/>
                </a:tc>
              </a:tr>
              <a:tr h="422626">
                <a:tc>
                  <a:txBody>
                    <a:bodyPr/>
                    <a:lstStyle/>
                    <a:p>
                      <a:pPr algn="r" fontAlgn="ctr"/>
                      <a:r>
                        <a:rPr lang="en-US" sz="700">
                          <a:effectLst/>
                        </a:rPr>
                        <a:t>3785</a:t>
                      </a:r>
                      <a:endParaRPr lang="en-US" sz="700" b="1">
                        <a:effectLst/>
                      </a:endParaRPr>
                    </a:p>
                  </a:txBody>
                  <a:tcPr marL="37512" marR="37512" marT="18756" marB="18756" anchor="ctr"/>
                </a:tc>
                <a:tc>
                  <a:txBody>
                    <a:bodyPr/>
                    <a:lstStyle/>
                    <a:p>
                      <a:pPr algn="r" fontAlgn="ctr"/>
                      <a:r>
                        <a:rPr lang="en-US" sz="700">
                          <a:effectLst/>
                        </a:rPr>
                        <a:t>-121.98</a:t>
                      </a:r>
                    </a:p>
                  </a:txBody>
                  <a:tcPr marL="37512" marR="37512" marT="18756" marB="18756" anchor="ctr"/>
                </a:tc>
                <a:tc>
                  <a:txBody>
                    <a:bodyPr/>
                    <a:lstStyle/>
                    <a:p>
                      <a:pPr algn="r" fontAlgn="ctr"/>
                      <a:r>
                        <a:rPr lang="en-US" sz="700">
                          <a:effectLst/>
                        </a:rPr>
                        <a:t>38.36</a:t>
                      </a:r>
                    </a:p>
                  </a:txBody>
                  <a:tcPr marL="37512" marR="37512" marT="18756" marB="18756" anchor="ctr"/>
                </a:tc>
                <a:tc>
                  <a:txBody>
                    <a:bodyPr/>
                    <a:lstStyle/>
                    <a:p>
                      <a:pPr algn="r" fontAlgn="ctr"/>
                      <a:r>
                        <a:rPr lang="en-US" sz="700">
                          <a:effectLst/>
                        </a:rPr>
                        <a:t>33</a:t>
                      </a:r>
                    </a:p>
                  </a:txBody>
                  <a:tcPr marL="37512" marR="37512" marT="18756" marB="18756" anchor="ctr"/>
                </a:tc>
                <a:tc>
                  <a:txBody>
                    <a:bodyPr/>
                    <a:lstStyle/>
                    <a:p>
                      <a:pPr algn="r" fontAlgn="ctr"/>
                      <a:r>
                        <a:rPr lang="en-US" sz="700">
                          <a:effectLst/>
                        </a:rPr>
                        <a:t>1083</a:t>
                      </a:r>
                    </a:p>
                  </a:txBody>
                  <a:tcPr marL="37512" marR="37512" marT="18756" marB="18756" anchor="ctr"/>
                </a:tc>
                <a:tc>
                  <a:txBody>
                    <a:bodyPr/>
                    <a:lstStyle/>
                    <a:p>
                      <a:pPr algn="r" fontAlgn="ctr"/>
                      <a:r>
                        <a:rPr lang="en-US" sz="700">
                          <a:effectLst/>
                        </a:rPr>
                        <a:t>217.0</a:t>
                      </a:r>
                    </a:p>
                  </a:txBody>
                  <a:tcPr marL="37512" marR="37512" marT="18756" marB="18756" anchor="ctr"/>
                </a:tc>
                <a:tc>
                  <a:txBody>
                    <a:bodyPr/>
                    <a:lstStyle/>
                    <a:p>
                      <a:pPr algn="r" fontAlgn="ctr"/>
                      <a:r>
                        <a:rPr lang="en-US" sz="700">
                          <a:effectLst/>
                        </a:rPr>
                        <a:t>562</a:t>
                      </a:r>
                    </a:p>
                  </a:txBody>
                  <a:tcPr marL="37512" marR="37512" marT="18756" marB="18756" anchor="ctr"/>
                </a:tc>
                <a:tc>
                  <a:txBody>
                    <a:bodyPr/>
                    <a:lstStyle/>
                    <a:p>
                      <a:pPr algn="r" fontAlgn="ctr"/>
                      <a:r>
                        <a:rPr lang="en-US" sz="700">
                          <a:effectLst/>
                        </a:rPr>
                        <a:t>203</a:t>
                      </a:r>
                    </a:p>
                  </a:txBody>
                  <a:tcPr marL="37512" marR="37512" marT="18756" marB="18756" anchor="ctr"/>
                </a:tc>
                <a:tc>
                  <a:txBody>
                    <a:bodyPr/>
                    <a:lstStyle/>
                    <a:p>
                      <a:pPr algn="r" fontAlgn="ctr"/>
                      <a:r>
                        <a:rPr lang="en-US" sz="700">
                          <a:effectLst/>
                        </a:rPr>
                        <a:t>2.4330</a:t>
                      </a:r>
                    </a:p>
                  </a:txBody>
                  <a:tcPr marL="37512" marR="37512" marT="18756" marB="18756" anchor="ctr"/>
                </a:tc>
                <a:tc>
                  <a:txBody>
                    <a:bodyPr/>
                    <a:lstStyle/>
                    <a:p>
                      <a:pPr algn="r" fontAlgn="ctr"/>
                      <a:r>
                        <a:rPr lang="en-US" sz="700">
                          <a:effectLst/>
                        </a:rPr>
                        <a:t>101700</a:t>
                      </a:r>
                    </a:p>
                  </a:txBody>
                  <a:tcPr marL="37512" marR="37512" marT="18756" marB="18756" anchor="ctr"/>
                </a:tc>
                <a:tc>
                  <a:txBody>
                    <a:bodyPr/>
                    <a:lstStyle/>
                    <a:p>
                      <a:pPr algn="r" fontAlgn="ctr"/>
                      <a:r>
                        <a:rPr lang="en-US" sz="700">
                          <a:effectLst/>
                        </a:rPr>
                        <a:t>INLAND</a:t>
                      </a:r>
                    </a:p>
                  </a:txBody>
                  <a:tcPr marL="37512" marR="37512" marT="18756" marB="18756" anchor="ctr"/>
                </a:tc>
                <a:tc>
                  <a:txBody>
                    <a:bodyPr/>
                    <a:lstStyle/>
                    <a:p>
                      <a:pPr algn="r" fontAlgn="ctr"/>
                      <a:r>
                        <a:rPr lang="en-US" sz="700">
                          <a:effectLst/>
                        </a:rPr>
                        <a:t>2</a:t>
                      </a:r>
                    </a:p>
                  </a:txBody>
                  <a:tcPr marL="37512" marR="37512" marT="18756" marB="18756" anchor="ctr"/>
                </a:tc>
                <a:tc>
                  <a:txBody>
                    <a:bodyPr/>
                    <a:lstStyle/>
                    <a:p>
                      <a:pPr algn="r" fontAlgn="ctr"/>
                      <a:r>
                        <a:rPr lang="en-US" sz="700">
                          <a:effectLst/>
                        </a:rPr>
                        <a:t>5.334975</a:t>
                      </a:r>
                    </a:p>
                  </a:txBody>
                  <a:tcPr marL="37512" marR="37512" marT="18756" marB="18756" anchor="ctr"/>
                </a:tc>
                <a:tc>
                  <a:txBody>
                    <a:bodyPr/>
                    <a:lstStyle/>
                    <a:p>
                      <a:pPr algn="r" fontAlgn="ctr"/>
                      <a:r>
                        <a:rPr lang="en-US" sz="700">
                          <a:effectLst/>
                        </a:rPr>
                        <a:t>0.200369</a:t>
                      </a:r>
                    </a:p>
                  </a:txBody>
                  <a:tcPr marL="37512" marR="37512" marT="18756" marB="18756" anchor="ctr"/>
                </a:tc>
                <a:tc>
                  <a:txBody>
                    <a:bodyPr/>
                    <a:lstStyle/>
                    <a:p>
                      <a:pPr algn="r" fontAlgn="ctr"/>
                      <a:r>
                        <a:rPr lang="en-US" sz="700">
                          <a:effectLst/>
                        </a:rPr>
                        <a:t>2.768473</a:t>
                      </a:r>
                    </a:p>
                  </a:txBody>
                  <a:tcPr marL="37512" marR="37512" marT="18756" marB="18756" anchor="ctr"/>
                </a:tc>
              </a:tr>
              <a:tr h="422626">
                <a:tc>
                  <a:txBody>
                    <a:bodyPr/>
                    <a:lstStyle/>
                    <a:p>
                      <a:pPr algn="r" fontAlgn="ctr"/>
                      <a:r>
                        <a:rPr lang="en-US" sz="700">
                          <a:effectLst/>
                        </a:rPr>
                        <a:t>14689</a:t>
                      </a:r>
                      <a:endParaRPr lang="en-US" sz="700" b="1">
                        <a:effectLst/>
                      </a:endParaRPr>
                    </a:p>
                  </a:txBody>
                  <a:tcPr marL="37512" marR="37512" marT="18756" marB="18756" anchor="ctr"/>
                </a:tc>
                <a:tc>
                  <a:txBody>
                    <a:bodyPr/>
                    <a:lstStyle/>
                    <a:p>
                      <a:pPr algn="r" fontAlgn="ctr"/>
                      <a:r>
                        <a:rPr lang="en-US" sz="700">
                          <a:effectLst/>
                        </a:rPr>
                        <a:t>-117.11</a:t>
                      </a:r>
                    </a:p>
                  </a:txBody>
                  <a:tcPr marL="37512" marR="37512" marT="18756" marB="18756" anchor="ctr"/>
                </a:tc>
                <a:tc>
                  <a:txBody>
                    <a:bodyPr/>
                    <a:lstStyle/>
                    <a:p>
                      <a:pPr algn="r" fontAlgn="ctr"/>
                      <a:r>
                        <a:rPr lang="en-US" sz="700">
                          <a:effectLst/>
                        </a:rPr>
                        <a:t>33.75</a:t>
                      </a:r>
                    </a:p>
                  </a:txBody>
                  <a:tcPr marL="37512" marR="37512" marT="18756" marB="18756" anchor="ctr"/>
                </a:tc>
                <a:tc>
                  <a:txBody>
                    <a:bodyPr/>
                    <a:lstStyle/>
                    <a:p>
                      <a:pPr algn="r" fontAlgn="ctr"/>
                      <a:r>
                        <a:rPr lang="en-US" sz="700">
                          <a:effectLst/>
                        </a:rPr>
                        <a:t>17</a:t>
                      </a:r>
                    </a:p>
                  </a:txBody>
                  <a:tcPr marL="37512" marR="37512" marT="18756" marB="18756" anchor="ctr"/>
                </a:tc>
                <a:tc>
                  <a:txBody>
                    <a:bodyPr/>
                    <a:lstStyle/>
                    <a:p>
                      <a:pPr algn="r" fontAlgn="ctr"/>
                      <a:r>
                        <a:rPr lang="en-US" sz="700">
                          <a:effectLst/>
                        </a:rPr>
                        <a:t>4174</a:t>
                      </a:r>
                    </a:p>
                  </a:txBody>
                  <a:tcPr marL="37512" marR="37512" marT="18756" marB="18756" anchor="ctr"/>
                </a:tc>
                <a:tc>
                  <a:txBody>
                    <a:bodyPr/>
                    <a:lstStyle/>
                    <a:p>
                      <a:pPr algn="r" fontAlgn="ctr"/>
                      <a:r>
                        <a:rPr lang="en-US" sz="700">
                          <a:effectLst/>
                        </a:rPr>
                        <a:t>851.0</a:t>
                      </a:r>
                    </a:p>
                  </a:txBody>
                  <a:tcPr marL="37512" marR="37512" marT="18756" marB="18756" anchor="ctr"/>
                </a:tc>
                <a:tc>
                  <a:txBody>
                    <a:bodyPr/>
                    <a:lstStyle/>
                    <a:p>
                      <a:pPr algn="r" fontAlgn="ctr"/>
                      <a:r>
                        <a:rPr lang="en-US" sz="700">
                          <a:effectLst/>
                        </a:rPr>
                        <a:t>1845</a:t>
                      </a:r>
                    </a:p>
                  </a:txBody>
                  <a:tcPr marL="37512" marR="37512" marT="18756" marB="18756" anchor="ctr"/>
                </a:tc>
                <a:tc>
                  <a:txBody>
                    <a:bodyPr/>
                    <a:lstStyle/>
                    <a:p>
                      <a:pPr algn="r" fontAlgn="ctr"/>
                      <a:r>
                        <a:rPr lang="en-US" sz="700">
                          <a:effectLst/>
                        </a:rPr>
                        <a:t>780</a:t>
                      </a:r>
                    </a:p>
                  </a:txBody>
                  <a:tcPr marL="37512" marR="37512" marT="18756" marB="18756" anchor="ctr"/>
                </a:tc>
                <a:tc>
                  <a:txBody>
                    <a:bodyPr/>
                    <a:lstStyle/>
                    <a:p>
                      <a:pPr algn="r" fontAlgn="ctr"/>
                      <a:r>
                        <a:rPr lang="en-US" sz="700">
                          <a:effectLst/>
                        </a:rPr>
                        <a:t>2.2618</a:t>
                      </a:r>
                    </a:p>
                  </a:txBody>
                  <a:tcPr marL="37512" marR="37512" marT="18756" marB="18756" anchor="ctr"/>
                </a:tc>
                <a:tc>
                  <a:txBody>
                    <a:bodyPr/>
                    <a:lstStyle/>
                    <a:p>
                      <a:pPr algn="r" fontAlgn="ctr"/>
                      <a:r>
                        <a:rPr lang="en-US" sz="700">
                          <a:effectLst/>
                        </a:rPr>
                        <a:t>96100</a:t>
                      </a:r>
                    </a:p>
                  </a:txBody>
                  <a:tcPr marL="37512" marR="37512" marT="18756" marB="18756" anchor="ctr"/>
                </a:tc>
                <a:tc>
                  <a:txBody>
                    <a:bodyPr/>
                    <a:lstStyle/>
                    <a:p>
                      <a:pPr algn="r" fontAlgn="ctr"/>
                      <a:r>
                        <a:rPr lang="en-US" sz="700">
                          <a:effectLst/>
                        </a:rPr>
                        <a:t>INLAND</a:t>
                      </a:r>
                    </a:p>
                  </a:txBody>
                  <a:tcPr marL="37512" marR="37512" marT="18756" marB="18756" anchor="ctr"/>
                </a:tc>
                <a:tc>
                  <a:txBody>
                    <a:bodyPr/>
                    <a:lstStyle/>
                    <a:p>
                      <a:pPr algn="r" fontAlgn="ctr"/>
                      <a:r>
                        <a:rPr lang="en-US" sz="700">
                          <a:effectLst/>
                        </a:rPr>
                        <a:t>2</a:t>
                      </a:r>
                    </a:p>
                  </a:txBody>
                  <a:tcPr marL="37512" marR="37512" marT="18756" marB="18756" anchor="ctr"/>
                </a:tc>
                <a:tc>
                  <a:txBody>
                    <a:bodyPr/>
                    <a:lstStyle/>
                    <a:p>
                      <a:pPr algn="r" fontAlgn="ctr"/>
                      <a:r>
                        <a:rPr lang="en-US" sz="700">
                          <a:effectLst/>
                        </a:rPr>
                        <a:t>5.351282</a:t>
                      </a:r>
                    </a:p>
                  </a:txBody>
                  <a:tcPr marL="37512" marR="37512" marT="18756" marB="18756" anchor="ctr"/>
                </a:tc>
                <a:tc>
                  <a:txBody>
                    <a:bodyPr/>
                    <a:lstStyle/>
                    <a:p>
                      <a:pPr algn="r" fontAlgn="ctr"/>
                      <a:r>
                        <a:rPr lang="en-US" sz="700">
                          <a:effectLst/>
                        </a:rPr>
                        <a:t>0.203881</a:t>
                      </a:r>
                    </a:p>
                  </a:txBody>
                  <a:tcPr marL="37512" marR="37512" marT="18756" marB="18756" anchor="ctr"/>
                </a:tc>
                <a:tc>
                  <a:txBody>
                    <a:bodyPr/>
                    <a:lstStyle/>
                    <a:p>
                      <a:pPr algn="r" fontAlgn="ctr"/>
                      <a:r>
                        <a:rPr lang="en-US" sz="700">
                          <a:effectLst/>
                        </a:rPr>
                        <a:t>2.365385</a:t>
                      </a:r>
                    </a:p>
                  </a:txBody>
                  <a:tcPr marL="37512" marR="37512" marT="18756" marB="18756" anchor="ctr"/>
                </a:tc>
              </a:tr>
              <a:tr h="422626">
                <a:tc>
                  <a:txBody>
                    <a:bodyPr/>
                    <a:lstStyle/>
                    <a:p>
                      <a:pPr algn="r" fontAlgn="ctr"/>
                      <a:r>
                        <a:rPr lang="en-US" sz="700">
                          <a:effectLst/>
                        </a:rPr>
                        <a:t>20507</a:t>
                      </a:r>
                      <a:endParaRPr lang="en-US" sz="700" b="1">
                        <a:effectLst/>
                      </a:endParaRPr>
                    </a:p>
                  </a:txBody>
                  <a:tcPr marL="37512" marR="37512" marT="18756" marB="18756" anchor="ctr"/>
                </a:tc>
                <a:tc>
                  <a:txBody>
                    <a:bodyPr/>
                    <a:lstStyle/>
                    <a:p>
                      <a:pPr algn="r" fontAlgn="ctr"/>
                      <a:r>
                        <a:rPr lang="en-US" sz="700">
                          <a:effectLst/>
                        </a:rPr>
                        <a:t>-118.15</a:t>
                      </a:r>
                    </a:p>
                  </a:txBody>
                  <a:tcPr marL="37512" marR="37512" marT="18756" marB="18756" anchor="ctr"/>
                </a:tc>
                <a:tc>
                  <a:txBody>
                    <a:bodyPr/>
                    <a:lstStyle/>
                    <a:p>
                      <a:pPr algn="r" fontAlgn="ctr"/>
                      <a:r>
                        <a:rPr lang="en-US" sz="700">
                          <a:effectLst/>
                        </a:rPr>
                        <a:t>33.77</a:t>
                      </a:r>
                    </a:p>
                  </a:txBody>
                  <a:tcPr marL="37512" marR="37512" marT="18756" marB="18756" anchor="ctr"/>
                </a:tc>
                <a:tc>
                  <a:txBody>
                    <a:bodyPr/>
                    <a:lstStyle/>
                    <a:p>
                      <a:pPr algn="r" fontAlgn="ctr"/>
                      <a:r>
                        <a:rPr lang="en-US" sz="700">
                          <a:effectLst/>
                        </a:rPr>
                        <a:t>36</a:t>
                      </a:r>
                    </a:p>
                  </a:txBody>
                  <a:tcPr marL="37512" marR="37512" marT="18756" marB="18756" anchor="ctr"/>
                </a:tc>
                <a:tc>
                  <a:txBody>
                    <a:bodyPr/>
                    <a:lstStyle/>
                    <a:p>
                      <a:pPr algn="r" fontAlgn="ctr"/>
                      <a:r>
                        <a:rPr lang="en-US" sz="700">
                          <a:effectLst/>
                        </a:rPr>
                        <a:t>4366</a:t>
                      </a:r>
                    </a:p>
                  </a:txBody>
                  <a:tcPr marL="37512" marR="37512" marT="18756" marB="18756" anchor="ctr"/>
                </a:tc>
                <a:tc>
                  <a:txBody>
                    <a:bodyPr/>
                    <a:lstStyle/>
                    <a:p>
                      <a:pPr algn="r" fontAlgn="ctr"/>
                      <a:r>
                        <a:rPr lang="en-US" sz="700">
                          <a:effectLst/>
                        </a:rPr>
                        <a:t>1211.0</a:t>
                      </a:r>
                    </a:p>
                  </a:txBody>
                  <a:tcPr marL="37512" marR="37512" marT="18756" marB="18756" anchor="ctr"/>
                </a:tc>
                <a:tc>
                  <a:txBody>
                    <a:bodyPr/>
                    <a:lstStyle/>
                    <a:p>
                      <a:pPr algn="r" fontAlgn="ctr"/>
                      <a:r>
                        <a:rPr lang="en-US" sz="700">
                          <a:effectLst/>
                        </a:rPr>
                        <a:t>1912</a:t>
                      </a:r>
                    </a:p>
                  </a:txBody>
                  <a:tcPr marL="37512" marR="37512" marT="18756" marB="18756" anchor="ctr"/>
                </a:tc>
                <a:tc>
                  <a:txBody>
                    <a:bodyPr/>
                    <a:lstStyle/>
                    <a:p>
                      <a:pPr algn="r" fontAlgn="ctr"/>
                      <a:r>
                        <a:rPr lang="en-US" sz="700">
                          <a:effectLst/>
                        </a:rPr>
                        <a:t>1172</a:t>
                      </a:r>
                    </a:p>
                  </a:txBody>
                  <a:tcPr marL="37512" marR="37512" marT="18756" marB="18756" anchor="ctr"/>
                </a:tc>
                <a:tc>
                  <a:txBody>
                    <a:bodyPr/>
                    <a:lstStyle/>
                    <a:p>
                      <a:pPr algn="r" fontAlgn="ctr"/>
                      <a:r>
                        <a:rPr lang="en-US" sz="700">
                          <a:effectLst/>
                        </a:rPr>
                        <a:t>3.5292</a:t>
                      </a:r>
                    </a:p>
                  </a:txBody>
                  <a:tcPr marL="37512" marR="37512" marT="18756" marB="18756" anchor="ctr"/>
                </a:tc>
                <a:tc>
                  <a:txBody>
                    <a:bodyPr/>
                    <a:lstStyle/>
                    <a:p>
                      <a:pPr algn="r" fontAlgn="ctr"/>
                      <a:r>
                        <a:rPr lang="en-US" sz="700">
                          <a:effectLst/>
                        </a:rPr>
                        <a:t>361800</a:t>
                      </a:r>
                    </a:p>
                  </a:txBody>
                  <a:tcPr marL="37512" marR="37512" marT="18756" marB="18756" anchor="ctr"/>
                </a:tc>
                <a:tc>
                  <a:txBody>
                    <a:bodyPr/>
                    <a:lstStyle/>
                    <a:p>
                      <a:pPr algn="r" fontAlgn="ctr"/>
                      <a:r>
                        <a:rPr lang="en-US" sz="700">
                          <a:effectLst/>
                        </a:rPr>
                        <a:t>NEAR OCEAN</a:t>
                      </a:r>
                    </a:p>
                  </a:txBody>
                  <a:tcPr marL="37512" marR="37512" marT="18756" marB="18756" anchor="ctr"/>
                </a:tc>
                <a:tc>
                  <a:txBody>
                    <a:bodyPr/>
                    <a:lstStyle/>
                    <a:p>
                      <a:pPr algn="r" fontAlgn="ctr"/>
                      <a:r>
                        <a:rPr lang="en-US" sz="700">
                          <a:effectLst/>
                        </a:rPr>
                        <a:t>3</a:t>
                      </a:r>
                    </a:p>
                  </a:txBody>
                  <a:tcPr marL="37512" marR="37512" marT="18756" marB="18756" anchor="ctr"/>
                </a:tc>
                <a:tc>
                  <a:txBody>
                    <a:bodyPr/>
                    <a:lstStyle/>
                    <a:p>
                      <a:pPr algn="r" fontAlgn="ctr"/>
                      <a:r>
                        <a:rPr lang="en-US" sz="700">
                          <a:effectLst/>
                        </a:rPr>
                        <a:t>3.725256</a:t>
                      </a:r>
                    </a:p>
                  </a:txBody>
                  <a:tcPr marL="37512" marR="37512" marT="18756" marB="18756" anchor="ctr"/>
                </a:tc>
                <a:tc>
                  <a:txBody>
                    <a:bodyPr/>
                    <a:lstStyle/>
                    <a:p>
                      <a:pPr algn="r" fontAlgn="ctr"/>
                      <a:r>
                        <a:rPr lang="en-US" sz="700">
                          <a:effectLst/>
                        </a:rPr>
                        <a:t>0.277371</a:t>
                      </a:r>
                    </a:p>
                  </a:txBody>
                  <a:tcPr marL="37512" marR="37512" marT="18756" marB="18756" anchor="ctr"/>
                </a:tc>
                <a:tc>
                  <a:txBody>
                    <a:bodyPr/>
                    <a:lstStyle/>
                    <a:p>
                      <a:pPr algn="r" fontAlgn="ctr"/>
                      <a:r>
                        <a:rPr lang="en-US" sz="700">
                          <a:effectLst/>
                        </a:rPr>
                        <a:t>1.631399</a:t>
                      </a:r>
                    </a:p>
                  </a:txBody>
                  <a:tcPr marL="37512" marR="37512" marT="18756" marB="18756" anchor="ctr"/>
                </a:tc>
              </a:tr>
              <a:tr h="422626">
                <a:tc>
                  <a:txBody>
                    <a:bodyPr/>
                    <a:lstStyle/>
                    <a:p>
                      <a:pPr algn="r" fontAlgn="ctr"/>
                      <a:r>
                        <a:rPr lang="en-US" sz="700">
                          <a:effectLst/>
                        </a:rPr>
                        <a:t>1286</a:t>
                      </a:r>
                      <a:endParaRPr lang="en-US" sz="700" b="1">
                        <a:effectLst/>
                      </a:endParaRPr>
                    </a:p>
                  </a:txBody>
                  <a:tcPr marL="37512" marR="37512" marT="18756" marB="18756" anchor="ctr"/>
                </a:tc>
                <a:tc>
                  <a:txBody>
                    <a:bodyPr/>
                    <a:lstStyle/>
                    <a:p>
                      <a:pPr algn="r" fontAlgn="ctr"/>
                      <a:r>
                        <a:rPr lang="en-US" sz="700">
                          <a:effectLst/>
                        </a:rPr>
                        <a:t>-121.31</a:t>
                      </a:r>
                    </a:p>
                  </a:txBody>
                  <a:tcPr marL="37512" marR="37512" marT="18756" marB="18756" anchor="ctr"/>
                </a:tc>
                <a:tc>
                  <a:txBody>
                    <a:bodyPr/>
                    <a:lstStyle/>
                    <a:p>
                      <a:pPr algn="r" fontAlgn="ctr"/>
                      <a:r>
                        <a:rPr lang="en-US" sz="700">
                          <a:effectLst/>
                        </a:rPr>
                        <a:t>37.96</a:t>
                      </a:r>
                    </a:p>
                  </a:txBody>
                  <a:tcPr marL="37512" marR="37512" marT="18756" marB="18756" anchor="ctr"/>
                </a:tc>
                <a:tc>
                  <a:txBody>
                    <a:bodyPr/>
                    <a:lstStyle/>
                    <a:p>
                      <a:pPr algn="r" fontAlgn="ctr"/>
                      <a:r>
                        <a:rPr lang="en-US" sz="700">
                          <a:effectLst/>
                        </a:rPr>
                        <a:t>52</a:t>
                      </a:r>
                    </a:p>
                  </a:txBody>
                  <a:tcPr marL="37512" marR="37512" marT="18756" marB="18756" anchor="ctr"/>
                </a:tc>
                <a:tc>
                  <a:txBody>
                    <a:bodyPr/>
                    <a:lstStyle/>
                    <a:p>
                      <a:pPr algn="r" fontAlgn="ctr"/>
                      <a:r>
                        <a:rPr lang="en-US" sz="700">
                          <a:effectLst/>
                        </a:rPr>
                        <a:t>1829</a:t>
                      </a:r>
                    </a:p>
                  </a:txBody>
                  <a:tcPr marL="37512" marR="37512" marT="18756" marB="18756" anchor="ctr"/>
                </a:tc>
                <a:tc>
                  <a:txBody>
                    <a:bodyPr/>
                    <a:lstStyle/>
                    <a:p>
                      <a:pPr algn="r" fontAlgn="ctr"/>
                      <a:r>
                        <a:rPr lang="en-US" sz="700">
                          <a:effectLst/>
                        </a:rPr>
                        <a:t>301.0</a:t>
                      </a:r>
                    </a:p>
                  </a:txBody>
                  <a:tcPr marL="37512" marR="37512" marT="18756" marB="18756" anchor="ctr"/>
                </a:tc>
                <a:tc>
                  <a:txBody>
                    <a:bodyPr/>
                    <a:lstStyle/>
                    <a:p>
                      <a:pPr algn="r" fontAlgn="ctr"/>
                      <a:r>
                        <a:rPr lang="en-US" sz="700">
                          <a:effectLst/>
                        </a:rPr>
                        <a:t>694</a:t>
                      </a:r>
                    </a:p>
                  </a:txBody>
                  <a:tcPr marL="37512" marR="37512" marT="18756" marB="18756" anchor="ctr"/>
                </a:tc>
                <a:tc>
                  <a:txBody>
                    <a:bodyPr/>
                    <a:lstStyle/>
                    <a:p>
                      <a:pPr algn="r" fontAlgn="ctr"/>
                      <a:r>
                        <a:rPr lang="en-US" sz="700">
                          <a:effectLst/>
                        </a:rPr>
                        <a:t>319</a:t>
                      </a:r>
                    </a:p>
                  </a:txBody>
                  <a:tcPr marL="37512" marR="37512" marT="18756" marB="18756" anchor="ctr"/>
                </a:tc>
                <a:tc>
                  <a:txBody>
                    <a:bodyPr/>
                    <a:lstStyle/>
                    <a:p>
                      <a:pPr algn="r" fontAlgn="ctr"/>
                      <a:r>
                        <a:rPr lang="en-US" sz="700">
                          <a:effectLst/>
                        </a:rPr>
                        <a:t>3.3466</a:t>
                      </a:r>
                    </a:p>
                  </a:txBody>
                  <a:tcPr marL="37512" marR="37512" marT="18756" marB="18756" anchor="ctr"/>
                </a:tc>
                <a:tc>
                  <a:txBody>
                    <a:bodyPr/>
                    <a:lstStyle/>
                    <a:p>
                      <a:pPr algn="r" fontAlgn="ctr"/>
                      <a:r>
                        <a:rPr lang="en-US" sz="700">
                          <a:effectLst/>
                        </a:rPr>
                        <a:t>92600</a:t>
                      </a:r>
                    </a:p>
                  </a:txBody>
                  <a:tcPr marL="37512" marR="37512" marT="18756" marB="18756" anchor="ctr"/>
                </a:tc>
                <a:tc>
                  <a:txBody>
                    <a:bodyPr/>
                    <a:lstStyle/>
                    <a:p>
                      <a:pPr algn="r" fontAlgn="ctr"/>
                      <a:r>
                        <a:rPr lang="en-US" sz="700">
                          <a:effectLst/>
                        </a:rPr>
                        <a:t>INLAND</a:t>
                      </a:r>
                    </a:p>
                  </a:txBody>
                  <a:tcPr marL="37512" marR="37512" marT="18756" marB="18756" anchor="ctr"/>
                </a:tc>
                <a:tc>
                  <a:txBody>
                    <a:bodyPr/>
                    <a:lstStyle/>
                    <a:p>
                      <a:pPr algn="r" fontAlgn="ctr"/>
                      <a:r>
                        <a:rPr lang="en-US" sz="700">
                          <a:effectLst/>
                        </a:rPr>
                        <a:t>3</a:t>
                      </a:r>
                    </a:p>
                  </a:txBody>
                  <a:tcPr marL="37512" marR="37512" marT="18756" marB="18756" anchor="ctr"/>
                </a:tc>
                <a:tc>
                  <a:txBody>
                    <a:bodyPr/>
                    <a:lstStyle/>
                    <a:p>
                      <a:pPr algn="r" fontAlgn="ctr"/>
                      <a:r>
                        <a:rPr lang="en-US" sz="700">
                          <a:effectLst/>
                        </a:rPr>
                        <a:t>5.733542</a:t>
                      </a:r>
                    </a:p>
                  </a:txBody>
                  <a:tcPr marL="37512" marR="37512" marT="18756" marB="18756" anchor="ctr"/>
                </a:tc>
                <a:tc>
                  <a:txBody>
                    <a:bodyPr/>
                    <a:lstStyle/>
                    <a:p>
                      <a:pPr algn="r" fontAlgn="ctr"/>
                      <a:r>
                        <a:rPr lang="en-US" sz="700">
                          <a:effectLst/>
                        </a:rPr>
                        <a:t>0.164571</a:t>
                      </a:r>
                    </a:p>
                  </a:txBody>
                  <a:tcPr marL="37512" marR="37512" marT="18756" marB="18756" anchor="ctr"/>
                </a:tc>
                <a:tc>
                  <a:txBody>
                    <a:bodyPr/>
                    <a:lstStyle/>
                    <a:p>
                      <a:pPr algn="r" fontAlgn="ctr"/>
                      <a:r>
                        <a:rPr lang="en-US" sz="700">
                          <a:effectLst/>
                        </a:rPr>
                        <a:t>2.175549</a:t>
                      </a:r>
                    </a:p>
                  </a:txBody>
                  <a:tcPr marL="37512" marR="37512" marT="18756" marB="18756" anchor="ctr"/>
                </a:tc>
              </a:tr>
              <a:tr h="422626">
                <a:tc>
                  <a:txBody>
                    <a:bodyPr/>
                    <a:lstStyle/>
                    <a:p>
                      <a:pPr algn="r" fontAlgn="ctr"/>
                      <a:r>
                        <a:rPr lang="en-US" sz="700">
                          <a:effectLst/>
                        </a:rPr>
                        <a:t>18078</a:t>
                      </a:r>
                      <a:endParaRPr lang="en-US" sz="700" b="1">
                        <a:effectLst/>
                      </a:endParaRPr>
                    </a:p>
                  </a:txBody>
                  <a:tcPr marL="37512" marR="37512" marT="18756" marB="18756" anchor="ctr"/>
                </a:tc>
                <a:tc>
                  <a:txBody>
                    <a:bodyPr/>
                    <a:lstStyle/>
                    <a:p>
                      <a:pPr algn="r" fontAlgn="ctr"/>
                      <a:r>
                        <a:rPr lang="en-US" sz="700">
                          <a:effectLst/>
                        </a:rPr>
                        <a:t>-118.36</a:t>
                      </a:r>
                    </a:p>
                  </a:txBody>
                  <a:tcPr marL="37512" marR="37512" marT="18756" marB="18756" anchor="ctr"/>
                </a:tc>
                <a:tc>
                  <a:txBody>
                    <a:bodyPr/>
                    <a:lstStyle/>
                    <a:p>
                      <a:pPr algn="r" fontAlgn="ctr"/>
                      <a:r>
                        <a:rPr lang="en-US" sz="700">
                          <a:effectLst/>
                        </a:rPr>
                        <a:t>33.85</a:t>
                      </a:r>
                    </a:p>
                  </a:txBody>
                  <a:tcPr marL="37512" marR="37512" marT="18756" marB="18756" anchor="ctr"/>
                </a:tc>
                <a:tc>
                  <a:txBody>
                    <a:bodyPr/>
                    <a:lstStyle/>
                    <a:p>
                      <a:pPr algn="r" fontAlgn="ctr"/>
                      <a:r>
                        <a:rPr lang="en-US" sz="700">
                          <a:effectLst/>
                        </a:rPr>
                        <a:t>34</a:t>
                      </a:r>
                    </a:p>
                  </a:txBody>
                  <a:tcPr marL="37512" marR="37512" marT="18756" marB="18756" anchor="ctr"/>
                </a:tc>
                <a:tc>
                  <a:txBody>
                    <a:bodyPr/>
                    <a:lstStyle/>
                    <a:p>
                      <a:pPr algn="r" fontAlgn="ctr"/>
                      <a:r>
                        <a:rPr lang="en-US" sz="700">
                          <a:effectLst/>
                        </a:rPr>
                        <a:t>1086</a:t>
                      </a:r>
                    </a:p>
                  </a:txBody>
                  <a:tcPr marL="37512" marR="37512" marT="18756" marB="18756" anchor="ctr"/>
                </a:tc>
                <a:tc>
                  <a:txBody>
                    <a:bodyPr/>
                    <a:lstStyle/>
                    <a:p>
                      <a:pPr algn="r" fontAlgn="ctr"/>
                      <a:r>
                        <a:rPr lang="en-US" sz="700">
                          <a:effectLst/>
                        </a:rPr>
                        <a:t>197.0</a:t>
                      </a:r>
                    </a:p>
                  </a:txBody>
                  <a:tcPr marL="37512" marR="37512" marT="18756" marB="18756" anchor="ctr"/>
                </a:tc>
                <a:tc>
                  <a:txBody>
                    <a:bodyPr/>
                    <a:lstStyle/>
                    <a:p>
                      <a:pPr algn="r" fontAlgn="ctr"/>
                      <a:r>
                        <a:rPr lang="en-US" sz="700">
                          <a:effectLst/>
                        </a:rPr>
                        <a:t>509</a:t>
                      </a:r>
                    </a:p>
                  </a:txBody>
                  <a:tcPr marL="37512" marR="37512" marT="18756" marB="18756" anchor="ctr"/>
                </a:tc>
                <a:tc>
                  <a:txBody>
                    <a:bodyPr/>
                    <a:lstStyle/>
                    <a:p>
                      <a:pPr algn="r" fontAlgn="ctr"/>
                      <a:r>
                        <a:rPr lang="en-US" sz="700">
                          <a:effectLst/>
                        </a:rPr>
                        <a:t>158</a:t>
                      </a:r>
                    </a:p>
                  </a:txBody>
                  <a:tcPr marL="37512" marR="37512" marT="18756" marB="18756" anchor="ctr"/>
                </a:tc>
                <a:tc>
                  <a:txBody>
                    <a:bodyPr/>
                    <a:lstStyle/>
                    <a:p>
                      <a:pPr algn="r" fontAlgn="ctr"/>
                      <a:r>
                        <a:rPr lang="en-US" sz="700">
                          <a:effectLst/>
                        </a:rPr>
                        <a:t>6.1133</a:t>
                      </a:r>
                    </a:p>
                  </a:txBody>
                  <a:tcPr marL="37512" marR="37512" marT="18756" marB="18756" anchor="ctr"/>
                </a:tc>
                <a:tc>
                  <a:txBody>
                    <a:bodyPr/>
                    <a:lstStyle/>
                    <a:p>
                      <a:pPr algn="r" fontAlgn="ctr"/>
                      <a:r>
                        <a:rPr lang="en-US" sz="700">
                          <a:effectLst/>
                        </a:rPr>
                        <a:t>349300</a:t>
                      </a:r>
                    </a:p>
                  </a:txBody>
                  <a:tcPr marL="37512" marR="37512" marT="18756" marB="18756" anchor="ctr"/>
                </a:tc>
                <a:tc>
                  <a:txBody>
                    <a:bodyPr/>
                    <a:lstStyle/>
                    <a:p>
                      <a:pPr algn="r" fontAlgn="ctr"/>
                      <a:r>
                        <a:rPr lang="en-US" sz="700">
                          <a:effectLst/>
                        </a:rPr>
                        <a:t>&lt;1H OCEAN</a:t>
                      </a:r>
                    </a:p>
                  </a:txBody>
                  <a:tcPr marL="37512" marR="37512" marT="18756" marB="18756" anchor="ctr"/>
                </a:tc>
                <a:tc>
                  <a:txBody>
                    <a:bodyPr/>
                    <a:lstStyle/>
                    <a:p>
                      <a:pPr algn="r" fontAlgn="ctr"/>
                      <a:r>
                        <a:rPr lang="en-US" sz="700">
                          <a:effectLst/>
                        </a:rPr>
                        <a:t>5</a:t>
                      </a:r>
                    </a:p>
                  </a:txBody>
                  <a:tcPr marL="37512" marR="37512" marT="18756" marB="18756" anchor="ctr"/>
                </a:tc>
                <a:tc>
                  <a:txBody>
                    <a:bodyPr/>
                    <a:lstStyle/>
                    <a:p>
                      <a:pPr algn="r" fontAlgn="ctr"/>
                      <a:r>
                        <a:rPr lang="en-US" sz="700">
                          <a:effectLst/>
                        </a:rPr>
                        <a:t>6.873418</a:t>
                      </a:r>
                    </a:p>
                  </a:txBody>
                  <a:tcPr marL="37512" marR="37512" marT="18756" marB="18756" anchor="ctr"/>
                </a:tc>
                <a:tc>
                  <a:txBody>
                    <a:bodyPr/>
                    <a:lstStyle/>
                    <a:p>
                      <a:pPr algn="r" fontAlgn="ctr"/>
                      <a:r>
                        <a:rPr lang="en-US" sz="700">
                          <a:effectLst/>
                        </a:rPr>
                        <a:t>0.181400</a:t>
                      </a:r>
                    </a:p>
                  </a:txBody>
                  <a:tcPr marL="37512" marR="37512" marT="18756" marB="18756" anchor="ctr"/>
                </a:tc>
                <a:tc>
                  <a:txBody>
                    <a:bodyPr/>
                    <a:lstStyle/>
                    <a:p>
                      <a:pPr algn="r" fontAlgn="ctr"/>
                      <a:r>
                        <a:rPr lang="en-US" sz="700">
                          <a:effectLst/>
                        </a:rPr>
                        <a:t>3.221519</a:t>
                      </a:r>
                    </a:p>
                  </a:txBody>
                  <a:tcPr marL="37512" marR="37512" marT="18756" marB="18756" anchor="ctr"/>
                </a:tc>
              </a:tr>
              <a:tr h="422626">
                <a:tc>
                  <a:txBody>
                    <a:bodyPr/>
                    <a:lstStyle/>
                    <a:p>
                      <a:pPr algn="r" fontAlgn="ctr"/>
                      <a:r>
                        <a:rPr lang="en-US" sz="700">
                          <a:effectLst/>
                        </a:rPr>
                        <a:t>4396</a:t>
                      </a:r>
                      <a:endParaRPr lang="en-US" sz="700" b="1">
                        <a:effectLst/>
                      </a:endParaRPr>
                    </a:p>
                  </a:txBody>
                  <a:tcPr marL="37512" marR="37512" marT="18756" marB="18756" anchor="ctr"/>
                </a:tc>
                <a:tc>
                  <a:txBody>
                    <a:bodyPr/>
                    <a:lstStyle/>
                    <a:p>
                      <a:pPr algn="r" fontAlgn="ctr"/>
                      <a:r>
                        <a:rPr lang="en-US" sz="700">
                          <a:effectLst/>
                        </a:rPr>
                        <a:t>-122.13</a:t>
                      </a:r>
                    </a:p>
                  </a:txBody>
                  <a:tcPr marL="37512" marR="37512" marT="18756" marB="18756" anchor="ctr"/>
                </a:tc>
                <a:tc>
                  <a:txBody>
                    <a:bodyPr/>
                    <a:lstStyle/>
                    <a:p>
                      <a:pPr algn="r" fontAlgn="ctr"/>
                      <a:r>
                        <a:rPr lang="en-US" sz="700">
                          <a:effectLst/>
                        </a:rPr>
                        <a:t>37.41</a:t>
                      </a:r>
                    </a:p>
                  </a:txBody>
                  <a:tcPr marL="37512" marR="37512" marT="18756" marB="18756" anchor="ctr"/>
                </a:tc>
                <a:tc>
                  <a:txBody>
                    <a:bodyPr/>
                    <a:lstStyle/>
                    <a:p>
                      <a:pPr algn="r" fontAlgn="ctr"/>
                      <a:r>
                        <a:rPr lang="en-US" sz="700">
                          <a:effectLst/>
                        </a:rPr>
                        <a:t>36</a:t>
                      </a:r>
                    </a:p>
                  </a:txBody>
                  <a:tcPr marL="37512" marR="37512" marT="18756" marB="18756" anchor="ctr"/>
                </a:tc>
                <a:tc>
                  <a:txBody>
                    <a:bodyPr/>
                    <a:lstStyle/>
                    <a:p>
                      <a:pPr algn="r" fontAlgn="ctr"/>
                      <a:r>
                        <a:rPr lang="en-US" sz="700">
                          <a:effectLst/>
                        </a:rPr>
                        <a:t>4787</a:t>
                      </a:r>
                    </a:p>
                  </a:txBody>
                  <a:tcPr marL="37512" marR="37512" marT="18756" marB="18756" anchor="ctr"/>
                </a:tc>
                <a:tc>
                  <a:txBody>
                    <a:bodyPr/>
                    <a:lstStyle/>
                    <a:p>
                      <a:pPr algn="r" fontAlgn="ctr"/>
                      <a:r>
                        <a:rPr lang="en-US" sz="700">
                          <a:effectLst/>
                        </a:rPr>
                        <a:t>900.0</a:t>
                      </a:r>
                    </a:p>
                  </a:txBody>
                  <a:tcPr marL="37512" marR="37512" marT="18756" marB="18756" anchor="ctr"/>
                </a:tc>
                <a:tc>
                  <a:txBody>
                    <a:bodyPr/>
                    <a:lstStyle/>
                    <a:p>
                      <a:pPr algn="r" fontAlgn="ctr"/>
                      <a:r>
                        <a:rPr lang="en-US" sz="700">
                          <a:effectLst/>
                        </a:rPr>
                        <a:t>2039</a:t>
                      </a:r>
                    </a:p>
                  </a:txBody>
                  <a:tcPr marL="37512" marR="37512" marT="18756" marB="18756" anchor="ctr"/>
                </a:tc>
                <a:tc>
                  <a:txBody>
                    <a:bodyPr/>
                    <a:lstStyle/>
                    <a:p>
                      <a:pPr algn="r" fontAlgn="ctr"/>
                      <a:r>
                        <a:rPr lang="en-US" sz="700">
                          <a:effectLst/>
                        </a:rPr>
                        <a:t>890</a:t>
                      </a:r>
                    </a:p>
                  </a:txBody>
                  <a:tcPr marL="37512" marR="37512" marT="18756" marB="18756" anchor="ctr"/>
                </a:tc>
                <a:tc>
                  <a:txBody>
                    <a:bodyPr/>
                    <a:lstStyle/>
                    <a:p>
                      <a:pPr algn="r" fontAlgn="ctr"/>
                      <a:r>
                        <a:rPr lang="en-US" sz="700">
                          <a:effectLst/>
                        </a:rPr>
                        <a:t>5.4063</a:t>
                      </a:r>
                    </a:p>
                  </a:txBody>
                  <a:tcPr marL="37512" marR="37512" marT="18756" marB="18756" anchor="ctr"/>
                </a:tc>
                <a:tc>
                  <a:txBody>
                    <a:bodyPr/>
                    <a:lstStyle/>
                    <a:p>
                      <a:pPr algn="r" fontAlgn="ctr"/>
                      <a:r>
                        <a:rPr lang="en-US" sz="700">
                          <a:effectLst/>
                        </a:rPr>
                        <a:t>440900</a:t>
                      </a:r>
                    </a:p>
                  </a:txBody>
                  <a:tcPr marL="37512" marR="37512" marT="18756" marB="18756" anchor="ctr"/>
                </a:tc>
                <a:tc>
                  <a:txBody>
                    <a:bodyPr/>
                    <a:lstStyle/>
                    <a:p>
                      <a:pPr algn="r" fontAlgn="ctr"/>
                      <a:r>
                        <a:rPr lang="en-US" sz="700">
                          <a:effectLst/>
                        </a:rPr>
                        <a:t>NEAR BAY</a:t>
                      </a:r>
                    </a:p>
                  </a:txBody>
                  <a:tcPr marL="37512" marR="37512" marT="18756" marB="18756" anchor="ctr"/>
                </a:tc>
                <a:tc>
                  <a:txBody>
                    <a:bodyPr/>
                    <a:lstStyle/>
                    <a:p>
                      <a:pPr algn="r" fontAlgn="ctr"/>
                      <a:r>
                        <a:rPr lang="en-US" sz="700">
                          <a:effectLst/>
                        </a:rPr>
                        <a:t>4</a:t>
                      </a:r>
                    </a:p>
                  </a:txBody>
                  <a:tcPr marL="37512" marR="37512" marT="18756" marB="18756" anchor="ctr"/>
                </a:tc>
                <a:tc>
                  <a:txBody>
                    <a:bodyPr/>
                    <a:lstStyle/>
                    <a:p>
                      <a:pPr algn="r" fontAlgn="ctr"/>
                      <a:r>
                        <a:rPr lang="en-US" sz="700">
                          <a:effectLst/>
                        </a:rPr>
                        <a:t>5.378652</a:t>
                      </a:r>
                    </a:p>
                  </a:txBody>
                  <a:tcPr marL="37512" marR="37512" marT="18756" marB="18756" anchor="ctr"/>
                </a:tc>
                <a:tc>
                  <a:txBody>
                    <a:bodyPr/>
                    <a:lstStyle/>
                    <a:p>
                      <a:pPr algn="r" fontAlgn="ctr"/>
                      <a:r>
                        <a:rPr lang="en-US" sz="700">
                          <a:effectLst/>
                        </a:rPr>
                        <a:t>0.188009</a:t>
                      </a:r>
                    </a:p>
                  </a:txBody>
                  <a:tcPr marL="37512" marR="37512" marT="18756" marB="18756" anchor="ctr"/>
                </a:tc>
                <a:tc>
                  <a:txBody>
                    <a:bodyPr/>
                    <a:lstStyle/>
                    <a:p>
                      <a:pPr algn="r" fontAlgn="ctr"/>
                      <a:r>
                        <a:rPr lang="en-US" sz="700">
                          <a:effectLst/>
                        </a:rPr>
                        <a:t>2.291011</a:t>
                      </a:r>
                    </a:p>
                  </a:txBody>
                  <a:tcPr marL="37512" marR="37512" marT="18756" marB="18756" anchor="ctr"/>
                </a:tc>
              </a:tr>
              <a:tr h="422626">
                <a:tc>
                  <a:txBody>
                    <a:bodyPr/>
                    <a:lstStyle/>
                    <a:p>
                      <a:pPr algn="r" fontAlgn="ctr"/>
                      <a:r>
                        <a:rPr lang="en-US" sz="700">
                          <a:effectLst/>
                        </a:rPr>
                        <a:t>18031</a:t>
                      </a:r>
                      <a:endParaRPr lang="en-US" sz="700" b="1">
                        <a:effectLst/>
                      </a:endParaRPr>
                    </a:p>
                  </a:txBody>
                  <a:tcPr marL="37512" marR="37512" marT="18756" marB="18756" anchor="ctr"/>
                </a:tc>
                <a:tc>
                  <a:txBody>
                    <a:bodyPr/>
                    <a:lstStyle/>
                    <a:p>
                      <a:pPr algn="r" fontAlgn="ctr"/>
                      <a:r>
                        <a:rPr lang="en-US" sz="700">
                          <a:effectLst/>
                        </a:rPr>
                        <a:t>-118.44</a:t>
                      </a:r>
                    </a:p>
                  </a:txBody>
                  <a:tcPr marL="37512" marR="37512" marT="18756" marB="18756" anchor="ctr"/>
                </a:tc>
                <a:tc>
                  <a:txBody>
                    <a:bodyPr/>
                    <a:lstStyle/>
                    <a:p>
                      <a:pPr algn="r" fontAlgn="ctr"/>
                      <a:r>
                        <a:rPr lang="en-US" sz="700">
                          <a:effectLst/>
                        </a:rPr>
                        <a:t>34.31</a:t>
                      </a:r>
                    </a:p>
                  </a:txBody>
                  <a:tcPr marL="37512" marR="37512" marT="18756" marB="18756" anchor="ctr"/>
                </a:tc>
                <a:tc>
                  <a:txBody>
                    <a:bodyPr/>
                    <a:lstStyle/>
                    <a:p>
                      <a:pPr algn="r" fontAlgn="ctr"/>
                      <a:r>
                        <a:rPr lang="en-US" sz="700">
                          <a:effectLst/>
                        </a:rPr>
                        <a:t>22</a:t>
                      </a:r>
                    </a:p>
                  </a:txBody>
                  <a:tcPr marL="37512" marR="37512" marT="18756" marB="18756" anchor="ctr"/>
                </a:tc>
                <a:tc>
                  <a:txBody>
                    <a:bodyPr/>
                    <a:lstStyle/>
                    <a:p>
                      <a:pPr algn="r" fontAlgn="ctr"/>
                      <a:r>
                        <a:rPr lang="en-US" sz="700">
                          <a:effectLst/>
                        </a:rPr>
                        <a:t>3182</a:t>
                      </a:r>
                    </a:p>
                  </a:txBody>
                  <a:tcPr marL="37512" marR="37512" marT="18756" marB="18756" anchor="ctr"/>
                </a:tc>
                <a:tc>
                  <a:txBody>
                    <a:bodyPr/>
                    <a:lstStyle/>
                    <a:p>
                      <a:pPr algn="r" fontAlgn="ctr"/>
                      <a:r>
                        <a:rPr lang="en-US" sz="700">
                          <a:effectLst/>
                        </a:rPr>
                        <a:t>822.0</a:t>
                      </a:r>
                    </a:p>
                  </a:txBody>
                  <a:tcPr marL="37512" marR="37512" marT="18756" marB="18756" anchor="ctr"/>
                </a:tc>
                <a:tc>
                  <a:txBody>
                    <a:bodyPr/>
                    <a:lstStyle/>
                    <a:p>
                      <a:pPr algn="r" fontAlgn="ctr"/>
                      <a:r>
                        <a:rPr lang="en-US" sz="700">
                          <a:effectLst/>
                        </a:rPr>
                        <a:t>2661</a:t>
                      </a:r>
                    </a:p>
                  </a:txBody>
                  <a:tcPr marL="37512" marR="37512" marT="18756" marB="18756" anchor="ctr"/>
                </a:tc>
                <a:tc>
                  <a:txBody>
                    <a:bodyPr/>
                    <a:lstStyle/>
                    <a:p>
                      <a:pPr algn="r" fontAlgn="ctr"/>
                      <a:r>
                        <a:rPr lang="en-US" sz="700">
                          <a:effectLst/>
                        </a:rPr>
                        <a:t>746</a:t>
                      </a:r>
                    </a:p>
                  </a:txBody>
                  <a:tcPr marL="37512" marR="37512" marT="18756" marB="18756" anchor="ctr"/>
                </a:tc>
                <a:tc>
                  <a:txBody>
                    <a:bodyPr/>
                    <a:lstStyle/>
                    <a:p>
                      <a:pPr algn="r" fontAlgn="ctr"/>
                      <a:r>
                        <a:rPr lang="en-US" sz="700">
                          <a:effectLst/>
                        </a:rPr>
                        <a:t>2.7472</a:t>
                      </a:r>
                    </a:p>
                  </a:txBody>
                  <a:tcPr marL="37512" marR="37512" marT="18756" marB="18756" anchor="ctr"/>
                </a:tc>
                <a:tc>
                  <a:txBody>
                    <a:bodyPr/>
                    <a:lstStyle/>
                    <a:p>
                      <a:pPr algn="r" fontAlgn="ctr"/>
                      <a:r>
                        <a:rPr lang="en-US" sz="700">
                          <a:effectLst/>
                        </a:rPr>
                        <a:t>160100</a:t>
                      </a:r>
                    </a:p>
                  </a:txBody>
                  <a:tcPr marL="37512" marR="37512" marT="18756" marB="18756" anchor="ctr"/>
                </a:tc>
                <a:tc>
                  <a:txBody>
                    <a:bodyPr/>
                    <a:lstStyle/>
                    <a:p>
                      <a:pPr algn="r" fontAlgn="ctr"/>
                      <a:r>
                        <a:rPr lang="en-US" sz="700">
                          <a:effectLst/>
                        </a:rPr>
                        <a:t>&lt;1H OCEAN</a:t>
                      </a:r>
                    </a:p>
                  </a:txBody>
                  <a:tcPr marL="37512" marR="37512" marT="18756" marB="18756" anchor="ctr"/>
                </a:tc>
                <a:tc>
                  <a:txBody>
                    <a:bodyPr/>
                    <a:lstStyle/>
                    <a:p>
                      <a:pPr algn="r" fontAlgn="ctr"/>
                      <a:r>
                        <a:rPr lang="en-US" sz="700">
                          <a:effectLst/>
                        </a:rPr>
                        <a:t>2</a:t>
                      </a:r>
                    </a:p>
                  </a:txBody>
                  <a:tcPr marL="37512" marR="37512" marT="18756" marB="18756" anchor="ctr"/>
                </a:tc>
                <a:tc>
                  <a:txBody>
                    <a:bodyPr/>
                    <a:lstStyle/>
                    <a:p>
                      <a:pPr algn="r" fontAlgn="ctr"/>
                      <a:r>
                        <a:rPr lang="en-US" sz="700">
                          <a:effectLst/>
                        </a:rPr>
                        <a:t>4.265416</a:t>
                      </a:r>
                    </a:p>
                  </a:txBody>
                  <a:tcPr marL="37512" marR="37512" marT="18756" marB="18756" anchor="ctr"/>
                </a:tc>
                <a:tc>
                  <a:txBody>
                    <a:bodyPr/>
                    <a:lstStyle/>
                    <a:p>
                      <a:pPr algn="r" fontAlgn="ctr"/>
                      <a:r>
                        <a:rPr lang="en-US" sz="700">
                          <a:effectLst/>
                        </a:rPr>
                        <a:t>0.258328</a:t>
                      </a:r>
                    </a:p>
                  </a:txBody>
                  <a:tcPr marL="37512" marR="37512" marT="18756" marB="18756" anchor="ctr"/>
                </a:tc>
                <a:tc>
                  <a:txBody>
                    <a:bodyPr/>
                    <a:lstStyle/>
                    <a:p>
                      <a:pPr algn="r" fontAlgn="ctr"/>
                      <a:r>
                        <a:rPr lang="en-US" sz="700">
                          <a:effectLst/>
                        </a:rPr>
                        <a:t>3.567024</a:t>
                      </a:r>
                    </a:p>
                  </a:txBody>
                  <a:tcPr marL="37512" marR="37512" marT="18756" marB="18756" anchor="ctr"/>
                </a:tc>
              </a:tr>
              <a:tr h="422626">
                <a:tc>
                  <a:txBody>
                    <a:bodyPr/>
                    <a:lstStyle/>
                    <a:p>
                      <a:pPr algn="r" fontAlgn="ctr"/>
                      <a:r>
                        <a:rPr lang="en-US" sz="700">
                          <a:effectLst/>
                        </a:rPr>
                        <a:t>6753</a:t>
                      </a:r>
                      <a:endParaRPr lang="en-US" sz="700" b="1">
                        <a:effectLst/>
                      </a:endParaRPr>
                    </a:p>
                  </a:txBody>
                  <a:tcPr marL="37512" marR="37512" marT="18756" marB="18756" anchor="ctr"/>
                </a:tc>
                <a:tc>
                  <a:txBody>
                    <a:bodyPr/>
                    <a:lstStyle/>
                    <a:p>
                      <a:pPr algn="r" fontAlgn="ctr"/>
                      <a:r>
                        <a:rPr lang="en-US" sz="700">
                          <a:effectLst/>
                        </a:rPr>
                        <a:t>-118.13</a:t>
                      </a:r>
                    </a:p>
                  </a:txBody>
                  <a:tcPr marL="37512" marR="37512" marT="18756" marB="18756" anchor="ctr"/>
                </a:tc>
                <a:tc>
                  <a:txBody>
                    <a:bodyPr/>
                    <a:lstStyle/>
                    <a:p>
                      <a:pPr algn="r" fontAlgn="ctr"/>
                      <a:r>
                        <a:rPr lang="en-US" sz="700">
                          <a:effectLst/>
                        </a:rPr>
                        <a:t>34.06</a:t>
                      </a:r>
                    </a:p>
                  </a:txBody>
                  <a:tcPr marL="37512" marR="37512" marT="18756" marB="18756" anchor="ctr"/>
                </a:tc>
                <a:tc>
                  <a:txBody>
                    <a:bodyPr/>
                    <a:lstStyle/>
                    <a:p>
                      <a:pPr algn="r" fontAlgn="ctr"/>
                      <a:r>
                        <a:rPr lang="en-US" sz="700">
                          <a:effectLst/>
                        </a:rPr>
                        <a:t>17</a:t>
                      </a:r>
                    </a:p>
                  </a:txBody>
                  <a:tcPr marL="37512" marR="37512" marT="18756" marB="18756" anchor="ctr"/>
                </a:tc>
                <a:tc>
                  <a:txBody>
                    <a:bodyPr/>
                    <a:lstStyle/>
                    <a:p>
                      <a:pPr algn="r" fontAlgn="ctr"/>
                      <a:r>
                        <a:rPr lang="en-US" sz="700">
                          <a:effectLst/>
                        </a:rPr>
                        <a:t>1714</a:t>
                      </a:r>
                    </a:p>
                  </a:txBody>
                  <a:tcPr marL="37512" marR="37512" marT="18756" marB="18756" anchor="ctr"/>
                </a:tc>
                <a:tc>
                  <a:txBody>
                    <a:bodyPr/>
                    <a:lstStyle/>
                    <a:p>
                      <a:pPr algn="r" fontAlgn="ctr"/>
                      <a:r>
                        <a:rPr lang="en-US" sz="700">
                          <a:effectLst/>
                        </a:rPr>
                        <a:t>572.0</a:t>
                      </a:r>
                    </a:p>
                  </a:txBody>
                  <a:tcPr marL="37512" marR="37512" marT="18756" marB="18756" anchor="ctr"/>
                </a:tc>
                <a:tc>
                  <a:txBody>
                    <a:bodyPr/>
                    <a:lstStyle/>
                    <a:p>
                      <a:pPr algn="r" fontAlgn="ctr"/>
                      <a:r>
                        <a:rPr lang="en-US" sz="700">
                          <a:effectLst/>
                        </a:rPr>
                        <a:t>1590</a:t>
                      </a:r>
                    </a:p>
                  </a:txBody>
                  <a:tcPr marL="37512" marR="37512" marT="18756" marB="18756" anchor="ctr"/>
                </a:tc>
                <a:tc>
                  <a:txBody>
                    <a:bodyPr/>
                    <a:lstStyle/>
                    <a:p>
                      <a:pPr algn="r" fontAlgn="ctr"/>
                      <a:r>
                        <a:rPr lang="en-US" sz="700">
                          <a:effectLst/>
                        </a:rPr>
                        <a:t>568</a:t>
                      </a:r>
                    </a:p>
                  </a:txBody>
                  <a:tcPr marL="37512" marR="37512" marT="18756" marB="18756" anchor="ctr"/>
                </a:tc>
                <a:tc>
                  <a:txBody>
                    <a:bodyPr/>
                    <a:lstStyle/>
                    <a:p>
                      <a:pPr algn="r" fontAlgn="ctr"/>
                      <a:r>
                        <a:rPr lang="en-US" sz="700">
                          <a:effectLst/>
                        </a:rPr>
                        <a:t>1.1875</a:t>
                      </a:r>
                    </a:p>
                  </a:txBody>
                  <a:tcPr marL="37512" marR="37512" marT="18756" marB="18756" anchor="ctr"/>
                </a:tc>
                <a:tc>
                  <a:txBody>
                    <a:bodyPr/>
                    <a:lstStyle/>
                    <a:p>
                      <a:pPr algn="r" fontAlgn="ctr"/>
                      <a:r>
                        <a:rPr lang="en-US" sz="700">
                          <a:effectLst/>
                        </a:rPr>
                        <a:t>183900</a:t>
                      </a:r>
                    </a:p>
                  </a:txBody>
                  <a:tcPr marL="37512" marR="37512" marT="18756" marB="18756" anchor="ctr"/>
                </a:tc>
                <a:tc>
                  <a:txBody>
                    <a:bodyPr/>
                    <a:lstStyle/>
                    <a:p>
                      <a:pPr algn="r" fontAlgn="ctr"/>
                      <a:r>
                        <a:rPr lang="en-US" sz="700">
                          <a:effectLst/>
                        </a:rPr>
                        <a:t>&lt;1H OCEAN</a:t>
                      </a:r>
                    </a:p>
                  </a:txBody>
                  <a:tcPr marL="37512" marR="37512" marT="18756" marB="18756" anchor="ctr"/>
                </a:tc>
                <a:tc>
                  <a:txBody>
                    <a:bodyPr/>
                    <a:lstStyle/>
                    <a:p>
                      <a:pPr algn="r" fontAlgn="ctr"/>
                      <a:r>
                        <a:rPr lang="en-US" sz="700">
                          <a:effectLst/>
                        </a:rPr>
                        <a:t>1</a:t>
                      </a:r>
                    </a:p>
                  </a:txBody>
                  <a:tcPr marL="37512" marR="37512" marT="18756" marB="18756" anchor="ctr"/>
                </a:tc>
                <a:tc>
                  <a:txBody>
                    <a:bodyPr/>
                    <a:lstStyle/>
                    <a:p>
                      <a:pPr algn="r" fontAlgn="ctr"/>
                      <a:r>
                        <a:rPr lang="en-US" sz="700">
                          <a:effectLst/>
                        </a:rPr>
                        <a:t>3.017606</a:t>
                      </a:r>
                    </a:p>
                  </a:txBody>
                  <a:tcPr marL="37512" marR="37512" marT="18756" marB="18756" anchor="ctr"/>
                </a:tc>
                <a:tc>
                  <a:txBody>
                    <a:bodyPr/>
                    <a:lstStyle/>
                    <a:p>
                      <a:pPr algn="r" fontAlgn="ctr"/>
                      <a:r>
                        <a:rPr lang="en-US" sz="700">
                          <a:effectLst/>
                        </a:rPr>
                        <a:t>0.333722</a:t>
                      </a:r>
                    </a:p>
                  </a:txBody>
                  <a:tcPr marL="37512" marR="37512" marT="18756" marB="18756" anchor="ctr"/>
                </a:tc>
                <a:tc>
                  <a:txBody>
                    <a:bodyPr/>
                    <a:lstStyle/>
                    <a:p>
                      <a:pPr algn="r" fontAlgn="ctr"/>
                      <a:r>
                        <a:rPr lang="en-US" sz="700" dirty="0">
                          <a:effectLst/>
                        </a:rPr>
                        <a:t>2.799296</a:t>
                      </a:r>
                    </a:p>
                  </a:txBody>
                  <a:tcPr marL="37512" marR="37512" marT="18756" marB="18756" anchor="ctr"/>
                </a:tc>
              </a:tr>
            </a:tbl>
          </a:graphicData>
        </a:graphic>
      </p:graphicFrame>
    </p:spTree>
    <p:extLst>
      <p:ext uri="{BB962C8B-B14F-4D97-AF65-F5344CB8AC3E}">
        <p14:creationId xmlns:p14="http://schemas.microsoft.com/office/powerpoint/2010/main" val="7341265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Transformers</a:t>
            </a:r>
            <a:endParaRPr lang="en-US" dirty="0"/>
          </a:p>
        </p:txBody>
      </p:sp>
      <p:sp>
        <p:nvSpPr>
          <p:cNvPr id="3" name="Content Placeholder 2"/>
          <p:cNvSpPr>
            <a:spLocks noGrp="1"/>
          </p:cNvSpPr>
          <p:nvPr>
            <p:ph idx="1"/>
          </p:nvPr>
        </p:nvSpPr>
        <p:spPr/>
        <p:txBody>
          <a:bodyPr/>
          <a:lstStyle/>
          <a:p>
            <a:r>
              <a:rPr lang="en-US" dirty="0" smtClean="0"/>
              <a:t>Let’s create a custom transformer that will be attribute adder. </a:t>
            </a:r>
          </a:p>
          <a:p>
            <a:r>
              <a:rPr lang="en-US" dirty="0" err="1" smtClean="0"/>
              <a:t>Scikit</a:t>
            </a:r>
            <a:r>
              <a:rPr lang="en-US" dirty="0" smtClean="0"/>
              <a:t> learn allows to do this through inheritance.</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52</a:t>
            </a:fld>
            <a:endParaRPr lang="en-US"/>
          </a:p>
        </p:txBody>
      </p:sp>
    </p:spTree>
    <p:extLst>
      <p:ext uri="{BB962C8B-B14F-4D97-AF65-F5344CB8AC3E}">
        <p14:creationId xmlns:p14="http://schemas.microsoft.com/office/powerpoint/2010/main" val="5709792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Transformers</a:t>
            </a:r>
            <a:endParaRPr lang="en-US"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fontScale="62500" lnSpcReduction="20000"/>
          </a:bodyPr>
          <a:lstStyle/>
          <a:p>
            <a:pPr marL="0" indent="0">
              <a:buNone/>
            </a:pPr>
            <a:r>
              <a:rPr lang="en-US" dirty="0"/>
              <a:t>class </a:t>
            </a:r>
            <a:r>
              <a:rPr lang="en-US" dirty="0" err="1"/>
              <a:t>CombinedAttributesAdder</a:t>
            </a:r>
            <a:r>
              <a:rPr lang="en-US" dirty="0"/>
              <a:t>(</a:t>
            </a:r>
            <a:r>
              <a:rPr lang="en-US" dirty="0" err="1"/>
              <a:t>BaseEstimator</a:t>
            </a:r>
            <a:r>
              <a:rPr lang="en-US" dirty="0"/>
              <a:t>, </a:t>
            </a:r>
            <a:r>
              <a:rPr lang="en-US" dirty="0" err="1"/>
              <a:t>TransformerMixin</a:t>
            </a:r>
            <a:r>
              <a:rPr lang="en-US" dirty="0"/>
              <a:t>):</a:t>
            </a:r>
          </a:p>
          <a:p>
            <a:pPr marL="0" indent="0">
              <a:buNone/>
            </a:pPr>
            <a:r>
              <a:rPr lang="en-US" dirty="0"/>
              <a:t>    </a:t>
            </a:r>
            <a:r>
              <a:rPr lang="en-US" dirty="0" err="1"/>
              <a:t>def</a:t>
            </a:r>
            <a:r>
              <a:rPr lang="en-US" dirty="0"/>
              <a:t> __</a:t>
            </a:r>
            <a:r>
              <a:rPr lang="en-US" dirty="0" err="1"/>
              <a:t>init</a:t>
            </a:r>
            <a:r>
              <a:rPr lang="en-US" dirty="0"/>
              <a:t>__(self, </a:t>
            </a:r>
            <a:r>
              <a:rPr lang="en-US" dirty="0" err="1"/>
              <a:t>add_bedrooms_per_room</a:t>
            </a:r>
            <a:r>
              <a:rPr lang="en-US" dirty="0"/>
              <a:t> = True):</a:t>
            </a:r>
          </a:p>
          <a:p>
            <a:pPr marL="0" indent="0">
              <a:buNone/>
            </a:pPr>
            <a:r>
              <a:rPr lang="en-US" dirty="0"/>
              <a:t>        </a:t>
            </a:r>
            <a:r>
              <a:rPr lang="en-US" dirty="0" err="1"/>
              <a:t>self.add_bedrooms_per_room</a:t>
            </a:r>
            <a:r>
              <a:rPr lang="en-US" dirty="0"/>
              <a:t> = </a:t>
            </a:r>
            <a:r>
              <a:rPr lang="en-US" dirty="0" err="1"/>
              <a:t>add_bedrooms_per_room</a:t>
            </a:r>
            <a:endParaRPr lang="en-US" dirty="0"/>
          </a:p>
          <a:p>
            <a:pPr marL="0" indent="0">
              <a:buNone/>
            </a:pPr>
            <a:r>
              <a:rPr lang="en-US" dirty="0"/>
              <a:t>    </a:t>
            </a:r>
            <a:r>
              <a:rPr lang="en-US" dirty="0" err="1"/>
              <a:t>def</a:t>
            </a:r>
            <a:r>
              <a:rPr lang="en-US" dirty="0"/>
              <a:t> fit(self, X, y = None):</a:t>
            </a:r>
          </a:p>
          <a:p>
            <a:pPr marL="0" indent="0">
              <a:buNone/>
            </a:pPr>
            <a:r>
              <a:rPr lang="en-US" dirty="0"/>
              <a:t>        return self # do nothing</a:t>
            </a:r>
          </a:p>
          <a:p>
            <a:pPr marL="0" indent="0">
              <a:buNone/>
            </a:pPr>
            <a:r>
              <a:rPr lang="en-US" dirty="0"/>
              <a:t>    </a:t>
            </a:r>
            <a:r>
              <a:rPr lang="en-US" dirty="0" err="1"/>
              <a:t>def</a:t>
            </a:r>
            <a:r>
              <a:rPr lang="en-US" dirty="0"/>
              <a:t> transform(self, X):</a:t>
            </a:r>
          </a:p>
          <a:p>
            <a:pPr marL="0" indent="0">
              <a:buNone/>
            </a:pPr>
            <a:r>
              <a:rPr lang="en-US" dirty="0"/>
              <a:t>        </a:t>
            </a:r>
            <a:r>
              <a:rPr lang="en-US" dirty="0" err="1"/>
              <a:t>rooms_per_household</a:t>
            </a:r>
            <a:r>
              <a:rPr lang="en-US" dirty="0"/>
              <a:t> = X[:, </a:t>
            </a:r>
            <a:r>
              <a:rPr lang="en-US" dirty="0" err="1"/>
              <a:t>rooms_ix</a:t>
            </a:r>
            <a:r>
              <a:rPr lang="en-US" dirty="0"/>
              <a:t>]/X[:, </a:t>
            </a:r>
            <a:r>
              <a:rPr lang="en-US" dirty="0" err="1"/>
              <a:t>households_ix</a:t>
            </a:r>
            <a:r>
              <a:rPr lang="en-US" dirty="0"/>
              <a:t>]</a:t>
            </a:r>
          </a:p>
          <a:p>
            <a:pPr marL="0" indent="0">
              <a:buNone/>
            </a:pPr>
            <a:r>
              <a:rPr lang="en-US" dirty="0"/>
              <a:t>        </a:t>
            </a:r>
            <a:r>
              <a:rPr lang="en-US" dirty="0" err="1"/>
              <a:t>population_per_household</a:t>
            </a:r>
            <a:r>
              <a:rPr lang="en-US" dirty="0"/>
              <a:t> = X[:, </a:t>
            </a:r>
            <a:r>
              <a:rPr lang="en-US" dirty="0" err="1"/>
              <a:t>population_ix</a:t>
            </a:r>
            <a:r>
              <a:rPr lang="en-US" dirty="0"/>
              <a:t>] / X[:, </a:t>
            </a:r>
            <a:r>
              <a:rPr lang="en-US" dirty="0" err="1"/>
              <a:t>households_ix</a:t>
            </a:r>
            <a:r>
              <a:rPr lang="en-US" dirty="0"/>
              <a:t>]</a:t>
            </a:r>
          </a:p>
          <a:p>
            <a:pPr marL="0" indent="0">
              <a:buNone/>
            </a:pPr>
            <a:r>
              <a:rPr lang="en-US" dirty="0"/>
              <a:t>        if(</a:t>
            </a:r>
            <a:r>
              <a:rPr lang="en-US" dirty="0" err="1"/>
              <a:t>self.add_bedrooms_per_room</a:t>
            </a:r>
            <a:r>
              <a:rPr lang="en-US" dirty="0"/>
              <a:t>):</a:t>
            </a:r>
          </a:p>
          <a:p>
            <a:pPr marL="0" indent="0">
              <a:buNone/>
            </a:pPr>
            <a:r>
              <a:rPr lang="en-US" dirty="0"/>
              <a:t>            </a:t>
            </a:r>
            <a:r>
              <a:rPr lang="en-US" dirty="0" err="1"/>
              <a:t>bedrooms_per_room</a:t>
            </a:r>
            <a:r>
              <a:rPr lang="en-US" dirty="0"/>
              <a:t> = X[:, </a:t>
            </a:r>
            <a:r>
              <a:rPr lang="en-US" dirty="0" err="1"/>
              <a:t>bedrooms_ix</a:t>
            </a:r>
            <a:r>
              <a:rPr lang="en-US" dirty="0"/>
              <a:t>] / X[:, </a:t>
            </a:r>
            <a:r>
              <a:rPr lang="en-US" dirty="0" err="1"/>
              <a:t>rooms_ix</a:t>
            </a:r>
            <a:r>
              <a:rPr lang="en-US" dirty="0"/>
              <a:t>]</a:t>
            </a:r>
          </a:p>
          <a:p>
            <a:pPr marL="0" indent="0">
              <a:buNone/>
            </a:pPr>
            <a:r>
              <a:rPr lang="en-US" dirty="0"/>
              <a:t>            return </a:t>
            </a:r>
            <a:r>
              <a:rPr lang="en-US" dirty="0" err="1"/>
              <a:t>np.c</a:t>
            </a:r>
            <a:r>
              <a:rPr lang="en-US" dirty="0"/>
              <a:t>_[X, </a:t>
            </a:r>
            <a:r>
              <a:rPr lang="en-US" dirty="0" err="1"/>
              <a:t>rooms_per_household</a:t>
            </a:r>
            <a:r>
              <a:rPr lang="en-US" dirty="0"/>
              <a:t>, </a:t>
            </a:r>
            <a:r>
              <a:rPr lang="en-US" dirty="0" err="1"/>
              <a:t>population_per_household</a:t>
            </a:r>
            <a:r>
              <a:rPr lang="en-US" dirty="0"/>
              <a:t>, </a:t>
            </a:r>
            <a:r>
              <a:rPr lang="en-US" dirty="0" err="1"/>
              <a:t>bedrooms_per_room</a:t>
            </a:r>
            <a:r>
              <a:rPr lang="en-US" dirty="0"/>
              <a:t>]</a:t>
            </a:r>
          </a:p>
          <a:p>
            <a:pPr marL="0" indent="0">
              <a:buNone/>
            </a:pPr>
            <a:r>
              <a:rPr lang="en-US" dirty="0"/>
              <a:t>        else:</a:t>
            </a:r>
          </a:p>
          <a:p>
            <a:pPr marL="0" indent="0">
              <a:buNone/>
            </a:pPr>
            <a:r>
              <a:rPr lang="en-US" dirty="0"/>
              <a:t>            return </a:t>
            </a:r>
            <a:r>
              <a:rPr lang="en-US" dirty="0" err="1"/>
              <a:t>np.c</a:t>
            </a:r>
            <a:r>
              <a:rPr lang="en-US" dirty="0"/>
              <a:t>_[X, </a:t>
            </a:r>
            <a:r>
              <a:rPr lang="en-US" dirty="0" err="1"/>
              <a:t>rooms_per_household</a:t>
            </a:r>
            <a:r>
              <a:rPr lang="en-US" dirty="0"/>
              <a:t>, </a:t>
            </a:r>
            <a:r>
              <a:rPr lang="en-US" dirty="0" err="1"/>
              <a:t>population_per_household</a:t>
            </a:r>
            <a:r>
              <a:rPr lang="en-US" dirty="0"/>
              <a:t>]</a:t>
            </a:r>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53</a:t>
            </a:fld>
            <a:endParaRPr lang="en-US"/>
          </a:p>
        </p:txBody>
      </p:sp>
    </p:spTree>
    <p:extLst>
      <p:ext uri="{BB962C8B-B14F-4D97-AF65-F5344CB8AC3E}">
        <p14:creationId xmlns:p14="http://schemas.microsoft.com/office/powerpoint/2010/main" val="36420648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Transformers</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54</a:t>
            </a:fld>
            <a:endParaRPr lang="en-US"/>
          </a:p>
        </p:txBody>
      </p:sp>
      <p:sp>
        <p:nvSpPr>
          <p:cNvPr id="7" name="TextBox 6"/>
          <p:cNvSpPr txBox="1"/>
          <p:nvPr/>
        </p:nvSpPr>
        <p:spPr>
          <a:xfrm>
            <a:off x="838200" y="2139696"/>
            <a:ext cx="707136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attr_addr</a:t>
            </a:r>
            <a:r>
              <a:rPr lang="en-US" dirty="0"/>
              <a:t> = </a:t>
            </a:r>
            <a:r>
              <a:rPr lang="en-US" dirty="0" err="1"/>
              <a:t>CombinedAttributesAdder</a:t>
            </a:r>
            <a:r>
              <a:rPr lang="en-US" dirty="0"/>
              <a:t>(</a:t>
            </a:r>
            <a:r>
              <a:rPr lang="en-US" dirty="0" err="1"/>
              <a:t>add_bedrooms_per_room</a:t>
            </a:r>
            <a:r>
              <a:rPr lang="en-US" dirty="0"/>
              <a:t> = False)</a:t>
            </a:r>
          </a:p>
          <a:p>
            <a:r>
              <a:rPr lang="en-US" dirty="0" err="1"/>
              <a:t>housing_extra_attributes</a:t>
            </a:r>
            <a:r>
              <a:rPr lang="en-US" dirty="0"/>
              <a:t> = </a:t>
            </a:r>
            <a:r>
              <a:rPr lang="en-US" dirty="0" err="1"/>
              <a:t>attr_addr.transform</a:t>
            </a:r>
            <a:r>
              <a:rPr lang="en-US" dirty="0"/>
              <a:t>(</a:t>
            </a:r>
            <a:r>
              <a:rPr lang="en-US" dirty="0" err="1"/>
              <a:t>housing.values</a:t>
            </a:r>
            <a:r>
              <a:rPr lang="en-US" dirty="0"/>
              <a:t>)</a:t>
            </a:r>
          </a:p>
        </p:txBody>
      </p:sp>
      <p:sp>
        <p:nvSpPr>
          <p:cNvPr id="8" name="TextBox 7"/>
          <p:cNvSpPr txBox="1"/>
          <p:nvPr/>
        </p:nvSpPr>
        <p:spPr>
          <a:xfrm>
            <a:off x="838200" y="3355848"/>
            <a:ext cx="182270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housing.columns</a:t>
            </a:r>
            <a:endParaRPr lang="en-US" dirty="0"/>
          </a:p>
        </p:txBody>
      </p:sp>
      <p:sp>
        <p:nvSpPr>
          <p:cNvPr id="9" name="Rectangle 8"/>
          <p:cNvSpPr/>
          <p:nvPr/>
        </p:nvSpPr>
        <p:spPr>
          <a:xfrm>
            <a:off x="2843784" y="3093860"/>
            <a:ext cx="7138416" cy="1477328"/>
          </a:xfrm>
          <a:prstGeom prst="rect">
            <a:avLst/>
          </a:prstGeom>
        </p:spPr>
        <p:txBody>
          <a:bodyPr wrap="square">
            <a:spAutoFit/>
          </a:bodyPr>
          <a:lstStyle/>
          <a:p>
            <a:r>
              <a:rPr lang="en-US" dirty="0"/>
              <a:t>Index(['longitude', 'latitude', '</a:t>
            </a:r>
            <a:r>
              <a:rPr lang="en-US" dirty="0" err="1"/>
              <a:t>housing_median_age</a:t>
            </a:r>
            <a:r>
              <a:rPr lang="en-US" dirty="0"/>
              <a:t>', '</a:t>
            </a:r>
            <a:r>
              <a:rPr lang="en-US" dirty="0" err="1"/>
              <a:t>total_rooms</a:t>
            </a:r>
            <a:r>
              <a:rPr lang="en-US" dirty="0"/>
              <a:t>',</a:t>
            </a:r>
          </a:p>
          <a:p>
            <a:r>
              <a:rPr lang="en-US" dirty="0"/>
              <a:t>       '</a:t>
            </a:r>
            <a:r>
              <a:rPr lang="en-US" dirty="0" err="1"/>
              <a:t>total_bedrooms</a:t>
            </a:r>
            <a:r>
              <a:rPr lang="en-US" dirty="0"/>
              <a:t>', 'population', 'households', '</a:t>
            </a:r>
            <a:r>
              <a:rPr lang="en-US" dirty="0" err="1"/>
              <a:t>median_income</a:t>
            </a:r>
            <a:r>
              <a:rPr lang="en-US" dirty="0"/>
              <a:t>',</a:t>
            </a:r>
          </a:p>
          <a:p>
            <a:r>
              <a:rPr lang="en-US" dirty="0"/>
              <a:t>       '</a:t>
            </a:r>
            <a:r>
              <a:rPr lang="en-US" dirty="0" err="1"/>
              <a:t>median_house_value</a:t>
            </a:r>
            <a:r>
              <a:rPr lang="en-US" dirty="0"/>
              <a:t>', '</a:t>
            </a:r>
            <a:r>
              <a:rPr lang="en-US" dirty="0" err="1"/>
              <a:t>ocean_proximity</a:t>
            </a:r>
            <a:r>
              <a:rPr lang="en-US" dirty="0"/>
              <a:t>', '</a:t>
            </a:r>
            <a:r>
              <a:rPr lang="en-US" dirty="0" err="1"/>
              <a:t>income_cat</a:t>
            </a:r>
            <a:r>
              <a:rPr lang="en-US" dirty="0"/>
              <a:t>',</a:t>
            </a:r>
          </a:p>
          <a:p>
            <a:r>
              <a:rPr lang="en-US" dirty="0"/>
              <a:t>       '</a:t>
            </a:r>
            <a:r>
              <a:rPr lang="en-US" dirty="0" err="1"/>
              <a:t>rooms_per_house</a:t>
            </a:r>
            <a:r>
              <a:rPr lang="en-US" dirty="0"/>
              <a:t>', '</a:t>
            </a:r>
            <a:r>
              <a:rPr lang="en-US" dirty="0" err="1"/>
              <a:t>bedrooms_ratio</a:t>
            </a:r>
            <a:r>
              <a:rPr lang="en-US" dirty="0"/>
              <a:t>', '</a:t>
            </a:r>
            <a:r>
              <a:rPr lang="en-US" dirty="0" err="1"/>
              <a:t>people_per_house</a:t>
            </a:r>
            <a:r>
              <a:rPr lang="en-US" dirty="0"/>
              <a:t>'],</a:t>
            </a:r>
          </a:p>
          <a:p>
            <a:r>
              <a:rPr lang="en-US" dirty="0"/>
              <a:t>      </a:t>
            </a:r>
            <a:r>
              <a:rPr lang="en-US" dirty="0" err="1"/>
              <a:t>dtype</a:t>
            </a:r>
            <a:r>
              <a:rPr lang="en-US" dirty="0"/>
              <a:t>='object')</a:t>
            </a:r>
          </a:p>
        </p:txBody>
      </p:sp>
      <p:sp>
        <p:nvSpPr>
          <p:cNvPr id="3" name="TextBox 2"/>
          <p:cNvSpPr txBox="1"/>
          <p:nvPr/>
        </p:nvSpPr>
        <p:spPr>
          <a:xfrm>
            <a:off x="838200" y="4745736"/>
            <a:ext cx="105156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house = </a:t>
            </a:r>
            <a:r>
              <a:rPr lang="en-US" dirty="0" err="1"/>
              <a:t>pd.DataFrame</a:t>
            </a:r>
            <a:r>
              <a:rPr lang="en-US" dirty="0"/>
              <a:t>(</a:t>
            </a:r>
            <a:r>
              <a:rPr lang="en-US" dirty="0" err="1"/>
              <a:t>housing_extra_attributes</a:t>
            </a:r>
            <a:r>
              <a:rPr lang="en-US" dirty="0"/>
              <a:t>, columns = ['longitude', 'latitude', '</a:t>
            </a:r>
            <a:r>
              <a:rPr lang="en-US" dirty="0" err="1"/>
              <a:t>housing_median_age</a:t>
            </a:r>
            <a:r>
              <a:rPr lang="en-US" dirty="0"/>
              <a:t>', '</a:t>
            </a:r>
            <a:r>
              <a:rPr lang="en-US" dirty="0" err="1"/>
              <a:t>total_rooms</a:t>
            </a:r>
            <a:r>
              <a:rPr lang="en-US" dirty="0" smtClean="0"/>
              <a:t>', '</a:t>
            </a:r>
            <a:r>
              <a:rPr lang="en-US" dirty="0" err="1" smtClean="0"/>
              <a:t>total_bedrooms</a:t>
            </a:r>
            <a:r>
              <a:rPr lang="en-US" dirty="0"/>
              <a:t>', 'population', 'households', '</a:t>
            </a:r>
            <a:r>
              <a:rPr lang="en-US" dirty="0" err="1"/>
              <a:t>median_income</a:t>
            </a:r>
            <a:r>
              <a:rPr lang="en-US" dirty="0" smtClean="0"/>
              <a:t>', '</a:t>
            </a:r>
            <a:r>
              <a:rPr lang="en-US" dirty="0" err="1" smtClean="0"/>
              <a:t>median_house_value</a:t>
            </a:r>
            <a:r>
              <a:rPr lang="en-US" dirty="0"/>
              <a:t>', '</a:t>
            </a:r>
            <a:r>
              <a:rPr lang="en-US" dirty="0" err="1"/>
              <a:t>ocean_proximity</a:t>
            </a:r>
            <a:r>
              <a:rPr lang="en-US" dirty="0"/>
              <a:t>', '</a:t>
            </a:r>
            <a:r>
              <a:rPr lang="en-US" dirty="0" err="1"/>
              <a:t>income_cat</a:t>
            </a:r>
            <a:r>
              <a:rPr lang="en-US" dirty="0" smtClean="0"/>
              <a:t>', '</a:t>
            </a:r>
            <a:r>
              <a:rPr lang="en-US" dirty="0" err="1" smtClean="0"/>
              <a:t>rooms_per_house</a:t>
            </a:r>
            <a:r>
              <a:rPr lang="en-US" dirty="0"/>
              <a:t>', '</a:t>
            </a:r>
            <a:r>
              <a:rPr lang="en-US" dirty="0" err="1"/>
              <a:t>bedrooms_ratio</a:t>
            </a:r>
            <a:r>
              <a:rPr lang="en-US" dirty="0"/>
              <a:t>', '</a:t>
            </a:r>
            <a:r>
              <a:rPr lang="en-US" dirty="0" err="1"/>
              <a:t>people_per_house</a:t>
            </a:r>
            <a:r>
              <a:rPr lang="en-US" dirty="0"/>
              <a:t>', '</a:t>
            </a:r>
            <a:r>
              <a:rPr lang="en-US" dirty="0" err="1"/>
              <a:t>rooms_per_household</a:t>
            </a:r>
            <a:r>
              <a:rPr lang="en-US" dirty="0"/>
              <a:t>', '</a:t>
            </a:r>
            <a:r>
              <a:rPr lang="en-US" dirty="0" err="1"/>
              <a:t>population_per_household</a:t>
            </a:r>
            <a:r>
              <a:rPr lang="en-US" dirty="0"/>
              <a:t>'])</a:t>
            </a:r>
          </a:p>
        </p:txBody>
      </p:sp>
    </p:spTree>
    <p:extLst>
      <p:ext uri="{BB962C8B-B14F-4D97-AF65-F5344CB8AC3E}">
        <p14:creationId xmlns:p14="http://schemas.microsoft.com/office/powerpoint/2010/main" val="18164709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Transformers</a:t>
            </a:r>
            <a:endParaRPr lang="en-US" dirty="0"/>
          </a:p>
        </p:txBody>
      </p:sp>
      <p:sp>
        <p:nvSpPr>
          <p:cNvPr id="3" name="Content Placeholder 2"/>
          <p:cNvSpPr>
            <a:spLocks noGrp="1"/>
          </p:cNvSpPr>
          <p:nvPr>
            <p:ph idx="1"/>
          </p:nvPr>
        </p:nvSpPr>
        <p:spPr>
          <a:xfrm>
            <a:off x="838200" y="1825625"/>
            <a:ext cx="3200400" cy="3139567"/>
          </a:xfrm>
        </p:spPr>
        <p:txBody>
          <a:bodyPr/>
          <a:lstStyle/>
          <a:p>
            <a:r>
              <a:rPr lang="en-US" dirty="0" smtClean="0"/>
              <a:t>Base Estimator</a:t>
            </a:r>
          </a:p>
          <a:p>
            <a:pPr lvl="1"/>
            <a:r>
              <a:rPr lang="en-US" dirty="0" err="1"/>
              <a:t>g</a:t>
            </a:r>
            <a:r>
              <a:rPr lang="en-US" dirty="0" err="1" smtClean="0"/>
              <a:t>et_params</a:t>
            </a:r>
            <a:r>
              <a:rPr lang="en-US" dirty="0" smtClean="0"/>
              <a:t>()</a:t>
            </a:r>
          </a:p>
          <a:p>
            <a:pPr lvl="1"/>
            <a:r>
              <a:rPr lang="en-US" dirty="0" err="1"/>
              <a:t>s</a:t>
            </a:r>
            <a:r>
              <a:rPr lang="en-US" dirty="0" err="1" smtClean="0"/>
              <a:t>et_params</a:t>
            </a:r>
            <a:r>
              <a:rPr lang="en-US" dirty="0" smtClean="0"/>
              <a:t>()</a:t>
            </a:r>
          </a:p>
          <a:p>
            <a:r>
              <a:rPr lang="en-US" dirty="0" err="1" smtClean="0"/>
              <a:t>TransformerMixin</a:t>
            </a:r>
            <a:endParaRPr lang="en-US" dirty="0" smtClean="0"/>
          </a:p>
          <a:p>
            <a:pPr lvl="1"/>
            <a:r>
              <a:rPr lang="en-US" dirty="0"/>
              <a:t>f</a:t>
            </a:r>
            <a:r>
              <a:rPr lang="en-US" dirty="0" smtClean="0"/>
              <a:t>it (returning self)</a:t>
            </a:r>
          </a:p>
          <a:p>
            <a:pPr lvl="1"/>
            <a:r>
              <a:rPr lang="en-US" dirty="0"/>
              <a:t>t</a:t>
            </a:r>
            <a:r>
              <a:rPr lang="en-US" dirty="0" smtClean="0"/>
              <a:t>ransform()</a:t>
            </a:r>
          </a:p>
          <a:p>
            <a:pPr lvl="1"/>
            <a:r>
              <a:rPr lang="en-US" dirty="0" err="1" smtClean="0"/>
              <a:t>fit_transform</a:t>
            </a:r>
            <a:r>
              <a:rPr lang="en-US" dirty="0" smtClean="0"/>
              <a:t>()</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55</a:t>
            </a:fld>
            <a:endParaRPr lang="en-US"/>
          </a:p>
        </p:txBody>
      </p:sp>
      <p:sp>
        <p:nvSpPr>
          <p:cNvPr id="7" name="TextBox 6"/>
          <p:cNvSpPr txBox="1"/>
          <p:nvPr/>
        </p:nvSpPr>
        <p:spPr>
          <a:xfrm>
            <a:off x="5916168" y="2295144"/>
            <a:ext cx="235915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attr_addr.get_params</a:t>
            </a:r>
            <a:r>
              <a:rPr lang="en-US" dirty="0"/>
              <a:t>()</a:t>
            </a:r>
          </a:p>
        </p:txBody>
      </p:sp>
      <p:sp>
        <p:nvSpPr>
          <p:cNvPr id="8" name="TextBox 7"/>
          <p:cNvSpPr txBox="1"/>
          <p:nvPr/>
        </p:nvSpPr>
        <p:spPr>
          <a:xfrm>
            <a:off x="7104888" y="3136392"/>
            <a:ext cx="3511296"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a:t>{'</a:t>
            </a:r>
            <a:r>
              <a:rPr lang="en-US" dirty="0" err="1"/>
              <a:t>add_bedrooms_per_room</a:t>
            </a:r>
            <a:r>
              <a:rPr lang="en-US" dirty="0"/>
              <a:t>': False}</a:t>
            </a:r>
          </a:p>
        </p:txBody>
      </p:sp>
    </p:spTree>
    <p:extLst>
      <p:ext uri="{BB962C8B-B14F-4D97-AF65-F5344CB8AC3E}">
        <p14:creationId xmlns:p14="http://schemas.microsoft.com/office/powerpoint/2010/main" val="12152457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b="1" dirty="0" smtClean="0"/>
              <a:t>house</a:t>
            </a:r>
            <a:r>
              <a:rPr lang="en-US" dirty="0" smtClean="0"/>
              <a:t> </a:t>
            </a:r>
            <a:r>
              <a:rPr lang="en-US" dirty="0" err="1" smtClean="0"/>
              <a:t>dataframe</a:t>
            </a:r>
            <a:r>
              <a:rPr lang="en-US" dirty="0" smtClean="0"/>
              <a:t> </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56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84563206"/>
              </p:ext>
            </p:extLst>
          </p:nvPr>
        </p:nvGraphicFramePr>
        <p:xfrm>
          <a:off x="3284538" y="1955590"/>
          <a:ext cx="5622512" cy="3798552"/>
        </p:xfrm>
        <a:graphic>
          <a:graphicData uri="http://schemas.openxmlformats.org/drawingml/2006/table">
            <a:tbl>
              <a:tblPr>
                <a:tableStyleId>{08FB837D-C827-4EFA-A057-4D05807E0F7C}</a:tableStyleId>
              </a:tblPr>
              <a:tblGrid>
                <a:gridCol w="330736"/>
                <a:gridCol w="330736"/>
                <a:gridCol w="330736"/>
                <a:gridCol w="330736"/>
                <a:gridCol w="330736"/>
                <a:gridCol w="330736"/>
                <a:gridCol w="330736"/>
                <a:gridCol w="330736"/>
                <a:gridCol w="330736"/>
                <a:gridCol w="330736"/>
                <a:gridCol w="330736"/>
                <a:gridCol w="330736"/>
                <a:gridCol w="330736"/>
                <a:gridCol w="330736"/>
                <a:gridCol w="330736"/>
                <a:gridCol w="330736"/>
                <a:gridCol w="330736"/>
              </a:tblGrid>
              <a:tr h="1075612">
                <a:tc>
                  <a:txBody>
                    <a:bodyPr/>
                    <a:lstStyle/>
                    <a:p>
                      <a:endParaRPr lang="en-US" dirty="0"/>
                    </a:p>
                  </a:txBody>
                  <a:tcPr marL="48891" marR="48891" marT="24446" marB="24446" anchor="ctr"/>
                </a:tc>
                <a:tc>
                  <a:txBody>
                    <a:bodyPr/>
                    <a:lstStyle/>
                    <a:p>
                      <a:pPr algn="r" fontAlgn="ctr"/>
                      <a:r>
                        <a:rPr lang="en-US" sz="1000" dirty="0">
                          <a:effectLst/>
                        </a:rPr>
                        <a:t/>
                      </a:r>
                      <a:br>
                        <a:rPr lang="en-US" sz="1000" dirty="0">
                          <a:effectLst/>
                        </a:rPr>
                      </a:br>
                      <a:r>
                        <a:rPr lang="en-US" sz="1000" dirty="0">
                          <a:effectLst/>
                        </a:rPr>
                        <a:t>longitude</a:t>
                      </a:r>
                      <a:endParaRPr lang="en-US" sz="1000" b="1" dirty="0">
                        <a:effectLst/>
                      </a:endParaRPr>
                    </a:p>
                  </a:txBody>
                  <a:tcPr marL="48891" marR="48891" marT="24446" marB="24446" anchor="ctr"/>
                </a:tc>
                <a:tc>
                  <a:txBody>
                    <a:bodyPr/>
                    <a:lstStyle/>
                    <a:p>
                      <a:pPr algn="r" fontAlgn="ctr"/>
                      <a:r>
                        <a:rPr lang="en-US" sz="1000">
                          <a:effectLst/>
                        </a:rPr>
                        <a:t>latitude</a:t>
                      </a:r>
                      <a:endParaRPr lang="en-US" sz="1000" b="1">
                        <a:effectLst/>
                      </a:endParaRPr>
                    </a:p>
                  </a:txBody>
                  <a:tcPr marL="48891" marR="48891" marT="24446" marB="24446" anchor="ctr"/>
                </a:tc>
                <a:tc>
                  <a:txBody>
                    <a:bodyPr/>
                    <a:lstStyle/>
                    <a:p>
                      <a:pPr algn="r" fontAlgn="ctr"/>
                      <a:r>
                        <a:rPr lang="en-US" sz="1000" dirty="0" err="1">
                          <a:effectLst/>
                        </a:rPr>
                        <a:t>housing_median_age</a:t>
                      </a:r>
                      <a:endParaRPr lang="en-US" sz="1000" b="1" dirty="0">
                        <a:effectLst/>
                      </a:endParaRPr>
                    </a:p>
                  </a:txBody>
                  <a:tcPr marL="48891" marR="48891" marT="24446" marB="24446" anchor="ctr"/>
                </a:tc>
                <a:tc>
                  <a:txBody>
                    <a:bodyPr/>
                    <a:lstStyle/>
                    <a:p>
                      <a:pPr algn="r" fontAlgn="ctr"/>
                      <a:r>
                        <a:rPr lang="en-US" sz="1000" dirty="0" err="1">
                          <a:effectLst/>
                        </a:rPr>
                        <a:t>total_rooms</a:t>
                      </a:r>
                      <a:endParaRPr lang="en-US" sz="1000" b="1" dirty="0">
                        <a:effectLst/>
                      </a:endParaRPr>
                    </a:p>
                  </a:txBody>
                  <a:tcPr marL="48891" marR="48891" marT="24446" marB="24446" anchor="ctr"/>
                </a:tc>
                <a:tc>
                  <a:txBody>
                    <a:bodyPr/>
                    <a:lstStyle/>
                    <a:p>
                      <a:pPr algn="r" fontAlgn="ctr"/>
                      <a:r>
                        <a:rPr lang="en-US" sz="1000">
                          <a:effectLst/>
                        </a:rPr>
                        <a:t>total_bedrooms</a:t>
                      </a:r>
                      <a:endParaRPr lang="en-US" sz="1000" b="1">
                        <a:effectLst/>
                      </a:endParaRPr>
                    </a:p>
                  </a:txBody>
                  <a:tcPr marL="48891" marR="48891" marT="24446" marB="24446" anchor="ctr"/>
                </a:tc>
                <a:tc>
                  <a:txBody>
                    <a:bodyPr/>
                    <a:lstStyle/>
                    <a:p>
                      <a:pPr algn="r" fontAlgn="ctr"/>
                      <a:r>
                        <a:rPr lang="en-US" sz="1000" dirty="0">
                          <a:effectLst/>
                        </a:rPr>
                        <a:t>population</a:t>
                      </a:r>
                      <a:endParaRPr lang="en-US" sz="1000" b="1" dirty="0">
                        <a:effectLst/>
                      </a:endParaRPr>
                    </a:p>
                  </a:txBody>
                  <a:tcPr marL="48891" marR="48891" marT="24446" marB="24446" anchor="ctr"/>
                </a:tc>
                <a:tc>
                  <a:txBody>
                    <a:bodyPr/>
                    <a:lstStyle/>
                    <a:p>
                      <a:pPr algn="r" fontAlgn="ctr"/>
                      <a:r>
                        <a:rPr lang="en-US" sz="1000">
                          <a:effectLst/>
                        </a:rPr>
                        <a:t>households</a:t>
                      </a:r>
                      <a:endParaRPr lang="en-US" sz="1000" b="1">
                        <a:effectLst/>
                      </a:endParaRPr>
                    </a:p>
                  </a:txBody>
                  <a:tcPr marL="48891" marR="48891" marT="24446" marB="24446" anchor="ctr"/>
                </a:tc>
                <a:tc>
                  <a:txBody>
                    <a:bodyPr/>
                    <a:lstStyle/>
                    <a:p>
                      <a:pPr algn="r" fontAlgn="ctr"/>
                      <a:r>
                        <a:rPr lang="en-US" sz="1000">
                          <a:effectLst/>
                        </a:rPr>
                        <a:t>median_income</a:t>
                      </a:r>
                      <a:endParaRPr lang="en-US" sz="1000" b="1">
                        <a:effectLst/>
                      </a:endParaRPr>
                    </a:p>
                  </a:txBody>
                  <a:tcPr marL="48891" marR="48891" marT="24446" marB="24446" anchor="ctr"/>
                </a:tc>
                <a:tc>
                  <a:txBody>
                    <a:bodyPr/>
                    <a:lstStyle/>
                    <a:p>
                      <a:pPr algn="r" fontAlgn="ctr"/>
                      <a:r>
                        <a:rPr lang="en-US" sz="1000" dirty="0" err="1">
                          <a:effectLst/>
                        </a:rPr>
                        <a:t>median_house_value</a:t>
                      </a:r>
                      <a:endParaRPr lang="en-US" sz="1000" b="1" dirty="0">
                        <a:effectLst/>
                      </a:endParaRPr>
                    </a:p>
                  </a:txBody>
                  <a:tcPr marL="48891" marR="48891" marT="24446" marB="24446" anchor="ctr"/>
                </a:tc>
                <a:tc>
                  <a:txBody>
                    <a:bodyPr/>
                    <a:lstStyle/>
                    <a:p>
                      <a:pPr algn="r" fontAlgn="ctr"/>
                      <a:r>
                        <a:rPr lang="en-US" sz="1000" dirty="0" err="1">
                          <a:effectLst/>
                        </a:rPr>
                        <a:t>ocean_proximity</a:t>
                      </a:r>
                      <a:endParaRPr lang="en-US" sz="1000" b="1" dirty="0">
                        <a:effectLst/>
                      </a:endParaRPr>
                    </a:p>
                  </a:txBody>
                  <a:tcPr marL="48891" marR="48891" marT="24446" marB="24446" anchor="ctr"/>
                </a:tc>
                <a:tc>
                  <a:txBody>
                    <a:bodyPr/>
                    <a:lstStyle/>
                    <a:p>
                      <a:pPr algn="r" fontAlgn="ctr"/>
                      <a:r>
                        <a:rPr lang="en-US" sz="1000" dirty="0" err="1">
                          <a:effectLst/>
                        </a:rPr>
                        <a:t>income_cat</a:t>
                      </a:r>
                      <a:endParaRPr lang="en-US" sz="1000" b="1" dirty="0">
                        <a:effectLst/>
                      </a:endParaRPr>
                    </a:p>
                  </a:txBody>
                  <a:tcPr marL="48891" marR="48891" marT="24446" marB="24446" anchor="ctr"/>
                </a:tc>
                <a:tc>
                  <a:txBody>
                    <a:bodyPr/>
                    <a:lstStyle/>
                    <a:p>
                      <a:pPr algn="r" fontAlgn="ctr"/>
                      <a:r>
                        <a:rPr lang="en-US" sz="1000">
                          <a:effectLst/>
                        </a:rPr>
                        <a:t>rooms_per_house</a:t>
                      </a:r>
                      <a:endParaRPr lang="en-US" sz="1000" b="1">
                        <a:effectLst/>
                      </a:endParaRPr>
                    </a:p>
                  </a:txBody>
                  <a:tcPr marL="48891" marR="48891" marT="24446" marB="24446" anchor="ctr"/>
                </a:tc>
                <a:tc>
                  <a:txBody>
                    <a:bodyPr/>
                    <a:lstStyle/>
                    <a:p>
                      <a:pPr algn="r" fontAlgn="ctr"/>
                      <a:r>
                        <a:rPr lang="en-US" sz="1000" dirty="0" err="1">
                          <a:effectLst/>
                        </a:rPr>
                        <a:t>bedrooms_ratio</a:t>
                      </a:r>
                      <a:endParaRPr lang="en-US" sz="1000" b="1" dirty="0">
                        <a:effectLst/>
                      </a:endParaRPr>
                    </a:p>
                  </a:txBody>
                  <a:tcPr marL="48891" marR="48891" marT="24446" marB="24446" anchor="ctr"/>
                </a:tc>
                <a:tc>
                  <a:txBody>
                    <a:bodyPr/>
                    <a:lstStyle/>
                    <a:p>
                      <a:pPr algn="r" fontAlgn="ctr"/>
                      <a:r>
                        <a:rPr lang="en-US" sz="1000" dirty="0" err="1">
                          <a:effectLst/>
                        </a:rPr>
                        <a:t>people_per_house</a:t>
                      </a:r>
                      <a:endParaRPr lang="en-US" sz="1000" b="1" dirty="0">
                        <a:effectLst/>
                      </a:endParaRPr>
                    </a:p>
                  </a:txBody>
                  <a:tcPr marL="48891" marR="48891" marT="24446" marB="24446" anchor="ctr"/>
                </a:tc>
                <a:tc>
                  <a:txBody>
                    <a:bodyPr/>
                    <a:lstStyle/>
                    <a:p>
                      <a:pPr algn="r" fontAlgn="ctr"/>
                      <a:r>
                        <a:rPr lang="en-US" sz="1000" dirty="0" err="1">
                          <a:effectLst/>
                        </a:rPr>
                        <a:t>rooms_per_household</a:t>
                      </a:r>
                      <a:endParaRPr lang="en-US" sz="1000" b="1" dirty="0">
                        <a:effectLst/>
                      </a:endParaRPr>
                    </a:p>
                  </a:txBody>
                  <a:tcPr marL="48891" marR="48891" marT="24446" marB="24446" anchor="ctr"/>
                </a:tc>
                <a:tc>
                  <a:txBody>
                    <a:bodyPr/>
                    <a:lstStyle/>
                    <a:p>
                      <a:pPr algn="r" fontAlgn="ctr"/>
                      <a:r>
                        <a:rPr lang="en-US" sz="1000" dirty="0" err="1">
                          <a:effectLst/>
                        </a:rPr>
                        <a:t>population_per_household</a:t>
                      </a:r>
                      <a:endParaRPr lang="en-US" sz="1000" b="1" dirty="0">
                        <a:effectLst/>
                      </a:endParaRPr>
                    </a:p>
                  </a:txBody>
                  <a:tcPr marL="48891" marR="48891" marT="24446" marB="24446" anchor="ctr"/>
                </a:tc>
              </a:tr>
              <a:tr h="488914">
                <a:tc>
                  <a:txBody>
                    <a:bodyPr/>
                    <a:lstStyle/>
                    <a:p>
                      <a:pPr algn="r" fontAlgn="ctr"/>
                      <a:r>
                        <a:rPr lang="en-US" sz="1000">
                          <a:effectLst/>
                        </a:rPr>
                        <a:t>0</a:t>
                      </a:r>
                      <a:endParaRPr lang="en-US" sz="1000" b="1">
                        <a:effectLst/>
                      </a:endParaRPr>
                    </a:p>
                  </a:txBody>
                  <a:tcPr marL="48891" marR="48891" marT="24446" marB="24446" anchor="ctr"/>
                </a:tc>
                <a:tc>
                  <a:txBody>
                    <a:bodyPr/>
                    <a:lstStyle/>
                    <a:p>
                      <a:pPr algn="r" fontAlgn="ctr"/>
                      <a:r>
                        <a:rPr lang="en-US" sz="1000">
                          <a:effectLst/>
                        </a:rPr>
                        <a:t>-122.42</a:t>
                      </a:r>
                    </a:p>
                  </a:txBody>
                  <a:tcPr marL="48891" marR="48891" marT="24446" marB="24446" anchor="ctr"/>
                </a:tc>
                <a:tc>
                  <a:txBody>
                    <a:bodyPr/>
                    <a:lstStyle/>
                    <a:p>
                      <a:pPr algn="r" fontAlgn="ctr"/>
                      <a:r>
                        <a:rPr lang="en-US" sz="1000">
                          <a:effectLst/>
                        </a:rPr>
                        <a:t>37.8</a:t>
                      </a:r>
                    </a:p>
                  </a:txBody>
                  <a:tcPr marL="48891" marR="48891" marT="24446" marB="24446" anchor="ctr"/>
                </a:tc>
                <a:tc>
                  <a:txBody>
                    <a:bodyPr/>
                    <a:lstStyle/>
                    <a:p>
                      <a:pPr algn="r" fontAlgn="ctr"/>
                      <a:r>
                        <a:rPr lang="en-US" sz="1000">
                          <a:effectLst/>
                        </a:rPr>
                        <a:t>52</a:t>
                      </a:r>
                    </a:p>
                  </a:txBody>
                  <a:tcPr marL="48891" marR="48891" marT="24446" marB="24446" anchor="ctr"/>
                </a:tc>
                <a:tc>
                  <a:txBody>
                    <a:bodyPr/>
                    <a:lstStyle/>
                    <a:p>
                      <a:pPr algn="r" fontAlgn="ctr"/>
                      <a:r>
                        <a:rPr lang="en-US" sz="1000">
                          <a:effectLst/>
                        </a:rPr>
                        <a:t>3321</a:t>
                      </a:r>
                    </a:p>
                  </a:txBody>
                  <a:tcPr marL="48891" marR="48891" marT="24446" marB="24446" anchor="ctr"/>
                </a:tc>
                <a:tc>
                  <a:txBody>
                    <a:bodyPr/>
                    <a:lstStyle/>
                    <a:p>
                      <a:pPr algn="r" fontAlgn="ctr"/>
                      <a:r>
                        <a:rPr lang="en-US" sz="1000">
                          <a:effectLst/>
                        </a:rPr>
                        <a:t>1115.0</a:t>
                      </a:r>
                    </a:p>
                  </a:txBody>
                  <a:tcPr marL="48891" marR="48891" marT="24446" marB="24446" anchor="ctr"/>
                </a:tc>
                <a:tc>
                  <a:txBody>
                    <a:bodyPr/>
                    <a:lstStyle/>
                    <a:p>
                      <a:pPr algn="r" fontAlgn="ctr"/>
                      <a:r>
                        <a:rPr lang="en-US" sz="1000">
                          <a:effectLst/>
                        </a:rPr>
                        <a:t>1576</a:t>
                      </a:r>
                    </a:p>
                  </a:txBody>
                  <a:tcPr marL="48891" marR="48891" marT="24446" marB="24446" anchor="ctr"/>
                </a:tc>
                <a:tc>
                  <a:txBody>
                    <a:bodyPr/>
                    <a:lstStyle/>
                    <a:p>
                      <a:pPr algn="r" fontAlgn="ctr"/>
                      <a:r>
                        <a:rPr lang="en-US" sz="1000">
                          <a:effectLst/>
                        </a:rPr>
                        <a:t>1034</a:t>
                      </a:r>
                    </a:p>
                  </a:txBody>
                  <a:tcPr marL="48891" marR="48891" marT="24446" marB="24446" anchor="ctr"/>
                </a:tc>
                <a:tc>
                  <a:txBody>
                    <a:bodyPr/>
                    <a:lstStyle/>
                    <a:p>
                      <a:pPr algn="r" fontAlgn="ctr"/>
                      <a:r>
                        <a:rPr lang="en-US" sz="1000">
                          <a:effectLst/>
                        </a:rPr>
                        <a:t>2.0987</a:t>
                      </a:r>
                    </a:p>
                  </a:txBody>
                  <a:tcPr marL="48891" marR="48891" marT="24446" marB="24446" anchor="ctr"/>
                </a:tc>
                <a:tc>
                  <a:txBody>
                    <a:bodyPr/>
                    <a:lstStyle/>
                    <a:p>
                      <a:pPr algn="r" fontAlgn="ctr"/>
                      <a:r>
                        <a:rPr lang="en-US" sz="1000">
                          <a:effectLst/>
                        </a:rPr>
                        <a:t>458300</a:t>
                      </a:r>
                    </a:p>
                  </a:txBody>
                  <a:tcPr marL="48891" marR="48891" marT="24446" marB="24446" anchor="ctr"/>
                </a:tc>
                <a:tc>
                  <a:txBody>
                    <a:bodyPr/>
                    <a:lstStyle/>
                    <a:p>
                      <a:pPr algn="r" fontAlgn="ctr"/>
                      <a:r>
                        <a:rPr lang="en-US" sz="1000">
                          <a:effectLst/>
                        </a:rPr>
                        <a:t>NEAR BAY</a:t>
                      </a:r>
                    </a:p>
                  </a:txBody>
                  <a:tcPr marL="48891" marR="48891" marT="24446" marB="24446" anchor="ctr"/>
                </a:tc>
                <a:tc>
                  <a:txBody>
                    <a:bodyPr/>
                    <a:lstStyle/>
                    <a:p>
                      <a:pPr algn="r" fontAlgn="ctr"/>
                      <a:r>
                        <a:rPr lang="en-US" sz="1000">
                          <a:effectLst/>
                        </a:rPr>
                        <a:t>2</a:t>
                      </a:r>
                    </a:p>
                  </a:txBody>
                  <a:tcPr marL="48891" marR="48891" marT="24446" marB="24446" anchor="ctr"/>
                </a:tc>
                <a:tc>
                  <a:txBody>
                    <a:bodyPr/>
                    <a:lstStyle/>
                    <a:p>
                      <a:pPr algn="r" fontAlgn="ctr"/>
                      <a:r>
                        <a:rPr lang="en-US" sz="1000">
                          <a:effectLst/>
                        </a:rPr>
                        <a:t>3.211799</a:t>
                      </a:r>
                    </a:p>
                  </a:txBody>
                  <a:tcPr marL="48891" marR="48891" marT="24446" marB="24446" anchor="ctr"/>
                </a:tc>
                <a:tc>
                  <a:txBody>
                    <a:bodyPr/>
                    <a:lstStyle/>
                    <a:p>
                      <a:pPr algn="r" fontAlgn="ctr"/>
                      <a:r>
                        <a:rPr lang="en-US" sz="1000">
                          <a:effectLst/>
                        </a:rPr>
                        <a:t>0.335742</a:t>
                      </a:r>
                    </a:p>
                  </a:txBody>
                  <a:tcPr marL="48891" marR="48891" marT="24446" marB="24446" anchor="ctr"/>
                </a:tc>
                <a:tc>
                  <a:txBody>
                    <a:bodyPr/>
                    <a:lstStyle/>
                    <a:p>
                      <a:pPr algn="r" fontAlgn="ctr"/>
                      <a:r>
                        <a:rPr lang="en-US" sz="1000">
                          <a:effectLst/>
                        </a:rPr>
                        <a:t>1.524178</a:t>
                      </a:r>
                    </a:p>
                  </a:txBody>
                  <a:tcPr marL="48891" marR="48891" marT="24446" marB="24446" anchor="ctr"/>
                </a:tc>
                <a:tc>
                  <a:txBody>
                    <a:bodyPr/>
                    <a:lstStyle/>
                    <a:p>
                      <a:pPr algn="r" fontAlgn="ctr"/>
                      <a:r>
                        <a:rPr lang="en-US" sz="1000">
                          <a:effectLst/>
                        </a:rPr>
                        <a:t>3.211799</a:t>
                      </a:r>
                    </a:p>
                  </a:txBody>
                  <a:tcPr marL="48891" marR="48891" marT="24446" marB="24446" anchor="ctr"/>
                </a:tc>
                <a:tc>
                  <a:txBody>
                    <a:bodyPr/>
                    <a:lstStyle/>
                    <a:p>
                      <a:pPr algn="r" fontAlgn="ctr"/>
                      <a:r>
                        <a:rPr lang="en-US" sz="1000">
                          <a:effectLst/>
                        </a:rPr>
                        <a:t>1.524178</a:t>
                      </a:r>
                    </a:p>
                  </a:txBody>
                  <a:tcPr marL="48891" marR="48891" marT="24446" marB="24446" anchor="ctr"/>
                </a:tc>
              </a:tr>
              <a:tr h="488914">
                <a:tc>
                  <a:txBody>
                    <a:bodyPr/>
                    <a:lstStyle/>
                    <a:p>
                      <a:pPr algn="r" fontAlgn="ctr"/>
                      <a:r>
                        <a:rPr lang="en-US" sz="1000">
                          <a:effectLst/>
                        </a:rPr>
                        <a:t>1</a:t>
                      </a:r>
                      <a:endParaRPr lang="en-US" sz="1000" b="1">
                        <a:effectLst/>
                      </a:endParaRPr>
                    </a:p>
                  </a:txBody>
                  <a:tcPr marL="48891" marR="48891" marT="24446" marB="24446" anchor="ctr"/>
                </a:tc>
                <a:tc>
                  <a:txBody>
                    <a:bodyPr/>
                    <a:lstStyle/>
                    <a:p>
                      <a:pPr algn="r" fontAlgn="ctr"/>
                      <a:r>
                        <a:rPr lang="en-US" sz="1000">
                          <a:effectLst/>
                        </a:rPr>
                        <a:t>-118.38</a:t>
                      </a:r>
                    </a:p>
                  </a:txBody>
                  <a:tcPr marL="48891" marR="48891" marT="24446" marB="24446" anchor="ctr"/>
                </a:tc>
                <a:tc>
                  <a:txBody>
                    <a:bodyPr/>
                    <a:lstStyle/>
                    <a:p>
                      <a:pPr algn="r" fontAlgn="ctr"/>
                      <a:r>
                        <a:rPr lang="en-US" sz="1000">
                          <a:effectLst/>
                        </a:rPr>
                        <a:t>34.14</a:t>
                      </a:r>
                    </a:p>
                  </a:txBody>
                  <a:tcPr marL="48891" marR="48891" marT="24446" marB="24446" anchor="ctr"/>
                </a:tc>
                <a:tc>
                  <a:txBody>
                    <a:bodyPr/>
                    <a:lstStyle/>
                    <a:p>
                      <a:pPr algn="r" fontAlgn="ctr"/>
                      <a:r>
                        <a:rPr lang="en-US" sz="1000">
                          <a:effectLst/>
                        </a:rPr>
                        <a:t>40</a:t>
                      </a:r>
                    </a:p>
                  </a:txBody>
                  <a:tcPr marL="48891" marR="48891" marT="24446" marB="24446" anchor="ctr"/>
                </a:tc>
                <a:tc>
                  <a:txBody>
                    <a:bodyPr/>
                    <a:lstStyle/>
                    <a:p>
                      <a:pPr algn="r" fontAlgn="ctr"/>
                      <a:r>
                        <a:rPr lang="en-US" sz="1000">
                          <a:effectLst/>
                        </a:rPr>
                        <a:t>1965</a:t>
                      </a:r>
                    </a:p>
                  </a:txBody>
                  <a:tcPr marL="48891" marR="48891" marT="24446" marB="24446" anchor="ctr"/>
                </a:tc>
                <a:tc>
                  <a:txBody>
                    <a:bodyPr/>
                    <a:lstStyle/>
                    <a:p>
                      <a:pPr algn="r" fontAlgn="ctr"/>
                      <a:r>
                        <a:rPr lang="en-US" sz="1000">
                          <a:effectLst/>
                        </a:rPr>
                        <a:t>354.0</a:t>
                      </a:r>
                    </a:p>
                  </a:txBody>
                  <a:tcPr marL="48891" marR="48891" marT="24446" marB="24446" anchor="ctr"/>
                </a:tc>
                <a:tc>
                  <a:txBody>
                    <a:bodyPr/>
                    <a:lstStyle/>
                    <a:p>
                      <a:pPr algn="r" fontAlgn="ctr"/>
                      <a:r>
                        <a:rPr lang="en-US" sz="1000">
                          <a:effectLst/>
                        </a:rPr>
                        <a:t>666</a:t>
                      </a:r>
                    </a:p>
                  </a:txBody>
                  <a:tcPr marL="48891" marR="48891" marT="24446" marB="24446" anchor="ctr"/>
                </a:tc>
                <a:tc>
                  <a:txBody>
                    <a:bodyPr/>
                    <a:lstStyle/>
                    <a:p>
                      <a:pPr algn="r" fontAlgn="ctr"/>
                      <a:r>
                        <a:rPr lang="en-US" sz="1000">
                          <a:effectLst/>
                        </a:rPr>
                        <a:t>357</a:t>
                      </a:r>
                    </a:p>
                  </a:txBody>
                  <a:tcPr marL="48891" marR="48891" marT="24446" marB="24446" anchor="ctr"/>
                </a:tc>
                <a:tc>
                  <a:txBody>
                    <a:bodyPr/>
                    <a:lstStyle/>
                    <a:p>
                      <a:pPr algn="r" fontAlgn="ctr"/>
                      <a:r>
                        <a:rPr lang="en-US" sz="1000">
                          <a:effectLst/>
                        </a:rPr>
                        <a:t>6.0876</a:t>
                      </a:r>
                    </a:p>
                  </a:txBody>
                  <a:tcPr marL="48891" marR="48891" marT="24446" marB="24446" anchor="ctr"/>
                </a:tc>
                <a:tc>
                  <a:txBody>
                    <a:bodyPr/>
                    <a:lstStyle/>
                    <a:p>
                      <a:pPr algn="r" fontAlgn="ctr"/>
                      <a:r>
                        <a:rPr lang="en-US" sz="1000">
                          <a:effectLst/>
                        </a:rPr>
                        <a:t>483800</a:t>
                      </a:r>
                    </a:p>
                  </a:txBody>
                  <a:tcPr marL="48891" marR="48891" marT="24446" marB="24446" anchor="ctr"/>
                </a:tc>
                <a:tc>
                  <a:txBody>
                    <a:bodyPr/>
                    <a:lstStyle/>
                    <a:p>
                      <a:pPr algn="r" fontAlgn="ctr"/>
                      <a:r>
                        <a:rPr lang="en-US" sz="1000">
                          <a:effectLst/>
                        </a:rPr>
                        <a:t>&lt;1H OCEAN</a:t>
                      </a:r>
                    </a:p>
                  </a:txBody>
                  <a:tcPr marL="48891" marR="48891" marT="24446" marB="24446" anchor="ctr"/>
                </a:tc>
                <a:tc>
                  <a:txBody>
                    <a:bodyPr/>
                    <a:lstStyle/>
                    <a:p>
                      <a:pPr algn="r" fontAlgn="ctr"/>
                      <a:r>
                        <a:rPr lang="en-US" sz="1000">
                          <a:effectLst/>
                        </a:rPr>
                        <a:t>5</a:t>
                      </a:r>
                    </a:p>
                  </a:txBody>
                  <a:tcPr marL="48891" marR="48891" marT="24446" marB="24446" anchor="ctr"/>
                </a:tc>
                <a:tc>
                  <a:txBody>
                    <a:bodyPr/>
                    <a:lstStyle/>
                    <a:p>
                      <a:pPr algn="r" fontAlgn="ctr"/>
                      <a:r>
                        <a:rPr lang="en-US" sz="1000">
                          <a:effectLst/>
                        </a:rPr>
                        <a:t>5.504202</a:t>
                      </a:r>
                    </a:p>
                  </a:txBody>
                  <a:tcPr marL="48891" marR="48891" marT="24446" marB="24446" anchor="ctr"/>
                </a:tc>
                <a:tc>
                  <a:txBody>
                    <a:bodyPr/>
                    <a:lstStyle/>
                    <a:p>
                      <a:pPr algn="r" fontAlgn="ctr"/>
                      <a:r>
                        <a:rPr lang="en-US" sz="1000">
                          <a:effectLst/>
                        </a:rPr>
                        <a:t>0.180153</a:t>
                      </a:r>
                    </a:p>
                  </a:txBody>
                  <a:tcPr marL="48891" marR="48891" marT="24446" marB="24446" anchor="ctr"/>
                </a:tc>
                <a:tc>
                  <a:txBody>
                    <a:bodyPr/>
                    <a:lstStyle/>
                    <a:p>
                      <a:pPr algn="r" fontAlgn="ctr"/>
                      <a:r>
                        <a:rPr lang="en-US" sz="1000">
                          <a:effectLst/>
                        </a:rPr>
                        <a:t>1.865546</a:t>
                      </a:r>
                    </a:p>
                  </a:txBody>
                  <a:tcPr marL="48891" marR="48891" marT="24446" marB="24446" anchor="ctr"/>
                </a:tc>
                <a:tc>
                  <a:txBody>
                    <a:bodyPr/>
                    <a:lstStyle/>
                    <a:p>
                      <a:pPr algn="r" fontAlgn="ctr"/>
                      <a:r>
                        <a:rPr lang="en-US" sz="1000">
                          <a:effectLst/>
                        </a:rPr>
                        <a:t>5.504202</a:t>
                      </a:r>
                    </a:p>
                  </a:txBody>
                  <a:tcPr marL="48891" marR="48891" marT="24446" marB="24446" anchor="ctr"/>
                </a:tc>
                <a:tc>
                  <a:txBody>
                    <a:bodyPr/>
                    <a:lstStyle/>
                    <a:p>
                      <a:pPr algn="r" fontAlgn="ctr"/>
                      <a:r>
                        <a:rPr lang="en-US" sz="1000">
                          <a:effectLst/>
                        </a:rPr>
                        <a:t>1.865546</a:t>
                      </a:r>
                    </a:p>
                  </a:txBody>
                  <a:tcPr marL="48891" marR="48891" marT="24446" marB="24446" anchor="ctr"/>
                </a:tc>
              </a:tr>
              <a:tr h="488914">
                <a:tc>
                  <a:txBody>
                    <a:bodyPr/>
                    <a:lstStyle/>
                    <a:p>
                      <a:pPr algn="r" fontAlgn="ctr"/>
                      <a:r>
                        <a:rPr lang="en-US" sz="1000">
                          <a:effectLst/>
                        </a:rPr>
                        <a:t>2</a:t>
                      </a:r>
                      <a:endParaRPr lang="en-US" sz="1000" b="1">
                        <a:effectLst/>
                      </a:endParaRPr>
                    </a:p>
                  </a:txBody>
                  <a:tcPr marL="48891" marR="48891" marT="24446" marB="24446" anchor="ctr"/>
                </a:tc>
                <a:tc>
                  <a:txBody>
                    <a:bodyPr/>
                    <a:lstStyle/>
                    <a:p>
                      <a:pPr algn="r" fontAlgn="ctr"/>
                      <a:r>
                        <a:rPr lang="en-US" sz="1000">
                          <a:effectLst/>
                        </a:rPr>
                        <a:t>-121.98</a:t>
                      </a:r>
                    </a:p>
                  </a:txBody>
                  <a:tcPr marL="48891" marR="48891" marT="24446" marB="24446" anchor="ctr"/>
                </a:tc>
                <a:tc>
                  <a:txBody>
                    <a:bodyPr/>
                    <a:lstStyle/>
                    <a:p>
                      <a:pPr algn="r" fontAlgn="ctr"/>
                      <a:r>
                        <a:rPr lang="en-US" sz="1000">
                          <a:effectLst/>
                        </a:rPr>
                        <a:t>38.36</a:t>
                      </a:r>
                    </a:p>
                  </a:txBody>
                  <a:tcPr marL="48891" marR="48891" marT="24446" marB="24446" anchor="ctr"/>
                </a:tc>
                <a:tc>
                  <a:txBody>
                    <a:bodyPr/>
                    <a:lstStyle/>
                    <a:p>
                      <a:pPr algn="r" fontAlgn="ctr"/>
                      <a:r>
                        <a:rPr lang="en-US" sz="1000">
                          <a:effectLst/>
                        </a:rPr>
                        <a:t>33</a:t>
                      </a:r>
                    </a:p>
                  </a:txBody>
                  <a:tcPr marL="48891" marR="48891" marT="24446" marB="24446" anchor="ctr"/>
                </a:tc>
                <a:tc>
                  <a:txBody>
                    <a:bodyPr/>
                    <a:lstStyle/>
                    <a:p>
                      <a:pPr algn="r" fontAlgn="ctr"/>
                      <a:r>
                        <a:rPr lang="en-US" sz="1000">
                          <a:effectLst/>
                        </a:rPr>
                        <a:t>1083</a:t>
                      </a:r>
                    </a:p>
                  </a:txBody>
                  <a:tcPr marL="48891" marR="48891" marT="24446" marB="24446" anchor="ctr"/>
                </a:tc>
                <a:tc>
                  <a:txBody>
                    <a:bodyPr/>
                    <a:lstStyle/>
                    <a:p>
                      <a:pPr algn="r" fontAlgn="ctr"/>
                      <a:r>
                        <a:rPr lang="en-US" sz="1000">
                          <a:effectLst/>
                        </a:rPr>
                        <a:t>217.0</a:t>
                      </a:r>
                    </a:p>
                  </a:txBody>
                  <a:tcPr marL="48891" marR="48891" marT="24446" marB="24446" anchor="ctr"/>
                </a:tc>
                <a:tc>
                  <a:txBody>
                    <a:bodyPr/>
                    <a:lstStyle/>
                    <a:p>
                      <a:pPr algn="r" fontAlgn="ctr"/>
                      <a:r>
                        <a:rPr lang="en-US" sz="1000">
                          <a:effectLst/>
                        </a:rPr>
                        <a:t>562</a:t>
                      </a:r>
                    </a:p>
                  </a:txBody>
                  <a:tcPr marL="48891" marR="48891" marT="24446" marB="24446" anchor="ctr"/>
                </a:tc>
                <a:tc>
                  <a:txBody>
                    <a:bodyPr/>
                    <a:lstStyle/>
                    <a:p>
                      <a:pPr algn="r" fontAlgn="ctr"/>
                      <a:r>
                        <a:rPr lang="en-US" sz="1000">
                          <a:effectLst/>
                        </a:rPr>
                        <a:t>203</a:t>
                      </a:r>
                    </a:p>
                  </a:txBody>
                  <a:tcPr marL="48891" marR="48891" marT="24446" marB="24446" anchor="ctr"/>
                </a:tc>
                <a:tc>
                  <a:txBody>
                    <a:bodyPr/>
                    <a:lstStyle/>
                    <a:p>
                      <a:pPr algn="r" fontAlgn="ctr"/>
                      <a:r>
                        <a:rPr lang="en-US" sz="1000">
                          <a:effectLst/>
                        </a:rPr>
                        <a:t>2.433</a:t>
                      </a:r>
                    </a:p>
                  </a:txBody>
                  <a:tcPr marL="48891" marR="48891" marT="24446" marB="24446" anchor="ctr"/>
                </a:tc>
                <a:tc>
                  <a:txBody>
                    <a:bodyPr/>
                    <a:lstStyle/>
                    <a:p>
                      <a:pPr algn="r" fontAlgn="ctr"/>
                      <a:r>
                        <a:rPr lang="en-US" sz="1000">
                          <a:effectLst/>
                        </a:rPr>
                        <a:t>101700</a:t>
                      </a:r>
                    </a:p>
                  </a:txBody>
                  <a:tcPr marL="48891" marR="48891" marT="24446" marB="24446" anchor="ctr"/>
                </a:tc>
                <a:tc>
                  <a:txBody>
                    <a:bodyPr/>
                    <a:lstStyle/>
                    <a:p>
                      <a:pPr algn="r" fontAlgn="ctr"/>
                      <a:r>
                        <a:rPr lang="en-US" sz="1000">
                          <a:effectLst/>
                        </a:rPr>
                        <a:t>INLAND</a:t>
                      </a:r>
                    </a:p>
                  </a:txBody>
                  <a:tcPr marL="48891" marR="48891" marT="24446" marB="24446" anchor="ctr"/>
                </a:tc>
                <a:tc>
                  <a:txBody>
                    <a:bodyPr/>
                    <a:lstStyle/>
                    <a:p>
                      <a:pPr algn="r" fontAlgn="ctr"/>
                      <a:r>
                        <a:rPr lang="en-US" sz="1000">
                          <a:effectLst/>
                        </a:rPr>
                        <a:t>2</a:t>
                      </a:r>
                    </a:p>
                  </a:txBody>
                  <a:tcPr marL="48891" marR="48891" marT="24446" marB="24446" anchor="ctr"/>
                </a:tc>
                <a:tc>
                  <a:txBody>
                    <a:bodyPr/>
                    <a:lstStyle/>
                    <a:p>
                      <a:pPr algn="r" fontAlgn="ctr"/>
                      <a:r>
                        <a:rPr lang="en-US" sz="1000">
                          <a:effectLst/>
                        </a:rPr>
                        <a:t>5.334975</a:t>
                      </a:r>
                    </a:p>
                  </a:txBody>
                  <a:tcPr marL="48891" marR="48891" marT="24446" marB="24446" anchor="ctr"/>
                </a:tc>
                <a:tc>
                  <a:txBody>
                    <a:bodyPr/>
                    <a:lstStyle/>
                    <a:p>
                      <a:pPr algn="r" fontAlgn="ctr"/>
                      <a:r>
                        <a:rPr lang="en-US" sz="1000">
                          <a:effectLst/>
                        </a:rPr>
                        <a:t>0.200369</a:t>
                      </a:r>
                    </a:p>
                  </a:txBody>
                  <a:tcPr marL="48891" marR="48891" marT="24446" marB="24446" anchor="ctr"/>
                </a:tc>
                <a:tc>
                  <a:txBody>
                    <a:bodyPr/>
                    <a:lstStyle/>
                    <a:p>
                      <a:pPr algn="r" fontAlgn="ctr"/>
                      <a:r>
                        <a:rPr lang="en-US" sz="1000">
                          <a:effectLst/>
                        </a:rPr>
                        <a:t>2.768473</a:t>
                      </a:r>
                    </a:p>
                  </a:txBody>
                  <a:tcPr marL="48891" marR="48891" marT="24446" marB="24446" anchor="ctr"/>
                </a:tc>
                <a:tc>
                  <a:txBody>
                    <a:bodyPr/>
                    <a:lstStyle/>
                    <a:p>
                      <a:pPr algn="r" fontAlgn="ctr"/>
                      <a:r>
                        <a:rPr lang="en-US" sz="1000">
                          <a:effectLst/>
                        </a:rPr>
                        <a:t>5.334975</a:t>
                      </a:r>
                    </a:p>
                  </a:txBody>
                  <a:tcPr marL="48891" marR="48891" marT="24446" marB="24446" anchor="ctr"/>
                </a:tc>
                <a:tc>
                  <a:txBody>
                    <a:bodyPr/>
                    <a:lstStyle/>
                    <a:p>
                      <a:pPr algn="r" fontAlgn="ctr"/>
                      <a:r>
                        <a:rPr lang="en-US" sz="1000">
                          <a:effectLst/>
                        </a:rPr>
                        <a:t>2.768473</a:t>
                      </a:r>
                    </a:p>
                  </a:txBody>
                  <a:tcPr marL="48891" marR="48891" marT="24446" marB="24446" anchor="ctr"/>
                </a:tc>
              </a:tr>
              <a:tr h="488914">
                <a:tc>
                  <a:txBody>
                    <a:bodyPr/>
                    <a:lstStyle/>
                    <a:p>
                      <a:pPr algn="r" fontAlgn="ctr"/>
                      <a:r>
                        <a:rPr lang="en-US" sz="1000">
                          <a:effectLst/>
                        </a:rPr>
                        <a:t>3</a:t>
                      </a:r>
                      <a:endParaRPr lang="en-US" sz="1000" b="1">
                        <a:effectLst/>
                      </a:endParaRPr>
                    </a:p>
                  </a:txBody>
                  <a:tcPr marL="48891" marR="48891" marT="24446" marB="24446" anchor="ctr"/>
                </a:tc>
                <a:tc>
                  <a:txBody>
                    <a:bodyPr/>
                    <a:lstStyle/>
                    <a:p>
                      <a:pPr algn="r" fontAlgn="ctr"/>
                      <a:r>
                        <a:rPr lang="en-US" sz="1000">
                          <a:effectLst/>
                        </a:rPr>
                        <a:t>-117.11</a:t>
                      </a:r>
                    </a:p>
                  </a:txBody>
                  <a:tcPr marL="48891" marR="48891" marT="24446" marB="24446" anchor="ctr"/>
                </a:tc>
                <a:tc>
                  <a:txBody>
                    <a:bodyPr/>
                    <a:lstStyle/>
                    <a:p>
                      <a:pPr algn="r" fontAlgn="ctr"/>
                      <a:r>
                        <a:rPr lang="en-US" sz="1000">
                          <a:effectLst/>
                        </a:rPr>
                        <a:t>33.75</a:t>
                      </a:r>
                    </a:p>
                  </a:txBody>
                  <a:tcPr marL="48891" marR="48891" marT="24446" marB="24446" anchor="ctr"/>
                </a:tc>
                <a:tc>
                  <a:txBody>
                    <a:bodyPr/>
                    <a:lstStyle/>
                    <a:p>
                      <a:pPr algn="r" fontAlgn="ctr"/>
                      <a:r>
                        <a:rPr lang="en-US" sz="1000">
                          <a:effectLst/>
                        </a:rPr>
                        <a:t>17</a:t>
                      </a:r>
                    </a:p>
                  </a:txBody>
                  <a:tcPr marL="48891" marR="48891" marT="24446" marB="24446" anchor="ctr"/>
                </a:tc>
                <a:tc>
                  <a:txBody>
                    <a:bodyPr/>
                    <a:lstStyle/>
                    <a:p>
                      <a:pPr algn="r" fontAlgn="ctr"/>
                      <a:r>
                        <a:rPr lang="en-US" sz="1000">
                          <a:effectLst/>
                        </a:rPr>
                        <a:t>4174</a:t>
                      </a:r>
                    </a:p>
                  </a:txBody>
                  <a:tcPr marL="48891" marR="48891" marT="24446" marB="24446" anchor="ctr"/>
                </a:tc>
                <a:tc>
                  <a:txBody>
                    <a:bodyPr/>
                    <a:lstStyle/>
                    <a:p>
                      <a:pPr algn="r" fontAlgn="ctr"/>
                      <a:r>
                        <a:rPr lang="en-US" sz="1000">
                          <a:effectLst/>
                        </a:rPr>
                        <a:t>851.0</a:t>
                      </a:r>
                    </a:p>
                  </a:txBody>
                  <a:tcPr marL="48891" marR="48891" marT="24446" marB="24446" anchor="ctr"/>
                </a:tc>
                <a:tc>
                  <a:txBody>
                    <a:bodyPr/>
                    <a:lstStyle/>
                    <a:p>
                      <a:pPr algn="r" fontAlgn="ctr"/>
                      <a:r>
                        <a:rPr lang="en-US" sz="1000">
                          <a:effectLst/>
                        </a:rPr>
                        <a:t>1845</a:t>
                      </a:r>
                    </a:p>
                  </a:txBody>
                  <a:tcPr marL="48891" marR="48891" marT="24446" marB="24446" anchor="ctr"/>
                </a:tc>
                <a:tc>
                  <a:txBody>
                    <a:bodyPr/>
                    <a:lstStyle/>
                    <a:p>
                      <a:pPr algn="r" fontAlgn="ctr"/>
                      <a:r>
                        <a:rPr lang="en-US" sz="1000">
                          <a:effectLst/>
                        </a:rPr>
                        <a:t>780</a:t>
                      </a:r>
                    </a:p>
                  </a:txBody>
                  <a:tcPr marL="48891" marR="48891" marT="24446" marB="24446" anchor="ctr"/>
                </a:tc>
                <a:tc>
                  <a:txBody>
                    <a:bodyPr/>
                    <a:lstStyle/>
                    <a:p>
                      <a:pPr algn="r" fontAlgn="ctr"/>
                      <a:r>
                        <a:rPr lang="en-US" sz="1000">
                          <a:effectLst/>
                        </a:rPr>
                        <a:t>2.2618</a:t>
                      </a:r>
                    </a:p>
                  </a:txBody>
                  <a:tcPr marL="48891" marR="48891" marT="24446" marB="24446" anchor="ctr"/>
                </a:tc>
                <a:tc>
                  <a:txBody>
                    <a:bodyPr/>
                    <a:lstStyle/>
                    <a:p>
                      <a:pPr algn="r" fontAlgn="ctr"/>
                      <a:r>
                        <a:rPr lang="en-US" sz="1000">
                          <a:effectLst/>
                        </a:rPr>
                        <a:t>96100</a:t>
                      </a:r>
                    </a:p>
                  </a:txBody>
                  <a:tcPr marL="48891" marR="48891" marT="24446" marB="24446" anchor="ctr"/>
                </a:tc>
                <a:tc>
                  <a:txBody>
                    <a:bodyPr/>
                    <a:lstStyle/>
                    <a:p>
                      <a:pPr algn="r" fontAlgn="ctr"/>
                      <a:r>
                        <a:rPr lang="en-US" sz="1000">
                          <a:effectLst/>
                        </a:rPr>
                        <a:t>INLAND</a:t>
                      </a:r>
                    </a:p>
                  </a:txBody>
                  <a:tcPr marL="48891" marR="48891" marT="24446" marB="24446" anchor="ctr"/>
                </a:tc>
                <a:tc>
                  <a:txBody>
                    <a:bodyPr/>
                    <a:lstStyle/>
                    <a:p>
                      <a:pPr algn="r" fontAlgn="ctr"/>
                      <a:r>
                        <a:rPr lang="en-US" sz="1000">
                          <a:effectLst/>
                        </a:rPr>
                        <a:t>2</a:t>
                      </a:r>
                    </a:p>
                  </a:txBody>
                  <a:tcPr marL="48891" marR="48891" marT="24446" marB="24446" anchor="ctr"/>
                </a:tc>
                <a:tc>
                  <a:txBody>
                    <a:bodyPr/>
                    <a:lstStyle/>
                    <a:p>
                      <a:pPr algn="r" fontAlgn="ctr"/>
                      <a:r>
                        <a:rPr lang="en-US" sz="1000">
                          <a:effectLst/>
                        </a:rPr>
                        <a:t>5.351282</a:t>
                      </a:r>
                    </a:p>
                  </a:txBody>
                  <a:tcPr marL="48891" marR="48891" marT="24446" marB="24446" anchor="ctr"/>
                </a:tc>
                <a:tc>
                  <a:txBody>
                    <a:bodyPr/>
                    <a:lstStyle/>
                    <a:p>
                      <a:pPr algn="r" fontAlgn="ctr"/>
                      <a:r>
                        <a:rPr lang="en-US" sz="1000">
                          <a:effectLst/>
                        </a:rPr>
                        <a:t>0.203881</a:t>
                      </a:r>
                    </a:p>
                  </a:txBody>
                  <a:tcPr marL="48891" marR="48891" marT="24446" marB="24446" anchor="ctr"/>
                </a:tc>
                <a:tc>
                  <a:txBody>
                    <a:bodyPr/>
                    <a:lstStyle/>
                    <a:p>
                      <a:pPr algn="r" fontAlgn="ctr"/>
                      <a:r>
                        <a:rPr lang="en-US" sz="1000">
                          <a:effectLst/>
                        </a:rPr>
                        <a:t>2.365385</a:t>
                      </a:r>
                    </a:p>
                  </a:txBody>
                  <a:tcPr marL="48891" marR="48891" marT="24446" marB="24446" anchor="ctr"/>
                </a:tc>
                <a:tc>
                  <a:txBody>
                    <a:bodyPr/>
                    <a:lstStyle/>
                    <a:p>
                      <a:pPr algn="r" fontAlgn="ctr"/>
                      <a:r>
                        <a:rPr lang="en-US" sz="1000">
                          <a:effectLst/>
                        </a:rPr>
                        <a:t>5.351282</a:t>
                      </a:r>
                    </a:p>
                  </a:txBody>
                  <a:tcPr marL="48891" marR="48891" marT="24446" marB="24446" anchor="ctr"/>
                </a:tc>
                <a:tc>
                  <a:txBody>
                    <a:bodyPr/>
                    <a:lstStyle/>
                    <a:p>
                      <a:pPr algn="r" fontAlgn="ctr"/>
                      <a:r>
                        <a:rPr lang="en-US" sz="1000">
                          <a:effectLst/>
                        </a:rPr>
                        <a:t>2.365385</a:t>
                      </a:r>
                    </a:p>
                  </a:txBody>
                  <a:tcPr marL="48891" marR="48891" marT="24446" marB="24446" anchor="ctr"/>
                </a:tc>
              </a:tr>
              <a:tr h="635589">
                <a:tc>
                  <a:txBody>
                    <a:bodyPr/>
                    <a:lstStyle/>
                    <a:p>
                      <a:pPr algn="r" fontAlgn="ctr"/>
                      <a:r>
                        <a:rPr lang="en-US" sz="1000">
                          <a:effectLst/>
                        </a:rPr>
                        <a:t>4</a:t>
                      </a:r>
                      <a:endParaRPr lang="en-US" sz="1000" b="1">
                        <a:effectLst/>
                      </a:endParaRPr>
                    </a:p>
                  </a:txBody>
                  <a:tcPr marL="48891" marR="48891" marT="24446" marB="24446" anchor="ctr"/>
                </a:tc>
                <a:tc>
                  <a:txBody>
                    <a:bodyPr/>
                    <a:lstStyle/>
                    <a:p>
                      <a:pPr algn="r" fontAlgn="ctr"/>
                      <a:r>
                        <a:rPr lang="en-US" sz="1000">
                          <a:effectLst/>
                        </a:rPr>
                        <a:t>-118.15</a:t>
                      </a:r>
                    </a:p>
                  </a:txBody>
                  <a:tcPr marL="48891" marR="48891" marT="24446" marB="24446" anchor="ctr"/>
                </a:tc>
                <a:tc>
                  <a:txBody>
                    <a:bodyPr/>
                    <a:lstStyle/>
                    <a:p>
                      <a:pPr algn="r" fontAlgn="ctr"/>
                      <a:r>
                        <a:rPr lang="en-US" sz="1000">
                          <a:effectLst/>
                        </a:rPr>
                        <a:t>33.77</a:t>
                      </a:r>
                    </a:p>
                  </a:txBody>
                  <a:tcPr marL="48891" marR="48891" marT="24446" marB="24446" anchor="ctr"/>
                </a:tc>
                <a:tc>
                  <a:txBody>
                    <a:bodyPr/>
                    <a:lstStyle/>
                    <a:p>
                      <a:pPr algn="r" fontAlgn="ctr"/>
                      <a:r>
                        <a:rPr lang="en-US" sz="1000">
                          <a:effectLst/>
                        </a:rPr>
                        <a:t>36</a:t>
                      </a:r>
                    </a:p>
                  </a:txBody>
                  <a:tcPr marL="48891" marR="48891" marT="24446" marB="24446" anchor="ctr"/>
                </a:tc>
                <a:tc>
                  <a:txBody>
                    <a:bodyPr/>
                    <a:lstStyle/>
                    <a:p>
                      <a:pPr algn="r" fontAlgn="ctr"/>
                      <a:r>
                        <a:rPr lang="en-US" sz="1000">
                          <a:effectLst/>
                        </a:rPr>
                        <a:t>4366</a:t>
                      </a:r>
                    </a:p>
                  </a:txBody>
                  <a:tcPr marL="48891" marR="48891" marT="24446" marB="24446" anchor="ctr"/>
                </a:tc>
                <a:tc>
                  <a:txBody>
                    <a:bodyPr/>
                    <a:lstStyle/>
                    <a:p>
                      <a:pPr algn="r" fontAlgn="ctr"/>
                      <a:r>
                        <a:rPr lang="en-US" sz="1000">
                          <a:effectLst/>
                        </a:rPr>
                        <a:t>1211.0</a:t>
                      </a:r>
                    </a:p>
                  </a:txBody>
                  <a:tcPr marL="48891" marR="48891" marT="24446" marB="24446" anchor="ctr"/>
                </a:tc>
                <a:tc>
                  <a:txBody>
                    <a:bodyPr/>
                    <a:lstStyle/>
                    <a:p>
                      <a:pPr algn="r" fontAlgn="ctr"/>
                      <a:r>
                        <a:rPr lang="en-US" sz="1000">
                          <a:effectLst/>
                        </a:rPr>
                        <a:t>1912</a:t>
                      </a:r>
                    </a:p>
                  </a:txBody>
                  <a:tcPr marL="48891" marR="48891" marT="24446" marB="24446" anchor="ctr"/>
                </a:tc>
                <a:tc>
                  <a:txBody>
                    <a:bodyPr/>
                    <a:lstStyle/>
                    <a:p>
                      <a:pPr algn="r" fontAlgn="ctr"/>
                      <a:r>
                        <a:rPr lang="en-US" sz="1000">
                          <a:effectLst/>
                        </a:rPr>
                        <a:t>1172</a:t>
                      </a:r>
                    </a:p>
                  </a:txBody>
                  <a:tcPr marL="48891" marR="48891" marT="24446" marB="24446" anchor="ctr"/>
                </a:tc>
                <a:tc>
                  <a:txBody>
                    <a:bodyPr/>
                    <a:lstStyle/>
                    <a:p>
                      <a:pPr algn="r" fontAlgn="ctr"/>
                      <a:r>
                        <a:rPr lang="en-US" sz="1000">
                          <a:effectLst/>
                        </a:rPr>
                        <a:t>3.5292</a:t>
                      </a:r>
                    </a:p>
                  </a:txBody>
                  <a:tcPr marL="48891" marR="48891" marT="24446" marB="24446" anchor="ctr"/>
                </a:tc>
                <a:tc>
                  <a:txBody>
                    <a:bodyPr/>
                    <a:lstStyle/>
                    <a:p>
                      <a:pPr algn="r" fontAlgn="ctr"/>
                      <a:r>
                        <a:rPr lang="en-US" sz="1000">
                          <a:effectLst/>
                        </a:rPr>
                        <a:t>361800</a:t>
                      </a:r>
                    </a:p>
                  </a:txBody>
                  <a:tcPr marL="48891" marR="48891" marT="24446" marB="24446" anchor="ctr"/>
                </a:tc>
                <a:tc>
                  <a:txBody>
                    <a:bodyPr/>
                    <a:lstStyle/>
                    <a:p>
                      <a:pPr algn="r" fontAlgn="ctr"/>
                      <a:r>
                        <a:rPr lang="en-US" sz="1000">
                          <a:effectLst/>
                        </a:rPr>
                        <a:t>NEAR OCEAN</a:t>
                      </a:r>
                    </a:p>
                  </a:txBody>
                  <a:tcPr marL="48891" marR="48891" marT="24446" marB="24446" anchor="ctr"/>
                </a:tc>
                <a:tc>
                  <a:txBody>
                    <a:bodyPr/>
                    <a:lstStyle/>
                    <a:p>
                      <a:pPr algn="r" fontAlgn="ctr"/>
                      <a:r>
                        <a:rPr lang="en-US" sz="1000">
                          <a:effectLst/>
                        </a:rPr>
                        <a:t>3</a:t>
                      </a:r>
                    </a:p>
                  </a:txBody>
                  <a:tcPr marL="48891" marR="48891" marT="24446" marB="24446" anchor="ctr"/>
                </a:tc>
                <a:tc>
                  <a:txBody>
                    <a:bodyPr/>
                    <a:lstStyle/>
                    <a:p>
                      <a:pPr algn="r" fontAlgn="ctr"/>
                      <a:r>
                        <a:rPr lang="en-US" sz="1000">
                          <a:effectLst/>
                        </a:rPr>
                        <a:t>3.725256</a:t>
                      </a:r>
                    </a:p>
                  </a:txBody>
                  <a:tcPr marL="48891" marR="48891" marT="24446" marB="24446" anchor="ctr"/>
                </a:tc>
                <a:tc>
                  <a:txBody>
                    <a:bodyPr/>
                    <a:lstStyle/>
                    <a:p>
                      <a:pPr algn="r" fontAlgn="ctr"/>
                      <a:r>
                        <a:rPr lang="en-US" sz="1000">
                          <a:effectLst/>
                        </a:rPr>
                        <a:t>0.277371</a:t>
                      </a:r>
                    </a:p>
                  </a:txBody>
                  <a:tcPr marL="48891" marR="48891" marT="24446" marB="24446" anchor="ctr"/>
                </a:tc>
                <a:tc>
                  <a:txBody>
                    <a:bodyPr/>
                    <a:lstStyle/>
                    <a:p>
                      <a:pPr algn="r" fontAlgn="ctr"/>
                      <a:r>
                        <a:rPr lang="en-US" sz="1000">
                          <a:effectLst/>
                        </a:rPr>
                        <a:t>1.631399</a:t>
                      </a:r>
                    </a:p>
                  </a:txBody>
                  <a:tcPr marL="48891" marR="48891" marT="24446" marB="24446" anchor="ctr"/>
                </a:tc>
                <a:tc>
                  <a:txBody>
                    <a:bodyPr/>
                    <a:lstStyle/>
                    <a:p>
                      <a:pPr algn="r" fontAlgn="ctr"/>
                      <a:r>
                        <a:rPr lang="en-US" sz="1000">
                          <a:effectLst/>
                        </a:rPr>
                        <a:t>3.725256</a:t>
                      </a:r>
                    </a:p>
                  </a:txBody>
                  <a:tcPr marL="48891" marR="48891" marT="24446" marB="24446" anchor="ctr"/>
                </a:tc>
                <a:tc>
                  <a:txBody>
                    <a:bodyPr/>
                    <a:lstStyle/>
                    <a:p>
                      <a:pPr algn="r" fontAlgn="ctr"/>
                      <a:r>
                        <a:rPr lang="en-US" sz="1000" dirty="0">
                          <a:effectLst/>
                        </a:rPr>
                        <a:t>1.631399</a:t>
                      </a:r>
                    </a:p>
                  </a:txBody>
                  <a:tcPr marL="48891" marR="48891" marT="24446" marB="24446" anchor="ctr"/>
                </a:tc>
              </a:tr>
            </a:tbl>
          </a:graphicData>
        </a:graphic>
      </p:graphicFrame>
      <p:sp>
        <p:nvSpPr>
          <p:cNvPr id="8" name="Rectangle 1"/>
          <p:cNvSpPr>
            <a:spLocks noChangeArrowheads="1"/>
          </p:cNvSpPr>
          <p:nvPr/>
        </p:nvSpPr>
        <p:spPr bwMode="auto">
          <a:xfrm>
            <a:off x="3284538" y="1671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5572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Scaling</a:t>
            </a:r>
            <a:endParaRPr lang="en-US" dirty="0"/>
          </a:p>
        </p:txBody>
      </p:sp>
      <p:sp>
        <p:nvSpPr>
          <p:cNvPr id="3" name="Content Placeholder 2"/>
          <p:cNvSpPr>
            <a:spLocks noGrp="1"/>
          </p:cNvSpPr>
          <p:nvPr>
            <p:ph idx="1"/>
          </p:nvPr>
        </p:nvSpPr>
        <p:spPr>
          <a:xfrm>
            <a:off x="838200" y="4507991"/>
            <a:ext cx="10515600" cy="1668971"/>
          </a:xfrm>
        </p:spPr>
        <p:txBody>
          <a:bodyPr>
            <a:normAutofit lnSpcReduction="10000"/>
          </a:bodyPr>
          <a:lstStyle/>
          <a:p>
            <a:r>
              <a:rPr lang="en-US" dirty="0"/>
              <a:t>Feature scaling allows values to be scaled </a:t>
            </a:r>
          </a:p>
          <a:p>
            <a:pPr lvl="1"/>
            <a:r>
              <a:rPr lang="en-US" dirty="0" err="1"/>
              <a:t>MinMax</a:t>
            </a:r>
            <a:r>
              <a:rPr lang="en-US" dirty="0"/>
              <a:t> </a:t>
            </a:r>
            <a:r>
              <a:rPr lang="en-US" dirty="0" err="1"/>
              <a:t>Scaler</a:t>
            </a:r>
            <a:endParaRPr lang="en-US" dirty="0"/>
          </a:p>
          <a:p>
            <a:pPr lvl="1"/>
            <a:r>
              <a:rPr lang="en-US" dirty="0"/>
              <a:t>Standard </a:t>
            </a:r>
            <a:r>
              <a:rPr lang="en-US" dirty="0" err="1"/>
              <a:t>Scaler</a:t>
            </a:r>
            <a:endParaRPr lang="en-US" dirty="0"/>
          </a:p>
          <a:p>
            <a:r>
              <a:rPr lang="en-US" dirty="0"/>
              <a:t>Let’s apply feature scaling on </a:t>
            </a:r>
            <a:r>
              <a:rPr lang="en-US" b="1" dirty="0"/>
              <a:t>housing</a:t>
            </a:r>
            <a:r>
              <a:rPr lang="en-US" dirty="0"/>
              <a:t> </a:t>
            </a:r>
            <a:r>
              <a:rPr lang="en-US" dirty="0" err="1"/>
              <a:t>dataframe</a:t>
            </a:r>
            <a:endParaRPr lang="en-US" dirty="0"/>
          </a:p>
          <a:p>
            <a:endParaRPr lang="en-US" dirty="0"/>
          </a:p>
          <a:p>
            <a:endParaRPr lang="en-US" dirty="0" smtClean="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57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49199395"/>
              </p:ext>
            </p:extLst>
          </p:nvPr>
        </p:nvGraphicFramePr>
        <p:xfrm>
          <a:off x="4362465" y="0"/>
          <a:ext cx="7581870" cy="4357980"/>
        </p:xfrm>
        <a:graphic>
          <a:graphicData uri="http://schemas.openxmlformats.org/drawingml/2006/table">
            <a:tbl>
              <a:tblPr>
                <a:tableStyleId>{08FB837D-C827-4EFA-A057-4D05807E0F7C}</a:tableStyleId>
              </a:tblPr>
              <a:tblGrid>
                <a:gridCol w="505458"/>
                <a:gridCol w="505458"/>
                <a:gridCol w="505458"/>
                <a:gridCol w="505458"/>
                <a:gridCol w="505458"/>
                <a:gridCol w="505458"/>
                <a:gridCol w="505458"/>
                <a:gridCol w="505458"/>
                <a:gridCol w="505458"/>
                <a:gridCol w="505458"/>
                <a:gridCol w="505458"/>
                <a:gridCol w="505458"/>
                <a:gridCol w="505458"/>
                <a:gridCol w="505458"/>
                <a:gridCol w="505458"/>
              </a:tblGrid>
              <a:tr h="1054870">
                <a:tc>
                  <a:txBody>
                    <a:bodyPr/>
                    <a:lstStyle/>
                    <a:p>
                      <a:endParaRPr lang="en-US" dirty="0"/>
                    </a:p>
                  </a:txBody>
                  <a:tcPr marL="65929" marR="65929" marT="32965" marB="32965" anchor="ctr"/>
                </a:tc>
                <a:tc>
                  <a:txBody>
                    <a:bodyPr/>
                    <a:lstStyle/>
                    <a:p>
                      <a:pPr algn="r" fontAlgn="ctr"/>
                      <a:r>
                        <a:rPr lang="en-US" sz="1300" dirty="0">
                          <a:effectLst/>
                        </a:rPr>
                        <a:t/>
                      </a:r>
                      <a:br>
                        <a:rPr lang="en-US" sz="1300" dirty="0">
                          <a:effectLst/>
                        </a:rPr>
                      </a:br>
                      <a:r>
                        <a:rPr lang="en-US" sz="1300" dirty="0">
                          <a:effectLst/>
                        </a:rPr>
                        <a:t>longitude</a:t>
                      </a:r>
                      <a:endParaRPr lang="en-US" sz="1300" b="1" dirty="0">
                        <a:effectLst/>
                      </a:endParaRPr>
                    </a:p>
                  </a:txBody>
                  <a:tcPr marL="65929" marR="65929" marT="32965" marB="32965" anchor="ctr"/>
                </a:tc>
                <a:tc>
                  <a:txBody>
                    <a:bodyPr/>
                    <a:lstStyle/>
                    <a:p>
                      <a:pPr algn="r" fontAlgn="ctr"/>
                      <a:r>
                        <a:rPr lang="en-US" sz="1300" dirty="0">
                          <a:effectLst/>
                        </a:rPr>
                        <a:t>latitude</a:t>
                      </a:r>
                      <a:endParaRPr lang="en-US" sz="1300" b="1" dirty="0">
                        <a:effectLst/>
                      </a:endParaRPr>
                    </a:p>
                  </a:txBody>
                  <a:tcPr marL="65929" marR="65929" marT="32965" marB="32965" anchor="ctr"/>
                </a:tc>
                <a:tc>
                  <a:txBody>
                    <a:bodyPr/>
                    <a:lstStyle/>
                    <a:p>
                      <a:pPr algn="r" fontAlgn="ctr"/>
                      <a:r>
                        <a:rPr lang="en-US" sz="1300">
                          <a:effectLst/>
                        </a:rPr>
                        <a:t>housing_median_age</a:t>
                      </a:r>
                      <a:endParaRPr lang="en-US" sz="1300" b="1">
                        <a:effectLst/>
                      </a:endParaRPr>
                    </a:p>
                  </a:txBody>
                  <a:tcPr marL="65929" marR="65929" marT="32965" marB="32965" anchor="ctr"/>
                </a:tc>
                <a:tc>
                  <a:txBody>
                    <a:bodyPr/>
                    <a:lstStyle/>
                    <a:p>
                      <a:pPr algn="r" fontAlgn="ctr"/>
                      <a:r>
                        <a:rPr lang="en-US" sz="1300" dirty="0" err="1">
                          <a:effectLst/>
                        </a:rPr>
                        <a:t>total_rooms</a:t>
                      </a:r>
                      <a:endParaRPr lang="en-US" sz="1300" b="1" dirty="0">
                        <a:effectLst/>
                      </a:endParaRPr>
                    </a:p>
                  </a:txBody>
                  <a:tcPr marL="65929" marR="65929" marT="32965" marB="32965" anchor="ctr"/>
                </a:tc>
                <a:tc>
                  <a:txBody>
                    <a:bodyPr/>
                    <a:lstStyle/>
                    <a:p>
                      <a:pPr algn="r" fontAlgn="ctr"/>
                      <a:r>
                        <a:rPr lang="en-US" sz="1300">
                          <a:effectLst/>
                        </a:rPr>
                        <a:t>total_bedrooms</a:t>
                      </a:r>
                      <a:endParaRPr lang="en-US" sz="1300" b="1">
                        <a:effectLst/>
                      </a:endParaRPr>
                    </a:p>
                  </a:txBody>
                  <a:tcPr marL="65929" marR="65929" marT="32965" marB="32965" anchor="ctr"/>
                </a:tc>
                <a:tc>
                  <a:txBody>
                    <a:bodyPr/>
                    <a:lstStyle/>
                    <a:p>
                      <a:pPr algn="r" fontAlgn="ctr"/>
                      <a:r>
                        <a:rPr lang="en-US" sz="1300" dirty="0">
                          <a:effectLst/>
                        </a:rPr>
                        <a:t>population</a:t>
                      </a:r>
                      <a:endParaRPr lang="en-US" sz="1300" b="1" dirty="0">
                        <a:effectLst/>
                      </a:endParaRPr>
                    </a:p>
                  </a:txBody>
                  <a:tcPr marL="65929" marR="65929" marT="32965" marB="32965" anchor="ctr"/>
                </a:tc>
                <a:tc>
                  <a:txBody>
                    <a:bodyPr/>
                    <a:lstStyle/>
                    <a:p>
                      <a:pPr algn="r" fontAlgn="ctr"/>
                      <a:r>
                        <a:rPr lang="en-US" sz="1300">
                          <a:effectLst/>
                        </a:rPr>
                        <a:t>households</a:t>
                      </a:r>
                      <a:endParaRPr lang="en-US" sz="1300" b="1">
                        <a:effectLst/>
                      </a:endParaRPr>
                    </a:p>
                  </a:txBody>
                  <a:tcPr marL="65929" marR="65929" marT="32965" marB="32965" anchor="ctr"/>
                </a:tc>
                <a:tc>
                  <a:txBody>
                    <a:bodyPr/>
                    <a:lstStyle/>
                    <a:p>
                      <a:pPr algn="r" fontAlgn="ctr"/>
                      <a:r>
                        <a:rPr lang="en-US" sz="1300" dirty="0" err="1">
                          <a:effectLst/>
                        </a:rPr>
                        <a:t>median_income</a:t>
                      </a:r>
                      <a:endParaRPr lang="en-US" sz="1300" b="1" dirty="0">
                        <a:effectLst/>
                      </a:endParaRPr>
                    </a:p>
                  </a:txBody>
                  <a:tcPr marL="65929" marR="65929" marT="32965" marB="32965" anchor="ctr"/>
                </a:tc>
                <a:tc>
                  <a:txBody>
                    <a:bodyPr/>
                    <a:lstStyle/>
                    <a:p>
                      <a:pPr algn="r" fontAlgn="ctr"/>
                      <a:r>
                        <a:rPr lang="en-US" sz="1300" dirty="0" err="1">
                          <a:effectLst/>
                        </a:rPr>
                        <a:t>median_house_value</a:t>
                      </a:r>
                      <a:endParaRPr lang="en-US" sz="1300" b="1" dirty="0">
                        <a:effectLst/>
                      </a:endParaRPr>
                    </a:p>
                  </a:txBody>
                  <a:tcPr marL="65929" marR="65929" marT="32965" marB="32965" anchor="ctr"/>
                </a:tc>
                <a:tc>
                  <a:txBody>
                    <a:bodyPr/>
                    <a:lstStyle/>
                    <a:p>
                      <a:pPr algn="r" fontAlgn="ctr"/>
                      <a:r>
                        <a:rPr lang="en-US" sz="1300">
                          <a:effectLst/>
                        </a:rPr>
                        <a:t>ocean_proximity</a:t>
                      </a:r>
                      <a:endParaRPr lang="en-US" sz="1300" b="1">
                        <a:effectLst/>
                      </a:endParaRPr>
                    </a:p>
                  </a:txBody>
                  <a:tcPr marL="65929" marR="65929" marT="32965" marB="32965" anchor="ctr"/>
                </a:tc>
                <a:tc>
                  <a:txBody>
                    <a:bodyPr/>
                    <a:lstStyle/>
                    <a:p>
                      <a:pPr algn="r" fontAlgn="ctr"/>
                      <a:r>
                        <a:rPr lang="en-US" sz="1300" dirty="0" err="1">
                          <a:effectLst/>
                        </a:rPr>
                        <a:t>income_cat</a:t>
                      </a:r>
                      <a:endParaRPr lang="en-US" sz="1300" b="1" dirty="0">
                        <a:effectLst/>
                      </a:endParaRPr>
                    </a:p>
                  </a:txBody>
                  <a:tcPr marL="65929" marR="65929" marT="32965" marB="32965" anchor="ctr"/>
                </a:tc>
                <a:tc>
                  <a:txBody>
                    <a:bodyPr/>
                    <a:lstStyle/>
                    <a:p>
                      <a:pPr algn="r" fontAlgn="ctr"/>
                      <a:r>
                        <a:rPr lang="en-US" sz="1300" dirty="0" err="1">
                          <a:effectLst/>
                        </a:rPr>
                        <a:t>rooms_per_house</a:t>
                      </a:r>
                      <a:endParaRPr lang="en-US" sz="1300" b="1" dirty="0">
                        <a:effectLst/>
                      </a:endParaRPr>
                    </a:p>
                  </a:txBody>
                  <a:tcPr marL="65929" marR="65929" marT="32965" marB="32965" anchor="ctr"/>
                </a:tc>
                <a:tc>
                  <a:txBody>
                    <a:bodyPr/>
                    <a:lstStyle/>
                    <a:p>
                      <a:pPr algn="r" fontAlgn="ctr"/>
                      <a:r>
                        <a:rPr lang="en-US" sz="1300" dirty="0" err="1">
                          <a:effectLst/>
                        </a:rPr>
                        <a:t>bedrooms_ratio</a:t>
                      </a:r>
                      <a:endParaRPr lang="en-US" sz="1300" b="1" dirty="0">
                        <a:effectLst/>
                      </a:endParaRPr>
                    </a:p>
                  </a:txBody>
                  <a:tcPr marL="65929" marR="65929" marT="32965" marB="32965" anchor="ctr"/>
                </a:tc>
                <a:tc>
                  <a:txBody>
                    <a:bodyPr/>
                    <a:lstStyle/>
                    <a:p>
                      <a:pPr algn="r" fontAlgn="ctr"/>
                      <a:r>
                        <a:rPr lang="en-US" sz="1300" dirty="0" err="1">
                          <a:effectLst/>
                        </a:rPr>
                        <a:t>people_per_house</a:t>
                      </a:r>
                      <a:endParaRPr lang="en-US" sz="1300" b="1" dirty="0">
                        <a:effectLst/>
                      </a:endParaRPr>
                    </a:p>
                  </a:txBody>
                  <a:tcPr marL="65929" marR="65929" marT="32965" marB="32965" anchor="ctr"/>
                </a:tc>
              </a:tr>
              <a:tr h="659294">
                <a:tc>
                  <a:txBody>
                    <a:bodyPr/>
                    <a:lstStyle/>
                    <a:p>
                      <a:pPr algn="r" fontAlgn="ctr"/>
                      <a:r>
                        <a:rPr lang="en-US" sz="1300">
                          <a:effectLst/>
                        </a:rPr>
                        <a:t>13096</a:t>
                      </a:r>
                      <a:endParaRPr lang="en-US" sz="1300" b="1">
                        <a:effectLst/>
                      </a:endParaRPr>
                    </a:p>
                  </a:txBody>
                  <a:tcPr marL="65929" marR="65929" marT="32965" marB="32965" anchor="ctr"/>
                </a:tc>
                <a:tc>
                  <a:txBody>
                    <a:bodyPr/>
                    <a:lstStyle/>
                    <a:p>
                      <a:pPr algn="r" fontAlgn="ctr"/>
                      <a:r>
                        <a:rPr lang="en-US" sz="1300">
                          <a:effectLst/>
                        </a:rPr>
                        <a:t>-122.42</a:t>
                      </a:r>
                    </a:p>
                  </a:txBody>
                  <a:tcPr marL="65929" marR="65929" marT="32965" marB="32965" anchor="ctr"/>
                </a:tc>
                <a:tc>
                  <a:txBody>
                    <a:bodyPr/>
                    <a:lstStyle/>
                    <a:p>
                      <a:pPr algn="r" fontAlgn="ctr"/>
                      <a:r>
                        <a:rPr lang="en-US" sz="1300">
                          <a:effectLst/>
                        </a:rPr>
                        <a:t>37.80</a:t>
                      </a:r>
                    </a:p>
                  </a:txBody>
                  <a:tcPr marL="65929" marR="65929" marT="32965" marB="32965" anchor="ctr"/>
                </a:tc>
                <a:tc>
                  <a:txBody>
                    <a:bodyPr/>
                    <a:lstStyle/>
                    <a:p>
                      <a:pPr algn="r" fontAlgn="ctr"/>
                      <a:r>
                        <a:rPr lang="en-US" sz="1300">
                          <a:effectLst/>
                        </a:rPr>
                        <a:t>52</a:t>
                      </a:r>
                    </a:p>
                  </a:txBody>
                  <a:tcPr marL="65929" marR="65929" marT="32965" marB="32965" anchor="ctr"/>
                </a:tc>
                <a:tc>
                  <a:txBody>
                    <a:bodyPr/>
                    <a:lstStyle/>
                    <a:p>
                      <a:pPr algn="r" fontAlgn="ctr"/>
                      <a:r>
                        <a:rPr lang="en-US" sz="1300">
                          <a:effectLst/>
                        </a:rPr>
                        <a:t>3321</a:t>
                      </a:r>
                    </a:p>
                  </a:txBody>
                  <a:tcPr marL="65929" marR="65929" marT="32965" marB="32965" anchor="ctr"/>
                </a:tc>
                <a:tc>
                  <a:txBody>
                    <a:bodyPr/>
                    <a:lstStyle/>
                    <a:p>
                      <a:pPr algn="r" fontAlgn="ctr"/>
                      <a:r>
                        <a:rPr lang="en-US" sz="1300">
                          <a:effectLst/>
                        </a:rPr>
                        <a:t>1115.0</a:t>
                      </a:r>
                    </a:p>
                  </a:txBody>
                  <a:tcPr marL="65929" marR="65929" marT="32965" marB="32965" anchor="ctr"/>
                </a:tc>
                <a:tc>
                  <a:txBody>
                    <a:bodyPr/>
                    <a:lstStyle/>
                    <a:p>
                      <a:pPr algn="r" fontAlgn="ctr"/>
                      <a:r>
                        <a:rPr lang="en-US" sz="1300">
                          <a:effectLst/>
                        </a:rPr>
                        <a:t>1576</a:t>
                      </a:r>
                    </a:p>
                  </a:txBody>
                  <a:tcPr marL="65929" marR="65929" marT="32965" marB="32965" anchor="ctr"/>
                </a:tc>
                <a:tc>
                  <a:txBody>
                    <a:bodyPr/>
                    <a:lstStyle/>
                    <a:p>
                      <a:pPr algn="r" fontAlgn="ctr"/>
                      <a:r>
                        <a:rPr lang="en-US" sz="1300">
                          <a:effectLst/>
                        </a:rPr>
                        <a:t>1034</a:t>
                      </a:r>
                    </a:p>
                  </a:txBody>
                  <a:tcPr marL="65929" marR="65929" marT="32965" marB="32965" anchor="ctr"/>
                </a:tc>
                <a:tc>
                  <a:txBody>
                    <a:bodyPr/>
                    <a:lstStyle/>
                    <a:p>
                      <a:pPr algn="r" fontAlgn="ctr"/>
                      <a:r>
                        <a:rPr lang="en-US" sz="1300">
                          <a:effectLst/>
                        </a:rPr>
                        <a:t>2.0987</a:t>
                      </a:r>
                    </a:p>
                  </a:txBody>
                  <a:tcPr marL="65929" marR="65929" marT="32965" marB="32965" anchor="ctr"/>
                </a:tc>
                <a:tc>
                  <a:txBody>
                    <a:bodyPr/>
                    <a:lstStyle/>
                    <a:p>
                      <a:pPr algn="r" fontAlgn="ctr"/>
                      <a:r>
                        <a:rPr lang="en-US" sz="1300">
                          <a:effectLst/>
                        </a:rPr>
                        <a:t>458300</a:t>
                      </a:r>
                    </a:p>
                  </a:txBody>
                  <a:tcPr marL="65929" marR="65929" marT="32965" marB="32965" anchor="ctr"/>
                </a:tc>
                <a:tc>
                  <a:txBody>
                    <a:bodyPr/>
                    <a:lstStyle/>
                    <a:p>
                      <a:pPr algn="r" fontAlgn="ctr"/>
                      <a:r>
                        <a:rPr lang="en-US" sz="1300">
                          <a:effectLst/>
                        </a:rPr>
                        <a:t>NEAR BAY</a:t>
                      </a:r>
                    </a:p>
                  </a:txBody>
                  <a:tcPr marL="65929" marR="65929" marT="32965" marB="32965" anchor="ctr"/>
                </a:tc>
                <a:tc>
                  <a:txBody>
                    <a:bodyPr/>
                    <a:lstStyle/>
                    <a:p>
                      <a:pPr algn="r" fontAlgn="ctr"/>
                      <a:r>
                        <a:rPr lang="en-US" sz="1300">
                          <a:effectLst/>
                        </a:rPr>
                        <a:t>2</a:t>
                      </a:r>
                    </a:p>
                  </a:txBody>
                  <a:tcPr marL="65929" marR="65929" marT="32965" marB="32965" anchor="ctr"/>
                </a:tc>
                <a:tc>
                  <a:txBody>
                    <a:bodyPr/>
                    <a:lstStyle/>
                    <a:p>
                      <a:pPr algn="r" fontAlgn="ctr"/>
                      <a:r>
                        <a:rPr lang="en-US" sz="1300">
                          <a:effectLst/>
                        </a:rPr>
                        <a:t>3.211799</a:t>
                      </a:r>
                    </a:p>
                  </a:txBody>
                  <a:tcPr marL="65929" marR="65929" marT="32965" marB="32965" anchor="ctr"/>
                </a:tc>
                <a:tc>
                  <a:txBody>
                    <a:bodyPr/>
                    <a:lstStyle/>
                    <a:p>
                      <a:pPr algn="r" fontAlgn="ctr"/>
                      <a:r>
                        <a:rPr lang="en-US" sz="1300">
                          <a:effectLst/>
                        </a:rPr>
                        <a:t>0.335742</a:t>
                      </a:r>
                    </a:p>
                  </a:txBody>
                  <a:tcPr marL="65929" marR="65929" marT="32965" marB="32965" anchor="ctr"/>
                </a:tc>
                <a:tc>
                  <a:txBody>
                    <a:bodyPr/>
                    <a:lstStyle/>
                    <a:p>
                      <a:pPr algn="r" fontAlgn="ctr"/>
                      <a:r>
                        <a:rPr lang="en-US" sz="1300">
                          <a:effectLst/>
                        </a:rPr>
                        <a:t>1.524178</a:t>
                      </a:r>
                    </a:p>
                  </a:txBody>
                  <a:tcPr marL="65929" marR="65929" marT="32965" marB="32965" anchor="ctr"/>
                </a:tc>
              </a:tr>
              <a:tr h="659294">
                <a:tc>
                  <a:txBody>
                    <a:bodyPr/>
                    <a:lstStyle/>
                    <a:p>
                      <a:pPr algn="r" fontAlgn="ctr"/>
                      <a:r>
                        <a:rPr lang="en-US" sz="1300">
                          <a:effectLst/>
                        </a:rPr>
                        <a:t>14973</a:t>
                      </a:r>
                      <a:endParaRPr lang="en-US" sz="1300" b="1">
                        <a:effectLst/>
                      </a:endParaRPr>
                    </a:p>
                  </a:txBody>
                  <a:tcPr marL="65929" marR="65929" marT="32965" marB="32965" anchor="ctr"/>
                </a:tc>
                <a:tc>
                  <a:txBody>
                    <a:bodyPr/>
                    <a:lstStyle/>
                    <a:p>
                      <a:pPr algn="r" fontAlgn="ctr"/>
                      <a:r>
                        <a:rPr lang="en-US" sz="1300">
                          <a:effectLst/>
                        </a:rPr>
                        <a:t>-118.38</a:t>
                      </a:r>
                    </a:p>
                  </a:txBody>
                  <a:tcPr marL="65929" marR="65929" marT="32965" marB="32965" anchor="ctr"/>
                </a:tc>
                <a:tc>
                  <a:txBody>
                    <a:bodyPr/>
                    <a:lstStyle/>
                    <a:p>
                      <a:pPr algn="r" fontAlgn="ctr"/>
                      <a:r>
                        <a:rPr lang="en-US" sz="1300">
                          <a:effectLst/>
                        </a:rPr>
                        <a:t>34.14</a:t>
                      </a:r>
                    </a:p>
                  </a:txBody>
                  <a:tcPr marL="65929" marR="65929" marT="32965" marB="32965" anchor="ctr"/>
                </a:tc>
                <a:tc>
                  <a:txBody>
                    <a:bodyPr/>
                    <a:lstStyle/>
                    <a:p>
                      <a:pPr algn="r" fontAlgn="ctr"/>
                      <a:r>
                        <a:rPr lang="en-US" sz="1300" dirty="0">
                          <a:effectLst/>
                        </a:rPr>
                        <a:t>40</a:t>
                      </a:r>
                    </a:p>
                  </a:txBody>
                  <a:tcPr marL="65929" marR="65929" marT="32965" marB="32965" anchor="ctr"/>
                </a:tc>
                <a:tc>
                  <a:txBody>
                    <a:bodyPr/>
                    <a:lstStyle/>
                    <a:p>
                      <a:pPr algn="r" fontAlgn="ctr"/>
                      <a:r>
                        <a:rPr lang="en-US" sz="1300">
                          <a:effectLst/>
                        </a:rPr>
                        <a:t>1965</a:t>
                      </a:r>
                    </a:p>
                  </a:txBody>
                  <a:tcPr marL="65929" marR="65929" marT="32965" marB="32965" anchor="ctr"/>
                </a:tc>
                <a:tc>
                  <a:txBody>
                    <a:bodyPr/>
                    <a:lstStyle/>
                    <a:p>
                      <a:pPr algn="r" fontAlgn="ctr"/>
                      <a:r>
                        <a:rPr lang="en-US" sz="1300">
                          <a:effectLst/>
                        </a:rPr>
                        <a:t>354.0</a:t>
                      </a:r>
                    </a:p>
                  </a:txBody>
                  <a:tcPr marL="65929" marR="65929" marT="32965" marB="32965" anchor="ctr"/>
                </a:tc>
                <a:tc>
                  <a:txBody>
                    <a:bodyPr/>
                    <a:lstStyle/>
                    <a:p>
                      <a:pPr algn="r" fontAlgn="ctr"/>
                      <a:r>
                        <a:rPr lang="en-US" sz="1300">
                          <a:effectLst/>
                        </a:rPr>
                        <a:t>666</a:t>
                      </a:r>
                    </a:p>
                  </a:txBody>
                  <a:tcPr marL="65929" marR="65929" marT="32965" marB="32965" anchor="ctr"/>
                </a:tc>
                <a:tc>
                  <a:txBody>
                    <a:bodyPr/>
                    <a:lstStyle/>
                    <a:p>
                      <a:pPr algn="r" fontAlgn="ctr"/>
                      <a:r>
                        <a:rPr lang="en-US" sz="1300">
                          <a:effectLst/>
                        </a:rPr>
                        <a:t>357</a:t>
                      </a:r>
                    </a:p>
                  </a:txBody>
                  <a:tcPr marL="65929" marR="65929" marT="32965" marB="32965" anchor="ctr"/>
                </a:tc>
                <a:tc>
                  <a:txBody>
                    <a:bodyPr/>
                    <a:lstStyle/>
                    <a:p>
                      <a:pPr algn="r" fontAlgn="ctr"/>
                      <a:r>
                        <a:rPr lang="en-US" sz="1300">
                          <a:effectLst/>
                        </a:rPr>
                        <a:t>6.0876</a:t>
                      </a:r>
                    </a:p>
                  </a:txBody>
                  <a:tcPr marL="65929" marR="65929" marT="32965" marB="32965" anchor="ctr"/>
                </a:tc>
                <a:tc>
                  <a:txBody>
                    <a:bodyPr/>
                    <a:lstStyle/>
                    <a:p>
                      <a:pPr algn="r" fontAlgn="ctr"/>
                      <a:r>
                        <a:rPr lang="en-US" sz="1300">
                          <a:effectLst/>
                        </a:rPr>
                        <a:t>483800</a:t>
                      </a:r>
                    </a:p>
                  </a:txBody>
                  <a:tcPr marL="65929" marR="65929" marT="32965" marB="32965" anchor="ctr"/>
                </a:tc>
                <a:tc>
                  <a:txBody>
                    <a:bodyPr/>
                    <a:lstStyle/>
                    <a:p>
                      <a:pPr algn="r" fontAlgn="ctr"/>
                      <a:r>
                        <a:rPr lang="en-US" sz="1300">
                          <a:effectLst/>
                        </a:rPr>
                        <a:t>&lt;1H OCEAN</a:t>
                      </a:r>
                    </a:p>
                  </a:txBody>
                  <a:tcPr marL="65929" marR="65929" marT="32965" marB="32965" anchor="ctr"/>
                </a:tc>
                <a:tc>
                  <a:txBody>
                    <a:bodyPr/>
                    <a:lstStyle/>
                    <a:p>
                      <a:pPr algn="r" fontAlgn="ctr"/>
                      <a:r>
                        <a:rPr lang="en-US" sz="1300">
                          <a:effectLst/>
                        </a:rPr>
                        <a:t>5</a:t>
                      </a:r>
                    </a:p>
                  </a:txBody>
                  <a:tcPr marL="65929" marR="65929" marT="32965" marB="32965" anchor="ctr"/>
                </a:tc>
                <a:tc>
                  <a:txBody>
                    <a:bodyPr/>
                    <a:lstStyle/>
                    <a:p>
                      <a:pPr algn="r" fontAlgn="ctr"/>
                      <a:r>
                        <a:rPr lang="en-US" sz="1300">
                          <a:effectLst/>
                        </a:rPr>
                        <a:t>5.504202</a:t>
                      </a:r>
                    </a:p>
                  </a:txBody>
                  <a:tcPr marL="65929" marR="65929" marT="32965" marB="32965" anchor="ctr"/>
                </a:tc>
                <a:tc>
                  <a:txBody>
                    <a:bodyPr/>
                    <a:lstStyle/>
                    <a:p>
                      <a:pPr algn="r" fontAlgn="ctr"/>
                      <a:r>
                        <a:rPr lang="en-US" sz="1300">
                          <a:effectLst/>
                        </a:rPr>
                        <a:t>0.180153</a:t>
                      </a:r>
                    </a:p>
                  </a:txBody>
                  <a:tcPr marL="65929" marR="65929" marT="32965" marB="32965" anchor="ctr"/>
                </a:tc>
                <a:tc>
                  <a:txBody>
                    <a:bodyPr/>
                    <a:lstStyle/>
                    <a:p>
                      <a:pPr algn="r" fontAlgn="ctr"/>
                      <a:r>
                        <a:rPr lang="en-US" sz="1300">
                          <a:effectLst/>
                        </a:rPr>
                        <a:t>1.865546</a:t>
                      </a:r>
                    </a:p>
                  </a:txBody>
                  <a:tcPr marL="65929" marR="65929" marT="32965" marB="32965" anchor="ctr"/>
                </a:tc>
              </a:tr>
              <a:tr h="659294">
                <a:tc>
                  <a:txBody>
                    <a:bodyPr/>
                    <a:lstStyle/>
                    <a:p>
                      <a:pPr algn="r" fontAlgn="ctr"/>
                      <a:r>
                        <a:rPr lang="en-US" sz="1300">
                          <a:effectLst/>
                        </a:rPr>
                        <a:t>3785</a:t>
                      </a:r>
                      <a:endParaRPr lang="en-US" sz="1300" b="1">
                        <a:effectLst/>
                      </a:endParaRPr>
                    </a:p>
                  </a:txBody>
                  <a:tcPr marL="65929" marR="65929" marT="32965" marB="32965" anchor="ctr"/>
                </a:tc>
                <a:tc>
                  <a:txBody>
                    <a:bodyPr/>
                    <a:lstStyle/>
                    <a:p>
                      <a:pPr algn="r" fontAlgn="ctr"/>
                      <a:r>
                        <a:rPr lang="en-US" sz="1300">
                          <a:effectLst/>
                        </a:rPr>
                        <a:t>-121.98</a:t>
                      </a:r>
                    </a:p>
                  </a:txBody>
                  <a:tcPr marL="65929" marR="65929" marT="32965" marB="32965" anchor="ctr"/>
                </a:tc>
                <a:tc>
                  <a:txBody>
                    <a:bodyPr/>
                    <a:lstStyle/>
                    <a:p>
                      <a:pPr algn="r" fontAlgn="ctr"/>
                      <a:r>
                        <a:rPr lang="en-US" sz="1300">
                          <a:effectLst/>
                        </a:rPr>
                        <a:t>38.36</a:t>
                      </a:r>
                    </a:p>
                  </a:txBody>
                  <a:tcPr marL="65929" marR="65929" marT="32965" marB="32965" anchor="ctr"/>
                </a:tc>
                <a:tc>
                  <a:txBody>
                    <a:bodyPr/>
                    <a:lstStyle/>
                    <a:p>
                      <a:pPr algn="r" fontAlgn="ctr"/>
                      <a:r>
                        <a:rPr lang="en-US" sz="1300">
                          <a:effectLst/>
                        </a:rPr>
                        <a:t>33</a:t>
                      </a:r>
                    </a:p>
                  </a:txBody>
                  <a:tcPr marL="65929" marR="65929" marT="32965" marB="32965" anchor="ctr"/>
                </a:tc>
                <a:tc>
                  <a:txBody>
                    <a:bodyPr/>
                    <a:lstStyle/>
                    <a:p>
                      <a:pPr algn="r" fontAlgn="ctr"/>
                      <a:r>
                        <a:rPr lang="en-US" sz="1300">
                          <a:effectLst/>
                        </a:rPr>
                        <a:t>1083</a:t>
                      </a:r>
                    </a:p>
                  </a:txBody>
                  <a:tcPr marL="65929" marR="65929" marT="32965" marB="32965" anchor="ctr"/>
                </a:tc>
                <a:tc>
                  <a:txBody>
                    <a:bodyPr/>
                    <a:lstStyle/>
                    <a:p>
                      <a:pPr algn="r" fontAlgn="ctr"/>
                      <a:r>
                        <a:rPr lang="en-US" sz="1300">
                          <a:effectLst/>
                        </a:rPr>
                        <a:t>217.0</a:t>
                      </a:r>
                    </a:p>
                  </a:txBody>
                  <a:tcPr marL="65929" marR="65929" marT="32965" marB="32965" anchor="ctr"/>
                </a:tc>
                <a:tc>
                  <a:txBody>
                    <a:bodyPr/>
                    <a:lstStyle/>
                    <a:p>
                      <a:pPr algn="r" fontAlgn="ctr"/>
                      <a:r>
                        <a:rPr lang="en-US" sz="1300">
                          <a:effectLst/>
                        </a:rPr>
                        <a:t>562</a:t>
                      </a:r>
                    </a:p>
                  </a:txBody>
                  <a:tcPr marL="65929" marR="65929" marT="32965" marB="32965" anchor="ctr"/>
                </a:tc>
                <a:tc>
                  <a:txBody>
                    <a:bodyPr/>
                    <a:lstStyle/>
                    <a:p>
                      <a:pPr algn="r" fontAlgn="ctr"/>
                      <a:r>
                        <a:rPr lang="en-US" sz="1300">
                          <a:effectLst/>
                        </a:rPr>
                        <a:t>203</a:t>
                      </a:r>
                    </a:p>
                  </a:txBody>
                  <a:tcPr marL="65929" marR="65929" marT="32965" marB="32965" anchor="ctr"/>
                </a:tc>
                <a:tc>
                  <a:txBody>
                    <a:bodyPr/>
                    <a:lstStyle/>
                    <a:p>
                      <a:pPr algn="r" fontAlgn="ctr"/>
                      <a:r>
                        <a:rPr lang="en-US" sz="1300">
                          <a:effectLst/>
                        </a:rPr>
                        <a:t>2.4330</a:t>
                      </a:r>
                    </a:p>
                  </a:txBody>
                  <a:tcPr marL="65929" marR="65929" marT="32965" marB="32965" anchor="ctr"/>
                </a:tc>
                <a:tc>
                  <a:txBody>
                    <a:bodyPr/>
                    <a:lstStyle/>
                    <a:p>
                      <a:pPr algn="r" fontAlgn="ctr"/>
                      <a:r>
                        <a:rPr lang="en-US" sz="1300">
                          <a:effectLst/>
                        </a:rPr>
                        <a:t>101700</a:t>
                      </a:r>
                    </a:p>
                  </a:txBody>
                  <a:tcPr marL="65929" marR="65929" marT="32965" marB="32965" anchor="ctr"/>
                </a:tc>
                <a:tc>
                  <a:txBody>
                    <a:bodyPr/>
                    <a:lstStyle/>
                    <a:p>
                      <a:pPr algn="r" fontAlgn="ctr"/>
                      <a:r>
                        <a:rPr lang="en-US" sz="1300">
                          <a:effectLst/>
                        </a:rPr>
                        <a:t>INLAND</a:t>
                      </a:r>
                    </a:p>
                  </a:txBody>
                  <a:tcPr marL="65929" marR="65929" marT="32965" marB="32965" anchor="ctr"/>
                </a:tc>
                <a:tc>
                  <a:txBody>
                    <a:bodyPr/>
                    <a:lstStyle/>
                    <a:p>
                      <a:pPr algn="r" fontAlgn="ctr"/>
                      <a:r>
                        <a:rPr lang="en-US" sz="1300">
                          <a:effectLst/>
                        </a:rPr>
                        <a:t>2</a:t>
                      </a:r>
                    </a:p>
                  </a:txBody>
                  <a:tcPr marL="65929" marR="65929" marT="32965" marB="32965" anchor="ctr"/>
                </a:tc>
                <a:tc>
                  <a:txBody>
                    <a:bodyPr/>
                    <a:lstStyle/>
                    <a:p>
                      <a:pPr algn="r" fontAlgn="ctr"/>
                      <a:r>
                        <a:rPr lang="en-US" sz="1300">
                          <a:effectLst/>
                        </a:rPr>
                        <a:t>5.334975</a:t>
                      </a:r>
                    </a:p>
                  </a:txBody>
                  <a:tcPr marL="65929" marR="65929" marT="32965" marB="32965" anchor="ctr"/>
                </a:tc>
                <a:tc>
                  <a:txBody>
                    <a:bodyPr/>
                    <a:lstStyle/>
                    <a:p>
                      <a:pPr algn="r" fontAlgn="ctr"/>
                      <a:r>
                        <a:rPr lang="en-US" sz="1300">
                          <a:effectLst/>
                        </a:rPr>
                        <a:t>0.200369</a:t>
                      </a:r>
                    </a:p>
                  </a:txBody>
                  <a:tcPr marL="65929" marR="65929" marT="32965" marB="32965" anchor="ctr"/>
                </a:tc>
                <a:tc>
                  <a:txBody>
                    <a:bodyPr/>
                    <a:lstStyle/>
                    <a:p>
                      <a:pPr algn="r" fontAlgn="ctr"/>
                      <a:r>
                        <a:rPr lang="en-US" sz="1300">
                          <a:effectLst/>
                        </a:rPr>
                        <a:t>2.768473</a:t>
                      </a:r>
                    </a:p>
                  </a:txBody>
                  <a:tcPr marL="65929" marR="65929" marT="32965" marB="32965" anchor="ctr"/>
                </a:tc>
              </a:tr>
              <a:tr h="659294">
                <a:tc>
                  <a:txBody>
                    <a:bodyPr/>
                    <a:lstStyle/>
                    <a:p>
                      <a:pPr algn="r" fontAlgn="ctr"/>
                      <a:r>
                        <a:rPr lang="en-US" sz="1300">
                          <a:effectLst/>
                        </a:rPr>
                        <a:t>14689</a:t>
                      </a:r>
                      <a:endParaRPr lang="en-US" sz="1300" b="1">
                        <a:effectLst/>
                      </a:endParaRPr>
                    </a:p>
                  </a:txBody>
                  <a:tcPr marL="65929" marR="65929" marT="32965" marB="32965" anchor="ctr"/>
                </a:tc>
                <a:tc>
                  <a:txBody>
                    <a:bodyPr/>
                    <a:lstStyle/>
                    <a:p>
                      <a:pPr algn="r" fontAlgn="ctr"/>
                      <a:r>
                        <a:rPr lang="en-US" sz="1300">
                          <a:effectLst/>
                        </a:rPr>
                        <a:t>-117.11</a:t>
                      </a:r>
                    </a:p>
                  </a:txBody>
                  <a:tcPr marL="65929" marR="65929" marT="32965" marB="32965" anchor="ctr"/>
                </a:tc>
                <a:tc>
                  <a:txBody>
                    <a:bodyPr/>
                    <a:lstStyle/>
                    <a:p>
                      <a:pPr algn="r" fontAlgn="ctr"/>
                      <a:r>
                        <a:rPr lang="en-US" sz="1300">
                          <a:effectLst/>
                        </a:rPr>
                        <a:t>33.75</a:t>
                      </a:r>
                    </a:p>
                  </a:txBody>
                  <a:tcPr marL="65929" marR="65929" marT="32965" marB="32965" anchor="ctr"/>
                </a:tc>
                <a:tc>
                  <a:txBody>
                    <a:bodyPr/>
                    <a:lstStyle/>
                    <a:p>
                      <a:pPr algn="r" fontAlgn="ctr"/>
                      <a:r>
                        <a:rPr lang="en-US" sz="1300">
                          <a:effectLst/>
                        </a:rPr>
                        <a:t>17</a:t>
                      </a:r>
                    </a:p>
                  </a:txBody>
                  <a:tcPr marL="65929" marR="65929" marT="32965" marB="32965" anchor="ctr"/>
                </a:tc>
                <a:tc>
                  <a:txBody>
                    <a:bodyPr/>
                    <a:lstStyle/>
                    <a:p>
                      <a:pPr algn="r" fontAlgn="ctr"/>
                      <a:r>
                        <a:rPr lang="en-US" sz="1300">
                          <a:effectLst/>
                        </a:rPr>
                        <a:t>4174</a:t>
                      </a:r>
                    </a:p>
                  </a:txBody>
                  <a:tcPr marL="65929" marR="65929" marT="32965" marB="32965" anchor="ctr"/>
                </a:tc>
                <a:tc>
                  <a:txBody>
                    <a:bodyPr/>
                    <a:lstStyle/>
                    <a:p>
                      <a:pPr algn="r" fontAlgn="ctr"/>
                      <a:r>
                        <a:rPr lang="en-US" sz="1300">
                          <a:effectLst/>
                        </a:rPr>
                        <a:t>851.0</a:t>
                      </a:r>
                    </a:p>
                  </a:txBody>
                  <a:tcPr marL="65929" marR="65929" marT="32965" marB="32965" anchor="ctr"/>
                </a:tc>
                <a:tc>
                  <a:txBody>
                    <a:bodyPr/>
                    <a:lstStyle/>
                    <a:p>
                      <a:pPr algn="r" fontAlgn="ctr"/>
                      <a:r>
                        <a:rPr lang="en-US" sz="1300">
                          <a:effectLst/>
                        </a:rPr>
                        <a:t>1845</a:t>
                      </a:r>
                    </a:p>
                  </a:txBody>
                  <a:tcPr marL="65929" marR="65929" marT="32965" marB="32965" anchor="ctr"/>
                </a:tc>
                <a:tc>
                  <a:txBody>
                    <a:bodyPr/>
                    <a:lstStyle/>
                    <a:p>
                      <a:pPr algn="r" fontAlgn="ctr"/>
                      <a:r>
                        <a:rPr lang="en-US" sz="1300">
                          <a:effectLst/>
                        </a:rPr>
                        <a:t>780</a:t>
                      </a:r>
                    </a:p>
                  </a:txBody>
                  <a:tcPr marL="65929" marR="65929" marT="32965" marB="32965" anchor="ctr"/>
                </a:tc>
                <a:tc>
                  <a:txBody>
                    <a:bodyPr/>
                    <a:lstStyle/>
                    <a:p>
                      <a:pPr algn="r" fontAlgn="ctr"/>
                      <a:r>
                        <a:rPr lang="en-US" sz="1300">
                          <a:effectLst/>
                        </a:rPr>
                        <a:t>2.2618</a:t>
                      </a:r>
                    </a:p>
                  </a:txBody>
                  <a:tcPr marL="65929" marR="65929" marT="32965" marB="32965" anchor="ctr"/>
                </a:tc>
                <a:tc>
                  <a:txBody>
                    <a:bodyPr/>
                    <a:lstStyle/>
                    <a:p>
                      <a:pPr algn="r" fontAlgn="ctr"/>
                      <a:r>
                        <a:rPr lang="en-US" sz="1300">
                          <a:effectLst/>
                        </a:rPr>
                        <a:t>96100</a:t>
                      </a:r>
                    </a:p>
                  </a:txBody>
                  <a:tcPr marL="65929" marR="65929" marT="32965" marB="32965" anchor="ctr"/>
                </a:tc>
                <a:tc>
                  <a:txBody>
                    <a:bodyPr/>
                    <a:lstStyle/>
                    <a:p>
                      <a:pPr algn="r" fontAlgn="ctr"/>
                      <a:r>
                        <a:rPr lang="en-US" sz="1300">
                          <a:effectLst/>
                        </a:rPr>
                        <a:t>INLAND</a:t>
                      </a:r>
                    </a:p>
                  </a:txBody>
                  <a:tcPr marL="65929" marR="65929" marT="32965" marB="32965" anchor="ctr"/>
                </a:tc>
                <a:tc>
                  <a:txBody>
                    <a:bodyPr/>
                    <a:lstStyle/>
                    <a:p>
                      <a:pPr algn="r" fontAlgn="ctr"/>
                      <a:r>
                        <a:rPr lang="en-US" sz="1300">
                          <a:effectLst/>
                        </a:rPr>
                        <a:t>2</a:t>
                      </a:r>
                    </a:p>
                  </a:txBody>
                  <a:tcPr marL="65929" marR="65929" marT="32965" marB="32965" anchor="ctr"/>
                </a:tc>
                <a:tc>
                  <a:txBody>
                    <a:bodyPr/>
                    <a:lstStyle/>
                    <a:p>
                      <a:pPr algn="r" fontAlgn="ctr"/>
                      <a:r>
                        <a:rPr lang="en-US" sz="1300">
                          <a:effectLst/>
                        </a:rPr>
                        <a:t>5.351282</a:t>
                      </a:r>
                    </a:p>
                  </a:txBody>
                  <a:tcPr marL="65929" marR="65929" marT="32965" marB="32965" anchor="ctr"/>
                </a:tc>
                <a:tc>
                  <a:txBody>
                    <a:bodyPr/>
                    <a:lstStyle/>
                    <a:p>
                      <a:pPr algn="r" fontAlgn="ctr"/>
                      <a:r>
                        <a:rPr lang="en-US" sz="1300">
                          <a:effectLst/>
                        </a:rPr>
                        <a:t>0.203881</a:t>
                      </a:r>
                    </a:p>
                  </a:txBody>
                  <a:tcPr marL="65929" marR="65929" marT="32965" marB="32965" anchor="ctr"/>
                </a:tc>
                <a:tc>
                  <a:txBody>
                    <a:bodyPr/>
                    <a:lstStyle/>
                    <a:p>
                      <a:pPr algn="r" fontAlgn="ctr"/>
                      <a:r>
                        <a:rPr lang="en-US" sz="1300">
                          <a:effectLst/>
                        </a:rPr>
                        <a:t>2.365385</a:t>
                      </a:r>
                    </a:p>
                  </a:txBody>
                  <a:tcPr marL="65929" marR="65929" marT="32965" marB="32965" anchor="ctr"/>
                </a:tc>
              </a:tr>
              <a:tr h="659294">
                <a:tc>
                  <a:txBody>
                    <a:bodyPr/>
                    <a:lstStyle/>
                    <a:p>
                      <a:pPr algn="r" fontAlgn="ctr"/>
                      <a:r>
                        <a:rPr lang="en-US" sz="1300">
                          <a:effectLst/>
                        </a:rPr>
                        <a:t>20507</a:t>
                      </a:r>
                      <a:endParaRPr lang="en-US" sz="1300" b="1">
                        <a:effectLst/>
                      </a:endParaRPr>
                    </a:p>
                  </a:txBody>
                  <a:tcPr marL="65929" marR="65929" marT="32965" marB="32965" anchor="ctr"/>
                </a:tc>
                <a:tc>
                  <a:txBody>
                    <a:bodyPr/>
                    <a:lstStyle/>
                    <a:p>
                      <a:pPr algn="r" fontAlgn="ctr"/>
                      <a:r>
                        <a:rPr lang="en-US" sz="1300">
                          <a:effectLst/>
                        </a:rPr>
                        <a:t>-118.15</a:t>
                      </a:r>
                    </a:p>
                  </a:txBody>
                  <a:tcPr marL="65929" marR="65929" marT="32965" marB="32965" anchor="ctr"/>
                </a:tc>
                <a:tc>
                  <a:txBody>
                    <a:bodyPr/>
                    <a:lstStyle/>
                    <a:p>
                      <a:pPr algn="r" fontAlgn="ctr"/>
                      <a:r>
                        <a:rPr lang="en-US" sz="1300">
                          <a:effectLst/>
                        </a:rPr>
                        <a:t>33.77</a:t>
                      </a:r>
                    </a:p>
                  </a:txBody>
                  <a:tcPr marL="65929" marR="65929" marT="32965" marB="32965" anchor="ctr"/>
                </a:tc>
                <a:tc>
                  <a:txBody>
                    <a:bodyPr/>
                    <a:lstStyle/>
                    <a:p>
                      <a:pPr algn="r" fontAlgn="ctr"/>
                      <a:r>
                        <a:rPr lang="en-US" sz="1300">
                          <a:effectLst/>
                        </a:rPr>
                        <a:t>36</a:t>
                      </a:r>
                    </a:p>
                  </a:txBody>
                  <a:tcPr marL="65929" marR="65929" marT="32965" marB="32965" anchor="ctr"/>
                </a:tc>
                <a:tc>
                  <a:txBody>
                    <a:bodyPr/>
                    <a:lstStyle/>
                    <a:p>
                      <a:pPr algn="r" fontAlgn="ctr"/>
                      <a:r>
                        <a:rPr lang="en-US" sz="1300">
                          <a:effectLst/>
                        </a:rPr>
                        <a:t>4366</a:t>
                      </a:r>
                    </a:p>
                  </a:txBody>
                  <a:tcPr marL="65929" marR="65929" marT="32965" marB="32965" anchor="ctr"/>
                </a:tc>
                <a:tc>
                  <a:txBody>
                    <a:bodyPr/>
                    <a:lstStyle/>
                    <a:p>
                      <a:pPr algn="r" fontAlgn="ctr"/>
                      <a:r>
                        <a:rPr lang="en-US" sz="1300">
                          <a:effectLst/>
                        </a:rPr>
                        <a:t>1211.0</a:t>
                      </a:r>
                    </a:p>
                  </a:txBody>
                  <a:tcPr marL="65929" marR="65929" marT="32965" marB="32965" anchor="ctr"/>
                </a:tc>
                <a:tc>
                  <a:txBody>
                    <a:bodyPr/>
                    <a:lstStyle/>
                    <a:p>
                      <a:pPr algn="r" fontAlgn="ctr"/>
                      <a:r>
                        <a:rPr lang="en-US" sz="1300">
                          <a:effectLst/>
                        </a:rPr>
                        <a:t>1912</a:t>
                      </a:r>
                    </a:p>
                  </a:txBody>
                  <a:tcPr marL="65929" marR="65929" marT="32965" marB="32965" anchor="ctr"/>
                </a:tc>
                <a:tc>
                  <a:txBody>
                    <a:bodyPr/>
                    <a:lstStyle/>
                    <a:p>
                      <a:pPr algn="r" fontAlgn="ctr"/>
                      <a:r>
                        <a:rPr lang="en-US" sz="1300">
                          <a:effectLst/>
                        </a:rPr>
                        <a:t>1172</a:t>
                      </a:r>
                    </a:p>
                  </a:txBody>
                  <a:tcPr marL="65929" marR="65929" marT="32965" marB="32965" anchor="ctr"/>
                </a:tc>
                <a:tc>
                  <a:txBody>
                    <a:bodyPr/>
                    <a:lstStyle/>
                    <a:p>
                      <a:pPr algn="r" fontAlgn="ctr"/>
                      <a:r>
                        <a:rPr lang="en-US" sz="1300">
                          <a:effectLst/>
                        </a:rPr>
                        <a:t>3.5292</a:t>
                      </a:r>
                    </a:p>
                  </a:txBody>
                  <a:tcPr marL="65929" marR="65929" marT="32965" marB="32965" anchor="ctr"/>
                </a:tc>
                <a:tc>
                  <a:txBody>
                    <a:bodyPr/>
                    <a:lstStyle/>
                    <a:p>
                      <a:pPr algn="r" fontAlgn="ctr"/>
                      <a:r>
                        <a:rPr lang="en-US" sz="1300">
                          <a:effectLst/>
                        </a:rPr>
                        <a:t>361800</a:t>
                      </a:r>
                    </a:p>
                  </a:txBody>
                  <a:tcPr marL="65929" marR="65929" marT="32965" marB="32965" anchor="ctr"/>
                </a:tc>
                <a:tc>
                  <a:txBody>
                    <a:bodyPr/>
                    <a:lstStyle/>
                    <a:p>
                      <a:pPr algn="r" fontAlgn="ctr"/>
                      <a:r>
                        <a:rPr lang="en-US" sz="1300">
                          <a:effectLst/>
                        </a:rPr>
                        <a:t>NEAR OCEAN</a:t>
                      </a:r>
                    </a:p>
                  </a:txBody>
                  <a:tcPr marL="65929" marR="65929" marT="32965" marB="32965" anchor="ctr"/>
                </a:tc>
                <a:tc>
                  <a:txBody>
                    <a:bodyPr/>
                    <a:lstStyle/>
                    <a:p>
                      <a:pPr algn="r" fontAlgn="ctr"/>
                      <a:r>
                        <a:rPr lang="en-US" sz="1300">
                          <a:effectLst/>
                        </a:rPr>
                        <a:t>3</a:t>
                      </a:r>
                    </a:p>
                  </a:txBody>
                  <a:tcPr marL="65929" marR="65929" marT="32965" marB="32965" anchor="ctr"/>
                </a:tc>
                <a:tc>
                  <a:txBody>
                    <a:bodyPr/>
                    <a:lstStyle/>
                    <a:p>
                      <a:pPr algn="r" fontAlgn="ctr"/>
                      <a:r>
                        <a:rPr lang="en-US" sz="1300">
                          <a:effectLst/>
                        </a:rPr>
                        <a:t>3.725256</a:t>
                      </a:r>
                    </a:p>
                  </a:txBody>
                  <a:tcPr marL="65929" marR="65929" marT="32965" marB="32965" anchor="ctr"/>
                </a:tc>
                <a:tc>
                  <a:txBody>
                    <a:bodyPr/>
                    <a:lstStyle/>
                    <a:p>
                      <a:pPr algn="r" fontAlgn="ctr"/>
                      <a:r>
                        <a:rPr lang="en-US" sz="1300">
                          <a:effectLst/>
                        </a:rPr>
                        <a:t>0.277371</a:t>
                      </a:r>
                    </a:p>
                  </a:txBody>
                  <a:tcPr marL="65929" marR="65929" marT="32965" marB="32965" anchor="ctr"/>
                </a:tc>
                <a:tc>
                  <a:txBody>
                    <a:bodyPr/>
                    <a:lstStyle/>
                    <a:p>
                      <a:pPr algn="r" fontAlgn="ctr"/>
                      <a:r>
                        <a:rPr lang="en-US" sz="1300" dirty="0">
                          <a:effectLst/>
                        </a:rPr>
                        <a:t>1.631399</a:t>
                      </a:r>
                    </a:p>
                  </a:txBody>
                  <a:tcPr marL="65929" marR="65929" marT="32965" marB="32965" anchor="ctr"/>
                </a:tc>
              </a:tr>
            </a:tbl>
          </a:graphicData>
        </a:graphic>
      </p:graphicFrame>
    </p:spTree>
    <p:extLst>
      <p:ext uri="{BB962C8B-B14F-4D97-AF65-F5344CB8AC3E}">
        <p14:creationId xmlns:p14="http://schemas.microsoft.com/office/powerpoint/2010/main" val="8773432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Scaling</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58</a:t>
            </a:fld>
            <a:endParaRPr lang="en-US"/>
          </a:p>
        </p:txBody>
      </p:sp>
      <p:sp>
        <p:nvSpPr>
          <p:cNvPr id="7" name="TextBox 6"/>
          <p:cNvSpPr txBox="1"/>
          <p:nvPr/>
        </p:nvSpPr>
        <p:spPr>
          <a:xfrm>
            <a:off x="996696" y="1690688"/>
            <a:ext cx="168249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housing.dtypes</a:t>
            </a:r>
            <a:endParaRPr lang="en-US" dirty="0"/>
          </a:p>
        </p:txBody>
      </p:sp>
      <p:sp>
        <p:nvSpPr>
          <p:cNvPr id="8" name="Rectangle 7"/>
          <p:cNvSpPr/>
          <p:nvPr/>
        </p:nvSpPr>
        <p:spPr>
          <a:xfrm>
            <a:off x="3048000" y="1305342"/>
            <a:ext cx="3115056" cy="424731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a:t>longitude              float64</a:t>
            </a:r>
          </a:p>
          <a:p>
            <a:r>
              <a:rPr lang="en-US" dirty="0"/>
              <a:t>latitude               float64</a:t>
            </a:r>
          </a:p>
          <a:p>
            <a:r>
              <a:rPr lang="en-US" dirty="0" err="1"/>
              <a:t>housing_median_age</a:t>
            </a:r>
            <a:r>
              <a:rPr lang="en-US" dirty="0"/>
              <a:t>       int64</a:t>
            </a:r>
          </a:p>
          <a:p>
            <a:r>
              <a:rPr lang="en-US" dirty="0" err="1"/>
              <a:t>total_rooms</a:t>
            </a:r>
            <a:r>
              <a:rPr lang="en-US" dirty="0"/>
              <a:t>              int64</a:t>
            </a:r>
          </a:p>
          <a:p>
            <a:r>
              <a:rPr lang="en-US" dirty="0" err="1"/>
              <a:t>total_bedrooms</a:t>
            </a:r>
            <a:r>
              <a:rPr lang="en-US" dirty="0"/>
              <a:t>         float64</a:t>
            </a:r>
          </a:p>
          <a:p>
            <a:r>
              <a:rPr lang="en-US" dirty="0"/>
              <a:t>population               int64</a:t>
            </a:r>
          </a:p>
          <a:p>
            <a:r>
              <a:rPr lang="en-US" dirty="0"/>
              <a:t>households               int64</a:t>
            </a:r>
          </a:p>
          <a:p>
            <a:r>
              <a:rPr lang="en-US" dirty="0" err="1"/>
              <a:t>median_income</a:t>
            </a:r>
            <a:r>
              <a:rPr lang="en-US" dirty="0"/>
              <a:t>          float64</a:t>
            </a:r>
          </a:p>
          <a:p>
            <a:r>
              <a:rPr lang="en-US" dirty="0" err="1"/>
              <a:t>median_house_value</a:t>
            </a:r>
            <a:r>
              <a:rPr lang="en-US" dirty="0"/>
              <a:t>       int64</a:t>
            </a:r>
          </a:p>
          <a:p>
            <a:r>
              <a:rPr lang="en-US" dirty="0" err="1"/>
              <a:t>ocean_proximity</a:t>
            </a:r>
            <a:r>
              <a:rPr lang="en-US" dirty="0"/>
              <a:t>         object</a:t>
            </a:r>
          </a:p>
          <a:p>
            <a:r>
              <a:rPr lang="en-US" dirty="0" err="1"/>
              <a:t>income_cat</a:t>
            </a:r>
            <a:r>
              <a:rPr lang="en-US" dirty="0"/>
              <a:t>            category</a:t>
            </a:r>
          </a:p>
          <a:p>
            <a:r>
              <a:rPr lang="en-US" dirty="0" err="1"/>
              <a:t>rooms_per_house</a:t>
            </a:r>
            <a:r>
              <a:rPr lang="en-US" dirty="0"/>
              <a:t>        float64</a:t>
            </a:r>
          </a:p>
          <a:p>
            <a:r>
              <a:rPr lang="en-US" dirty="0" err="1"/>
              <a:t>bedrooms_ratio</a:t>
            </a:r>
            <a:r>
              <a:rPr lang="en-US" dirty="0"/>
              <a:t>         float64</a:t>
            </a:r>
          </a:p>
          <a:p>
            <a:r>
              <a:rPr lang="en-US" dirty="0" err="1"/>
              <a:t>people_per_house</a:t>
            </a:r>
            <a:r>
              <a:rPr lang="en-US" dirty="0"/>
              <a:t>       float64</a:t>
            </a:r>
          </a:p>
          <a:p>
            <a:r>
              <a:rPr lang="en-US" dirty="0" err="1"/>
              <a:t>dtype</a:t>
            </a:r>
            <a:r>
              <a:rPr lang="en-US" dirty="0"/>
              <a:t>: object</a:t>
            </a:r>
          </a:p>
        </p:txBody>
      </p:sp>
      <p:sp>
        <p:nvSpPr>
          <p:cNvPr id="9" name="TextBox 8"/>
          <p:cNvSpPr txBox="1"/>
          <p:nvPr/>
        </p:nvSpPr>
        <p:spPr>
          <a:xfrm>
            <a:off x="7095744" y="1773936"/>
            <a:ext cx="4151376" cy="1200329"/>
          </a:xfrm>
          <a:prstGeom prst="rect">
            <a:avLst/>
          </a:prstGeom>
          <a:noFill/>
        </p:spPr>
        <p:txBody>
          <a:bodyPr wrap="square" rtlCol="0">
            <a:spAutoFit/>
          </a:bodyPr>
          <a:lstStyle/>
          <a:p>
            <a:r>
              <a:rPr lang="en-US" dirty="0" smtClean="0"/>
              <a:t>We need to scale numerical columns</a:t>
            </a:r>
          </a:p>
          <a:p>
            <a:r>
              <a:rPr lang="en-US" dirty="0" smtClean="0"/>
              <a:t>Let’s write a function that automatically finds columns with numeric (int64, float64) data types</a:t>
            </a:r>
            <a:endParaRPr lang="en-US" dirty="0"/>
          </a:p>
        </p:txBody>
      </p:sp>
      <p:sp>
        <p:nvSpPr>
          <p:cNvPr id="10" name="TextBox 9"/>
          <p:cNvSpPr txBox="1"/>
          <p:nvPr/>
        </p:nvSpPr>
        <p:spPr>
          <a:xfrm>
            <a:off x="7095744" y="3108960"/>
            <a:ext cx="4416552"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numeric_columns</a:t>
            </a:r>
            <a:r>
              <a:rPr lang="en-US" dirty="0"/>
              <a:t> = []</a:t>
            </a:r>
          </a:p>
          <a:p>
            <a:r>
              <a:rPr lang="en-US" dirty="0"/>
              <a:t>for col in </a:t>
            </a:r>
            <a:r>
              <a:rPr lang="en-US" dirty="0" err="1"/>
              <a:t>housing.columns</a:t>
            </a:r>
            <a:r>
              <a:rPr lang="en-US" dirty="0"/>
              <a:t>:</a:t>
            </a:r>
          </a:p>
          <a:p>
            <a:r>
              <a:rPr lang="en-US" dirty="0"/>
              <a:t>    if housing[col].</a:t>
            </a:r>
            <a:r>
              <a:rPr lang="en-US" dirty="0" err="1"/>
              <a:t>dtype</a:t>
            </a:r>
            <a:r>
              <a:rPr lang="en-US" dirty="0"/>
              <a:t> == 'int64' or housing[col].</a:t>
            </a:r>
            <a:r>
              <a:rPr lang="en-US" dirty="0" err="1"/>
              <a:t>dtype</a:t>
            </a:r>
            <a:r>
              <a:rPr lang="en-US" dirty="0"/>
              <a:t> == 'float64':</a:t>
            </a:r>
          </a:p>
          <a:p>
            <a:r>
              <a:rPr lang="en-US" dirty="0"/>
              <a:t>        </a:t>
            </a:r>
            <a:r>
              <a:rPr lang="en-US" dirty="0" err="1"/>
              <a:t>numeric_columns.append</a:t>
            </a:r>
            <a:r>
              <a:rPr lang="en-US" dirty="0"/>
              <a:t>(col)</a:t>
            </a:r>
          </a:p>
        </p:txBody>
      </p:sp>
    </p:spTree>
    <p:extLst>
      <p:ext uri="{BB962C8B-B14F-4D97-AF65-F5344CB8AC3E}">
        <p14:creationId xmlns:p14="http://schemas.microsoft.com/office/powerpoint/2010/main" val="16370598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919216" cy="640715"/>
          </a:xfrm>
        </p:spPr>
        <p:txBody>
          <a:bodyPr>
            <a:normAutofit fontScale="90000"/>
          </a:bodyPr>
          <a:lstStyle/>
          <a:p>
            <a:r>
              <a:rPr lang="en-US" dirty="0" smtClean="0"/>
              <a:t>Applying Min Max Scaling</a:t>
            </a:r>
            <a:endParaRPr lang="en-US"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59</a:t>
            </a:fld>
            <a:endParaRPr lang="en-US"/>
          </a:p>
        </p:txBody>
      </p:sp>
      <p:sp>
        <p:nvSpPr>
          <p:cNvPr id="7" name="TextBox 6"/>
          <p:cNvSpPr txBox="1"/>
          <p:nvPr/>
        </p:nvSpPr>
        <p:spPr>
          <a:xfrm>
            <a:off x="838200" y="1232277"/>
            <a:ext cx="7613904" cy="92333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from </a:t>
            </a:r>
            <a:r>
              <a:rPr lang="en-US" dirty="0" err="1"/>
              <a:t>sklearn.preprocessing</a:t>
            </a:r>
            <a:r>
              <a:rPr lang="en-US" dirty="0"/>
              <a:t> import </a:t>
            </a:r>
            <a:r>
              <a:rPr lang="en-US" dirty="0" err="1"/>
              <a:t>MinMaxScaler</a:t>
            </a:r>
            <a:endParaRPr lang="en-US" dirty="0"/>
          </a:p>
          <a:p>
            <a:r>
              <a:rPr lang="en-US" dirty="0"/>
              <a:t>mms = </a:t>
            </a:r>
            <a:r>
              <a:rPr lang="en-US" dirty="0" err="1"/>
              <a:t>MinMaxScaler</a:t>
            </a:r>
            <a:r>
              <a:rPr lang="en-US" dirty="0"/>
              <a:t>()</a:t>
            </a:r>
          </a:p>
          <a:p>
            <a:r>
              <a:rPr lang="en-US" dirty="0"/>
              <a:t>housing[</a:t>
            </a:r>
            <a:r>
              <a:rPr lang="en-US" dirty="0" err="1"/>
              <a:t>numeric_columns</a:t>
            </a:r>
            <a:r>
              <a:rPr lang="en-US" dirty="0"/>
              <a:t>] = </a:t>
            </a:r>
            <a:r>
              <a:rPr lang="en-US" dirty="0" err="1"/>
              <a:t>mms.fit_transform</a:t>
            </a:r>
            <a:r>
              <a:rPr lang="en-US" dirty="0"/>
              <a:t>(housing[</a:t>
            </a:r>
            <a:r>
              <a:rPr lang="en-US" dirty="0" err="1"/>
              <a:t>numeric_columns</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895395510"/>
              </p:ext>
            </p:extLst>
          </p:nvPr>
        </p:nvGraphicFramePr>
        <p:xfrm>
          <a:off x="3041514" y="2370136"/>
          <a:ext cx="8779020" cy="4351339"/>
        </p:xfrm>
        <a:graphic>
          <a:graphicData uri="http://schemas.openxmlformats.org/drawingml/2006/table">
            <a:tbl>
              <a:tblPr>
                <a:tableStyleId>{08FB837D-C827-4EFA-A057-4D05807E0F7C}</a:tableStyleId>
              </a:tblPr>
              <a:tblGrid>
                <a:gridCol w="585268"/>
                <a:gridCol w="585268"/>
                <a:gridCol w="585268"/>
                <a:gridCol w="585268"/>
                <a:gridCol w="585268"/>
                <a:gridCol w="585268"/>
                <a:gridCol w="585268"/>
                <a:gridCol w="585268"/>
                <a:gridCol w="585268"/>
                <a:gridCol w="585268"/>
                <a:gridCol w="585268"/>
                <a:gridCol w="585268"/>
                <a:gridCol w="585268"/>
                <a:gridCol w="585268"/>
                <a:gridCol w="585268"/>
              </a:tblGrid>
              <a:tr h="1221428">
                <a:tc>
                  <a:txBody>
                    <a:bodyPr/>
                    <a:lstStyle/>
                    <a:p>
                      <a:endParaRPr lang="en-US" dirty="0"/>
                    </a:p>
                  </a:txBody>
                  <a:tcPr marL="76339" marR="76339" marT="38170" marB="38170" anchor="ctr"/>
                </a:tc>
                <a:tc>
                  <a:txBody>
                    <a:bodyPr/>
                    <a:lstStyle/>
                    <a:p>
                      <a:pPr algn="r" fontAlgn="ctr"/>
                      <a:r>
                        <a:rPr lang="en-US" sz="1500" dirty="0">
                          <a:effectLst/>
                        </a:rPr>
                        <a:t/>
                      </a:r>
                      <a:br>
                        <a:rPr lang="en-US" sz="1500" dirty="0">
                          <a:effectLst/>
                        </a:rPr>
                      </a:br>
                      <a:r>
                        <a:rPr lang="en-US" sz="1500" dirty="0">
                          <a:effectLst/>
                        </a:rPr>
                        <a:t>longitude</a:t>
                      </a:r>
                      <a:endParaRPr lang="en-US" sz="1500" b="1" dirty="0">
                        <a:effectLst/>
                      </a:endParaRPr>
                    </a:p>
                  </a:txBody>
                  <a:tcPr marL="76339" marR="76339" marT="38170" marB="38170" anchor="ctr"/>
                </a:tc>
                <a:tc>
                  <a:txBody>
                    <a:bodyPr/>
                    <a:lstStyle/>
                    <a:p>
                      <a:pPr algn="r" fontAlgn="ctr"/>
                      <a:r>
                        <a:rPr lang="en-US" sz="1500" dirty="0">
                          <a:effectLst/>
                        </a:rPr>
                        <a:t>latitude</a:t>
                      </a:r>
                      <a:endParaRPr lang="en-US" sz="1500" b="1" dirty="0">
                        <a:effectLst/>
                      </a:endParaRPr>
                    </a:p>
                  </a:txBody>
                  <a:tcPr marL="76339" marR="76339" marT="38170" marB="38170" anchor="ctr"/>
                </a:tc>
                <a:tc>
                  <a:txBody>
                    <a:bodyPr/>
                    <a:lstStyle/>
                    <a:p>
                      <a:pPr algn="r" fontAlgn="ctr"/>
                      <a:r>
                        <a:rPr lang="en-US" sz="1500" dirty="0" err="1">
                          <a:effectLst/>
                        </a:rPr>
                        <a:t>housing_median_age</a:t>
                      </a:r>
                      <a:endParaRPr lang="en-US" sz="1500" b="1" dirty="0">
                        <a:effectLst/>
                      </a:endParaRPr>
                    </a:p>
                  </a:txBody>
                  <a:tcPr marL="76339" marR="76339" marT="38170" marB="38170" anchor="ctr"/>
                </a:tc>
                <a:tc>
                  <a:txBody>
                    <a:bodyPr/>
                    <a:lstStyle/>
                    <a:p>
                      <a:pPr algn="r" fontAlgn="ctr"/>
                      <a:r>
                        <a:rPr lang="en-US" sz="1500" dirty="0" err="1">
                          <a:effectLst/>
                        </a:rPr>
                        <a:t>total_rooms</a:t>
                      </a:r>
                      <a:endParaRPr lang="en-US" sz="1500" b="1" dirty="0">
                        <a:effectLst/>
                      </a:endParaRPr>
                    </a:p>
                  </a:txBody>
                  <a:tcPr marL="76339" marR="76339" marT="38170" marB="38170" anchor="ctr"/>
                </a:tc>
                <a:tc>
                  <a:txBody>
                    <a:bodyPr/>
                    <a:lstStyle/>
                    <a:p>
                      <a:pPr algn="r" fontAlgn="ctr"/>
                      <a:r>
                        <a:rPr lang="en-US" sz="1500">
                          <a:effectLst/>
                        </a:rPr>
                        <a:t>total_bedrooms</a:t>
                      </a:r>
                      <a:endParaRPr lang="en-US" sz="1500" b="1">
                        <a:effectLst/>
                      </a:endParaRPr>
                    </a:p>
                  </a:txBody>
                  <a:tcPr marL="76339" marR="76339" marT="38170" marB="38170" anchor="ctr"/>
                </a:tc>
                <a:tc>
                  <a:txBody>
                    <a:bodyPr/>
                    <a:lstStyle/>
                    <a:p>
                      <a:pPr algn="r" fontAlgn="ctr"/>
                      <a:r>
                        <a:rPr lang="en-US" sz="1500" dirty="0">
                          <a:effectLst/>
                        </a:rPr>
                        <a:t>population</a:t>
                      </a:r>
                      <a:endParaRPr lang="en-US" sz="1500" b="1" dirty="0">
                        <a:effectLst/>
                      </a:endParaRPr>
                    </a:p>
                  </a:txBody>
                  <a:tcPr marL="76339" marR="76339" marT="38170" marB="38170" anchor="ctr"/>
                </a:tc>
                <a:tc>
                  <a:txBody>
                    <a:bodyPr/>
                    <a:lstStyle/>
                    <a:p>
                      <a:pPr algn="r" fontAlgn="ctr"/>
                      <a:r>
                        <a:rPr lang="en-US" sz="1500" dirty="0">
                          <a:effectLst/>
                        </a:rPr>
                        <a:t>households</a:t>
                      </a:r>
                      <a:endParaRPr lang="en-US" sz="1500" b="1" dirty="0">
                        <a:effectLst/>
                      </a:endParaRPr>
                    </a:p>
                  </a:txBody>
                  <a:tcPr marL="76339" marR="76339" marT="38170" marB="38170" anchor="ctr"/>
                </a:tc>
                <a:tc>
                  <a:txBody>
                    <a:bodyPr/>
                    <a:lstStyle/>
                    <a:p>
                      <a:pPr algn="r" fontAlgn="ctr"/>
                      <a:r>
                        <a:rPr lang="en-US" sz="1500" dirty="0" err="1">
                          <a:effectLst/>
                        </a:rPr>
                        <a:t>median_income</a:t>
                      </a:r>
                      <a:endParaRPr lang="en-US" sz="1500" b="1" dirty="0">
                        <a:effectLst/>
                      </a:endParaRPr>
                    </a:p>
                  </a:txBody>
                  <a:tcPr marL="76339" marR="76339" marT="38170" marB="38170" anchor="ctr"/>
                </a:tc>
                <a:tc>
                  <a:txBody>
                    <a:bodyPr/>
                    <a:lstStyle/>
                    <a:p>
                      <a:pPr algn="r" fontAlgn="ctr"/>
                      <a:r>
                        <a:rPr lang="en-US" sz="1500" dirty="0" err="1">
                          <a:effectLst/>
                        </a:rPr>
                        <a:t>median_house_value</a:t>
                      </a:r>
                      <a:endParaRPr lang="en-US" sz="1500" b="1" dirty="0">
                        <a:effectLst/>
                      </a:endParaRPr>
                    </a:p>
                  </a:txBody>
                  <a:tcPr marL="76339" marR="76339" marT="38170" marB="38170" anchor="ctr"/>
                </a:tc>
                <a:tc>
                  <a:txBody>
                    <a:bodyPr/>
                    <a:lstStyle/>
                    <a:p>
                      <a:pPr algn="r" fontAlgn="ctr"/>
                      <a:r>
                        <a:rPr lang="en-US" sz="1500" dirty="0" err="1">
                          <a:effectLst/>
                        </a:rPr>
                        <a:t>ocean_proximity</a:t>
                      </a:r>
                      <a:endParaRPr lang="en-US" sz="1500" b="1" dirty="0">
                        <a:effectLst/>
                      </a:endParaRPr>
                    </a:p>
                  </a:txBody>
                  <a:tcPr marL="76339" marR="76339" marT="38170" marB="38170" anchor="ctr"/>
                </a:tc>
                <a:tc>
                  <a:txBody>
                    <a:bodyPr/>
                    <a:lstStyle/>
                    <a:p>
                      <a:pPr algn="r" fontAlgn="ctr"/>
                      <a:r>
                        <a:rPr lang="en-US" sz="1500" dirty="0" err="1">
                          <a:effectLst/>
                        </a:rPr>
                        <a:t>income_cat</a:t>
                      </a:r>
                      <a:endParaRPr lang="en-US" sz="1500" b="1" dirty="0">
                        <a:effectLst/>
                      </a:endParaRPr>
                    </a:p>
                  </a:txBody>
                  <a:tcPr marL="76339" marR="76339" marT="38170" marB="38170" anchor="ctr"/>
                </a:tc>
                <a:tc>
                  <a:txBody>
                    <a:bodyPr/>
                    <a:lstStyle/>
                    <a:p>
                      <a:pPr algn="r" fontAlgn="ctr"/>
                      <a:r>
                        <a:rPr lang="en-US" sz="1500" dirty="0" err="1">
                          <a:effectLst/>
                        </a:rPr>
                        <a:t>rooms_per_house</a:t>
                      </a:r>
                      <a:endParaRPr lang="en-US" sz="1500" b="1" dirty="0">
                        <a:effectLst/>
                      </a:endParaRPr>
                    </a:p>
                  </a:txBody>
                  <a:tcPr marL="76339" marR="76339" marT="38170" marB="38170" anchor="ctr"/>
                </a:tc>
                <a:tc>
                  <a:txBody>
                    <a:bodyPr/>
                    <a:lstStyle/>
                    <a:p>
                      <a:pPr algn="r" fontAlgn="ctr"/>
                      <a:r>
                        <a:rPr lang="en-US" sz="1500" dirty="0" err="1">
                          <a:effectLst/>
                        </a:rPr>
                        <a:t>bedrooms_ratio</a:t>
                      </a:r>
                      <a:endParaRPr lang="en-US" sz="1500" b="1" dirty="0">
                        <a:effectLst/>
                      </a:endParaRPr>
                    </a:p>
                  </a:txBody>
                  <a:tcPr marL="76339" marR="76339" marT="38170" marB="38170" anchor="ctr"/>
                </a:tc>
                <a:tc>
                  <a:txBody>
                    <a:bodyPr/>
                    <a:lstStyle/>
                    <a:p>
                      <a:pPr algn="r" fontAlgn="ctr"/>
                      <a:r>
                        <a:rPr lang="en-US" sz="1500" dirty="0" err="1">
                          <a:effectLst/>
                        </a:rPr>
                        <a:t>people_per_house</a:t>
                      </a:r>
                      <a:endParaRPr lang="en-US" sz="1500" b="1" dirty="0">
                        <a:effectLst/>
                      </a:endParaRPr>
                    </a:p>
                  </a:txBody>
                  <a:tcPr marL="76339" marR="76339" marT="38170" marB="38170" anchor="ctr"/>
                </a:tc>
              </a:tr>
              <a:tr h="534375">
                <a:tc>
                  <a:txBody>
                    <a:bodyPr/>
                    <a:lstStyle/>
                    <a:p>
                      <a:pPr algn="r" fontAlgn="ctr"/>
                      <a:r>
                        <a:rPr lang="en-US" sz="1500">
                          <a:effectLst/>
                        </a:rPr>
                        <a:t>13096</a:t>
                      </a:r>
                      <a:endParaRPr lang="en-US" sz="1500" b="1">
                        <a:effectLst/>
                      </a:endParaRPr>
                    </a:p>
                  </a:txBody>
                  <a:tcPr marL="76339" marR="76339" marT="38170" marB="38170" anchor="ctr"/>
                </a:tc>
                <a:tc>
                  <a:txBody>
                    <a:bodyPr/>
                    <a:lstStyle/>
                    <a:p>
                      <a:pPr algn="r" fontAlgn="ctr"/>
                      <a:r>
                        <a:rPr lang="en-US" sz="1500">
                          <a:effectLst/>
                        </a:rPr>
                        <a:t>0.195740</a:t>
                      </a:r>
                    </a:p>
                  </a:txBody>
                  <a:tcPr marL="76339" marR="76339" marT="38170" marB="38170" anchor="ctr"/>
                </a:tc>
                <a:tc>
                  <a:txBody>
                    <a:bodyPr/>
                    <a:lstStyle/>
                    <a:p>
                      <a:pPr algn="r" fontAlgn="ctr"/>
                      <a:r>
                        <a:rPr lang="en-US" sz="1500">
                          <a:effectLst/>
                        </a:rPr>
                        <a:t>0.558511</a:t>
                      </a:r>
                    </a:p>
                  </a:txBody>
                  <a:tcPr marL="76339" marR="76339" marT="38170" marB="38170" anchor="ctr"/>
                </a:tc>
                <a:tc>
                  <a:txBody>
                    <a:bodyPr/>
                    <a:lstStyle/>
                    <a:p>
                      <a:pPr algn="r" fontAlgn="ctr"/>
                      <a:r>
                        <a:rPr lang="en-US" sz="1500">
                          <a:effectLst/>
                        </a:rPr>
                        <a:t>1.000000</a:t>
                      </a:r>
                    </a:p>
                  </a:txBody>
                  <a:tcPr marL="76339" marR="76339" marT="38170" marB="38170" anchor="ctr"/>
                </a:tc>
                <a:tc>
                  <a:txBody>
                    <a:bodyPr/>
                    <a:lstStyle/>
                    <a:p>
                      <a:pPr algn="r" fontAlgn="ctr"/>
                      <a:r>
                        <a:rPr lang="en-US" sz="1500">
                          <a:effectLst/>
                        </a:rPr>
                        <a:t>0.084414</a:t>
                      </a:r>
                    </a:p>
                  </a:txBody>
                  <a:tcPr marL="76339" marR="76339" marT="38170" marB="38170" anchor="ctr"/>
                </a:tc>
                <a:tc>
                  <a:txBody>
                    <a:bodyPr/>
                    <a:lstStyle/>
                    <a:p>
                      <a:pPr algn="r" fontAlgn="ctr"/>
                      <a:r>
                        <a:rPr lang="en-US" sz="1500" dirty="0">
                          <a:effectLst/>
                        </a:rPr>
                        <a:t>0.179417</a:t>
                      </a:r>
                    </a:p>
                  </a:txBody>
                  <a:tcPr marL="76339" marR="76339" marT="38170" marB="38170" anchor="ctr"/>
                </a:tc>
                <a:tc>
                  <a:txBody>
                    <a:bodyPr/>
                    <a:lstStyle/>
                    <a:p>
                      <a:pPr algn="r" fontAlgn="ctr"/>
                      <a:r>
                        <a:rPr lang="en-US" sz="1500">
                          <a:effectLst/>
                        </a:rPr>
                        <a:t>0.096491</a:t>
                      </a:r>
                    </a:p>
                  </a:txBody>
                  <a:tcPr marL="76339" marR="76339" marT="38170" marB="38170" anchor="ctr"/>
                </a:tc>
                <a:tc>
                  <a:txBody>
                    <a:bodyPr/>
                    <a:lstStyle/>
                    <a:p>
                      <a:pPr algn="r" fontAlgn="ctr"/>
                      <a:r>
                        <a:rPr lang="en-US" sz="1500">
                          <a:effectLst/>
                        </a:rPr>
                        <a:t>0.192832</a:t>
                      </a:r>
                    </a:p>
                  </a:txBody>
                  <a:tcPr marL="76339" marR="76339" marT="38170" marB="38170" anchor="ctr"/>
                </a:tc>
                <a:tc>
                  <a:txBody>
                    <a:bodyPr/>
                    <a:lstStyle/>
                    <a:p>
                      <a:pPr algn="r" fontAlgn="ctr"/>
                      <a:r>
                        <a:rPr lang="en-US" sz="1500">
                          <a:effectLst/>
                        </a:rPr>
                        <a:t>0.110261</a:t>
                      </a:r>
                    </a:p>
                  </a:txBody>
                  <a:tcPr marL="76339" marR="76339" marT="38170" marB="38170" anchor="ctr"/>
                </a:tc>
                <a:tc>
                  <a:txBody>
                    <a:bodyPr/>
                    <a:lstStyle/>
                    <a:p>
                      <a:pPr algn="r" fontAlgn="ctr"/>
                      <a:r>
                        <a:rPr lang="en-US" sz="1500">
                          <a:effectLst/>
                        </a:rPr>
                        <a:t>0.914019</a:t>
                      </a:r>
                    </a:p>
                  </a:txBody>
                  <a:tcPr marL="76339" marR="76339" marT="38170" marB="38170" anchor="ctr"/>
                </a:tc>
                <a:tc>
                  <a:txBody>
                    <a:bodyPr/>
                    <a:lstStyle/>
                    <a:p>
                      <a:pPr algn="r" fontAlgn="ctr"/>
                      <a:r>
                        <a:rPr lang="en-US" sz="1500">
                          <a:effectLst/>
                        </a:rPr>
                        <a:t>NEAR BAY</a:t>
                      </a:r>
                    </a:p>
                  </a:txBody>
                  <a:tcPr marL="76339" marR="76339" marT="38170" marB="38170" anchor="ctr"/>
                </a:tc>
                <a:tc>
                  <a:txBody>
                    <a:bodyPr/>
                    <a:lstStyle/>
                    <a:p>
                      <a:pPr algn="r" fontAlgn="ctr"/>
                      <a:r>
                        <a:rPr lang="en-US" sz="1500">
                          <a:effectLst/>
                        </a:rPr>
                        <a:t>2</a:t>
                      </a:r>
                    </a:p>
                  </a:txBody>
                  <a:tcPr marL="76339" marR="76339" marT="38170" marB="38170" anchor="ctr"/>
                </a:tc>
                <a:tc>
                  <a:txBody>
                    <a:bodyPr/>
                    <a:lstStyle/>
                    <a:p>
                      <a:pPr algn="r" fontAlgn="ctr"/>
                      <a:r>
                        <a:rPr lang="en-US" sz="1500">
                          <a:effectLst/>
                        </a:rPr>
                        <a:t>0.016472</a:t>
                      </a:r>
                    </a:p>
                  </a:txBody>
                  <a:tcPr marL="76339" marR="76339" marT="38170" marB="38170" anchor="ctr"/>
                </a:tc>
                <a:tc>
                  <a:txBody>
                    <a:bodyPr/>
                    <a:lstStyle/>
                    <a:p>
                      <a:pPr algn="r" fontAlgn="ctr"/>
                      <a:r>
                        <a:rPr lang="en-US" sz="1500">
                          <a:effectLst/>
                        </a:rPr>
                        <a:t>0.261936</a:t>
                      </a:r>
                    </a:p>
                  </a:txBody>
                  <a:tcPr marL="76339" marR="76339" marT="38170" marB="38170" anchor="ctr"/>
                </a:tc>
                <a:tc>
                  <a:txBody>
                    <a:bodyPr/>
                    <a:lstStyle/>
                    <a:p>
                      <a:pPr algn="r" fontAlgn="ctr"/>
                      <a:r>
                        <a:rPr lang="en-US" sz="1500">
                          <a:effectLst/>
                        </a:rPr>
                        <a:t>0.001658</a:t>
                      </a:r>
                    </a:p>
                  </a:txBody>
                  <a:tcPr marL="76339" marR="76339" marT="38170" marB="38170" anchor="ctr"/>
                </a:tc>
              </a:tr>
              <a:tr h="763393">
                <a:tc>
                  <a:txBody>
                    <a:bodyPr/>
                    <a:lstStyle/>
                    <a:p>
                      <a:pPr algn="r" fontAlgn="ctr"/>
                      <a:r>
                        <a:rPr lang="en-US" sz="1500">
                          <a:effectLst/>
                        </a:rPr>
                        <a:t>14973</a:t>
                      </a:r>
                      <a:endParaRPr lang="en-US" sz="1500" b="1">
                        <a:effectLst/>
                      </a:endParaRPr>
                    </a:p>
                  </a:txBody>
                  <a:tcPr marL="76339" marR="76339" marT="38170" marB="38170" anchor="ctr"/>
                </a:tc>
                <a:tc>
                  <a:txBody>
                    <a:bodyPr/>
                    <a:lstStyle/>
                    <a:p>
                      <a:pPr algn="r" fontAlgn="ctr"/>
                      <a:r>
                        <a:rPr lang="en-US" sz="1500">
                          <a:effectLst/>
                        </a:rPr>
                        <a:t>0.605477</a:t>
                      </a:r>
                    </a:p>
                  </a:txBody>
                  <a:tcPr marL="76339" marR="76339" marT="38170" marB="38170" anchor="ctr"/>
                </a:tc>
                <a:tc>
                  <a:txBody>
                    <a:bodyPr/>
                    <a:lstStyle/>
                    <a:p>
                      <a:pPr algn="r" fontAlgn="ctr"/>
                      <a:r>
                        <a:rPr lang="en-US" sz="1500">
                          <a:effectLst/>
                        </a:rPr>
                        <a:t>0.169149</a:t>
                      </a:r>
                    </a:p>
                  </a:txBody>
                  <a:tcPr marL="76339" marR="76339" marT="38170" marB="38170" anchor="ctr"/>
                </a:tc>
                <a:tc>
                  <a:txBody>
                    <a:bodyPr/>
                    <a:lstStyle/>
                    <a:p>
                      <a:pPr algn="r" fontAlgn="ctr"/>
                      <a:r>
                        <a:rPr lang="en-US" sz="1500">
                          <a:effectLst/>
                        </a:rPr>
                        <a:t>0.764706</a:t>
                      </a:r>
                    </a:p>
                  </a:txBody>
                  <a:tcPr marL="76339" marR="76339" marT="38170" marB="38170" anchor="ctr"/>
                </a:tc>
                <a:tc>
                  <a:txBody>
                    <a:bodyPr/>
                    <a:lstStyle/>
                    <a:p>
                      <a:pPr algn="r" fontAlgn="ctr"/>
                      <a:r>
                        <a:rPr lang="en-US" sz="1500">
                          <a:effectLst/>
                        </a:rPr>
                        <a:t>0.049926</a:t>
                      </a:r>
                    </a:p>
                  </a:txBody>
                  <a:tcPr marL="76339" marR="76339" marT="38170" marB="38170" anchor="ctr"/>
                </a:tc>
                <a:tc>
                  <a:txBody>
                    <a:bodyPr/>
                    <a:lstStyle/>
                    <a:p>
                      <a:pPr algn="r" fontAlgn="ctr"/>
                      <a:r>
                        <a:rPr lang="en-US" sz="1500">
                          <a:effectLst/>
                        </a:rPr>
                        <a:t>0.056853</a:t>
                      </a:r>
                    </a:p>
                  </a:txBody>
                  <a:tcPr marL="76339" marR="76339" marT="38170" marB="38170" anchor="ctr"/>
                </a:tc>
                <a:tc>
                  <a:txBody>
                    <a:bodyPr/>
                    <a:lstStyle/>
                    <a:p>
                      <a:pPr algn="r" fontAlgn="ctr"/>
                      <a:r>
                        <a:rPr lang="en-US" sz="1500">
                          <a:effectLst/>
                        </a:rPr>
                        <a:t>0.040670</a:t>
                      </a:r>
                    </a:p>
                  </a:txBody>
                  <a:tcPr marL="76339" marR="76339" marT="38170" marB="38170" anchor="ctr"/>
                </a:tc>
                <a:tc>
                  <a:txBody>
                    <a:bodyPr/>
                    <a:lstStyle/>
                    <a:p>
                      <a:pPr algn="r" fontAlgn="ctr"/>
                      <a:r>
                        <a:rPr lang="en-US" sz="1500">
                          <a:effectLst/>
                        </a:rPr>
                        <a:t>0.066455</a:t>
                      </a:r>
                    </a:p>
                  </a:txBody>
                  <a:tcPr marL="76339" marR="76339" marT="38170" marB="38170" anchor="ctr"/>
                </a:tc>
                <a:tc>
                  <a:txBody>
                    <a:bodyPr/>
                    <a:lstStyle/>
                    <a:p>
                      <a:pPr algn="r" fontAlgn="ctr"/>
                      <a:r>
                        <a:rPr lang="en-US" sz="1500">
                          <a:effectLst/>
                        </a:rPr>
                        <a:t>0.385353</a:t>
                      </a:r>
                    </a:p>
                  </a:txBody>
                  <a:tcPr marL="76339" marR="76339" marT="38170" marB="38170" anchor="ctr"/>
                </a:tc>
                <a:tc>
                  <a:txBody>
                    <a:bodyPr/>
                    <a:lstStyle/>
                    <a:p>
                      <a:pPr algn="r" fontAlgn="ctr"/>
                      <a:r>
                        <a:rPr lang="en-US" sz="1500">
                          <a:effectLst/>
                        </a:rPr>
                        <a:t>0.966596</a:t>
                      </a:r>
                    </a:p>
                  </a:txBody>
                  <a:tcPr marL="76339" marR="76339" marT="38170" marB="38170" anchor="ctr"/>
                </a:tc>
                <a:tc>
                  <a:txBody>
                    <a:bodyPr/>
                    <a:lstStyle/>
                    <a:p>
                      <a:pPr algn="r" fontAlgn="ctr"/>
                      <a:r>
                        <a:rPr lang="en-US" sz="1500">
                          <a:effectLst/>
                        </a:rPr>
                        <a:t>&lt;1H OCEAN</a:t>
                      </a:r>
                    </a:p>
                  </a:txBody>
                  <a:tcPr marL="76339" marR="76339" marT="38170" marB="38170" anchor="ctr"/>
                </a:tc>
                <a:tc>
                  <a:txBody>
                    <a:bodyPr/>
                    <a:lstStyle/>
                    <a:p>
                      <a:pPr algn="r" fontAlgn="ctr"/>
                      <a:r>
                        <a:rPr lang="en-US" sz="1500">
                          <a:effectLst/>
                        </a:rPr>
                        <a:t>5</a:t>
                      </a:r>
                    </a:p>
                  </a:txBody>
                  <a:tcPr marL="76339" marR="76339" marT="38170" marB="38170" anchor="ctr"/>
                </a:tc>
                <a:tc>
                  <a:txBody>
                    <a:bodyPr/>
                    <a:lstStyle/>
                    <a:p>
                      <a:pPr algn="r" fontAlgn="ctr"/>
                      <a:r>
                        <a:rPr lang="en-US" sz="1500">
                          <a:effectLst/>
                        </a:rPr>
                        <a:t>0.032728</a:t>
                      </a:r>
                    </a:p>
                  </a:txBody>
                  <a:tcPr marL="76339" marR="76339" marT="38170" marB="38170" anchor="ctr"/>
                </a:tc>
                <a:tc>
                  <a:txBody>
                    <a:bodyPr/>
                    <a:lstStyle/>
                    <a:p>
                      <a:pPr algn="r" fontAlgn="ctr"/>
                      <a:r>
                        <a:rPr lang="en-US" sz="1500">
                          <a:effectLst/>
                        </a:rPr>
                        <a:t>0.089059</a:t>
                      </a:r>
                    </a:p>
                  </a:txBody>
                  <a:tcPr marL="76339" marR="76339" marT="38170" marB="38170" anchor="ctr"/>
                </a:tc>
                <a:tc>
                  <a:txBody>
                    <a:bodyPr/>
                    <a:lstStyle/>
                    <a:p>
                      <a:pPr algn="r" fontAlgn="ctr"/>
                      <a:r>
                        <a:rPr lang="en-US" sz="1500">
                          <a:effectLst/>
                        </a:rPr>
                        <a:t>0.002338</a:t>
                      </a:r>
                    </a:p>
                  </a:txBody>
                  <a:tcPr marL="76339" marR="76339" marT="38170" marB="38170" anchor="ctr"/>
                </a:tc>
              </a:tr>
              <a:tr h="534375">
                <a:tc>
                  <a:txBody>
                    <a:bodyPr/>
                    <a:lstStyle/>
                    <a:p>
                      <a:pPr algn="r" fontAlgn="ctr"/>
                      <a:r>
                        <a:rPr lang="en-US" sz="1500">
                          <a:effectLst/>
                        </a:rPr>
                        <a:t>3785</a:t>
                      </a:r>
                      <a:endParaRPr lang="en-US" sz="1500" b="1">
                        <a:effectLst/>
                      </a:endParaRPr>
                    </a:p>
                  </a:txBody>
                  <a:tcPr marL="76339" marR="76339" marT="38170" marB="38170" anchor="ctr"/>
                </a:tc>
                <a:tc>
                  <a:txBody>
                    <a:bodyPr/>
                    <a:lstStyle/>
                    <a:p>
                      <a:pPr algn="r" fontAlgn="ctr"/>
                      <a:r>
                        <a:rPr lang="en-US" sz="1500">
                          <a:effectLst/>
                        </a:rPr>
                        <a:t>0.240365</a:t>
                      </a:r>
                    </a:p>
                  </a:txBody>
                  <a:tcPr marL="76339" marR="76339" marT="38170" marB="38170" anchor="ctr"/>
                </a:tc>
                <a:tc>
                  <a:txBody>
                    <a:bodyPr/>
                    <a:lstStyle/>
                    <a:p>
                      <a:pPr algn="r" fontAlgn="ctr"/>
                      <a:r>
                        <a:rPr lang="en-US" sz="1500">
                          <a:effectLst/>
                        </a:rPr>
                        <a:t>0.618085</a:t>
                      </a:r>
                    </a:p>
                  </a:txBody>
                  <a:tcPr marL="76339" marR="76339" marT="38170" marB="38170" anchor="ctr"/>
                </a:tc>
                <a:tc>
                  <a:txBody>
                    <a:bodyPr/>
                    <a:lstStyle/>
                    <a:p>
                      <a:pPr algn="r" fontAlgn="ctr"/>
                      <a:r>
                        <a:rPr lang="en-US" sz="1500">
                          <a:effectLst/>
                        </a:rPr>
                        <a:t>0.627451</a:t>
                      </a:r>
                    </a:p>
                  </a:txBody>
                  <a:tcPr marL="76339" marR="76339" marT="38170" marB="38170" anchor="ctr"/>
                </a:tc>
                <a:tc>
                  <a:txBody>
                    <a:bodyPr/>
                    <a:lstStyle/>
                    <a:p>
                      <a:pPr algn="r" fontAlgn="ctr"/>
                      <a:r>
                        <a:rPr lang="en-US" sz="1500">
                          <a:effectLst/>
                        </a:rPr>
                        <a:t>0.027494</a:t>
                      </a:r>
                    </a:p>
                  </a:txBody>
                  <a:tcPr marL="76339" marR="76339" marT="38170" marB="38170" anchor="ctr"/>
                </a:tc>
                <a:tc>
                  <a:txBody>
                    <a:bodyPr/>
                    <a:lstStyle/>
                    <a:p>
                      <a:pPr algn="r" fontAlgn="ctr"/>
                      <a:r>
                        <a:rPr lang="en-US" sz="1500">
                          <a:effectLst/>
                        </a:rPr>
                        <a:t>0.034788</a:t>
                      </a:r>
                    </a:p>
                  </a:txBody>
                  <a:tcPr marL="76339" marR="76339" marT="38170" marB="38170" anchor="ctr"/>
                </a:tc>
                <a:tc>
                  <a:txBody>
                    <a:bodyPr/>
                    <a:lstStyle/>
                    <a:p>
                      <a:pPr algn="r" fontAlgn="ctr"/>
                      <a:r>
                        <a:rPr lang="en-US" sz="1500">
                          <a:effectLst/>
                        </a:rPr>
                        <a:t>0.034290</a:t>
                      </a:r>
                    </a:p>
                  </a:txBody>
                  <a:tcPr marL="76339" marR="76339" marT="38170" marB="38170" anchor="ctr"/>
                </a:tc>
                <a:tc>
                  <a:txBody>
                    <a:bodyPr/>
                    <a:lstStyle/>
                    <a:p>
                      <a:pPr algn="r" fontAlgn="ctr"/>
                      <a:r>
                        <a:rPr lang="en-US" sz="1500">
                          <a:effectLst/>
                        </a:rPr>
                        <a:t>0.037708</a:t>
                      </a:r>
                    </a:p>
                  </a:txBody>
                  <a:tcPr marL="76339" marR="76339" marT="38170" marB="38170" anchor="ctr"/>
                </a:tc>
                <a:tc>
                  <a:txBody>
                    <a:bodyPr/>
                    <a:lstStyle/>
                    <a:p>
                      <a:pPr algn="r" fontAlgn="ctr"/>
                      <a:r>
                        <a:rPr lang="en-US" sz="1500">
                          <a:effectLst/>
                        </a:rPr>
                        <a:t>0.133315</a:t>
                      </a:r>
                    </a:p>
                  </a:txBody>
                  <a:tcPr marL="76339" marR="76339" marT="38170" marB="38170" anchor="ctr"/>
                </a:tc>
                <a:tc>
                  <a:txBody>
                    <a:bodyPr/>
                    <a:lstStyle/>
                    <a:p>
                      <a:pPr algn="r" fontAlgn="ctr"/>
                      <a:r>
                        <a:rPr lang="en-US" sz="1500">
                          <a:effectLst/>
                        </a:rPr>
                        <a:t>0.178764</a:t>
                      </a:r>
                    </a:p>
                  </a:txBody>
                  <a:tcPr marL="76339" marR="76339" marT="38170" marB="38170" anchor="ctr"/>
                </a:tc>
                <a:tc>
                  <a:txBody>
                    <a:bodyPr/>
                    <a:lstStyle/>
                    <a:p>
                      <a:pPr algn="r" fontAlgn="ctr"/>
                      <a:r>
                        <a:rPr lang="en-US" sz="1500">
                          <a:effectLst/>
                        </a:rPr>
                        <a:t>INLAND</a:t>
                      </a:r>
                    </a:p>
                  </a:txBody>
                  <a:tcPr marL="76339" marR="76339" marT="38170" marB="38170" anchor="ctr"/>
                </a:tc>
                <a:tc>
                  <a:txBody>
                    <a:bodyPr/>
                    <a:lstStyle/>
                    <a:p>
                      <a:pPr algn="r" fontAlgn="ctr"/>
                      <a:r>
                        <a:rPr lang="en-US" sz="1500">
                          <a:effectLst/>
                        </a:rPr>
                        <a:t>2</a:t>
                      </a:r>
                    </a:p>
                  </a:txBody>
                  <a:tcPr marL="76339" marR="76339" marT="38170" marB="38170" anchor="ctr"/>
                </a:tc>
                <a:tc>
                  <a:txBody>
                    <a:bodyPr/>
                    <a:lstStyle/>
                    <a:p>
                      <a:pPr algn="r" fontAlgn="ctr"/>
                      <a:r>
                        <a:rPr lang="en-US" sz="1500">
                          <a:effectLst/>
                        </a:rPr>
                        <a:t>0.031528</a:t>
                      </a:r>
                    </a:p>
                  </a:txBody>
                  <a:tcPr marL="76339" marR="76339" marT="38170" marB="38170" anchor="ctr"/>
                </a:tc>
                <a:tc>
                  <a:txBody>
                    <a:bodyPr/>
                    <a:lstStyle/>
                    <a:p>
                      <a:pPr algn="r" fontAlgn="ctr"/>
                      <a:r>
                        <a:rPr lang="en-US" sz="1500">
                          <a:effectLst/>
                        </a:rPr>
                        <a:t>0.111521</a:t>
                      </a:r>
                    </a:p>
                  </a:txBody>
                  <a:tcPr marL="76339" marR="76339" marT="38170" marB="38170" anchor="ctr"/>
                </a:tc>
                <a:tc>
                  <a:txBody>
                    <a:bodyPr/>
                    <a:lstStyle/>
                    <a:p>
                      <a:pPr algn="r" fontAlgn="ctr"/>
                      <a:r>
                        <a:rPr lang="en-US" sz="1500">
                          <a:effectLst/>
                        </a:rPr>
                        <a:t>0.004138</a:t>
                      </a:r>
                    </a:p>
                  </a:txBody>
                  <a:tcPr marL="76339" marR="76339" marT="38170" marB="38170" anchor="ctr"/>
                </a:tc>
              </a:tr>
              <a:tr h="534375">
                <a:tc>
                  <a:txBody>
                    <a:bodyPr/>
                    <a:lstStyle/>
                    <a:p>
                      <a:pPr algn="r" fontAlgn="ctr"/>
                      <a:r>
                        <a:rPr lang="en-US" sz="1500">
                          <a:effectLst/>
                        </a:rPr>
                        <a:t>14689</a:t>
                      </a:r>
                      <a:endParaRPr lang="en-US" sz="1500" b="1">
                        <a:effectLst/>
                      </a:endParaRPr>
                    </a:p>
                  </a:txBody>
                  <a:tcPr marL="76339" marR="76339" marT="38170" marB="38170" anchor="ctr"/>
                </a:tc>
                <a:tc>
                  <a:txBody>
                    <a:bodyPr/>
                    <a:lstStyle/>
                    <a:p>
                      <a:pPr algn="r" fontAlgn="ctr"/>
                      <a:r>
                        <a:rPr lang="en-US" sz="1500">
                          <a:effectLst/>
                        </a:rPr>
                        <a:t>0.734280</a:t>
                      </a:r>
                    </a:p>
                  </a:txBody>
                  <a:tcPr marL="76339" marR="76339" marT="38170" marB="38170" anchor="ctr"/>
                </a:tc>
                <a:tc>
                  <a:txBody>
                    <a:bodyPr/>
                    <a:lstStyle/>
                    <a:p>
                      <a:pPr algn="r" fontAlgn="ctr"/>
                      <a:r>
                        <a:rPr lang="en-US" sz="1500">
                          <a:effectLst/>
                        </a:rPr>
                        <a:t>0.127660</a:t>
                      </a:r>
                    </a:p>
                  </a:txBody>
                  <a:tcPr marL="76339" marR="76339" marT="38170" marB="38170" anchor="ctr"/>
                </a:tc>
                <a:tc>
                  <a:txBody>
                    <a:bodyPr/>
                    <a:lstStyle/>
                    <a:p>
                      <a:pPr algn="r" fontAlgn="ctr"/>
                      <a:r>
                        <a:rPr lang="en-US" sz="1500">
                          <a:effectLst/>
                        </a:rPr>
                        <a:t>0.313725</a:t>
                      </a:r>
                    </a:p>
                  </a:txBody>
                  <a:tcPr marL="76339" marR="76339" marT="38170" marB="38170" anchor="ctr"/>
                </a:tc>
                <a:tc>
                  <a:txBody>
                    <a:bodyPr/>
                    <a:lstStyle/>
                    <a:p>
                      <a:pPr algn="r" fontAlgn="ctr"/>
                      <a:r>
                        <a:rPr lang="en-US" sz="1500">
                          <a:effectLst/>
                        </a:rPr>
                        <a:t>0.106109</a:t>
                      </a:r>
                    </a:p>
                  </a:txBody>
                  <a:tcPr marL="76339" marR="76339" marT="38170" marB="38170" anchor="ctr"/>
                </a:tc>
                <a:tc>
                  <a:txBody>
                    <a:bodyPr/>
                    <a:lstStyle/>
                    <a:p>
                      <a:pPr algn="r" fontAlgn="ctr"/>
                      <a:r>
                        <a:rPr lang="en-US" sz="1500">
                          <a:effectLst/>
                        </a:rPr>
                        <a:t>0.136898</a:t>
                      </a:r>
                    </a:p>
                  </a:txBody>
                  <a:tcPr marL="76339" marR="76339" marT="38170" marB="38170" anchor="ctr"/>
                </a:tc>
                <a:tc>
                  <a:txBody>
                    <a:bodyPr/>
                    <a:lstStyle/>
                    <a:p>
                      <a:pPr algn="r" fontAlgn="ctr"/>
                      <a:r>
                        <a:rPr lang="en-US" sz="1500">
                          <a:effectLst/>
                        </a:rPr>
                        <a:t>0.112992</a:t>
                      </a:r>
                    </a:p>
                  </a:txBody>
                  <a:tcPr marL="76339" marR="76339" marT="38170" marB="38170" anchor="ctr"/>
                </a:tc>
                <a:tc>
                  <a:txBody>
                    <a:bodyPr/>
                    <a:lstStyle/>
                    <a:p>
                      <a:pPr algn="r" fontAlgn="ctr"/>
                      <a:r>
                        <a:rPr lang="en-US" sz="1500">
                          <a:effectLst/>
                        </a:rPr>
                        <a:t>0.145417</a:t>
                      </a:r>
                    </a:p>
                  </a:txBody>
                  <a:tcPr marL="76339" marR="76339" marT="38170" marB="38170" anchor="ctr"/>
                </a:tc>
                <a:tc>
                  <a:txBody>
                    <a:bodyPr/>
                    <a:lstStyle/>
                    <a:p>
                      <a:pPr algn="r" fontAlgn="ctr"/>
                      <a:r>
                        <a:rPr lang="en-US" sz="1500">
                          <a:effectLst/>
                        </a:rPr>
                        <a:t>0.121509</a:t>
                      </a:r>
                    </a:p>
                  </a:txBody>
                  <a:tcPr marL="76339" marR="76339" marT="38170" marB="38170" anchor="ctr"/>
                </a:tc>
                <a:tc>
                  <a:txBody>
                    <a:bodyPr/>
                    <a:lstStyle/>
                    <a:p>
                      <a:pPr algn="r" fontAlgn="ctr"/>
                      <a:r>
                        <a:rPr lang="en-US" sz="1500">
                          <a:effectLst/>
                        </a:rPr>
                        <a:t>0.167218</a:t>
                      </a:r>
                    </a:p>
                  </a:txBody>
                  <a:tcPr marL="76339" marR="76339" marT="38170" marB="38170" anchor="ctr"/>
                </a:tc>
                <a:tc>
                  <a:txBody>
                    <a:bodyPr/>
                    <a:lstStyle/>
                    <a:p>
                      <a:pPr algn="r" fontAlgn="ctr"/>
                      <a:r>
                        <a:rPr lang="en-US" sz="1500">
                          <a:effectLst/>
                        </a:rPr>
                        <a:t>INLAND</a:t>
                      </a:r>
                    </a:p>
                  </a:txBody>
                  <a:tcPr marL="76339" marR="76339" marT="38170" marB="38170" anchor="ctr"/>
                </a:tc>
                <a:tc>
                  <a:txBody>
                    <a:bodyPr/>
                    <a:lstStyle/>
                    <a:p>
                      <a:pPr algn="r" fontAlgn="ctr"/>
                      <a:r>
                        <a:rPr lang="en-US" sz="1500">
                          <a:effectLst/>
                        </a:rPr>
                        <a:t>2</a:t>
                      </a:r>
                    </a:p>
                  </a:txBody>
                  <a:tcPr marL="76339" marR="76339" marT="38170" marB="38170" anchor="ctr"/>
                </a:tc>
                <a:tc>
                  <a:txBody>
                    <a:bodyPr/>
                    <a:lstStyle/>
                    <a:p>
                      <a:pPr algn="r" fontAlgn="ctr"/>
                      <a:r>
                        <a:rPr lang="en-US" sz="1500">
                          <a:effectLst/>
                        </a:rPr>
                        <a:t>0.031644</a:t>
                      </a:r>
                    </a:p>
                  </a:txBody>
                  <a:tcPr marL="76339" marR="76339" marT="38170" marB="38170" anchor="ctr"/>
                </a:tc>
                <a:tc>
                  <a:txBody>
                    <a:bodyPr/>
                    <a:lstStyle/>
                    <a:p>
                      <a:pPr algn="r" fontAlgn="ctr"/>
                      <a:r>
                        <a:rPr lang="en-US" sz="1500">
                          <a:effectLst/>
                        </a:rPr>
                        <a:t>0.115424</a:t>
                      </a:r>
                    </a:p>
                  </a:txBody>
                  <a:tcPr marL="76339" marR="76339" marT="38170" marB="38170" anchor="ctr"/>
                </a:tc>
                <a:tc>
                  <a:txBody>
                    <a:bodyPr/>
                    <a:lstStyle/>
                    <a:p>
                      <a:pPr algn="r" fontAlgn="ctr"/>
                      <a:r>
                        <a:rPr lang="en-US" sz="1500">
                          <a:effectLst/>
                        </a:rPr>
                        <a:t>0.003334</a:t>
                      </a:r>
                    </a:p>
                  </a:txBody>
                  <a:tcPr marL="76339" marR="76339" marT="38170" marB="38170" anchor="ctr"/>
                </a:tc>
              </a:tr>
              <a:tr h="763393">
                <a:tc>
                  <a:txBody>
                    <a:bodyPr/>
                    <a:lstStyle/>
                    <a:p>
                      <a:pPr algn="r" fontAlgn="ctr"/>
                      <a:r>
                        <a:rPr lang="en-US" sz="1500">
                          <a:effectLst/>
                        </a:rPr>
                        <a:t>20507</a:t>
                      </a:r>
                      <a:endParaRPr lang="en-US" sz="1500" b="1">
                        <a:effectLst/>
                      </a:endParaRPr>
                    </a:p>
                  </a:txBody>
                  <a:tcPr marL="76339" marR="76339" marT="38170" marB="38170" anchor="ctr"/>
                </a:tc>
                <a:tc>
                  <a:txBody>
                    <a:bodyPr/>
                    <a:lstStyle/>
                    <a:p>
                      <a:pPr algn="r" fontAlgn="ctr"/>
                      <a:r>
                        <a:rPr lang="en-US" sz="1500">
                          <a:effectLst/>
                        </a:rPr>
                        <a:t>0.628803</a:t>
                      </a:r>
                    </a:p>
                  </a:txBody>
                  <a:tcPr marL="76339" marR="76339" marT="38170" marB="38170" anchor="ctr"/>
                </a:tc>
                <a:tc>
                  <a:txBody>
                    <a:bodyPr/>
                    <a:lstStyle/>
                    <a:p>
                      <a:pPr algn="r" fontAlgn="ctr"/>
                      <a:r>
                        <a:rPr lang="en-US" sz="1500">
                          <a:effectLst/>
                        </a:rPr>
                        <a:t>0.129787</a:t>
                      </a:r>
                    </a:p>
                  </a:txBody>
                  <a:tcPr marL="76339" marR="76339" marT="38170" marB="38170" anchor="ctr"/>
                </a:tc>
                <a:tc>
                  <a:txBody>
                    <a:bodyPr/>
                    <a:lstStyle/>
                    <a:p>
                      <a:pPr algn="r" fontAlgn="ctr"/>
                      <a:r>
                        <a:rPr lang="en-US" sz="1500">
                          <a:effectLst/>
                        </a:rPr>
                        <a:t>0.686275</a:t>
                      </a:r>
                    </a:p>
                  </a:txBody>
                  <a:tcPr marL="76339" marR="76339" marT="38170" marB="38170" anchor="ctr"/>
                </a:tc>
                <a:tc>
                  <a:txBody>
                    <a:bodyPr/>
                    <a:lstStyle/>
                    <a:p>
                      <a:pPr algn="r" fontAlgn="ctr"/>
                      <a:r>
                        <a:rPr lang="en-US" sz="1500">
                          <a:effectLst/>
                        </a:rPr>
                        <a:t>0.110992</a:t>
                      </a:r>
                    </a:p>
                  </a:txBody>
                  <a:tcPr marL="76339" marR="76339" marT="38170" marB="38170" anchor="ctr"/>
                </a:tc>
                <a:tc>
                  <a:txBody>
                    <a:bodyPr/>
                    <a:lstStyle/>
                    <a:p>
                      <a:pPr algn="r" fontAlgn="ctr"/>
                      <a:r>
                        <a:rPr lang="en-US" sz="1500">
                          <a:effectLst/>
                        </a:rPr>
                        <a:t>0.194878</a:t>
                      </a:r>
                    </a:p>
                  </a:txBody>
                  <a:tcPr marL="76339" marR="76339" marT="38170" marB="38170" anchor="ctr"/>
                </a:tc>
                <a:tc>
                  <a:txBody>
                    <a:bodyPr/>
                    <a:lstStyle/>
                    <a:p>
                      <a:pPr algn="r" fontAlgn="ctr"/>
                      <a:r>
                        <a:rPr lang="en-US" sz="1500">
                          <a:effectLst/>
                        </a:rPr>
                        <a:t>0.117102</a:t>
                      </a:r>
                    </a:p>
                  </a:txBody>
                  <a:tcPr marL="76339" marR="76339" marT="38170" marB="38170" anchor="ctr"/>
                </a:tc>
                <a:tc>
                  <a:txBody>
                    <a:bodyPr/>
                    <a:lstStyle/>
                    <a:p>
                      <a:pPr algn="r" fontAlgn="ctr"/>
                      <a:r>
                        <a:rPr lang="en-US" sz="1500">
                          <a:effectLst/>
                        </a:rPr>
                        <a:t>0.218592</a:t>
                      </a:r>
                    </a:p>
                  </a:txBody>
                  <a:tcPr marL="76339" marR="76339" marT="38170" marB="38170" anchor="ctr"/>
                </a:tc>
                <a:tc>
                  <a:txBody>
                    <a:bodyPr/>
                    <a:lstStyle/>
                    <a:p>
                      <a:pPr algn="r" fontAlgn="ctr"/>
                      <a:r>
                        <a:rPr lang="en-US" sz="1500">
                          <a:effectLst/>
                        </a:rPr>
                        <a:t>0.208914</a:t>
                      </a:r>
                    </a:p>
                  </a:txBody>
                  <a:tcPr marL="76339" marR="76339" marT="38170" marB="38170" anchor="ctr"/>
                </a:tc>
                <a:tc>
                  <a:txBody>
                    <a:bodyPr/>
                    <a:lstStyle/>
                    <a:p>
                      <a:pPr algn="r" fontAlgn="ctr"/>
                      <a:r>
                        <a:rPr lang="en-US" sz="1500">
                          <a:effectLst/>
                        </a:rPr>
                        <a:t>0.715051</a:t>
                      </a:r>
                    </a:p>
                  </a:txBody>
                  <a:tcPr marL="76339" marR="76339" marT="38170" marB="38170" anchor="ctr"/>
                </a:tc>
                <a:tc>
                  <a:txBody>
                    <a:bodyPr/>
                    <a:lstStyle/>
                    <a:p>
                      <a:pPr algn="r" fontAlgn="ctr"/>
                      <a:r>
                        <a:rPr lang="en-US" sz="1500">
                          <a:effectLst/>
                        </a:rPr>
                        <a:t>NEAR OCEAN</a:t>
                      </a:r>
                    </a:p>
                  </a:txBody>
                  <a:tcPr marL="76339" marR="76339" marT="38170" marB="38170" anchor="ctr"/>
                </a:tc>
                <a:tc>
                  <a:txBody>
                    <a:bodyPr/>
                    <a:lstStyle/>
                    <a:p>
                      <a:pPr algn="r" fontAlgn="ctr"/>
                      <a:r>
                        <a:rPr lang="en-US" sz="1500">
                          <a:effectLst/>
                        </a:rPr>
                        <a:t>3</a:t>
                      </a:r>
                    </a:p>
                  </a:txBody>
                  <a:tcPr marL="76339" marR="76339" marT="38170" marB="38170" anchor="ctr"/>
                </a:tc>
                <a:tc>
                  <a:txBody>
                    <a:bodyPr/>
                    <a:lstStyle/>
                    <a:p>
                      <a:pPr algn="r" fontAlgn="ctr"/>
                      <a:r>
                        <a:rPr lang="en-US" sz="1500" dirty="0">
                          <a:effectLst/>
                        </a:rPr>
                        <a:t>0.020113</a:t>
                      </a:r>
                    </a:p>
                  </a:txBody>
                  <a:tcPr marL="76339" marR="76339" marT="38170" marB="38170" anchor="ctr"/>
                </a:tc>
                <a:tc>
                  <a:txBody>
                    <a:bodyPr/>
                    <a:lstStyle/>
                    <a:p>
                      <a:pPr algn="r" fontAlgn="ctr"/>
                      <a:r>
                        <a:rPr lang="en-US" sz="1500">
                          <a:effectLst/>
                        </a:rPr>
                        <a:t>0.197078</a:t>
                      </a:r>
                    </a:p>
                  </a:txBody>
                  <a:tcPr marL="76339" marR="76339" marT="38170" marB="38170" anchor="ctr"/>
                </a:tc>
                <a:tc>
                  <a:txBody>
                    <a:bodyPr/>
                    <a:lstStyle/>
                    <a:p>
                      <a:pPr algn="r" fontAlgn="ctr"/>
                      <a:r>
                        <a:rPr lang="en-US" sz="1500" dirty="0">
                          <a:effectLst/>
                        </a:rPr>
                        <a:t>0.001872</a:t>
                      </a:r>
                    </a:p>
                  </a:txBody>
                  <a:tcPr marL="76339" marR="76339" marT="38170" marB="38170" anchor="ctr"/>
                </a:tc>
              </a:tr>
            </a:tbl>
          </a:graphicData>
        </a:graphic>
      </p:graphicFrame>
      <p:sp>
        <p:nvSpPr>
          <p:cNvPr id="9" name="TextBox 8"/>
          <p:cNvSpPr txBox="1"/>
          <p:nvPr/>
        </p:nvSpPr>
        <p:spPr>
          <a:xfrm>
            <a:off x="649224" y="3840480"/>
            <a:ext cx="204825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a:t>
            </a:r>
            <a:r>
              <a:rPr lang="en-US" dirty="0" err="1" smtClean="0"/>
              <a:t>ousing.head</a:t>
            </a:r>
            <a:r>
              <a:rPr lang="en-US" dirty="0" smtClean="0"/>
              <a: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8756904" y="1363418"/>
                <a:ext cx="1956369" cy="521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𝑚𝑎𝑥</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den>
                      </m:f>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756904" y="1363418"/>
                <a:ext cx="1956369" cy="521233"/>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12409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 look into the Data Structure – </a:t>
            </a:r>
            <a:r>
              <a:rPr lang="en-US" b="1" dirty="0" smtClean="0"/>
              <a:t>Dataframe.info()</a:t>
            </a:r>
            <a:endParaRPr lang="en-US" b="1"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6</a:t>
            </a:fld>
            <a:endParaRPr lang="en-US"/>
          </a:p>
        </p:txBody>
      </p:sp>
      <p:sp>
        <p:nvSpPr>
          <p:cNvPr id="7" name="TextBox 6"/>
          <p:cNvSpPr txBox="1"/>
          <p:nvPr/>
        </p:nvSpPr>
        <p:spPr>
          <a:xfrm>
            <a:off x="1444752" y="1901952"/>
            <a:ext cx="302666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housing.info()</a:t>
            </a:r>
          </a:p>
        </p:txBody>
      </p:sp>
      <p:sp>
        <p:nvSpPr>
          <p:cNvPr id="8" name="TextBox 7"/>
          <p:cNvSpPr txBox="1"/>
          <p:nvPr/>
        </p:nvSpPr>
        <p:spPr>
          <a:xfrm>
            <a:off x="5428488" y="1690688"/>
            <a:ext cx="5772912" cy="480131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&lt;class '</a:t>
            </a:r>
            <a:r>
              <a:rPr lang="en-US" dirty="0" err="1"/>
              <a:t>pandas.core.frame.DataFrame</a:t>
            </a:r>
            <a:r>
              <a:rPr lang="en-US" dirty="0"/>
              <a:t>'&gt;</a:t>
            </a:r>
          </a:p>
          <a:p>
            <a:r>
              <a:rPr lang="en-US" dirty="0" err="1"/>
              <a:t>RangeIndex</a:t>
            </a:r>
            <a:r>
              <a:rPr lang="en-US" dirty="0"/>
              <a:t>: 20640 entries, 0 to 20639</a:t>
            </a:r>
          </a:p>
          <a:p>
            <a:r>
              <a:rPr lang="en-US" dirty="0"/>
              <a:t>Data columns (total 10 columns):</a:t>
            </a:r>
          </a:p>
          <a:p>
            <a:r>
              <a:rPr lang="en-US" dirty="0"/>
              <a:t> #   Column              Non-Null Count  </a:t>
            </a:r>
            <a:r>
              <a:rPr lang="en-US" dirty="0" err="1"/>
              <a:t>Dtype</a:t>
            </a:r>
            <a:r>
              <a:rPr lang="en-US" dirty="0"/>
              <a:t>  </a:t>
            </a:r>
          </a:p>
          <a:p>
            <a:r>
              <a:rPr lang="en-US" dirty="0"/>
              <a:t>---  ------              --------------  -----  </a:t>
            </a:r>
          </a:p>
          <a:p>
            <a:r>
              <a:rPr lang="en-US" dirty="0"/>
              <a:t> 0   longitude           20640 non-null  float64</a:t>
            </a:r>
          </a:p>
          <a:p>
            <a:r>
              <a:rPr lang="en-US" dirty="0"/>
              <a:t> 1   latitude            20640 non-null  float64</a:t>
            </a:r>
          </a:p>
          <a:p>
            <a:r>
              <a:rPr lang="en-US" dirty="0"/>
              <a:t> 2   </a:t>
            </a:r>
            <a:r>
              <a:rPr lang="en-US" dirty="0" err="1"/>
              <a:t>housing_median_age</a:t>
            </a:r>
            <a:r>
              <a:rPr lang="en-US" dirty="0"/>
              <a:t>  20640 non-null  int64  </a:t>
            </a:r>
          </a:p>
          <a:p>
            <a:r>
              <a:rPr lang="en-US" dirty="0"/>
              <a:t> 3   </a:t>
            </a:r>
            <a:r>
              <a:rPr lang="en-US" dirty="0" err="1"/>
              <a:t>total_rooms</a:t>
            </a:r>
            <a:r>
              <a:rPr lang="en-US" dirty="0"/>
              <a:t>         20640 non-null  int64  </a:t>
            </a:r>
          </a:p>
          <a:p>
            <a:r>
              <a:rPr lang="en-US" dirty="0"/>
              <a:t> 4   </a:t>
            </a:r>
            <a:r>
              <a:rPr lang="en-US" dirty="0" err="1"/>
              <a:t>total_bedrooms</a:t>
            </a:r>
            <a:r>
              <a:rPr lang="en-US" dirty="0"/>
              <a:t>      20433 non-null  float64</a:t>
            </a:r>
          </a:p>
          <a:p>
            <a:r>
              <a:rPr lang="en-US" dirty="0"/>
              <a:t> 5   population          20640 non-null  int64  </a:t>
            </a:r>
          </a:p>
          <a:p>
            <a:r>
              <a:rPr lang="en-US" dirty="0"/>
              <a:t> 6   households          20640 non-null  int64  </a:t>
            </a:r>
          </a:p>
          <a:p>
            <a:r>
              <a:rPr lang="en-US" dirty="0"/>
              <a:t> 7   </a:t>
            </a:r>
            <a:r>
              <a:rPr lang="en-US" dirty="0" err="1"/>
              <a:t>median_income</a:t>
            </a:r>
            <a:r>
              <a:rPr lang="en-US" dirty="0"/>
              <a:t>       20640 non-null  float64</a:t>
            </a:r>
          </a:p>
          <a:p>
            <a:r>
              <a:rPr lang="en-US" dirty="0"/>
              <a:t> 8   </a:t>
            </a:r>
            <a:r>
              <a:rPr lang="en-US" dirty="0" err="1"/>
              <a:t>median_house_value</a:t>
            </a:r>
            <a:r>
              <a:rPr lang="en-US" dirty="0"/>
              <a:t>  20640 non-null  int64  </a:t>
            </a:r>
          </a:p>
          <a:p>
            <a:r>
              <a:rPr lang="en-US" dirty="0"/>
              <a:t> 9   </a:t>
            </a:r>
            <a:r>
              <a:rPr lang="en-US" dirty="0" err="1"/>
              <a:t>ocean_proximity</a:t>
            </a:r>
            <a:r>
              <a:rPr lang="en-US" dirty="0"/>
              <a:t>     20640 non-null  object </a:t>
            </a:r>
          </a:p>
          <a:p>
            <a:r>
              <a:rPr lang="en-US" dirty="0" err="1"/>
              <a:t>dtypes</a:t>
            </a:r>
            <a:r>
              <a:rPr lang="en-US" dirty="0"/>
              <a:t>: float64(4), int64(5), object(1)</a:t>
            </a:r>
          </a:p>
          <a:p>
            <a:r>
              <a:rPr lang="en-US" dirty="0"/>
              <a:t>memory usage: 1.6+ MB</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38855"/>
            <a:ext cx="4277106" cy="4853147"/>
          </a:xfrm>
          <a:prstGeom prst="rect">
            <a:avLst/>
          </a:prstGeom>
        </p:spPr>
      </p:pic>
    </p:spTree>
    <p:extLst>
      <p:ext uri="{BB962C8B-B14F-4D97-AF65-F5344CB8AC3E}">
        <p14:creationId xmlns:p14="http://schemas.microsoft.com/office/powerpoint/2010/main" val="430191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 look into the Data Structure – </a:t>
            </a:r>
            <a:r>
              <a:rPr lang="en-US" b="1" dirty="0" err="1" smtClean="0"/>
              <a:t>Dataframe.head</a:t>
            </a:r>
            <a:r>
              <a:rPr lang="en-US" b="1" dirty="0" smtClean="0"/>
              <a:t>()</a:t>
            </a:r>
            <a:endParaRPr lang="en-US" b="1"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7</a:t>
            </a:fld>
            <a:endParaRPr lang="en-US"/>
          </a:p>
        </p:txBody>
      </p:sp>
      <p:sp>
        <p:nvSpPr>
          <p:cNvPr id="7" name="TextBox 6"/>
          <p:cNvSpPr txBox="1"/>
          <p:nvPr/>
        </p:nvSpPr>
        <p:spPr>
          <a:xfrm>
            <a:off x="5257800" y="1140865"/>
            <a:ext cx="315468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a:t>
            </a:r>
            <a:r>
              <a:rPr lang="en-US" dirty="0" err="1" smtClean="0"/>
              <a:t>ousing.head</a:t>
            </a:r>
            <a:r>
              <a:rPr lang="en-US" dirty="0" smtClean="0"/>
              <a: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83482261"/>
              </p:ext>
            </p:extLst>
          </p:nvPr>
        </p:nvGraphicFramePr>
        <p:xfrm>
          <a:off x="838198" y="1943894"/>
          <a:ext cx="10515604" cy="4389120"/>
        </p:xfrm>
        <a:graphic>
          <a:graphicData uri="http://schemas.openxmlformats.org/drawingml/2006/table">
            <a:tbl>
              <a:tblPr>
                <a:tableStyleId>{08FB837D-C827-4EFA-A057-4D05807E0F7C}</a:tableStyleId>
              </a:tblPr>
              <a:tblGrid>
                <a:gridCol w="955964"/>
                <a:gridCol w="955964"/>
                <a:gridCol w="955964"/>
                <a:gridCol w="955964"/>
                <a:gridCol w="955964"/>
                <a:gridCol w="955964"/>
                <a:gridCol w="955964"/>
                <a:gridCol w="955964"/>
                <a:gridCol w="955964"/>
                <a:gridCol w="955964"/>
                <a:gridCol w="955964"/>
              </a:tblGrid>
              <a:tr h="914400">
                <a:tc>
                  <a:txBody>
                    <a:bodyPr/>
                    <a:lstStyle/>
                    <a:p>
                      <a:endParaRPr lang="en-US" dirty="0"/>
                    </a:p>
                  </a:txBody>
                  <a:tcPr anchor="ctr"/>
                </a:tc>
                <a:tc>
                  <a:txBody>
                    <a:bodyPr/>
                    <a:lstStyle/>
                    <a:p>
                      <a:pPr algn="r" fontAlgn="ctr"/>
                      <a:r>
                        <a:rPr lang="en-US" sz="1800" dirty="0">
                          <a:effectLst/>
                        </a:rPr>
                        <a:t/>
                      </a:r>
                      <a:br>
                        <a:rPr lang="en-US" sz="1800" dirty="0">
                          <a:effectLst/>
                        </a:rPr>
                      </a:br>
                      <a:r>
                        <a:rPr lang="en-US" sz="1800" dirty="0" smtClean="0">
                          <a:effectLst/>
                        </a:rPr>
                        <a:t>    longitude</a:t>
                      </a:r>
                      <a:endParaRPr lang="en-US" sz="1800" b="1" dirty="0">
                        <a:effectLst/>
                      </a:endParaRPr>
                    </a:p>
                  </a:txBody>
                  <a:tcPr anchor="ctr"/>
                </a:tc>
                <a:tc>
                  <a:txBody>
                    <a:bodyPr/>
                    <a:lstStyle/>
                    <a:p>
                      <a:pPr algn="r" fontAlgn="ctr"/>
                      <a:r>
                        <a:rPr lang="en-US" sz="1800" dirty="0">
                          <a:effectLst/>
                        </a:rPr>
                        <a:t>latitude</a:t>
                      </a:r>
                      <a:endParaRPr lang="en-US" sz="1800" b="1" dirty="0">
                        <a:effectLst/>
                      </a:endParaRPr>
                    </a:p>
                  </a:txBody>
                  <a:tcPr anchor="ctr"/>
                </a:tc>
                <a:tc>
                  <a:txBody>
                    <a:bodyPr/>
                    <a:lstStyle/>
                    <a:p>
                      <a:pPr algn="r" fontAlgn="ctr"/>
                      <a:r>
                        <a:rPr lang="en-US" sz="1800" dirty="0" err="1">
                          <a:effectLst/>
                        </a:rPr>
                        <a:t>housing_median_age</a:t>
                      </a:r>
                      <a:endParaRPr lang="en-US" sz="1800" b="1" dirty="0">
                        <a:effectLst/>
                      </a:endParaRPr>
                    </a:p>
                  </a:txBody>
                  <a:tcPr anchor="ctr"/>
                </a:tc>
                <a:tc>
                  <a:txBody>
                    <a:bodyPr/>
                    <a:lstStyle/>
                    <a:p>
                      <a:pPr algn="r" fontAlgn="ctr"/>
                      <a:r>
                        <a:rPr lang="en-US" sz="1800" dirty="0" err="1">
                          <a:effectLst/>
                        </a:rPr>
                        <a:t>total_rooms</a:t>
                      </a:r>
                      <a:endParaRPr lang="en-US" sz="1800" b="1" dirty="0">
                        <a:effectLst/>
                      </a:endParaRPr>
                    </a:p>
                  </a:txBody>
                  <a:tcPr anchor="ctr"/>
                </a:tc>
                <a:tc>
                  <a:txBody>
                    <a:bodyPr/>
                    <a:lstStyle/>
                    <a:p>
                      <a:pPr algn="r" fontAlgn="ctr"/>
                      <a:r>
                        <a:rPr lang="en-US" sz="1800" dirty="0" err="1">
                          <a:effectLst/>
                        </a:rPr>
                        <a:t>total_bedrooms</a:t>
                      </a:r>
                      <a:endParaRPr lang="en-US" sz="1800" b="1" dirty="0">
                        <a:effectLst/>
                      </a:endParaRPr>
                    </a:p>
                  </a:txBody>
                  <a:tcPr anchor="ctr"/>
                </a:tc>
                <a:tc>
                  <a:txBody>
                    <a:bodyPr/>
                    <a:lstStyle/>
                    <a:p>
                      <a:pPr algn="r" fontAlgn="ctr"/>
                      <a:r>
                        <a:rPr lang="en-US" sz="1800" dirty="0">
                          <a:effectLst/>
                        </a:rPr>
                        <a:t>population</a:t>
                      </a:r>
                      <a:endParaRPr lang="en-US" sz="1800" b="1" dirty="0">
                        <a:effectLst/>
                      </a:endParaRPr>
                    </a:p>
                  </a:txBody>
                  <a:tcPr anchor="ctr"/>
                </a:tc>
                <a:tc>
                  <a:txBody>
                    <a:bodyPr/>
                    <a:lstStyle/>
                    <a:p>
                      <a:pPr algn="r" fontAlgn="ctr"/>
                      <a:r>
                        <a:rPr lang="en-US" sz="1800" dirty="0">
                          <a:effectLst/>
                        </a:rPr>
                        <a:t>households</a:t>
                      </a:r>
                      <a:endParaRPr lang="en-US" sz="1800" b="1" dirty="0">
                        <a:effectLst/>
                      </a:endParaRPr>
                    </a:p>
                  </a:txBody>
                  <a:tcPr anchor="ctr"/>
                </a:tc>
                <a:tc>
                  <a:txBody>
                    <a:bodyPr/>
                    <a:lstStyle/>
                    <a:p>
                      <a:pPr algn="r" fontAlgn="ctr"/>
                      <a:r>
                        <a:rPr lang="en-US" sz="1800" dirty="0" err="1">
                          <a:effectLst/>
                        </a:rPr>
                        <a:t>median_income</a:t>
                      </a:r>
                      <a:endParaRPr lang="en-US" sz="1800" b="1" dirty="0">
                        <a:effectLst/>
                      </a:endParaRPr>
                    </a:p>
                  </a:txBody>
                  <a:tcPr anchor="ctr"/>
                </a:tc>
                <a:tc>
                  <a:txBody>
                    <a:bodyPr/>
                    <a:lstStyle/>
                    <a:p>
                      <a:pPr algn="r" fontAlgn="ctr"/>
                      <a:r>
                        <a:rPr lang="en-US" sz="1800" dirty="0" err="1">
                          <a:effectLst/>
                        </a:rPr>
                        <a:t>median_house_value</a:t>
                      </a:r>
                      <a:endParaRPr lang="en-US" sz="1800" b="1" dirty="0">
                        <a:effectLst/>
                      </a:endParaRPr>
                    </a:p>
                  </a:txBody>
                  <a:tcPr anchor="ctr"/>
                </a:tc>
                <a:tc>
                  <a:txBody>
                    <a:bodyPr/>
                    <a:lstStyle/>
                    <a:p>
                      <a:pPr algn="r" fontAlgn="ctr"/>
                      <a:r>
                        <a:rPr lang="en-US" sz="1800" dirty="0" err="1">
                          <a:effectLst/>
                        </a:rPr>
                        <a:t>ocean_proximity</a:t>
                      </a:r>
                      <a:endParaRPr lang="en-US" sz="1800" b="1" dirty="0">
                        <a:effectLst/>
                      </a:endParaRPr>
                    </a:p>
                  </a:txBody>
                  <a:tcPr anchor="ctr"/>
                </a:tc>
              </a:tr>
              <a:tr h="640080">
                <a:tc>
                  <a:txBody>
                    <a:bodyPr/>
                    <a:lstStyle/>
                    <a:p>
                      <a:pPr algn="r" fontAlgn="ctr"/>
                      <a:r>
                        <a:rPr lang="en-US" sz="1800">
                          <a:effectLst/>
                        </a:rPr>
                        <a:t>0</a:t>
                      </a:r>
                      <a:endParaRPr lang="en-US" sz="1800" b="1">
                        <a:effectLst/>
                      </a:endParaRPr>
                    </a:p>
                  </a:txBody>
                  <a:tcPr anchor="ctr"/>
                </a:tc>
                <a:tc>
                  <a:txBody>
                    <a:bodyPr/>
                    <a:lstStyle/>
                    <a:p>
                      <a:pPr algn="r" fontAlgn="ctr"/>
                      <a:r>
                        <a:rPr lang="en-US" sz="1800">
                          <a:effectLst/>
                        </a:rPr>
                        <a:t>-122.23</a:t>
                      </a:r>
                    </a:p>
                  </a:txBody>
                  <a:tcPr anchor="ctr"/>
                </a:tc>
                <a:tc>
                  <a:txBody>
                    <a:bodyPr/>
                    <a:lstStyle/>
                    <a:p>
                      <a:pPr algn="r" fontAlgn="ctr"/>
                      <a:r>
                        <a:rPr lang="en-US" sz="1800">
                          <a:effectLst/>
                        </a:rPr>
                        <a:t>37.88</a:t>
                      </a:r>
                    </a:p>
                  </a:txBody>
                  <a:tcPr anchor="ctr"/>
                </a:tc>
                <a:tc>
                  <a:txBody>
                    <a:bodyPr/>
                    <a:lstStyle/>
                    <a:p>
                      <a:pPr algn="r" fontAlgn="ctr"/>
                      <a:r>
                        <a:rPr lang="en-US" sz="1800">
                          <a:effectLst/>
                        </a:rPr>
                        <a:t>41</a:t>
                      </a:r>
                    </a:p>
                  </a:txBody>
                  <a:tcPr anchor="ctr"/>
                </a:tc>
                <a:tc>
                  <a:txBody>
                    <a:bodyPr/>
                    <a:lstStyle/>
                    <a:p>
                      <a:pPr algn="r" fontAlgn="ctr"/>
                      <a:r>
                        <a:rPr lang="en-US" sz="1800" dirty="0">
                          <a:effectLst/>
                        </a:rPr>
                        <a:t>880</a:t>
                      </a:r>
                    </a:p>
                  </a:txBody>
                  <a:tcPr anchor="ctr"/>
                </a:tc>
                <a:tc>
                  <a:txBody>
                    <a:bodyPr/>
                    <a:lstStyle/>
                    <a:p>
                      <a:pPr algn="r" fontAlgn="ctr"/>
                      <a:r>
                        <a:rPr lang="en-US" sz="1800">
                          <a:effectLst/>
                        </a:rPr>
                        <a:t>129.0</a:t>
                      </a:r>
                    </a:p>
                  </a:txBody>
                  <a:tcPr anchor="ctr"/>
                </a:tc>
                <a:tc>
                  <a:txBody>
                    <a:bodyPr/>
                    <a:lstStyle/>
                    <a:p>
                      <a:pPr algn="r" fontAlgn="ctr"/>
                      <a:r>
                        <a:rPr lang="en-US" sz="1800">
                          <a:effectLst/>
                        </a:rPr>
                        <a:t>322</a:t>
                      </a:r>
                    </a:p>
                  </a:txBody>
                  <a:tcPr anchor="ctr"/>
                </a:tc>
                <a:tc>
                  <a:txBody>
                    <a:bodyPr/>
                    <a:lstStyle/>
                    <a:p>
                      <a:pPr algn="r" fontAlgn="ctr"/>
                      <a:r>
                        <a:rPr lang="en-US" sz="1800">
                          <a:effectLst/>
                        </a:rPr>
                        <a:t>126</a:t>
                      </a:r>
                    </a:p>
                  </a:txBody>
                  <a:tcPr anchor="ctr"/>
                </a:tc>
                <a:tc>
                  <a:txBody>
                    <a:bodyPr/>
                    <a:lstStyle/>
                    <a:p>
                      <a:pPr algn="r" fontAlgn="ctr"/>
                      <a:r>
                        <a:rPr lang="en-US" sz="1800">
                          <a:effectLst/>
                        </a:rPr>
                        <a:t>8.3252</a:t>
                      </a:r>
                    </a:p>
                  </a:txBody>
                  <a:tcPr anchor="ctr"/>
                </a:tc>
                <a:tc>
                  <a:txBody>
                    <a:bodyPr/>
                    <a:lstStyle/>
                    <a:p>
                      <a:pPr algn="r" fontAlgn="ctr"/>
                      <a:r>
                        <a:rPr lang="en-US" sz="1800">
                          <a:effectLst/>
                        </a:rPr>
                        <a:t>452600</a:t>
                      </a:r>
                    </a:p>
                  </a:txBody>
                  <a:tcPr anchor="ctr"/>
                </a:tc>
                <a:tc>
                  <a:txBody>
                    <a:bodyPr/>
                    <a:lstStyle/>
                    <a:p>
                      <a:pPr algn="r" fontAlgn="ctr"/>
                      <a:r>
                        <a:rPr lang="en-US" sz="1800">
                          <a:effectLst/>
                        </a:rPr>
                        <a:t>NEAR BAY</a:t>
                      </a:r>
                    </a:p>
                  </a:txBody>
                  <a:tcPr anchor="ctr"/>
                </a:tc>
              </a:tr>
              <a:tr h="640080">
                <a:tc>
                  <a:txBody>
                    <a:bodyPr/>
                    <a:lstStyle/>
                    <a:p>
                      <a:pPr algn="r" fontAlgn="ctr"/>
                      <a:r>
                        <a:rPr lang="en-US" sz="1800">
                          <a:effectLst/>
                        </a:rPr>
                        <a:t>1</a:t>
                      </a:r>
                      <a:endParaRPr lang="en-US" sz="1800" b="1">
                        <a:effectLst/>
                      </a:endParaRPr>
                    </a:p>
                  </a:txBody>
                  <a:tcPr anchor="ctr"/>
                </a:tc>
                <a:tc>
                  <a:txBody>
                    <a:bodyPr/>
                    <a:lstStyle/>
                    <a:p>
                      <a:pPr algn="r" fontAlgn="ctr"/>
                      <a:r>
                        <a:rPr lang="en-US" sz="1800">
                          <a:effectLst/>
                        </a:rPr>
                        <a:t>-122.22</a:t>
                      </a:r>
                    </a:p>
                  </a:txBody>
                  <a:tcPr anchor="ctr"/>
                </a:tc>
                <a:tc>
                  <a:txBody>
                    <a:bodyPr/>
                    <a:lstStyle/>
                    <a:p>
                      <a:pPr algn="r" fontAlgn="ctr"/>
                      <a:r>
                        <a:rPr lang="en-US" sz="1800">
                          <a:effectLst/>
                        </a:rPr>
                        <a:t>37.86</a:t>
                      </a:r>
                    </a:p>
                  </a:txBody>
                  <a:tcPr anchor="ctr"/>
                </a:tc>
                <a:tc>
                  <a:txBody>
                    <a:bodyPr/>
                    <a:lstStyle/>
                    <a:p>
                      <a:pPr algn="r" fontAlgn="ctr"/>
                      <a:r>
                        <a:rPr lang="en-US" sz="1800">
                          <a:effectLst/>
                        </a:rPr>
                        <a:t>21</a:t>
                      </a:r>
                    </a:p>
                  </a:txBody>
                  <a:tcPr anchor="ctr"/>
                </a:tc>
                <a:tc>
                  <a:txBody>
                    <a:bodyPr/>
                    <a:lstStyle/>
                    <a:p>
                      <a:pPr algn="r" fontAlgn="ctr"/>
                      <a:r>
                        <a:rPr lang="en-US" sz="1800">
                          <a:effectLst/>
                        </a:rPr>
                        <a:t>7099</a:t>
                      </a:r>
                    </a:p>
                  </a:txBody>
                  <a:tcPr anchor="ctr"/>
                </a:tc>
                <a:tc>
                  <a:txBody>
                    <a:bodyPr/>
                    <a:lstStyle/>
                    <a:p>
                      <a:pPr algn="r" fontAlgn="ctr"/>
                      <a:r>
                        <a:rPr lang="en-US" sz="1800">
                          <a:effectLst/>
                        </a:rPr>
                        <a:t>1106.0</a:t>
                      </a:r>
                    </a:p>
                  </a:txBody>
                  <a:tcPr anchor="ctr"/>
                </a:tc>
                <a:tc>
                  <a:txBody>
                    <a:bodyPr/>
                    <a:lstStyle/>
                    <a:p>
                      <a:pPr algn="r" fontAlgn="ctr"/>
                      <a:r>
                        <a:rPr lang="en-US" sz="1800">
                          <a:effectLst/>
                        </a:rPr>
                        <a:t>2401</a:t>
                      </a:r>
                    </a:p>
                  </a:txBody>
                  <a:tcPr anchor="ctr"/>
                </a:tc>
                <a:tc>
                  <a:txBody>
                    <a:bodyPr/>
                    <a:lstStyle/>
                    <a:p>
                      <a:pPr algn="r" fontAlgn="ctr"/>
                      <a:r>
                        <a:rPr lang="en-US" sz="1800">
                          <a:effectLst/>
                        </a:rPr>
                        <a:t>1138</a:t>
                      </a:r>
                    </a:p>
                  </a:txBody>
                  <a:tcPr anchor="ctr"/>
                </a:tc>
                <a:tc>
                  <a:txBody>
                    <a:bodyPr/>
                    <a:lstStyle/>
                    <a:p>
                      <a:pPr algn="r" fontAlgn="ctr"/>
                      <a:r>
                        <a:rPr lang="en-US" sz="1800">
                          <a:effectLst/>
                        </a:rPr>
                        <a:t>8.3014</a:t>
                      </a:r>
                    </a:p>
                  </a:txBody>
                  <a:tcPr anchor="ctr"/>
                </a:tc>
                <a:tc>
                  <a:txBody>
                    <a:bodyPr/>
                    <a:lstStyle/>
                    <a:p>
                      <a:pPr algn="r" fontAlgn="ctr"/>
                      <a:r>
                        <a:rPr lang="en-US" sz="1800">
                          <a:effectLst/>
                        </a:rPr>
                        <a:t>358500</a:t>
                      </a:r>
                    </a:p>
                  </a:txBody>
                  <a:tcPr anchor="ctr"/>
                </a:tc>
                <a:tc>
                  <a:txBody>
                    <a:bodyPr/>
                    <a:lstStyle/>
                    <a:p>
                      <a:pPr algn="r" fontAlgn="ctr"/>
                      <a:r>
                        <a:rPr lang="en-US" sz="1800">
                          <a:effectLst/>
                        </a:rPr>
                        <a:t>NEAR BAY</a:t>
                      </a:r>
                    </a:p>
                  </a:txBody>
                  <a:tcPr anchor="ctr"/>
                </a:tc>
              </a:tr>
              <a:tr h="640080">
                <a:tc>
                  <a:txBody>
                    <a:bodyPr/>
                    <a:lstStyle/>
                    <a:p>
                      <a:pPr algn="r" fontAlgn="ctr"/>
                      <a:r>
                        <a:rPr lang="en-US" sz="1800">
                          <a:effectLst/>
                        </a:rPr>
                        <a:t>2</a:t>
                      </a:r>
                      <a:endParaRPr lang="en-US" sz="1800" b="1">
                        <a:effectLst/>
                      </a:endParaRPr>
                    </a:p>
                  </a:txBody>
                  <a:tcPr anchor="ctr"/>
                </a:tc>
                <a:tc>
                  <a:txBody>
                    <a:bodyPr/>
                    <a:lstStyle/>
                    <a:p>
                      <a:pPr algn="r" fontAlgn="ctr"/>
                      <a:r>
                        <a:rPr lang="en-US" sz="1800">
                          <a:effectLst/>
                        </a:rPr>
                        <a:t>-122.24</a:t>
                      </a:r>
                    </a:p>
                  </a:txBody>
                  <a:tcPr anchor="ctr"/>
                </a:tc>
                <a:tc>
                  <a:txBody>
                    <a:bodyPr/>
                    <a:lstStyle/>
                    <a:p>
                      <a:pPr algn="r" fontAlgn="ctr"/>
                      <a:r>
                        <a:rPr lang="en-US" sz="1800">
                          <a:effectLst/>
                        </a:rPr>
                        <a:t>37.85</a:t>
                      </a:r>
                    </a:p>
                  </a:txBody>
                  <a:tcPr anchor="ctr"/>
                </a:tc>
                <a:tc>
                  <a:txBody>
                    <a:bodyPr/>
                    <a:lstStyle/>
                    <a:p>
                      <a:pPr algn="r" fontAlgn="ctr"/>
                      <a:r>
                        <a:rPr lang="en-US" sz="1800">
                          <a:effectLst/>
                        </a:rPr>
                        <a:t>52</a:t>
                      </a:r>
                    </a:p>
                  </a:txBody>
                  <a:tcPr anchor="ctr"/>
                </a:tc>
                <a:tc>
                  <a:txBody>
                    <a:bodyPr/>
                    <a:lstStyle/>
                    <a:p>
                      <a:pPr algn="r" fontAlgn="ctr"/>
                      <a:r>
                        <a:rPr lang="en-US" sz="1800">
                          <a:effectLst/>
                        </a:rPr>
                        <a:t>1467</a:t>
                      </a:r>
                    </a:p>
                  </a:txBody>
                  <a:tcPr anchor="ctr"/>
                </a:tc>
                <a:tc>
                  <a:txBody>
                    <a:bodyPr/>
                    <a:lstStyle/>
                    <a:p>
                      <a:pPr algn="r" fontAlgn="ctr"/>
                      <a:r>
                        <a:rPr lang="en-US" sz="1800">
                          <a:effectLst/>
                        </a:rPr>
                        <a:t>190.0</a:t>
                      </a:r>
                    </a:p>
                  </a:txBody>
                  <a:tcPr anchor="ctr"/>
                </a:tc>
                <a:tc>
                  <a:txBody>
                    <a:bodyPr/>
                    <a:lstStyle/>
                    <a:p>
                      <a:pPr algn="r" fontAlgn="ctr"/>
                      <a:r>
                        <a:rPr lang="en-US" sz="1800">
                          <a:effectLst/>
                        </a:rPr>
                        <a:t>496</a:t>
                      </a:r>
                    </a:p>
                  </a:txBody>
                  <a:tcPr anchor="ctr"/>
                </a:tc>
                <a:tc>
                  <a:txBody>
                    <a:bodyPr/>
                    <a:lstStyle/>
                    <a:p>
                      <a:pPr algn="r" fontAlgn="ctr"/>
                      <a:r>
                        <a:rPr lang="en-US" sz="1800">
                          <a:effectLst/>
                        </a:rPr>
                        <a:t>177</a:t>
                      </a:r>
                    </a:p>
                  </a:txBody>
                  <a:tcPr anchor="ctr"/>
                </a:tc>
                <a:tc>
                  <a:txBody>
                    <a:bodyPr/>
                    <a:lstStyle/>
                    <a:p>
                      <a:pPr algn="r" fontAlgn="ctr"/>
                      <a:r>
                        <a:rPr lang="en-US" sz="1800">
                          <a:effectLst/>
                        </a:rPr>
                        <a:t>7.2574</a:t>
                      </a:r>
                    </a:p>
                  </a:txBody>
                  <a:tcPr anchor="ctr"/>
                </a:tc>
                <a:tc>
                  <a:txBody>
                    <a:bodyPr/>
                    <a:lstStyle/>
                    <a:p>
                      <a:pPr algn="r" fontAlgn="ctr"/>
                      <a:r>
                        <a:rPr lang="en-US" sz="1800">
                          <a:effectLst/>
                        </a:rPr>
                        <a:t>352100</a:t>
                      </a:r>
                    </a:p>
                  </a:txBody>
                  <a:tcPr anchor="ctr"/>
                </a:tc>
                <a:tc>
                  <a:txBody>
                    <a:bodyPr/>
                    <a:lstStyle/>
                    <a:p>
                      <a:pPr algn="r" fontAlgn="ctr"/>
                      <a:r>
                        <a:rPr lang="en-US" sz="1800">
                          <a:effectLst/>
                        </a:rPr>
                        <a:t>NEAR BAY</a:t>
                      </a:r>
                    </a:p>
                  </a:txBody>
                  <a:tcPr anchor="ctr"/>
                </a:tc>
              </a:tr>
              <a:tr h="640080">
                <a:tc>
                  <a:txBody>
                    <a:bodyPr/>
                    <a:lstStyle/>
                    <a:p>
                      <a:pPr algn="r" fontAlgn="ctr"/>
                      <a:r>
                        <a:rPr lang="en-US" sz="1800">
                          <a:effectLst/>
                        </a:rPr>
                        <a:t>3</a:t>
                      </a:r>
                      <a:endParaRPr lang="en-US" sz="1800" b="1">
                        <a:effectLst/>
                      </a:endParaRPr>
                    </a:p>
                  </a:txBody>
                  <a:tcPr anchor="ctr"/>
                </a:tc>
                <a:tc>
                  <a:txBody>
                    <a:bodyPr/>
                    <a:lstStyle/>
                    <a:p>
                      <a:pPr algn="r" fontAlgn="ctr"/>
                      <a:r>
                        <a:rPr lang="en-US" sz="1800">
                          <a:effectLst/>
                        </a:rPr>
                        <a:t>-122.25</a:t>
                      </a:r>
                    </a:p>
                  </a:txBody>
                  <a:tcPr anchor="ctr"/>
                </a:tc>
                <a:tc>
                  <a:txBody>
                    <a:bodyPr/>
                    <a:lstStyle/>
                    <a:p>
                      <a:pPr algn="r" fontAlgn="ctr"/>
                      <a:r>
                        <a:rPr lang="en-US" sz="1800">
                          <a:effectLst/>
                        </a:rPr>
                        <a:t>37.85</a:t>
                      </a:r>
                    </a:p>
                  </a:txBody>
                  <a:tcPr anchor="ctr"/>
                </a:tc>
                <a:tc>
                  <a:txBody>
                    <a:bodyPr/>
                    <a:lstStyle/>
                    <a:p>
                      <a:pPr algn="r" fontAlgn="ctr"/>
                      <a:r>
                        <a:rPr lang="en-US" sz="1800">
                          <a:effectLst/>
                        </a:rPr>
                        <a:t>52</a:t>
                      </a:r>
                    </a:p>
                  </a:txBody>
                  <a:tcPr anchor="ctr"/>
                </a:tc>
                <a:tc>
                  <a:txBody>
                    <a:bodyPr/>
                    <a:lstStyle/>
                    <a:p>
                      <a:pPr algn="r" fontAlgn="ctr"/>
                      <a:r>
                        <a:rPr lang="en-US" sz="1800">
                          <a:effectLst/>
                        </a:rPr>
                        <a:t>1274</a:t>
                      </a:r>
                    </a:p>
                  </a:txBody>
                  <a:tcPr anchor="ctr"/>
                </a:tc>
                <a:tc>
                  <a:txBody>
                    <a:bodyPr/>
                    <a:lstStyle/>
                    <a:p>
                      <a:pPr algn="r" fontAlgn="ctr"/>
                      <a:r>
                        <a:rPr lang="en-US" sz="1800">
                          <a:effectLst/>
                        </a:rPr>
                        <a:t>235.0</a:t>
                      </a:r>
                    </a:p>
                  </a:txBody>
                  <a:tcPr anchor="ctr"/>
                </a:tc>
                <a:tc>
                  <a:txBody>
                    <a:bodyPr/>
                    <a:lstStyle/>
                    <a:p>
                      <a:pPr algn="r" fontAlgn="ctr"/>
                      <a:r>
                        <a:rPr lang="en-US" sz="1800">
                          <a:effectLst/>
                        </a:rPr>
                        <a:t>558</a:t>
                      </a:r>
                    </a:p>
                  </a:txBody>
                  <a:tcPr anchor="ctr"/>
                </a:tc>
                <a:tc>
                  <a:txBody>
                    <a:bodyPr/>
                    <a:lstStyle/>
                    <a:p>
                      <a:pPr algn="r" fontAlgn="ctr"/>
                      <a:r>
                        <a:rPr lang="en-US" sz="1800">
                          <a:effectLst/>
                        </a:rPr>
                        <a:t>219</a:t>
                      </a:r>
                    </a:p>
                  </a:txBody>
                  <a:tcPr anchor="ctr"/>
                </a:tc>
                <a:tc>
                  <a:txBody>
                    <a:bodyPr/>
                    <a:lstStyle/>
                    <a:p>
                      <a:pPr algn="r" fontAlgn="ctr"/>
                      <a:r>
                        <a:rPr lang="en-US" sz="1800">
                          <a:effectLst/>
                        </a:rPr>
                        <a:t>5.6431</a:t>
                      </a:r>
                    </a:p>
                  </a:txBody>
                  <a:tcPr anchor="ctr"/>
                </a:tc>
                <a:tc>
                  <a:txBody>
                    <a:bodyPr/>
                    <a:lstStyle/>
                    <a:p>
                      <a:pPr algn="r" fontAlgn="ctr"/>
                      <a:r>
                        <a:rPr lang="en-US" sz="1800">
                          <a:effectLst/>
                        </a:rPr>
                        <a:t>341300</a:t>
                      </a:r>
                    </a:p>
                  </a:txBody>
                  <a:tcPr anchor="ctr"/>
                </a:tc>
                <a:tc>
                  <a:txBody>
                    <a:bodyPr/>
                    <a:lstStyle/>
                    <a:p>
                      <a:pPr algn="r" fontAlgn="ctr"/>
                      <a:r>
                        <a:rPr lang="en-US" sz="1800">
                          <a:effectLst/>
                        </a:rPr>
                        <a:t>NEAR BAY</a:t>
                      </a:r>
                    </a:p>
                  </a:txBody>
                  <a:tcPr anchor="ctr"/>
                </a:tc>
              </a:tr>
              <a:tr h="640080">
                <a:tc>
                  <a:txBody>
                    <a:bodyPr/>
                    <a:lstStyle/>
                    <a:p>
                      <a:pPr algn="r" fontAlgn="ctr"/>
                      <a:r>
                        <a:rPr lang="en-US" sz="1800">
                          <a:effectLst/>
                        </a:rPr>
                        <a:t>4</a:t>
                      </a:r>
                      <a:endParaRPr lang="en-US" sz="1800" b="1">
                        <a:effectLst/>
                      </a:endParaRPr>
                    </a:p>
                  </a:txBody>
                  <a:tcPr anchor="ctr"/>
                </a:tc>
                <a:tc>
                  <a:txBody>
                    <a:bodyPr/>
                    <a:lstStyle/>
                    <a:p>
                      <a:pPr algn="r" fontAlgn="ctr"/>
                      <a:r>
                        <a:rPr lang="en-US" sz="1800">
                          <a:effectLst/>
                        </a:rPr>
                        <a:t>-122.25</a:t>
                      </a:r>
                    </a:p>
                  </a:txBody>
                  <a:tcPr anchor="ctr"/>
                </a:tc>
                <a:tc>
                  <a:txBody>
                    <a:bodyPr/>
                    <a:lstStyle/>
                    <a:p>
                      <a:pPr algn="r" fontAlgn="ctr"/>
                      <a:r>
                        <a:rPr lang="en-US" sz="1800">
                          <a:effectLst/>
                        </a:rPr>
                        <a:t>37.85</a:t>
                      </a:r>
                    </a:p>
                  </a:txBody>
                  <a:tcPr anchor="ctr"/>
                </a:tc>
                <a:tc>
                  <a:txBody>
                    <a:bodyPr/>
                    <a:lstStyle/>
                    <a:p>
                      <a:pPr algn="r" fontAlgn="ctr"/>
                      <a:r>
                        <a:rPr lang="en-US" sz="1800">
                          <a:effectLst/>
                        </a:rPr>
                        <a:t>52</a:t>
                      </a:r>
                    </a:p>
                  </a:txBody>
                  <a:tcPr anchor="ctr"/>
                </a:tc>
                <a:tc>
                  <a:txBody>
                    <a:bodyPr/>
                    <a:lstStyle/>
                    <a:p>
                      <a:pPr algn="r" fontAlgn="ctr"/>
                      <a:r>
                        <a:rPr lang="en-US" sz="1800">
                          <a:effectLst/>
                        </a:rPr>
                        <a:t>1627</a:t>
                      </a:r>
                    </a:p>
                  </a:txBody>
                  <a:tcPr anchor="ctr"/>
                </a:tc>
                <a:tc>
                  <a:txBody>
                    <a:bodyPr/>
                    <a:lstStyle/>
                    <a:p>
                      <a:pPr algn="r" fontAlgn="ctr"/>
                      <a:r>
                        <a:rPr lang="en-US" sz="1800">
                          <a:effectLst/>
                        </a:rPr>
                        <a:t>280.0</a:t>
                      </a:r>
                    </a:p>
                  </a:txBody>
                  <a:tcPr anchor="ctr"/>
                </a:tc>
                <a:tc>
                  <a:txBody>
                    <a:bodyPr/>
                    <a:lstStyle/>
                    <a:p>
                      <a:pPr algn="r" fontAlgn="ctr"/>
                      <a:r>
                        <a:rPr lang="en-US" sz="1800">
                          <a:effectLst/>
                        </a:rPr>
                        <a:t>565</a:t>
                      </a:r>
                    </a:p>
                  </a:txBody>
                  <a:tcPr anchor="ctr"/>
                </a:tc>
                <a:tc>
                  <a:txBody>
                    <a:bodyPr/>
                    <a:lstStyle/>
                    <a:p>
                      <a:pPr algn="r" fontAlgn="ctr"/>
                      <a:r>
                        <a:rPr lang="en-US" sz="1800">
                          <a:effectLst/>
                        </a:rPr>
                        <a:t>259</a:t>
                      </a:r>
                    </a:p>
                  </a:txBody>
                  <a:tcPr anchor="ctr"/>
                </a:tc>
                <a:tc>
                  <a:txBody>
                    <a:bodyPr/>
                    <a:lstStyle/>
                    <a:p>
                      <a:pPr algn="r" fontAlgn="ctr"/>
                      <a:r>
                        <a:rPr lang="en-US" sz="1800">
                          <a:effectLst/>
                        </a:rPr>
                        <a:t>3.8462</a:t>
                      </a:r>
                    </a:p>
                  </a:txBody>
                  <a:tcPr anchor="ctr"/>
                </a:tc>
                <a:tc>
                  <a:txBody>
                    <a:bodyPr/>
                    <a:lstStyle/>
                    <a:p>
                      <a:pPr algn="r" fontAlgn="ctr"/>
                      <a:r>
                        <a:rPr lang="en-US" sz="1800">
                          <a:effectLst/>
                        </a:rPr>
                        <a:t>342200</a:t>
                      </a:r>
                    </a:p>
                  </a:txBody>
                  <a:tcPr anchor="ctr"/>
                </a:tc>
                <a:tc>
                  <a:txBody>
                    <a:bodyPr/>
                    <a:lstStyle/>
                    <a:p>
                      <a:pPr algn="r" fontAlgn="ctr"/>
                      <a:r>
                        <a:rPr lang="en-US" sz="1800" dirty="0">
                          <a:effectLst/>
                        </a:rPr>
                        <a:t>NEAR BAY</a:t>
                      </a:r>
                    </a:p>
                  </a:txBody>
                  <a:tcPr anchor="ctr"/>
                </a:tc>
              </a:tr>
            </a:tbl>
          </a:graphicData>
        </a:graphic>
      </p:graphicFrame>
      <p:pic>
        <p:nvPicPr>
          <p:cNvPr id="1026" name="Picture 2" descr="Fish Images - Free Download on Freepi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20656" y="886968"/>
            <a:ext cx="1362483" cy="87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584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of the </a:t>
            </a:r>
            <a:r>
              <a:rPr lang="en-US" dirty="0" err="1" smtClean="0"/>
              <a:t>Dataframe</a:t>
            </a:r>
            <a:r>
              <a:rPr lang="en-US" dirty="0" smtClean="0"/>
              <a:t> – </a:t>
            </a:r>
            <a:r>
              <a:rPr lang="en-US" b="1" dirty="0" err="1" smtClean="0"/>
              <a:t>DataFrame.shape</a:t>
            </a:r>
            <a:endParaRPr lang="en-US" b="1"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8</a:t>
            </a:fld>
            <a:endParaRPr lang="en-US"/>
          </a:p>
        </p:txBody>
      </p:sp>
      <p:sp>
        <p:nvSpPr>
          <p:cNvPr id="7" name="TextBox 6"/>
          <p:cNvSpPr txBox="1"/>
          <p:nvPr/>
        </p:nvSpPr>
        <p:spPr>
          <a:xfrm>
            <a:off x="731520" y="1892808"/>
            <a:ext cx="373075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 print the shape of the </a:t>
            </a:r>
            <a:r>
              <a:rPr lang="en-US" dirty="0" err="1"/>
              <a:t>dataframe</a:t>
            </a:r>
            <a:endParaRPr lang="en-US" dirty="0"/>
          </a:p>
          <a:p>
            <a:r>
              <a:rPr lang="en-US" dirty="0" err="1"/>
              <a:t>housing.shape</a:t>
            </a:r>
            <a:endParaRPr lang="en-US" dirty="0"/>
          </a:p>
        </p:txBody>
      </p:sp>
      <p:sp>
        <p:nvSpPr>
          <p:cNvPr id="8" name="TextBox 7"/>
          <p:cNvSpPr txBox="1"/>
          <p:nvPr/>
        </p:nvSpPr>
        <p:spPr>
          <a:xfrm>
            <a:off x="4599432" y="1965960"/>
            <a:ext cx="284378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(20640, 10)</a:t>
            </a:r>
            <a:endParaRPr lang="en-US" dirty="0"/>
          </a:p>
        </p:txBody>
      </p:sp>
      <p:sp>
        <p:nvSpPr>
          <p:cNvPr id="10" name="TextBox 9"/>
          <p:cNvSpPr txBox="1"/>
          <p:nvPr/>
        </p:nvSpPr>
        <p:spPr>
          <a:xfrm>
            <a:off x="731520" y="3044952"/>
            <a:ext cx="4654296"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 print the number of rows and columns</a:t>
            </a:r>
          </a:p>
          <a:p>
            <a:r>
              <a:rPr lang="en-US" dirty="0"/>
              <a:t>print("Number of Rows: ", </a:t>
            </a:r>
            <a:r>
              <a:rPr lang="en-US" dirty="0" err="1"/>
              <a:t>housing.shape</a:t>
            </a:r>
            <a:r>
              <a:rPr lang="en-US" dirty="0"/>
              <a:t>[0])</a:t>
            </a:r>
          </a:p>
          <a:p>
            <a:r>
              <a:rPr lang="en-US" dirty="0"/>
              <a:t>print("Number of Columns: ", </a:t>
            </a:r>
            <a:r>
              <a:rPr lang="en-US" dirty="0" err="1"/>
              <a:t>housing.shape</a:t>
            </a:r>
            <a:r>
              <a:rPr lang="en-US" dirty="0"/>
              <a:t>[1])</a:t>
            </a:r>
          </a:p>
        </p:txBody>
      </p:sp>
      <p:sp>
        <p:nvSpPr>
          <p:cNvPr id="11" name="TextBox 10"/>
          <p:cNvSpPr txBox="1"/>
          <p:nvPr/>
        </p:nvSpPr>
        <p:spPr>
          <a:xfrm>
            <a:off x="5742432" y="3246120"/>
            <a:ext cx="3081528" cy="64922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a:t>Number of Rows:  20640</a:t>
            </a:r>
          </a:p>
          <a:p>
            <a:r>
              <a:rPr lang="en-US" dirty="0"/>
              <a:t>Number of Columns:  10</a:t>
            </a:r>
          </a:p>
        </p:txBody>
      </p:sp>
    </p:spTree>
    <p:extLst>
      <p:ext uri="{BB962C8B-B14F-4D97-AF65-F5344CB8AC3E}">
        <p14:creationId xmlns:p14="http://schemas.microsoft.com/office/powerpoint/2010/main" val="2740376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the Columns in the Dataset – </a:t>
            </a:r>
            <a:r>
              <a:rPr lang="en-US" b="1" dirty="0" err="1" smtClean="0"/>
              <a:t>DataFrame.columns</a:t>
            </a:r>
            <a:endParaRPr lang="en-US" b="1" dirty="0"/>
          </a:p>
        </p:txBody>
      </p:sp>
      <p:sp>
        <p:nvSpPr>
          <p:cNvPr id="4" name="Date Placeholder 3"/>
          <p:cNvSpPr>
            <a:spLocks noGrp="1"/>
          </p:cNvSpPr>
          <p:nvPr>
            <p:ph type="dt" sz="half" idx="10"/>
          </p:nvPr>
        </p:nvSpPr>
        <p:spPr/>
        <p:txBody>
          <a:bodyPr/>
          <a:lstStyle/>
          <a:p>
            <a:fld id="{6756A4EC-CEAB-44FC-A44B-1DABAEA46D0B}" type="datetime1">
              <a:rPr lang="en-US" smtClean="0"/>
              <a:t>9/16/2024</a:t>
            </a:fld>
            <a:endParaRPr lang="en-US"/>
          </a:p>
        </p:txBody>
      </p:sp>
      <p:sp>
        <p:nvSpPr>
          <p:cNvPr id="5" name="Footer Placeholder 4"/>
          <p:cNvSpPr>
            <a:spLocks noGrp="1"/>
          </p:cNvSpPr>
          <p:nvPr>
            <p:ph type="ftr" sz="quarter" idx="11"/>
          </p:nvPr>
        </p:nvSpPr>
        <p:spPr/>
        <p:txBody>
          <a:bodyPr/>
          <a:lstStyle/>
          <a:p>
            <a:r>
              <a:rPr lang="en-US" smtClean="0"/>
              <a:t>Slides by Dr. Sifat Momen</a:t>
            </a:r>
            <a:endParaRPr lang="en-US"/>
          </a:p>
        </p:txBody>
      </p:sp>
      <p:sp>
        <p:nvSpPr>
          <p:cNvPr id="6" name="Slide Number Placeholder 5"/>
          <p:cNvSpPr>
            <a:spLocks noGrp="1"/>
          </p:cNvSpPr>
          <p:nvPr>
            <p:ph type="sldNum" sz="quarter" idx="12"/>
          </p:nvPr>
        </p:nvSpPr>
        <p:spPr/>
        <p:txBody>
          <a:bodyPr/>
          <a:lstStyle/>
          <a:p>
            <a:fld id="{048653BE-5C84-47C8-BD6C-C4E4BA1A36DC}" type="slidenum">
              <a:rPr lang="en-US" smtClean="0"/>
              <a:t>9</a:t>
            </a:fld>
            <a:endParaRPr lang="en-US"/>
          </a:p>
        </p:txBody>
      </p:sp>
      <p:sp>
        <p:nvSpPr>
          <p:cNvPr id="7" name="TextBox 6"/>
          <p:cNvSpPr txBox="1"/>
          <p:nvPr/>
        </p:nvSpPr>
        <p:spPr>
          <a:xfrm>
            <a:off x="838200" y="2203704"/>
            <a:ext cx="311200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err="1"/>
              <a:t>housing.columns</a:t>
            </a:r>
            <a:endParaRPr lang="en-US" dirty="0"/>
          </a:p>
        </p:txBody>
      </p:sp>
      <p:sp>
        <p:nvSpPr>
          <p:cNvPr id="8" name="TextBox 7"/>
          <p:cNvSpPr txBox="1"/>
          <p:nvPr/>
        </p:nvSpPr>
        <p:spPr>
          <a:xfrm>
            <a:off x="4654296" y="2203704"/>
            <a:ext cx="6254496" cy="173736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a:t>Index(['longitude', 'latitude', '</a:t>
            </a:r>
            <a:r>
              <a:rPr lang="en-US" dirty="0" err="1"/>
              <a:t>housing_median_age</a:t>
            </a:r>
            <a:r>
              <a:rPr lang="en-US" dirty="0"/>
              <a:t>', '</a:t>
            </a:r>
            <a:r>
              <a:rPr lang="en-US" dirty="0" err="1"/>
              <a:t>total_rooms</a:t>
            </a:r>
            <a:r>
              <a:rPr lang="en-US" dirty="0"/>
              <a:t>',</a:t>
            </a:r>
          </a:p>
          <a:p>
            <a:r>
              <a:rPr lang="en-US" dirty="0"/>
              <a:t>       '</a:t>
            </a:r>
            <a:r>
              <a:rPr lang="en-US" dirty="0" err="1"/>
              <a:t>total_bedrooms</a:t>
            </a:r>
            <a:r>
              <a:rPr lang="en-US" dirty="0"/>
              <a:t>', 'population', 'households', '</a:t>
            </a:r>
            <a:r>
              <a:rPr lang="en-US" dirty="0" err="1"/>
              <a:t>median_income</a:t>
            </a:r>
            <a:r>
              <a:rPr lang="en-US" dirty="0"/>
              <a:t>',</a:t>
            </a:r>
          </a:p>
          <a:p>
            <a:r>
              <a:rPr lang="en-US" dirty="0"/>
              <a:t>       '</a:t>
            </a:r>
            <a:r>
              <a:rPr lang="en-US" dirty="0" err="1"/>
              <a:t>median_house_value</a:t>
            </a:r>
            <a:r>
              <a:rPr lang="en-US" dirty="0"/>
              <a:t>', '</a:t>
            </a:r>
            <a:r>
              <a:rPr lang="en-US" dirty="0" err="1"/>
              <a:t>ocean_proximity</a:t>
            </a:r>
            <a:r>
              <a:rPr lang="en-US" dirty="0"/>
              <a:t>'],</a:t>
            </a:r>
          </a:p>
          <a:p>
            <a:r>
              <a:rPr lang="en-US" dirty="0"/>
              <a:t>      </a:t>
            </a:r>
            <a:r>
              <a:rPr lang="en-US" dirty="0" err="1"/>
              <a:t>dtype</a:t>
            </a:r>
            <a:r>
              <a:rPr lang="en-US" dirty="0"/>
              <a:t>='object')</a:t>
            </a:r>
          </a:p>
        </p:txBody>
      </p:sp>
    </p:spTree>
    <p:extLst>
      <p:ext uri="{BB962C8B-B14F-4D97-AF65-F5344CB8AC3E}">
        <p14:creationId xmlns:p14="http://schemas.microsoft.com/office/powerpoint/2010/main" val="1811860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4400</Words>
  <Application>Microsoft Office PowerPoint</Application>
  <PresentationFormat>Widescreen</PresentationFormat>
  <Paragraphs>1731</Paragraphs>
  <Slides>59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Cambria Math</vt:lpstr>
      <vt:lpstr>Helvetica Neue</vt:lpstr>
      <vt:lpstr>Office Theme</vt:lpstr>
      <vt:lpstr>Data Pre-processing using Pandas</vt:lpstr>
      <vt:lpstr>Learning goals</vt:lpstr>
      <vt:lpstr>Note</vt:lpstr>
      <vt:lpstr>Why do we need data pre-processing?</vt:lpstr>
      <vt:lpstr>Import and Loading the Dataset in Pandas</vt:lpstr>
      <vt:lpstr>Take a look into the Data Structure – Dataframe.info()</vt:lpstr>
      <vt:lpstr>Take a look into the Data Structure – Dataframe.head()</vt:lpstr>
      <vt:lpstr>Shape of the Dataframe – DataFrame.shape</vt:lpstr>
      <vt:lpstr>List the Columns in the Dataset – DataFrame.columns</vt:lpstr>
      <vt:lpstr>To see the data types of columns</vt:lpstr>
      <vt:lpstr>Number of unique values in a particular column as well the total number of instances for each unique value – DataFrame[‘column-name’].value_counts()</vt:lpstr>
      <vt:lpstr>Generating Descriptive Statistics Summary for a given dataframe – DataFrame.describe()</vt:lpstr>
      <vt:lpstr>Generating Descriptive Statistics Summary for a given dataframe – DataFrame.describe()</vt:lpstr>
      <vt:lpstr>Code to save figures as high resolution PNGs</vt:lpstr>
      <vt:lpstr>Pictures Saved in the Directory</vt:lpstr>
      <vt:lpstr>Saving a histogram plot</vt:lpstr>
      <vt:lpstr>PowerPoint Presentation</vt:lpstr>
      <vt:lpstr>Splitting the Dataset into train and test set</vt:lpstr>
      <vt:lpstr>Splitting the Dataset into train and test set</vt:lpstr>
      <vt:lpstr>Splitting the Dataset into train and test set</vt:lpstr>
      <vt:lpstr>Using scikit learn to split the dataset</vt:lpstr>
      <vt:lpstr>Stratified Sampling</vt:lpstr>
      <vt:lpstr>Stratified Sampling</vt:lpstr>
      <vt:lpstr>Stratified Sampling</vt:lpstr>
      <vt:lpstr>Stratified Sampling</vt:lpstr>
      <vt:lpstr>Stratified Sampling</vt:lpstr>
      <vt:lpstr>Stratified Sampling</vt:lpstr>
      <vt:lpstr>Stratified Sampling</vt:lpstr>
      <vt:lpstr>Before and After Stratified Sampling</vt:lpstr>
      <vt:lpstr>Visualizing the stratified train set</vt:lpstr>
      <vt:lpstr>A better visualization</vt:lpstr>
      <vt:lpstr>A lot better visualization</vt:lpstr>
      <vt:lpstr>Even Better Visualization</vt:lpstr>
      <vt:lpstr>PowerPoint Presentation</vt:lpstr>
      <vt:lpstr>Linear Correlation</vt:lpstr>
      <vt:lpstr>Correlation</vt:lpstr>
      <vt:lpstr>Correlation – Showing the Lower triangle</vt:lpstr>
      <vt:lpstr>Printing corr_martix</vt:lpstr>
      <vt:lpstr>To display correlation of a particular variable with other variables</vt:lpstr>
      <vt:lpstr>Feature Engineering</vt:lpstr>
      <vt:lpstr>PowerPoint Presentation</vt:lpstr>
      <vt:lpstr>Which features are more correlated to median_house_value?</vt:lpstr>
      <vt:lpstr>Which features are more correlated to median_house_value?</vt:lpstr>
      <vt:lpstr>Which features are more correlated to median_house_value?</vt:lpstr>
      <vt:lpstr>Data Cleaning – NULL Values</vt:lpstr>
      <vt:lpstr>How to Deal with NULL Entries?</vt:lpstr>
      <vt:lpstr>Handling Categorical Attributes</vt:lpstr>
      <vt:lpstr>PowerPoint Presentation</vt:lpstr>
      <vt:lpstr>Ordinal Encoder</vt:lpstr>
      <vt:lpstr>One Hot Encoder</vt:lpstr>
      <vt:lpstr>Housing head</vt:lpstr>
      <vt:lpstr>Custom Transformers</vt:lpstr>
      <vt:lpstr>Custom Transformers</vt:lpstr>
      <vt:lpstr>Custom Transformers</vt:lpstr>
      <vt:lpstr>Custom Transformers</vt:lpstr>
      <vt:lpstr>The house dataframe </vt:lpstr>
      <vt:lpstr>Feature Scaling</vt:lpstr>
      <vt:lpstr>Feature Scaling</vt:lpstr>
      <vt:lpstr>Applying Min Max Scaling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Machine Learning Landscape</dc:title>
  <dc:creator>ASUS</dc:creator>
  <cp:lastModifiedBy>ASUS</cp:lastModifiedBy>
  <cp:revision>90</cp:revision>
  <dcterms:created xsi:type="dcterms:W3CDTF">2023-01-12T11:50:09Z</dcterms:created>
  <dcterms:modified xsi:type="dcterms:W3CDTF">2024-09-16T13:31:06Z</dcterms:modified>
</cp:coreProperties>
</file>