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7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919A-F98B-40E7-B128-CCBE003B29FA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D009-3C53-4A78-B719-1B525C8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D009-3C53-4A78-B719-1B525C8E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C47-60CC-4383-BEEA-24C4309E9202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1D12-5380-425E-9997-42565D191B62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B52D-A87B-43C5-B350-6047B84E6DBA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44B5-D151-4F55-9AEF-FD07C0757923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BA8-B834-43FC-93F8-D0CCFFBC5598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A3E6-3CAB-428D-93BD-2FFD3614F959}" type="datetime1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7BC6-3E9A-4092-9D89-984BBBEB5353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1A11-AC29-433C-B0CC-1216A4784558}" type="datetime1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7463-2493-43EC-B938-5DC92B744431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A82-E643-405F-9819-5AA5F2F3DF87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09AE-CFEC-426E-8443-D2A3CD31B052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28" y="1122363"/>
            <a:ext cx="6412871" cy="2387600"/>
          </a:xfrm>
        </p:spPr>
        <p:txBody>
          <a:bodyPr/>
          <a:lstStyle/>
          <a:p>
            <a:r>
              <a:rPr lang="en-US" dirty="0" smtClean="0"/>
              <a:t>Baseline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136" y="3602038"/>
            <a:ext cx="4040863" cy="1655762"/>
          </a:xfrm>
        </p:spPr>
        <p:txBody>
          <a:bodyPr/>
          <a:lstStyle/>
          <a:p>
            <a:pPr algn="r"/>
            <a:r>
              <a:rPr lang="en-US" dirty="0" smtClean="0"/>
              <a:t>-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(SfM1)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139" y="355253"/>
            <a:ext cx="257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b="1"/>
              <a:t>5</a:t>
            </a:r>
            <a:endParaRPr lang="en-US" sz="18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9" y="4577142"/>
            <a:ext cx="3636264" cy="20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ZeroR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8136" y="1911096"/>
            <a:ext cx="4325112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sklearn.base</a:t>
            </a:r>
            <a:r>
              <a:rPr lang="en-US" dirty="0"/>
              <a:t> import </a:t>
            </a:r>
            <a:r>
              <a:rPr lang="en-US" dirty="0" err="1"/>
              <a:t>ClassifierMixin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sklearn.base</a:t>
            </a:r>
            <a:r>
              <a:rPr lang="en-US" dirty="0"/>
              <a:t> import </a:t>
            </a:r>
            <a:r>
              <a:rPr lang="en-US" dirty="0" err="1"/>
              <a:t>BaseEstimator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ZeroR</a:t>
            </a:r>
            <a:r>
              <a:rPr lang="en-US" dirty="0"/>
              <a:t>(</a:t>
            </a:r>
            <a:r>
              <a:rPr lang="en-US" dirty="0" err="1"/>
              <a:t>BaseEstimator</a:t>
            </a:r>
            <a:r>
              <a:rPr lang="en-US" dirty="0"/>
              <a:t>, </a:t>
            </a:r>
            <a:r>
              <a:rPr lang="en-US" dirty="0" err="1"/>
              <a:t>ClassifierMixin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pass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fit(self, X= None, y = None):</a:t>
            </a:r>
          </a:p>
          <a:p>
            <a:r>
              <a:rPr lang="en-US" dirty="0"/>
              <a:t>        </a:t>
            </a:r>
            <a:r>
              <a:rPr lang="en-US" dirty="0" err="1"/>
              <a:t>self.y_hat</a:t>
            </a:r>
            <a:r>
              <a:rPr lang="en-US" dirty="0"/>
              <a:t> = </a:t>
            </a:r>
            <a:r>
              <a:rPr lang="en-US" dirty="0" err="1"/>
              <a:t>y.value_counts</a:t>
            </a:r>
            <a:r>
              <a:rPr lang="en-US" dirty="0"/>
              <a:t>().</a:t>
            </a:r>
            <a:r>
              <a:rPr lang="en-US" dirty="0" err="1"/>
              <a:t>idxmax</a:t>
            </a:r>
            <a:r>
              <a:rPr lang="en-US" dirty="0"/>
              <a:t>()</a:t>
            </a:r>
          </a:p>
          <a:p>
            <a:r>
              <a:rPr lang="en-US" dirty="0"/>
              <a:t>        return self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predict(self, X=None):</a:t>
            </a:r>
          </a:p>
          <a:p>
            <a:r>
              <a:rPr lang="en-US" dirty="0"/>
              <a:t>        return </a:t>
            </a:r>
            <a:r>
              <a:rPr lang="en-US" dirty="0" err="1"/>
              <a:t>np.full</a:t>
            </a:r>
            <a:r>
              <a:rPr lang="en-US" dirty="0"/>
              <a:t>((1, </a:t>
            </a:r>
            <a:r>
              <a:rPr lang="en-US" dirty="0" err="1"/>
              <a:t>X.shape</a:t>
            </a:r>
            <a:r>
              <a:rPr lang="en-US" dirty="0"/>
              <a:t>[0]), </a:t>
            </a:r>
            <a:r>
              <a:rPr lang="en-US" dirty="0" err="1"/>
              <a:t>self.y_hat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spcBef>
                <a:spcPts val="0"/>
              </a:spcBef>
              <a:buSzPts val="1600"/>
              <a:buChar char="►"/>
            </a:pPr>
            <a:r>
              <a:rPr lang="en-US" dirty="0" err="1"/>
              <a:t>OneR</a:t>
            </a:r>
            <a:r>
              <a:rPr lang="en-US" dirty="0"/>
              <a:t> stands for “One Rule”</a:t>
            </a:r>
          </a:p>
          <a:p>
            <a:pPr marL="342900" lvl="0" indent="-342900">
              <a:buSzPts val="1600"/>
              <a:buChar char="►"/>
            </a:pPr>
            <a:r>
              <a:rPr lang="en-US" dirty="0"/>
              <a:t>A simple, yet accurate, classification algorithm that generates one rule for each predictor in the data, then selects the rule with the smallest total error as its “one rule”.</a:t>
            </a:r>
          </a:p>
          <a:p>
            <a:pPr marL="0" lvl="0" indent="0">
              <a:buSzPts val="1600"/>
              <a:buNone/>
            </a:pPr>
            <a:r>
              <a:rPr lang="en-US" b="1" dirty="0" err="1"/>
              <a:t>OneR</a:t>
            </a:r>
            <a:r>
              <a:rPr lang="en-US" b="1" dirty="0"/>
              <a:t> Algorithm:</a:t>
            </a:r>
            <a:endParaRPr lang="en-US" dirty="0"/>
          </a:p>
          <a:p>
            <a:pPr marL="0" lvl="0" indent="0">
              <a:buSzPts val="1600"/>
              <a:buNone/>
            </a:pPr>
            <a:r>
              <a:rPr lang="en-US" dirty="0"/>
              <a:t>For each predictor,</a:t>
            </a:r>
            <a:br>
              <a:rPr lang="en-US" dirty="0"/>
            </a:br>
            <a:r>
              <a:rPr lang="en-US" dirty="0"/>
              <a:t>     For each value of that predictor, make a rule as follows;</a:t>
            </a:r>
            <a:br>
              <a:rPr lang="en-US" dirty="0"/>
            </a:br>
            <a:r>
              <a:rPr lang="en-US" dirty="0"/>
              <a:t>           Count how often each value of target (class) appears</a:t>
            </a:r>
            <a:br>
              <a:rPr lang="en-US" dirty="0"/>
            </a:br>
            <a:r>
              <a:rPr lang="en-US" dirty="0"/>
              <a:t>           Find the most frequent class</a:t>
            </a:r>
            <a:br>
              <a:rPr lang="en-US" dirty="0"/>
            </a:br>
            <a:r>
              <a:rPr lang="en-US" dirty="0"/>
              <a:t>           Make the rule assign that class to this value of the predictor</a:t>
            </a:r>
            <a:br>
              <a:rPr lang="en-US" dirty="0"/>
            </a:br>
            <a:r>
              <a:rPr lang="en-US" dirty="0"/>
              <a:t>     Calculate the total error of the rules of each predictor</a:t>
            </a:r>
            <a:br>
              <a:rPr lang="en-US" dirty="0"/>
            </a:br>
            <a:r>
              <a:rPr lang="en-US" dirty="0"/>
              <a:t>Choose the predictor with the smallest total error.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OneR</a:t>
            </a:r>
            <a:r>
              <a:rPr lang="en-US" dirty="0"/>
              <a:t>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12</a:t>
            </a:fld>
            <a:endParaRPr lang="en-US"/>
          </a:p>
        </p:txBody>
      </p:sp>
      <p:pic>
        <p:nvPicPr>
          <p:cNvPr id="7" name="Google Shape;254;p15" descr="https://www.saedsayad.com/images/OneR_1.png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221992" y="1472184"/>
            <a:ext cx="6388608" cy="4581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13</a:t>
            </a:fld>
            <a:endParaRPr lang="en-US"/>
          </a:p>
        </p:txBody>
      </p:sp>
      <p:pic>
        <p:nvPicPr>
          <p:cNvPr id="7" name="Google Shape;261;p16" descr="https://www.saedsayad.com/images/OneR_2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715" y="1825625"/>
            <a:ext cx="3762900" cy="25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62;p16" descr="https://www.saedsayad.com/images/OneR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6511" y="1919753"/>
            <a:ext cx="5164323" cy="417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3;p16" descr="https://www.saedsayad.com/images/OneR_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158" y="4365625"/>
            <a:ext cx="275272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0305288" y="4178808"/>
            <a:ext cx="1316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the Train Accuracy?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8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you should be able to</a:t>
            </a:r>
          </a:p>
          <a:p>
            <a:pPr lvl="1"/>
            <a:r>
              <a:rPr lang="en-US" dirty="0" smtClean="0"/>
              <a:t>Understand the need for baseline models</a:t>
            </a:r>
          </a:p>
          <a:p>
            <a:pPr lvl="1"/>
            <a:r>
              <a:rPr lang="en-US" dirty="0" smtClean="0"/>
              <a:t>Understand and apply </a:t>
            </a:r>
            <a:r>
              <a:rPr lang="en-US" dirty="0" err="1" smtClean="0"/>
              <a:t>ZeroR</a:t>
            </a:r>
            <a:r>
              <a:rPr lang="en-US" dirty="0" smtClean="0"/>
              <a:t> and </a:t>
            </a:r>
            <a:r>
              <a:rPr lang="en-US" dirty="0" err="1" smtClean="0"/>
              <a:t>OneR</a:t>
            </a:r>
            <a:r>
              <a:rPr lang="en-US" dirty="0" smtClean="0"/>
              <a:t> classifiers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B365-46D6-41CC-B1DB-CC25BA09BF18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that there is an associated </a:t>
            </a:r>
            <a:r>
              <a:rPr lang="en-US" dirty="0" err="1" smtClean="0"/>
              <a:t>Jupyter</a:t>
            </a:r>
            <a:r>
              <a:rPr lang="en-US" dirty="0" smtClean="0"/>
              <a:t> notebook with this presentation</a:t>
            </a:r>
          </a:p>
          <a:p>
            <a:r>
              <a:rPr lang="en-US" dirty="0" smtClean="0"/>
              <a:t>Please use both in parallel for optimal understanding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is essentially a simple model that acts as a reference in a machine learning project.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main function is to contextualize the results of trained models.</a:t>
            </a:r>
          </a:p>
          <a:p>
            <a:r>
              <a:rPr lang="en-US" dirty="0"/>
              <a:t>Baseline models usually lack complexity and may have little </a:t>
            </a:r>
            <a:r>
              <a:rPr lang="en-US" dirty="0" smtClean="0"/>
              <a:t>or no predictive </a:t>
            </a:r>
            <a:r>
              <a:rPr lang="en-US" dirty="0"/>
              <a:t>power. </a:t>
            </a:r>
            <a:endParaRPr lang="en-US" dirty="0" smtClean="0"/>
          </a:p>
          <a:p>
            <a:r>
              <a:rPr lang="en-US" dirty="0" smtClean="0"/>
              <a:t>Regardless</a:t>
            </a:r>
            <a:r>
              <a:rPr lang="en-US" dirty="0"/>
              <a:t>, their inclusion is a necessity for many reasons.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4" y="1395412"/>
            <a:ext cx="8820912" cy="49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SzPts val="1600"/>
              <a:buChar char="►"/>
            </a:pPr>
            <a:r>
              <a:rPr lang="en-US" dirty="0" err="1"/>
              <a:t>ZeroR</a:t>
            </a:r>
            <a:r>
              <a:rPr lang="en-US" dirty="0"/>
              <a:t> stands for Zero Rule</a:t>
            </a:r>
          </a:p>
          <a:p>
            <a:pPr marL="342900" lvl="0" indent="-342900">
              <a:buSzPts val="1600"/>
              <a:buChar char="►"/>
            </a:pPr>
            <a:r>
              <a:rPr lang="en-US" dirty="0"/>
              <a:t>Simplest classification method that relies on the target and ignores all predictors.</a:t>
            </a:r>
          </a:p>
          <a:p>
            <a:pPr marL="342900" lvl="0" indent="-342900">
              <a:buSzPts val="1600"/>
              <a:buChar char="►"/>
            </a:pPr>
            <a:r>
              <a:rPr lang="en-US" dirty="0" err="1"/>
              <a:t>ZeroR</a:t>
            </a:r>
            <a:r>
              <a:rPr lang="en-US" dirty="0"/>
              <a:t> classifier simply predicts the majority category.</a:t>
            </a:r>
          </a:p>
          <a:p>
            <a:pPr marL="342900" lvl="0" indent="-342900">
              <a:buSzPts val="1600"/>
              <a:buChar char="►"/>
            </a:pPr>
            <a:r>
              <a:rPr lang="en-US" dirty="0"/>
              <a:t>Although there is no predictability power in </a:t>
            </a:r>
            <a:r>
              <a:rPr lang="en-US" dirty="0" err="1"/>
              <a:t>ZeroR</a:t>
            </a:r>
            <a:r>
              <a:rPr lang="en-US" dirty="0"/>
              <a:t>, it is useful in determining a baseline performance as a benchmark for other classification methods.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ZeroR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7</a:t>
            </a:fld>
            <a:endParaRPr lang="en-US"/>
          </a:p>
        </p:txBody>
      </p:sp>
      <p:pic>
        <p:nvPicPr>
          <p:cNvPr id="7" name="Google Shape;208;p9" descr="https://www.saedsayad.com/images/ZeroR_1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10100" y="2185865"/>
            <a:ext cx="5861221" cy="417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9;p9" descr="https://www.saedsayad.com/images/ZeroR_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1321" y="3121443"/>
            <a:ext cx="1857375" cy="260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0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ZeroR</a:t>
            </a:r>
            <a:r>
              <a:rPr lang="en-US" dirty="0" smtClean="0"/>
              <a:t> Classifier using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1832" y="2084832"/>
            <a:ext cx="5715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sklearn.dummy</a:t>
            </a:r>
            <a:r>
              <a:rPr lang="en-US" dirty="0"/>
              <a:t> import </a:t>
            </a:r>
            <a:r>
              <a:rPr lang="en-US" dirty="0" err="1"/>
              <a:t>DummyClassifier</a:t>
            </a:r>
            <a:endParaRPr lang="en-US" dirty="0"/>
          </a:p>
          <a:p>
            <a:r>
              <a:rPr lang="en-US" dirty="0"/>
              <a:t>dummy = </a:t>
            </a:r>
            <a:r>
              <a:rPr lang="en-US" dirty="0" err="1"/>
              <a:t>DummyClassifier</a:t>
            </a:r>
            <a:r>
              <a:rPr lang="en-US" dirty="0"/>
              <a:t>(strategy = "</a:t>
            </a:r>
            <a:r>
              <a:rPr lang="en-US" dirty="0" err="1"/>
              <a:t>most_frequent</a:t>
            </a:r>
            <a:r>
              <a:rPr lang="en-US" dirty="0"/>
              <a:t>")</a:t>
            </a:r>
          </a:p>
          <a:p>
            <a:r>
              <a:rPr lang="en-US" dirty="0"/>
              <a:t>X = </a:t>
            </a:r>
            <a:r>
              <a:rPr lang="en-US" dirty="0" err="1"/>
              <a:t>df.drop</a:t>
            </a:r>
            <a:r>
              <a:rPr lang="en-US" dirty="0"/>
              <a:t>(columns = 'Play Golf')</a:t>
            </a:r>
          </a:p>
          <a:p>
            <a:r>
              <a:rPr lang="en-US" dirty="0"/>
              <a:t>y = </a:t>
            </a:r>
            <a:r>
              <a:rPr lang="en-US" dirty="0" err="1"/>
              <a:t>df</a:t>
            </a:r>
            <a:r>
              <a:rPr lang="en-US" dirty="0"/>
              <a:t>['Play Golf']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832" y="3675888"/>
            <a:ext cx="169164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dummy.fit</a:t>
            </a:r>
            <a:r>
              <a:rPr lang="en-US" dirty="0"/>
              <a:t>(X, 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832" y="4773168"/>
            <a:ext cx="22494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dummy.predict</a:t>
            </a:r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0117" y="4636089"/>
            <a:ext cx="362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array(['Yes', 'Yes', 'Yes'], </a:t>
            </a:r>
            <a:r>
              <a:rPr lang="en-US" dirty="0" err="1"/>
              <a:t>dtype</a:t>
            </a:r>
            <a:r>
              <a:rPr lang="en-US" dirty="0"/>
              <a:t>='&lt;U3')</a:t>
            </a:r>
          </a:p>
        </p:txBody>
      </p:sp>
    </p:spTree>
    <p:extLst>
      <p:ext uri="{BB962C8B-B14F-4D97-AF65-F5344CB8AC3E}">
        <p14:creationId xmlns:p14="http://schemas.microsoft.com/office/powerpoint/2010/main" val="37781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 Accuracy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4984" y="1755648"/>
            <a:ext cx="7205472" cy="12435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print('Train Accuracy',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['Play Golf'], </a:t>
            </a:r>
            <a:r>
              <a:rPr lang="en-US" dirty="0" err="1"/>
              <a:t>dummy.predict</a:t>
            </a:r>
            <a:r>
              <a:rPr lang="en-US" dirty="0"/>
              <a:t>(X)))</a:t>
            </a:r>
          </a:p>
          <a:p>
            <a:r>
              <a:rPr lang="en-US" dirty="0"/>
              <a:t>print('Test Accuracy',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testSet</a:t>
            </a:r>
            <a:r>
              <a:rPr lang="en-US" dirty="0"/>
              <a:t>['Play Golf'], </a:t>
            </a:r>
          </a:p>
          <a:p>
            <a:r>
              <a:rPr lang="en-US" dirty="0"/>
              <a:t>                                      </a:t>
            </a:r>
            <a:r>
              <a:rPr lang="en-US" dirty="0" err="1"/>
              <a:t>dummy.predict</a:t>
            </a:r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)))</a:t>
            </a:r>
          </a:p>
        </p:txBody>
      </p:sp>
      <p:sp>
        <p:nvSpPr>
          <p:cNvPr id="8" name="Rectangle 7"/>
          <p:cNvSpPr/>
          <p:nvPr/>
        </p:nvSpPr>
        <p:spPr>
          <a:xfrm>
            <a:off x="8186928" y="2054274"/>
            <a:ext cx="3764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 Accuracy 0.6428571428571429</a:t>
            </a:r>
          </a:p>
          <a:p>
            <a:r>
              <a:rPr lang="en-US" dirty="0"/>
              <a:t>Test Accuracy 0.3333333333333333</a:t>
            </a:r>
          </a:p>
        </p:txBody>
      </p:sp>
    </p:spTree>
    <p:extLst>
      <p:ext uri="{BB962C8B-B14F-4D97-AF65-F5344CB8AC3E}">
        <p14:creationId xmlns:p14="http://schemas.microsoft.com/office/powerpoint/2010/main" val="32743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479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Baseline Classifiers</vt:lpstr>
      <vt:lpstr>Learning goals</vt:lpstr>
      <vt:lpstr>Jupyter Notebook</vt:lpstr>
      <vt:lpstr>Baseline Models</vt:lpstr>
      <vt:lpstr>Baseline Models</vt:lpstr>
      <vt:lpstr>ZeroR classifier</vt:lpstr>
      <vt:lpstr>ZeroR Classifier</vt:lpstr>
      <vt:lpstr>Implementation of ZeroR Classifier using Sklearn</vt:lpstr>
      <vt:lpstr>Train and Test Accuracy</vt:lpstr>
      <vt:lpstr>Custom ZeroR Classifier</vt:lpstr>
      <vt:lpstr>OneR Classifier</vt:lpstr>
      <vt:lpstr>OneR classifier</vt:lpstr>
      <vt:lpstr>OneR Classifier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Machine Learning Landscape</dc:title>
  <dc:creator>ASUS</dc:creator>
  <cp:lastModifiedBy>ASUS</cp:lastModifiedBy>
  <cp:revision>116</cp:revision>
  <dcterms:created xsi:type="dcterms:W3CDTF">2023-01-12T11:50:09Z</dcterms:created>
  <dcterms:modified xsi:type="dcterms:W3CDTF">2024-09-21T08:48:45Z</dcterms:modified>
</cp:coreProperties>
</file>