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5" r:id="rId1"/>
    <p:sldMasterId id="2147483732" r:id="rId2"/>
  </p:sldMasterIdLst>
  <p:notesMasterIdLst>
    <p:notesMasterId r:id="rId46"/>
  </p:notesMasterIdLst>
  <p:handoutMasterIdLst>
    <p:handoutMasterId r:id="rId47"/>
  </p:handoutMasterIdLst>
  <p:sldIdLst>
    <p:sldId id="651" r:id="rId3"/>
    <p:sldId id="386" r:id="rId4"/>
    <p:sldId id="436" r:id="rId5"/>
    <p:sldId id="434" r:id="rId6"/>
    <p:sldId id="472" r:id="rId7"/>
    <p:sldId id="387" r:id="rId8"/>
    <p:sldId id="388" r:id="rId9"/>
    <p:sldId id="390" r:id="rId10"/>
    <p:sldId id="439" r:id="rId11"/>
    <p:sldId id="391" r:id="rId12"/>
    <p:sldId id="544" r:id="rId13"/>
    <p:sldId id="545" r:id="rId14"/>
    <p:sldId id="546" r:id="rId15"/>
    <p:sldId id="547" r:id="rId16"/>
    <p:sldId id="548" r:id="rId17"/>
    <p:sldId id="549" r:id="rId18"/>
    <p:sldId id="550" r:id="rId19"/>
    <p:sldId id="551" r:id="rId20"/>
    <p:sldId id="552" r:id="rId21"/>
    <p:sldId id="553" r:id="rId22"/>
    <p:sldId id="554" r:id="rId23"/>
    <p:sldId id="555" r:id="rId24"/>
    <p:sldId id="556" r:id="rId25"/>
    <p:sldId id="603" r:id="rId26"/>
    <p:sldId id="604" r:id="rId27"/>
    <p:sldId id="605" r:id="rId28"/>
    <p:sldId id="606" r:id="rId29"/>
    <p:sldId id="607" r:id="rId30"/>
    <p:sldId id="608" r:id="rId31"/>
    <p:sldId id="609" r:id="rId32"/>
    <p:sldId id="610" r:id="rId33"/>
    <p:sldId id="611" r:id="rId34"/>
    <p:sldId id="612" r:id="rId35"/>
    <p:sldId id="613" r:id="rId36"/>
    <p:sldId id="614" r:id="rId37"/>
    <p:sldId id="615" r:id="rId38"/>
    <p:sldId id="616" r:id="rId39"/>
    <p:sldId id="617" r:id="rId40"/>
    <p:sldId id="560" r:id="rId41"/>
    <p:sldId id="618" r:id="rId42"/>
    <p:sldId id="619" r:id="rId43"/>
    <p:sldId id="620" r:id="rId44"/>
    <p:sldId id="621" r:id="rId45"/>
  </p:sldIdLst>
  <p:sldSz cx="9144000" cy="5143500" type="screen16x9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9">
          <p15:clr>
            <a:srgbClr val="A4A3A4"/>
          </p15:clr>
        </p15:guide>
        <p15:guide id="2" pos="215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00FF"/>
    <a:srgbClr val="FFCC66"/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86849" autoAdjust="0"/>
  </p:normalViewPr>
  <p:slideViewPr>
    <p:cSldViewPr>
      <p:cViewPr varScale="1">
        <p:scale>
          <a:sx n="114" d="100"/>
          <a:sy n="114" d="100"/>
        </p:scale>
        <p:origin x="499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2" d="100"/>
          <a:sy n="62" d="100"/>
        </p:scale>
        <p:origin x="-2224" y="-112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image" Target="../media/image28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69DF897-5E92-F241-9A21-E64EA536231D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charset="0"/>
                <a:ea typeface="ＭＳ Ｐゴシック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charset="0"/>
              <a:ea typeface="ＭＳ Ｐゴシック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In this lecture we define the Naive Bayes classifier, a basic text classifier that will allow us to introduce many of the fundamental issues in text classification.</a:t>
            </a:r>
          </a:p>
        </p:txBody>
      </p:sp>
    </p:spTree>
    <p:extLst>
      <p:ext uri="{BB962C8B-B14F-4D97-AF65-F5344CB8AC3E}">
        <p14:creationId xmlns:p14="http://schemas.microsoft.com/office/powerpoint/2010/main" val="456429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19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E6D798-0D31-0647-AB71-9E94307BC9C4}" type="slidenum">
              <a:rPr lang="en-US"/>
              <a:pPr/>
              <a:t>8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228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41FE78-3ECD-CD47-AF85-D701825482C7}" type="slidenum">
              <a:rPr lang="en-US"/>
              <a:pPr/>
              <a:t>10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81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69DF897-5E92-F241-9A21-E64EA536231D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charset="0"/>
                <a:ea typeface="ＭＳ Ｐゴシック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charset="0"/>
              <a:ea typeface="ＭＳ Ｐゴシック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In this lecture we define the Naive Bayes classifier, a basic text classifier that will allow us to introduce many of the fundamental issues in text classification.</a:t>
            </a:r>
          </a:p>
        </p:txBody>
      </p:sp>
    </p:spTree>
    <p:extLst>
      <p:ext uri="{BB962C8B-B14F-4D97-AF65-F5344CB8AC3E}">
        <p14:creationId xmlns:p14="http://schemas.microsoft.com/office/powerpoint/2010/main" val="1541417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69DF897-5E92-F241-9A21-E64EA536231D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charset="0"/>
                <a:ea typeface="ＭＳ Ｐゴシック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charset="0"/>
              <a:ea typeface="ＭＳ Ｐゴシック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We've now seen the basic principles of naïve bayes classification!  </a:t>
            </a:r>
          </a:p>
        </p:txBody>
      </p:sp>
    </p:spTree>
    <p:extLst>
      <p:ext uri="{BB962C8B-B14F-4D97-AF65-F5344CB8AC3E}">
        <p14:creationId xmlns:p14="http://schemas.microsoft.com/office/powerpoint/2010/main" val="3398952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69DF897-5E92-F241-9A21-E64EA536231D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charset="0"/>
                <a:ea typeface="ＭＳ Ｐゴシック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charset="0"/>
              <a:ea typeface="ＭＳ Ｐゴシック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8657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69DF897-5E92-F241-9A21-E64EA536231D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charset="0"/>
                <a:ea typeface="ＭＳ Ｐゴシック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charset="0"/>
              <a:ea typeface="ＭＳ Ｐゴシック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702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69DF897-5E92-F241-9A21-E64EA536231D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charset="0"/>
                <a:ea typeface="ＭＳ Ｐゴシック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charset="0"/>
              <a:ea typeface="ＭＳ Ｐゴシック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In this lecture we'll do a worked example of naïve bayes sentiment analysis, and also introduce the binary multinominal naïve bayes algorithm.</a:t>
            </a:r>
          </a:p>
        </p:txBody>
      </p:sp>
    </p:spTree>
    <p:extLst>
      <p:ext uri="{BB962C8B-B14F-4D97-AF65-F5344CB8AC3E}">
        <p14:creationId xmlns:p14="http://schemas.microsoft.com/office/powerpoint/2010/main" val="2804914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 rot="16200000">
            <a:off x="-2549264" y="2474314"/>
            <a:ext cx="5143502" cy="1948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 rot="16200000" flipV="1">
            <a:off x="-2442604" y="2560132"/>
            <a:ext cx="5143502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6847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53728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33550"/>
            <a:ext cx="4040188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253728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733550"/>
            <a:ext cx="4041775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903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539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167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53728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33550"/>
            <a:ext cx="4040188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253728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733550"/>
            <a:ext cx="4041775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8832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8668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53728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33550"/>
            <a:ext cx="4040188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253728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733550"/>
            <a:ext cx="4041775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063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0397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 rot="16200000">
            <a:off x="-2549264" y="2474314"/>
            <a:ext cx="5143502" cy="1948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 rot="16200000" flipV="1">
            <a:off x="-2442604" y="2560132"/>
            <a:ext cx="5143502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604513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119702"/>
            <a:ext cx="7543800" cy="68039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200150"/>
            <a:ext cx="7543801" cy="3429000"/>
          </a:xfrm>
        </p:spPr>
        <p:txBody>
          <a:bodyPr/>
          <a:lstStyle>
            <a:lvl1pPr marL="7938" indent="-7938">
              <a:tabLst/>
              <a:defRPr sz="2800" baseline="0"/>
            </a:lvl1pPr>
            <a:lvl2pPr marL="404813" indent="-254000">
              <a:tabLst/>
              <a:defRPr sz="2400" baseline="0"/>
            </a:lvl2pPr>
            <a:lvl3pPr marL="515938" indent="-228600">
              <a:tabLst/>
              <a:defRPr sz="2000" baseline="0"/>
            </a:lvl3pPr>
            <a:lvl4pPr marL="690563" indent="-265113">
              <a:tabLst/>
              <a:defRPr sz="1600" baseline="0"/>
            </a:lvl4pPr>
            <a:lvl5pPr marL="801688" indent="-239713">
              <a:tabLst/>
              <a:defRPr sz="1400" baseline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40" y="5029201"/>
            <a:ext cx="3617103" cy="89483"/>
          </a:xfrm>
        </p:spPr>
        <p:txBody>
          <a:bodyPr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Slides adapted from Jure </a:t>
            </a:r>
            <a:r>
              <a:rPr lang="en-US" dirty="0" err="1"/>
              <a:t>Leskovec</a:t>
            </a:r>
            <a:endParaRPr lang="en-US" sz="525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710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 rot="16200000">
            <a:off x="-2556759" y="2481809"/>
            <a:ext cx="5143502" cy="1798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 rot="16200000" flipV="1">
            <a:off x="-2472584" y="2548889"/>
            <a:ext cx="5143502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90440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119702"/>
            <a:ext cx="7543800" cy="68039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200150"/>
            <a:ext cx="7543801" cy="3429000"/>
          </a:xfrm>
        </p:spPr>
        <p:txBody>
          <a:bodyPr/>
          <a:lstStyle>
            <a:lvl1pPr marL="7938" indent="-7938">
              <a:buNone/>
              <a:tabLst/>
              <a:defRPr sz="2800" baseline="0"/>
            </a:lvl1pPr>
            <a:lvl2pPr marL="404813" indent="-254000">
              <a:tabLst/>
              <a:defRPr sz="2400" baseline="0"/>
            </a:lvl2pPr>
            <a:lvl3pPr marL="515938" indent="-228600">
              <a:tabLst/>
              <a:defRPr sz="2000" baseline="0"/>
            </a:lvl3pPr>
            <a:lvl4pPr marL="690563" indent="-265113">
              <a:tabLst/>
              <a:defRPr sz="1600" baseline="0"/>
            </a:lvl4pPr>
            <a:lvl5pPr marL="801688" indent="-239713">
              <a:tabLst/>
              <a:defRPr sz="1400" baseline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40" y="5029201"/>
            <a:ext cx="3617103" cy="89483"/>
          </a:xfrm>
        </p:spPr>
        <p:txBody>
          <a:bodyPr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/>
              <a:t>Slides adapted from Jure </a:t>
            </a:r>
            <a:r>
              <a:rPr lang="en-US" err="1"/>
              <a:t>Leskovec</a:t>
            </a:r>
            <a:endParaRPr lang="en-US" sz="525"/>
          </a:p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313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3"/>
            <a:ext cx="3703320" cy="30175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1518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465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465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4099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6041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281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4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8" y="548640"/>
            <a:ext cx="5009393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5" y="4844840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240CDC23-E565-C848-9AF6-12BD09C53D91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40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208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11/30/2024</a:t>
            </a:fld>
            <a:r>
              <a:rPr lang="en-US" dirty="0" err="1"/>
              <a:t>sss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Slides adapted from Jure </a:t>
            </a:r>
            <a:r>
              <a:rPr lang="en-US" dirty="0" err="1"/>
              <a:t>Leskovec</a:t>
            </a:r>
            <a:endParaRPr lang="en-US" sz="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311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510778"/>
            <a:ext cx="3890964" cy="1298972"/>
          </a:xfrm>
        </p:spPr>
        <p:txBody>
          <a:bodyPr/>
          <a:lstStyle>
            <a:lvl1pPr algn="ctr">
              <a:defRPr sz="2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876550"/>
            <a:ext cx="3886200" cy="1676400"/>
          </a:xfrm>
        </p:spPr>
        <p:txBody>
          <a:bodyPr/>
          <a:lstStyle>
            <a:lvl1pPr marL="0" indent="0" algn="ctr">
              <a:spcBef>
                <a:spcPts val="675"/>
              </a:spcBef>
              <a:buFont typeface="Times" pitchFamily="-65" charset="0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4705350"/>
            <a:ext cx="12192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4705350"/>
            <a:ext cx="19050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4705350"/>
            <a:ext cx="765174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3541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53728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33550"/>
            <a:ext cx="4040188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253728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733550"/>
            <a:ext cx="4041775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990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30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 rot="16200000">
            <a:off x="-2556759" y="2481809"/>
            <a:ext cx="5143502" cy="1798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 rot="16200000" flipV="1">
            <a:off x="-2472584" y="2548889"/>
            <a:ext cx="5143502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83854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3"/>
            <a:ext cx="3703320" cy="30175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266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465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465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95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6041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813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4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8" y="548640"/>
            <a:ext cx="5009393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5" y="4844840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240CDC23-E565-C848-9AF6-12BD09C53D91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40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70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11/30/2024</a:t>
            </a:fld>
            <a:r>
              <a:rPr lang="en-US" err="1"/>
              <a:t>sss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Slides adapted from Jure </a:t>
            </a:r>
            <a:r>
              <a:rPr lang="en-US" err="1"/>
              <a:t>Leskovec</a:t>
            </a:r>
            <a:endParaRPr lang="en-US" sz="6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472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510778"/>
            <a:ext cx="3890964" cy="1298972"/>
          </a:xfrm>
        </p:spPr>
        <p:txBody>
          <a:bodyPr/>
          <a:lstStyle>
            <a:lvl1pPr algn="ctr">
              <a:defRPr sz="2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876550"/>
            <a:ext cx="3886200" cy="1676400"/>
          </a:xfrm>
        </p:spPr>
        <p:txBody>
          <a:bodyPr/>
          <a:lstStyle>
            <a:lvl1pPr marL="0" indent="0" algn="ctr">
              <a:spcBef>
                <a:spcPts val="675"/>
              </a:spcBef>
              <a:buFont typeface="Times" pitchFamily="-65" charset="0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4705350"/>
            <a:ext cx="12192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4705350"/>
            <a:ext cx="19050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4705350"/>
            <a:ext cx="765174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494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16200000">
            <a:off x="-2518606" y="2473636"/>
            <a:ext cx="5143502" cy="1962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 rot="16200000" flipV="1">
            <a:off x="-2442604" y="2560132"/>
            <a:ext cx="5143502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384301"/>
            <a:ext cx="7543801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2" y="4844840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240CDC23-E565-C848-9AF6-12BD09C53D91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4844840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5" y="4844840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95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30" r:id="rId15"/>
    <p:sldLayoutId id="2147483731" r:id="rId16"/>
  </p:sldLayoutIdLst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16200000">
            <a:off x="-2518606" y="2473636"/>
            <a:ext cx="5143502" cy="1962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 rot="16200000" flipV="1">
            <a:off x="-2442604" y="2560132"/>
            <a:ext cx="5143502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384301"/>
            <a:ext cx="7543801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2" y="4844840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240CDC23-E565-C848-9AF6-12BD09C53D91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4844840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5" y="4844840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612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0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3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5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6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5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9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9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14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2.png"/><Relationship Id="rId4" Type="http://schemas.openxmlformats.org/officeDocument/2006/relationships/image" Target="../media/image21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1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2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8.e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7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1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7.e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8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3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400">
                <a:latin typeface="Calibri (Headings)"/>
                <a:cs typeface="Calibri (Headings)"/>
              </a:rPr>
              <a:t>Text Classification and Na</a:t>
            </a:r>
            <a:r>
              <a:rPr lang="fr-FR" sz="3400">
                <a:latin typeface="Calibri (Headings)"/>
                <a:cs typeface="Calibri (Headings)"/>
              </a:rPr>
              <a:t>i</a:t>
            </a:r>
            <a:r>
              <a:rPr lang="en-US" sz="3400" err="1">
                <a:latin typeface="Calibri (Headings)"/>
                <a:cs typeface="Calibri (Headings)"/>
              </a:rPr>
              <a:t>ve</a:t>
            </a:r>
            <a:r>
              <a:rPr lang="en-US" sz="3400">
                <a:latin typeface="Calibri (Headings)"/>
                <a:cs typeface="Calibri (Headings)"/>
              </a:rPr>
              <a:t> Bayes</a:t>
            </a:r>
            <a:endParaRPr lang="en-US" sz="340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idx="1"/>
          </p:nvPr>
        </p:nvSpPr>
        <p:spPr>
          <a:xfrm>
            <a:off x="3460238" y="285750"/>
            <a:ext cx="5009393" cy="4206240"/>
          </a:xfrm>
        </p:spPr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The Task of Text Classification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04443A39-80F7-3D4D-BCB5-844F1C269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435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285750"/>
            <a:ext cx="7543800" cy="680397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Classification Methods:</a:t>
            </a:r>
            <a:br>
              <a:rPr lang="en-US" sz="3600" dirty="0"/>
            </a:br>
            <a:r>
              <a:rPr lang="en-US" sz="3600" dirty="0"/>
              <a:t>Supervised Machine Learning</a:t>
            </a:r>
          </a:p>
        </p:txBody>
      </p:sp>
      <p:sp>
        <p:nvSpPr>
          <p:cNvPr id="29699" name="Rectangle 5"/>
          <p:cNvSpPr>
            <a:spLocks noGrp="1" noChangeArrowheads="1"/>
          </p:cNvSpPr>
          <p:nvPr>
            <p:ph idx="1"/>
          </p:nvPr>
        </p:nvSpPr>
        <p:spPr>
          <a:xfrm>
            <a:off x="822960" y="1200150"/>
            <a:ext cx="8016240" cy="3886200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>
                <a:latin typeface="Calibri" charset="0"/>
              </a:rPr>
              <a:t>Many kinds of classifiers!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charset="0"/>
              </a:rPr>
              <a:t>Na</a:t>
            </a:r>
            <a:r>
              <a:rPr lang="fr-FR" sz="2800" dirty="0" err="1">
                <a:latin typeface="Calibri" charset="0"/>
              </a:rPr>
              <a:t>ï</a:t>
            </a:r>
            <a:r>
              <a:rPr lang="en-US" sz="2800" dirty="0" err="1">
                <a:latin typeface="Calibri" charset="0"/>
              </a:rPr>
              <a:t>ve</a:t>
            </a:r>
            <a:r>
              <a:rPr lang="en-US" sz="2800" dirty="0">
                <a:latin typeface="Calibri" charset="0"/>
              </a:rPr>
              <a:t> Bayes (this lecture)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charset="0"/>
              </a:rPr>
              <a:t>Logistic regression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charset="0"/>
              </a:rPr>
              <a:t>Neural networks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i="1" dirty="0">
                <a:latin typeface="Calibri" charset="0"/>
              </a:rPr>
              <a:t>k</a:t>
            </a:r>
            <a:r>
              <a:rPr lang="en-US" sz="2800" dirty="0">
                <a:latin typeface="Calibri" charset="0"/>
              </a:rPr>
              <a:t>-nearest neighbors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>
                <a:latin typeface="Calibri" charset="0"/>
              </a:rPr>
              <a:t>…</a:t>
            </a:r>
            <a:endParaRPr lang="en-US" sz="2800" dirty="0">
              <a:latin typeface="Calibri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1700" dirty="0">
              <a:latin typeface="Calibri" charset="0"/>
            </a:endParaRPr>
          </a:p>
          <a:p>
            <a:pPr marL="150813" lvl="1" indent="0">
              <a:buNone/>
            </a:pPr>
            <a:r>
              <a:rPr lang="en-US" sz="3200" dirty="0">
                <a:latin typeface="Calibri" charset="0"/>
              </a:rPr>
              <a:t>We can also use pretrained large language models!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charset="0"/>
              </a:rPr>
              <a:t>Fine-tuned as classifiers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charset="0"/>
              </a:rPr>
              <a:t>Prompted to give a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3512738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400">
                <a:latin typeface="Calibri (Headings)"/>
                <a:cs typeface="Calibri (Headings)"/>
              </a:rPr>
              <a:t>Text Classification and Na</a:t>
            </a:r>
            <a:r>
              <a:rPr lang="fr-FR" sz="3400">
                <a:latin typeface="Calibri (Headings)"/>
                <a:cs typeface="Calibri (Headings)"/>
              </a:rPr>
              <a:t>i</a:t>
            </a:r>
            <a:r>
              <a:rPr lang="en-US" sz="3400" err="1">
                <a:latin typeface="Calibri (Headings)"/>
                <a:cs typeface="Calibri (Headings)"/>
              </a:rPr>
              <a:t>ve</a:t>
            </a:r>
            <a:r>
              <a:rPr lang="en-US" sz="3400">
                <a:latin typeface="Calibri (Headings)"/>
                <a:cs typeface="Calibri (Headings)"/>
              </a:rPr>
              <a:t> Bayes</a:t>
            </a:r>
            <a:endParaRPr lang="en-US" sz="340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idx="1"/>
          </p:nvPr>
        </p:nvSpPr>
        <p:spPr>
          <a:xfrm>
            <a:off x="3460238" y="285750"/>
            <a:ext cx="5009393" cy="4206240"/>
          </a:xfrm>
        </p:spPr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The Naive Bayes Classifier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04443A39-80F7-3D4D-BCB5-844F1C269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9572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Naive Bayes Intuition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822960" y="1352550"/>
            <a:ext cx="7635240" cy="3333750"/>
          </a:xfrm>
        </p:spPr>
        <p:txBody>
          <a:bodyPr/>
          <a:lstStyle/>
          <a:p>
            <a:r>
              <a:rPr lang="en-US" sz="2800" dirty="0">
                <a:latin typeface="Calibri" charset="0"/>
              </a:rPr>
              <a:t>Simple ("naive") classification method based on Bayes rule</a:t>
            </a:r>
          </a:p>
          <a:p>
            <a:r>
              <a:rPr lang="en-US" sz="2800" dirty="0">
                <a:latin typeface="Calibri" charset="0"/>
              </a:rPr>
              <a:t>Relies on very simple representation of document</a:t>
            </a:r>
          </a:p>
          <a:p>
            <a:pPr lvl="1"/>
            <a:r>
              <a:rPr lang="en-US" sz="2800" b="1" dirty="0">
                <a:latin typeface="Calibri" charset="0"/>
              </a:rPr>
              <a:t>Bag of words</a:t>
            </a:r>
          </a:p>
          <a:p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27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7150"/>
            <a:ext cx="7467600" cy="742950"/>
          </a:xfrm>
        </p:spPr>
        <p:txBody>
          <a:bodyPr/>
          <a:lstStyle/>
          <a:p>
            <a:r>
              <a:rPr lang="en-US" dirty="0"/>
              <a:t>The Bag of Words Representation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F35DC5-7E65-8247-99AB-4E984F8A921E}" type="slidenum">
              <a:rPr kumimoji="0" lang="en-US" sz="78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charset="0"/>
                <a:ea typeface="ＭＳ Ｐゴシック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78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ucida Sans" charset="0"/>
              <a:ea typeface="ＭＳ Ｐゴシック" charset="0"/>
            </a:endParaRPr>
          </a:p>
        </p:txBody>
      </p:sp>
      <p:pic>
        <p:nvPicPr>
          <p:cNvPr id="5" name="Picture 4" descr="bagofwords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72556"/>
          <a:stretch/>
        </p:blipFill>
        <p:spPr>
          <a:xfrm>
            <a:off x="304800" y="666750"/>
            <a:ext cx="2496312" cy="5143500"/>
          </a:xfrm>
          <a:prstGeom prst="rect">
            <a:avLst/>
          </a:prstGeom>
        </p:spPr>
      </p:pic>
      <p:pic>
        <p:nvPicPr>
          <p:cNvPr id="6" name="Picture 5" descr="bagofwords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68" r="-2024"/>
          <a:stretch/>
        </p:blipFill>
        <p:spPr>
          <a:xfrm>
            <a:off x="6690021" y="742950"/>
            <a:ext cx="2377779" cy="4533900"/>
          </a:xfrm>
          <a:prstGeom prst="rect">
            <a:avLst/>
          </a:prstGeom>
        </p:spPr>
      </p:pic>
      <p:pic>
        <p:nvPicPr>
          <p:cNvPr id="7" name="Picture 6" descr="bagofwords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28" r="27127"/>
          <a:stretch/>
        </p:blipFill>
        <p:spPr>
          <a:xfrm>
            <a:off x="2895600" y="819150"/>
            <a:ext cx="3667421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595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85750"/>
            <a:ext cx="7467600" cy="742950"/>
          </a:xfrm>
        </p:spPr>
        <p:txBody>
          <a:bodyPr/>
          <a:lstStyle/>
          <a:p>
            <a:r>
              <a:rPr lang="en-US" dirty="0"/>
              <a:t>The bag of words representation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1905000" y="1352550"/>
            <a:ext cx="4876800" cy="3276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/>
              <a:ea typeface="ＭＳ Ｐゴシック" charset="0"/>
              <a:cs typeface="Courier"/>
            </a:endParaRP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381000" y="1733550"/>
            <a:ext cx="1447799" cy="172354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Lucida Grande"/>
                <a:cs typeface="Lucida Grande"/>
              </a:rPr>
              <a:t>γ</a:t>
            </a:r>
            <a:r>
              <a:rPr kumimoji="0" lang="en-US" sz="10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charset="0"/>
                <a:ea typeface="ＭＳ Ｐゴシック" charset="0"/>
              </a:rPr>
              <a:t>(</a:t>
            </a:r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6732866" y="1838801"/>
            <a:ext cx="2182534" cy="172354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charset="0"/>
                <a:ea typeface="ＭＳ Ｐゴシック" charset="0"/>
              </a:rPr>
              <a:t>)=c</a:t>
            </a:r>
          </a:p>
        </p:txBody>
      </p:sp>
      <p:graphicFrame>
        <p:nvGraphicFramePr>
          <p:cNvPr id="8" name="Group 44"/>
          <p:cNvGraphicFramePr>
            <a:graphicFrameLocks noGrp="1"/>
          </p:cNvGraphicFramePr>
          <p:nvPr/>
        </p:nvGraphicFramePr>
        <p:xfrm>
          <a:off x="1905000" y="1352550"/>
          <a:ext cx="4876800" cy="3284222"/>
        </p:xfrm>
        <a:graphic>
          <a:graphicData uri="http://schemas.openxmlformats.org/drawingml/2006/table">
            <a:tbl>
              <a:tblPr/>
              <a:tblGrid>
                <a:gridCol w="29260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507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267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Arial" charset="0"/>
                          <a:cs typeface="Courier"/>
                        </a:rPr>
                        <a:t>seen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Arial" charset="0"/>
                          <a:cs typeface="Courier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48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Arial" charset="0"/>
                          <a:cs typeface="Courier"/>
                        </a:rPr>
                        <a:t>sweet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Arial" charset="0"/>
                          <a:cs typeface="Courier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019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Arial" charset="0"/>
                          <a:cs typeface="Courier"/>
                        </a:rPr>
                        <a:t>whimsical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Arial" charset="0"/>
                          <a:cs typeface="Courier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Arial" charset="0"/>
                          <a:cs typeface="Courier"/>
                        </a:rPr>
                        <a:t>recommend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Arial" charset="0"/>
                          <a:cs typeface="Courier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638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Arial" charset="0"/>
                          <a:cs typeface="Courier"/>
                        </a:rPr>
                        <a:t>happy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Arial" charset="0"/>
                          <a:cs typeface="Courier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029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Arial" charset="0"/>
                          <a:cs typeface="Courier"/>
                        </a:rPr>
                        <a:t>...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Arial" charset="0"/>
                          <a:cs typeface="Courier"/>
                        </a:rPr>
                        <a:t>...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9" name="Picture 8" descr="Thumbs-down-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4248150"/>
            <a:ext cx="558800" cy="503632"/>
          </a:xfrm>
          <a:prstGeom prst="rect">
            <a:avLst/>
          </a:prstGeom>
        </p:spPr>
      </p:pic>
      <p:pic>
        <p:nvPicPr>
          <p:cNvPr id="10" name="Picture 9" descr="Thumbs-up-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3562350"/>
            <a:ext cx="591828" cy="53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3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Bayes’ Rule Applied to Documents and Classes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304800" y="1428750"/>
            <a:ext cx="8229600" cy="2667000"/>
          </a:xfrm>
        </p:spPr>
        <p:txBody>
          <a:bodyPr/>
          <a:lstStyle/>
          <a:p>
            <a:pPr marL="228600" indent="-228600">
              <a:spcBef>
                <a:spcPct val="50000"/>
              </a:spcBef>
              <a:buFontTx/>
              <a:buChar char="•"/>
            </a:pPr>
            <a:r>
              <a:rPr lang="en-US" sz="3200" dirty="0"/>
              <a:t>For a document </a:t>
            </a:r>
            <a:r>
              <a:rPr lang="en-US" sz="3600" i="1" dirty="0">
                <a:solidFill>
                  <a:srgbClr val="FF0000"/>
                </a:solidFill>
              </a:rPr>
              <a:t>d</a:t>
            </a:r>
            <a:r>
              <a:rPr lang="en-US" sz="4000" dirty="0"/>
              <a:t> </a:t>
            </a:r>
            <a:r>
              <a:rPr lang="en-US" sz="3600" dirty="0"/>
              <a:t>and a class </a:t>
            </a:r>
            <a:r>
              <a:rPr lang="en-US" sz="4000" i="1" dirty="0">
                <a:solidFill>
                  <a:srgbClr val="FF0000"/>
                </a:solidFill>
              </a:rPr>
              <a:t>c</a:t>
            </a:r>
            <a:endParaRPr lang="en-US" sz="3200" i="1" dirty="0">
              <a:solidFill>
                <a:srgbClr val="FF0000"/>
              </a:solidFill>
            </a:endParaRP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2479675" y="2759075"/>
          <a:ext cx="4421188" cy="137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1371600" imgH="419100" progId="Equation.3">
                  <p:embed/>
                </p:oleObj>
              </mc:Choice>
              <mc:Fallback>
                <p:oleObj name="Equation" r:id="rId3" imgW="1371600" imgH="419100" progId="Equation.3">
                  <p:embed/>
                  <p:pic>
                    <p:nvPicPr>
                      <p:cNvPr id="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9675" y="2759075"/>
                        <a:ext cx="4421188" cy="1377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08913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</a:t>
            </a:r>
            <a:r>
              <a:rPr lang="fr-FR" dirty="0"/>
              <a:t>i</a:t>
            </a:r>
            <a:r>
              <a:rPr lang="en-US" dirty="0" err="1"/>
              <a:t>ve</a:t>
            </a:r>
            <a:r>
              <a:rPr lang="en-US" dirty="0"/>
              <a:t> Bayes Classifier (I)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838200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1672596" y="1633538"/>
          <a:ext cx="4072567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1371600" imgH="292100" progId="Equation.3">
                  <p:embed/>
                </p:oleObj>
              </mc:Choice>
              <mc:Fallback>
                <p:oleObj name="Equation" r:id="rId3" imgW="1371600" imgH="292100" progId="Equation.3">
                  <p:embed/>
                  <p:pic>
                    <p:nvPicPr>
                      <p:cNvPr id="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2596" y="1633538"/>
                        <a:ext cx="4072567" cy="86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2542619" y="2495550"/>
          <a:ext cx="4010581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5" imgW="1371600" imgH="419100" progId="Equation.3">
                  <p:embed/>
                </p:oleObj>
              </mc:Choice>
              <mc:Fallback>
                <p:oleObj name="Equation" r:id="rId5" imgW="1371600" imgH="419100" progId="Equation.3">
                  <p:embed/>
                  <p:pic>
                    <p:nvPicPr>
                      <p:cNvPr id="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2619" y="2495550"/>
                        <a:ext cx="4010581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2511425" y="3867150"/>
          <a:ext cx="3886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7" imgW="1346200" imgH="292100" progId="Equation.3">
                  <p:embed/>
                </p:oleObj>
              </mc:Choice>
              <mc:Fallback>
                <p:oleObj name="Equation" r:id="rId7" imgW="1346200" imgH="292100" progId="Equation.3">
                  <p:embed/>
                  <p:pic>
                    <p:nvPicPr>
                      <p:cNvPr id="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1425" y="3867150"/>
                        <a:ext cx="3886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6248400" y="1581150"/>
            <a:ext cx="2438400" cy="830997"/>
          </a:xfrm>
          <a:prstGeom prst="rect">
            <a:avLst/>
          </a:prstGeom>
          <a:solidFill>
            <a:srgbClr val="FFCC66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charset="0"/>
                <a:ea typeface="ＭＳ Ｐゴシック" charset="0"/>
              </a:rPr>
              <a:t>MAP is “maximum a posteriori”  = most likely class</a:t>
            </a:r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6934200" y="2876550"/>
            <a:ext cx="1676400" cy="338554"/>
          </a:xfrm>
          <a:prstGeom prst="rect">
            <a:avLst/>
          </a:prstGeom>
          <a:solidFill>
            <a:srgbClr val="FFCC66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charset="0"/>
                <a:ea typeface="ＭＳ Ｐゴシック" charset="0"/>
              </a:rPr>
              <a:t>Bayes Rule</a:t>
            </a:r>
          </a:p>
        </p:txBody>
      </p:sp>
      <p:sp>
        <p:nvSpPr>
          <p:cNvPr id="12" name="Text Box 16"/>
          <p:cNvSpPr txBox="1">
            <a:spLocks noChangeArrowheads="1"/>
          </p:cNvSpPr>
          <p:nvPr/>
        </p:nvSpPr>
        <p:spPr bwMode="auto">
          <a:xfrm>
            <a:off x="7010400" y="3943350"/>
            <a:ext cx="1676400" cy="584776"/>
          </a:xfrm>
          <a:prstGeom prst="rect">
            <a:avLst/>
          </a:prstGeom>
          <a:solidFill>
            <a:srgbClr val="FFCC66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charset="0"/>
                <a:ea typeface="ＭＳ Ｐゴシック" charset="0"/>
              </a:rPr>
              <a:t>Dropping the denominator</a:t>
            </a:r>
          </a:p>
        </p:txBody>
      </p:sp>
    </p:spTree>
    <p:extLst>
      <p:ext uri="{BB962C8B-B14F-4D97-AF65-F5344CB8AC3E}">
        <p14:creationId xmlns:p14="http://schemas.microsoft.com/office/powerpoint/2010/main" val="27416513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</a:t>
            </a:r>
            <a:r>
              <a:rPr lang="fr-FR"/>
              <a:t>i</a:t>
            </a:r>
            <a:r>
              <a:rPr lang="en-US" err="1"/>
              <a:t>ve</a:t>
            </a:r>
            <a:r>
              <a:rPr lang="en-US"/>
              <a:t> Bayes Classifier (II)</a:t>
            </a: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381000" y="1581150"/>
          <a:ext cx="4900612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1651000" imgH="292100" progId="Equation.3">
                  <p:embed/>
                </p:oleObj>
              </mc:Choice>
              <mc:Fallback>
                <p:oleObj name="Equation" r:id="rId3" imgW="1651000" imgH="292100" progId="Equation.3">
                  <p:embed/>
                  <p:pic>
                    <p:nvPicPr>
                      <p:cNvPr id="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581150"/>
                        <a:ext cx="4900612" cy="86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7162800" y="2443728"/>
            <a:ext cx="1676400" cy="1077218"/>
          </a:xfrm>
          <a:prstGeom prst="rect">
            <a:avLst/>
          </a:prstGeom>
          <a:solidFill>
            <a:srgbClr val="FFCC66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charset="0"/>
                <a:ea typeface="ＭＳ Ｐゴシック" charset="0"/>
              </a:rPr>
              <a:t>Document d represented as features x1..xn</a:t>
            </a:r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/>
        </p:nvGraphicFramePr>
        <p:xfrm>
          <a:off x="1295400" y="2724150"/>
          <a:ext cx="5768975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5" imgW="1943100" imgH="292100" progId="Equation.3">
                  <p:embed/>
                </p:oleObj>
              </mc:Choice>
              <mc:Fallback>
                <p:oleObj name="Equation" r:id="rId5" imgW="1943100" imgH="292100" progId="Equation.3">
                  <p:embed/>
                  <p:pic>
                    <p:nvPicPr>
                      <p:cNvPr id="1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724150"/>
                        <a:ext cx="5768975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6">
            <a:extLst>
              <a:ext uri="{FF2B5EF4-FFF2-40B4-BE49-F238E27FC236}">
                <a16:creationId xmlns:a16="http://schemas.microsoft.com/office/drawing/2014/main" xmlns="" id="{52B07BB6-9AF9-2C40-8218-DA3DF1B925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1130885"/>
            <a:ext cx="1371600" cy="338554"/>
          </a:xfrm>
          <a:prstGeom prst="rect">
            <a:avLst/>
          </a:prstGeom>
          <a:solidFill>
            <a:srgbClr val="FFCC66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charset="0"/>
                <a:ea typeface="ＭＳ Ｐゴシック" charset="0"/>
              </a:rPr>
              <a:t>"Likelihood"</a:t>
            </a:r>
          </a:p>
        </p:txBody>
      </p:sp>
      <p:sp>
        <p:nvSpPr>
          <p:cNvPr id="8" name="Text Box 16">
            <a:extLst>
              <a:ext uri="{FF2B5EF4-FFF2-40B4-BE49-F238E27FC236}">
                <a16:creationId xmlns:a16="http://schemas.microsoft.com/office/drawing/2014/main" xmlns="" id="{47240457-6AFA-094B-9A1E-FFC09A3D74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3412" y="1141037"/>
            <a:ext cx="838200" cy="338554"/>
          </a:xfrm>
          <a:prstGeom prst="rect">
            <a:avLst/>
          </a:prstGeom>
          <a:solidFill>
            <a:srgbClr val="FFCC66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charset="0"/>
                <a:ea typeface="ＭＳ Ｐゴシック" charset="0"/>
              </a:rPr>
              <a:t>"Prior"</a:t>
            </a:r>
          </a:p>
        </p:txBody>
      </p:sp>
    </p:spTree>
    <p:extLst>
      <p:ext uri="{BB962C8B-B14F-4D97-AF65-F5344CB8AC3E}">
        <p14:creationId xmlns:p14="http://schemas.microsoft.com/office/powerpoint/2010/main" val="31176397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7620000" cy="742950"/>
          </a:xfrm>
        </p:spPr>
        <p:txBody>
          <a:bodyPr/>
          <a:lstStyle/>
          <a:p>
            <a:r>
              <a:rPr lang="en-US"/>
              <a:t>Na</a:t>
            </a:r>
            <a:r>
              <a:rPr lang="fr-FR" err="1"/>
              <a:t>ï</a:t>
            </a:r>
            <a:r>
              <a:rPr lang="en-US" err="1"/>
              <a:t>ve</a:t>
            </a:r>
            <a:r>
              <a:rPr lang="en-US"/>
              <a:t> Bayes Classifier (IV)</a:t>
            </a:r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6324600" y="2655153"/>
            <a:ext cx="2438400" cy="584776"/>
          </a:xfrm>
          <a:prstGeom prst="rect">
            <a:avLst/>
          </a:prstGeom>
          <a:solidFill>
            <a:srgbClr val="FFCC66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charset="0"/>
                <a:ea typeface="ＭＳ Ｐゴシック" charset="0"/>
              </a:rPr>
              <a:t>How often does this class occur?</a:t>
            </a:r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/>
        </p:nvGraphicFramePr>
        <p:xfrm>
          <a:off x="762000" y="1504950"/>
          <a:ext cx="6637337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2235200" imgH="292100" progId="Equation.3">
                  <p:embed/>
                </p:oleObj>
              </mc:Choice>
              <mc:Fallback>
                <p:oleObj name="Equation" r:id="rId3" imgW="2235200" imgH="292100" progId="Equation.3">
                  <p:embed/>
                  <p:pic>
                    <p:nvPicPr>
                      <p:cNvPr id="1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504950"/>
                        <a:ext cx="6637337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1600200" y="2602290"/>
            <a:ext cx="4343400" cy="461665"/>
          </a:xfrm>
          <a:prstGeom prst="rect">
            <a:avLst/>
          </a:prstGeom>
          <a:solidFill>
            <a:srgbClr val="FFCC66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O(|</a:t>
            </a:r>
            <a:r>
              <a:rPr kumimoji="0" lang="en-US" sz="2400" b="0" i="1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X</a:t>
            </a:r>
            <a:r>
              <a:rPr kumimoji="0" lang="en-US" sz="24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|</a:t>
            </a:r>
            <a:r>
              <a:rPr kumimoji="0" lang="en-US" sz="2400" b="0" i="1" u="none" strike="noStrike" kern="1200" cap="none" spc="0" normalizeH="0" baseline="3000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n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  <a:sym typeface="Symbol" charset="0"/>
              </a:rPr>
              <a:t>•|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  <a:sym typeface="Symbol" charset="0"/>
              </a:rPr>
              <a:t>C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  <a:sym typeface="Symbol" charset="0"/>
              </a:rPr>
              <a:t>|) parameters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0"/>
              <a:cs typeface="Arial" charset="0"/>
            </a:endParaRPr>
          </a:p>
        </p:txBody>
      </p:sp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6400800" y="3645753"/>
            <a:ext cx="2438400" cy="830997"/>
          </a:xfrm>
          <a:prstGeom prst="rect">
            <a:avLst/>
          </a:prstGeom>
          <a:solidFill>
            <a:srgbClr val="FFCC66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charset="0"/>
                <a:ea typeface="ＭＳ Ｐゴシック" charset="0"/>
              </a:rPr>
              <a:t>We can just count the relative frequencies in a corpus</a:t>
            </a:r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1600200" y="3364290"/>
            <a:ext cx="4343400" cy="1569660"/>
          </a:xfrm>
          <a:prstGeom prst="rect">
            <a:avLst/>
          </a:prstGeom>
          <a:solidFill>
            <a:srgbClr val="FFCC66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t>Could only be estimated if a very, very large number of training examples was available.</a:t>
            </a:r>
          </a:p>
        </p:txBody>
      </p:sp>
    </p:spTree>
    <p:extLst>
      <p:ext uri="{BB962C8B-B14F-4D97-AF65-F5344CB8AC3E}">
        <p14:creationId xmlns:p14="http://schemas.microsoft.com/office/powerpoint/2010/main" val="22238102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620000" cy="1123950"/>
          </a:xfrm>
        </p:spPr>
        <p:txBody>
          <a:bodyPr/>
          <a:lstStyle/>
          <a:p>
            <a:r>
              <a:rPr lang="en-US"/>
              <a:t>Multinomial Na</a:t>
            </a:r>
            <a:r>
              <a:rPr lang="fr-FR"/>
              <a:t>i</a:t>
            </a:r>
            <a:r>
              <a:rPr lang="en-US" err="1"/>
              <a:t>ve</a:t>
            </a:r>
            <a:r>
              <a:rPr lang="en-US"/>
              <a:t> Bayes Independence Assumptions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2190750"/>
            <a:ext cx="8686800" cy="2590800"/>
          </a:xfrm>
        </p:spPr>
        <p:txBody>
          <a:bodyPr/>
          <a:lstStyle/>
          <a:p>
            <a:r>
              <a:rPr lang="en-US" sz="2800" b="1">
                <a:latin typeface="Calibri" charset="0"/>
                <a:sym typeface="Symbol" charset="2"/>
              </a:rPr>
              <a:t>Bag of Words assumption</a:t>
            </a:r>
            <a:r>
              <a:rPr lang="en-US" sz="2800">
                <a:latin typeface="Calibri" charset="0"/>
                <a:sym typeface="Symbol" charset="2"/>
              </a:rPr>
              <a:t>: Assume position doesn’t matter</a:t>
            </a:r>
          </a:p>
          <a:p>
            <a:r>
              <a:rPr lang="en-US" sz="2800" b="1">
                <a:latin typeface="Calibri" charset="0"/>
                <a:sym typeface="Symbol" charset="2"/>
              </a:rPr>
              <a:t>Conditional Independence</a:t>
            </a:r>
            <a:r>
              <a:rPr lang="en-US" sz="2800">
                <a:latin typeface="Calibri" charset="0"/>
                <a:sym typeface="Symbol" charset="2"/>
              </a:rPr>
              <a:t>: Assume the feature probabilities </a:t>
            </a:r>
            <a:r>
              <a:rPr lang="en-US" sz="2800" i="1">
                <a:latin typeface="Calibri" charset="0"/>
                <a:sym typeface="Symbol" charset="2"/>
              </a:rPr>
              <a:t>P</a:t>
            </a:r>
            <a:r>
              <a:rPr lang="en-US" sz="2800">
                <a:latin typeface="Calibri" charset="0"/>
                <a:sym typeface="Symbol" charset="2"/>
              </a:rPr>
              <a:t>(</a:t>
            </a:r>
            <a:r>
              <a:rPr lang="en-US" sz="2800" i="1" err="1">
                <a:latin typeface="Calibri" charset="0"/>
                <a:sym typeface="Symbol" charset="2"/>
              </a:rPr>
              <a:t>x</a:t>
            </a:r>
            <a:r>
              <a:rPr lang="en-US" sz="2800" i="1" baseline="-25000" err="1">
                <a:latin typeface="Calibri" charset="0"/>
                <a:sym typeface="Symbol" charset="2"/>
              </a:rPr>
              <a:t>i</a:t>
            </a:r>
            <a:r>
              <a:rPr lang="en-US" sz="2800" err="1">
                <a:latin typeface="Calibri" charset="0"/>
                <a:sym typeface="Symbol" charset="2"/>
              </a:rPr>
              <a:t>|</a:t>
            </a:r>
            <a:r>
              <a:rPr lang="en-US" sz="2800" i="1" err="1">
                <a:latin typeface="Calibri" charset="0"/>
                <a:sym typeface="Symbol" charset="2"/>
              </a:rPr>
              <a:t>c</a:t>
            </a:r>
            <a:r>
              <a:rPr lang="en-US" sz="2800" i="1" baseline="-25000" err="1">
                <a:latin typeface="Calibri" charset="0"/>
                <a:sym typeface="Symbol" charset="2"/>
              </a:rPr>
              <a:t>j</a:t>
            </a:r>
            <a:r>
              <a:rPr lang="en-US" sz="2800">
                <a:latin typeface="Calibri" charset="0"/>
                <a:sym typeface="Symbol" charset="2"/>
              </a:rPr>
              <a:t>) are independent given the class </a:t>
            </a:r>
            <a:r>
              <a:rPr lang="en-US" sz="2800" i="1">
                <a:latin typeface="Calibri" charset="0"/>
                <a:sym typeface="Symbol" charset="2"/>
              </a:rPr>
              <a:t>c.</a:t>
            </a:r>
            <a:endParaRPr lang="en-US" sz="2800" i="1">
              <a:latin typeface="Times New Roman" charset="0"/>
            </a:endParaRPr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/>
        </p:nvGraphicFramePr>
        <p:xfrm>
          <a:off x="2586038" y="1200150"/>
          <a:ext cx="3205162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1079500" imgH="215900" progId="Equation.3">
                  <p:embed/>
                </p:oleObj>
              </mc:Choice>
              <mc:Fallback>
                <p:oleObj name="Equation" r:id="rId3" imgW="1079500" imgH="215900" progId="Equation.3">
                  <p:embed/>
                  <p:pic>
                    <p:nvPicPr>
                      <p:cNvPr id="1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6038" y="1200150"/>
                        <a:ext cx="3205162" cy="636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"/>
          <p:cNvGraphicFramePr>
            <a:graphicFrameLocks noChangeAspect="1"/>
          </p:cNvGraphicFramePr>
          <p:nvPr/>
        </p:nvGraphicFramePr>
        <p:xfrm>
          <a:off x="661988" y="4324350"/>
          <a:ext cx="78263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5" imgW="3492500" imgH="215900" progId="Equation.3">
                  <p:embed/>
                </p:oleObj>
              </mc:Choice>
              <mc:Fallback>
                <p:oleObj name="Equation" r:id="rId5" imgW="3492500" imgH="215900" progId="Equation.3">
                  <p:embed/>
                  <p:pic>
                    <p:nvPicPr>
                      <p:cNvPr id="1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988" y="4324350"/>
                        <a:ext cx="782637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12392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spam?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6A1EE29-82A9-657B-ED87-295EA2AC5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5"/>
          <p:cNvPicPr>
            <a:picLocks noChangeAspect="1"/>
          </p:cNvPicPr>
          <p:nvPr/>
        </p:nvPicPr>
        <p:blipFill>
          <a:blip r:embed="rId2"/>
          <a:srcRect/>
          <a:stretch/>
        </p:blipFill>
        <p:spPr bwMode="auto">
          <a:xfrm>
            <a:off x="609600" y="987766"/>
            <a:ext cx="8335986" cy="4155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pic>
    </p:spTree>
    <p:extLst>
      <p:ext uri="{BB962C8B-B14F-4D97-AF65-F5344CB8AC3E}">
        <p14:creationId xmlns:p14="http://schemas.microsoft.com/office/powerpoint/2010/main" val="39710619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7620000" cy="742950"/>
          </a:xfrm>
        </p:spPr>
        <p:txBody>
          <a:bodyPr/>
          <a:lstStyle/>
          <a:p>
            <a:r>
              <a:rPr lang="en-US"/>
              <a:t>Multinomial Na</a:t>
            </a:r>
            <a:r>
              <a:rPr lang="fr-FR"/>
              <a:t>i</a:t>
            </a:r>
            <a:r>
              <a:rPr lang="en-US" err="1"/>
              <a:t>ve</a:t>
            </a:r>
            <a:r>
              <a:rPr lang="en-US"/>
              <a:t> Bayes Classifier</a:t>
            </a:r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/>
        </p:nvGraphicFramePr>
        <p:xfrm>
          <a:off x="762000" y="1504950"/>
          <a:ext cx="6637337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2235200" imgH="292100" progId="Equation.3">
                  <p:embed/>
                </p:oleObj>
              </mc:Choice>
              <mc:Fallback>
                <p:oleObj name="Equation" r:id="rId3" imgW="2235200" imgH="292100" progId="Equation.3">
                  <p:embed/>
                  <p:pic>
                    <p:nvPicPr>
                      <p:cNvPr id="1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504950"/>
                        <a:ext cx="6637337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"/>
          <p:cNvGraphicFramePr>
            <a:graphicFrameLocks noChangeAspect="1"/>
          </p:cNvGraphicFramePr>
          <p:nvPr/>
        </p:nvGraphicFramePr>
        <p:xfrm>
          <a:off x="914400" y="2730500"/>
          <a:ext cx="5635625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5" imgW="1828800" imgH="368300" progId="Equation.3">
                  <p:embed/>
                </p:oleObj>
              </mc:Choice>
              <mc:Fallback>
                <p:oleObj name="Equation" r:id="rId5" imgW="1828800" imgH="368300" progId="Equation.3">
                  <p:embed/>
                  <p:pic>
                    <p:nvPicPr>
                      <p:cNvPr id="1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730500"/>
                        <a:ext cx="5635625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34304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7620000" cy="742950"/>
          </a:xfrm>
        </p:spPr>
        <p:txBody>
          <a:bodyPr>
            <a:normAutofit fontScale="90000"/>
          </a:bodyPr>
          <a:lstStyle/>
          <a:p>
            <a:r>
              <a:rPr lang="en-US"/>
              <a:t>Applying Multinomial Naive Bayes Classifiers to Text Classification</a:t>
            </a: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1524000" y="3028950"/>
          <a:ext cx="6045200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3" imgW="2146300" imgH="393700" progId="Equation.3">
                  <p:embed/>
                </p:oleObj>
              </mc:Choice>
              <mc:Fallback>
                <p:oleObj name="Equation" r:id="rId3" imgW="2146300" imgH="393700" progId="Equation.3">
                  <p:embed/>
                  <p:pic>
                    <p:nvPicPr>
                      <p:cNvPr id="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028950"/>
                        <a:ext cx="6045200" cy="1103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85801" y="1581150"/>
            <a:ext cx="7620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t>positions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sym typeface="Symbol" charset="0"/>
              </a:rPr>
              <a:t> all word positions in test document      			</a:t>
            </a:r>
            <a:endParaRPr kumimoji="0" lang="en-US" sz="28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08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multiplying lots of probs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idx="1"/>
          </p:nvPr>
        </p:nvSpPr>
        <p:spPr>
          <a:xfrm>
            <a:off x="822960" y="1200150"/>
            <a:ext cx="8168640" cy="3657600"/>
          </a:xfrm>
        </p:spPr>
        <p:txBody>
          <a:bodyPr>
            <a:normAutofit/>
          </a:bodyPr>
          <a:lstStyle/>
          <a:p>
            <a:r>
              <a:rPr lang="en-US" sz="2400">
                <a:latin typeface="Calibri" charset="0"/>
              </a:rPr>
              <a:t>There's a problem with this:</a:t>
            </a:r>
          </a:p>
          <a:p>
            <a:endParaRPr lang="en-US" sz="2400">
              <a:latin typeface="Calibri" charset="0"/>
            </a:endParaRPr>
          </a:p>
          <a:p>
            <a:endParaRPr lang="en-US" sz="2400">
              <a:latin typeface="Calibri" charset="0"/>
            </a:endParaRPr>
          </a:p>
          <a:p>
            <a:endParaRPr lang="en-US" sz="2400">
              <a:latin typeface="Calibri" charset="0"/>
            </a:endParaRPr>
          </a:p>
          <a:p>
            <a:r>
              <a:rPr lang="en-US" sz="2200">
                <a:latin typeface="Calibri" charset="0"/>
              </a:rPr>
              <a:t>Multiplying lots of probabilities can result in floating-point underflow!</a:t>
            </a:r>
          </a:p>
          <a:p>
            <a:r>
              <a:rPr lang="en-US" sz="2200">
                <a:latin typeface="Calibri" charset="0"/>
              </a:rPr>
              <a:t>		.0006 * .0007 * .0009 * .01 * .5 * .000008….</a:t>
            </a:r>
          </a:p>
          <a:p>
            <a:r>
              <a:rPr lang="en-US" sz="2200">
                <a:latin typeface="Calibri" charset="0"/>
              </a:rPr>
              <a:t>Idea:   Use logs, because  log(</a:t>
            </a:r>
            <a:r>
              <a:rPr lang="en-US" sz="2200" i="1">
                <a:latin typeface="Calibri" charset="0"/>
              </a:rPr>
              <a:t>ab</a:t>
            </a:r>
            <a:r>
              <a:rPr lang="en-US" sz="2200">
                <a:latin typeface="Calibri" charset="0"/>
              </a:rPr>
              <a:t>) = log(</a:t>
            </a:r>
            <a:r>
              <a:rPr lang="en-US" sz="2200" i="1">
                <a:latin typeface="Calibri" charset="0"/>
              </a:rPr>
              <a:t>a</a:t>
            </a:r>
            <a:r>
              <a:rPr lang="en-US" sz="2200">
                <a:latin typeface="Calibri" charset="0"/>
              </a:rPr>
              <a:t>) + log(</a:t>
            </a:r>
            <a:r>
              <a:rPr lang="en-US" sz="2200" i="1">
                <a:latin typeface="Calibri" charset="0"/>
              </a:rPr>
              <a:t>b</a:t>
            </a:r>
            <a:r>
              <a:rPr lang="en-US" sz="2200">
                <a:latin typeface="Calibri" charset="0"/>
              </a:rPr>
              <a:t>)</a:t>
            </a:r>
          </a:p>
          <a:p>
            <a:r>
              <a:rPr lang="en-US" sz="2200">
                <a:latin typeface="Calibri" charset="0"/>
              </a:rPr>
              <a:t>		We'll sum logs of probabilities instead of multiplying probabilities!</a:t>
            </a:r>
          </a:p>
          <a:p>
            <a:endParaRPr lang="en-US" sz="2000">
              <a:latin typeface="Calibri" charset="0"/>
            </a:endParaRPr>
          </a:p>
          <a:p>
            <a:endParaRPr lang="en-US" sz="2000">
              <a:latin typeface="Calibri" charset="0"/>
            </a:endParaRPr>
          </a:p>
          <a:p>
            <a:endParaRPr lang="en-US" sz="2000">
              <a:latin typeface="Calibri" charset="0"/>
            </a:endParaRPr>
          </a:p>
        </p:txBody>
      </p:sp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xmlns="" id="{8A740B1F-5B8B-4E44-83B7-29DC285E29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43100" y="1809750"/>
          <a:ext cx="5257800" cy="959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3" imgW="2146300" imgH="393700" progId="Equation.3">
                  <p:embed/>
                </p:oleObj>
              </mc:Choice>
              <mc:Fallback>
                <p:oleObj name="Equation" r:id="rId3" imgW="2146300" imgH="393700" progId="Equation.3">
                  <p:embed/>
                  <p:pic>
                    <p:nvPicPr>
                      <p:cNvPr id="5" name="Object 2">
                        <a:extLst>
                          <a:ext uri="{FF2B5EF4-FFF2-40B4-BE49-F238E27FC236}">
                            <a16:creationId xmlns:a16="http://schemas.microsoft.com/office/drawing/2014/main" xmlns="" id="{8A740B1F-5B8B-4E44-83B7-29DC285E29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100" y="1809750"/>
                        <a:ext cx="5257800" cy="9596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6073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 actually do everything in log space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idx="1"/>
          </p:nvPr>
        </p:nvSpPr>
        <p:spPr>
          <a:xfrm>
            <a:off x="822960" y="1047750"/>
            <a:ext cx="8244840" cy="3976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latin typeface="Calibri" charset="0"/>
              </a:rPr>
              <a:t>Instead of this:</a:t>
            </a:r>
          </a:p>
          <a:p>
            <a:endParaRPr lang="en-US" sz="2000">
              <a:latin typeface="Calibri" charset="0"/>
            </a:endParaRPr>
          </a:p>
          <a:p>
            <a:pPr marL="0" indent="0">
              <a:buNone/>
            </a:pPr>
            <a:endParaRPr lang="en-US" sz="600">
              <a:latin typeface="Calibri" charset="0"/>
            </a:endParaRPr>
          </a:p>
          <a:p>
            <a:pPr marL="0" indent="0">
              <a:buNone/>
            </a:pPr>
            <a:r>
              <a:rPr lang="en-US" sz="2000">
                <a:latin typeface="Calibri" charset="0"/>
              </a:rPr>
              <a:t>This:</a:t>
            </a:r>
          </a:p>
          <a:p>
            <a:pPr marL="0" indent="0">
              <a:buNone/>
            </a:pPr>
            <a:endParaRPr lang="en-US" sz="1100">
              <a:latin typeface="Calibri" charset="0"/>
            </a:endParaRPr>
          </a:p>
          <a:p>
            <a:pPr marL="0" indent="0">
              <a:buNone/>
            </a:pPr>
            <a:r>
              <a:rPr lang="en-US" sz="2000">
                <a:latin typeface="Calibri" charset="0"/>
              </a:rPr>
              <a:t>Notes:</a:t>
            </a:r>
            <a:endParaRPr lang="en-US" sz="700">
              <a:latin typeface="Calibri" charset="0"/>
            </a:endParaRPr>
          </a:p>
          <a:p>
            <a:pPr marL="396875" lvl="1" indent="0">
              <a:buNone/>
            </a:pPr>
            <a:r>
              <a:rPr lang="en-US" sz="2000">
                <a:latin typeface="Calibri" charset="0"/>
              </a:rPr>
              <a:t>1) Taking log doesn't change the ranking of classes!</a:t>
            </a:r>
          </a:p>
          <a:p>
            <a:pPr marL="396875" lvl="1" indent="0">
              <a:buNone/>
            </a:pPr>
            <a:r>
              <a:rPr lang="en-US" sz="2000">
                <a:latin typeface="Calibri" charset="0"/>
              </a:rPr>
              <a:t>	The class with highest probability also has highest log probability!</a:t>
            </a:r>
          </a:p>
          <a:p>
            <a:pPr marL="396875" lvl="1" indent="0">
              <a:buNone/>
            </a:pPr>
            <a:r>
              <a:rPr lang="en-US" sz="2000">
                <a:latin typeface="Calibri" charset="0"/>
              </a:rPr>
              <a:t>2) It's a linear model:</a:t>
            </a:r>
          </a:p>
          <a:p>
            <a:pPr marL="396875" lvl="1" indent="0">
              <a:buNone/>
            </a:pPr>
            <a:r>
              <a:rPr lang="en-US" sz="2000">
                <a:latin typeface="Calibri" charset="0"/>
              </a:rPr>
              <a:t>	Just a max of a sum of weights: a </a:t>
            </a:r>
            <a:r>
              <a:rPr lang="en-US" sz="2000" b="1">
                <a:latin typeface="Calibri" charset="0"/>
              </a:rPr>
              <a:t>linear</a:t>
            </a:r>
            <a:r>
              <a:rPr lang="en-US" sz="2000">
                <a:latin typeface="Calibri" charset="0"/>
              </a:rPr>
              <a:t> function of the inputs</a:t>
            </a:r>
          </a:p>
          <a:p>
            <a:pPr marL="396875" lvl="1" indent="0">
              <a:buNone/>
            </a:pPr>
            <a:r>
              <a:rPr lang="en-US" sz="2000">
                <a:latin typeface="Calibri" charset="0"/>
              </a:rPr>
              <a:t>	So naive bayes is a </a:t>
            </a:r>
            <a:r>
              <a:rPr lang="en-US" sz="2000" b="1">
                <a:latin typeface="Calibri" charset="0"/>
              </a:rPr>
              <a:t>linear classifier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5EBCC25-8AE3-C74C-91FF-A6535FA19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1789669"/>
            <a:ext cx="5740399" cy="937646"/>
          </a:xfrm>
          <a:prstGeom prst="rect">
            <a:avLst/>
          </a:prstGeom>
        </p:spPr>
      </p:pic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xmlns="" id="{8A740B1F-5B8B-4E44-83B7-29DC285E29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53834" y="981748"/>
          <a:ext cx="3954492" cy="721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4" imgW="2146300" imgH="393700" progId="Equation.3">
                  <p:embed/>
                </p:oleObj>
              </mc:Choice>
              <mc:Fallback>
                <p:oleObj name="Equation" r:id="rId4" imgW="2146300" imgH="393700" progId="Equation.3">
                  <p:embed/>
                  <p:pic>
                    <p:nvPicPr>
                      <p:cNvPr id="5" name="Object 2">
                        <a:extLst>
                          <a:ext uri="{FF2B5EF4-FFF2-40B4-BE49-F238E27FC236}">
                            <a16:creationId xmlns:a16="http://schemas.microsoft.com/office/drawing/2014/main" xmlns="" id="{8A740B1F-5B8B-4E44-83B7-29DC285E29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3834" y="981748"/>
                        <a:ext cx="3954492" cy="721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6832B95-5B70-3F40-B737-7F057106428C}"/>
              </a:ext>
            </a:extLst>
          </p:cNvPr>
          <p:cNvSpPr txBox="1"/>
          <p:nvPr/>
        </p:nvSpPr>
        <p:spPr>
          <a:xfrm>
            <a:off x="325925" y="4246075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996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400">
                <a:latin typeface="Calibri (Headings)"/>
                <a:cs typeface="Calibri (Headings)"/>
              </a:rPr>
              <a:t>Text Classification and Na</a:t>
            </a:r>
            <a:r>
              <a:rPr lang="fr-FR" sz="3400">
                <a:latin typeface="Calibri (Headings)"/>
                <a:cs typeface="Calibri (Headings)"/>
              </a:rPr>
              <a:t>i</a:t>
            </a:r>
            <a:r>
              <a:rPr lang="en-US" sz="3400" err="1">
                <a:latin typeface="Calibri (Headings)"/>
                <a:cs typeface="Calibri (Headings)"/>
              </a:rPr>
              <a:t>ve</a:t>
            </a:r>
            <a:r>
              <a:rPr lang="en-US" sz="3400">
                <a:latin typeface="Calibri (Headings)"/>
                <a:cs typeface="Calibri (Headings)"/>
              </a:rPr>
              <a:t> Bayes</a:t>
            </a:r>
            <a:endParaRPr lang="en-US" sz="340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idx="1"/>
          </p:nvPr>
        </p:nvSpPr>
        <p:spPr>
          <a:xfrm>
            <a:off x="3460238" y="285750"/>
            <a:ext cx="5009393" cy="4206240"/>
          </a:xfrm>
        </p:spPr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The Naive Bayes Classifier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04443A39-80F7-3D4D-BCB5-844F1C269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5154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400">
                <a:latin typeface="Calibri (Headings)"/>
                <a:cs typeface="Calibri (Headings)"/>
              </a:rPr>
              <a:t>Text Classification and Na</a:t>
            </a:r>
            <a:r>
              <a:rPr lang="fr-FR" sz="3400" err="1">
                <a:latin typeface="Calibri (Headings)"/>
                <a:cs typeface="Calibri (Headings)"/>
              </a:rPr>
              <a:t>ï</a:t>
            </a:r>
            <a:r>
              <a:rPr lang="en-US" sz="3400" err="1">
                <a:latin typeface="Calibri (Headings)"/>
                <a:cs typeface="Calibri (Headings)"/>
              </a:rPr>
              <a:t>ve</a:t>
            </a:r>
            <a:r>
              <a:rPr lang="en-US" sz="3400">
                <a:latin typeface="Calibri (Headings)"/>
                <a:cs typeface="Calibri (Headings)"/>
              </a:rPr>
              <a:t> Bayes</a:t>
            </a:r>
            <a:endParaRPr lang="en-US" sz="340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Na</a:t>
            </a:r>
            <a:r>
              <a:rPr lang="fr-FR" sz="360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i</a:t>
            </a:r>
            <a:r>
              <a:rPr lang="en-US" sz="3600" err="1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ve</a:t>
            </a:r>
            <a:r>
              <a:rPr lang="en-US" sz="360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 Bayes: Learning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79B09FB5-DC53-5342-B857-210DA4FB5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19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61950"/>
            <a:ext cx="7467600" cy="742950"/>
          </a:xfrm>
        </p:spPr>
        <p:txBody>
          <a:bodyPr/>
          <a:lstStyle/>
          <a:p>
            <a:pPr eaLnBrk="1" hangingPunct="1"/>
            <a:r>
              <a:rPr lang="en-US" sz="3000">
                <a:latin typeface="Calibri" charset="0"/>
                <a:ea typeface="ＭＳ Ｐゴシック" charset="0"/>
                <a:cs typeface="ＭＳ Ｐゴシック" charset="0"/>
              </a:rPr>
              <a:t>Learning the Multinomial Na</a:t>
            </a:r>
            <a:r>
              <a:rPr lang="fr-FR" sz="3000">
                <a:latin typeface="Calibri" charset="0"/>
                <a:ea typeface="ＭＳ Ｐゴシック" charset="0"/>
                <a:cs typeface="ＭＳ Ｐゴシック" charset="0"/>
              </a:rPr>
              <a:t>i</a:t>
            </a:r>
            <a:r>
              <a:rPr lang="en-US" sz="3000" err="1">
                <a:latin typeface="Calibri" charset="0"/>
                <a:ea typeface="ＭＳ Ｐゴシック" charset="0"/>
                <a:cs typeface="ＭＳ Ｐゴシック" charset="0"/>
              </a:rPr>
              <a:t>ve</a:t>
            </a:r>
            <a:r>
              <a:rPr lang="en-US" sz="3000">
                <a:latin typeface="Calibri" charset="0"/>
                <a:ea typeface="ＭＳ Ｐゴシック" charset="0"/>
                <a:cs typeface="ＭＳ Ｐゴシック" charset="0"/>
              </a:rPr>
              <a:t> Bayes Model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352550"/>
            <a:ext cx="8077200" cy="1447800"/>
          </a:xfrm>
        </p:spPr>
        <p:txBody>
          <a:bodyPr/>
          <a:lstStyle/>
          <a:p>
            <a:pPr eaLnBrk="1" hangingPunct="1"/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First attempt: maximum likelihood estimates</a:t>
            </a:r>
          </a:p>
          <a:p>
            <a:pPr lvl="1" eaLnBrk="1" hangingPunct="1"/>
            <a:r>
              <a:rPr lang="en-US" sz="2800" dirty="0">
                <a:latin typeface="Calibri" charset="0"/>
                <a:ea typeface="ＭＳ Ｐゴシック" charset="0"/>
              </a:rPr>
              <a:t>simply use the frequencies in the data</a:t>
            </a:r>
          </a:p>
        </p:txBody>
      </p:sp>
      <p:sp>
        <p:nvSpPr>
          <p:cNvPr id="41990" name="TextBox 20"/>
          <p:cNvSpPr txBox="1">
            <a:spLocks noChangeArrowheads="1"/>
          </p:cNvSpPr>
          <p:nvPr/>
        </p:nvSpPr>
        <p:spPr bwMode="auto">
          <a:xfrm>
            <a:off x="7620001" y="-67479"/>
            <a:ext cx="10336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BFCFF"/>
                </a:solidFill>
                <a:effectLst/>
                <a:uLnTx/>
                <a:uFillTx/>
                <a:latin typeface="Lucida Sans" charset="0"/>
                <a:ea typeface="ＭＳ Ｐゴシック" charset="0"/>
              </a:rPr>
              <a:t>Sec.13.3</a:t>
            </a:r>
          </a:p>
        </p:txBody>
      </p:sp>
      <p:graphicFrame>
        <p:nvGraphicFramePr>
          <p:cNvPr id="60" name="Object 2"/>
          <p:cNvGraphicFramePr>
            <a:graphicFrameLocks noChangeAspect="1"/>
          </p:cNvGraphicFramePr>
          <p:nvPr/>
        </p:nvGraphicFramePr>
        <p:xfrm>
          <a:off x="2530031" y="3666504"/>
          <a:ext cx="3870769" cy="12928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3" imgW="1739900" imgH="584200" progId="Equation.3">
                  <p:embed/>
                </p:oleObj>
              </mc:Choice>
              <mc:Fallback>
                <p:oleObj name="Equation" r:id="rId3" imgW="1739900" imgH="584200" progId="Equation.3">
                  <p:embed/>
                  <p:pic>
                    <p:nvPicPr>
                      <p:cNvPr id="6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0031" y="3666504"/>
                        <a:ext cx="3870769" cy="12928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xmlns="" id="{113FB635-6BAF-7744-B026-3BDF0FD16CDF}"/>
                  </a:ext>
                </a:extLst>
              </p:cNvPr>
              <p:cNvSpPr txBox="1"/>
              <p:nvPr/>
            </p:nvSpPr>
            <p:spPr>
              <a:xfrm>
                <a:off x="3048000" y="2671069"/>
                <a:ext cx="1977529" cy="807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d>
                        <m:d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𝑡𝑜𝑡𝑎𝑙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" charset="0"/>
                  <a:ea typeface="ＭＳ Ｐゴシック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13FB635-6BAF-7744-B026-3BDF0FD16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2671069"/>
                <a:ext cx="1977529" cy="807913"/>
              </a:xfrm>
              <a:prstGeom prst="rect">
                <a:avLst/>
              </a:prstGeom>
              <a:blipFill>
                <a:blip r:embed="rId5"/>
                <a:stretch>
                  <a:fillRect l="-2564" t="-1538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16107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Parameter estimation</a:t>
            </a:r>
          </a:p>
        </p:txBody>
      </p:sp>
      <p:sp>
        <p:nvSpPr>
          <p:cNvPr id="58369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3028950"/>
            <a:ext cx="8305800" cy="160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ea typeface="ＭＳ Ｐゴシック" charset="0"/>
                <a:cs typeface="Calibri"/>
              </a:rPr>
              <a:t>Create mega-document for topic </a:t>
            </a:r>
            <a:r>
              <a:rPr lang="en-US" i="1">
                <a:ea typeface="ＭＳ Ｐゴシック" charset="0"/>
                <a:cs typeface="Calibri"/>
              </a:rPr>
              <a:t>j</a:t>
            </a:r>
            <a:r>
              <a:rPr lang="en-US">
                <a:ea typeface="ＭＳ Ｐゴシック" charset="0"/>
                <a:cs typeface="Calibri"/>
              </a:rPr>
              <a:t> by concatenating all docs in this topic</a:t>
            </a:r>
          </a:p>
          <a:p>
            <a:pPr lvl="1">
              <a:lnSpc>
                <a:spcPct val="90000"/>
              </a:lnSpc>
            </a:pPr>
            <a:r>
              <a:rPr lang="en-US" sz="2400">
                <a:ea typeface="ＭＳ Ｐゴシック" charset="0"/>
                <a:cs typeface="Calibri"/>
              </a:rPr>
              <a:t>Use frequency of </a:t>
            </a:r>
            <a:r>
              <a:rPr lang="en-US" sz="2400" i="1">
                <a:ea typeface="ＭＳ Ｐゴシック" charset="0"/>
                <a:cs typeface="Calibri"/>
              </a:rPr>
              <a:t>w</a:t>
            </a:r>
            <a:r>
              <a:rPr lang="en-US" sz="2400">
                <a:ea typeface="ＭＳ Ｐゴシック" charset="0"/>
                <a:cs typeface="Calibri"/>
              </a:rPr>
              <a:t> in mega-document</a:t>
            </a:r>
            <a:endParaRPr lang="en-US" sz="240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20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200"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58373" name="Text Box 6"/>
          <p:cNvSpPr txBox="1">
            <a:spLocks noChangeArrowheads="1"/>
          </p:cNvSpPr>
          <p:nvPr/>
        </p:nvSpPr>
        <p:spPr bwMode="auto">
          <a:xfrm>
            <a:off x="3657600" y="1733550"/>
            <a:ext cx="5257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charset="0"/>
                <a:cs typeface="Calibri"/>
              </a:rPr>
              <a:t>fraction of times word </a:t>
            </a:r>
            <a:r>
              <a:rPr kumimoji="0" lang="en-US" sz="2400" b="0" i="1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charset="0"/>
                <a:cs typeface="Calibri"/>
              </a:rPr>
              <a:t>w</a:t>
            </a:r>
            <a:r>
              <a:rPr kumimoji="0" lang="en-US" sz="2400" b="0" i="1" u="none" strike="noStrike" kern="1200" cap="none" spc="0" normalizeH="0" baseline="-2500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charset="0"/>
                <a:cs typeface="Calibri"/>
              </a:rPr>
              <a:t>i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charset="0"/>
                <a:cs typeface="Calibri"/>
              </a:rPr>
              <a:t> appears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charset="0"/>
                <a:cs typeface="Calibri"/>
              </a:rPr>
              <a:t>among all words in documents of topic </a:t>
            </a:r>
            <a:r>
              <a:rPr kumimoji="0" lang="en-US" sz="2400" b="0" i="1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charset="0"/>
                <a:cs typeface="Calibri"/>
              </a:rPr>
              <a:t>c</a:t>
            </a:r>
            <a:r>
              <a:rPr kumimoji="0" lang="en-US" sz="2400" b="0" i="1" u="none" strike="noStrike" kern="1200" cap="none" spc="0" normalizeH="0" baseline="-2500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charset="0"/>
                <a:cs typeface="Calibri"/>
              </a:rPr>
              <a:t>j</a:t>
            </a:r>
            <a:endParaRPr kumimoji="0" lang="en-US" sz="2400" b="0" i="1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charset="0"/>
              <a:cs typeface="Calibri"/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304800" y="1733550"/>
          <a:ext cx="3192462" cy="1066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Equation" r:id="rId3" imgW="1739900" imgH="584200" progId="Equation.3">
                  <p:embed/>
                </p:oleObj>
              </mc:Choice>
              <mc:Fallback>
                <p:oleObj name="Equation" r:id="rId3" imgW="1739900" imgH="584200" progId="Equation.3">
                  <p:embed/>
                  <p:pic>
                    <p:nvPicPr>
                      <p:cNvPr id="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733550"/>
                        <a:ext cx="3192462" cy="10662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32790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Problem with Maximum Likelihood</a:t>
            </a:r>
          </a:p>
        </p:txBody>
      </p:sp>
      <p:sp>
        <p:nvSpPr>
          <p:cNvPr id="43010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22960" y="1428750"/>
            <a:ext cx="7254240" cy="177165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000">
                <a:latin typeface="Calibri" charset="0"/>
                <a:ea typeface="ＭＳ Ｐゴシック" charset="0"/>
                <a:cs typeface="ＭＳ Ｐゴシック" charset="0"/>
              </a:rPr>
              <a:t>What if we have seen no training documents with the word </a:t>
            </a:r>
            <a:r>
              <a:rPr lang="en-US" sz="2000" b="1" i="1">
                <a:latin typeface="Calibri" charset="0"/>
                <a:ea typeface="ＭＳ Ｐゴシック" charset="0"/>
                <a:cs typeface="ＭＳ Ｐゴシック" charset="0"/>
              </a:rPr>
              <a:t>fantastic</a:t>
            </a:r>
            <a:r>
              <a:rPr lang="en-US" sz="2000" b="1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>
                <a:latin typeface="Calibri" charset="0"/>
                <a:ea typeface="ＭＳ Ｐゴシック" charset="0"/>
                <a:cs typeface="ＭＳ Ｐゴシック" charset="0"/>
              </a:rPr>
              <a:t> and classified in the topic </a:t>
            </a:r>
            <a:r>
              <a:rPr lang="en-US" sz="2000" b="1">
                <a:latin typeface="Calibri" charset="0"/>
                <a:ea typeface="ＭＳ Ｐゴシック" charset="0"/>
                <a:cs typeface="ＭＳ Ｐゴシック" charset="0"/>
              </a:rPr>
              <a:t>positive</a:t>
            </a:r>
            <a:r>
              <a:rPr lang="en-US" sz="2000">
                <a:latin typeface="Calibri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2000" b="1" i="1">
                <a:latin typeface="Calibri" charset="0"/>
                <a:ea typeface="ＭＳ Ｐゴシック" charset="0"/>
                <a:cs typeface="ＭＳ Ｐゴシック" charset="0"/>
              </a:rPr>
              <a:t>thumbs-up)</a:t>
            </a:r>
            <a:r>
              <a:rPr lang="en-US" sz="2000">
                <a:latin typeface="Calibri" charset="0"/>
                <a:ea typeface="ＭＳ Ｐゴシック" charset="0"/>
                <a:cs typeface="ＭＳ Ｐゴシック" charset="0"/>
              </a:rPr>
              <a:t>?</a:t>
            </a:r>
          </a:p>
          <a:p>
            <a:pPr lvl="1" eaLnBrk="1" hangingPunct="1">
              <a:lnSpc>
                <a:spcPct val="90000"/>
              </a:lnSpc>
            </a:pPr>
            <a:endParaRPr lang="en-US" sz="2000">
              <a:latin typeface="Calibri" charset="0"/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2000">
              <a:latin typeface="Calibri" charset="0"/>
              <a:ea typeface="ＭＳ Ｐゴシック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000">
              <a:latin typeface="Calibri" charset="0"/>
              <a:ea typeface="ＭＳ Ｐゴシック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00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Calibri" charset="0"/>
                <a:ea typeface="ＭＳ Ｐゴシック" charset="0"/>
                <a:cs typeface="ＭＳ Ｐゴシック" charset="0"/>
              </a:rPr>
              <a:t>Zero probabilities cannot be conditioned away, no matter the other evidence!</a:t>
            </a:r>
          </a:p>
        </p:txBody>
      </p:sp>
      <p:graphicFrame>
        <p:nvGraphicFramePr>
          <p:cNvPr id="43011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111376" y="2346325"/>
          <a:ext cx="5508625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Equation" r:id="rId3" imgW="3683000" imgH="571500" progId="Equation.3">
                  <p:embed/>
                </p:oleObj>
              </mc:Choice>
              <mc:Fallback>
                <p:oleObj name="Equation" r:id="rId3" imgW="3683000" imgH="571500" progId="Equation.3">
                  <p:embed/>
                  <p:pic>
                    <p:nvPicPr>
                      <p:cNvPr id="4301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1376" y="2346325"/>
                        <a:ext cx="5508625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2" name="Object 3"/>
          <p:cNvGraphicFramePr>
            <a:graphicFrameLocks noChangeAspect="1"/>
          </p:cNvGraphicFramePr>
          <p:nvPr/>
        </p:nvGraphicFramePr>
        <p:xfrm>
          <a:off x="2195513" y="4248150"/>
          <a:ext cx="419417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Equation" r:id="rId5" imgW="1968500" imgH="292100" progId="Equation.3">
                  <p:embed/>
                </p:oleObj>
              </mc:Choice>
              <mc:Fallback>
                <p:oleObj name="Equation" r:id="rId5" imgW="1968500" imgH="292100" progId="Equation.3">
                  <p:embed/>
                  <p:pic>
                    <p:nvPicPr>
                      <p:cNvPr id="4301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4248150"/>
                        <a:ext cx="4194175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5" name="TextBox 24"/>
          <p:cNvSpPr txBox="1">
            <a:spLocks noChangeArrowheads="1"/>
          </p:cNvSpPr>
          <p:nvPr/>
        </p:nvSpPr>
        <p:spPr bwMode="auto">
          <a:xfrm>
            <a:off x="7620001" y="-67479"/>
            <a:ext cx="10336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BFCFF"/>
                </a:solidFill>
                <a:effectLst/>
                <a:uLnTx/>
                <a:uFillTx/>
                <a:latin typeface="Lucida Sans" charset="0"/>
                <a:ea typeface="ＭＳ Ｐゴシック" charset="0"/>
              </a:rPr>
              <a:t>Sec.13.3</a:t>
            </a:r>
          </a:p>
        </p:txBody>
      </p:sp>
    </p:spTree>
    <p:extLst>
      <p:ext uri="{BB962C8B-B14F-4D97-AF65-F5344CB8AC3E}">
        <p14:creationId xmlns:p14="http://schemas.microsoft.com/office/powerpoint/2010/main" val="17123166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61950"/>
            <a:ext cx="7467600" cy="742950"/>
          </a:xfrm>
        </p:spPr>
        <p:txBody>
          <a:bodyPr>
            <a:normAutofit fontScale="90000"/>
          </a:bodyPr>
          <a:lstStyle/>
          <a:p>
            <a:r>
              <a:rPr lang="en-US"/>
              <a:t>Laplace (add-1) smoothing for Na</a:t>
            </a:r>
            <a:r>
              <a:rPr lang="fr-FR" err="1"/>
              <a:t>ï</a:t>
            </a:r>
            <a:r>
              <a:rPr lang="en-US" err="1"/>
              <a:t>ve</a:t>
            </a:r>
            <a:r>
              <a:rPr lang="en-US"/>
              <a:t> Bayes</a:t>
            </a:r>
          </a:p>
        </p:txBody>
      </p:sp>
      <p:graphicFrame>
        <p:nvGraphicFramePr>
          <p:cNvPr id="11" name="Object 2"/>
          <p:cNvGraphicFramePr>
            <a:graphicFrameLocks noChangeAspect="1"/>
          </p:cNvGraphicFramePr>
          <p:nvPr/>
        </p:nvGraphicFramePr>
        <p:xfrm>
          <a:off x="1306513" y="1581150"/>
          <a:ext cx="4505325" cy="1350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Equation" r:id="rId3" imgW="1905000" imgH="571500" progId="Equation.3">
                  <p:embed/>
                </p:oleObj>
              </mc:Choice>
              <mc:Fallback>
                <p:oleObj name="Equation" r:id="rId3" imgW="1905000" imgH="571500" progId="Equation.3">
                  <p:embed/>
                  <p:pic>
                    <p:nvPicPr>
                      <p:cNvPr id="1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6513" y="1581150"/>
                        <a:ext cx="4505325" cy="13509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2508250" y="3176588"/>
          <a:ext cx="3816350" cy="168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Equation" r:id="rId5" imgW="1612900" imgH="711200" progId="Equation.3">
                  <p:embed/>
                </p:oleObj>
              </mc:Choice>
              <mc:Fallback>
                <p:oleObj name="Equation" r:id="rId5" imgW="1612900" imgH="711200" progId="Equation.3">
                  <p:embed/>
                  <p:pic>
                    <p:nvPicPr>
                      <p:cNvPr id="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0" y="3176588"/>
                        <a:ext cx="3816350" cy="16811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1311720" y="1579109"/>
          <a:ext cx="4084638" cy="1350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Equation" r:id="rId7" imgW="1727200" imgH="571500" progId="Equation.3">
                  <p:embed/>
                </p:oleObj>
              </mc:Choice>
              <mc:Fallback>
                <p:oleObj name="Equation" r:id="rId7" imgW="1727200" imgH="571500" progId="Equation.3">
                  <p:embed/>
                  <p:pic>
                    <p:nvPicPr>
                      <p:cNvPr id="1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1720" y="1579109"/>
                        <a:ext cx="4084638" cy="13509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292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wrote which </a:t>
            </a:r>
            <a:r>
              <a:rPr lang="en-US" i="1" dirty="0"/>
              <a:t>Federalist Papers</a:t>
            </a:r>
            <a:r>
              <a:rPr lang="en-US" dirty="0"/>
              <a:t>?</a:t>
            </a:r>
          </a:p>
        </p:txBody>
      </p:sp>
      <p:sp>
        <p:nvSpPr>
          <p:cNvPr id="1359875" name="Rectangle 3"/>
          <p:cNvSpPr>
            <a:spLocks noGrp="1" noChangeArrowheads="1"/>
          </p:cNvSpPr>
          <p:nvPr>
            <p:ph idx="1"/>
          </p:nvPr>
        </p:nvSpPr>
        <p:spPr>
          <a:xfrm>
            <a:off x="822960" y="1200150"/>
            <a:ext cx="8062414" cy="394335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sz="2400" dirty="0"/>
              <a:t>1787-8: essays anonymously written by:</a:t>
            </a: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sz="2400" dirty="0"/>
              <a:t>     </a:t>
            </a:r>
            <a:r>
              <a:rPr lang="en-US" sz="2400" dirty="0">
                <a:solidFill>
                  <a:srgbClr val="0200FF"/>
                </a:solidFill>
              </a:rPr>
              <a:t>Alexander Hamilton, James Madison, and John Jay </a:t>
            </a: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sz="2400" dirty="0"/>
              <a:t>to convince New York to ratify U.S Constitution  </a:t>
            </a: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sz="2400" dirty="0"/>
              <a:t>Authorship of 12 of the letters unclear between:</a:t>
            </a:r>
          </a:p>
          <a:p>
            <a:pPr>
              <a:lnSpc>
                <a:spcPct val="110000"/>
              </a:lnSpc>
              <a:spcAft>
                <a:spcPts val="0"/>
              </a:spcAft>
            </a:pPr>
            <a:endParaRPr lang="en-US" sz="2400" dirty="0"/>
          </a:p>
          <a:p>
            <a:pPr>
              <a:lnSpc>
                <a:spcPct val="110000"/>
              </a:lnSpc>
              <a:spcAft>
                <a:spcPts val="0"/>
              </a:spcAft>
            </a:pPr>
            <a:endParaRPr lang="en-US" sz="2400" dirty="0"/>
          </a:p>
          <a:p>
            <a:pPr>
              <a:lnSpc>
                <a:spcPct val="110000"/>
              </a:lnSpc>
              <a:spcAft>
                <a:spcPts val="0"/>
              </a:spcAft>
            </a:pPr>
            <a:endParaRPr lang="en-US" sz="2400" dirty="0"/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sz="2400" dirty="0"/>
              <a:t>1963: solved by </a:t>
            </a:r>
            <a:r>
              <a:rPr lang="en-US" sz="2400" dirty="0" err="1"/>
              <a:t>Mosteller</a:t>
            </a:r>
            <a:r>
              <a:rPr lang="en-US" sz="2400" dirty="0"/>
              <a:t> and Wallace using Bayesian methods</a:t>
            </a:r>
          </a:p>
          <a:p>
            <a:pPr>
              <a:lnSpc>
                <a:spcPct val="110000"/>
              </a:lnSpc>
              <a:spcAft>
                <a:spcPts val="0"/>
              </a:spcAft>
            </a:pPr>
            <a:endParaRPr lang="en-US" dirty="0"/>
          </a:p>
        </p:txBody>
      </p:sp>
      <p:pic>
        <p:nvPicPr>
          <p:cNvPr id="12" name="Picture 11" descr="370px-Federalis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895350"/>
            <a:ext cx="1341574" cy="2175525"/>
          </a:xfrm>
          <a:prstGeom prst="rect">
            <a:avLst/>
          </a:prstGeom>
        </p:spPr>
      </p:pic>
      <p:pic>
        <p:nvPicPr>
          <p:cNvPr id="2" name="Picture 1" descr="220px-James_Madiso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3141526"/>
            <a:ext cx="907007" cy="1104900"/>
          </a:xfrm>
          <a:prstGeom prst="rect">
            <a:avLst/>
          </a:prstGeom>
        </p:spPr>
      </p:pic>
      <p:pic>
        <p:nvPicPr>
          <p:cNvPr id="3" name="Picture 2" descr="220px-Alexander_Hamilton_portrait_by_John_Trumbull_1806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626" y="3141526"/>
            <a:ext cx="947391" cy="11239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88407" y="4259818"/>
            <a:ext cx="1626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James Madison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58308" y="4259818"/>
            <a:ext cx="2051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Alexander Hamilton</a:t>
            </a:r>
          </a:p>
        </p:txBody>
      </p:sp>
    </p:spTree>
    <p:extLst>
      <p:ext uri="{BB962C8B-B14F-4D97-AF65-F5344CB8AC3E}">
        <p14:creationId xmlns:p14="http://schemas.microsoft.com/office/powerpoint/2010/main" val="2403579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3"/>
          <p:cNvSpPr>
            <a:spLocks noGrp="1" noChangeArrowheads="1"/>
          </p:cNvSpPr>
          <p:nvPr>
            <p:ph type="title"/>
          </p:nvPr>
        </p:nvSpPr>
        <p:spPr>
          <a:xfrm>
            <a:off x="1219200" y="114300"/>
            <a:ext cx="7772400" cy="857250"/>
          </a:xfrm>
        </p:spPr>
        <p:txBody>
          <a:bodyPr/>
          <a:lstStyle/>
          <a:p>
            <a:r>
              <a:rPr lang="en-US"/>
              <a:t>Multinomial Naïve Bayes: Learning</a:t>
            </a:r>
          </a:p>
        </p:txBody>
      </p:sp>
      <p:sp>
        <p:nvSpPr>
          <p:cNvPr id="52230" name="Rectangle 4"/>
          <p:cNvSpPr>
            <a:spLocks noGrp="1" noChangeArrowheads="1"/>
          </p:cNvSpPr>
          <p:nvPr>
            <p:ph idx="1"/>
          </p:nvPr>
        </p:nvSpPr>
        <p:spPr>
          <a:xfrm>
            <a:off x="152400" y="2132543"/>
            <a:ext cx="4572000" cy="264900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200">
                <a:latin typeface="Calibri"/>
                <a:cs typeface="Calibri"/>
              </a:rPr>
              <a:t>Calculate </a:t>
            </a:r>
            <a:r>
              <a:rPr lang="en-US" sz="2200" i="1">
                <a:latin typeface="Calibri"/>
                <a:cs typeface="Calibri"/>
              </a:rPr>
              <a:t>P</a:t>
            </a:r>
            <a:r>
              <a:rPr lang="en-US" sz="2200">
                <a:latin typeface="Calibri"/>
                <a:cs typeface="Calibri"/>
              </a:rPr>
              <a:t>(</a:t>
            </a:r>
            <a:r>
              <a:rPr lang="en-US" sz="2200" i="1" err="1">
                <a:latin typeface="Calibri"/>
                <a:cs typeface="Calibri"/>
              </a:rPr>
              <a:t>c</a:t>
            </a:r>
            <a:r>
              <a:rPr lang="en-US" sz="2200" i="1" baseline="-25000" err="1">
                <a:latin typeface="Calibri"/>
                <a:cs typeface="Calibri"/>
              </a:rPr>
              <a:t>j</a:t>
            </a:r>
            <a:r>
              <a:rPr lang="en-US" sz="2200">
                <a:latin typeface="Calibri"/>
                <a:cs typeface="Calibri"/>
              </a:rPr>
              <a:t>)</a:t>
            </a:r>
            <a:r>
              <a:rPr lang="en-US" sz="2200" i="1">
                <a:latin typeface="Calibri"/>
                <a:cs typeface="Calibri"/>
              </a:rPr>
              <a:t> </a:t>
            </a:r>
            <a:r>
              <a:rPr lang="en-US" sz="2200">
                <a:latin typeface="Calibri"/>
                <a:cs typeface="Calibri"/>
              </a:rPr>
              <a:t>terms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Calibri"/>
                <a:cs typeface="Calibri"/>
              </a:rPr>
              <a:t>For each </a:t>
            </a:r>
            <a:r>
              <a:rPr lang="en-US" sz="2000" i="1" err="1">
                <a:latin typeface="Calibri"/>
                <a:cs typeface="Calibri"/>
              </a:rPr>
              <a:t>c</a:t>
            </a:r>
            <a:r>
              <a:rPr lang="en-US" sz="2000" i="1" baseline="-25000" err="1">
                <a:latin typeface="Calibri"/>
                <a:cs typeface="Calibri"/>
              </a:rPr>
              <a:t>j</a:t>
            </a:r>
            <a:r>
              <a:rPr lang="en-US" sz="2000" i="1" baseline="-25000">
                <a:latin typeface="Calibri"/>
                <a:cs typeface="Calibri"/>
              </a:rPr>
              <a:t> </a:t>
            </a:r>
            <a:r>
              <a:rPr lang="en-US" sz="2000">
                <a:latin typeface="Calibri"/>
                <a:cs typeface="Calibri"/>
              </a:rPr>
              <a:t>in </a:t>
            </a:r>
            <a:r>
              <a:rPr lang="en-US" sz="2000" i="1">
                <a:latin typeface="Calibri"/>
                <a:cs typeface="Calibri"/>
              </a:rPr>
              <a:t>C</a:t>
            </a:r>
            <a:r>
              <a:rPr lang="en-US" sz="2000">
                <a:latin typeface="Calibri"/>
                <a:cs typeface="Calibri"/>
              </a:rPr>
              <a:t> do</a:t>
            </a:r>
          </a:p>
          <a:p>
            <a:pPr marL="800100" lvl="2" indent="0">
              <a:lnSpc>
                <a:spcPct val="90000"/>
              </a:lnSpc>
              <a:buNone/>
            </a:pPr>
            <a:r>
              <a:rPr lang="en-US" i="1">
                <a:latin typeface="Calibri"/>
                <a:cs typeface="Calibri"/>
              </a:rPr>
              <a:t> </a:t>
            </a:r>
            <a:r>
              <a:rPr lang="en-US" i="1" err="1">
                <a:latin typeface="Calibri"/>
                <a:cs typeface="Calibri"/>
              </a:rPr>
              <a:t>docs</a:t>
            </a:r>
            <a:r>
              <a:rPr lang="en-US" i="1" baseline="-25000" err="1">
                <a:latin typeface="Calibri"/>
                <a:cs typeface="Calibri"/>
              </a:rPr>
              <a:t>j</a:t>
            </a:r>
            <a:r>
              <a:rPr lang="en-US" i="1">
                <a:latin typeface="Calibri"/>
                <a:cs typeface="Calibri"/>
              </a:rPr>
              <a:t> </a:t>
            </a:r>
            <a:r>
              <a:rPr lang="en-US">
                <a:latin typeface="Calibri"/>
                <a:cs typeface="Calibri"/>
                <a:sym typeface="Symbol" charset="2"/>
              </a:rPr>
              <a:t></a:t>
            </a:r>
            <a:r>
              <a:rPr lang="en-US" i="1">
                <a:latin typeface="Calibri"/>
                <a:cs typeface="Calibri"/>
                <a:sym typeface="Symbol" charset="2"/>
              </a:rPr>
              <a:t> </a:t>
            </a:r>
            <a:r>
              <a:rPr lang="en-US">
                <a:latin typeface="Calibri"/>
                <a:cs typeface="Calibri"/>
                <a:sym typeface="Symbol" charset="2"/>
              </a:rPr>
              <a:t>all docs with  class =</a:t>
            </a:r>
            <a:r>
              <a:rPr lang="en-US" i="1" err="1">
                <a:latin typeface="Calibri"/>
                <a:cs typeface="Calibri"/>
              </a:rPr>
              <a:t>c</a:t>
            </a:r>
            <a:r>
              <a:rPr lang="en-US" i="1" baseline="-25000" err="1">
                <a:latin typeface="Calibri"/>
                <a:cs typeface="Calibri"/>
              </a:rPr>
              <a:t>j</a:t>
            </a:r>
            <a:endParaRPr lang="en-US" i="1" baseline="-25000">
              <a:latin typeface="Calibri"/>
              <a:cs typeface="Calibri"/>
            </a:endParaRPr>
          </a:p>
          <a:p>
            <a:pPr>
              <a:spcBef>
                <a:spcPts val="0"/>
              </a:spcBef>
            </a:pPr>
            <a:endParaRPr lang="en-US" sz="2200">
              <a:latin typeface="Calibri"/>
              <a:cs typeface="Calibri"/>
            </a:endParaRPr>
          </a:p>
        </p:txBody>
      </p:sp>
      <p:graphicFrame>
        <p:nvGraphicFramePr>
          <p:cNvPr id="52226" name="Object 2"/>
          <p:cNvGraphicFramePr>
            <a:graphicFrameLocks noChangeAspect="1"/>
          </p:cNvGraphicFramePr>
          <p:nvPr/>
        </p:nvGraphicFramePr>
        <p:xfrm>
          <a:off x="5233147" y="3486150"/>
          <a:ext cx="3606053" cy="785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Equation" r:id="rId3" imgW="1981200" imgH="431800" progId="Equation.3">
                  <p:embed/>
                </p:oleObj>
              </mc:Choice>
              <mc:Fallback>
                <p:oleObj name="Equation" r:id="rId3" imgW="1981200" imgH="431800" progId="Equation.3">
                  <p:embed/>
                  <p:pic>
                    <p:nvPicPr>
                      <p:cNvPr id="522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3147" y="3486150"/>
                        <a:ext cx="3606053" cy="78593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7" name="Object 3"/>
          <p:cNvGraphicFramePr>
            <a:graphicFrameLocks noChangeAspect="1"/>
          </p:cNvGraphicFramePr>
          <p:nvPr/>
        </p:nvGraphicFramePr>
        <p:xfrm>
          <a:off x="1066800" y="3257550"/>
          <a:ext cx="3200400" cy="7421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Equation" r:id="rId5" imgW="1752600" imgH="406400" progId="Equation.3">
                  <p:embed/>
                </p:oleObj>
              </mc:Choice>
              <mc:Fallback>
                <p:oleObj name="Equation" r:id="rId5" imgW="1752600" imgH="406400" progId="Equation.3">
                  <p:embed/>
                  <p:pic>
                    <p:nvPicPr>
                      <p:cNvPr id="522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257550"/>
                        <a:ext cx="3200400" cy="74212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4038600" y="2114550"/>
            <a:ext cx="5791200" cy="1524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CC0000"/>
              </a:buClr>
              <a:buSzTx/>
              <a:buFont typeface="Times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-65" charset="-128"/>
                <a:cs typeface="Calibri"/>
              </a:rPr>
              <a:t>Calculate </a:t>
            </a:r>
            <a:r>
              <a:rPr kumimoji="0" lang="en-US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-65" charset="-128"/>
                <a:cs typeface="Calibri"/>
              </a:rPr>
              <a:t>P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-65" charset="-128"/>
                <a:cs typeface="Calibri"/>
              </a:rPr>
              <a:t>(</a:t>
            </a:r>
            <a:r>
              <a:rPr kumimoji="0" lang="en-US" sz="2200" b="0" i="1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-65" charset="-128"/>
                <a:cs typeface="Calibri"/>
              </a:rPr>
              <a:t>w</a:t>
            </a:r>
            <a:r>
              <a:rPr kumimoji="0" lang="en-US" sz="2200" b="0" i="1" u="none" strike="noStrike" kern="1200" cap="none" spc="0" normalizeH="0" baseline="-2500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-65" charset="-128"/>
                <a:cs typeface="Calibri"/>
              </a:rPr>
              <a:t>k</a:t>
            </a:r>
            <a:r>
              <a:rPr kumimoji="0" lang="en-US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-65" charset="-128"/>
                <a:cs typeface="Calibri"/>
              </a:rPr>
              <a:t> 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-65" charset="-128"/>
                <a:cs typeface="Calibri"/>
              </a:rPr>
              <a:t>|</a:t>
            </a:r>
            <a:r>
              <a:rPr kumimoji="0" lang="en-US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-65" charset="-128"/>
                <a:cs typeface="Calibri"/>
              </a:rPr>
              <a:t> </a:t>
            </a:r>
            <a:r>
              <a:rPr kumimoji="0" lang="en-US" sz="2200" b="0" i="1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-65" charset="-128"/>
                <a:cs typeface="Calibri"/>
              </a:rPr>
              <a:t>c</a:t>
            </a:r>
            <a:r>
              <a:rPr kumimoji="0" lang="en-US" sz="2200" b="0" i="1" u="none" strike="noStrike" kern="1200" cap="none" spc="0" normalizeH="0" baseline="-2500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-65" charset="-128"/>
                <a:cs typeface="Calibri"/>
              </a:rPr>
              <a:t>j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-65" charset="-128"/>
                <a:cs typeface="Calibri"/>
              </a:rPr>
              <a:t>)</a:t>
            </a:r>
            <a:r>
              <a:rPr kumimoji="0" lang="en-US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-65" charset="-128"/>
                <a:cs typeface="Calibri"/>
              </a:rPr>
              <a:t> 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-65" charset="-128"/>
                <a:cs typeface="Calibri"/>
              </a:rPr>
              <a:t>terms</a:t>
            </a:r>
          </a:p>
          <a:p>
            <a:pPr marL="685800" marR="0" lvl="1" indent="-2286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" charset="0"/>
              <a:buChar char="•"/>
              <a:tabLst/>
              <a:defRPr/>
            </a:pPr>
            <a:r>
              <a:rPr kumimoji="0" lang="en-US" sz="2000" b="0" i="1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charset="-128"/>
                <a:cs typeface="Calibri"/>
              </a:rPr>
              <a:t>Text</a:t>
            </a:r>
            <a:r>
              <a:rPr kumimoji="0" lang="en-US" sz="2000" b="0" i="1" u="none" strike="noStrike" kern="1200" cap="none" spc="0" normalizeH="0" baseline="-2500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charset="-128"/>
                <a:cs typeface="Calibri"/>
              </a:rPr>
              <a:t>j</a:t>
            </a:r>
            <a:r>
              <a:rPr kumimoji="0" lang="en-US" sz="2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charset="-128"/>
                <a:cs typeface="Calibri"/>
              </a:rPr>
              <a:t>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charset="-128"/>
                <a:cs typeface="Calibri"/>
                <a:sym typeface="Symbol" charset="2"/>
              </a:rPr>
              <a:t> single doc containing all </a:t>
            </a:r>
            <a:r>
              <a:rPr kumimoji="0" lang="en-US" sz="2000" b="0" i="1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charset="-128"/>
                <a:cs typeface="Calibri"/>
              </a:rPr>
              <a:t>docs</a:t>
            </a:r>
            <a:r>
              <a:rPr kumimoji="0" lang="en-US" sz="2000" b="0" i="1" u="none" strike="noStrike" kern="1200" cap="none" spc="0" normalizeH="0" baseline="-2500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charset="-128"/>
                <a:cs typeface="Calibri"/>
              </a:rPr>
              <a:t>j</a:t>
            </a:r>
            <a:endParaRPr kumimoji="0" lang="en-US" sz="2000" b="0" i="1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charset="-128"/>
              <a:cs typeface="Calibri"/>
            </a:endParaRPr>
          </a:p>
          <a:p>
            <a:pPr marL="685800" marR="0" lvl="1" indent="-2286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charset="-128"/>
                <a:cs typeface="Calibri"/>
              </a:rPr>
              <a:t>For</a:t>
            </a:r>
            <a:r>
              <a:rPr kumimoji="0" lang="en-US" sz="2000" b="0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charset="-128"/>
                <a:cs typeface="Calibri"/>
              </a:rPr>
              <a:t>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charset="-128"/>
                <a:cs typeface="Calibri"/>
              </a:rPr>
              <a:t>each word </a:t>
            </a:r>
            <a:r>
              <a:rPr kumimoji="0" lang="en-US" sz="2000" b="0" i="1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charset="-128"/>
                <a:cs typeface="Calibri"/>
              </a:rPr>
              <a:t>w</a:t>
            </a:r>
            <a:r>
              <a:rPr kumimoji="0" lang="en-US" sz="2000" b="0" i="1" u="none" strike="noStrike" kern="1200" cap="none" spc="0" normalizeH="0" baseline="-2500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charset="-128"/>
                <a:cs typeface="Calibri"/>
              </a:rPr>
              <a:t>k</a:t>
            </a:r>
            <a:r>
              <a:rPr kumimoji="0" lang="en-US" sz="2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charset="-128"/>
                <a:cs typeface="Calibri"/>
              </a:rPr>
              <a:t>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charset="-128"/>
                <a:cs typeface="Calibri"/>
              </a:rPr>
              <a:t>in </a:t>
            </a:r>
            <a:r>
              <a:rPr kumimoji="0" lang="en-US" sz="2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charset="-128"/>
                <a:cs typeface="Calibri"/>
              </a:rPr>
              <a:t>Vocabulary</a:t>
            </a:r>
          </a:p>
          <a:p>
            <a:pPr marL="800100" marR="0" lvl="2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CC0000"/>
              </a:buClr>
              <a:buSzTx/>
              <a:buFont typeface="Times" charset="0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charset="-128"/>
                <a:cs typeface="Calibri"/>
              </a:rPr>
              <a:t>    </a:t>
            </a:r>
            <a:r>
              <a:rPr kumimoji="0" lang="en-US" sz="2000" b="0" i="1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charset="-128"/>
                <a:cs typeface="Calibri"/>
              </a:rPr>
              <a:t>n</a:t>
            </a:r>
            <a:r>
              <a:rPr kumimoji="0" lang="en-US" sz="2000" b="0" i="1" u="none" strike="noStrike" kern="1200" cap="none" spc="0" normalizeH="0" baseline="-2500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charset="-128"/>
                <a:cs typeface="Calibri"/>
              </a:rPr>
              <a:t>k</a:t>
            </a:r>
            <a:r>
              <a:rPr kumimoji="0" lang="en-US" sz="2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charset="-128"/>
                <a:cs typeface="Calibri"/>
              </a:rPr>
              <a:t>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charset="-128"/>
                <a:cs typeface="Calibri"/>
                <a:sym typeface="Symbol" charset="2"/>
              </a:rPr>
              <a:t> # of occurrences of </a:t>
            </a:r>
            <a:r>
              <a:rPr kumimoji="0" lang="en-US" sz="2000" b="0" i="1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charset="-128"/>
                <a:cs typeface="Calibri"/>
                <a:sym typeface="Symbol" charset="2"/>
              </a:rPr>
              <a:t>w</a:t>
            </a:r>
            <a:r>
              <a:rPr kumimoji="0" lang="en-US" sz="2000" b="0" i="1" u="none" strike="noStrike" kern="1200" cap="none" spc="0" normalizeH="0" baseline="-2500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charset="-128"/>
                <a:cs typeface="Calibri"/>
              </a:rPr>
              <a:t>k</a:t>
            </a:r>
            <a:r>
              <a:rPr kumimoji="0" lang="en-US" sz="2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charset="-128"/>
                <a:cs typeface="Calibri"/>
              </a:rPr>
              <a:t>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charset="-128"/>
                <a:cs typeface="Calibri"/>
              </a:rPr>
              <a:t>in </a:t>
            </a:r>
            <a:r>
              <a:rPr kumimoji="0" lang="en-US" sz="2000" b="0" i="1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charset="-128"/>
                <a:cs typeface="Calibri"/>
              </a:rPr>
              <a:t>Text</a:t>
            </a:r>
            <a:r>
              <a:rPr kumimoji="0" lang="en-US" sz="2000" b="0" i="1" u="none" strike="noStrike" kern="1200" cap="none" spc="0" normalizeH="0" baseline="-2500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charset="-128"/>
                <a:cs typeface="Calibri"/>
              </a:rPr>
              <a:t>j</a:t>
            </a:r>
            <a:endParaRPr kumimoji="0" lang="en-US" sz="2000" b="0" i="1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charset="-128"/>
              <a:cs typeface="Calibri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152400" y="1581150"/>
            <a:ext cx="5410200" cy="381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Times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pitchFamily="-65" charset="-128"/>
              </a:rPr>
              <a:t>From training corpus, extract </a:t>
            </a:r>
            <a:r>
              <a:rPr kumimoji="0" lang="en-US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pitchFamily="-65" charset="-128"/>
              </a:rPr>
              <a:t>Vocabulary</a:t>
            </a:r>
            <a:endParaRPr kumimoji="0" lang="en-US" sz="2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pitchFamily="-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267846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31ED69B3-D5B3-574F-9818-F323E76C1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Unknown words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273B1AD8-BC8F-A14C-8CC2-168C9A3E2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200150"/>
            <a:ext cx="8016240" cy="382364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What about unknown words</a:t>
            </a:r>
          </a:p>
          <a:p>
            <a:pPr lvl="1"/>
            <a:r>
              <a:rPr lang="en-US" dirty="0"/>
              <a:t>that appear in our test data </a:t>
            </a:r>
          </a:p>
          <a:p>
            <a:pPr lvl="1"/>
            <a:r>
              <a:rPr lang="en-US" dirty="0"/>
              <a:t>but not in our training data or vocabulary?</a:t>
            </a:r>
          </a:p>
          <a:p>
            <a:r>
              <a:rPr lang="en-US" dirty="0"/>
              <a:t>We </a:t>
            </a:r>
            <a:r>
              <a:rPr lang="en-US" b="1" dirty="0"/>
              <a:t>ignore</a:t>
            </a:r>
            <a:r>
              <a:rPr lang="en-US" dirty="0"/>
              <a:t> them</a:t>
            </a:r>
          </a:p>
          <a:p>
            <a:pPr lvl="1"/>
            <a:r>
              <a:rPr lang="en-US" dirty="0"/>
              <a:t>Remove them from the test document!</a:t>
            </a:r>
          </a:p>
          <a:p>
            <a:pPr lvl="1"/>
            <a:r>
              <a:rPr lang="en-US" dirty="0"/>
              <a:t>Pretend they weren't there!</a:t>
            </a:r>
          </a:p>
          <a:p>
            <a:pPr lvl="1"/>
            <a:r>
              <a:rPr lang="en-US" dirty="0"/>
              <a:t>Don't include any probability for them at all!</a:t>
            </a:r>
          </a:p>
          <a:p>
            <a:r>
              <a:rPr lang="en-US" dirty="0"/>
              <a:t>Why don't we build an unknown word model?</a:t>
            </a:r>
          </a:p>
          <a:p>
            <a:pPr lvl="1"/>
            <a:r>
              <a:rPr lang="en-US" dirty="0"/>
              <a:t>It doesn't help: knowing which class has more unknown words is not generally helpful!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329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011A0F-A7E2-5F4E-AF6A-7166F8DB2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Stop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D25C8EB-58F8-3245-846E-B538A7453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200150"/>
            <a:ext cx="7940040" cy="3733800"/>
          </a:xfrm>
        </p:spPr>
        <p:txBody>
          <a:bodyPr>
            <a:normAutofit/>
          </a:bodyPr>
          <a:lstStyle/>
          <a:p>
            <a:r>
              <a:rPr lang="en-US"/>
              <a:t>Some systems ignore stop words</a:t>
            </a:r>
          </a:p>
          <a:p>
            <a:pPr lvl="1"/>
            <a:r>
              <a:rPr lang="en-US" b="1" dirty="0"/>
              <a:t>Stop words:</a:t>
            </a:r>
            <a:r>
              <a:rPr lang="en-US" dirty="0"/>
              <a:t> very frequent words like </a:t>
            </a:r>
            <a:r>
              <a:rPr lang="en-US" i="1" dirty="0"/>
              <a:t>the </a:t>
            </a:r>
            <a:r>
              <a:rPr lang="en-US" dirty="0"/>
              <a:t>and </a:t>
            </a:r>
            <a:r>
              <a:rPr lang="en-US" i="1" dirty="0"/>
              <a:t>a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Sort the vocabulary by word frequency in training set</a:t>
            </a:r>
          </a:p>
          <a:p>
            <a:pPr lvl="2"/>
            <a:r>
              <a:rPr lang="en-US" dirty="0"/>
              <a:t>Call the top 10 or 50 words the </a:t>
            </a:r>
            <a:r>
              <a:rPr lang="en-US" b="1" dirty="0" err="1"/>
              <a:t>stopword</a:t>
            </a:r>
            <a:r>
              <a:rPr lang="en-US" b="1" dirty="0"/>
              <a:t> list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Remove all stop words from both training and test sets</a:t>
            </a:r>
          </a:p>
          <a:p>
            <a:pPr lvl="3"/>
            <a:r>
              <a:rPr lang="en-US" sz="1800" dirty="0"/>
              <a:t>As if they were never there!</a:t>
            </a:r>
          </a:p>
          <a:p>
            <a:r>
              <a:rPr lang="en-US" dirty="0"/>
              <a:t>But removing stop words doesn't usually help</a:t>
            </a:r>
          </a:p>
          <a:p>
            <a:pPr marL="458788" lvl="1" indent="-279400">
              <a:buFont typeface="Arial" panose="020B0604020202020204" pitchFamily="34" charset="0"/>
              <a:buChar char="•"/>
            </a:pPr>
            <a:r>
              <a:rPr lang="en-US" dirty="0"/>
              <a:t>So in practice most NB algorithms use </a:t>
            </a:r>
            <a:r>
              <a:rPr lang="en-US" b="1" dirty="0"/>
              <a:t>all</a:t>
            </a:r>
            <a:r>
              <a:rPr lang="en-US" dirty="0"/>
              <a:t> words and </a:t>
            </a:r>
            <a:r>
              <a:rPr lang="en-US" b="1" dirty="0"/>
              <a:t>don't</a:t>
            </a:r>
            <a:r>
              <a:rPr lang="en-US" dirty="0"/>
              <a:t> use </a:t>
            </a:r>
            <a:r>
              <a:rPr lang="en-US" dirty="0" err="1"/>
              <a:t>stopword</a:t>
            </a:r>
            <a:r>
              <a:rPr lang="en-US" dirty="0"/>
              <a:t> lists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31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400">
                <a:latin typeface="Calibri (Headings)"/>
                <a:cs typeface="Calibri (Headings)"/>
              </a:rPr>
              <a:t>Text Classification and Na</a:t>
            </a:r>
            <a:r>
              <a:rPr lang="fr-FR" sz="3400">
                <a:latin typeface="Calibri (Headings)"/>
                <a:cs typeface="Calibri (Headings)"/>
              </a:rPr>
              <a:t>i</a:t>
            </a:r>
            <a:r>
              <a:rPr lang="en-US" sz="3400" err="1">
                <a:latin typeface="Calibri (Headings)"/>
                <a:cs typeface="Calibri (Headings)"/>
              </a:rPr>
              <a:t>ve</a:t>
            </a:r>
            <a:r>
              <a:rPr lang="en-US" sz="3400">
                <a:latin typeface="Calibri (Headings)"/>
                <a:cs typeface="Calibri (Headings)"/>
              </a:rPr>
              <a:t> Bayes</a:t>
            </a:r>
            <a:endParaRPr lang="en-US" sz="340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Na</a:t>
            </a:r>
            <a:r>
              <a:rPr lang="fr-FR" sz="360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i</a:t>
            </a:r>
            <a:r>
              <a:rPr lang="en-US" sz="3600" err="1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ve</a:t>
            </a:r>
            <a:r>
              <a:rPr lang="en-US" sz="360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 Bayes: Learning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9C167A12-E07B-5D44-9669-819EA8160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0609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400">
                <a:latin typeface="Calibri (Headings)"/>
                <a:cs typeface="Calibri (Headings)"/>
              </a:rPr>
              <a:t>Text Classification and Na</a:t>
            </a:r>
            <a:r>
              <a:rPr lang="fr-FR" sz="3400">
                <a:latin typeface="Calibri (Headings)"/>
                <a:cs typeface="Calibri (Headings)"/>
              </a:rPr>
              <a:t>i</a:t>
            </a:r>
            <a:r>
              <a:rPr lang="en-US" sz="3400" err="1">
                <a:latin typeface="Calibri (Headings)"/>
                <a:cs typeface="Calibri (Headings)"/>
              </a:rPr>
              <a:t>ve</a:t>
            </a:r>
            <a:r>
              <a:rPr lang="en-US" sz="3400">
                <a:latin typeface="Calibri (Headings)"/>
                <a:cs typeface="Calibri (Headings)"/>
              </a:rPr>
              <a:t> Bayes</a:t>
            </a:r>
            <a:endParaRPr lang="en-US" sz="340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idx="1"/>
          </p:nvPr>
        </p:nvSpPr>
        <p:spPr>
          <a:xfrm>
            <a:off x="3581400" y="222885"/>
            <a:ext cx="5009393" cy="3943350"/>
          </a:xfrm>
        </p:spPr>
        <p:txBody>
          <a:bodyPr>
            <a:normAutofit/>
          </a:bodyPr>
          <a:lstStyle/>
          <a:p>
            <a:pPr eaLnBrk="1" hangingPunct="1">
              <a:buFont typeface="Times" charset="0"/>
              <a:buNone/>
            </a:pPr>
            <a:r>
              <a:rPr lang="en-US" sz="3600" dirty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Sentiment and Binary Naive Bayes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01749423-6D62-3640-A5A8-BAF631756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600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21F366-EA60-144D-9EFD-B2540B1C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Let's do a worked sentiment example!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40D8E0-787B-8747-89C6-D584483AD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8C48AB5-3053-DF4B-B24B-062F6E90E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186180"/>
            <a:ext cx="8362278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69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21F366-EA60-144D-9EFD-B2540B1C9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477"/>
            <a:ext cx="8458200" cy="680397"/>
          </a:xfrm>
        </p:spPr>
        <p:txBody>
          <a:bodyPr>
            <a:normAutofit fontScale="90000"/>
          </a:bodyPr>
          <a:lstStyle/>
          <a:p>
            <a:r>
              <a:rPr lang="en-US" dirty="0"/>
              <a:t>A worked sentiment example with add-1 smoothing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40D8E0-787B-8747-89C6-D584483AD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1" y="1200150"/>
            <a:ext cx="5958840" cy="3429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8C48AB5-3053-DF4B-B24B-062F6E90E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19150"/>
            <a:ext cx="4411210" cy="17686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FC2390A-3118-0040-BB7E-D87A94A6AFBE}"/>
              </a:ext>
            </a:extLst>
          </p:cNvPr>
          <p:cNvSpPr txBox="1"/>
          <p:nvPr/>
        </p:nvSpPr>
        <p:spPr>
          <a:xfrm>
            <a:off x="5186713" y="742950"/>
            <a:ext cx="3451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charset="0"/>
                <a:ea typeface="ＭＳ Ｐゴシック" charset="0"/>
              </a:rPr>
              <a:t>1. Prior from training: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E8B5B7F-B19F-7249-9919-7423AE553852}"/>
              </a:ext>
            </a:extLst>
          </p:cNvPr>
          <p:cNvSpPr txBox="1"/>
          <p:nvPr/>
        </p:nvSpPr>
        <p:spPr>
          <a:xfrm>
            <a:off x="7314538" y="1219638"/>
            <a:ext cx="16770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charset="0"/>
                <a:ea typeface="ＭＳ Ｐゴシック" charset="0"/>
              </a:rPr>
              <a:t>P(-) = 3/5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charset="0"/>
                <a:ea typeface="ＭＳ Ｐゴシック" charset="0"/>
              </a:rPr>
              <a:t>P(+) = 2/5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8D6E047-9277-8849-BC4B-B8F9CF75D644}"/>
              </a:ext>
            </a:extLst>
          </p:cNvPr>
          <p:cNvSpPr txBox="1"/>
          <p:nvPr/>
        </p:nvSpPr>
        <p:spPr>
          <a:xfrm>
            <a:off x="5258364" y="2142498"/>
            <a:ext cx="2276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charset="0"/>
                <a:ea typeface="ＭＳ Ｐゴシック" charset="0"/>
              </a:rPr>
              <a:t>2. Drop "with"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78BD46C5-E353-9E40-8DFB-A6196D9ECFCF}"/>
              </a:ext>
            </a:extLst>
          </p:cNvPr>
          <p:cNvCxnSpPr>
            <a:cxnSpLocks/>
          </p:cNvCxnSpPr>
          <p:nvPr/>
        </p:nvCxnSpPr>
        <p:spPr>
          <a:xfrm>
            <a:off x="2748280" y="2449830"/>
            <a:ext cx="381000" cy="0"/>
          </a:xfrm>
          <a:prstGeom prst="line">
            <a:avLst/>
          </a:prstGeom>
          <a:ln w="349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D5D49463-0ED6-6E4D-8C1B-0245872E8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97" y="3685541"/>
            <a:ext cx="4957061" cy="14579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F2FFAD41-297F-A044-A4BC-999F25C8D8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5676" y="3762346"/>
            <a:ext cx="3849123" cy="10851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0C56973-9076-294B-83BE-77052447FEF0}"/>
              </a:ext>
            </a:extLst>
          </p:cNvPr>
          <p:cNvSpPr txBox="1"/>
          <p:nvPr/>
        </p:nvSpPr>
        <p:spPr>
          <a:xfrm>
            <a:off x="118537" y="2647950"/>
            <a:ext cx="4453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charset="0"/>
                <a:ea typeface="ＭＳ Ｐゴシック" charset="0"/>
              </a:rPr>
              <a:t>3. Likelihoods from training: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83D79F2-5F65-3B40-BDEF-191EE1665BDB}"/>
              </a:ext>
            </a:extLst>
          </p:cNvPr>
          <p:cNvSpPr txBox="1"/>
          <p:nvPr/>
        </p:nvSpPr>
        <p:spPr>
          <a:xfrm>
            <a:off x="5516950" y="3203244"/>
            <a:ext cx="3557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charset="0"/>
                <a:ea typeface="ＭＳ Ｐゴシック" charset="0"/>
              </a:rPr>
              <a:t>4. Scoring the test set: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B26A3235-9128-6946-ADD5-B48D986785C8}"/>
              </a:ext>
            </a:extLst>
          </p:cNvPr>
          <p:cNvSpPr/>
          <p:nvPr/>
        </p:nvSpPr>
        <p:spPr>
          <a:xfrm>
            <a:off x="5410200" y="3756206"/>
            <a:ext cx="3733800" cy="548702"/>
          </a:xfrm>
          <a:prstGeom prst="rect">
            <a:avLst/>
          </a:prstGeom>
          <a:solidFill>
            <a:srgbClr val="FFFF0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id="{A2CE437B-71EF-1A44-A520-D5D9D0B9A806}"/>
                  </a:ext>
                </a:extLst>
              </p:cNvPr>
              <p:cNvSpPr txBox="1"/>
              <p:nvPr/>
            </p:nvSpPr>
            <p:spPr>
              <a:xfrm>
                <a:off x="536743" y="3085627"/>
                <a:ext cx="3265638" cy="5302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kumimoji="0" lang="en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0" lang="en-US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0" lang="en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0" lang="en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d>
                            <m:dPr>
                              <m:ctrlPr>
                                <a:rPr kumimoji="0" lang="en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kumimoji="0" lang="en-US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kumimoji="0" lang="en-US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kumimoji="0" lang="en-US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kumimoji="0" lang="en-US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sub>
                                <m:sup/>
                                <m:e>
                                  <m:r>
                                    <a:rPr kumimoji="0" lang="en-US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𝑐𝑜𝑢𝑛𝑡</m:t>
                                  </m:r>
                                  <m:d>
                                    <m:dPr>
                                      <m:ctrlPr>
                                        <a:rPr kumimoji="0" lang="en-US" sz="16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US" sz="16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kumimoji="0" lang="en-US" sz="16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0" lang="en-US" sz="16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  <m: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+|</m:t>
                          </m:r>
                          <m: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" charset="0"/>
                  <a:ea typeface="ＭＳ Ｐゴシック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2CE437B-71EF-1A44-A520-D5D9D0B9A8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43" y="3085627"/>
                <a:ext cx="3265638" cy="530273"/>
              </a:xfrm>
              <a:prstGeom prst="rect">
                <a:avLst/>
              </a:prstGeom>
              <a:blipFill>
                <a:blip r:embed="rId5"/>
                <a:stretch>
                  <a:fillRect l="-775" t="-27907" r="-1163" b="-120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C637BFA9-C32B-5848-810A-60A0A87C4877}"/>
                  </a:ext>
                </a:extLst>
              </p:cNvPr>
              <p:cNvSpPr txBox="1"/>
              <p:nvPr/>
            </p:nvSpPr>
            <p:spPr>
              <a:xfrm>
                <a:off x="5315196" y="1316246"/>
                <a:ext cx="1317989" cy="5387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d>
                        <m:dPr>
                          <m:ctrl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0" lang="en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n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0" lang="en-US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0" lang="en-US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0" lang="en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0" lang="en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𝑡𝑜𝑡𝑎𝑙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" charset="0"/>
                  <a:ea typeface="ＭＳ Ｐゴシック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637BFA9-C32B-5848-810A-60A0A87C4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5196" y="1316246"/>
                <a:ext cx="1317989" cy="538737"/>
              </a:xfrm>
              <a:prstGeom prst="rect">
                <a:avLst/>
              </a:prstGeom>
              <a:blipFill>
                <a:blip r:embed="rId6"/>
                <a:stretch>
                  <a:fillRect l="-2857" t="-2326"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936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7" grpId="0"/>
      <p:bldP spid="18" grpId="0"/>
      <p:bldP spid="19" grpId="0" animBg="1"/>
      <p:bldP spid="15" grpId="0"/>
      <p:bldP spid="2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3A6ACC-B7E8-FE49-9AEF-AB8E83414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Optimizing for 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718A2F8-FC58-914F-B966-0C9C5358B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 tasks like sentiment, word </a:t>
            </a:r>
            <a:r>
              <a:rPr lang="en-US" b="1" dirty="0"/>
              <a:t>occurrence</a:t>
            </a:r>
            <a:r>
              <a:rPr lang="en-US" dirty="0"/>
              <a:t> seems to be more important than word </a:t>
            </a:r>
            <a:r>
              <a:rPr lang="en-US" b="1" dirty="0"/>
              <a:t>frequency</a:t>
            </a:r>
            <a:r>
              <a:rPr lang="en-US" dirty="0"/>
              <a:t>.</a:t>
            </a:r>
          </a:p>
          <a:p>
            <a:pPr lvl="2"/>
            <a:r>
              <a:rPr lang="en-US" sz="2200" dirty="0"/>
              <a:t>The occurrence of the word </a:t>
            </a:r>
            <a:r>
              <a:rPr lang="en-US" sz="2200" i="1" dirty="0"/>
              <a:t>fantastic</a:t>
            </a:r>
            <a:r>
              <a:rPr lang="en-US" sz="2200" dirty="0"/>
              <a:t> tells us a lot</a:t>
            </a:r>
          </a:p>
          <a:p>
            <a:pPr lvl="2"/>
            <a:r>
              <a:rPr lang="en-US" sz="2200" dirty="0"/>
              <a:t>The fact that it occurs 5 times may not tell us much more.</a:t>
            </a:r>
          </a:p>
          <a:p>
            <a:pPr marL="0" indent="0">
              <a:buNone/>
            </a:pPr>
            <a:r>
              <a:rPr lang="en-US" b="1" dirty="0"/>
              <a:t>Binary multinominal naive bayes</a:t>
            </a:r>
            <a:r>
              <a:rPr lang="en-US" dirty="0"/>
              <a:t>, or </a:t>
            </a:r>
            <a:r>
              <a:rPr lang="en-US" b="1" dirty="0"/>
              <a:t>binary NB</a:t>
            </a:r>
          </a:p>
          <a:p>
            <a:pPr lvl="1"/>
            <a:r>
              <a:rPr lang="en-US" dirty="0"/>
              <a:t>Clip our word counts at 1</a:t>
            </a:r>
          </a:p>
          <a:p>
            <a:pPr lvl="1"/>
            <a:r>
              <a:rPr lang="en-US" dirty="0"/>
              <a:t>Note: this is different than Bernoulli naive bayes; see the textbook at the end of the chapter.</a:t>
            </a:r>
          </a:p>
        </p:txBody>
      </p:sp>
    </p:spTree>
    <p:extLst>
      <p:ext uri="{BB962C8B-B14F-4D97-AF65-F5344CB8AC3E}">
        <p14:creationId xmlns:p14="http://schemas.microsoft.com/office/powerpoint/2010/main" val="2995875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3"/>
          <p:cNvSpPr>
            <a:spLocks noGrp="1" noChangeArrowheads="1"/>
          </p:cNvSpPr>
          <p:nvPr>
            <p:ph type="title"/>
          </p:nvPr>
        </p:nvSpPr>
        <p:spPr>
          <a:xfrm>
            <a:off x="1219200" y="114300"/>
            <a:ext cx="7772400" cy="857250"/>
          </a:xfrm>
        </p:spPr>
        <p:txBody>
          <a:bodyPr>
            <a:normAutofit/>
          </a:bodyPr>
          <a:lstStyle/>
          <a:p>
            <a:r>
              <a:rPr lang="en-US"/>
              <a:t>Binary Multinomial Naïve Bayes: Learning</a:t>
            </a:r>
          </a:p>
        </p:txBody>
      </p:sp>
      <p:sp>
        <p:nvSpPr>
          <p:cNvPr id="52230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152400" y="1827743"/>
            <a:ext cx="4572000" cy="264900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200">
                <a:latin typeface="Calibri"/>
                <a:cs typeface="Calibri"/>
              </a:rPr>
              <a:t>Calculate </a:t>
            </a:r>
            <a:r>
              <a:rPr lang="en-US" sz="2200" i="1">
                <a:latin typeface="Calibri"/>
                <a:cs typeface="Calibri"/>
              </a:rPr>
              <a:t>P</a:t>
            </a:r>
            <a:r>
              <a:rPr lang="en-US" sz="2200">
                <a:latin typeface="Calibri"/>
                <a:cs typeface="Calibri"/>
              </a:rPr>
              <a:t>(</a:t>
            </a:r>
            <a:r>
              <a:rPr lang="en-US" sz="2200" i="1" err="1">
                <a:latin typeface="Calibri"/>
                <a:cs typeface="Calibri"/>
              </a:rPr>
              <a:t>c</a:t>
            </a:r>
            <a:r>
              <a:rPr lang="en-US" sz="2200" i="1" baseline="-25000" err="1">
                <a:latin typeface="Calibri"/>
                <a:cs typeface="Calibri"/>
              </a:rPr>
              <a:t>j</a:t>
            </a:r>
            <a:r>
              <a:rPr lang="en-US" sz="2200">
                <a:latin typeface="Calibri"/>
                <a:cs typeface="Calibri"/>
              </a:rPr>
              <a:t>)</a:t>
            </a:r>
            <a:r>
              <a:rPr lang="en-US" sz="2200" i="1">
                <a:latin typeface="Calibri"/>
                <a:cs typeface="Calibri"/>
              </a:rPr>
              <a:t> </a:t>
            </a:r>
            <a:r>
              <a:rPr lang="en-US" sz="2200">
                <a:latin typeface="Calibri"/>
                <a:cs typeface="Calibri"/>
              </a:rPr>
              <a:t>terms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Calibri"/>
                <a:cs typeface="Calibri"/>
              </a:rPr>
              <a:t>For each </a:t>
            </a:r>
            <a:r>
              <a:rPr lang="en-US" sz="2000" i="1" err="1">
                <a:latin typeface="Calibri"/>
                <a:cs typeface="Calibri"/>
              </a:rPr>
              <a:t>c</a:t>
            </a:r>
            <a:r>
              <a:rPr lang="en-US" sz="2000" i="1" baseline="-25000" err="1">
                <a:latin typeface="Calibri"/>
                <a:cs typeface="Calibri"/>
              </a:rPr>
              <a:t>j</a:t>
            </a:r>
            <a:r>
              <a:rPr lang="en-US" sz="2000" i="1" baseline="-25000">
                <a:latin typeface="Calibri"/>
                <a:cs typeface="Calibri"/>
              </a:rPr>
              <a:t> </a:t>
            </a:r>
            <a:r>
              <a:rPr lang="en-US" sz="2000">
                <a:latin typeface="Calibri"/>
                <a:cs typeface="Calibri"/>
              </a:rPr>
              <a:t>in </a:t>
            </a:r>
            <a:r>
              <a:rPr lang="en-US" sz="2000" i="1">
                <a:latin typeface="Calibri"/>
                <a:cs typeface="Calibri"/>
              </a:rPr>
              <a:t>C</a:t>
            </a:r>
            <a:r>
              <a:rPr lang="en-US" sz="2000">
                <a:latin typeface="Calibri"/>
                <a:cs typeface="Calibri"/>
              </a:rPr>
              <a:t> do</a:t>
            </a:r>
          </a:p>
          <a:p>
            <a:pPr marL="800100" lvl="2" indent="0">
              <a:lnSpc>
                <a:spcPct val="90000"/>
              </a:lnSpc>
              <a:buNone/>
            </a:pPr>
            <a:r>
              <a:rPr lang="en-US" i="1">
                <a:latin typeface="Calibri"/>
                <a:cs typeface="Calibri"/>
              </a:rPr>
              <a:t> </a:t>
            </a:r>
            <a:r>
              <a:rPr lang="en-US" i="1" err="1">
                <a:latin typeface="Calibri"/>
                <a:cs typeface="Calibri"/>
              </a:rPr>
              <a:t>docs</a:t>
            </a:r>
            <a:r>
              <a:rPr lang="en-US" i="1" baseline="-25000" err="1">
                <a:latin typeface="Calibri"/>
                <a:cs typeface="Calibri"/>
              </a:rPr>
              <a:t>j</a:t>
            </a:r>
            <a:r>
              <a:rPr lang="en-US" i="1">
                <a:latin typeface="Calibri"/>
                <a:cs typeface="Calibri"/>
              </a:rPr>
              <a:t> </a:t>
            </a:r>
            <a:r>
              <a:rPr lang="en-US">
                <a:latin typeface="Calibri"/>
                <a:cs typeface="Calibri"/>
                <a:sym typeface="Symbol" charset="2"/>
              </a:rPr>
              <a:t></a:t>
            </a:r>
            <a:r>
              <a:rPr lang="en-US" i="1">
                <a:latin typeface="Calibri"/>
                <a:cs typeface="Calibri"/>
                <a:sym typeface="Symbol" charset="2"/>
              </a:rPr>
              <a:t> </a:t>
            </a:r>
            <a:r>
              <a:rPr lang="en-US">
                <a:latin typeface="Calibri"/>
                <a:cs typeface="Calibri"/>
                <a:sym typeface="Symbol" charset="2"/>
              </a:rPr>
              <a:t>all docs with  class =</a:t>
            </a:r>
            <a:r>
              <a:rPr lang="en-US" i="1" err="1">
                <a:latin typeface="Calibri"/>
                <a:cs typeface="Calibri"/>
              </a:rPr>
              <a:t>c</a:t>
            </a:r>
            <a:r>
              <a:rPr lang="en-US" i="1" baseline="-25000" err="1">
                <a:latin typeface="Calibri"/>
                <a:cs typeface="Calibri"/>
              </a:rPr>
              <a:t>j</a:t>
            </a:r>
            <a:endParaRPr lang="en-US" i="1" baseline="-25000">
              <a:latin typeface="Calibri"/>
              <a:cs typeface="Calibri"/>
            </a:endParaRPr>
          </a:p>
          <a:p>
            <a:pPr>
              <a:spcBef>
                <a:spcPts val="0"/>
              </a:spcBef>
            </a:pPr>
            <a:endParaRPr lang="en-US" sz="2200">
              <a:latin typeface="Calibri"/>
              <a:cs typeface="Calibri"/>
            </a:endParaRPr>
          </a:p>
        </p:txBody>
      </p:sp>
      <p:graphicFrame>
        <p:nvGraphicFramePr>
          <p:cNvPr id="52227" name="Object 3"/>
          <p:cNvGraphicFramePr>
            <a:graphicFrameLocks noChangeAspect="1"/>
          </p:cNvGraphicFramePr>
          <p:nvPr/>
        </p:nvGraphicFramePr>
        <p:xfrm>
          <a:off x="1066800" y="2952750"/>
          <a:ext cx="3200400" cy="7421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Equation" r:id="rId3" imgW="1752600" imgH="406400" progId="Equation.3">
                  <p:embed/>
                </p:oleObj>
              </mc:Choice>
              <mc:Fallback>
                <p:oleObj name="Equation" r:id="rId3" imgW="1752600" imgH="406400" progId="Equation.3">
                  <p:embed/>
                  <p:pic>
                    <p:nvPicPr>
                      <p:cNvPr id="522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952750"/>
                        <a:ext cx="3200400" cy="74212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4038600" y="2190750"/>
            <a:ext cx="5791200" cy="1776535"/>
            <a:chOff x="4038600" y="2495550"/>
            <a:chExt cx="5791200" cy="1776535"/>
          </a:xfrm>
        </p:grpSpPr>
        <p:graphicFrame>
          <p:nvGraphicFramePr>
            <p:cNvPr id="52226" name="Object 2"/>
            <p:cNvGraphicFramePr>
              <a:graphicFrameLocks noChangeAspect="1"/>
            </p:cNvGraphicFramePr>
            <p:nvPr/>
          </p:nvGraphicFramePr>
          <p:xfrm>
            <a:off x="5233147" y="3486150"/>
            <a:ext cx="3606053" cy="7859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63" name="Equation" r:id="rId5" imgW="1981200" imgH="431800" progId="Equation.3">
                    <p:embed/>
                  </p:oleObj>
                </mc:Choice>
                <mc:Fallback>
                  <p:oleObj name="Equation" r:id="rId5" imgW="1981200" imgH="431800" progId="Equation.3">
                    <p:embed/>
                    <p:pic>
                      <p:nvPicPr>
                        <p:cNvPr id="52226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3147" y="3486150"/>
                          <a:ext cx="3606053" cy="78593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Rectangle 4"/>
            <p:cNvSpPr txBox="1">
              <a:spLocks noChangeArrowheads="1"/>
            </p:cNvSpPr>
            <p:nvPr/>
          </p:nvSpPr>
          <p:spPr bwMode="auto">
            <a:xfrm>
              <a:off x="4038600" y="2495550"/>
              <a:ext cx="5791200" cy="152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Times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ＭＳ Ｐゴシック" pitchFamily="-65" charset="-128"/>
                  <a:cs typeface="ＭＳ Ｐゴシック" pitchFamily="-65" charset="-128"/>
                </a:defRPr>
              </a:lvl1pPr>
              <a:lvl2pPr marL="685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Times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2pPr>
              <a:lvl3pPr marL="10287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Times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3pPr>
              <a:lvl4pPr marL="1371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Times" charset="0"/>
                <a:buChar char="•"/>
                <a:defRPr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4pPr>
              <a:lvl5pPr marL="17145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Times" charset="0"/>
                <a:buChar char="•"/>
                <a:defRPr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5pPr>
              <a:lvl6pPr marL="21717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Times" pitchFamily="-65" charset="0"/>
                <a:buChar char="•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6pPr>
              <a:lvl7pPr marL="26289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Times" pitchFamily="-65" charset="0"/>
                <a:buChar char="•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7pPr>
              <a:lvl8pPr marL="30861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Times" pitchFamily="-65" charset="0"/>
                <a:buChar char="•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8pPr>
              <a:lvl9pPr marL="35433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Times" pitchFamily="-65" charset="0"/>
                <a:buChar char="•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9pPr>
            </a:lstStyle>
            <a:p>
              <a:pPr marL="685800" marR="0" lvl="1" indent="-228600" algn="l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000000"/>
                </a:buClr>
                <a:buSzTx/>
                <a:buFont typeface="Times" charset="0"/>
                <a:buChar char="•"/>
                <a:tabLst/>
                <a:defRPr/>
              </a:pPr>
              <a:r>
                <a:rPr kumimoji="0" lang="en-US" sz="2000" b="0" i="1" u="none" strike="noStrike" kern="120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charset="-128"/>
                  <a:cs typeface="Calibri"/>
                </a:rPr>
                <a:t>Text</a:t>
              </a:r>
              <a:r>
                <a:rPr kumimoji="0" lang="en-US" sz="2000" b="0" i="1" u="none" strike="noStrike" kern="1200" cap="none" spc="0" normalizeH="0" baseline="-2500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charset="-128"/>
                  <a:cs typeface="Calibri"/>
                </a:rPr>
                <a:t>j</a:t>
              </a:r>
              <a:r>
                <a:rPr kumimoji="0" lang="en-US" sz="20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charset="-128"/>
                  <a:cs typeface="Calibri"/>
                </a:rPr>
                <a:t> </a:t>
              </a: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charset="-128"/>
                  <a:cs typeface="Calibri"/>
                  <a:sym typeface="Symbol" charset="2"/>
                </a:rPr>
                <a:t> single doc containing all </a:t>
              </a:r>
              <a:r>
                <a:rPr kumimoji="0" lang="en-US" sz="2000" b="0" i="1" u="none" strike="noStrike" kern="120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charset="-128"/>
                  <a:cs typeface="Calibri"/>
                </a:rPr>
                <a:t>docs</a:t>
              </a:r>
              <a:r>
                <a:rPr kumimoji="0" lang="en-US" sz="2000" b="0" i="1" u="none" strike="noStrike" kern="1200" cap="none" spc="0" normalizeH="0" baseline="-2500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charset="-128"/>
                  <a:cs typeface="Calibri"/>
                </a:rPr>
                <a:t>j</a:t>
              </a:r>
              <a:endParaRPr kumimoji="0" lang="en-US" sz="2000" b="0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charset="-128"/>
                <a:cs typeface="Calibri"/>
              </a:endParaRPr>
            </a:p>
            <a:p>
              <a:pPr marL="685800" marR="0" lvl="1" indent="-228600" algn="l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000000"/>
                </a:buClr>
                <a:buSzTx/>
                <a:buFont typeface="Times" charset="0"/>
                <a:buChar char="•"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charset="-128"/>
                  <a:cs typeface="Calibri"/>
                </a:rPr>
                <a:t>For</a:t>
              </a:r>
              <a:r>
                <a:rPr kumimoji="0" lang="en-US" sz="2000" b="0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charset="-128"/>
                  <a:cs typeface="Calibri"/>
                </a:rPr>
                <a:t> </a:t>
              </a: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charset="-128"/>
                  <a:cs typeface="Calibri"/>
                </a:rPr>
                <a:t>each word </a:t>
              </a:r>
              <a:r>
                <a:rPr kumimoji="0" lang="en-US" sz="2000" b="0" i="1" u="none" strike="noStrike" kern="120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charset="-128"/>
                  <a:cs typeface="Calibri"/>
                </a:rPr>
                <a:t>w</a:t>
              </a:r>
              <a:r>
                <a:rPr kumimoji="0" lang="en-US" sz="2000" b="0" i="1" u="none" strike="noStrike" kern="1200" cap="none" spc="0" normalizeH="0" baseline="-2500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charset="-128"/>
                  <a:cs typeface="Calibri"/>
                </a:rPr>
                <a:t>k</a:t>
              </a:r>
              <a:r>
                <a:rPr kumimoji="0" lang="en-US" sz="20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charset="-128"/>
                  <a:cs typeface="Calibri"/>
                </a:rPr>
                <a:t> </a:t>
              </a: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charset="-128"/>
                  <a:cs typeface="Calibri"/>
                </a:rPr>
                <a:t>in </a:t>
              </a:r>
              <a:r>
                <a:rPr kumimoji="0" lang="en-US" sz="20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charset="-128"/>
                  <a:cs typeface="Calibri"/>
                </a:rPr>
                <a:t>Vocabulary</a:t>
              </a:r>
            </a:p>
            <a:p>
              <a:pPr marL="800100" marR="0" lvl="2" indent="0" algn="l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Times" charset="0"/>
                <a:buNone/>
                <a:tabLst/>
                <a:defRPr/>
              </a:pPr>
              <a:r>
                <a:rPr kumimoji="0" lang="en-US" sz="20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charset="-128"/>
                  <a:cs typeface="Calibri"/>
                </a:rPr>
                <a:t>    </a:t>
              </a:r>
              <a:r>
                <a:rPr kumimoji="0" lang="en-US" sz="2000" b="0" i="1" u="none" strike="noStrike" kern="120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charset="-128"/>
                  <a:cs typeface="Calibri"/>
                </a:rPr>
                <a:t>n</a:t>
              </a:r>
              <a:r>
                <a:rPr kumimoji="0" lang="en-US" sz="2000" b="0" i="1" u="none" strike="noStrike" kern="1200" cap="none" spc="0" normalizeH="0" baseline="-2500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charset="-128"/>
                  <a:cs typeface="Calibri"/>
                </a:rPr>
                <a:t>k</a:t>
              </a:r>
              <a:r>
                <a:rPr kumimoji="0" lang="en-US" sz="20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charset="-128"/>
                  <a:cs typeface="Calibri"/>
                </a:rPr>
                <a:t> </a:t>
              </a: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charset="-128"/>
                  <a:cs typeface="Calibri"/>
                  <a:sym typeface="Symbol" charset="2"/>
                </a:rPr>
                <a:t> # of occurrences of </a:t>
              </a:r>
              <a:r>
                <a:rPr kumimoji="0" lang="en-US" sz="2000" b="0" i="1" u="none" strike="noStrike" kern="120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charset="-128"/>
                  <a:cs typeface="Calibri"/>
                  <a:sym typeface="Symbol" charset="2"/>
                </a:rPr>
                <a:t>w</a:t>
              </a:r>
              <a:r>
                <a:rPr kumimoji="0" lang="en-US" sz="2000" b="0" i="1" u="none" strike="noStrike" kern="1200" cap="none" spc="0" normalizeH="0" baseline="-2500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charset="-128"/>
                  <a:cs typeface="Calibri"/>
                </a:rPr>
                <a:t>k</a:t>
              </a:r>
              <a:r>
                <a:rPr kumimoji="0" lang="en-US" sz="20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charset="-128"/>
                  <a:cs typeface="Calibri"/>
                </a:rPr>
                <a:t> </a:t>
              </a: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charset="-128"/>
                  <a:cs typeface="Calibri"/>
                </a:rPr>
                <a:t>in </a:t>
              </a:r>
              <a:r>
                <a:rPr kumimoji="0" lang="en-US" sz="2000" b="0" i="1" u="none" strike="noStrike" kern="120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charset="-128"/>
                  <a:cs typeface="Calibri"/>
                </a:rPr>
                <a:t>Text</a:t>
              </a:r>
              <a:r>
                <a:rPr kumimoji="0" lang="en-US" sz="2000" b="0" i="1" u="none" strike="noStrike" kern="1200" cap="none" spc="0" normalizeH="0" baseline="-2500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charset="-128"/>
                  <a:cs typeface="Calibri"/>
                </a:rPr>
                <a:t>j</a:t>
              </a:r>
              <a:endParaRPr kumimoji="0" lang="en-US" sz="2000" b="0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charset="-128"/>
                <a:cs typeface="Calibri"/>
              </a:endParaRPr>
            </a:p>
          </p:txBody>
        </p:sp>
      </p:grpSp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152400" y="1276350"/>
            <a:ext cx="5410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Times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pitchFamily="-65" charset="-128"/>
              </a:rPr>
              <a:t>From training corpus, extract </a:t>
            </a:r>
            <a:r>
              <a:rPr kumimoji="0" lang="en-US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pitchFamily="-65" charset="-128"/>
              </a:rPr>
              <a:t>Vocabulary</a:t>
            </a:r>
            <a:endParaRPr kumimoji="0" lang="en-US" sz="2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pitchFamily="-65" charset="-128"/>
            </a:endParaRP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3962400" y="1809750"/>
            <a:ext cx="5791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CC0000"/>
              </a:buClr>
              <a:buSzTx/>
              <a:buFont typeface="Times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-65" charset="-128"/>
                <a:cs typeface="Calibri"/>
              </a:rPr>
              <a:t>Calculate </a:t>
            </a:r>
            <a:r>
              <a:rPr kumimoji="0" lang="en-US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-65" charset="-128"/>
                <a:cs typeface="Calibri"/>
              </a:rPr>
              <a:t>P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-65" charset="-128"/>
                <a:cs typeface="Calibri"/>
              </a:rPr>
              <a:t>(</a:t>
            </a:r>
            <a:r>
              <a:rPr kumimoji="0" lang="en-US" sz="2200" b="0" i="1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-65" charset="-128"/>
                <a:cs typeface="Calibri"/>
              </a:rPr>
              <a:t>w</a:t>
            </a:r>
            <a:r>
              <a:rPr kumimoji="0" lang="en-US" sz="2200" b="0" i="1" u="none" strike="noStrike" kern="1200" cap="none" spc="0" normalizeH="0" baseline="-2500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-65" charset="-128"/>
                <a:cs typeface="Calibri"/>
              </a:rPr>
              <a:t>k</a:t>
            </a:r>
            <a:r>
              <a:rPr kumimoji="0" lang="en-US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-65" charset="-128"/>
                <a:cs typeface="Calibri"/>
              </a:rPr>
              <a:t> 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-65" charset="-128"/>
                <a:cs typeface="Calibri"/>
              </a:rPr>
              <a:t>|</a:t>
            </a:r>
            <a:r>
              <a:rPr kumimoji="0" lang="en-US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-65" charset="-128"/>
                <a:cs typeface="Calibri"/>
              </a:rPr>
              <a:t> </a:t>
            </a:r>
            <a:r>
              <a:rPr kumimoji="0" lang="en-US" sz="2200" b="0" i="1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-65" charset="-128"/>
                <a:cs typeface="Calibri"/>
              </a:rPr>
              <a:t>c</a:t>
            </a:r>
            <a:r>
              <a:rPr kumimoji="0" lang="en-US" sz="2200" b="0" i="1" u="none" strike="noStrike" kern="1200" cap="none" spc="0" normalizeH="0" baseline="-2500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-65" charset="-128"/>
                <a:cs typeface="Calibri"/>
              </a:rPr>
              <a:t>j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-65" charset="-128"/>
                <a:cs typeface="Calibri"/>
              </a:rPr>
              <a:t>)</a:t>
            </a:r>
            <a:r>
              <a:rPr kumimoji="0" lang="en-US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-65" charset="-128"/>
                <a:cs typeface="Calibri"/>
              </a:rPr>
              <a:t> 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-65" charset="-128"/>
                <a:cs typeface="Calibri"/>
              </a:rPr>
              <a:t>terms</a:t>
            </a: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auto">
          <a:xfrm>
            <a:off x="4038600" y="2190750"/>
            <a:ext cx="5791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685800" marR="0" lvl="1" indent="-2286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-65" charset="-128"/>
                <a:cs typeface="Calibri"/>
              </a:rPr>
              <a:t>Remove duplicates in each doc:</a:t>
            </a:r>
          </a:p>
          <a:p>
            <a:pPr marL="1028700" marR="0" lvl="2" indent="-2286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CC0000"/>
              </a:buClr>
              <a:buSzTx/>
              <a:buFont typeface="Times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-65" charset="-128"/>
                <a:cs typeface="Calibri"/>
              </a:rPr>
              <a:t>For each word type w in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-65" charset="-128"/>
                <a:cs typeface="Calibri"/>
              </a:rPr>
              <a:t>doc</a:t>
            </a:r>
            <a:r>
              <a:rPr kumimoji="0" lang="en-US" sz="1800" b="0" i="0" u="none" strike="noStrike" kern="1200" cap="none" spc="0" normalizeH="0" baseline="-2500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-65" charset="-128"/>
                <a:cs typeface="Calibri"/>
              </a:rPr>
              <a:t>j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-65" charset="-128"/>
                <a:cs typeface="Calibri"/>
              </a:rPr>
              <a:t>  </a:t>
            </a:r>
          </a:p>
          <a:p>
            <a:pPr marL="1371600" marR="0" lvl="3" indent="-2286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-65" charset="-128"/>
                <a:cs typeface="Calibri"/>
              </a:rPr>
              <a:t>Retain only a single instance of w</a:t>
            </a:r>
          </a:p>
        </p:txBody>
      </p:sp>
    </p:spTree>
    <p:extLst>
      <p:ext uri="{BB962C8B-B14F-4D97-AF65-F5344CB8AC3E}">
        <p14:creationId xmlns:p14="http://schemas.microsoft.com/office/powerpoint/2010/main" val="36526498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4544E-7 3.56393E-6 L -1.14544E-7 0.18313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1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119702"/>
            <a:ext cx="8168640" cy="864758"/>
          </a:xfrm>
        </p:spPr>
        <p:txBody>
          <a:bodyPr>
            <a:normAutofit fontScale="90000"/>
          </a:bodyPr>
          <a:lstStyle/>
          <a:p>
            <a:r>
              <a:rPr lang="en-US"/>
              <a:t>Binary Multinomial Na</a:t>
            </a:r>
            <a:r>
              <a:rPr lang="fr-FR"/>
              <a:t>i</a:t>
            </a:r>
            <a:r>
              <a:rPr lang="en-US" err="1"/>
              <a:t>ve</a:t>
            </a:r>
            <a:r>
              <a:rPr lang="en-US"/>
              <a:t> Bayes</a:t>
            </a:r>
            <a:br>
              <a:rPr lang="en-US"/>
            </a:br>
            <a:r>
              <a:rPr lang="en-US"/>
              <a:t> on a test document </a:t>
            </a:r>
            <a:r>
              <a:rPr lang="en-US" i="1"/>
              <a:t>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F35DC5-7E65-8247-99AB-4E984F8A921E}" type="slidenum">
              <a:rPr kumimoji="0" lang="en-US" sz="78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charset="0"/>
                <a:ea typeface="ＭＳ Ｐゴシック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78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ucida Sans" charset="0"/>
              <a:ea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First remove all duplicate words from </a:t>
            </a:r>
            <a:r>
              <a:rPr lang="en-US" i="1"/>
              <a:t>d</a:t>
            </a:r>
          </a:p>
          <a:p>
            <a:r>
              <a:rPr lang="en-US"/>
              <a:t>Then compute NB using the same equation: </a:t>
            </a: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1676400" y="2636380"/>
          <a:ext cx="5715000" cy="10308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Equation" r:id="rId3" imgW="2171700" imgH="393700" progId="Equation.3">
                  <p:embed/>
                </p:oleObj>
              </mc:Choice>
              <mc:Fallback>
                <p:oleObj name="Equation" r:id="rId3" imgW="2171700" imgH="393700" progId="Equation.3">
                  <p:embed/>
                  <p:pic>
                    <p:nvPicPr>
                      <p:cNvPr id="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636380"/>
                        <a:ext cx="5715000" cy="10308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382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Positive or negative movie review?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200150"/>
            <a:ext cx="7543801" cy="3429000"/>
          </a:xfrm>
        </p:spPr>
        <p:txBody>
          <a:bodyPr>
            <a:normAutofit lnSpcReduction="10000"/>
          </a:bodyPr>
          <a:lstStyle/>
          <a:p>
            <a:pPr indent="0">
              <a:lnSpc>
                <a:spcPct val="100000"/>
              </a:lnSpc>
              <a:spcAft>
                <a:spcPts val="900"/>
              </a:spcAft>
            </a:pPr>
            <a:r>
              <a:rPr lang="en-US" dirty="0"/>
              <a:t>unbelievably disappointing </a:t>
            </a:r>
          </a:p>
          <a:p>
            <a:pPr indent="0">
              <a:lnSpc>
                <a:spcPct val="100000"/>
              </a:lnSpc>
              <a:spcAft>
                <a:spcPts val="900"/>
              </a:spcAft>
            </a:pPr>
            <a:r>
              <a:rPr lang="en-US" dirty="0"/>
              <a:t>Full of zany characters and richly applied satire, and some great plot twists</a:t>
            </a:r>
          </a:p>
          <a:p>
            <a:pPr indent="0">
              <a:lnSpc>
                <a:spcPct val="100000"/>
              </a:lnSpc>
              <a:spcAft>
                <a:spcPts val="900"/>
              </a:spcAft>
            </a:pPr>
            <a:r>
              <a:rPr lang="en-US" dirty="0"/>
              <a:t>this is the greatest screwball comedy ever filmed</a:t>
            </a:r>
          </a:p>
          <a:p>
            <a:pPr indent="0">
              <a:lnSpc>
                <a:spcPct val="100000"/>
              </a:lnSpc>
              <a:spcAft>
                <a:spcPts val="900"/>
              </a:spcAft>
            </a:pPr>
            <a:r>
              <a:rPr lang="en-US" dirty="0"/>
              <a:t>It was pathetic. The worst part about it was the boxing scenes.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 descr="Thumbs-down-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34" y="3592118"/>
            <a:ext cx="558800" cy="503632"/>
          </a:xfrm>
          <a:prstGeom prst="rect">
            <a:avLst/>
          </a:prstGeom>
        </p:spPr>
      </p:pic>
      <p:pic>
        <p:nvPicPr>
          <p:cNvPr id="6" name="Picture 5" descr="Thumbs-up-ic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" y="1885951"/>
            <a:ext cx="591828" cy="533399"/>
          </a:xfrm>
          <a:prstGeom prst="rect">
            <a:avLst/>
          </a:prstGeom>
        </p:spPr>
      </p:pic>
      <p:pic>
        <p:nvPicPr>
          <p:cNvPr id="7" name="Picture 6" descr="Thumbs-down-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34" y="1200150"/>
            <a:ext cx="558800" cy="503632"/>
          </a:xfrm>
          <a:prstGeom prst="rect">
            <a:avLst/>
          </a:prstGeom>
        </p:spPr>
      </p:pic>
      <p:pic>
        <p:nvPicPr>
          <p:cNvPr id="8" name="Picture 7" descr="Thumbs-up-ic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" y="2724151"/>
            <a:ext cx="591828" cy="53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539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1A8443-8BBC-7F4A-8C17-A9BE32F93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multinominal naive Bayes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F0FBA918-C1CF-3344-AA55-F1969F868F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7300" y="1009191"/>
            <a:ext cx="6629400" cy="4036197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BD05A7C-C320-154E-ADAB-352A7C7482E9}"/>
              </a:ext>
            </a:extLst>
          </p:cNvPr>
          <p:cNvSpPr/>
          <p:nvPr/>
        </p:nvSpPr>
        <p:spPr>
          <a:xfrm>
            <a:off x="1143000" y="3105150"/>
            <a:ext cx="4191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9A736BB-201F-5F49-80A3-37F1CE6A1A42}"/>
              </a:ext>
            </a:extLst>
          </p:cNvPr>
          <p:cNvSpPr/>
          <p:nvPr/>
        </p:nvSpPr>
        <p:spPr>
          <a:xfrm>
            <a:off x="5339080" y="971550"/>
            <a:ext cx="2661920" cy="40361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42DF07C-B231-CD49-AFC5-17B2AA3DB8DF}"/>
              </a:ext>
            </a:extLst>
          </p:cNvPr>
          <p:cNvSpPr/>
          <p:nvPr/>
        </p:nvSpPr>
        <p:spPr>
          <a:xfrm>
            <a:off x="7086600" y="911860"/>
            <a:ext cx="2661920" cy="4231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214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1A8443-8BBC-7F4A-8C17-A9BE32F93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multinominal naive Bayes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F0FBA918-C1CF-3344-AA55-F1969F868F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7300" y="1009191"/>
            <a:ext cx="6629400" cy="4036197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BD05A7C-C320-154E-ADAB-352A7C7482E9}"/>
              </a:ext>
            </a:extLst>
          </p:cNvPr>
          <p:cNvSpPr/>
          <p:nvPr/>
        </p:nvSpPr>
        <p:spPr>
          <a:xfrm>
            <a:off x="1143000" y="3105150"/>
            <a:ext cx="4191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42DF07C-B231-CD49-AFC5-17B2AA3DB8DF}"/>
              </a:ext>
            </a:extLst>
          </p:cNvPr>
          <p:cNvSpPr/>
          <p:nvPr/>
        </p:nvSpPr>
        <p:spPr>
          <a:xfrm>
            <a:off x="7086600" y="911860"/>
            <a:ext cx="2661920" cy="4231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18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1A8443-8BBC-7F4A-8C17-A9BE32F93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multinominal naive Bayes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F0FBA918-C1CF-3344-AA55-F1969F868F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7300" y="1009191"/>
            <a:ext cx="6629400" cy="4036197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42DF07C-B231-CD49-AFC5-17B2AA3DB8DF}"/>
              </a:ext>
            </a:extLst>
          </p:cNvPr>
          <p:cNvSpPr/>
          <p:nvPr/>
        </p:nvSpPr>
        <p:spPr>
          <a:xfrm>
            <a:off x="7086600" y="911860"/>
            <a:ext cx="2661920" cy="4231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60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1A8443-8BBC-7F4A-8C17-A9BE32F93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multinominal naive Bayes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F0FBA918-C1CF-3344-AA55-F1969F868F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7300" y="1009191"/>
            <a:ext cx="6629400" cy="4036197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0E2CEE-899C-724E-B473-04D790077E08}"/>
              </a:ext>
            </a:extLst>
          </p:cNvPr>
          <p:cNvSpPr txBox="1"/>
          <p:nvPr/>
        </p:nvSpPr>
        <p:spPr>
          <a:xfrm>
            <a:off x="533400" y="4762440"/>
            <a:ext cx="51143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Counts can still be 2! Binarization is within-doc!</a:t>
            </a:r>
          </a:p>
        </p:txBody>
      </p:sp>
    </p:spTree>
    <p:extLst>
      <p:ext uri="{BB962C8B-B14F-4D97-AF65-F5344CB8AC3E}">
        <p14:creationId xmlns:p14="http://schemas.microsoft.com/office/powerpoint/2010/main" val="25813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ched Right Arrow 4">
            <a:extLst>
              <a:ext uri="{FF2B5EF4-FFF2-40B4-BE49-F238E27FC236}">
                <a16:creationId xmlns:a16="http://schemas.microsoft.com/office/drawing/2014/main" xmlns="" id="{188CFD5A-83BF-E98E-37E8-48A76A78E5EF}"/>
              </a:ext>
            </a:extLst>
          </p:cNvPr>
          <p:cNvSpPr/>
          <p:nvPr/>
        </p:nvSpPr>
        <p:spPr>
          <a:xfrm>
            <a:off x="3127249" y="2668639"/>
            <a:ext cx="1136903" cy="893711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subject of this article?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1862756"/>
            <a:ext cx="7543801" cy="342900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Antogonists</a:t>
            </a:r>
            <a:r>
              <a:rPr lang="en-US" dirty="0"/>
              <a:t> and Inhibitors</a:t>
            </a:r>
          </a:p>
          <a:p>
            <a:r>
              <a:rPr lang="en-US" dirty="0"/>
              <a:t>Blood Supply</a:t>
            </a:r>
          </a:p>
          <a:p>
            <a:r>
              <a:rPr lang="en-US" dirty="0"/>
              <a:t>Chemistry</a:t>
            </a:r>
          </a:p>
          <a:p>
            <a:r>
              <a:rPr lang="en-US" dirty="0"/>
              <a:t>Drug Therapy</a:t>
            </a:r>
          </a:p>
          <a:p>
            <a:r>
              <a:rPr lang="en-US" dirty="0"/>
              <a:t>Embryology</a:t>
            </a:r>
          </a:p>
          <a:p>
            <a:r>
              <a:rPr lang="en-US" dirty="0"/>
              <a:t>Epidemiology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945141" y="1276350"/>
            <a:ext cx="51988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+mn-lt"/>
              </a:rPr>
              <a:t>MeSH</a:t>
            </a:r>
            <a:r>
              <a:rPr lang="en-US" sz="2800" b="1" dirty="0">
                <a:latin typeface="+mn-lt"/>
              </a:rPr>
              <a:t> Subject Category Hierarchy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54838" y="2792328"/>
            <a:ext cx="53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n-lt"/>
              </a:rPr>
              <a:t>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0" y="135255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Lucida Sans" pitchFamily="-65" charset="0"/>
              </a:rPr>
              <a:t>MEDLINE Article</a:t>
            </a:r>
          </a:p>
          <a:p>
            <a:endParaRPr lang="en-US" sz="1800" dirty="0">
              <a:latin typeface="+mn-lt"/>
            </a:endParaRPr>
          </a:p>
        </p:txBody>
      </p:sp>
      <p:pic>
        <p:nvPicPr>
          <p:cNvPr id="10" name="Picture 9" descr="medline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809750"/>
            <a:ext cx="2009622" cy="26733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64972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Text Classification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alibri" charset="0"/>
              </a:rPr>
              <a:t>Assigning subject categories, topics, or genres</a:t>
            </a:r>
          </a:p>
          <a:p>
            <a:r>
              <a:rPr lang="en-US" sz="2800" dirty="0">
                <a:latin typeface="Calibri" charset="0"/>
              </a:rPr>
              <a:t>Spam detection</a:t>
            </a:r>
          </a:p>
          <a:p>
            <a:r>
              <a:rPr lang="en-US" sz="2800" dirty="0">
                <a:latin typeface="Calibri" charset="0"/>
              </a:rPr>
              <a:t>Authorship identification (who wrote this?)</a:t>
            </a:r>
          </a:p>
          <a:p>
            <a:r>
              <a:rPr lang="en-US" sz="2800" dirty="0">
                <a:latin typeface="Calibri" charset="0"/>
              </a:rPr>
              <a:t>Language Identification (is this Portuguese?)</a:t>
            </a:r>
          </a:p>
          <a:p>
            <a:r>
              <a:rPr lang="en-US" sz="2800" dirty="0">
                <a:latin typeface="Calibri" charset="0"/>
              </a:rPr>
              <a:t>Sentiment analysis</a:t>
            </a:r>
          </a:p>
          <a:p>
            <a:r>
              <a:rPr lang="en-US" sz="2800" dirty="0">
                <a:latin typeface="Calibri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230965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Text Classification: definition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200" i="1" dirty="0">
                <a:latin typeface="Calibri" charset="0"/>
              </a:rPr>
              <a:t>Input</a:t>
            </a:r>
            <a:r>
              <a:rPr lang="en-US" sz="3200" dirty="0">
                <a:latin typeface="Calibri" charset="0"/>
              </a:rPr>
              <a:t>:</a:t>
            </a:r>
          </a:p>
          <a:p>
            <a:pPr lvl="1"/>
            <a:r>
              <a:rPr lang="en-US" sz="2800" dirty="0">
                <a:latin typeface="Calibri" charset="0"/>
              </a:rPr>
              <a:t> a document </a:t>
            </a:r>
            <a:r>
              <a:rPr lang="en-US" sz="2800" i="1" dirty="0">
                <a:solidFill>
                  <a:srgbClr val="FF0000"/>
                </a:solidFill>
                <a:latin typeface="Calibri" charset="0"/>
              </a:rPr>
              <a:t>d</a:t>
            </a:r>
          </a:p>
          <a:p>
            <a:pPr lvl="1"/>
            <a:r>
              <a:rPr lang="en-US" sz="2800" i="1" dirty="0">
                <a:latin typeface="Calibri" charset="0"/>
              </a:rPr>
              <a:t> </a:t>
            </a:r>
            <a:r>
              <a:rPr lang="en-US" sz="2800" dirty="0">
                <a:latin typeface="Calibri" charset="0"/>
                <a:ea typeface="ＭＳ Ｐゴシック" charset="0"/>
              </a:rPr>
              <a:t>a fixed set of classes  </a:t>
            </a:r>
            <a:r>
              <a:rPr lang="en-US" sz="2800" i="1" dirty="0">
                <a:solidFill>
                  <a:srgbClr val="FF0000"/>
                </a:solidFill>
                <a:latin typeface="Calibri" charset="0"/>
                <a:ea typeface="ＭＳ Ｐゴシック" charset="0"/>
              </a:rPr>
              <a:t>C </a:t>
            </a:r>
            <a:r>
              <a:rPr lang="en-US" sz="2800" dirty="0">
                <a:solidFill>
                  <a:srgbClr val="FF0000"/>
                </a:solidFill>
                <a:latin typeface="Calibri" charset="0"/>
                <a:ea typeface="ＭＳ Ｐゴシック" charset="0"/>
              </a:rPr>
              <a:t>=</a:t>
            </a:r>
            <a:r>
              <a:rPr lang="en-US" sz="2800" i="1" dirty="0">
                <a:solidFill>
                  <a:srgbClr val="FF0000"/>
                </a:solidFill>
                <a:latin typeface="Calibri" charset="0"/>
                <a:ea typeface="ＭＳ Ｐゴシック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{</a:t>
            </a:r>
            <a:r>
              <a:rPr lang="en-US" sz="2800" i="1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c</a:t>
            </a:r>
            <a:r>
              <a:rPr lang="en-US" sz="2800" baseline="-25000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1</a:t>
            </a:r>
            <a:r>
              <a:rPr lang="en-US" sz="2800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, </a:t>
            </a:r>
            <a:r>
              <a:rPr lang="en-US" sz="2800" i="1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c</a:t>
            </a:r>
            <a:r>
              <a:rPr lang="en-US" sz="2800" baseline="-25000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2</a:t>
            </a:r>
            <a:r>
              <a:rPr lang="en-US" sz="2800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,…, </a:t>
            </a:r>
            <a:r>
              <a:rPr lang="en-US" sz="2800" i="1" dirty="0" err="1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c</a:t>
            </a:r>
            <a:r>
              <a:rPr lang="en-US" sz="2800" i="1" baseline="-25000" dirty="0" err="1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J</a:t>
            </a:r>
            <a:r>
              <a:rPr lang="en-US" sz="2800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}</a:t>
            </a:r>
          </a:p>
          <a:p>
            <a:pPr lvl="1"/>
            <a:endParaRPr lang="en-US" sz="2800" i="1" dirty="0">
              <a:latin typeface="Calibri" charset="0"/>
            </a:endParaRPr>
          </a:p>
          <a:p>
            <a:r>
              <a:rPr lang="en-US" sz="3200" i="1" dirty="0">
                <a:latin typeface="Calibri" charset="0"/>
              </a:rPr>
              <a:t>Output</a:t>
            </a:r>
            <a:r>
              <a:rPr lang="en-US" sz="3200" dirty="0">
                <a:latin typeface="Calibri" charset="0"/>
              </a:rPr>
              <a:t>: a predicted class </a:t>
            </a:r>
            <a:r>
              <a:rPr lang="en-US" sz="3200" i="1" dirty="0">
                <a:solidFill>
                  <a:srgbClr val="FF0000"/>
                </a:solidFill>
                <a:latin typeface="Calibri" charset="0"/>
              </a:rPr>
              <a:t>c</a:t>
            </a:r>
            <a:r>
              <a:rPr lang="en-US" sz="3200" dirty="0">
                <a:solidFill>
                  <a:srgbClr val="FF0000"/>
                </a:solidFill>
                <a:latin typeface="Calibri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 </a:t>
            </a:r>
            <a:r>
              <a:rPr lang="en-US" sz="3200" i="1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C</a:t>
            </a:r>
            <a:endParaRPr lang="en-US" sz="3200" i="1" baseline="-25000" dirty="0">
              <a:solidFill>
                <a:srgbClr val="FF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95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361950"/>
            <a:ext cx="7543800" cy="680397"/>
          </a:xfrm>
        </p:spPr>
        <p:txBody>
          <a:bodyPr>
            <a:normAutofit fontScale="90000"/>
          </a:bodyPr>
          <a:lstStyle/>
          <a:p>
            <a:r>
              <a:rPr lang="en-US" dirty="0"/>
              <a:t>Basic </a:t>
            </a:r>
            <a:r>
              <a:rPr lang="en-US" sz="3600" dirty="0"/>
              <a:t>Classification Method: </a:t>
            </a:r>
            <a:br>
              <a:rPr lang="en-US" sz="3600" dirty="0"/>
            </a:br>
            <a:r>
              <a:rPr lang="en-US" sz="3600" dirty="0"/>
              <a:t>Hand-coded rules</a:t>
            </a:r>
          </a:p>
        </p:txBody>
      </p:sp>
      <p:sp>
        <p:nvSpPr>
          <p:cNvPr id="27651" name="Rectangle 5"/>
          <p:cNvSpPr>
            <a:spLocks noGrp="1" noChangeArrowheads="1"/>
          </p:cNvSpPr>
          <p:nvPr>
            <p:ph idx="1"/>
          </p:nvPr>
        </p:nvSpPr>
        <p:spPr>
          <a:xfrm>
            <a:off x="822960" y="1352550"/>
            <a:ext cx="7940040" cy="35052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alibri" charset="0"/>
              </a:rPr>
              <a:t>Rules based on combinations of words or other features</a:t>
            </a:r>
          </a:p>
          <a:p>
            <a:pPr lvl="1"/>
            <a:r>
              <a:rPr lang="en-US" dirty="0">
                <a:latin typeface="Calibri" charset="0"/>
              </a:rPr>
              <a:t> </a:t>
            </a:r>
            <a:r>
              <a:rPr lang="en-US" sz="2000" dirty="0">
                <a:latin typeface="Calibri" charset="0"/>
              </a:rPr>
              <a:t>spam: black-list-address OR (“dollars” AND “have been selected”)</a:t>
            </a:r>
          </a:p>
          <a:p>
            <a:r>
              <a:rPr lang="en-US" dirty="0">
                <a:latin typeface="Calibri" charset="0"/>
              </a:rPr>
              <a:t>Accuracy can be high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Calibri" charset="0"/>
              </a:rPr>
              <a:t>In very specific domains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Calibri" charset="0"/>
              </a:rPr>
              <a:t>If rules are carefully refined by experts</a:t>
            </a:r>
          </a:p>
          <a:p>
            <a:pPr marL="150813" lvl="1" indent="0">
              <a:buNone/>
            </a:pPr>
            <a:r>
              <a:rPr lang="en-US" dirty="0">
                <a:latin typeface="Calibri" charset="0"/>
              </a:rPr>
              <a:t>But: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Calibri" charset="0"/>
              </a:rPr>
              <a:t>building and maintaining rules is expensive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Calibri" charset="0"/>
              </a:rPr>
              <a:t>they are too literal and specific: "high-precision, low-recall"</a:t>
            </a:r>
          </a:p>
        </p:txBody>
      </p:sp>
    </p:spTree>
    <p:extLst>
      <p:ext uri="{BB962C8B-B14F-4D97-AF65-F5344CB8AC3E}">
        <p14:creationId xmlns:p14="http://schemas.microsoft.com/office/powerpoint/2010/main" val="19033137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1908"/>
            <a:ext cx="7543800" cy="680397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Classification Method:</a:t>
            </a:r>
            <a:br>
              <a:rPr lang="en-US" sz="3600" dirty="0"/>
            </a:br>
            <a:r>
              <a:rPr lang="en-US" sz="3600" dirty="0"/>
              <a:t>Supervised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200150"/>
            <a:ext cx="8092440" cy="3429000"/>
          </a:xfrm>
        </p:spPr>
        <p:txBody>
          <a:bodyPr/>
          <a:lstStyle/>
          <a:p>
            <a:r>
              <a:rPr lang="en-US" sz="2800" i="1" dirty="0">
                <a:latin typeface="Calibri" charset="0"/>
              </a:rPr>
              <a:t>Input: </a:t>
            </a:r>
          </a:p>
          <a:p>
            <a:pPr lvl="1"/>
            <a:r>
              <a:rPr lang="en-US" sz="2400" dirty="0">
                <a:latin typeface="Calibri" charset="0"/>
              </a:rPr>
              <a:t>a document </a:t>
            </a:r>
            <a:r>
              <a:rPr lang="en-US" sz="2400" i="1" dirty="0">
                <a:solidFill>
                  <a:srgbClr val="FF0000"/>
                </a:solidFill>
                <a:latin typeface="Calibri" charset="0"/>
              </a:rPr>
              <a:t>d</a:t>
            </a:r>
          </a:p>
          <a:p>
            <a:pPr lvl="1"/>
            <a:r>
              <a:rPr lang="en-US" sz="2400" i="1" dirty="0">
                <a:latin typeface="Calibri" charset="0"/>
              </a:rPr>
              <a:t> </a:t>
            </a:r>
            <a:r>
              <a:rPr lang="en-US" sz="2400" dirty="0">
                <a:latin typeface="Calibri" charset="0"/>
                <a:ea typeface="ＭＳ Ｐゴシック" charset="0"/>
              </a:rPr>
              <a:t>a fixed set of classes  </a:t>
            </a:r>
            <a:r>
              <a:rPr lang="en-US" sz="2400" i="1" dirty="0">
                <a:solidFill>
                  <a:srgbClr val="FF0000"/>
                </a:solidFill>
                <a:latin typeface="Calibri" charset="0"/>
                <a:ea typeface="ＭＳ Ｐゴシック" charset="0"/>
              </a:rPr>
              <a:t>C </a:t>
            </a:r>
            <a:r>
              <a:rPr lang="en-US" sz="2400" dirty="0">
                <a:solidFill>
                  <a:srgbClr val="FF0000"/>
                </a:solidFill>
                <a:latin typeface="Calibri" charset="0"/>
                <a:ea typeface="ＭＳ Ｐゴシック" charset="0"/>
              </a:rPr>
              <a:t>=</a:t>
            </a:r>
            <a:r>
              <a:rPr lang="en-US" sz="2400" i="1" dirty="0">
                <a:solidFill>
                  <a:srgbClr val="FF0000"/>
                </a:solidFill>
                <a:latin typeface="Calibri" charset="0"/>
                <a:ea typeface="ＭＳ Ｐゴシック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{</a:t>
            </a:r>
            <a:r>
              <a:rPr lang="en-US" sz="2400" i="1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c</a:t>
            </a:r>
            <a:r>
              <a:rPr lang="en-US" sz="2400" baseline="-25000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1</a:t>
            </a:r>
            <a:r>
              <a:rPr lang="en-US" sz="2400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, </a:t>
            </a:r>
            <a:r>
              <a:rPr lang="en-US" sz="2400" i="1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c</a:t>
            </a:r>
            <a:r>
              <a:rPr lang="en-US" sz="2400" baseline="-25000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2</a:t>
            </a:r>
            <a:r>
              <a:rPr lang="en-US" sz="2400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,…, </a:t>
            </a:r>
            <a:r>
              <a:rPr lang="en-US" sz="2400" i="1" dirty="0" err="1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c</a:t>
            </a:r>
            <a:r>
              <a:rPr lang="en-US" sz="2400" i="1" baseline="-25000" dirty="0" err="1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J</a:t>
            </a:r>
            <a:r>
              <a:rPr lang="en-US" sz="2400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}</a:t>
            </a:r>
            <a:endParaRPr lang="en-US" sz="1800" i="1" dirty="0">
              <a:solidFill>
                <a:srgbClr val="FF0000"/>
              </a:solidFill>
              <a:latin typeface="Calibri" charset="0"/>
            </a:endParaRPr>
          </a:p>
          <a:p>
            <a:pPr lvl="1"/>
            <a:r>
              <a:rPr lang="en-US" sz="2400" dirty="0">
                <a:latin typeface="Calibri" charset="0"/>
              </a:rPr>
              <a:t>A training set of </a:t>
            </a:r>
            <a:r>
              <a:rPr lang="en-US" sz="2400" i="1" dirty="0">
                <a:solidFill>
                  <a:srgbClr val="FF0000"/>
                </a:solidFill>
                <a:latin typeface="Calibri" charset="0"/>
              </a:rPr>
              <a:t>m</a:t>
            </a:r>
            <a:r>
              <a:rPr lang="en-US" sz="2400" i="1" dirty="0">
                <a:latin typeface="Calibri" charset="0"/>
              </a:rPr>
              <a:t> </a:t>
            </a:r>
            <a:r>
              <a:rPr lang="en-US" sz="2400" dirty="0">
                <a:latin typeface="Calibri" charset="0"/>
              </a:rPr>
              <a:t>hand-labeled documents </a:t>
            </a:r>
            <a:r>
              <a:rPr lang="en-US" sz="2400" i="1" dirty="0">
                <a:solidFill>
                  <a:srgbClr val="FF0000"/>
                </a:solidFill>
                <a:latin typeface="Calibri" charset="0"/>
              </a:rPr>
              <a:t>(d</a:t>
            </a:r>
            <a:r>
              <a:rPr lang="en-US" sz="2400" i="1" baseline="-25000" dirty="0">
                <a:solidFill>
                  <a:srgbClr val="FF0000"/>
                </a:solidFill>
                <a:latin typeface="Calibri" charset="0"/>
              </a:rPr>
              <a:t>1</a:t>
            </a:r>
            <a:r>
              <a:rPr lang="en-US" sz="2400" i="1" dirty="0">
                <a:solidFill>
                  <a:srgbClr val="FF0000"/>
                </a:solidFill>
                <a:latin typeface="Calibri" charset="0"/>
              </a:rPr>
              <a:t>,c</a:t>
            </a:r>
            <a:r>
              <a:rPr lang="en-US" sz="2400" i="1" baseline="-25000" dirty="0">
                <a:solidFill>
                  <a:srgbClr val="FF0000"/>
                </a:solidFill>
                <a:latin typeface="Calibri" charset="0"/>
              </a:rPr>
              <a:t>1</a:t>
            </a:r>
            <a:r>
              <a:rPr lang="en-US" sz="2400" i="1" dirty="0">
                <a:solidFill>
                  <a:srgbClr val="FF0000"/>
                </a:solidFill>
                <a:latin typeface="Calibri" charset="0"/>
              </a:rPr>
              <a:t>),....,(</a:t>
            </a:r>
            <a:r>
              <a:rPr lang="en-US" sz="2400" i="1" dirty="0" err="1">
                <a:solidFill>
                  <a:srgbClr val="FF0000"/>
                </a:solidFill>
                <a:latin typeface="Calibri" charset="0"/>
              </a:rPr>
              <a:t>d</a:t>
            </a:r>
            <a:r>
              <a:rPr lang="en-US" sz="2400" i="1" baseline="-25000" dirty="0" err="1">
                <a:solidFill>
                  <a:srgbClr val="FF0000"/>
                </a:solidFill>
                <a:latin typeface="Calibri" charset="0"/>
              </a:rPr>
              <a:t>m</a:t>
            </a:r>
            <a:r>
              <a:rPr lang="en-US" sz="2400" i="1" dirty="0" err="1">
                <a:solidFill>
                  <a:srgbClr val="FF0000"/>
                </a:solidFill>
                <a:latin typeface="Calibri" charset="0"/>
              </a:rPr>
              <a:t>,c</a:t>
            </a:r>
            <a:r>
              <a:rPr lang="en-US" sz="2400" i="1" baseline="-25000" dirty="0" err="1">
                <a:solidFill>
                  <a:srgbClr val="FF0000"/>
                </a:solidFill>
                <a:latin typeface="Calibri" charset="0"/>
              </a:rPr>
              <a:t>m</a:t>
            </a:r>
            <a:r>
              <a:rPr lang="en-US" sz="2400" i="1" dirty="0">
                <a:solidFill>
                  <a:srgbClr val="FF0000"/>
                </a:solidFill>
                <a:latin typeface="Calibri" charset="0"/>
              </a:rPr>
              <a:t>)</a:t>
            </a:r>
          </a:p>
          <a:p>
            <a:r>
              <a:rPr lang="en-US" sz="2800" i="1" dirty="0">
                <a:latin typeface="Calibri" charset="0"/>
              </a:rPr>
              <a:t>Output: </a:t>
            </a:r>
          </a:p>
          <a:p>
            <a:pPr lvl="1"/>
            <a:r>
              <a:rPr lang="en-US" sz="2400" dirty="0">
                <a:latin typeface="Calibri" charset="0"/>
              </a:rPr>
              <a:t>a learned classifier </a:t>
            </a:r>
            <a:r>
              <a:rPr lang="en-US" sz="2400" i="1" dirty="0" err="1">
                <a:solidFill>
                  <a:srgbClr val="FF0000"/>
                </a:solidFill>
                <a:latin typeface="Calibri" charset="0"/>
              </a:rPr>
              <a:t>γ:d</a:t>
            </a:r>
            <a:r>
              <a:rPr lang="en-US" sz="2400" i="1" dirty="0">
                <a:solidFill>
                  <a:srgbClr val="FF0000"/>
                </a:solidFill>
                <a:latin typeface="Calibri" charset="0"/>
              </a:rPr>
              <a:t> </a:t>
            </a:r>
            <a:r>
              <a:rPr lang="en-US" sz="2400" i="1" dirty="0">
                <a:solidFill>
                  <a:srgbClr val="FF0000"/>
                </a:solidFill>
                <a:latin typeface="Calibri" charset="0"/>
                <a:sym typeface="Wingdings" charset="2"/>
              </a:rPr>
              <a:t> c</a:t>
            </a:r>
            <a:endParaRPr lang="en-US" sz="2400" i="1" dirty="0">
              <a:solidFill>
                <a:srgbClr val="FF0000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59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1_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NLP-jurafsky.potx</Template>
  <TotalTime>12567</TotalTime>
  <Words>1339</Words>
  <Application>Microsoft Office PowerPoint</Application>
  <PresentationFormat>On-screen Show (16:9)</PresentationFormat>
  <Paragraphs>248</Paragraphs>
  <Slides>43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60" baseType="lpstr">
      <vt:lpstr>ＭＳ Ｐゴシック</vt:lpstr>
      <vt:lpstr>Arial</vt:lpstr>
      <vt:lpstr>Calibri</vt:lpstr>
      <vt:lpstr>Calibri (Headings)</vt:lpstr>
      <vt:lpstr>Calibri Light</vt:lpstr>
      <vt:lpstr>Cambria Math</vt:lpstr>
      <vt:lpstr>Courier</vt:lpstr>
      <vt:lpstr>Lucida Grande</vt:lpstr>
      <vt:lpstr>Lucida Sans</vt:lpstr>
      <vt:lpstr>Symbol</vt:lpstr>
      <vt:lpstr>Tahoma</vt:lpstr>
      <vt:lpstr>Times</vt:lpstr>
      <vt:lpstr>Times New Roman</vt:lpstr>
      <vt:lpstr>Wingdings</vt:lpstr>
      <vt:lpstr>Retrospect</vt:lpstr>
      <vt:lpstr>1_Retrospect</vt:lpstr>
      <vt:lpstr>Equation</vt:lpstr>
      <vt:lpstr>Text Classification and Naive Bayes</vt:lpstr>
      <vt:lpstr>Is this spam?</vt:lpstr>
      <vt:lpstr>Who wrote which Federalist Papers?</vt:lpstr>
      <vt:lpstr>Positive or negative movie review?</vt:lpstr>
      <vt:lpstr>What is the subject of this article?</vt:lpstr>
      <vt:lpstr>Text Classification</vt:lpstr>
      <vt:lpstr>Text Classification: definition</vt:lpstr>
      <vt:lpstr>Basic Classification Method:  Hand-coded rules</vt:lpstr>
      <vt:lpstr>Classification Method: Supervised Machine Learning</vt:lpstr>
      <vt:lpstr>Classification Methods: Supervised Machine Learning</vt:lpstr>
      <vt:lpstr>Text Classification and Naive Bayes</vt:lpstr>
      <vt:lpstr>Naive Bayes Intuition</vt:lpstr>
      <vt:lpstr>The Bag of Words Representation</vt:lpstr>
      <vt:lpstr>The bag of words representation</vt:lpstr>
      <vt:lpstr>Bayes’ Rule Applied to Documents and Classes</vt:lpstr>
      <vt:lpstr>Naive Bayes Classifier (I)</vt:lpstr>
      <vt:lpstr>Naive Bayes Classifier (II)</vt:lpstr>
      <vt:lpstr>Naïve Bayes Classifier (IV)</vt:lpstr>
      <vt:lpstr>Multinomial Naive Bayes Independence Assumptions</vt:lpstr>
      <vt:lpstr>Multinomial Naive Bayes Classifier</vt:lpstr>
      <vt:lpstr>Applying Multinomial Naive Bayes Classifiers to Text Classification</vt:lpstr>
      <vt:lpstr>Problems with multiplying lots of probs</vt:lpstr>
      <vt:lpstr>We actually do everything in log space</vt:lpstr>
      <vt:lpstr>Text Classification and Naive Bayes</vt:lpstr>
      <vt:lpstr>Text Classification and Naïve Bayes</vt:lpstr>
      <vt:lpstr>Learning the Multinomial Naive Bayes Model</vt:lpstr>
      <vt:lpstr>Parameter estimation</vt:lpstr>
      <vt:lpstr>Problem with Maximum Likelihood</vt:lpstr>
      <vt:lpstr>Laplace (add-1) smoothing for Naïve Bayes</vt:lpstr>
      <vt:lpstr>Multinomial Naïve Bayes: Learning</vt:lpstr>
      <vt:lpstr>Unknown words</vt:lpstr>
      <vt:lpstr>Stop words</vt:lpstr>
      <vt:lpstr>Text Classification and Naive Bayes</vt:lpstr>
      <vt:lpstr>Text Classification and Naive Bayes</vt:lpstr>
      <vt:lpstr>Let's do a worked sentiment example!</vt:lpstr>
      <vt:lpstr>A worked sentiment example with add-1 smoothing</vt:lpstr>
      <vt:lpstr>Optimizing for sentiment analysis</vt:lpstr>
      <vt:lpstr>Binary Multinomial Naïve Bayes: Learning</vt:lpstr>
      <vt:lpstr>Binary Multinomial Naive Bayes  on a test document d</vt:lpstr>
      <vt:lpstr>Binary multinominal naive Bayes</vt:lpstr>
      <vt:lpstr>Binary multinominal naive Bayes</vt:lpstr>
      <vt:lpstr>Binary multinominal naive Bayes</vt:lpstr>
      <vt:lpstr>Binary multinominal naive Bayes</vt:lpstr>
    </vt:vector>
  </TitlesOfParts>
  <Manager/>
  <Company>Stanford University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Classification and Naive Bayes</dc:title>
  <dc:subject/>
  <dc:creator>Dan Jurafsky</dc:creator>
  <cp:keywords/>
  <dc:description/>
  <cp:lastModifiedBy>ASUS</cp:lastModifiedBy>
  <cp:revision>231</cp:revision>
  <cp:lastPrinted>2024-08-20T14:10:05Z</cp:lastPrinted>
  <dcterms:created xsi:type="dcterms:W3CDTF">2010-04-19T15:31:24Z</dcterms:created>
  <dcterms:modified xsi:type="dcterms:W3CDTF">2024-11-30T12:35:41Z</dcterms:modified>
  <cp:category/>
</cp:coreProperties>
</file>