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A919A-F98B-40E7-B128-CCBE003B29F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D009-3C53-4A78-B719-1B525C8E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4D009-3C53-4A78-B719-1B525C8E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73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005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09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128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313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3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70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23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3C47-60CC-4383-BEEA-24C4309E9202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1D12-5380-425E-9997-42565D191B62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B52D-A87B-43C5-B350-6047B84E6DBA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44B5-D151-4F55-9AEF-FD07C0757923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BA8-B834-43FC-93F8-D0CCFFBC5598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A3E6-3CAB-428D-93BD-2FFD3614F959}" type="datetime1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7BC6-3E9A-4092-9D89-984BBBEB5353}" type="datetime1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1A11-AC29-433C-B0CC-1216A4784558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7463-2493-43EC-B938-5DC92B744431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1A82-E643-405F-9819-5AA5F2F3DF87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09AE-CFEC-426E-8443-D2A3CD31B052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53BE-5C84-47C8-BD6C-C4E4BA1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5128" y="1122363"/>
            <a:ext cx="6412871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 Based Learning</a:t>
            </a:r>
            <a:br>
              <a:rPr lang="en-US" dirty="0" smtClean="0"/>
            </a:br>
            <a:r>
              <a:rPr lang="en-US" dirty="0" smtClean="0"/>
              <a:t>K-Nearest Neighbor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7136" y="3602038"/>
            <a:ext cx="4040863" cy="1655762"/>
          </a:xfrm>
        </p:spPr>
        <p:txBody>
          <a:bodyPr/>
          <a:lstStyle/>
          <a:p>
            <a:pPr algn="r"/>
            <a:r>
              <a:rPr lang="en-US" dirty="0" smtClean="0"/>
              <a:t>- 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r>
              <a:rPr lang="en-US" dirty="0" smtClean="0"/>
              <a:t> (SfM1)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139" y="355253"/>
            <a:ext cx="257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0" b="1" dirty="0"/>
              <a:t>8</a:t>
            </a:r>
            <a:endParaRPr lang="en-US" sz="18000" b="1" dirty="0"/>
          </a:p>
        </p:txBody>
      </p:sp>
      <p:pic>
        <p:nvPicPr>
          <p:cNvPr id="1026" name="Picture 2" descr="Advantages And Disadvantages of KNN | by Anuuz Son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4992624"/>
            <a:ext cx="2878453" cy="16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364C9-0921-4073-A2A3-FEB295597479}" type="datetime1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11/9/2024</a:t>
            </a:fld>
            <a:endParaRPr lang="en-US" altLang="en-US" sz="140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018CCA-AFA7-49BB-B752-B9279CDD99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0244" name="Picture 2" descr="https://www.saedsayad.com/images/KNN_exampl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069976"/>
            <a:ext cx="608806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5D01C-8CE8-454B-8439-FF8E39EDD13E}" type="datetime1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11/9/2024</a:t>
            </a:fld>
            <a:endParaRPr lang="en-US" altLang="en-US" sz="140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1FC2BB-7655-42B4-B3FC-DE0EB80B4C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828800" y="381001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Need for Standardizing Attributes</a:t>
            </a:r>
          </a:p>
        </p:txBody>
      </p:sp>
      <p:pic>
        <p:nvPicPr>
          <p:cNvPr id="11269" name="Picture 2" descr="https://www.saedsayad.com/images/KNN_exampl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89014"/>
            <a:ext cx="6781800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6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Classification…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Google Shape;133;p7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935163" y="1143000"/>
                <a:ext cx="8318500" cy="518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0475" tIns="44450" rIns="90475" bIns="44450" rtlCol="0" anchor="t" anchorCtr="0">
                <a:noAutofit/>
              </a:bodyPr>
              <a:lstStyle/>
              <a:p>
                <a:pPr marL="292100" indent="-292100">
                  <a:spcBef>
                    <a:spcPts val="0"/>
                  </a:spcBef>
                  <a:buSzPts val="2100"/>
                  <a:buChar char="●"/>
                </a:pPr>
                <a:r>
                  <a:rPr lang="en-US" dirty="0" smtClean="0"/>
                  <a:t>Choosing the value of k:</a:t>
                </a:r>
              </a:p>
              <a:p>
                <a:pPr marL="800100" lvl="1" indent="-342900">
                  <a:spcBef>
                    <a:spcPts val="640"/>
                  </a:spcBef>
                  <a:buSzPts val="2400"/>
                  <a:buChar char="–"/>
                </a:pPr>
                <a:r>
                  <a:rPr lang="en-US" dirty="0"/>
                  <a:t>If k is too small, sensitive to noise points</a:t>
                </a:r>
              </a:p>
              <a:p>
                <a:pPr marL="800100" lvl="1" indent="-342900">
                  <a:spcBef>
                    <a:spcPts val="640"/>
                  </a:spcBef>
                  <a:buSzPts val="2400"/>
                  <a:buChar char="–"/>
                </a:pPr>
                <a:r>
                  <a:rPr lang="en-US" dirty="0"/>
                  <a:t>If k is too large, neighborhood may include points from other </a:t>
                </a:r>
                <a:r>
                  <a:rPr lang="en-US" dirty="0" smtClean="0"/>
                  <a:t>classes</a:t>
                </a:r>
              </a:p>
              <a:p>
                <a:pPr marL="292100" indent="-292100">
                  <a:spcBef>
                    <a:spcPts val="0"/>
                  </a:spcBef>
                  <a:buSzPts val="2100"/>
                  <a:buChar char="●"/>
                </a:pPr>
                <a:r>
                  <a:rPr lang="en-US" dirty="0" smtClean="0"/>
                  <a:t>Two Heuristics</a:t>
                </a:r>
              </a:p>
              <a:p>
                <a:pPr marL="749300" lvl="1" indent="-292100">
                  <a:spcBef>
                    <a:spcPts val="0"/>
                  </a:spcBef>
                  <a:buSzPts val="2100"/>
                  <a:buChar char="●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 (not always useful)</a:t>
                </a:r>
              </a:p>
              <a:p>
                <a:pPr marL="749300" lvl="1" indent="-292100">
                  <a:spcBef>
                    <a:spcPts val="0"/>
                  </a:spcBef>
                  <a:buSzPts val="2100"/>
                  <a:buChar char="●"/>
                </a:pPr>
                <a:r>
                  <a:rPr lang="en-US" dirty="0" smtClean="0"/>
                  <a:t>Run on a range of values and evaluate</a:t>
                </a:r>
                <a:endParaRPr lang="en-US" dirty="0"/>
              </a:p>
              <a:p>
                <a:pPr marL="457200" lvl="1" indent="0">
                  <a:spcBef>
                    <a:spcPts val="640"/>
                  </a:spcBef>
                  <a:buSzPts val="2400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33" name="Google Shape;133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5163" y="1143000"/>
                <a:ext cx="8318500" cy="5181600"/>
              </a:xfrm>
              <a:prstGeom prst="rect">
                <a:avLst/>
              </a:prstGeom>
              <a:blipFill rotWithShape="0">
                <a:blip r:embed="rId4"/>
                <a:stretch>
                  <a:fillRect l="-733" t="-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4" name="Google Shape;134;p7"/>
          <p:cNvGraphicFramePr/>
          <p:nvPr>
            <p:extLst>
              <p:ext uri="{D42A27DB-BD31-4B8C-83A1-F6EECF244321}">
                <p14:modId xmlns:p14="http://schemas.microsoft.com/office/powerpoint/2010/main" val="97147962"/>
              </p:ext>
            </p:extLst>
          </p:nvPr>
        </p:nvGraphicFramePr>
        <p:xfrm>
          <a:off x="7552944" y="3410712"/>
          <a:ext cx="3095436" cy="280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3738563" imgH="3170237" progId="Visio.Drawing.6">
                  <p:embed/>
                </p:oleObj>
              </mc:Choice>
              <mc:Fallback>
                <p:oleObj r:id="rId5" imgW="3738563" imgH="3170237" progId="Visio.Drawing.6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7552944" y="3410712"/>
                        <a:ext cx="3095436" cy="280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Improving KNN Efficiency</a:t>
            </a:r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dirty="0" smtClean="0"/>
              <a:t>Lazy Classifier</a:t>
            </a:r>
          </a:p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dirty="0" smtClean="0"/>
              <a:t>Avoid </a:t>
            </a:r>
            <a:r>
              <a:rPr lang="en-US" dirty="0"/>
              <a:t>having to compute distance to all objects in the training set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Multi-dimensional access methods (k-d trees)  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Fast approximate similarity search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Locality Sensitive Hashing (LSH) </a:t>
            </a:r>
            <a:endParaRPr dirty="0"/>
          </a:p>
          <a:p>
            <a:pPr marL="292100" indent="-292100">
              <a:spcBef>
                <a:spcPts val="680"/>
              </a:spcBef>
              <a:buSzPts val="2100"/>
              <a:buChar char="●"/>
            </a:pPr>
            <a:r>
              <a:rPr lang="en-US" dirty="0"/>
              <a:t>Condensing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Determine a smaller set of objects that give the same performance</a:t>
            </a:r>
            <a:endParaRPr dirty="0"/>
          </a:p>
          <a:p>
            <a:pPr marL="292100" indent="-292100">
              <a:spcBef>
                <a:spcPts val="680"/>
              </a:spcBef>
              <a:buSzPts val="2100"/>
              <a:buChar char="●"/>
            </a:pPr>
            <a:r>
              <a:rPr lang="en-US" dirty="0"/>
              <a:t>Editing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Remove objects to improve efficiency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6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225440"/>
            <a:ext cx="11853528" cy="39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56" y="3186683"/>
            <a:ext cx="7071019" cy="33187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5572691" cy="27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Learning goals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you should be able to</a:t>
            </a:r>
          </a:p>
          <a:p>
            <a:pPr lvl="1"/>
            <a:r>
              <a:rPr lang="en-US" dirty="0" smtClean="0"/>
              <a:t>Understand how KNN can be used to make prediction</a:t>
            </a:r>
          </a:p>
          <a:p>
            <a:pPr lvl="1"/>
            <a:r>
              <a:rPr lang="en-US" dirty="0" smtClean="0"/>
              <a:t>Understand the strengths and weaknesses of KNN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B365-46D6-41CC-B1DB-CC25BA09BF18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that there is an associated </a:t>
            </a:r>
            <a:r>
              <a:rPr lang="en-US" dirty="0" err="1" smtClean="0"/>
              <a:t>Jupyter</a:t>
            </a:r>
            <a:r>
              <a:rPr lang="en-US" dirty="0" smtClean="0"/>
              <a:t> notebook with this presentation</a:t>
            </a:r>
          </a:p>
          <a:p>
            <a:r>
              <a:rPr lang="en-US" dirty="0" smtClean="0"/>
              <a:t>Please use both in parallel for optimal understanding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4EC-CEAB-44FC-A44B-1DABAEA46D0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Dr. Sifat Momen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3BE-5C84-47C8-BD6C-C4E4BA1A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Classifiers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dirty="0"/>
              <a:t>Basic idea:</a:t>
            </a:r>
            <a:endParaRPr dirty="0"/>
          </a:p>
          <a:p>
            <a:pPr marL="800100" lvl="1" indent="-342900">
              <a:spcBef>
                <a:spcPts val="680"/>
              </a:spcBef>
              <a:buSzPts val="2800"/>
              <a:buChar char="–"/>
            </a:pPr>
            <a:r>
              <a:rPr lang="en-US" dirty="0"/>
              <a:t>If it walks like a duck, </a:t>
            </a:r>
            <a:r>
              <a:rPr lang="en-US" dirty="0" smtClean="0"/>
              <a:t>looks like a duck, quacks </a:t>
            </a:r>
            <a:r>
              <a:rPr lang="en-US" dirty="0"/>
              <a:t>like a duck, then it’s probably a duck</a:t>
            </a:r>
            <a:endParaRPr dirty="0"/>
          </a:p>
        </p:txBody>
      </p:sp>
      <p:grpSp>
        <p:nvGrpSpPr>
          <p:cNvPr id="74" name="Google Shape;74;p2"/>
          <p:cNvGrpSpPr/>
          <p:nvPr/>
        </p:nvGrpSpPr>
        <p:grpSpPr>
          <a:xfrm>
            <a:off x="1828800" y="2819400"/>
            <a:ext cx="8229600" cy="3429000"/>
            <a:chOff x="192" y="1776"/>
            <a:chExt cx="5184" cy="2160"/>
          </a:xfrm>
        </p:grpSpPr>
        <p:pic>
          <p:nvPicPr>
            <p:cNvPr id="75" name="Google Shape;75;p2" descr="j03458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" descr="j023958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" descr="j03503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" descr="j03306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" descr="j035038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 descr="j035035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"/>
            <p:cNvSpPr/>
            <p:nvPr/>
          </p:nvSpPr>
          <p:spPr>
            <a:xfrm>
              <a:off x="816" y="1776"/>
              <a:ext cx="2544" cy="2160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Records</a:t>
              </a:r>
              <a:endParaRPr/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Record</a:t>
              </a: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85" name="Google Shape;85;p2"/>
            <p:cNvSpPr txBox="1"/>
            <p:nvPr/>
          </p:nvSpPr>
          <p:spPr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 Distance</a:t>
              </a:r>
              <a:endParaRPr/>
            </a:p>
          </p:txBody>
        </p:sp>
        <p:grpSp>
          <p:nvGrpSpPr>
            <p:cNvPr id="86" name="Google Shape;86;p2"/>
            <p:cNvGrpSpPr/>
            <p:nvPr/>
          </p:nvGrpSpPr>
          <p:grpSpPr>
            <a:xfrm>
              <a:off x="1680" y="2256"/>
              <a:ext cx="2880" cy="1104"/>
              <a:chOff x="1680" y="2256"/>
              <a:chExt cx="2880" cy="1104"/>
            </a:xfrm>
          </p:grpSpPr>
          <p:cxnSp>
            <p:nvCxnSpPr>
              <p:cNvPr id="87" name="Google Shape;87;p2"/>
              <p:cNvCxnSpPr/>
              <p:nvPr/>
            </p:nvCxnSpPr>
            <p:spPr>
              <a:xfrm>
                <a:off x="2832" y="2256"/>
                <a:ext cx="1680" cy="5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 flipH="1">
                <a:off x="2928" y="3072"/>
                <a:ext cx="1584" cy="2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 flipH="1">
                <a:off x="1680" y="3024"/>
                <a:ext cx="2832" cy="19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1920" y="2352"/>
                <a:ext cx="2544" cy="5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92" name="Google Shape;92;p2"/>
          <p:cNvGrpSpPr/>
          <p:nvPr/>
        </p:nvGrpSpPr>
        <p:grpSpPr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k of the “nearest” records</a:t>
              </a:r>
              <a:endParaRPr/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2544" y="2880"/>
              <a:ext cx="2016" cy="480"/>
              <a:chOff x="2544" y="2880"/>
              <a:chExt cx="2016" cy="480"/>
            </a:xfrm>
          </p:grpSpPr>
          <p:cxnSp>
            <p:nvCxnSpPr>
              <p:cNvPr id="95" name="Google Shape;95;p2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w="444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 rot="10800000" flipH="1">
                <a:off x="2928" y="3072"/>
                <a:ext cx="1584" cy="288"/>
              </a:xfrm>
              <a:prstGeom prst="straightConnector1">
                <a:avLst/>
              </a:prstGeom>
              <a:noFill/>
              <a:ln w="444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531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Nearest-Neighbor Classifiers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6553200" y="11430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C7B9C"/>
              </a:buClr>
              <a:buSzPts val="135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the following: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labeled records</a:t>
            </a:r>
            <a:endParaRPr/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metric to compute distance/similarity between a pair of records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spcBef>
                <a:spcPts val="540"/>
              </a:spcBef>
              <a:buClr>
                <a:srgbClr val="0C7B9C"/>
              </a:buClr>
              <a:buSzPts val="1400"/>
              <a:buFont typeface="Arial"/>
              <a:buChar char="–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Euclidean distance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nearest neighbors to retrieve</a:t>
            </a:r>
            <a:endParaRPr/>
          </a:p>
          <a:p>
            <a:pPr marL="742950" lvl="1" indent="-285750">
              <a:spcBef>
                <a:spcPts val="580"/>
              </a:spcBef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for using class labels of K nearest neighbors to determine the class label of unknown record (e.g., by taking majority vote)</a:t>
            </a:r>
            <a:endParaRPr/>
          </a:p>
          <a:p>
            <a:pPr lvl="1">
              <a:spcBef>
                <a:spcPts val="580"/>
              </a:spcBef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1981201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4" imgW="4316413" imgH="5105400" progId="Visio.Drawing.6">
                  <p:embed/>
                </p:oleObj>
              </mc:Choice>
              <mc:Fallback>
                <p:oleObj r:id="rId4" imgW="4316413" imgH="5105400" progId="Visio.Drawing.6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981201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/>
              <a:t>How to Determine the class label of a Test Sample?</a:t>
            </a:r>
            <a:endParaRPr sz="2400"/>
          </a:p>
        </p:txBody>
      </p:sp>
      <p:sp>
        <p:nvSpPr>
          <p:cNvPr id="109" name="Google Shape;109;p4"/>
          <p:cNvSpPr txBox="1">
            <a:spLocks noGrp="1"/>
          </p:cNvSpPr>
          <p:nvPr>
            <p:ph idx="1"/>
          </p:nvPr>
        </p:nvSpPr>
        <p:spPr>
          <a:xfrm>
            <a:off x="1935162" y="1143000"/>
            <a:ext cx="8504238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14" r="-1288"/>
            </a:stretch>
          </a:blipFill>
          <a:ln>
            <a:noFill/>
          </a:ln>
        </p:spPr>
        <p:txBody>
          <a:bodyPr spcFirstLastPara="1" vert="horz" wrap="square" lIns="90475" tIns="44450" rIns="90475" bIns="4445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2100"/>
              <a:buNone/>
            </a:pPr>
            <a:r>
              <a:rPr lang="en-US" dirty="0"/>
              <a:t>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6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1" y="277814"/>
            <a:ext cx="8632825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Nearest Neighbor Query in High Dimensions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2095500" y="1417639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Very important and practical problem! </a:t>
            </a:r>
          </a:p>
          <a:p>
            <a:pPr lvl="1" eaLnBrk="1" hangingPunct="1">
              <a:defRPr/>
            </a:pPr>
            <a:r>
              <a:rPr lang="en-US" dirty="0" smtClean="0"/>
              <a:t>Image retrieval</a:t>
            </a:r>
          </a:p>
          <a:p>
            <a:pPr marL="344487" lvl="1" indent="0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0D9704-64BE-4527-A0AD-A54E1595B124}" type="slidenum">
              <a:rPr lang="en-US" altLang="en-US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12293" name="Picture 4" descr="C:\Documents and Settings\xgfeng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789238"/>
            <a:ext cx="4202112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 descr="C:\Documents and Settings\xgfeng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7" t="59734" r="64035" b="27893"/>
          <a:stretch>
            <a:fillRect/>
          </a:stretch>
        </p:blipFill>
        <p:spPr bwMode="auto">
          <a:xfrm>
            <a:off x="2149475" y="3949700"/>
            <a:ext cx="33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1846264" y="4646614"/>
            <a:ext cx="1265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,f</a:t>
            </a:r>
            <a:r>
              <a:rPr lang="en-US" baseline="-25000" dirty="0"/>
              <a:t>2</a:t>
            </a:r>
            <a:r>
              <a:rPr lang="en-US" dirty="0"/>
              <a:t>, .., 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700338" y="4041775"/>
            <a:ext cx="550862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953375" y="4133850"/>
            <a:ext cx="552450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8" name="TextBox 20"/>
          <p:cNvSpPr txBox="1">
            <a:spLocks noChangeArrowheads="1"/>
          </p:cNvSpPr>
          <p:nvPr/>
        </p:nvSpPr>
        <p:spPr bwMode="auto">
          <a:xfrm>
            <a:off x="8505825" y="3852864"/>
            <a:ext cx="210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find N closest </a:t>
            </a:r>
          </a:p>
          <a:p>
            <a:pPr eaLnBrk="1" hangingPunct="1"/>
            <a:r>
              <a:rPr lang="en-US"/>
              <a:t>matches (i.e., N </a:t>
            </a:r>
          </a:p>
          <a:p>
            <a:pPr eaLnBrk="1" hangingPunct="1"/>
            <a:r>
              <a:rPr lang="en-US"/>
              <a:t>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53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686800" cy="1139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/>
              <a:t>Nearest Neighbor Query in High Dimensions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44700" y="1412876"/>
            <a:ext cx="8229600" cy="4530725"/>
          </a:xfrm>
        </p:spPr>
        <p:txBody>
          <a:bodyPr/>
          <a:lstStyle/>
          <a:p>
            <a:pPr lvl="1" eaLnBrk="1" hangingPunct="1"/>
            <a:r>
              <a:rPr lang="en-US" smtClean="0"/>
              <a:t>Face recognition 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5B4AD9-2682-47F0-930E-DB4C318CB53E}" type="slidenum">
              <a:rPr lang="en-US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13317" name="Picture 7" descr="feret_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2439989"/>
            <a:ext cx="244316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 descr="feret_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4" t="32004" b="38516"/>
          <a:stretch>
            <a:fillRect/>
          </a:stretch>
        </p:blipFill>
        <p:spPr bwMode="auto">
          <a:xfrm>
            <a:off x="2633664" y="3316288"/>
            <a:ext cx="6000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06800" y="3649664"/>
            <a:ext cx="520700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24700" y="3741738"/>
            <a:ext cx="520700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1" name="TextBox 2"/>
          <p:cNvSpPr txBox="1">
            <a:spLocks noChangeArrowheads="1"/>
          </p:cNvSpPr>
          <p:nvPr/>
        </p:nvSpPr>
        <p:spPr bwMode="auto">
          <a:xfrm>
            <a:off x="7820026" y="3595688"/>
            <a:ext cx="2505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find closest match</a:t>
            </a:r>
          </a:p>
          <a:p>
            <a:pPr eaLnBrk="1" hangingPunct="1"/>
            <a:r>
              <a:rPr lang="en-US"/>
              <a:t>(i.e., nearest neighbor)</a:t>
            </a:r>
          </a:p>
        </p:txBody>
      </p:sp>
    </p:spTree>
    <p:extLst>
      <p:ext uri="{BB962C8B-B14F-4D97-AF65-F5344CB8AC3E}">
        <p14:creationId xmlns:p14="http://schemas.microsoft.com/office/powerpoint/2010/main" val="41566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/>
          <a:p>
            <a:pPr>
              <a:lnSpc>
                <a:spcPct val="112500"/>
              </a:lnSpc>
              <a:spcBef>
                <a:spcPts val="0"/>
              </a:spcBef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1935163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t" anchorCtr="0">
            <a:normAutofit/>
          </a:bodyPr>
          <a:lstStyle/>
          <a:p>
            <a:pPr marL="292100" indent="-292100">
              <a:spcBef>
                <a:spcPts val="0"/>
              </a:spcBef>
              <a:buSzPts val="2100"/>
              <a:buChar char="●"/>
            </a:pPr>
            <a:r>
              <a:rPr lang="en-US" b="1"/>
              <a:t>Data preprocessing is often required</a:t>
            </a:r>
            <a:endParaRPr/>
          </a:p>
          <a:p>
            <a:pPr marL="800100" lvl="1" indent="-342900">
              <a:spcBef>
                <a:spcPts val="640"/>
              </a:spcBef>
              <a:buSzPts val="2400"/>
              <a:buChar char="–"/>
            </a:pPr>
            <a:r>
              <a:rPr lang="en-US"/>
              <a:t>Attributes may have to be scaled to prevent distance measures from being dominated by one of the attributes</a:t>
            </a:r>
            <a:endParaRPr/>
          </a:p>
          <a:p>
            <a:pPr marL="914400" lvl="2" indent="-97789">
              <a:spcBef>
                <a:spcPts val="620"/>
              </a:spcBef>
              <a:buSzPts val="1540"/>
              <a:buChar char="◆"/>
            </a:pPr>
            <a:r>
              <a:rPr lang="en-US" sz="2200"/>
              <a:t>Example:</a:t>
            </a:r>
            <a:endParaRPr/>
          </a:p>
          <a:p>
            <a:pPr lvl="3">
              <a:spcBef>
                <a:spcPts val="8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height of a person may vary from 1.5m to 1.8m</a:t>
            </a:r>
            <a:endParaRPr/>
          </a:p>
          <a:p>
            <a:pPr lvl="3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weight of a person may vary from 90lb to 300lb</a:t>
            </a:r>
            <a:endParaRPr/>
          </a:p>
          <a:p>
            <a:pPr lvl="3">
              <a:spcBef>
                <a:spcPts val="400"/>
              </a:spcBef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income of a person may vary from $10K to $1M</a:t>
            </a:r>
            <a:endParaRPr/>
          </a:p>
          <a:p>
            <a:pPr lvl="3" indent="-10160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/>
          </a:p>
          <a:p>
            <a:pPr marL="800100" lvl="1" indent="-342900">
              <a:spcBef>
                <a:spcPts val="280"/>
              </a:spcBef>
              <a:buSzPts val="2800"/>
              <a:buChar char="–"/>
            </a:pPr>
            <a:r>
              <a:rPr lang="en-US"/>
              <a:t>Time series are often standardized to have 0 means a standard deviation of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36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435</Words>
  <Application>Microsoft Office PowerPoint</Application>
  <PresentationFormat>Widescreen</PresentationFormat>
  <Paragraphs>83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Visio.Drawing.6</vt:lpstr>
      <vt:lpstr>Instance Based Learning K-Nearest Neighbor</vt:lpstr>
      <vt:lpstr>Learning goals</vt:lpstr>
      <vt:lpstr>Jupyter Notebook</vt:lpstr>
      <vt:lpstr>Nearest Neighbor Classifiers</vt:lpstr>
      <vt:lpstr>Nearest-Neighbor Classifiers</vt:lpstr>
      <vt:lpstr>How to Determine the class label of a Test Sample?</vt:lpstr>
      <vt:lpstr>Nearest Neighbor Query in High Dimensions</vt:lpstr>
      <vt:lpstr>Nearest Neighbor Query in High Dimensions</vt:lpstr>
      <vt:lpstr>Nearest Neighbor Classification…</vt:lpstr>
      <vt:lpstr>PowerPoint Presentation</vt:lpstr>
      <vt:lpstr>PowerPoint Presentation</vt:lpstr>
      <vt:lpstr>Nearest Neighbor Classification…</vt:lpstr>
      <vt:lpstr>Improving KNN Efficiency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Machine Learning Landscape</dc:title>
  <dc:creator>ASUS</dc:creator>
  <cp:lastModifiedBy>ASUS</cp:lastModifiedBy>
  <cp:revision>135</cp:revision>
  <dcterms:created xsi:type="dcterms:W3CDTF">2023-01-12T11:50:09Z</dcterms:created>
  <dcterms:modified xsi:type="dcterms:W3CDTF">2024-11-09T10:36:27Z</dcterms:modified>
</cp:coreProperties>
</file>