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0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A82F4-23D2-47E6-9283-4CFEB5ABD60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F099-51F0-443D-8011-AB262DC3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D009-3C53-4A78-B719-1B525C8E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6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1389-84C1-4121-B742-AB7B3B06211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Excel_97-2003_Worksheet1.xls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5128" y="1122363"/>
            <a:ext cx="6412871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7136" y="3602038"/>
            <a:ext cx="4040863" cy="1655762"/>
          </a:xfrm>
        </p:spPr>
        <p:txBody>
          <a:bodyPr/>
          <a:lstStyle/>
          <a:p>
            <a:pPr algn="r"/>
            <a:r>
              <a:rPr lang="en-US" dirty="0" smtClean="0"/>
              <a:t>- 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r>
              <a:rPr lang="en-US" dirty="0" smtClean="0"/>
              <a:t> (SfM1)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139" y="355253"/>
            <a:ext cx="30280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/>
              <a:t>9</a:t>
            </a:r>
            <a:endParaRPr lang="en-US" sz="7200" b="1" dirty="0"/>
          </a:p>
        </p:txBody>
      </p:sp>
      <p:pic>
        <p:nvPicPr>
          <p:cNvPr id="1028" name="Picture 4" descr="Clustering basics and a demonstration in clustering infrastructure pathways  – Water Programming: A Collaborative Research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9" y="5055079"/>
            <a:ext cx="3921457" cy="168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07" y="2514596"/>
            <a:ext cx="8507347" cy="42536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232" y="649481"/>
            <a:ext cx="880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After clustering (Decision Boundaries)</a:t>
            </a:r>
          </a:p>
          <a:p>
            <a:r>
              <a:rPr lang="en-US" sz="3600" b="1" dirty="0" smtClean="0"/>
              <a:t>[Also called </a:t>
            </a:r>
            <a:r>
              <a:rPr lang="en-US" sz="3600" b="1" dirty="0" err="1" smtClean="0"/>
              <a:t>Voronoi</a:t>
            </a:r>
            <a:r>
              <a:rPr lang="en-US" sz="3600" b="1" dirty="0" smtClean="0"/>
              <a:t> diagram or </a:t>
            </a:r>
            <a:r>
              <a:rPr lang="en-US" sz="3600" b="1" dirty="0" err="1" smtClean="0"/>
              <a:t>Voronoi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tesselation</a:t>
            </a:r>
            <a:r>
              <a:rPr lang="en-US" sz="3600" b="1" dirty="0" smtClean="0"/>
              <a:t>]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08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2305050" y="0"/>
            <a:ext cx="7772400" cy="1219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Squared Error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1641476"/>
            <a:ext cx="77724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057401"/>
            <a:ext cx="4295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884864" y="1819276"/>
            <a:ext cx="4662487" cy="4589463"/>
            <a:chOff x="3335" y="1557"/>
            <a:chExt cx="2160" cy="2126"/>
          </a:xfrm>
        </p:grpSpPr>
        <p:sp>
          <p:nvSpPr>
            <p:cNvPr id="34838" name="Rectangle 6"/>
            <p:cNvSpPr>
              <a:spLocks noChangeArrowheads="1"/>
            </p:cNvSpPr>
            <p:nvPr/>
          </p:nvSpPr>
          <p:spPr bwMode="auto">
            <a:xfrm>
              <a:off x="3335" y="1557"/>
              <a:ext cx="2160" cy="21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39" name="Rectangle 7"/>
            <p:cNvSpPr>
              <a:spLocks noChangeArrowheads="1"/>
            </p:cNvSpPr>
            <p:nvPr/>
          </p:nvSpPr>
          <p:spPr bwMode="auto">
            <a:xfrm>
              <a:off x="3377" y="1588"/>
              <a:ext cx="2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0" name="Rectangle 8"/>
            <p:cNvSpPr>
              <a:spLocks noChangeArrowheads="1"/>
            </p:cNvSpPr>
            <p:nvPr/>
          </p:nvSpPr>
          <p:spPr bwMode="auto">
            <a:xfrm>
              <a:off x="3420" y="1620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8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grpSp>
          <p:nvGrpSpPr>
            <p:cNvPr id="34841" name="Group 9"/>
            <p:cNvGrpSpPr>
              <a:grpSpLocks/>
            </p:cNvGrpSpPr>
            <p:nvPr/>
          </p:nvGrpSpPr>
          <p:grpSpPr bwMode="auto">
            <a:xfrm>
              <a:off x="3413" y="1695"/>
              <a:ext cx="2074" cy="1988"/>
              <a:chOff x="3413" y="1695"/>
              <a:chExt cx="2074" cy="1988"/>
            </a:xfrm>
          </p:grpSpPr>
          <p:sp>
            <p:nvSpPr>
              <p:cNvPr id="34854" name="Rectangle 10"/>
              <p:cNvSpPr>
                <a:spLocks noChangeArrowheads="1"/>
              </p:cNvSpPr>
              <p:nvPr/>
            </p:nvSpPr>
            <p:spPr bwMode="auto">
              <a:xfrm>
                <a:off x="359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55" name="Rectangle 11"/>
              <p:cNvSpPr>
                <a:spLocks noChangeArrowheads="1"/>
              </p:cNvSpPr>
              <p:nvPr/>
            </p:nvSpPr>
            <p:spPr bwMode="auto">
              <a:xfrm>
                <a:off x="376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56" name="Rectangle 12"/>
              <p:cNvSpPr>
                <a:spLocks noChangeArrowheads="1"/>
              </p:cNvSpPr>
              <p:nvPr/>
            </p:nvSpPr>
            <p:spPr bwMode="auto">
              <a:xfrm>
                <a:off x="394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57" name="Rectangle 13"/>
              <p:cNvSpPr>
                <a:spLocks noChangeArrowheads="1"/>
              </p:cNvSpPr>
              <p:nvPr/>
            </p:nvSpPr>
            <p:spPr bwMode="auto">
              <a:xfrm>
                <a:off x="412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58" name="Rectangle 14"/>
              <p:cNvSpPr>
                <a:spLocks noChangeArrowheads="1"/>
              </p:cNvSpPr>
              <p:nvPr/>
            </p:nvSpPr>
            <p:spPr bwMode="auto">
              <a:xfrm>
                <a:off x="430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59" name="Rectangle 15"/>
              <p:cNvSpPr>
                <a:spLocks noChangeArrowheads="1"/>
              </p:cNvSpPr>
              <p:nvPr/>
            </p:nvSpPr>
            <p:spPr bwMode="auto">
              <a:xfrm>
                <a:off x="447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0" name="Rectangle 16"/>
              <p:cNvSpPr>
                <a:spLocks noChangeArrowheads="1"/>
              </p:cNvSpPr>
              <p:nvPr/>
            </p:nvSpPr>
            <p:spPr bwMode="auto">
              <a:xfrm>
                <a:off x="465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1" name="Rectangle 17"/>
              <p:cNvSpPr>
                <a:spLocks noChangeArrowheads="1"/>
              </p:cNvSpPr>
              <p:nvPr/>
            </p:nvSpPr>
            <p:spPr bwMode="auto">
              <a:xfrm>
                <a:off x="483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2" name="Rectangle 18"/>
              <p:cNvSpPr>
                <a:spLocks noChangeArrowheads="1"/>
              </p:cNvSpPr>
              <p:nvPr/>
            </p:nvSpPr>
            <p:spPr bwMode="auto">
              <a:xfrm>
                <a:off x="501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3" name="Rectangle 19"/>
              <p:cNvSpPr>
                <a:spLocks noChangeArrowheads="1"/>
              </p:cNvSpPr>
              <p:nvPr/>
            </p:nvSpPr>
            <p:spPr bwMode="auto">
              <a:xfrm>
                <a:off x="518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4" name="Rectangle 20"/>
              <p:cNvSpPr>
                <a:spLocks noChangeArrowheads="1"/>
              </p:cNvSpPr>
              <p:nvPr/>
            </p:nvSpPr>
            <p:spPr bwMode="auto">
              <a:xfrm>
                <a:off x="359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5" name="Rectangle 21"/>
              <p:cNvSpPr>
                <a:spLocks noChangeArrowheads="1"/>
              </p:cNvSpPr>
              <p:nvPr/>
            </p:nvSpPr>
            <p:spPr bwMode="auto">
              <a:xfrm>
                <a:off x="376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6" name="Rectangle 22"/>
              <p:cNvSpPr>
                <a:spLocks noChangeArrowheads="1"/>
              </p:cNvSpPr>
              <p:nvPr/>
            </p:nvSpPr>
            <p:spPr bwMode="auto">
              <a:xfrm>
                <a:off x="394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7" name="Rectangle 23"/>
              <p:cNvSpPr>
                <a:spLocks noChangeArrowheads="1"/>
              </p:cNvSpPr>
              <p:nvPr/>
            </p:nvSpPr>
            <p:spPr bwMode="auto">
              <a:xfrm>
                <a:off x="412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8" name="Rectangle 24"/>
              <p:cNvSpPr>
                <a:spLocks noChangeArrowheads="1"/>
              </p:cNvSpPr>
              <p:nvPr/>
            </p:nvSpPr>
            <p:spPr bwMode="auto">
              <a:xfrm>
                <a:off x="430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69" name="Rectangle 25"/>
              <p:cNvSpPr>
                <a:spLocks noChangeArrowheads="1"/>
              </p:cNvSpPr>
              <p:nvPr/>
            </p:nvSpPr>
            <p:spPr bwMode="auto">
              <a:xfrm>
                <a:off x="447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0" name="Rectangle 26"/>
              <p:cNvSpPr>
                <a:spLocks noChangeArrowheads="1"/>
              </p:cNvSpPr>
              <p:nvPr/>
            </p:nvSpPr>
            <p:spPr bwMode="auto">
              <a:xfrm>
                <a:off x="465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1" name="Rectangle 27"/>
              <p:cNvSpPr>
                <a:spLocks noChangeArrowheads="1"/>
              </p:cNvSpPr>
              <p:nvPr/>
            </p:nvSpPr>
            <p:spPr bwMode="auto">
              <a:xfrm>
                <a:off x="483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2" name="Rectangle 28"/>
              <p:cNvSpPr>
                <a:spLocks noChangeArrowheads="1"/>
              </p:cNvSpPr>
              <p:nvPr/>
            </p:nvSpPr>
            <p:spPr bwMode="auto">
              <a:xfrm>
                <a:off x="501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3" name="Rectangle 29"/>
              <p:cNvSpPr>
                <a:spLocks noChangeArrowheads="1"/>
              </p:cNvSpPr>
              <p:nvPr/>
            </p:nvSpPr>
            <p:spPr bwMode="auto">
              <a:xfrm>
                <a:off x="518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4" name="Rectangle 30"/>
              <p:cNvSpPr>
                <a:spLocks noChangeArrowheads="1"/>
              </p:cNvSpPr>
              <p:nvPr/>
            </p:nvSpPr>
            <p:spPr bwMode="auto">
              <a:xfrm>
                <a:off x="359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5" name="Rectangle 31"/>
              <p:cNvSpPr>
                <a:spLocks noChangeArrowheads="1"/>
              </p:cNvSpPr>
              <p:nvPr/>
            </p:nvSpPr>
            <p:spPr bwMode="auto">
              <a:xfrm>
                <a:off x="376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6" name="Rectangle 32"/>
              <p:cNvSpPr>
                <a:spLocks noChangeArrowheads="1"/>
              </p:cNvSpPr>
              <p:nvPr/>
            </p:nvSpPr>
            <p:spPr bwMode="auto">
              <a:xfrm>
                <a:off x="394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7" name="Rectangle 33"/>
              <p:cNvSpPr>
                <a:spLocks noChangeArrowheads="1"/>
              </p:cNvSpPr>
              <p:nvPr/>
            </p:nvSpPr>
            <p:spPr bwMode="auto">
              <a:xfrm>
                <a:off x="412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8" name="Rectangle 34"/>
              <p:cNvSpPr>
                <a:spLocks noChangeArrowheads="1"/>
              </p:cNvSpPr>
              <p:nvPr/>
            </p:nvSpPr>
            <p:spPr bwMode="auto">
              <a:xfrm>
                <a:off x="430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79" name="Rectangle 35"/>
              <p:cNvSpPr>
                <a:spLocks noChangeArrowheads="1"/>
              </p:cNvSpPr>
              <p:nvPr/>
            </p:nvSpPr>
            <p:spPr bwMode="auto">
              <a:xfrm>
                <a:off x="447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0" name="Rectangle 36"/>
              <p:cNvSpPr>
                <a:spLocks noChangeArrowheads="1"/>
              </p:cNvSpPr>
              <p:nvPr/>
            </p:nvSpPr>
            <p:spPr bwMode="auto">
              <a:xfrm>
                <a:off x="465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1" name="Rectangle 37"/>
              <p:cNvSpPr>
                <a:spLocks noChangeArrowheads="1"/>
              </p:cNvSpPr>
              <p:nvPr/>
            </p:nvSpPr>
            <p:spPr bwMode="auto">
              <a:xfrm>
                <a:off x="483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2" name="Rectangle 38"/>
              <p:cNvSpPr>
                <a:spLocks noChangeArrowheads="1"/>
              </p:cNvSpPr>
              <p:nvPr/>
            </p:nvSpPr>
            <p:spPr bwMode="auto">
              <a:xfrm>
                <a:off x="501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3" name="Rectangle 39"/>
              <p:cNvSpPr>
                <a:spLocks noChangeArrowheads="1"/>
              </p:cNvSpPr>
              <p:nvPr/>
            </p:nvSpPr>
            <p:spPr bwMode="auto">
              <a:xfrm>
                <a:off x="518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4" name="Rectangle 40"/>
              <p:cNvSpPr>
                <a:spLocks noChangeArrowheads="1"/>
              </p:cNvSpPr>
              <p:nvPr/>
            </p:nvSpPr>
            <p:spPr bwMode="auto">
              <a:xfrm>
                <a:off x="359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5" name="Rectangle 41"/>
              <p:cNvSpPr>
                <a:spLocks noChangeArrowheads="1"/>
              </p:cNvSpPr>
              <p:nvPr/>
            </p:nvSpPr>
            <p:spPr bwMode="auto">
              <a:xfrm>
                <a:off x="376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6" name="Rectangle 42"/>
              <p:cNvSpPr>
                <a:spLocks noChangeArrowheads="1"/>
              </p:cNvSpPr>
              <p:nvPr/>
            </p:nvSpPr>
            <p:spPr bwMode="auto">
              <a:xfrm>
                <a:off x="394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7" name="Rectangle 43"/>
              <p:cNvSpPr>
                <a:spLocks noChangeArrowheads="1"/>
              </p:cNvSpPr>
              <p:nvPr/>
            </p:nvSpPr>
            <p:spPr bwMode="auto">
              <a:xfrm>
                <a:off x="412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8" name="Rectangle 44"/>
              <p:cNvSpPr>
                <a:spLocks noChangeArrowheads="1"/>
              </p:cNvSpPr>
              <p:nvPr/>
            </p:nvSpPr>
            <p:spPr bwMode="auto">
              <a:xfrm>
                <a:off x="430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89" name="Rectangle 45"/>
              <p:cNvSpPr>
                <a:spLocks noChangeArrowheads="1"/>
              </p:cNvSpPr>
              <p:nvPr/>
            </p:nvSpPr>
            <p:spPr bwMode="auto">
              <a:xfrm>
                <a:off x="447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0" name="Rectangle 46"/>
              <p:cNvSpPr>
                <a:spLocks noChangeArrowheads="1"/>
              </p:cNvSpPr>
              <p:nvPr/>
            </p:nvSpPr>
            <p:spPr bwMode="auto">
              <a:xfrm>
                <a:off x="465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1" name="Rectangle 47"/>
              <p:cNvSpPr>
                <a:spLocks noChangeArrowheads="1"/>
              </p:cNvSpPr>
              <p:nvPr/>
            </p:nvSpPr>
            <p:spPr bwMode="auto">
              <a:xfrm>
                <a:off x="483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2" name="Rectangle 48"/>
              <p:cNvSpPr>
                <a:spLocks noChangeArrowheads="1"/>
              </p:cNvSpPr>
              <p:nvPr/>
            </p:nvSpPr>
            <p:spPr bwMode="auto">
              <a:xfrm>
                <a:off x="501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3" name="Rectangle 49"/>
              <p:cNvSpPr>
                <a:spLocks noChangeArrowheads="1"/>
              </p:cNvSpPr>
              <p:nvPr/>
            </p:nvSpPr>
            <p:spPr bwMode="auto">
              <a:xfrm>
                <a:off x="518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4" name="Rectangle 50"/>
              <p:cNvSpPr>
                <a:spLocks noChangeArrowheads="1"/>
              </p:cNvSpPr>
              <p:nvPr/>
            </p:nvSpPr>
            <p:spPr bwMode="auto">
              <a:xfrm>
                <a:off x="359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5" name="Rectangle 51"/>
              <p:cNvSpPr>
                <a:spLocks noChangeArrowheads="1"/>
              </p:cNvSpPr>
              <p:nvPr/>
            </p:nvSpPr>
            <p:spPr bwMode="auto">
              <a:xfrm>
                <a:off x="376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6" name="Rectangle 52"/>
              <p:cNvSpPr>
                <a:spLocks noChangeArrowheads="1"/>
              </p:cNvSpPr>
              <p:nvPr/>
            </p:nvSpPr>
            <p:spPr bwMode="auto">
              <a:xfrm>
                <a:off x="394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7" name="Rectangle 53"/>
              <p:cNvSpPr>
                <a:spLocks noChangeArrowheads="1"/>
              </p:cNvSpPr>
              <p:nvPr/>
            </p:nvSpPr>
            <p:spPr bwMode="auto">
              <a:xfrm>
                <a:off x="412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8" name="Rectangle 54"/>
              <p:cNvSpPr>
                <a:spLocks noChangeArrowheads="1"/>
              </p:cNvSpPr>
              <p:nvPr/>
            </p:nvSpPr>
            <p:spPr bwMode="auto">
              <a:xfrm>
                <a:off x="430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899" name="Rectangle 55"/>
              <p:cNvSpPr>
                <a:spLocks noChangeArrowheads="1"/>
              </p:cNvSpPr>
              <p:nvPr/>
            </p:nvSpPr>
            <p:spPr bwMode="auto">
              <a:xfrm>
                <a:off x="447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0" name="Rectangle 56"/>
              <p:cNvSpPr>
                <a:spLocks noChangeArrowheads="1"/>
              </p:cNvSpPr>
              <p:nvPr/>
            </p:nvSpPr>
            <p:spPr bwMode="auto">
              <a:xfrm>
                <a:off x="465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1" name="Rectangle 57"/>
              <p:cNvSpPr>
                <a:spLocks noChangeArrowheads="1"/>
              </p:cNvSpPr>
              <p:nvPr/>
            </p:nvSpPr>
            <p:spPr bwMode="auto">
              <a:xfrm>
                <a:off x="483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2" name="Rectangle 58"/>
              <p:cNvSpPr>
                <a:spLocks noChangeArrowheads="1"/>
              </p:cNvSpPr>
              <p:nvPr/>
            </p:nvSpPr>
            <p:spPr bwMode="auto">
              <a:xfrm>
                <a:off x="501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3" name="Rectangle 59"/>
              <p:cNvSpPr>
                <a:spLocks noChangeArrowheads="1"/>
              </p:cNvSpPr>
              <p:nvPr/>
            </p:nvSpPr>
            <p:spPr bwMode="auto">
              <a:xfrm>
                <a:off x="518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4" name="Rectangle 60"/>
              <p:cNvSpPr>
                <a:spLocks noChangeArrowheads="1"/>
              </p:cNvSpPr>
              <p:nvPr/>
            </p:nvSpPr>
            <p:spPr bwMode="auto">
              <a:xfrm>
                <a:off x="359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5" name="Rectangle 61"/>
              <p:cNvSpPr>
                <a:spLocks noChangeArrowheads="1"/>
              </p:cNvSpPr>
              <p:nvPr/>
            </p:nvSpPr>
            <p:spPr bwMode="auto">
              <a:xfrm>
                <a:off x="376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6" name="Rectangle 62"/>
              <p:cNvSpPr>
                <a:spLocks noChangeArrowheads="1"/>
              </p:cNvSpPr>
              <p:nvPr/>
            </p:nvSpPr>
            <p:spPr bwMode="auto">
              <a:xfrm>
                <a:off x="394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7" name="Rectangle 63"/>
              <p:cNvSpPr>
                <a:spLocks noChangeArrowheads="1"/>
              </p:cNvSpPr>
              <p:nvPr/>
            </p:nvSpPr>
            <p:spPr bwMode="auto">
              <a:xfrm>
                <a:off x="412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8" name="Rectangle 64"/>
              <p:cNvSpPr>
                <a:spLocks noChangeArrowheads="1"/>
              </p:cNvSpPr>
              <p:nvPr/>
            </p:nvSpPr>
            <p:spPr bwMode="auto">
              <a:xfrm>
                <a:off x="430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09" name="Rectangle 65"/>
              <p:cNvSpPr>
                <a:spLocks noChangeArrowheads="1"/>
              </p:cNvSpPr>
              <p:nvPr/>
            </p:nvSpPr>
            <p:spPr bwMode="auto">
              <a:xfrm>
                <a:off x="447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0" name="Rectangle 66"/>
              <p:cNvSpPr>
                <a:spLocks noChangeArrowheads="1"/>
              </p:cNvSpPr>
              <p:nvPr/>
            </p:nvSpPr>
            <p:spPr bwMode="auto">
              <a:xfrm>
                <a:off x="465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1" name="Rectangle 67"/>
              <p:cNvSpPr>
                <a:spLocks noChangeArrowheads="1"/>
              </p:cNvSpPr>
              <p:nvPr/>
            </p:nvSpPr>
            <p:spPr bwMode="auto">
              <a:xfrm>
                <a:off x="483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2" name="Rectangle 68"/>
              <p:cNvSpPr>
                <a:spLocks noChangeArrowheads="1"/>
              </p:cNvSpPr>
              <p:nvPr/>
            </p:nvSpPr>
            <p:spPr bwMode="auto">
              <a:xfrm>
                <a:off x="501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3" name="Rectangle 69"/>
              <p:cNvSpPr>
                <a:spLocks noChangeArrowheads="1"/>
              </p:cNvSpPr>
              <p:nvPr/>
            </p:nvSpPr>
            <p:spPr bwMode="auto">
              <a:xfrm>
                <a:off x="518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4" name="Rectangle 70"/>
              <p:cNvSpPr>
                <a:spLocks noChangeArrowheads="1"/>
              </p:cNvSpPr>
              <p:nvPr/>
            </p:nvSpPr>
            <p:spPr bwMode="auto">
              <a:xfrm>
                <a:off x="359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5" name="Rectangle 71"/>
              <p:cNvSpPr>
                <a:spLocks noChangeArrowheads="1"/>
              </p:cNvSpPr>
              <p:nvPr/>
            </p:nvSpPr>
            <p:spPr bwMode="auto">
              <a:xfrm>
                <a:off x="376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6" name="Rectangle 72"/>
              <p:cNvSpPr>
                <a:spLocks noChangeArrowheads="1"/>
              </p:cNvSpPr>
              <p:nvPr/>
            </p:nvSpPr>
            <p:spPr bwMode="auto">
              <a:xfrm>
                <a:off x="394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7" name="Rectangle 73"/>
              <p:cNvSpPr>
                <a:spLocks noChangeArrowheads="1"/>
              </p:cNvSpPr>
              <p:nvPr/>
            </p:nvSpPr>
            <p:spPr bwMode="auto">
              <a:xfrm>
                <a:off x="412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8" name="Rectangle 74"/>
              <p:cNvSpPr>
                <a:spLocks noChangeArrowheads="1"/>
              </p:cNvSpPr>
              <p:nvPr/>
            </p:nvSpPr>
            <p:spPr bwMode="auto">
              <a:xfrm>
                <a:off x="430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19" name="Rectangle 75"/>
              <p:cNvSpPr>
                <a:spLocks noChangeArrowheads="1"/>
              </p:cNvSpPr>
              <p:nvPr/>
            </p:nvSpPr>
            <p:spPr bwMode="auto">
              <a:xfrm>
                <a:off x="447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0" name="Rectangle 76"/>
              <p:cNvSpPr>
                <a:spLocks noChangeArrowheads="1"/>
              </p:cNvSpPr>
              <p:nvPr/>
            </p:nvSpPr>
            <p:spPr bwMode="auto">
              <a:xfrm>
                <a:off x="465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1" name="Rectangle 77"/>
              <p:cNvSpPr>
                <a:spLocks noChangeArrowheads="1"/>
              </p:cNvSpPr>
              <p:nvPr/>
            </p:nvSpPr>
            <p:spPr bwMode="auto">
              <a:xfrm>
                <a:off x="483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2" name="Rectangle 78"/>
              <p:cNvSpPr>
                <a:spLocks noChangeArrowheads="1"/>
              </p:cNvSpPr>
              <p:nvPr/>
            </p:nvSpPr>
            <p:spPr bwMode="auto">
              <a:xfrm>
                <a:off x="501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3" name="Rectangle 79"/>
              <p:cNvSpPr>
                <a:spLocks noChangeArrowheads="1"/>
              </p:cNvSpPr>
              <p:nvPr/>
            </p:nvSpPr>
            <p:spPr bwMode="auto">
              <a:xfrm>
                <a:off x="518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4" name="Rectangle 80"/>
              <p:cNvSpPr>
                <a:spLocks noChangeArrowheads="1"/>
              </p:cNvSpPr>
              <p:nvPr/>
            </p:nvSpPr>
            <p:spPr bwMode="auto">
              <a:xfrm>
                <a:off x="359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5" name="Rectangle 81"/>
              <p:cNvSpPr>
                <a:spLocks noChangeArrowheads="1"/>
              </p:cNvSpPr>
              <p:nvPr/>
            </p:nvSpPr>
            <p:spPr bwMode="auto">
              <a:xfrm>
                <a:off x="376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6" name="Rectangle 82"/>
              <p:cNvSpPr>
                <a:spLocks noChangeArrowheads="1"/>
              </p:cNvSpPr>
              <p:nvPr/>
            </p:nvSpPr>
            <p:spPr bwMode="auto">
              <a:xfrm>
                <a:off x="394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7" name="Rectangle 83"/>
              <p:cNvSpPr>
                <a:spLocks noChangeArrowheads="1"/>
              </p:cNvSpPr>
              <p:nvPr/>
            </p:nvSpPr>
            <p:spPr bwMode="auto">
              <a:xfrm>
                <a:off x="412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8" name="Rectangle 84"/>
              <p:cNvSpPr>
                <a:spLocks noChangeArrowheads="1"/>
              </p:cNvSpPr>
              <p:nvPr/>
            </p:nvSpPr>
            <p:spPr bwMode="auto">
              <a:xfrm>
                <a:off x="430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29" name="Rectangle 85"/>
              <p:cNvSpPr>
                <a:spLocks noChangeArrowheads="1"/>
              </p:cNvSpPr>
              <p:nvPr/>
            </p:nvSpPr>
            <p:spPr bwMode="auto">
              <a:xfrm>
                <a:off x="447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0" name="Rectangle 86"/>
              <p:cNvSpPr>
                <a:spLocks noChangeArrowheads="1"/>
              </p:cNvSpPr>
              <p:nvPr/>
            </p:nvSpPr>
            <p:spPr bwMode="auto">
              <a:xfrm>
                <a:off x="465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1" name="Rectangle 87"/>
              <p:cNvSpPr>
                <a:spLocks noChangeArrowheads="1"/>
              </p:cNvSpPr>
              <p:nvPr/>
            </p:nvSpPr>
            <p:spPr bwMode="auto">
              <a:xfrm>
                <a:off x="483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2" name="Rectangle 88"/>
              <p:cNvSpPr>
                <a:spLocks noChangeArrowheads="1"/>
              </p:cNvSpPr>
              <p:nvPr/>
            </p:nvSpPr>
            <p:spPr bwMode="auto">
              <a:xfrm>
                <a:off x="501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3" name="Rectangle 89"/>
              <p:cNvSpPr>
                <a:spLocks noChangeArrowheads="1"/>
              </p:cNvSpPr>
              <p:nvPr/>
            </p:nvSpPr>
            <p:spPr bwMode="auto">
              <a:xfrm>
                <a:off x="518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4" name="Rectangle 90"/>
              <p:cNvSpPr>
                <a:spLocks noChangeArrowheads="1"/>
              </p:cNvSpPr>
              <p:nvPr/>
            </p:nvSpPr>
            <p:spPr bwMode="auto">
              <a:xfrm>
                <a:off x="359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5" name="Rectangle 91"/>
              <p:cNvSpPr>
                <a:spLocks noChangeArrowheads="1"/>
              </p:cNvSpPr>
              <p:nvPr/>
            </p:nvSpPr>
            <p:spPr bwMode="auto">
              <a:xfrm>
                <a:off x="376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6" name="Rectangle 92"/>
              <p:cNvSpPr>
                <a:spLocks noChangeArrowheads="1"/>
              </p:cNvSpPr>
              <p:nvPr/>
            </p:nvSpPr>
            <p:spPr bwMode="auto">
              <a:xfrm>
                <a:off x="394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7" name="Rectangle 93"/>
              <p:cNvSpPr>
                <a:spLocks noChangeArrowheads="1"/>
              </p:cNvSpPr>
              <p:nvPr/>
            </p:nvSpPr>
            <p:spPr bwMode="auto">
              <a:xfrm>
                <a:off x="412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8" name="Rectangle 94"/>
              <p:cNvSpPr>
                <a:spLocks noChangeArrowheads="1"/>
              </p:cNvSpPr>
              <p:nvPr/>
            </p:nvSpPr>
            <p:spPr bwMode="auto">
              <a:xfrm>
                <a:off x="430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39" name="Rectangle 95"/>
              <p:cNvSpPr>
                <a:spLocks noChangeArrowheads="1"/>
              </p:cNvSpPr>
              <p:nvPr/>
            </p:nvSpPr>
            <p:spPr bwMode="auto">
              <a:xfrm>
                <a:off x="447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0" name="Rectangle 96"/>
              <p:cNvSpPr>
                <a:spLocks noChangeArrowheads="1"/>
              </p:cNvSpPr>
              <p:nvPr/>
            </p:nvSpPr>
            <p:spPr bwMode="auto">
              <a:xfrm>
                <a:off x="465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1" name="Rectangle 97"/>
              <p:cNvSpPr>
                <a:spLocks noChangeArrowheads="1"/>
              </p:cNvSpPr>
              <p:nvPr/>
            </p:nvSpPr>
            <p:spPr bwMode="auto">
              <a:xfrm>
                <a:off x="483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2" name="Rectangle 98"/>
              <p:cNvSpPr>
                <a:spLocks noChangeArrowheads="1"/>
              </p:cNvSpPr>
              <p:nvPr/>
            </p:nvSpPr>
            <p:spPr bwMode="auto">
              <a:xfrm>
                <a:off x="501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3" name="Rectangle 99"/>
              <p:cNvSpPr>
                <a:spLocks noChangeArrowheads="1"/>
              </p:cNvSpPr>
              <p:nvPr/>
            </p:nvSpPr>
            <p:spPr bwMode="auto">
              <a:xfrm>
                <a:off x="518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4" name="Rectangle 100"/>
              <p:cNvSpPr>
                <a:spLocks noChangeArrowheads="1"/>
              </p:cNvSpPr>
              <p:nvPr/>
            </p:nvSpPr>
            <p:spPr bwMode="auto">
              <a:xfrm>
                <a:off x="359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5" name="Rectangle 101"/>
              <p:cNvSpPr>
                <a:spLocks noChangeArrowheads="1"/>
              </p:cNvSpPr>
              <p:nvPr/>
            </p:nvSpPr>
            <p:spPr bwMode="auto">
              <a:xfrm>
                <a:off x="376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6" name="Rectangle 102"/>
              <p:cNvSpPr>
                <a:spLocks noChangeArrowheads="1"/>
              </p:cNvSpPr>
              <p:nvPr/>
            </p:nvSpPr>
            <p:spPr bwMode="auto">
              <a:xfrm>
                <a:off x="394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7" name="Rectangle 103"/>
              <p:cNvSpPr>
                <a:spLocks noChangeArrowheads="1"/>
              </p:cNvSpPr>
              <p:nvPr/>
            </p:nvSpPr>
            <p:spPr bwMode="auto">
              <a:xfrm>
                <a:off x="412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8" name="Rectangle 104"/>
              <p:cNvSpPr>
                <a:spLocks noChangeArrowheads="1"/>
              </p:cNvSpPr>
              <p:nvPr/>
            </p:nvSpPr>
            <p:spPr bwMode="auto">
              <a:xfrm>
                <a:off x="430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49" name="Rectangle 105"/>
              <p:cNvSpPr>
                <a:spLocks noChangeArrowheads="1"/>
              </p:cNvSpPr>
              <p:nvPr/>
            </p:nvSpPr>
            <p:spPr bwMode="auto">
              <a:xfrm>
                <a:off x="447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50" name="Rectangle 106"/>
              <p:cNvSpPr>
                <a:spLocks noChangeArrowheads="1"/>
              </p:cNvSpPr>
              <p:nvPr/>
            </p:nvSpPr>
            <p:spPr bwMode="auto">
              <a:xfrm>
                <a:off x="465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51" name="Rectangle 107"/>
              <p:cNvSpPr>
                <a:spLocks noChangeArrowheads="1"/>
              </p:cNvSpPr>
              <p:nvPr/>
            </p:nvSpPr>
            <p:spPr bwMode="auto">
              <a:xfrm>
                <a:off x="483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52" name="Rectangle 108"/>
              <p:cNvSpPr>
                <a:spLocks noChangeArrowheads="1"/>
              </p:cNvSpPr>
              <p:nvPr/>
            </p:nvSpPr>
            <p:spPr bwMode="auto">
              <a:xfrm>
                <a:off x="501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53" name="Rectangle 109"/>
              <p:cNvSpPr>
                <a:spLocks noChangeArrowheads="1"/>
              </p:cNvSpPr>
              <p:nvPr/>
            </p:nvSpPr>
            <p:spPr bwMode="auto">
              <a:xfrm>
                <a:off x="518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54" name="Rectangle 110"/>
              <p:cNvSpPr>
                <a:spLocks noChangeArrowheads="1"/>
              </p:cNvSpPr>
              <p:nvPr/>
            </p:nvSpPr>
            <p:spPr bwMode="auto">
              <a:xfrm>
                <a:off x="369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55" name="Rectangle 111"/>
              <p:cNvSpPr>
                <a:spLocks noChangeArrowheads="1"/>
              </p:cNvSpPr>
              <p:nvPr/>
            </p:nvSpPr>
            <p:spPr bwMode="auto">
              <a:xfrm>
                <a:off x="374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/>
              </a:p>
            </p:txBody>
          </p:sp>
          <p:sp>
            <p:nvSpPr>
              <p:cNvPr id="34956" name="Rectangle 112"/>
              <p:cNvSpPr>
                <a:spLocks noChangeArrowheads="1"/>
              </p:cNvSpPr>
              <p:nvPr/>
            </p:nvSpPr>
            <p:spPr bwMode="auto">
              <a:xfrm>
                <a:off x="387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57" name="Rectangle 113"/>
              <p:cNvSpPr>
                <a:spLocks noChangeArrowheads="1"/>
              </p:cNvSpPr>
              <p:nvPr/>
            </p:nvSpPr>
            <p:spPr bwMode="auto">
              <a:xfrm>
                <a:off x="391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/>
              </a:p>
            </p:txBody>
          </p:sp>
          <p:sp>
            <p:nvSpPr>
              <p:cNvPr id="34958" name="Rectangle 114"/>
              <p:cNvSpPr>
                <a:spLocks noChangeArrowheads="1"/>
              </p:cNvSpPr>
              <p:nvPr/>
            </p:nvSpPr>
            <p:spPr bwMode="auto">
              <a:xfrm>
                <a:off x="405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59" name="Rectangle 115"/>
              <p:cNvSpPr>
                <a:spLocks noChangeArrowheads="1"/>
              </p:cNvSpPr>
              <p:nvPr/>
            </p:nvSpPr>
            <p:spPr bwMode="auto">
              <a:xfrm>
                <a:off x="409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/>
              </a:p>
            </p:txBody>
          </p:sp>
          <p:sp>
            <p:nvSpPr>
              <p:cNvPr id="34960" name="Rectangle 116"/>
              <p:cNvSpPr>
                <a:spLocks noChangeArrowheads="1"/>
              </p:cNvSpPr>
              <p:nvPr/>
            </p:nvSpPr>
            <p:spPr bwMode="auto">
              <a:xfrm>
                <a:off x="422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61" name="Rectangle 117"/>
              <p:cNvSpPr>
                <a:spLocks noChangeArrowheads="1"/>
              </p:cNvSpPr>
              <p:nvPr/>
            </p:nvSpPr>
            <p:spPr bwMode="auto">
              <a:xfrm>
                <a:off x="427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/>
              </a:p>
            </p:txBody>
          </p:sp>
          <p:sp>
            <p:nvSpPr>
              <p:cNvPr id="34962" name="Rectangle 118"/>
              <p:cNvSpPr>
                <a:spLocks noChangeArrowheads="1"/>
              </p:cNvSpPr>
              <p:nvPr/>
            </p:nvSpPr>
            <p:spPr bwMode="auto">
              <a:xfrm>
                <a:off x="440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63" name="Rectangle 119"/>
              <p:cNvSpPr>
                <a:spLocks noChangeArrowheads="1"/>
              </p:cNvSpPr>
              <p:nvPr/>
            </p:nvSpPr>
            <p:spPr bwMode="auto">
              <a:xfrm>
                <a:off x="4451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/>
              </a:p>
            </p:txBody>
          </p:sp>
          <p:sp>
            <p:nvSpPr>
              <p:cNvPr id="34964" name="Rectangle 120"/>
              <p:cNvSpPr>
                <a:spLocks noChangeArrowheads="1"/>
              </p:cNvSpPr>
              <p:nvPr/>
            </p:nvSpPr>
            <p:spPr bwMode="auto">
              <a:xfrm>
                <a:off x="458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65" name="Rectangle 121"/>
              <p:cNvSpPr>
                <a:spLocks noChangeArrowheads="1"/>
              </p:cNvSpPr>
              <p:nvPr/>
            </p:nvSpPr>
            <p:spPr bwMode="auto">
              <a:xfrm>
                <a:off x="462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/>
              </a:p>
            </p:txBody>
          </p:sp>
          <p:sp>
            <p:nvSpPr>
              <p:cNvPr id="34966" name="Rectangle 122"/>
              <p:cNvSpPr>
                <a:spLocks noChangeArrowheads="1"/>
              </p:cNvSpPr>
              <p:nvPr/>
            </p:nvSpPr>
            <p:spPr bwMode="auto">
              <a:xfrm>
                <a:off x="476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67" name="Rectangle 123"/>
              <p:cNvSpPr>
                <a:spLocks noChangeArrowheads="1"/>
              </p:cNvSpPr>
              <p:nvPr/>
            </p:nvSpPr>
            <p:spPr bwMode="auto">
              <a:xfrm>
                <a:off x="480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/>
              </a:p>
            </p:txBody>
          </p:sp>
          <p:sp>
            <p:nvSpPr>
              <p:cNvPr id="34968" name="Rectangle 124"/>
              <p:cNvSpPr>
                <a:spLocks noChangeArrowheads="1"/>
              </p:cNvSpPr>
              <p:nvPr/>
            </p:nvSpPr>
            <p:spPr bwMode="auto">
              <a:xfrm>
                <a:off x="493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69" name="Rectangle 125"/>
              <p:cNvSpPr>
                <a:spLocks noChangeArrowheads="1"/>
              </p:cNvSpPr>
              <p:nvPr/>
            </p:nvSpPr>
            <p:spPr bwMode="auto">
              <a:xfrm>
                <a:off x="498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/>
              </a:p>
            </p:txBody>
          </p:sp>
          <p:sp>
            <p:nvSpPr>
              <p:cNvPr id="34970" name="Rectangle 126"/>
              <p:cNvSpPr>
                <a:spLocks noChangeArrowheads="1"/>
              </p:cNvSpPr>
              <p:nvPr/>
            </p:nvSpPr>
            <p:spPr bwMode="auto">
              <a:xfrm>
                <a:off x="511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71" name="Rectangle 127"/>
              <p:cNvSpPr>
                <a:spLocks noChangeArrowheads="1"/>
              </p:cNvSpPr>
              <p:nvPr/>
            </p:nvSpPr>
            <p:spPr bwMode="auto">
              <a:xfrm>
                <a:off x="516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/>
              </a:p>
            </p:txBody>
          </p:sp>
          <p:sp>
            <p:nvSpPr>
              <p:cNvPr id="34972" name="Rectangle 128"/>
              <p:cNvSpPr>
                <a:spLocks noChangeArrowheads="1"/>
              </p:cNvSpPr>
              <p:nvPr/>
            </p:nvSpPr>
            <p:spPr bwMode="auto">
              <a:xfrm>
                <a:off x="5259" y="3470"/>
                <a:ext cx="2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73" name="Rectangle 129"/>
              <p:cNvSpPr>
                <a:spLocks noChangeArrowheads="1"/>
              </p:cNvSpPr>
              <p:nvPr/>
            </p:nvSpPr>
            <p:spPr bwMode="auto">
              <a:xfrm>
                <a:off x="5302" y="3501"/>
                <a:ext cx="10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10</a:t>
                </a:r>
                <a:endParaRPr lang="en-US" altLang="en-US"/>
              </a:p>
            </p:txBody>
          </p:sp>
          <p:sp>
            <p:nvSpPr>
              <p:cNvPr id="34974" name="Rectangle 130"/>
              <p:cNvSpPr>
                <a:spLocks noChangeArrowheads="1"/>
              </p:cNvSpPr>
              <p:nvPr/>
            </p:nvSpPr>
            <p:spPr bwMode="auto">
              <a:xfrm>
                <a:off x="3413" y="318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75" name="Rectangle 131"/>
              <p:cNvSpPr>
                <a:spLocks noChangeArrowheads="1"/>
              </p:cNvSpPr>
              <p:nvPr/>
            </p:nvSpPr>
            <p:spPr bwMode="auto">
              <a:xfrm>
                <a:off x="3456" y="3217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/>
              </a:p>
            </p:txBody>
          </p:sp>
          <p:sp>
            <p:nvSpPr>
              <p:cNvPr id="34976" name="Rectangle 132"/>
              <p:cNvSpPr>
                <a:spLocks noChangeArrowheads="1"/>
              </p:cNvSpPr>
              <p:nvPr/>
            </p:nvSpPr>
            <p:spPr bwMode="auto">
              <a:xfrm>
                <a:off x="3413" y="300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77" name="Rectangle 133"/>
              <p:cNvSpPr>
                <a:spLocks noChangeArrowheads="1"/>
              </p:cNvSpPr>
              <p:nvPr/>
            </p:nvSpPr>
            <p:spPr bwMode="auto">
              <a:xfrm>
                <a:off x="3456" y="3039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/>
              </a:p>
            </p:txBody>
          </p:sp>
          <p:sp>
            <p:nvSpPr>
              <p:cNvPr id="34978" name="Rectangle 134"/>
              <p:cNvSpPr>
                <a:spLocks noChangeArrowheads="1"/>
              </p:cNvSpPr>
              <p:nvPr/>
            </p:nvSpPr>
            <p:spPr bwMode="auto">
              <a:xfrm>
                <a:off x="3413" y="2831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79" name="Rectangle 135"/>
              <p:cNvSpPr>
                <a:spLocks noChangeArrowheads="1"/>
              </p:cNvSpPr>
              <p:nvPr/>
            </p:nvSpPr>
            <p:spPr bwMode="auto">
              <a:xfrm>
                <a:off x="3456" y="2862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/>
              </a:p>
            </p:txBody>
          </p:sp>
          <p:sp>
            <p:nvSpPr>
              <p:cNvPr id="34980" name="Rectangle 136"/>
              <p:cNvSpPr>
                <a:spLocks noChangeArrowheads="1"/>
              </p:cNvSpPr>
              <p:nvPr/>
            </p:nvSpPr>
            <p:spPr bwMode="auto">
              <a:xfrm>
                <a:off x="3413" y="265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81" name="Rectangle 137"/>
              <p:cNvSpPr>
                <a:spLocks noChangeArrowheads="1"/>
              </p:cNvSpPr>
              <p:nvPr/>
            </p:nvSpPr>
            <p:spPr bwMode="auto">
              <a:xfrm>
                <a:off x="3456" y="2684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/>
              </a:p>
            </p:txBody>
          </p:sp>
          <p:sp>
            <p:nvSpPr>
              <p:cNvPr id="34982" name="Rectangle 138"/>
              <p:cNvSpPr>
                <a:spLocks noChangeArrowheads="1"/>
              </p:cNvSpPr>
              <p:nvPr/>
            </p:nvSpPr>
            <p:spPr bwMode="auto">
              <a:xfrm>
                <a:off x="3413" y="247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83" name="Rectangle 139"/>
              <p:cNvSpPr>
                <a:spLocks noChangeArrowheads="1"/>
              </p:cNvSpPr>
              <p:nvPr/>
            </p:nvSpPr>
            <p:spPr bwMode="auto">
              <a:xfrm>
                <a:off x="3456" y="2508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/>
              </a:p>
            </p:txBody>
          </p:sp>
          <p:sp>
            <p:nvSpPr>
              <p:cNvPr id="34984" name="Rectangle 140"/>
              <p:cNvSpPr>
                <a:spLocks noChangeArrowheads="1"/>
              </p:cNvSpPr>
              <p:nvPr/>
            </p:nvSpPr>
            <p:spPr bwMode="auto">
              <a:xfrm>
                <a:off x="3413" y="229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85" name="Rectangle 141"/>
              <p:cNvSpPr>
                <a:spLocks noChangeArrowheads="1"/>
              </p:cNvSpPr>
              <p:nvPr/>
            </p:nvSpPr>
            <p:spPr bwMode="auto">
              <a:xfrm>
                <a:off x="3456" y="2330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/>
              </a:p>
            </p:txBody>
          </p:sp>
          <p:sp>
            <p:nvSpPr>
              <p:cNvPr id="34986" name="Rectangle 142"/>
              <p:cNvSpPr>
                <a:spLocks noChangeArrowheads="1"/>
              </p:cNvSpPr>
              <p:nvPr/>
            </p:nvSpPr>
            <p:spPr bwMode="auto">
              <a:xfrm>
                <a:off x="3413" y="2121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87" name="Rectangle 143"/>
              <p:cNvSpPr>
                <a:spLocks noChangeArrowheads="1"/>
              </p:cNvSpPr>
              <p:nvPr/>
            </p:nvSpPr>
            <p:spPr bwMode="auto">
              <a:xfrm>
                <a:off x="3456" y="2153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/>
              </a:p>
            </p:txBody>
          </p:sp>
          <p:sp>
            <p:nvSpPr>
              <p:cNvPr id="34988" name="Rectangle 144"/>
              <p:cNvSpPr>
                <a:spLocks noChangeArrowheads="1"/>
              </p:cNvSpPr>
              <p:nvPr/>
            </p:nvSpPr>
            <p:spPr bwMode="auto">
              <a:xfrm>
                <a:off x="3413" y="194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89" name="Rectangle 145"/>
              <p:cNvSpPr>
                <a:spLocks noChangeArrowheads="1"/>
              </p:cNvSpPr>
              <p:nvPr/>
            </p:nvSpPr>
            <p:spPr bwMode="auto">
              <a:xfrm>
                <a:off x="3456" y="1975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/>
              </a:p>
            </p:txBody>
          </p:sp>
          <p:sp>
            <p:nvSpPr>
              <p:cNvPr id="34990" name="Rectangle 146"/>
              <p:cNvSpPr>
                <a:spLocks noChangeArrowheads="1"/>
              </p:cNvSpPr>
              <p:nvPr/>
            </p:nvSpPr>
            <p:spPr bwMode="auto">
              <a:xfrm>
                <a:off x="3413" y="1766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91" name="Rectangle 147"/>
              <p:cNvSpPr>
                <a:spLocks noChangeArrowheads="1"/>
              </p:cNvSpPr>
              <p:nvPr/>
            </p:nvSpPr>
            <p:spPr bwMode="auto">
              <a:xfrm>
                <a:off x="3456" y="1797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/>
              </a:p>
            </p:txBody>
          </p:sp>
          <p:sp>
            <p:nvSpPr>
              <p:cNvPr id="34992" name="Rectangle 148"/>
              <p:cNvSpPr>
                <a:spLocks noChangeArrowheads="1"/>
              </p:cNvSpPr>
              <p:nvPr/>
            </p:nvSpPr>
            <p:spPr bwMode="auto">
              <a:xfrm>
                <a:off x="3590" y="3464"/>
                <a:ext cx="177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4993" name="Rectangle 149"/>
              <p:cNvSpPr>
                <a:spLocks noChangeArrowheads="1"/>
              </p:cNvSpPr>
              <p:nvPr/>
            </p:nvSpPr>
            <p:spPr bwMode="auto">
              <a:xfrm>
                <a:off x="3585" y="1695"/>
                <a:ext cx="11" cy="17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4842" name="Oval 150"/>
            <p:cNvSpPr>
              <a:spLocks noChangeArrowheads="1"/>
            </p:cNvSpPr>
            <p:nvPr/>
          </p:nvSpPr>
          <p:spPr bwMode="auto">
            <a:xfrm>
              <a:off x="3816" y="28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3" name="Oval 151"/>
            <p:cNvSpPr>
              <a:spLocks noChangeArrowheads="1"/>
            </p:cNvSpPr>
            <p:nvPr/>
          </p:nvSpPr>
          <p:spPr bwMode="auto">
            <a:xfrm>
              <a:off x="3981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4" name="Oval 152"/>
            <p:cNvSpPr>
              <a:spLocks noChangeArrowheads="1"/>
            </p:cNvSpPr>
            <p:nvPr/>
          </p:nvSpPr>
          <p:spPr bwMode="auto">
            <a:xfrm>
              <a:off x="3803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5" name="Oval 153"/>
            <p:cNvSpPr>
              <a:spLocks noChangeArrowheads="1"/>
            </p:cNvSpPr>
            <p:nvPr/>
          </p:nvSpPr>
          <p:spPr bwMode="auto">
            <a:xfrm>
              <a:off x="4087" y="272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6" name="Oval 154"/>
            <p:cNvSpPr>
              <a:spLocks noChangeArrowheads="1"/>
            </p:cNvSpPr>
            <p:nvPr/>
          </p:nvSpPr>
          <p:spPr bwMode="auto">
            <a:xfrm>
              <a:off x="4908" y="215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7" name="Oval 155"/>
            <p:cNvSpPr>
              <a:spLocks noChangeArrowheads="1"/>
            </p:cNvSpPr>
            <p:nvPr/>
          </p:nvSpPr>
          <p:spPr bwMode="auto">
            <a:xfrm>
              <a:off x="5073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8" name="Oval 156"/>
            <p:cNvSpPr>
              <a:spLocks noChangeArrowheads="1"/>
            </p:cNvSpPr>
            <p:nvPr/>
          </p:nvSpPr>
          <p:spPr bwMode="auto">
            <a:xfrm>
              <a:off x="4895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9" name="Oval 157"/>
            <p:cNvSpPr>
              <a:spLocks noChangeArrowheads="1"/>
            </p:cNvSpPr>
            <p:nvPr/>
          </p:nvSpPr>
          <p:spPr bwMode="auto">
            <a:xfrm>
              <a:off x="5179" y="204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50" name="Oval 158"/>
            <p:cNvSpPr>
              <a:spLocks noChangeArrowheads="1"/>
            </p:cNvSpPr>
            <p:nvPr/>
          </p:nvSpPr>
          <p:spPr bwMode="auto">
            <a:xfrm>
              <a:off x="4974" y="264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51" name="Oval 159"/>
            <p:cNvSpPr>
              <a:spLocks noChangeArrowheads="1"/>
            </p:cNvSpPr>
            <p:nvPr/>
          </p:nvSpPr>
          <p:spPr bwMode="auto">
            <a:xfrm>
              <a:off x="5139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52" name="Oval 160"/>
            <p:cNvSpPr>
              <a:spLocks noChangeArrowheads="1"/>
            </p:cNvSpPr>
            <p:nvPr/>
          </p:nvSpPr>
          <p:spPr bwMode="auto">
            <a:xfrm>
              <a:off x="4961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53" name="Oval 161"/>
            <p:cNvSpPr>
              <a:spLocks noChangeArrowheads="1"/>
            </p:cNvSpPr>
            <p:nvPr/>
          </p:nvSpPr>
          <p:spPr bwMode="auto">
            <a:xfrm>
              <a:off x="5245" y="25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22" name="Oval 162"/>
          <p:cNvSpPr>
            <a:spLocks noChangeArrowheads="1"/>
          </p:cNvSpPr>
          <p:nvPr/>
        </p:nvSpPr>
        <p:spPr bwMode="auto">
          <a:xfrm>
            <a:off x="7067550" y="4286250"/>
            <a:ext cx="133350" cy="133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3" name="Oval 163"/>
          <p:cNvSpPr>
            <a:spLocks noChangeArrowheads="1"/>
          </p:cNvSpPr>
          <p:nvPr/>
        </p:nvSpPr>
        <p:spPr bwMode="auto">
          <a:xfrm>
            <a:off x="9582150" y="3238500"/>
            <a:ext cx="133350" cy="13335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4" name="Line 164"/>
          <p:cNvSpPr>
            <a:spLocks noChangeShapeType="1"/>
          </p:cNvSpPr>
          <p:nvPr/>
        </p:nvSpPr>
        <p:spPr bwMode="auto">
          <a:xfrm flipH="1" flipV="1">
            <a:off x="7000876" y="4102100"/>
            <a:ext cx="920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165"/>
          <p:cNvSpPr>
            <a:spLocks noChangeShapeType="1"/>
          </p:cNvSpPr>
          <p:nvPr/>
        </p:nvSpPr>
        <p:spPr bwMode="auto">
          <a:xfrm flipV="1">
            <a:off x="7169151" y="4092576"/>
            <a:ext cx="1428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66"/>
          <p:cNvSpPr>
            <a:spLocks noChangeShapeType="1"/>
          </p:cNvSpPr>
          <p:nvPr/>
        </p:nvSpPr>
        <p:spPr bwMode="auto">
          <a:xfrm flipH="1">
            <a:off x="7029451" y="4413251"/>
            <a:ext cx="73025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67"/>
          <p:cNvSpPr>
            <a:spLocks noChangeShapeType="1"/>
          </p:cNvSpPr>
          <p:nvPr/>
        </p:nvSpPr>
        <p:spPr bwMode="auto">
          <a:xfrm>
            <a:off x="7200900" y="4371976"/>
            <a:ext cx="31115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68"/>
          <p:cNvSpPr>
            <a:spLocks noChangeShapeType="1"/>
          </p:cNvSpPr>
          <p:nvPr/>
        </p:nvSpPr>
        <p:spPr bwMode="auto">
          <a:xfrm flipH="1" flipV="1">
            <a:off x="9356726" y="2638425"/>
            <a:ext cx="2635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69"/>
          <p:cNvSpPr>
            <a:spLocks noChangeShapeType="1"/>
          </p:cNvSpPr>
          <p:nvPr/>
        </p:nvSpPr>
        <p:spPr bwMode="auto">
          <a:xfrm flipV="1">
            <a:off x="9652001" y="2641601"/>
            <a:ext cx="53975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70"/>
          <p:cNvSpPr>
            <a:spLocks noChangeShapeType="1"/>
          </p:cNvSpPr>
          <p:nvPr/>
        </p:nvSpPr>
        <p:spPr bwMode="auto">
          <a:xfrm flipV="1">
            <a:off x="9683751" y="3006726"/>
            <a:ext cx="20637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71"/>
          <p:cNvSpPr>
            <a:spLocks noChangeShapeType="1"/>
          </p:cNvSpPr>
          <p:nvPr/>
        </p:nvSpPr>
        <p:spPr bwMode="auto">
          <a:xfrm flipH="1" flipV="1">
            <a:off x="9432925" y="3225801"/>
            <a:ext cx="1524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72"/>
          <p:cNvSpPr>
            <a:spLocks noChangeShapeType="1"/>
          </p:cNvSpPr>
          <p:nvPr/>
        </p:nvSpPr>
        <p:spPr bwMode="auto">
          <a:xfrm flipH="1">
            <a:off x="9512300" y="3362326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3"/>
          <p:cNvSpPr>
            <a:spLocks noChangeShapeType="1"/>
          </p:cNvSpPr>
          <p:nvPr/>
        </p:nvSpPr>
        <p:spPr bwMode="auto">
          <a:xfrm>
            <a:off x="9693276" y="3359150"/>
            <a:ext cx="12382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74"/>
          <p:cNvSpPr>
            <a:spLocks noChangeShapeType="1"/>
          </p:cNvSpPr>
          <p:nvPr/>
        </p:nvSpPr>
        <p:spPr bwMode="auto">
          <a:xfrm flipH="1">
            <a:off x="9512301" y="3368675"/>
            <a:ext cx="13017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75"/>
          <p:cNvSpPr>
            <a:spLocks noChangeShapeType="1"/>
          </p:cNvSpPr>
          <p:nvPr/>
        </p:nvSpPr>
        <p:spPr bwMode="auto">
          <a:xfrm flipH="1" flipV="1">
            <a:off x="9893301" y="3686176"/>
            <a:ext cx="1492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176"/>
          <p:cNvSpPr>
            <a:spLocks noChangeShapeType="1"/>
          </p:cNvSpPr>
          <p:nvPr/>
        </p:nvSpPr>
        <p:spPr bwMode="auto">
          <a:xfrm flipV="1">
            <a:off x="3200400" y="4724400"/>
            <a:ext cx="36195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Text Box 177"/>
          <p:cNvSpPr txBox="1">
            <a:spLocks noChangeArrowheads="1"/>
          </p:cNvSpPr>
          <p:nvPr/>
        </p:nvSpPr>
        <p:spPr bwMode="auto">
          <a:xfrm>
            <a:off x="1905001" y="6248400"/>
            <a:ext cx="252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8494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857376" y="531814"/>
            <a:ext cx="783907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000" b="1"/>
              <a:t>Algorithm</a:t>
            </a:r>
            <a:r>
              <a:rPr lang="en-US" altLang="en-US" sz="4000"/>
              <a:t> </a:t>
            </a:r>
            <a:r>
              <a:rPr lang="en-US" altLang="en-US" sz="4000" i="1"/>
              <a:t>k-means</a:t>
            </a:r>
            <a:r>
              <a:rPr lang="en-US" altLang="en-US" sz="4000"/>
              <a:t>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1. Decide on a value for </a:t>
            </a:r>
            <a:r>
              <a:rPr lang="en-US" altLang="en-US" sz="2800" i="1"/>
              <a:t>k</a:t>
            </a:r>
            <a:r>
              <a:rPr lang="en-US" altLang="en-US" sz="2800"/>
              <a:t>.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2. Initialize the </a:t>
            </a:r>
            <a:r>
              <a:rPr lang="en-US" altLang="en-US" sz="2800" i="1"/>
              <a:t>k</a:t>
            </a:r>
            <a:r>
              <a:rPr lang="en-US" altLang="en-US" sz="2800"/>
              <a:t> cluster centers (randomly, if necessary).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3. Decide the class memberships of the </a:t>
            </a:r>
            <a:r>
              <a:rPr lang="en-US" altLang="en-US" sz="2800" i="1"/>
              <a:t>N</a:t>
            </a:r>
            <a:r>
              <a:rPr lang="en-US" altLang="en-US" sz="2800"/>
              <a:t> objects by assigning them to the nearest cluster center.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4. Re-estimate the </a:t>
            </a:r>
            <a:r>
              <a:rPr lang="en-US" altLang="en-US" sz="2800" i="1"/>
              <a:t>k</a:t>
            </a:r>
            <a:r>
              <a:rPr lang="en-US" altLang="en-US" sz="2800"/>
              <a:t> cluster centers, by assuming the memberships found above are correct.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5. If none of the </a:t>
            </a:r>
            <a:r>
              <a:rPr lang="en-US" altLang="en-US" sz="2800" i="1"/>
              <a:t>N</a:t>
            </a:r>
            <a:r>
              <a:rPr lang="en-US" altLang="en-US" sz="2800"/>
              <a:t> objects changed membership in the last iteration, exit. Otherwise goto 3.	</a:t>
            </a:r>
          </a:p>
        </p:txBody>
      </p:sp>
    </p:spTree>
    <p:extLst>
      <p:ext uri="{BB962C8B-B14F-4D97-AF65-F5344CB8AC3E}">
        <p14:creationId xmlns:p14="http://schemas.microsoft.com/office/powerpoint/2010/main" val="8064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2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67" name="Rectangle 43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68" name="Line 44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45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46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47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48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Rectangle 4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4" name="Line 50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51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52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53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54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55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56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57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58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59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60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61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62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63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Freeform 64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Rectangle 65"/>
          <p:cNvSpPr>
            <a:spLocks noChangeArrowheads="1"/>
          </p:cNvSpPr>
          <p:nvPr/>
        </p:nvSpPr>
        <p:spPr bwMode="auto">
          <a:xfrm>
            <a:off x="3350623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36890" name="Rectangle 66"/>
          <p:cNvSpPr>
            <a:spLocks noChangeArrowheads="1"/>
          </p:cNvSpPr>
          <p:nvPr/>
        </p:nvSpPr>
        <p:spPr bwMode="auto">
          <a:xfrm>
            <a:off x="3350623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36891" name="Rectangle 67"/>
          <p:cNvSpPr>
            <a:spLocks noChangeArrowheads="1"/>
          </p:cNvSpPr>
          <p:nvPr/>
        </p:nvSpPr>
        <p:spPr bwMode="auto">
          <a:xfrm>
            <a:off x="3350623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36892" name="Rectangle 68"/>
          <p:cNvSpPr>
            <a:spLocks noChangeArrowheads="1"/>
          </p:cNvSpPr>
          <p:nvPr/>
        </p:nvSpPr>
        <p:spPr bwMode="auto">
          <a:xfrm>
            <a:off x="3350623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36893" name="Rectangle 69"/>
          <p:cNvSpPr>
            <a:spLocks noChangeArrowheads="1"/>
          </p:cNvSpPr>
          <p:nvPr/>
        </p:nvSpPr>
        <p:spPr bwMode="auto">
          <a:xfrm>
            <a:off x="3350623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36894" name="Rectangle 70"/>
          <p:cNvSpPr>
            <a:spLocks noChangeArrowheads="1"/>
          </p:cNvSpPr>
          <p:nvPr/>
        </p:nvSpPr>
        <p:spPr bwMode="auto">
          <a:xfrm>
            <a:off x="3350623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36895" name="Rectangle 71"/>
          <p:cNvSpPr>
            <a:spLocks noChangeArrowheads="1"/>
          </p:cNvSpPr>
          <p:nvPr/>
        </p:nvSpPr>
        <p:spPr bwMode="auto">
          <a:xfrm>
            <a:off x="35871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36896" name="Rectangle 72"/>
          <p:cNvSpPr>
            <a:spLocks noChangeArrowheads="1"/>
          </p:cNvSpPr>
          <p:nvPr/>
        </p:nvSpPr>
        <p:spPr bwMode="auto">
          <a:xfrm>
            <a:off x="4757148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36897" name="Rectangle 73"/>
          <p:cNvSpPr>
            <a:spLocks noChangeArrowheads="1"/>
          </p:cNvSpPr>
          <p:nvPr/>
        </p:nvSpPr>
        <p:spPr bwMode="auto">
          <a:xfrm>
            <a:off x="593507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36898" name="Rectangle 74"/>
          <p:cNvSpPr>
            <a:spLocks noChangeArrowheads="1"/>
          </p:cNvSpPr>
          <p:nvPr/>
        </p:nvSpPr>
        <p:spPr bwMode="auto">
          <a:xfrm>
            <a:off x="71050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36899" name="Rectangle 75"/>
          <p:cNvSpPr>
            <a:spLocks noChangeArrowheads="1"/>
          </p:cNvSpPr>
          <p:nvPr/>
        </p:nvSpPr>
        <p:spPr bwMode="auto">
          <a:xfrm>
            <a:off x="828457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36900" name="Rectangle 76"/>
          <p:cNvSpPr>
            <a:spLocks noChangeArrowheads="1"/>
          </p:cNvSpPr>
          <p:nvPr/>
        </p:nvSpPr>
        <p:spPr bwMode="auto">
          <a:xfrm>
            <a:off x="94545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1</a:t>
            </a:r>
          </a:p>
        </p:txBody>
      </p:sp>
      <p:sp>
        <p:nvSpPr>
          <p:cNvPr id="36902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sp>
        <p:nvSpPr>
          <p:cNvPr id="36903" name="AutoShape 5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4" name="AutoShape 6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5" name="AutoShape 7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6" name="AutoShape 8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7" name="AutoShape 9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8" name="AutoShape 10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9" name="AutoShape 11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0" name="AutoShape 12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1" name="AutoShape 13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2" name="AutoShape 14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3" name="AutoShape 15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4" name="AutoShape 16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5" name="AutoShape 17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6" name="AutoShape 18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7" name="AutoShape 19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8" name="AutoShape 20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9" name="AutoShape 21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0" name="AutoShape 22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1" name="AutoShape 23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2" name="AutoShape 24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3" name="AutoShape 25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4" name="AutoShape 26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5" name="AutoShape 27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6" name="AutoShape 28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7" name="AutoShape 29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8" name="AutoShape 30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29" name="AutoShape 31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64224" name="Group 32"/>
          <p:cNvGrpSpPr>
            <a:grpSpLocks/>
          </p:cNvGrpSpPr>
          <p:nvPr/>
        </p:nvGrpSpPr>
        <p:grpSpPr bwMode="auto">
          <a:xfrm>
            <a:off x="5181600" y="2286000"/>
            <a:ext cx="2743200" cy="3276600"/>
            <a:chOff x="2304" y="1440"/>
            <a:chExt cx="1728" cy="2064"/>
          </a:xfrm>
        </p:grpSpPr>
        <p:grpSp>
          <p:nvGrpSpPr>
            <p:cNvPr id="36931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36938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939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1</a:t>
                </a:r>
              </a:p>
            </p:txBody>
          </p:sp>
        </p:grpSp>
        <p:grpSp>
          <p:nvGrpSpPr>
            <p:cNvPr id="36932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36936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937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2</a:t>
                </a:r>
              </a:p>
            </p:txBody>
          </p:sp>
        </p:grpSp>
        <p:grpSp>
          <p:nvGrpSpPr>
            <p:cNvPr id="36933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36934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935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5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891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892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898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Rectangle 68"/>
          <p:cNvSpPr>
            <a:spLocks noChangeArrowheads="1"/>
          </p:cNvSpPr>
          <p:nvPr/>
        </p:nvSpPr>
        <p:spPr bwMode="auto">
          <a:xfrm>
            <a:off x="3350623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37914" name="Rectangle 69"/>
          <p:cNvSpPr>
            <a:spLocks noChangeArrowheads="1"/>
          </p:cNvSpPr>
          <p:nvPr/>
        </p:nvSpPr>
        <p:spPr bwMode="auto">
          <a:xfrm>
            <a:off x="3350623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37915" name="Rectangle 70"/>
          <p:cNvSpPr>
            <a:spLocks noChangeArrowheads="1"/>
          </p:cNvSpPr>
          <p:nvPr/>
        </p:nvSpPr>
        <p:spPr bwMode="auto">
          <a:xfrm>
            <a:off x="3350623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37916" name="Rectangle 71"/>
          <p:cNvSpPr>
            <a:spLocks noChangeArrowheads="1"/>
          </p:cNvSpPr>
          <p:nvPr/>
        </p:nvSpPr>
        <p:spPr bwMode="auto">
          <a:xfrm>
            <a:off x="3350623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37917" name="Rectangle 72"/>
          <p:cNvSpPr>
            <a:spLocks noChangeArrowheads="1"/>
          </p:cNvSpPr>
          <p:nvPr/>
        </p:nvSpPr>
        <p:spPr bwMode="auto">
          <a:xfrm>
            <a:off x="3350623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37918" name="Rectangle 73"/>
          <p:cNvSpPr>
            <a:spLocks noChangeArrowheads="1"/>
          </p:cNvSpPr>
          <p:nvPr/>
        </p:nvSpPr>
        <p:spPr bwMode="auto">
          <a:xfrm>
            <a:off x="3350623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37919" name="Rectangle 74"/>
          <p:cNvSpPr>
            <a:spLocks noChangeArrowheads="1"/>
          </p:cNvSpPr>
          <p:nvPr/>
        </p:nvSpPr>
        <p:spPr bwMode="auto">
          <a:xfrm>
            <a:off x="35871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37920" name="Rectangle 75"/>
          <p:cNvSpPr>
            <a:spLocks noChangeArrowheads="1"/>
          </p:cNvSpPr>
          <p:nvPr/>
        </p:nvSpPr>
        <p:spPr bwMode="auto">
          <a:xfrm>
            <a:off x="4757148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37921" name="Rectangle 76"/>
          <p:cNvSpPr>
            <a:spLocks noChangeArrowheads="1"/>
          </p:cNvSpPr>
          <p:nvPr/>
        </p:nvSpPr>
        <p:spPr bwMode="auto">
          <a:xfrm>
            <a:off x="593507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37922" name="Rectangle 77"/>
          <p:cNvSpPr>
            <a:spLocks noChangeArrowheads="1"/>
          </p:cNvSpPr>
          <p:nvPr/>
        </p:nvSpPr>
        <p:spPr bwMode="auto">
          <a:xfrm>
            <a:off x="71050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37923" name="Rectangle 78"/>
          <p:cNvSpPr>
            <a:spLocks noChangeArrowheads="1"/>
          </p:cNvSpPr>
          <p:nvPr/>
        </p:nvSpPr>
        <p:spPr bwMode="auto">
          <a:xfrm>
            <a:off x="828457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37924" name="Rectangle 79"/>
          <p:cNvSpPr>
            <a:spLocks noChangeArrowheads="1"/>
          </p:cNvSpPr>
          <p:nvPr/>
        </p:nvSpPr>
        <p:spPr bwMode="auto">
          <a:xfrm>
            <a:off x="94545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2</a:t>
            </a:r>
          </a:p>
        </p:txBody>
      </p:sp>
      <p:sp>
        <p:nvSpPr>
          <p:cNvPr id="37926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7927" name="Group 5"/>
          <p:cNvGrpSpPr>
            <a:grpSpLocks/>
          </p:cNvGrpSpPr>
          <p:nvPr/>
        </p:nvGrpSpPr>
        <p:grpSpPr bwMode="auto">
          <a:xfrm>
            <a:off x="5943600" y="2286000"/>
            <a:ext cx="685800" cy="533400"/>
            <a:chOff x="192" y="1824"/>
            <a:chExt cx="432" cy="336"/>
          </a:xfrm>
        </p:grpSpPr>
        <p:sp>
          <p:nvSpPr>
            <p:cNvPr id="37968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69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7928" name="Group 8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37966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67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7929" name="Group 11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37964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65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7930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31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32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33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34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35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36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37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38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39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0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1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2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3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4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5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6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7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8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49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50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51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52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53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54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55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56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65257" name="Group 41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37961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58" name="Line 82"/>
          <p:cNvSpPr>
            <a:spLocks noChangeShapeType="1"/>
          </p:cNvSpPr>
          <p:nvPr/>
        </p:nvSpPr>
        <p:spPr bwMode="auto">
          <a:xfrm flipH="1" flipV="1">
            <a:off x="3581400" y="1752600"/>
            <a:ext cx="2971800" cy="190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Line 83"/>
          <p:cNvSpPr>
            <a:spLocks noChangeShapeType="1"/>
          </p:cNvSpPr>
          <p:nvPr/>
        </p:nvSpPr>
        <p:spPr bwMode="auto">
          <a:xfrm flipH="1">
            <a:off x="5562600" y="3657600"/>
            <a:ext cx="990600" cy="182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0" name="Line 84"/>
          <p:cNvSpPr>
            <a:spLocks noChangeShapeType="1"/>
          </p:cNvSpPr>
          <p:nvPr/>
        </p:nvSpPr>
        <p:spPr bwMode="auto">
          <a:xfrm flipV="1">
            <a:off x="6553200" y="3657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0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8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15" name="Rectangle 6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16" name="Line 70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71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72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73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74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Rectangle 75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2" name="Line 76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77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78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79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80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81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82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83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84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85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86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87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88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89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Freeform 90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Rectangle 91"/>
          <p:cNvSpPr>
            <a:spLocks noChangeArrowheads="1"/>
          </p:cNvSpPr>
          <p:nvPr/>
        </p:nvSpPr>
        <p:spPr bwMode="auto">
          <a:xfrm>
            <a:off x="3350623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38938" name="Rectangle 92"/>
          <p:cNvSpPr>
            <a:spLocks noChangeArrowheads="1"/>
          </p:cNvSpPr>
          <p:nvPr/>
        </p:nvSpPr>
        <p:spPr bwMode="auto">
          <a:xfrm>
            <a:off x="3350623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38939" name="Rectangle 93"/>
          <p:cNvSpPr>
            <a:spLocks noChangeArrowheads="1"/>
          </p:cNvSpPr>
          <p:nvPr/>
        </p:nvSpPr>
        <p:spPr bwMode="auto">
          <a:xfrm>
            <a:off x="3350623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38940" name="Rectangle 94"/>
          <p:cNvSpPr>
            <a:spLocks noChangeArrowheads="1"/>
          </p:cNvSpPr>
          <p:nvPr/>
        </p:nvSpPr>
        <p:spPr bwMode="auto">
          <a:xfrm>
            <a:off x="3350623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38941" name="Rectangle 95"/>
          <p:cNvSpPr>
            <a:spLocks noChangeArrowheads="1"/>
          </p:cNvSpPr>
          <p:nvPr/>
        </p:nvSpPr>
        <p:spPr bwMode="auto">
          <a:xfrm>
            <a:off x="3350623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38942" name="Rectangle 96"/>
          <p:cNvSpPr>
            <a:spLocks noChangeArrowheads="1"/>
          </p:cNvSpPr>
          <p:nvPr/>
        </p:nvSpPr>
        <p:spPr bwMode="auto">
          <a:xfrm>
            <a:off x="3350623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38943" name="Rectangle 97"/>
          <p:cNvSpPr>
            <a:spLocks noChangeArrowheads="1"/>
          </p:cNvSpPr>
          <p:nvPr/>
        </p:nvSpPr>
        <p:spPr bwMode="auto">
          <a:xfrm>
            <a:off x="35871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38944" name="Rectangle 98"/>
          <p:cNvSpPr>
            <a:spLocks noChangeArrowheads="1"/>
          </p:cNvSpPr>
          <p:nvPr/>
        </p:nvSpPr>
        <p:spPr bwMode="auto">
          <a:xfrm>
            <a:off x="4757148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38945" name="Rectangle 99"/>
          <p:cNvSpPr>
            <a:spLocks noChangeArrowheads="1"/>
          </p:cNvSpPr>
          <p:nvPr/>
        </p:nvSpPr>
        <p:spPr bwMode="auto">
          <a:xfrm>
            <a:off x="593507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38946" name="Rectangle 100"/>
          <p:cNvSpPr>
            <a:spLocks noChangeArrowheads="1"/>
          </p:cNvSpPr>
          <p:nvPr/>
        </p:nvSpPr>
        <p:spPr bwMode="auto">
          <a:xfrm>
            <a:off x="71050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38947" name="Rectangle 101"/>
          <p:cNvSpPr>
            <a:spLocks noChangeArrowheads="1"/>
          </p:cNvSpPr>
          <p:nvPr/>
        </p:nvSpPr>
        <p:spPr bwMode="auto">
          <a:xfrm>
            <a:off x="828457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38948" name="Rectangle 102"/>
          <p:cNvSpPr>
            <a:spLocks noChangeArrowheads="1"/>
          </p:cNvSpPr>
          <p:nvPr/>
        </p:nvSpPr>
        <p:spPr bwMode="auto">
          <a:xfrm>
            <a:off x="94545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3</a:t>
            </a:r>
          </a:p>
        </p:txBody>
      </p:sp>
      <p:sp>
        <p:nvSpPr>
          <p:cNvPr id="38950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8951" name="Group 5"/>
          <p:cNvGrpSpPr>
            <a:grpSpLocks/>
          </p:cNvGrpSpPr>
          <p:nvPr/>
        </p:nvGrpSpPr>
        <p:grpSpPr bwMode="auto">
          <a:xfrm>
            <a:off x="7696200" y="2133600"/>
            <a:ext cx="685800" cy="533400"/>
            <a:chOff x="192" y="1824"/>
            <a:chExt cx="432" cy="336"/>
          </a:xfrm>
        </p:grpSpPr>
        <p:sp>
          <p:nvSpPr>
            <p:cNvPr id="39012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013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8952" name="Group 8"/>
          <p:cNvGrpSpPr>
            <a:grpSpLocks/>
          </p:cNvGrpSpPr>
          <p:nvPr/>
        </p:nvGrpSpPr>
        <p:grpSpPr bwMode="auto">
          <a:xfrm>
            <a:off x="4648200" y="4343400"/>
            <a:ext cx="685800" cy="533400"/>
            <a:chOff x="192" y="1824"/>
            <a:chExt cx="432" cy="336"/>
          </a:xfrm>
        </p:grpSpPr>
        <p:sp>
          <p:nvSpPr>
            <p:cNvPr id="39010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011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8953" name="Group 11"/>
          <p:cNvGrpSpPr>
            <a:grpSpLocks/>
          </p:cNvGrpSpPr>
          <p:nvPr/>
        </p:nvGrpSpPr>
        <p:grpSpPr bwMode="auto">
          <a:xfrm>
            <a:off x="7772400" y="4038600"/>
            <a:ext cx="685800" cy="533400"/>
            <a:chOff x="192" y="1824"/>
            <a:chExt cx="432" cy="336"/>
          </a:xfrm>
        </p:grpSpPr>
        <p:sp>
          <p:nvSpPr>
            <p:cNvPr id="39008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009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8954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55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56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57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58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59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0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1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2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3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4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5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6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7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8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69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0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1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2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3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4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5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6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7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8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79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0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1" name="AutoShape 41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2" name="AutoShape 42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3" name="AutoShape 43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4" name="AutoShape 44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5" name="AutoShape 45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6" name="AutoShape 46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7" name="AutoShape 47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8" name="AutoShape 4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89" name="AutoShape 49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0" name="AutoShape 50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1" name="AutoShape 51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2" name="AutoShape 52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3" name="AutoShape 53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4" name="AutoShape 54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5" name="AutoShape 55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6" name="AutoShape 56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7" name="AutoShape 57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8" name="AutoShape 58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99" name="AutoShape 59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000" name="AutoShape 60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001" name="AutoShape 61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002" name="AutoShape 62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003" name="AutoShape 63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004" name="AutoShape 64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005" name="AutoShape 65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006" name="AutoShape 66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007" name="AutoShape 67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39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0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6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68"/>
          <p:cNvSpPr>
            <a:spLocks noChangeArrowheads="1"/>
          </p:cNvSpPr>
          <p:nvPr/>
        </p:nvSpPr>
        <p:spPr bwMode="auto">
          <a:xfrm>
            <a:off x="3350623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39962" name="Rectangle 69"/>
          <p:cNvSpPr>
            <a:spLocks noChangeArrowheads="1"/>
          </p:cNvSpPr>
          <p:nvPr/>
        </p:nvSpPr>
        <p:spPr bwMode="auto">
          <a:xfrm>
            <a:off x="3350623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39963" name="Rectangle 70"/>
          <p:cNvSpPr>
            <a:spLocks noChangeArrowheads="1"/>
          </p:cNvSpPr>
          <p:nvPr/>
        </p:nvSpPr>
        <p:spPr bwMode="auto">
          <a:xfrm>
            <a:off x="3350623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39964" name="Rectangle 71"/>
          <p:cNvSpPr>
            <a:spLocks noChangeArrowheads="1"/>
          </p:cNvSpPr>
          <p:nvPr/>
        </p:nvSpPr>
        <p:spPr bwMode="auto">
          <a:xfrm>
            <a:off x="3350623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39965" name="Rectangle 72"/>
          <p:cNvSpPr>
            <a:spLocks noChangeArrowheads="1"/>
          </p:cNvSpPr>
          <p:nvPr/>
        </p:nvSpPr>
        <p:spPr bwMode="auto">
          <a:xfrm>
            <a:off x="3350623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39966" name="Rectangle 73"/>
          <p:cNvSpPr>
            <a:spLocks noChangeArrowheads="1"/>
          </p:cNvSpPr>
          <p:nvPr/>
        </p:nvSpPr>
        <p:spPr bwMode="auto">
          <a:xfrm>
            <a:off x="3350623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39967" name="Rectangle 74"/>
          <p:cNvSpPr>
            <a:spLocks noChangeArrowheads="1"/>
          </p:cNvSpPr>
          <p:nvPr/>
        </p:nvSpPr>
        <p:spPr bwMode="auto">
          <a:xfrm>
            <a:off x="35871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39968" name="Rectangle 75"/>
          <p:cNvSpPr>
            <a:spLocks noChangeArrowheads="1"/>
          </p:cNvSpPr>
          <p:nvPr/>
        </p:nvSpPr>
        <p:spPr bwMode="auto">
          <a:xfrm>
            <a:off x="4757148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39969" name="Rectangle 76"/>
          <p:cNvSpPr>
            <a:spLocks noChangeArrowheads="1"/>
          </p:cNvSpPr>
          <p:nvPr/>
        </p:nvSpPr>
        <p:spPr bwMode="auto">
          <a:xfrm>
            <a:off x="593507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39970" name="Rectangle 77"/>
          <p:cNvSpPr>
            <a:spLocks noChangeArrowheads="1"/>
          </p:cNvSpPr>
          <p:nvPr/>
        </p:nvSpPr>
        <p:spPr bwMode="auto">
          <a:xfrm>
            <a:off x="71050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39971" name="Rectangle 78"/>
          <p:cNvSpPr>
            <a:spLocks noChangeArrowheads="1"/>
          </p:cNvSpPr>
          <p:nvPr/>
        </p:nvSpPr>
        <p:spPr bwMode="auto">
          <a:xfrm>
            <a:off x="828457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39972" name="Rectangle 79"/>
          <p:cNvSpPr>
            <a:spLocks noChangeArrowheads="1"/>
          </p:cNvSpPr>
          <p:nvPr/>
        </p:nvSpPr>
        <p:spPr bwMode="auto">
          <a:xfrm>
            <a:off x="9454561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4</a:t>
            </a:r>
          </a:p>
        </p:txBody>
      </p:sp>
      <p:sp>
        <p:nvSpPr>
          <p:cNvPr id="39974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9975" name="Group 5"/>
          <p:cNvGrpSpPr>
            <a:grpSpLocks/>
          </p:cNvGrpSpPr>
          <p:nvPr/>
        </p:nvGrpSpPr>
        <p:grpSpPr bwMode="auto">
          <a:xfrm>
            <a:off x="7696200" y="2133600"/>
            <a:ext cx="685800" cy="533400"/>
            <a:chOff x="192" y="1824"/>
            <a:chExt cx="432" cy="336"/>
          </a:xfrm>
        </p:grpSpPr>
        <p:sp>
          <p:nvSpPr>
            <p:cNvPr id="40013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14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9976" name="Group 8"/>
          <p:cNvGrpSpPr>
            <a:grpSpLocks/>
          </p:cNvGrpSpPr>
          <p:nvPr/>
        </p:nvGrpSpPr>
        <p:grpSpPr bwMode="auto">
          <a:xfrm>
            <a:off x="4648200" y="4343400"/>
            <a:ext cx="685800" cy="533400"/>
            <a:chOff x="192" y="1824"/>
            <a:chExt cx="432" cy="336"/>
          </a:xfrm>
        </p:grpSpPr>
        <p:sp>
          <p:nvSpPr>
            <p:cNvPr id="40011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12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9977" name="Group 11"/>
          <p:cNvGrpSpPr>
            <a:grpSpLocks/>
          </p:cNvGrpSpPr>
          <p:nvPr/>
        </p:nvGrpSpPr>
        <p:grpSpPr bwMode="auto">
          <a:xfrm>
            <a:off x="7772400" y="4038600"/>
            <a:ext cx="685800" cy="533400"/>
            <a:chOff x="192" y="1824"/>
            <a:chExt cx="432" cy="336"/>
          </a:xfrm>
        </p:grpSpPr>
        <p:sp>
          <p:nvSpPr>
            <p:cNvPr id="40009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10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9978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79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0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1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2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3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4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5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6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7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8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89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0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1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2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3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4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5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6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7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8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99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000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001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002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003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004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67305" name="Group 41"/>
          <p:cNvGrpSpPr>
            <a:grpSpLocks/>
          </p:cNvGrpSpPr>
          <p:nvPr/>
        </p:nvGrpSpPr>
        <p:grpSpPr bwMode="auto">
          <a:xfrm>
            <a:off x="4343400" y="2209800"/>
            <a:ext cx="3962400" cy="2514600"/>
            <a:chOff x="1776" y="1392"/>
            <a:chExt cx="2496" cy="1584"/>
          </a:xfrm>
        </p:grpSpPr>
        <p:sp>
          <p:nvSpPr>
            <p:cNvPr id="40006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7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590800" y="1143001"/>
          <a:ext cx="7100888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hart" r:id="rId4" imgW="6888861" imgH="5418011" progId="Excel.Chart.8">
                  <p:embed/>
                </p:oleObj>
              </mc:Choice>
              <mc:Fallback>
                <p:oleObj name="Chart" r:id="rId4" imgW="6888861" imgH="541801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1"/>
                        <a:ext cx="7100888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5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8077200" y="2133600"/>
            <a:ext cx="685800" cy="533400"/>
            <a:chOff x="192" y="1824"/>
            <a:chExt cx="432" cy="336"/>
          </a:xfrm>
        </p:grpSpPr>
        <p:sp>
          <p:nvSpPr>
            <p:cNvPr id="40999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00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40966" name="Group 8"/>
          <p:cNvGrpSpPr>
            <a:grpSpLocks/>
          </p:cNvGrpSpPr>
          <p:nvPr/>
        </p:nvGrpSpPr>
        <p:grpSpPr bwMode="auto">
          <a:xfrm>
            <a:off x="4267200" y="4038600"/>
            <a:ext cx="685800" cy="533400"/>
            <a:chOff x="192" y="1824"/>
            <a:chExt cx="432" cy="336"/>
          </a:xfrm>
        </p:grpSpPr>
        <p:sp>
          <p:nvSpPr>
            <p:cNvPr id="40997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98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40967" name="Group 11"/>
          <p:cNvGrpSpPr>
            <a:grpSpLocks/>
          </p:cNvGrpSpPr>
          <p:nvPr/>
        </p:nvGrpSpPr>
        <p:grpSpPr bwMode="auto">
          <a:xfrm>
            <a:off x="7696200" y="4267200"/>
            <a:ext cx="685800" cy="533400"/>
            <a:chOff x="192" y="1824"/>
            <a:chExt cx="432" cy="336"/>
          </a:xfrm>
        </p:grpSpPr>
        <p:sp>
          <p:nvSpPr>
            <p:cNvPr id="40995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96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40968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9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0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1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2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3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4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5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6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7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8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9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0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1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2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3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4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5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6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7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8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89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90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91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92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93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94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1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Comments on the </a:t>
            </a:r>
            <a:r>
              <a:rPr lang="en-US" altLang="en-US" sz="4000" i="1"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 Method</a:t>
            </a:r>
            <a:endParaRPr lang="en-US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u="sng"/>
              <a:t>Strength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Relatively efficient</a:t>
            </a:r>
            <a:r>
              <a:rPr lang="en-US" altLang="en-US"/>
              <a:t>: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tkn</a:t>
            </a:r>
            <a:r>
              <a:rPr lang="en-US" altLang="en-US"/>
              <a:t>), where </a:t>
            </a:r>
            <a:r>
              <a:rPr lang="en-US" altLang="en-US" i="1"/>
              <a:t>n</a:t>
            </a:r>
            <a:r>
              <a:rPr lang="en-US" altLang="en-US"/>
              <a:t> is # objects, </a:t>
            </a:r>
            <a:r>
              <a:rPr lang="en-US" altLang="en-US" i="1"/>
              <a:t>k</a:t>
            </a:r>
            <a:r>
              <a:rPr lang="en-US" altLang="en-US"/>
              <a:t> is # clusters, and </a:t>
            </a:r>
            <a:r>
              <a:rPr lang="en-US" altLang="en-US" i="1"/>
              <a:t>t  </a:t>
            </a:r>
            <a:r>
              <a:rPr lang="en-US" altLang="en-US"/>
              <a:t>is # iterations. Normally, 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t</a:t>
            </a:r>
            <a:r>
              <a:rPr lang="en-US" altLang="en-US"/>
              <a:t> &lt;&lt; </a:t>
            </a:r>
            <a:r>
              <a:rPr lang="en-US" altLang="en-US" i="1"/>
              <a:t>n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Often terminates at a </a:t>
            </a:r>
            <a:r>
              <a:rPr lang="en-US" altLang="en-US" i="1"/>
              <a:t>local optimum</a:t>
            </a:r>
            <a:r>
              <a:rPr lang="en-US" altLang="en-US"/>
              <a:t>. The </a:t>
            </a:r>
            <a:r>
              <a:rPr lang="en-US" altLang="en-US" i="1"/>
              <a:t>global optimum</a:t>
            </a:r>
            <a:r>
              <a:rPr lang="en-US" altLang="en-US"/>
              <a:t> may be found using techniques such as: </a:t>
            </a:r>
            <a:r>
              <a:rPr lang="en-US" altLang="en-US" i="1"/>
              <a:t>deterministic annealing</a:t>
            </a:r>
            <a:r>
              <a:rPr lang="en-US" altLang="en-US"/>
              <a:t> and </a:t>
            </a:r>
            <a:r>
              <a:rPr lang="en-US" altLang="en-US" i="1"/>
              <a:t>genetic algorithms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u="sng"/>
              <a:t>Weakness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Applicable only when </a:t>
            </a:r>
            <a:r>
              <a:rPr lang="en-US" altLang="en-US" i="1"/>
              <a:t>mean</a:t>
            </a:r>
            <a:r>
              <a:rPr lang="en-US" altLang="en-US"/>
              <a:t> is defined, then what about categorical data?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specify </a:t>
            </a:r>
            <a:r>
              <a:rPr lang="en-US" altLang="en-US" i="1"/>
              <a:t>k, </a:t>
            </a:r>
            <a:r>
              <a:rPr lang="en-US" altLang="en-US"/>
              <a:t>the </a:t>
            </a:r>
            <a:r>
              <a:rPr lang="en-US" altLang="en-US" i="1"/>
              <a:t>number</a:t>
            </a:r>
            <a:r>
              <a:rPr lang="en-US" altLang="en-US"/>
              <a:t> of clusters, in advance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Unable to handle noisy data and </a:t>
            </a:r>
            <a:r>
              <a:rPr lang="en-US" altLang="en-US" i="1"/>
              <a:t>outliers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 suitable to discover clusters with </a:t>
            </a:r>
            <a:r>
              <a:rPr lang="en-US" altLang="en-US" i="1"/>
              <a:t>non-convex shapes</a:t>
            </a:r>
          </a:p>
        </p:txBody>
      </p:sp>
    </p:spTree>
    <p:extLst>
      <p:ext uri="{BB962C8B-B14F-4D97-AF65-F5344CB8AC3E}">
        <p14:creationId xmlns:p14="http://schemas.microsoft.com/office/powerpoint/2010/main" val="7029545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1524000" y="2074864"/>
            <a:ext cx="4476750" cy="4435475"/>
            <a:chOff x="83" y="1196"/>
            <a:chExt cx="2820" cy="2794"/>
          </a:xfrm>
        </p:grpSpPr>
        <p:sp>
          <p:nvSpPr>
            <p:cNvPr id="60421" name="Rectangle 3"/>
            <p:cNvSpPr>
              <a:spLocks noChangeArrowheads="1"/>
            </p:cNvSpPr>
            <p:nvPr/>
          </p:nvSpPr>
          <p:spPr bwMode="auto">
            <a:xfrm>
              <a:off x="41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22" name="Rectangle 4"/>
            <p:cNvSpPr>
              <a:spLocks noChangeArrowheads="1"/>
            </p:cNvSpPr>
            <p:nvPr/>
          </p:nvSpPr>
          <p:spPr bwMode="auto">
            <a:xfrm>
              <a:off x="65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23" name="Rectangle 5"/>
            <p:cNvSpPr>
              <a:spLocks noChangeArrowheads="1"/>
            </p:cNvSpPr>
            <p:nvPr/>
          </p:nvSpPr>
          <p:spPr bwMode="auto">
            <a:xfrm>
              <a:off x="89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24" name="Rectangle 6"/>
            <p:cNvSpPr>
              <a:spLocks noChangeArrowheads="1"/>
            </p:cNvSpPr>
            <p:nvPr/>
          </p:nvSpPr>
          <p:spPr bwMode="auto">
            <a:xfrm>
              <a:off x="113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25" name="Rectangle 7"/>
            <p:cNvSpPr>
              <a:spLocks noChangeArrowheads="1"/>
            </p:cNvSpPr>
            <p:nvPr/>
          </p:nvSpPr>
          <p:spPr bwMode="auto">
            <a:xfrm>
              <a:off x="137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26" name="Rectangle 8"/>
            <p:cNvSpPr>
              <a:spLocks noChangeArrowheads="1"/>
            </p:cNvSpPr>
            <p:nvPr/>
          </p:nvSpPr>
          <p:spPr bwMode="auto">
            <a:xfrm>
              <a:off x="161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27" name="Rectangle 9"/>
            <p:cNvSpPr>
              <a:spLocks noChangeArrowheads="1"/>
            </p:cNvSpPr>
            <p:nvPr/>
          </p:nvSpPr>
          <p:spPr bwMode="auto">
            <a:xfrm>
              <a:off x="185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28" name="Rectangle 10"/>
            <p:cNvSpPr>
              <a:spLocks noChangeArrowheads="1"/>
            </p:cNvSpPr>
            <p:nvPr/>
          </p:nvSpPr>
          <p:spPr bwMode="auto">
            <a:xfrm>
              <a:off x="209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29" name="Rectangle 11"/>
            <p:cNvSpPr>
              <a:spLocks noChangeArrowheads="1"/>
            </p:cNvSpPr>
            <p:nvPr/>
          </p:nvSpPr>
          <p:spPr bwMode="auto">
            <a:xfrm>
              <a:off x="233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0" name="Rectangle 12"/>
            <p:cNvSpPr>
              <a:spLocks noChangeArrowheads="1"/>
            </p:cNvSpPr>
            <p:nvPr/>
          </p:nvSpPr>
          <p:spPr bwMode="auto">
            <a:xfrm>
              <a:off x="257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1" name="Rectangle 13"/>
            <p:cNvSpPr>
              <a:spLocks noChangeArrowheads="1"/>
            </p:cNvSpPr>
            <p:nvPr/>
          </p:nvSpPr>
          <p:spPr bwMode="auto">
            <a:xfrm>
              <a:off x="41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2" name="Rectangle 14"/>
            <p:cNvSpPr>
              <a:spLocks noChangeArrowheads="1"/>
            </p:cNvSpPr>
            <p:nvPr/>
          </p:nvSpPr>
          <p:spPr bwMode="auto">
            <a:xfrm>
              <a:off x="65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3" name="Rectangle 15"/>
            <p:cNvSpPr>
              <a:spLocks noChangeArrowheads="1"/>
            </p:cNvSpPr>
            <p:nvPr/>
          </p:nvSpPr>
          <p:spPr bwMode="auto">
            <a:xfrm>
              <a:off x="89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4" name="Rectangle 16"/>
            <p:cNvSpPr>
              <a:spLocks noChangeArrowheads="1"/>
            </p:cNvSpPr>
            <p:nvPr/>
          </p:nvSpPr>
          <p:spPr bwMode="auto">
            <a:xfrm>
              <a:off x="113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5" name="Rectangle 17"/>
            <p:cNvSpPr>
              <a:spLocks noChangeArrowheads="1"/>
            </p:cNvSpPr>
            <p:nvPr/>
          </p:nvSpPr>
          <p:spPr bwMode="auto">
            <a:xfrm>
              <a:off x="137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6" name="Rectangle 18"/>
            <p:cNvSpPr>
              <a:spLocks noChangeArrowheads="1"/>
            </p:cNvSpPr>
            <p:nvPr/>
          </p:nvSpPr>
          <p:spPr bwMode="auto">
            <a:xfrm>
              <a:off x="161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7" name="Rectangle 19"/>
            <p:cNvSpPr>
              <a:spLocks noChangeArrowheads="1"/>
            </p:cNvSpPr>
            <p:nvPr/>
          </p:nvSpPr>
          <p:spPr bwMode="auto">
            <a:xfrm>
              <a:off x="185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8" name="Rectangle 20"/>
            <p:cNvSpPr>
              <a:spLocks noChangeArrowheads="1"/>
            </p:cNvSpPr>
            <p:nvPr/>
          </p:nvSpPr>
          <p:spPr bwMode="auto">
            <a:xfrm>
              <a:off x="209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39" name="Rectangle 21"/>
            <p:cNvSpPr>
              <a:spLocks noChangeArrowheads="1"/>
            </p:cNvSpPr>
            <p:nvPr/>
          </p:nvSpPr>
          <p:spPr bwMode="auto">
            <a:xfrm>
              <a:off x="233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0" name="Rectangle 22"/>
            <p:cNvSpPr>
              <a:spLocks noChangeArrowheads="1"/>
            </p:cNvSpPr>
            <p:nvPr/>
          </p:nvSpPr>
          <p:spPr bwMode="auto">
            <a:xfrm>
              <a:off x="257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1" name="Rectangle 23"/>
            <p:cNvSpPr>
              <a:spLocks noChangeArrowheads="1"/>
            </p:cNvSpPr>
            <p:nvPr/>
          </p:nvSpPr>
          <p:spPr bwMode="auto">
            <a:xfrm>
              <a:off x="41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2" name="Rectangle 24"/>
            <p:cNvSpPr>
              <a:spLocks noChangeArrowheads="1"/>
            </p:cNvSpPr>
            <p:nvPr/>
          </p:nvSpPr>
          <p:spPr bwMode="auto">
            <a:xfrm>
              <a:off x="65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3" name="Rectangle 25"/>
            <p:cNvSpPr>
              <a:spLocks noChangeArrowheads="1"/>
            </p:cNvSpPr>
            <p:nvPr/>
          </p:nvSpPr>
          <p:spPr bwMode="auto">
            <a:xfrm>
              <a:off x="89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4" name="Rectangle 26"/>
            <p:cNvSpPr>
              <a:spLocks noChangeArrowheads="1"/>
            </p:cNvSpPr>
            <p:nvPr/>
          </p:nvSpPr>
          <p:spPr bwMode="auto">
            <a:xfrm>
              <a:off x="113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5" name="Rectangle 27"/>
            <p:cNvSpPr>
              <a:spLocks noChangeArrowheads="1"/>
            </p:cNvSpPr>
            <p:nvPr/>
          </p:nvSpPr>
          <p:spPr bwMode="auto">
            <a:xfrm>
              <a:off x="137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6" name="Rectangle 28"/>
            <p:cNvSpPr>
              <a:spLocks noChangeArrowheads="1"/>
            </p:cNvSpPr>
            <p:nvPr/>
          </p:nvSpPr>
          <p:spPr bwMode="auto">
            <a:xfrm>
              <a:off x="161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7" name="Rectangle 29"/>
            <p:cNvSpPr>
              <a:spLocks noChangeArrowheads="1"/>
            </p:cNvSpPr>
            <p:nvPr/>
          </p:nvSpPr>
          <p:spPr bwMode="auto">
            <a:xfrm>
              <a:off x="185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8" name="Rectangle 30"/>
            <p:cNvSpPr>
              <a:spLocks noChangeArrowheads="1"/>
            </p:cNvSpPr>
            <p:nvPr/>
          </p:nvSpPr>
          <p:spPr bwMode="auto">
            <a:xfrm>
              <a:off x="209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49" name="Rectangle 31"/>
            <p:cNvSpPr>
              <a:spLocks noChangeArrowheads="1"/>
            </p:cNvSpPr>
            <p:nvPr/>
          </p:nvSpPr>
          <p:spPr bwMode="auto">
            <a:xfrm>
              <a:off x="233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0" name="Rectangle 32"/>
            <p:cNvSpPr>
              <a:spLocks noChangeArrowheads="1"/>
            </p:cNvSpPr>
            <p:nvPr/>
          </p:nvSpPr>
          <p:spPr bwMode="auto">
            <a:xfrm>
              <a:off x="257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1" name="Rectangle 33"/>
            <p:cNvSpPr>
              <a:spLocks noChangeArrowheads="1"/>
            </p:cNvSpPr>
            <p:nvPr/>
          </p:nvSpPr>
          <p:spPr bwMode="auto">
            <a:xfrm>
              <a:off x="41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2" name="Rectangle 34"/>
            <p:cNvSpPr>
              <a:spLocks noChangeArrowheads="1"/>
            </p:cNvSpPr>
            <p:nvPr/>
          </p:nvSpPr>
          <p:spPr bwMode="auto">
            <a:xfrm>
              <a:off x="65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3" name="Rectangle 35"/>
            <p:cNvSpPr>
              <a:spLocks noChangeArrowheads="1"/>
            </p:cNvSpPr>
            <p:nvPr/>
          </p:nvSpPr>
          <p:spPr bwMode="auto">
            <a:xfrm>
              <a:off x="89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4" name="Rectangle 36"/>
            <p:cNvSpPr>
              <a:spLocks noChangeArrowheads="1"/>
            </p:cNvSpPr>
            <p:nvPr/>
          </p:nvSpPr>
          <p:spPr bwMode="auto">
            <a:xfrm>
              <a:off x="113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5" name="Rectangle 37"/>
            <p:cNvSpPr>
              <a:spLocks noChangeArrowheads="1"/>
            </p:cNvSpPr>
            <p:nvPr/>
          </p:nvSpPr>
          <p:spPr bwMode="auto">
            <a:xfrm>
              <a:off x="137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6" name="Rectangle 38"/>
            <p:cNvSpPr>
              <a:spLocks noChangeArrowheads="1"/>
            </p:cNvSpPr>
            <p:nvPr/>
          </p:nvSpPr>
          <p:spPr bwMode="auto">
            <a:xfrm>
              <a:off x="161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7" name="Rectangle 39"/>
            <p:cNvSpPr>
              <a:spLocks noChangeArrowheads="1"/>
            </p:cNvSpPr>
            <p:nvPr/>
          </p:nvSpPr>
          <p:spPr bwMode="auto">
            <a:xfrm>
              <a:off x="185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8" name="Rectangle 40"/>
            <p:cNvSpPr>
              <a:spLocks noChangeArrowheads="1"/>
            </p:cNvSpPr>
            <p:nvPr/>
          </p:nvSpPr>
          <p:spPr bwMode="auto">
            <a:xfrm>
              <a:off x="209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59" name="Rectangle 41"/>
            <p:cNvSpPr>
              <a:spLocks noChangeArrowheads="1"/>
            </p:cNvSpPr>
            <p:nvPr/>
          </p:nvSpPr>
          <p:spPr bwMode="auto">
            <a:xfrm>
              <a:off x="233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0" name="Rectangle 42"/>
            <p:cNvSpPr>
              <a:spLocks noChangeArrowheads="1"/>
            </p:cNvSpPr>
            <p:nvPr/>
          </p:nvSpPr>
          <p:spPr bwMode="auto">
            <a:xfrm>
              <a:off x="257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1" name="Rectangle 43"/>
            <p:cNvSpPr>
              <a:spLocks noChangeArrowheads="1"/>
            </p:cNvSpPr>
            <p:nvPr/>
          </p:nvSpPr>
          <p:spPr bwMode="auto">
            <a:xfrm>
              <a:off x="41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2" name="Rectangle 44"/>
            <p:cNvSpPr>
              <a:spLocks noChangeArrowheads="1"/>
            </p:cNvSpPr>
            <p:nvPr/>
          </p:nvSpPr>
          <p:spPr bwMode="auto">
            <a:xfrm>
              <a:off x="65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3" name="Rectangle 45"/>
            <p:cNvSpPr>
              <a:spLocks noChangeArrowheads="1"/>
            </p:cNvSpPr>
            <p:nvPr/>
          </p:nvSpPr>
          <p:spPr bwMode="auto">
            <a:xfrm>
              <a:off x="89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4" name="Rectangle 46"/>
            <p:cNvSpPr>
              <a:spLocks noChangeArrowheads="1"/>
            </p:cNvSpPr>
            <p:nvPr/>
          </p:nvSpPr>
          <p:spPr bwMode="auto">
            <a:xfrm>
              <a:off x="113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5" name="Rectangle 47"/>
            <p:cNvSpPr>
              <a:spLocks noChangeArrowheads="1"/>
            </p:cNvSpPr>
            <p:nvPr/>
          </p:nvSpPr>
          <p:spPr bwMode="auto">
            <a:xfrm>
              <a:off x="137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6" name="Rectangle 48"/>
            <p:cNvSpPr>
              <a:spLocks noChangeArrowheads="1"/>
            </p:cNvSpPr>
            <p:nvPr/>
          </p:nvSpPr>
          <p:spPr bwMode="auto">
            <a:xfrm>
              <a:off x="161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7" name="Rectangle 49"/>
            <p:cNvSpPr>
              <a:spLocks noChangeArrowheads="1"/>
            </p:cNvSpPr>
            <p:nvPr/>
          </p:nvSpPr>
          <p:spPr bwMode="auto">
            <a:xfrm>
              <a:off x="185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8" name="Rectangle 50"/>
            <p:cNvSpPr>
              <a:spLocks noChangeArrowheads="1"/>
            </p:cNvSpPr>
            <p:nvPr/>
          </p:nvSpPr>
          <p:spPr bwMode="auto">
            <a:xfrm>
              <a:off x="209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69" name="Rectangle 51"/>
            <p:cNvSpPr>
              <a:spLocks noChangeArrowheads="1"/>
            </p:cNvSpPr>
            <p:nvPr/>
          </p:nvSpPr>
          <p:spPr bwMode="auto">
            <a:xfrm>
              <a:off x="233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0" name="Rectangle 52"/>
            <p:cNvSpPr>
              <a:spLocks noChangeArrowheads="1"/>
            </p:cNvSpPr>
            <p:nvPr/>
          </p:nvSpPr>
          <p:spPr bwMode="auto">
            <a:xfrm>
              <a:off x="257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1" name="Rectangle 53"/>
            <p:cNvSpPr>
              <a:spLocks noChangeArrowheads="1"/>
            </p:cNvSpPr>
            <p:nvPr/>
          </p:nvSpPr>
          <p:spPr bwMode="auto">
            <a:xfrm>
              <a:off x="41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2" name="Rectangle 54"/>
            <p:cNvSpPr>
              <a:spLocks noChangeArrowheads="1"/>
            </p:cNvSpPr>
            <p:nvPr/>
          </p:nvSpPr>
          <p:spPr bwMode="auto">
            <a:xfrm>
              <a:off x="65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3" name="Rectangle 55"/>
            <p:cNvSpPr>
              <a:spLocks noChangeArrowheads="1"/>
            </p:cNvSpPr>
            <p:nvPr/>
          </p:nvSpPr>
          <p:spPr bwMode="auto">
            <a:xfrm>
              <a:off x="89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4" name="Rectangle 56"/>
            <p:cNvSpPr>
              <a:spLocks noChangeArrowheads="1"/>
            </p:cNvSpPr>
            <p:nvPr/>
          </p:nvSpPr>
          <p:spPr bwMode="auto">
            <a:xfrm>
              <a:off x="113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5" name="Rectangle 57"/>
            <p:cNvSpPr>
              <a:spLocks noChangeArrowheads="1"/>
            </p:cNvSpPr>
            <p:nvPr/>
          </p:nvSpPr>
          <p:spPr bwMode="auto">
            <a:xfrm>
              <a:off x="137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6" name="Rectangle 58"/>
            <p:cNvSpPr>
              <a:spLocks noChangeArrowheads="1"/>
            </p:cNvSpPr>
            <p:nvPr/>
          </p:nvSpPr>
          <p:spPr bwMode="auto">
            <a:xfrm>
              <a:off x="161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7" name="Rectangle 59"/>
            <p:cNvSpPr>
              <a:spLocks noChangeArrowheads="1"/>
            </p:cNvSpPr>
            <p:nvPr/>
          </p:nvSpPr>
          <p:spPr bwMode="auto">
            <a:xfrm>
              <a:off x="185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8" name="Rectangle 60"/>
            <p:cNvSpPr>
              <a:spLocks noChangeArrowheads="1"/>
            </p:cNvSpPr>
            <p:nvPr/>
          </p:nvSpPr>
          <p:spPr bwMode="auto">
            <a:xfrm>
              <a:off x="209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79" name="Rectangle 61"/>
            <p:cNvSpPr>
              <a:spLocks noChangeArrowheads="1"/>
            </p:cNvSpPr>
            <p:nvPr/>
          </p:nvSpPr>
          <p:spPr bwMode="auto">
            <a:xfrm>
              <a:off x="233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0" name="Rectangle 62"/>
            <p:cNvSpPr>
              <a:spLocks noChangeArrowheads="1"/>
            </p:cNvSpPr>
            <p:nvPr/>
          </p:nvSpPr>
          <p:spPr bwMode="auto">
            <a:xfrm>
              <a:off x="257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1" name="Rectangle 63"/>
            <p:cNvSpPr>
              <a:spLocks noChangeArrowheads="1"/>
            </p:cNvSpPr>
            <p:nvPr/>
          </p:nvSpPr>
          <p:spPr bwMode="auto">
            <a:xfrm>
              <a:off x="41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2" name="Rectangle 64"/>
            <p:cNvSpPr>
              <a:spLocks noChangeArrowheads="1"/>
            </p:cNvSpPr>
            <p:nvPr/>
          </p:nvSpPr>
          <p:spPr bwMode="auto">
            <a:xfrm>
              <a:off x="65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3" name="Rectangle 65"/>
            <p:cNvSpPr>
              <a:spLocks noChangeArrowheads="1"/>
            </p:cNvSpPr>
            <p:nvPr/>
          </p:nvSpPr>
          <p:spPr bwMode="auto">
            <a:xfrm>
              <a:off x="89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4" name="Rectangle 66"/>
            <p:cNvSpPr>
              <a:spLocks noChangeArrowheads="1"/>
            </p:cNvSpPr>
            <p:nvPr/>
          </p:nvSpPr>
          <p:spPr bwMode="auto">
            <a:xfrm>
              <a:off x="113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5" name="Rectangle 67"/>
            <p:cNvSpPr>
              <a:spLocks noChangeArrowheads="1"/>
            </p:cNvSpPr>
            <p:nvPr/>
          </p:nvSpPr>
          <p:spPr bwMode="auto">
            <a:xfrm>
              <a:off x="137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6" name="Rectangle 68"/>
            <p:cNvSpPr>
              <a:spLocks noChangeArrowheads="1"/>
            </p:cNvSpPr>
            <p:nvPr/>
          </p:nvSpPr>
          <p:spPr bwMode="auto">
            <a:xfrm>
              <a:off x="161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7" name="Rectangle 69"/>
            <p:cNvSpPr>
              <a:spLocks noChangeArrowheads="1"/>
            </p:cNvSpPr>
            <p:nvPr/>
          </p:nvSpPr>
          <p:spPr bwMode="auto">
            <a:xfrm>
              <a:off x="185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8" name="Rectangle 70"/>
            <p:cNvSpPr>
              <a:spLocks noChangeArrowheads="1"/>
            </p:cNvSpPr>
            <p:nvPr/>
          </p:nvSpPr>
          <p:spPr bwMode="auto">
            <a:xfrm>
              <a:off x="209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89" name="Rectangle 71"/>
            <p:cNvSpPr>
              <a:spLocks noChangeArrowheads="1"/>
            </p:cNvSpPr>
            <p:nvPr/>
          </p:nvSpPr>
          <p:spPr bwMode="auto">
            <a:xfrm>
              <a:off x="233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0" name="Rectangle 72"/>
            <p:cNvSpPr>
              <a:spLocks noChangeArrowheads="1"/>
            </p:cNvSpPr>
            <p:nvPr/>
          </p:nvSpPr>
          <p:spPr bwMode="auto">
            <a:xfrm>
              <a:off x="257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1" name="Rectangle 73"/>
            <p:cNvSpPr>
              <a:spLocks noChangeArrowheads="1"/>
            </p:cNvSpPr>
            <p:nvPr/>
          </p:nvSpPr>
          <p:spPr bwMode="auto">
            <a:xfrm>
              <a:off x="41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2" name="Rectangle 74"/>
            <p:cNvSpPr>
              <a:spLocks noChangeArrowheads="1"/>
            </p:cNvSpPr>
            <p:nvPr/>
          </p:nvSpPr>
          <p:spPr bwMode="auto">
            <a:xfrm>
              <a:off x="65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3" name="Rectangle 75"/>
            <p:cNvSpPr>
              <a:spLocks noChangeArrowheads="1"/>
            </p:cNvSpPr>
            <p:nvPr/>
          </p:nvSpPr>
          <p:spPr bwMode="auto">
            <a:xfrm>
              <a:off x="89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4" name="Rectangle 76"/>
            <p:cNvSpPr>
              <a:spLocks noChangeArrowheads="1"/>
            </p:cNvSpPr>
            <p:nvPr/>
          </p:nvSpPr>
          <p:spPr bwMode="auto">
            <a:xfrm>
              <a:off x="113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5" name="Rectangle 77"/>
            <p:cNvSpPr>
              <a:spLocks noChangeArrowheads="1"/>
            </p:cNvSpPr>
            <p:nvPr/>
          </p:nvSpPr>
          <p:spPr bwMode="auto">
            <a:xfrm>
              <a:off x="137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6" name="Rectangle 78"/>
            <p:cNvSpPr>
              <a:spLocks noChangeArrowheads="1"/>
            </p:cNvSpPr>
            <p:nvPr/>
          </p:nvSpPr>
          <p:spPr bwMode="auto">
            <a:xfrm>
              <a:off x="161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7" name="Rectangle 79"/>
            <p:cNvSpPr>
              <a:spLocks noChangeArrowheads="1"/>
            </p:cNvSpPr>
            <p:nvPr/>
          </p:nvSpPr>
          <p:spPr bwMode="auto">
            <a:xfrm>
              <a:off x="185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8" name="Rectangle 80"/>
            <p:cNvSpPr>
              <a:spLocks noChangeArrowheads="1"/>
            </p:cNvSpPr>
            <p:nvPr/>
          </p:nvSpPr>
          <p:spPr bwMode="auto">
            <a:xfrm>
              <a:off x="209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499" name="Rectangle 81"/>
            <p:cNvSpPr>
              <a:spLocks noChangeArrowheads="1"/>
            </p:cNvSpPr>
            <p:nvPr/>
          </p:nvSpPr>
          <p:spPr bwMode="auto">
            <a:xfrm>
              <a:off x="233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0" name="Rectangle 82"/>
            <p:cNvSpPr>
              <a:spLocks noChangeArrowheads="1"/>
            </p:cNvSpPr>
            <p:nvPr/>
          </p:nvSpPr>
          <p:spPr bwMode="auto">
            <a:xfrm>
              <a:off x="257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1" name="Rectangle 83"/>
            <p:cNvSpPr>
              <a:spLocks noChangeArrowheads="1"/>
            </p:cNvSpPr>
            <p:nvPr/>
          </p:nvSpPr>
          <p:spPr bwMode="auto">
            <a:xfrm>
              <a:off x="41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2" name="Rectangle 84"/>
            <p:cNvSpPr>
              <a:spLocks noChangeArrowheads="1"/>
            </p:cNvSpPr>
            <p:nvPr/>
          </p:nvSpPr>
          <p:spPr bwMode="auto">
            <a:xfrm>
              <a:off x="65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3" name="Rectangle 85"/>
            <p:cNvSpPr>
              <a:spLocks noChangeArrowheads="1"/>
            </p:cNvSpPr>
            <p:nvPr/>
          </p:nvSpPr>
          <p:spPr bwMode="auto">
            <a:xfrm>
              <a:off x="89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4" name="Rectangle 86"/>
            <p:cNvSpPr>
              <a:spLocks noChangeArrowheads="1"/>
            </p:cNvSpPr>
            <p:nvPr/>
          </p:nvSpPr>
          <p:spPr bwMode="auto">
            <a:xfrm>
              <a:off x="113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5" name="Rectangle 87"/>
            <p:cNvSpPr>
              <a:spLocks noChangeArrowheads="1"/>
            </p:cNvSpPr>
            <p:nvPr/>
          </p:nvSpPr>
          <p:spPr bwMode="auto">
            <a:xfrm>
              <a:off x="137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6" name="Rectangle 88"/>
            <p:cNvSpPr>
              <a:spLocks noChangeArrowheads="1"/>
            </p:cNvSpPr>
            <p:nvPr/>
          </p:nvSpPr>
          <p:spPr bwMode="auto">
            <a:xfrm>
              <a:off x="161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7" name="Rectangle 89"/>
            <p:cNvSpPr>
              <a:spLocks noChangeArrowheads="1"/>
            </p:cNvSpPr>
            <p:nvPr/>
          </p:nvSpPr>
          <p:spPr bwMode="auto">
            <a:xfrm>
              <a:off x="185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8" name="Rectangle 90"/>
            <p:cNvSpPr>
              <a:spLocks noChangeArrowheads="1"/>
            </p:cNvSpPr>
            <p:nvPr/>
          </p:nvSpPr>
          <p:spPr bwMode="auto">
            <a:xfrm>
              <a:off x="209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09" name="Rectangle 91"/>
            <p:cNvSpPr>
              <a:spLocks noChangeArrowheads="1"/>
            </p:cNvSpPr>
            <p:nvPr/>
          </p:nvSpPr>
          <p:spPr bwMode="auto">
            <a:xfrm>
              <a:off x="233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0" name="Rectangle 92"/>
            <p:cNvSpPr>
              <a:spLocks noChangeArrowheads="1"/>
            </p:cNvSpPr>
            <p:nvPr/>
          </p:nvSpPr>
          <p:spPr bwMode="auto">
            <a:xfrm>
              <a:off x="257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1" name="Rectangle 93"/>
            <p:cNvSpPr>
              <a:spLocks noChangeArrowheads="1"/>
            </p:cNvSpPr>
            <p:nvPr/>
          </p:nvSpPr>
          <p:spPr bwMode="auto">
            <a:xfrm>
              <a:off x="41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2" name="Rectangle 94"/>
            <p:cNvSpPr>
              <a:spLocks noChangeArrowheads="1"/>
            </p:cNvSpPr>
            <p:nvPr/>
          </p:nvSpPr>
          <p:spPr bwMode="auto">
            <a:xfrm>
              <a:off x="65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3" name="Rectangle 95"/>
            <p:cNvSpPr>
              <a:spLocks noChangeArrowheads="1"/>
            </p:cNvSpPr>
            <p:nvPr/>
          </p:nvSpPr>
          <p:spPr bwMode="auto">
            <a:xfrm>
              <a:off x="89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4" name="Rectangle 96"/>
            <p:cNvSpPr>
              <a:spLocks noChangeArrowheads="1"/>
            </p:cNvSpPr>
            <p:nvPr/>
          </p:nvSpPr>
          <p:spPr bwMode="auto">
            <a:xfrm>
              <a:off x="113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5" name="Rectangle 97"/>
            <p:cNvSpPr>
              <a:spLocks noChangeArrowheads="1"/>
            </p:cNvSpPr>
            <p:nvPr/>
          </p:nvSpPr>
          <p:spPr bwMode="auto">
            <a:xfrm>
              <a:off x="137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6" name="Rectangle 98"/>
            <p:cNvSpPr>
              <a:spLocks noChangeArrowheads="1"/>
            </p:cNvSpPr>
            <p:nvPr/>
          </p:nvSpPr>
          <p:spPr bwMode="auto">
            <a:xfrm>
              <a:off x="161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7" name="Rectangle 99"/>
            <p:cNvSpPr>
              <a:spLocks noChangeArrowheads="1"/>
            </p:cNvSpPr>
            <p:nvPr/>
          </p:nvSpPr>
          <p:spPr bwMode="auto">
            <a:xfrm>
              <a:off x="185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8" name="Rectangle 100"/>
            <p:cNvSpPr>
              <a:spLocks noChangeArrowheads="1"/>
            </p:cNvSpPr>
            <p:nvPr/>
          </p:nvSpPr>
          <p:spPr bwMode="auto">
            <a:xfrm>
              <a:off x="209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19" name="Rectangle 101"/>
            <p:cNvSpPr>
              <a:spLocks noChangeArrowheads="1"/>
            </p:cNvSpPr>
            <p:nvPr/>
          </p:nvSpPr>
          <p:spPr bwMode="auto">
            <a:xfrm>
              <a:off x="233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20" name="Rectangle 102"/>
            <p:cNvSpPr>
              <a:spLocks noChangeArrowheads="1"/>
            </p:cNvSpPr>
            <p:nvPr/>
          </p:nvSpPr>
          <p:spPr bwMode="auto">
            <a:xfrm>
              <a:off x="257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21" name="Line 103"/>
            <p:cNvSpPr>
              <a:spLocks noChangeShapeType="1"/>
            </p:cNvSpPr>
            <p:nvPr/>
          </p:nvSpPr>
          <p:spPr bwMode="auto">
            <a:xfrm>
              <a:off x="419" y="3692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2" name="Line 104"/>
            <p:cNvSpPr>
              <a:spLocks noChangeShapeType="1"/>
            </p:cNvSpPr>
            <p:nvPr/>
          </p:nvSpPr>
          <p:spPr bwMode="auto">
            <a:xfrm flipV="1">
              <a:off x="419" y="1292"/>
              <a:ext cx="0" cy="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3" name="Oval 105"/>
            <p:cNvSpPr>
              <a:spLocks noChangeArrowheads="1"/>
            </p:cNvSpPr>
            <p:nvPr/>
          </p:nvSpPr>
          <p:spPr bwMode="auto">
            <a:xfrm>
              <a:off x="659" y="287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24" name="Oval 106"/>
            <p:cNvSpPr>
              <a:spLocks noChangeArrowheads="1"/>
            </p:cNvSpPr>
            <p:nvPr/>
          </p:nvSpPr>
          <p:spPr bwMode="auto">
            <a:xfrm>
              <a:off x="1043" y="32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25" name="Rectangle 107" descr="Wide downward diagonal"/>
            <p:cNvSpPr>
              <a:spLocks noChangeArrowheads="1"/>
            </p:cNvSpPr>
            <p:nvPr/>
          </p:nvSpPr>
          <p:spPr bwMode="auto">
            <a:xfrm>
              <a:off x="2497" y="1596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26" name="Rectangle 108" descr="Wide downward diagonal"/>
            <p:cNvSpPr>
              <a:spLocks noChangeArrowheads="1"/>
            </p:cNvSpPr>
            <p:nvPr/>
          </p:nvSpPr>
          <p:spPr bwMode="auto">
            <a:xfrm>
              <a:off x="1928" y="2012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27" name="Rectangle 109" descr="Wide downward diagonal"/>
            <p:cNvSpPr>
              <a:spLocks noChangeArrowheads="1"/>
            </p:cNvSpPr>
            <p:nvPr/>
          </p:nvSpPr>
          <p:spPr bwMode="auto">
            <a:xfrm>
              <a:off x="2291" y="1436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28" name="Rectangle 110" descr="Wide downward diagonal"/>
            <p:cNvSpPr>
              <a:spLocks noChangeArrowheads="1"/>
            </p:cNvSpPr>
            <p:nvPr/>
          </p:nvSpPr>
          <p:spPr bwMode="auto">
            <a:xfrm>
              <a:off x="2387" y="2060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29" name="Rectangle 111" descr="Wide downward diagonal"/>
            <p:cNvSpPr>
              <a:spLocks noChangeArrowheads="1"/>
            </p:cNvSpPr>
            <p:nvPr/>
          </p:nvSpPr>
          <p:spPr bwMode="auto">
            <a:xfrm>
              <a:off x="2720" y="2583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30" name="Oval 112"/>
            <p:cNvSpPr>
              <a:spLocks noChangeArrowheads="1"/>
            </p:cNvSpPr>
            <p:nvPr/>
          </p:nvSpPr>
          <p:spPr bwMode="auto">
            <a:xfrm>
              <a:off x="762" y="24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31" name="Oval 113"/>
            <p:cNvSpPr>
              <a:spLocks noChangeArrowheads="1"/>
            </p:cNvSpPr>
            <p:nvPr/>
          </p:nvSpPr>
          <p:spPr bwMode="auto">
            <a:xfrm>
              <a:off x="515" y="340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32" name="Oval 114"/>
            <p:cNvSpPr>
              <a:spLocks noChangeArrowheads="1"/>
            </p:cNvSpPr>
            <p:nvPr/>
          </p:nvSpPr>
          <p:spPr bwMode="auto">
            <a:xfrm>
              <a:off x="563" y="25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60533" name="Group 115"/>
            <p:cNvGrpSpPr>
              <a:grpSpLocks/>
            </p:cNvGrpSpPr>
            <p:nvPr/>
          </p:nvGrpSpPr>
          <p:grpSpPr bwMode="auto">
            <a:xfrm>
              <a:off x="83" y="1196"/>
              <a:ext cx="2820" cy="2794"/>
              <a:chOff x="1104" y="703"/>
              <a:chExt cx="2820" cy="2794"/>
            </a:xfrm>
          </p:grpSpPr>
          <p:sp>
            <p:nvSpPr>
              <p:cNvPr id="60578" name="Text Box 116"/>
              <p:cNvSpPr txBox="1">
                <a:spLocks noChangeArrowheads="1"/>
              </p:cNvSpPr>
              <p:nvPr/>
            </p:nvSpPr>
            <p:spPr bwMode="auto">
              <a:xfrm>
                <a:off x="1104" y="70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10</a:t>
                </a:r>
              </a:p>
            </p:txBody>
          </p:sp>
          <p:sp>
            <p:nvSpPr>
              <p:cNvPr id="60579" name="Text Box 117"/>
              <p:cNvSpPr txBox="1">
                <a:spLocks noChangeArrowheads="1"/>
              </p:cNvSpPr>
              <p:nvPr/>
            </p:nvSpPr>
            <p:spPr bwMode="auto">
              <a:xfrm>
                <a:off x="153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1</a:t>
                </a:r>
              </a:p>
            </p:txBody>
          </p:sp>
          <p:sp>
            <p:nvSpPr>
              <p:cNvPr id="60580" name="Text Box 118"/>
              <p:cNvSpPr txBox="1">
                <a:spLocks noChangeArrowheads="1"/>
              </p:cNvSpPr>
              <p:nvPr/>
            </p:nvSpPr>
            <p:spPr bwMode="auto">
              <a:xfrm>
                <a:off x="177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2</a:t>
                </a:r>
              </a:p>
            </p:txBody>
          </p:sp>
          <p:sp>
            <p:nvSpPr>
              <p:cNvPr id="60581" name="Text Box 119"/>
              <p:cNvSpPr txBox="1">
                <a:spLocks noChangeArrowheads="1"/>
              </p:cNvSpPr>
              <p:nvPr/>
            </p:nvSpPr>
            <p:spPr bwMode="auto">
              <a:xfrm>
                <a:off x="201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3</a:t>
                </a:r>
              </a:p>
            </p:txBody>
          </p:sp>
          <p:sp>
            <p:nvSpPr>
              <p:cNvPr id="60582" name="Text Box 120"/>
              <p:cNvSpPr txBox="1">
                <a:spLocks noChangeArrowheads="1"/>
              </p:cNvSpPr>
              <p:nvPr/>
            </p:nvSpPr>
            <p:spPr bwMode="auto">
              <a:xfrm>
                <a:off x="225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4</a:t>
                </a:r>
              </a:p>
            </p:txBody>
          </p:sp>
          <p:sp>
            <p:nvSpPr>
              <p:cNvPr id="60583" name="Text Box 121"/>
              <p:cNvSpPr txBox="1">
                <a:spLocks noChangeArrowheads="1"/>
              </p:cNvSpPr>
              <p:nvPr/>
            </p:nvSpPr>
            <p:spPr bwMode="auto">
              <a:xfrm>
                <a:off x="249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5</a:t>
                </a:r>
              </a:p>
            </p:txBody>
          </p:sp>
          <p:sp>
            <p:nvSpPr>
              <p:cNvPr id="60584" name="Text Box 122"/>
              <p:cNvSpPr txBox="1">
                <a:spLocks noChangeArrowheads="1"/>
              </p:cNvSpPr>
              <p:nvPr/>
            </p:nvSpPr>
            <p:spPr bwMode="auto">
              <a:xfrm>
                <a:off x="273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6</a:t>
                </a:r>
              </a:p>
            </p:txBody>
          </p:sp>
          <p:sp>
            <p:nvSpPr>
              <p:cNvPr id="60585" name="Text Box 123"/>
              <p:cNvSpPr txBox="1">
                <a:spLocks noChangeArrowheads="1"/>
              </p:cNvSpPr>
              <p:nvPr/>
            </p:nvSpPr>
            <p:spPr bwMode="auto">
              <a:xfrm>
                <a:off x="297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7</a:t>
                </a:r>
              </a:p>
            </p:txBody>
          </p:sp>
          <p:sp>
            <p:nvSpPr>
              <p:cNvPr id="60586" name="Text Box 124"/>
              <p:cNvSpPr txBox="1">
                <a:spLocks noChangeArrowheads="1"/>
              </p:cNvSpPr>
              <p:nvPr/>
            </p:nvSpPr>
            <p:spPr bwMode="auto">
              <a:xfrm>
                <a:off x="321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8</a:t>
                </a:r>
              </a:p>
            </p:txBody>
          </p:sp>
          <p:sp>
            <p:nvSpPr>
              <p:cNvPr id="60587" name="Text Box 125"/>
              <p:cNvSpPr txBox="1">
                <a:spLocks noChangeArrowheads="1"/>
              </p:cNvSpPr>
              <p:nvPr/>
            </p:nvSpPr>
            <p:spPr bwMode="auto">
              <a:xfrm>
                <a:off x="345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9</a:t>
                </a:r>
              </a:p>
            </p:txBody>
          </p:sp>
          <p:sp>
            <p:nvSpPr>
              <p:cNvPr id="60588" name="Text Box 126"/>
              <p:cNvSpPr txBox="1">
                <a:spLocks noChangeArrowheads="1"/>
              </p:cNvSpPr>
              <p:nvPr/>
            </p:nvSpPr>
            <p:spPr bwMode="auto">
              <a:xfrm>
                <a:off x="3648" y="324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10</a:t>
                </a:r>
              </a:p>
            </p:txBody>
          </p:sp>
          <p:sp>
            <p:nvSpPr>
              <p:cNvPr id="60589" name="Text Box 127"/>
              <p:cNvSpPr txBox="1">
                <a:spLocks noChangeArrowheads="1"/>
              </p:cNvSpPr>
              <p:nvPr/>
            </p:nvSpPr>
            <p:spPr bwMode="auto">
              <a:xfrm>
                <a:off x="1152" y="28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1</a:t>
                </a:r>
              </a:p>
            </p:txBody>
          </p:sp>
          <p:sp>
            <p:nvSpPr>
              <p:cNvPr id="60590" name="Text Box 128"/>
              <p:cNvSpPr txBox="1">
                <a:spLocks noChangeArrowheads="1"/>
              </p:cNvSpPr>
              <p:nvPr/>
            </p:nvSpPr>
            <p:spPr bwMode="auto">
              <a:xfrm>
                <a:off x="1152" y="262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2</a:t>
                </a:r>
              </a:p>
            </p:txBody>
          </p:sp>
          <p:sp>
            <p:nvSpPr>
              <p:cNvPr id="60591" name="Text Box 129"/>
              <p:cNvSpPr txBox="1">
                <a:spLocks noChangeArrowheads="1"/>
              </p:cNvSpPr>
              <p:nvPr/>
            </p:nvSpPr>
            <p:spPr bwMode="auto">
              <a:xfrm>
                <a:off x="1152" y="23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3</a:t>
                </a:r>
              </a:p>
            </p:txBody>
          </p:sp>
          <p:sp>
            <p:nvSpPr>
              <p:cNvPr id="60592" name="Text Box 130"/>
              <p:cNvSpPr txBox="1">
                <a:spLocks noChangeArrowheads="1"/>
              </p:cNvSpPr>
              <p:nvPr/>
            </p:nvSpPr>
            <p:spPr bwMode="auto">
              <a:xfrm>
                <a:off x="1152" y="21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4</a:t>
                </a:r>
              </a:p>
            </p:txBody>
          </p:sp>
          <p:sp>
            <p:nvSpPr>
              <p:cNvPr id="60593" name="Text Box 131"/>
              <p:cNvSpPr txBox="1">
                <a:spLocks noChangeArrowheads="1"/>
              </p:cNvSpPr>
              <p:nvPr/>
            </p:nvSpPr>
            <p:spPr bwMode="auto">
              <a:xfrm>
                <a:off x="1152" y="190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5</a:t>
                </a:r>
              </a:p>
            </p:txBody>
          </p:sp>
          <p:sp>
            <p:nvSpPr>
              <p:cNvPr id="60594" name="Text Box 132"/>
              <p:cNvSpPr txBox="1">
                <a:spLocks noChangeArrowheads="1"/>
              </p:cNvSpPr>
              <p:nvPr/>
            </p:nvSpPr>
            <p:spPr bwMode="auto">
              <a:xfrm>
                <a:off x="1152" y="16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6</a:t>
                </a:r>
              </a:p>
            </p:txBody>
          </p:sp>
          <p:sp>
            <p:nvSpPr>
              <p:cNvPr id="60595" name="Text Box 133"/>
              <p:cNvSpPr txBox="1">
                <a:spLocks noChangeArrowheads="1"/>
              </p:cNvSpPr>
              <p:nvPr/>
            </p:nvSpPr>
            <p:spPr bwMode="auto">
              <a:xfrm>
                <a:off x="1152" y="142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7</a:t>
                </a:r>
              </a:p>
            </p:txBody>
          </p:sp>
          <p:sp>
            <p:nvSpPr>
              <p:cNvPr id="60596" name="Text Box 134"/>
              <p:cNvSpPr txBox="1">
                <a:spLocks noChangeArrowheads="1"/>
              </p:cNvSpPr>
              <p:nvPr/>
            </p:nvSpPr>
            <p:spPr bwMode="auto">
              <a:xfrm>
                <a:off x="1152" y="11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8</a:t>
                </a:r>
              </a:p>
            </p:txBody>
          </p:sp>
          <p:sp>
            <p:nvSpPr>
              <p:cNvPr id="60597" name="Text Box 135"/>
              <p:cNvSpPr txBox="1">
                <a:spLocks noChangeArrowheads="1"/>
              </p:cNvSpPr>
              <p:nvPr/>
            </p:nvSpPr>
            <p:spPr bwMode="auto">
              <a:xfrm>
                <a:off x="1152" y="9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2000"/>
                  <a:t>9</a:t>
                </a:r>
              </a:p>
            </p:txBody>
          </p:sp>
        </p:grpSp>
        <p:sp>
          <p:nvSpPr>
            <p:cNvPr id="60534" name="Oval 136"/>
            <p:cNvSpPr>
              <a:spLocks noChangeArrowheads="1"/>
            </p:cNvSpPr>
            <p:nvPr/>
          </p:nvSpPr>
          <p:spPr bwMode="auto">
            <a:xfrm>
              <a:off x="947" y="28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35" name="Oval 137"/>
            <p:cNvSpPr>
              <a:spLocks noChangeArrowheads="1"/>
            </p:cNvSpPr>
            <p:nvPr/>
          </p:nvSpPr>
          <p:spPr bwMode="auto">
            <a:xfrm>
              <a:off x="707" y="31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36" name="Oval 138"/>
            <p:cNvSpPr>
              <a:spLocks noChangeArrowheads="1"/>
            </p:cNvSpPr>
            <p:nvPr/>
          </p:nvSpPr>
          <p:spPr bwMode="auto">
            <a:xfrm>
              <a:off x="803" y="330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37" name="Oval 139"/>
            <p:cNvSpPr>
              <a:spLocks noChangeArrowheads="1"/>
            </p:cNvSpPr>
            <p:nvPr/>
          </p:nvSpPr>
          <p:spPr bwMode="auto">
            <a:xfrm>
              <a:off x="1091" y="28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38" name="Oval 140"/>
            <p:cNvSpPr>
              <a:spLocks noChangeArrowheads="1"/>
            </p:cNvSpPr>
            <p:nvPr/>
          </p:nvSpPr>
          <p:spPr bwMode="auto">
            <a:xfrm>
              <a:off x="611" y="23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39" name="Oval 141"/>
            <p:cNvSpPr>
              <a:spLocks noChangeArrowheads="1"/>
            </p:cNvSpPr>
            <p:nvPr/>
          </p:nvSpPr>
          <p:spPr bwMode="auto">
            <a:xfrm>
              <a:off x="891" y="224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0" name="Oval 142"/>
            <p:cNvSpPr>
              <a:spLocks noChangeArrowheads="1"/>
            </p:cNvSpPr>
            <p:nvPr/>
          </p:nvSpPr>
          <p:spPr bwMode="auto">
            <a:xfrm>
              <a:off x="707" y="27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1" name="Oval 143"/>
            <p:cNvSpPr>
              <a:spLocks noChangeArrowheads="1"/>
            </p:cNvSpPr>
            <p:nvPr/>
          </p:nvSpPr>
          <p:spPr bwMode="auto">
            <a:xfrm>
              <a:off x="899" y="27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2" name="Oval 144"/>
            <p:cNvSpPr>
              <a:spLocks noChangeArrowheads="1"/>
            </p:cNvSpPr>
            <p:nvPr/>
          </p:nvSpPr>
          <p:spPr bwMode="auto">
            <a:xfrm>
              <a:off x="515" y="30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3" name="Oval 145"/>
            <p:cNvSpPr>
              <a:spLocks noChangeArrowheads="1"/>
            </p:cNvSpPr>
            <p:nvPr/>
          </p:nvSpPr>
          <p:spPr bwMode="auto">
            <a:xfrm>
              <a:off x="851" y="302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4" name="Oval 146"/>
            <p:cNvSpPr>
              <a:spLocks noChangeArrowheads="1"/>
            </p:cNvSpPr>
            <p:nvPr/>
          </p:nvSpPr>
          <p:spPr bwMode="auto">
            <a:xfrm>
              <a:off x="515" y="196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5" name="Oval 147"/>
            <p:cNvSpPr>
              <a:spLocks noChangeArrowheads="1"/>
            </p:cNvSpPr>
            <p:nvPr/>
          </p:nvSpPr>
          <p:spPr bwMode="auto">
            <a:xfrm>
              <a:off x="755" y="26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6" name="Oval 148"/>
            <p:cNvSpPr>
              <a:spLocks noChangeArrowheads="1"/>
            </p:cNvSpPr>
            <p:nvPr/>
          </p:nvSpPr>
          <p:spPr bwMode="auto">
            <a:xfrm>
              <a:off x="1043" y="29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7" name="Rectangle 149" descr="Wide downward diagonal"/>
            <p:cNvSpPr>
              <a:spLocks noChangeArrowheads="1"/>
            </p:cNvSpPr>
            <p:nvPr/>
          </p:nvSpPr>
          <p:spPr bwMode="auto">
            <a:xfrm>
              <a:off x="2243" y="1916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8" name="Rectangle 150" descr="Wide downward diagonal"/>
            <p:cNvSpPr>
              <a:spLocks noChangeArrowheads="1"/>
            </p:cNvSpPr>
            <p:nvPr/>
          </p:nvSpPr>
          <p:spPr bwMode="auto">
            <a:xfrm>
              <a:off x="2147" y="2108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49" name="Rectangle 151" descr="Wide downward diagonal"/>
            <p:cNvSpPr>
              <a:spLocks noChangeArrowheads="1"/>
            </p:cNvSpPr>
            <p:nvPr/>
          </p:nvSpPr>
          <p:spPr bwMode="auto">
            <a:xfrm>
              <a:off x="2003" y="1868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0" name="Rectangle 152" descr="Wide downward diagonal"/>
            <p:cNvSpPr>
              <a:spLocks noChangeArrowheads="1"/>
            </p:cNvSpPr>
            <p:nvPr/>
          </p:nvSpPr>
          <p:spPr bwMode="auto">
            <a:xfrm>
              <a:off x="2003" y="2156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1" name="Rectangle 153" descr="Wide downward diagonal"/>
            <p:cNvSpPr>
              <a:spLocks noChangeArrowheads="1"/>
            </p:cNvSpPr>
            <p:nvPr/>
          </p:nvSpPr>
          <p:spPr bwMode="auto">
            <a:xfrm>
              <a:off x="2339" y="1772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2" name="Rectangle 154" descr="Wide downward diagonal"/>
            <p:cNvSpPr>
              <a:spLocks noChangeArrowheads="1"/>
            </p:cNvSpPr>
            <p:nvPr/>
          </p:nvSpPr>
          <p:spPr bwMode="auto">
            <a:xfrm>
              <a:off x="2435" y="1916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3" name="Rectangle 155" descr="Wide downward diagonal"/>
            <p:cNvSpPr>
              <a:spLocks noChangeArrowheads="1"/>
            </p:cNvSpPr>
            <p:nvPr/>
          </p:nvSpPr>
          <p:spPr bwMode="auto">
            <a:xfrm>
              <a:off x="2003" y="1340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4" name="Rectangle 156" descr="Wide downward diagonal"/>
            <p:cNvSpPr>
              <a:spLocks noChangeArrowheads="1"/>
            </p:cNvSpPr>
            <p:nvPr/>
          </p:nvSpPr>
          <p:spPr bwMode="auto">
            <a:xfrm>
              <a:off x="2627" y="1292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5" name="Rectangle 157" descr="Wide downward diagonal"/>
            <p:cNvSpPr>
              <a:spLocks noChangeArrowheads="1"/>
            </p:cNvSpPr>
            <p:nvPr/>
          </p:nvSpPr>
          <p:spPr bwMode="auto">
            <a:xfrm>
              <a:off x="2024" y="1602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6" name="Rectangle 158" descr="Wide downward diagonal"/>
            <p:cNvSpPr>
              <a:spLocks noChangeArrowheads="1"/>
            </p:cNvSpPr>
            <p:nvPr/>
          </p:nvSpPr>
          <p:spPr bwMode="auto">
            <a:xfrm>
              <a:off x="2435" y="2252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7" name="Rectangle 159" descr="Wide downward diagonal"/>
            <p:cNvSpPr>
              <a:spLocks noChangeArrowheads="1"/>
            </p:cNvSpPr>
            <p:nvPr/>
          </p:nvSpPr>
          <p:spPr bwMode="auto">
            <a:xfrm>
              <a:off x="2387" y="1628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8" name="Rectangle 160" descr="Wide downward diagonal"/>
            <p:cNvSpPr>
              <a:spLocks noChangeArrowheads="1"/>
            </p:cNvSpPr>
            <p:nvPr/>
          </p:nvSpPr>
          <p:spPr bwMode="auto">
            <a:xfrm>
              <a:off x="2099" y="1724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59" name="Rectangle 161" descr="Wide downward diagonal"/>
            <p:cNvSpPr>
              <a:spLocks noChangeArrowheads="1"/>
            </p:cNvSpPr>
            <p:nvPr/>
          </p:nvSpPr>
          <p:spPr bwMode="auto">
            <a:xfrm>
              <a:off x="1811" y="1820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0" name="Rectangle 162" descr="Wide downward diagonal"/>
            <p:cNvSpPr>
              <a:spLocks noChangeArrowheads="1"/>
            </p:cNvSpPr>
            <p:nvPr/>
          </p:nvSpPr>
          <p:spPr bwMode="auto">
            <a:xfrm>
              <a:off x="2627" y="1772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1" name="Rectangle 163" descr="Wide downward diagonal"/>
            <p:cNvSpPr>
              <a:spLocks noChangeArrowheads="1"/>
            </p:cNvSpPr>
            <p:nvPr/>
          </p:nvSpPr>
          <p:spPr bwMode="auto">
            <a:xfrm>
              <a:off x="2195" y="2300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2" name="Rectangle 164" descr="Wide downward diagonal"/>
            <p:cNvSpPr>
              <a:spLocks noChangeArrowheads="1"/>
            </p:cNvSpPr>
            <p:nvPr/>
          </p:nvSpPr>
          <p:spPr bwMode="auto">
            <a:xfrm>
              <a:off x="2579" y="2348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3" name="Oval 165"/>
            <p:cNvSpPr>
              <a:spLocks noChangeArrowheads="1"/>
            </p:cNvSpPr>
            <p:nvPr/>
          </p:nvSpPr>
          <p:spPr bwMode="auto">
            <a:xfrm>
              <a:off x="1186" y="288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4" name="Oval 166"/>
            <p:cNvSpPr>
              <a:spLocks noChangeArrowheads="1"/>
            </p:cNvSpPr>
            <p:nvPr/>
          </p:nvSpPr>
          <p:spPr bwMode="auto">
            <a:xfrm>
              <a:off x="986" y="248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5" name="Oval 167"/>
            <p:cNvSpPr>
              <a:spLocks noChangeArrowheads="1"/>
            </p:cNvSpPr>
            <p:nvPr/>
          </p:nvSpPr>
          <p:spPr bwMode="auto">
            <a:xfrm>
              <a:off x="1061" y="269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6" name="Oval 168"/>
            <p:cNvSpPr>
              <a:spLocks noChangeArrowheads="1"/>
            </p:cNvSpPr>
            <p:nvPr/>
          </p:nvSpPr>
          <p:spPr bwMode="auto">
            <a:xfrm>
              <a:off x="1273" y="269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7" name="Oval 169"/>
            <p:cNvSpPr>
              <a:spLocks noChangeArrowheads="1"/>
            </p:cNvSpPr>
            <p:nvPr/>
          </p:nvSpPr>
          <p:spPr bwMode="auto">
            <a:xfrm>
              <a:off x="1195" y="304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8" name="Oval 170"/>
            <p:cNvSpPr>
              <a:spLocks noChangeArrowheads="1"/>
            </p:cNvSpPr>
            <p:nvPr/>
          </p:nvSpPr>
          <p:spPr bwMode="auto">
            <a:xfrm>
              <a:off x="514" y="278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69" name="Oval 171"/>
            <p:cNvSpPr>
              <a:spLocks noChangeArrowheads="1"/>
            </p:cNvSpPr>
            <p:nvPr/>
          </p:nvSpPr>
          <p:spPr bwMode="auto">
            <a:xfrm>
              <a:off x="658" y="328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70" name="Oval 172"/>
            <p:cNvSpPr>
              <a:spLocks noChangeArrowheads="1"/>
            </p:cNvSpPr>
            <p:nvPr/>
          </p:nvSpPr>
          <p:spPr bwMode="auto">
            <a:xfrm>
              <a:off x="944" y="26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71" name="Oval 173"/>
            <p:cNvSpPr>
              <a:spLocks noChangeArrowheads="1"/>
            </p:cNvSpPr>
            <p:nvPr/>
          </p:nvSpPr>
          <p:spPr bwMode="auto">
            <a:xfrm>
              <a:off x="908" y="317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72" name="Oval 174"/>
            <p:cNvSpPr>
              <a:spLocks noChangeArrowheads="1"/>
            </p:cNvSpPr>
            <p:nvPr/>
          </p:nvSpPr>
          <p:spPr bwMode="auto">
            <a:xfrm>
              <a:off x="491" y="356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73" name="Rectangle 175" descr="Wide downward diagonal"/>
            <p:cNvSpPr>
              <a:spLocks noChangeArrowheads="1"/>
            </p:cNvSpPr>
            <p:nvPr/>
          </p:nvSpPr>
          <p:spPr bwMode="auto">
            <a:xfrm>
              <a:off x="2572" y="2182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74" name="Rectangle 176" descr="Wide downward diagonal"/>
            <p:cNvSpPr>
              <a:spLocks noChangeArrowheads="1"/>
            </p:cNvSpPr>
            <p:nvPr/>
          </p:nvSpPr>
          <p:spPr bwMode="auto">
            <a:xfrm>
              <a:off x="2198" y="1569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75" name="Rectangle 177" descr="Wide downward diagonal"/>
            <p:cNvSpPr>
              <a:spLocks noChangeArrowheads="1"/>
            </p:cNvSpPr>
            <p:nvPr/>
          </p:nvSpPr>
          <p:spPr bwMode="auto">
            <a:xfrm>
              <a:off x="1755" y="1972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76" name="Rectangle 178" descr="Wide downward diagonal"/>
            <p:cNvSpPr>
              <a:spLocks noChangeArrowheads="1"/>
            </p:cNvSpPr>
            <p:nvPr/>
          </p:nvSpPr>
          <p:spPr bwMode="auto">
            <a:xfrm>
              <a:off x="2389" y="2454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577" name="Rectangle 179" descr="Wide downward diagonal"/>
            <p:cNvSpPr>
              <a:spLocks noChangeArrowheads="1"/>
            </p:cNvSpPr>
            <p:nvPr/>
          </p:nvSpPr>
          <p:spPr bwMode="auto">
            <a:xfrm>
              <a:off x="2591" y="1947"/>
              <a:ext cx="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31604" name="Rectangle 180"/>
          <p:cNvSpPr>
            <a:spLocks noChangeArrowheads="1"/>
          </p:cNvSpPr>
          <p:nvPr/>
        </p:nvSpPr>
        <p:spPr bwMode="auto">
          <a:xfrm>
            <a:off x="1801814" y="104775"/>
            <a:ext cx="8866187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tell the </a:t>
            </a:r>
            <a:r>
              <a:rPr lang="en-US" altLang="en-US" sz="3600" i="1">
                <a:effectLst>
                  <a:outerShdw blurRad="38100" dist="38100" dir="2700000" algn="tl">
                    <a:srgbClr val="C0C0C0"/>
                  </a:outerShdw>
                </a:effectLst>
              </a:rPr>
              <a:t>right</a:t>
            </a: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number of clusters?</a:t>
            </a:r>
          </a:p>
          <a:p>
            <a:pPr eaLnBrk="1" hangingPunct="1">
              <a:defRPr/>
            </a:pPr>
            <a:endParaRPr lang="en-US" altLang="en-US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en-US"/>
              <a:t>In general, this is a unsolved problem. However there are many approximate methods. In the next few slides we will see an example.</a:t>
            </a:r>
          </a:p>
        </p:txBody>
      </p:sp>
      <p:sp>
        <p:nvSpPr>
          <p:cNvPr id="60420" name="Text Box 181"/>
          <p:cNvSpPr txBox="1">
            <a:spLocks noChangeArrowheads="1"/>
          </p:cNvSpPr>
          <p:nvPr/>
        </p:nvSpPr>
        <p:spPr bwMode="auto">
          <a:xfrm>
            <a:off x="6319839" y="2454275"/>
            <a:ext cx="41989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For our example, we will use the familiar </a:t>
            </a:r>
            <a:r>
              <a:rPr lang="en-US" altLang="en-US">
                <a:solidFill>
                  <a:srgbClr val="FF0000"/>
                </a:solidFill>
              </a:rPr>
              <a:t>katydid</a:t>
            </a:r>
            <a:r>
              <a:rPr lang="en-US" altLang="en-US"/>
              <a:t>/</a:t>
            </a:r>
            <a:r>
              <a:rPr lang="en-US" altLang="en-US">
                <a:solidFill>
                  <a:srgbClr val="0000FF"/>
                </a:solidFill>
              </a:rPr>
              <a:t>grasshopper</a:t>
            </a:r>
            <a:r>
              <a:rPr lang="en-US" altLang="en-US"/>
              <a:t> dataset.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However, in this case we are imagining that we do NOT know the class labels. We are only clustering on the X and Y axis values. </a:t>
            </a:r>
          </a:p>
        </p:txBody>
      </p:sp>
    </p:spTree>
    <p:extLst>
      <p:ext uri="{BB962C8B-B14F-4D97-AF65-F5344CB8AC3E}">
        <p14:creationId xmlns:p14="http://schemas.microsoft.com/office/powerpoint/2010/main" val="35479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Learning goals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you should be able to</a:t>
            </a:r>
          </a:p>
          <a:p>
            <a:pPr lvl="1"/>
            <a:r>
              <a:rPr lang="en-US" dirty="0" smtClean="0"/>
              <a:t>Understand what clustering is</a:t>
            </a:r>
          </a:p>
          <a:p>
            <a:pPr lvl="1"/>
            <a:r>
              <a:rPr lang="en-US" dirty="0" smtClean="0"/>
              <a:t>Understand the different types of clustering</a:t>
            </a:r>
          </a:p>
          <a:p>
            <a:pPr lvl="1"/>
            <a:r>
              <a:rPr lang="en-US" dirty="0" smtClean="0"/>
              <a:t>Apply </a:t>
            </a:r>
            <a:r>
              <a:rPr lang="en-US" dirty="0" err="1" smtClean="0"/>
              <a:t>Kmeans</a:t>
            </a:r>
            <a:r>
              <a:rPr lang="en-US" dirty="0" smtClean="0"/>
              <a:t> clustering algorithm</a:t>
            </a:r>
          </a:p>
          <a:p>
            <a:pPr lvl="1"/>
            <a:r>
              <a:rPr lang="en-US" dirty="0" smtClean="0"/>
              <a:t>Understand the notion </a:t>
            </a:r>
            <a:r>
              <a:rPr lang="en-US" smtClean="0"/>
              <a:t>of silhouette </a:t>
            </a:r>
            <a:r>
              <a:rPr lang="en-US" dirty="0" smtClean="0"/>
              <a:t>clustering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B365-46D6-41CC-B1DB-CC25BA09BF18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546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927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7308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7689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8070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8451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8832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9213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9594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9975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6546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6927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7308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7689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8070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8451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8832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9213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9594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9975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6546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6927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7308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7689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8070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8451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8832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9213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9594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9975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6546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6927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7308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7689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6" name="Rectangle 36"/>
          <p:cNvSpPr>
            <a:spLocks noChangeArrowheads="1"/>
          </p:cNvSpPr>
          <p:nvPr/>
        </p:nvSpPr>
        <p:spPr bwMode="auto">
          <a:xfrm>
            <a:off x="8070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8451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8" name="Rectangle 38"/>
          <p:cNvSpPr>
            <a:spLocks noChangeArrowheads="1"/>
          </p:cNvSpPr>
          <p:nvPr/>
        </p:nvSpPr>
        <p:spPr bwMode="auto">
          <a:xfrm>
            <a:off x="8832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79" name="Rectangle 39"/>
          <p:cNvSpPr>
            <a:spLocks noChangeArrowheads="1"/>
          </p:cNvSpPr>
          <p:nvPr/>
        </p:nvSpPr>
        <p:spPr bwMode="auto">
          <a:xfrm>
            <a:off x="9213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9594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1" name="Rectangle 41"/>
          <p:cNvSpPr>
            <a:spLocks noChangeArrowheads="1"/>
          </p:cNvSpPr>
          <p:nvPr/>
        </p:nvSpPr>
        <p:spPr bwMode="auto">
          <a:xfrm>
            <a:off x="9975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6546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3" name="Rectangle 43"/>
          <p:cNvSpPr>
            <a:spLocks noChangeArrowheads="1"/>
          </p:cNvSpPr>
          <p:nvPr/>
        </p:nvSpPr>
        <p:spPr bwMode="auto">
          <a:xfrm>
            <a:off x="6927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7308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5" name="Rectangle 45"/>
          <p:cNvSpPr>
            <a:spLocks noChangeArrowheads="1"/>
          </p:cNvSpPr>
          <p:nvPr/>
        </p:nvSpPr>
        <p:spPr bwMode="auto">
          <a:xfrm>
            <a:off x="7689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6" name="Rectangle 46"/>
          <p:cNvSpPr>
            <a:spLocks noChangeArrowheads="1"/>
          </p:cNvSpPr>
          <p:nvPr/>
        </p:nvSpPr>
        <p:spPr bwMode="auto">
          <a:xfrm>
            <a:off x="8070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7" name="Rectangle 47"/>
          <p:cNvSpPr>
            <a:spLocks noChangeArrowheads="1"/>
          </p:cNvSpPr>
          <p:nvPr/>
        </p:nvSpPr>
        <p:spPr bwMode="auto">
          <a:xfrm>
            <a:off x="8451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8" name="Rectangle 48"/>
          <p:cNvSpPr>
            <a:spLocks noChangeArrowheads="1"/>
          </p:cNvSpPr>
          <p:nvPr/>
        </p:nvSpPr>
        <p:spPr bwMode="auto">
          <a:xfrm>
            <a:off x="8832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9" name="Rectangle 49"/>
          <p:cNvSpPr>
            <a:spLocks noChangeArrowheads="1"/>
          </p:cNvSpPr>
          <p:nvPr/>
        </p:nvSpPr>
        <p:spPr bwMode="auto">
          <a:xfrm>
            <a:off x="9213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0" name="Rectangle 50"/>
          <p:cNvSpPr>
            <a:spLocks noChangeArrowheads="1"/>
          </p:cNvSpPr>
          <p:nvPr/>
        </p:nvSpPr>
        <p:spPr bwMode="auto">
          <a:xfrm>
            <a:off x="9594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1" name="Rectangle 51"/>
          <p:cNvSpPr>
            <a:spLocks noChangeArrowheads="1"/>
          </p:cNvSpPr>
          <p:nvPr/>
        </p:nvSpPr>
        <p:spPr bwMode="auto">
          <a:xfrm>
            <a:off x="9975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2" name="Rectangle 52"/>
          <p:cNvSpPr>
            <a:spLocks noChangeArrowheads="1"/>
          </p:cNvSpPr>
          <p:nvPr/>
        </p:nvSpPr>
        <p:spPr bwMode="auto">
          <a:xfrm>
            <a:off x="6546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3" name="Rectangle 53"/>
          <p:cNvSpPr>
            <a:spLocks noChangeArrowheads="1"/>
          </p:cNvSpPr>
          <p:nvPr/>
        </p:nvSpPr>
        <p:spPr bwMode="auto">
          <a:xfrm>
            <a:off x="6927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4" name="Rectangle 54"/>
          <p:cNvSpPr>
            <a:spLocks noChangeArrowheads="1"/>
          </p:cNvSpPr>
          <p:nvPr/>
        </p:nvSpPr>
        <p:spPr bwMode="auto">
          <a:xfrm>
            <a:off x="7308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5" name="Rectangle 55"/>
          <p:cNvSpPr>
            <a:spLocks noChangeArrowheads="1"/>
          </p:cNvSpPr>
          <p:nvPr/>
        </p:nvSpPr>
        <p:spPr bwMode="auto">
          <a:xfrm>
            <a:off x="7689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6" name="Rectangle 56"/>
          <p:cNvSpPr>
            <a:spLocks noChangeArrowheads="1"/>
          </p:cNvSpPr>
          <p:nvPr/>
        </p:nvSpPr>
        <p:spPr bwMode="auto">
          <a:xfrm>
            <a:off x="8070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7" name="Rectangle 57"/>
          <p:cNvSpPr>
            <a:spLocks noChangeArrowheads="1"/>
          </p:cNvSpPr>
          <p:nvPr/>
        </p:nvSpPr>
        <p:spPr bwMode="auto">
          <a:xfrm>
            <a:off x="8451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8832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9" name="Rectangle 59"/>
          <p:cNvSpPr>
            <a:spLocks noChangeArrowheads="1"/>
          </p:cNvSpPr>
          <p:nvPr/>
        </p:nvSpPr>
        <p:spPr bwMode="auto">
          <a:xfrm>
            <a:off x="9213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9594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1" name="Rectangle 61"/>
          <p:cNvSpPr>
            <a:spLocks noChangeArrowheads="1"/>
          </p:cNvSpPr>
          <p:nvPr/>
        </p:nvSpPr>
        <p:spPr bwMode="auto">
          <a:xfrm>
            <a:off x="9975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6546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3" name="Rectangle 63"/>
          <p:cNvSpPr>
            <a:spLocks noChangeArrowheads="1"/>
          </p:cNvSpPr>
          <p:nvPr/>
        </p:nvSpPr>
        <p:spPr bwMode="auto">
          <a:xfrm>
            <a:off x="6927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7308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5" name="Rectangle 65"/>
          <p:cNvSpPr>
            <a:spLocks noChangeArrowheads="1"/>
          </p:cNvSpPr>
          <p:nvPr/>
        </p:nvSpPr>
        <p:spPr bwMode="auto">
          <a:xfrm>
            <a:off x="7689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8070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7" name="Rectangle 67"/>
          <p:cNvSpPr>
            <a:spLocks noChangeArrowheads="1"/>
          </p:cNvSpPr>
          <p:nvPr/>
        </p:nvSpPr>
        <p:spPr bwMode="auto">
          <a:xfrm>
            <a:off x="8451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8832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9" name="Rectangle 69"/>
          <p:cNvSpPr>
            <a:spLocks noChangeArrowheads="1"/>
          </p:cNvSpPr>
          <p:nvPr/>
        </p:nvSpPr>
        <p:spPr bwMode="auto">
          <a:xfrm>
            <a:off x="9213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9594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1" name="Rectangle 71"/>
          <p:cNvSpPr>
            <a:spLocks noChangeArrowheads="1"/>
          </p:cNvSpPr>
          <p:nvPr/>
        </p:nvSpPr>
        <p:spPr bwMode="auto">
          <a:xfrm>
            <a:off x="9975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6546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6927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7308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5" name="Rectangle 75"/>
          <p:cNvSpPr>
            <a:spLocks noChangeArrowheads="1"/>
          </p:cNvSpPr>
          <p:nvPr/>
        </p:nvSpPr>
        <p:spPr bwMode="auto">
          <a:xfrm>
            <a:off x="7689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8070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7" name="Rectangle 77"/>
          <p:cNvSpPr>
            <a:spLocks noChangeArrowheads="1"/>
          </p:cNvSpPr>
          <p:nvPr/>
        </p:nvSpPr>
        <p:spPr bwMode="auto">
          <a:xfrm>
            <a:off x="8451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8832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19" name="Rectangle 79"/>
          <p:cNvSpPr>
            <a:spLocks noChangeArrowheads="1"/>
          </p:cNvSpPr>
          <p:nvPr/>
        </p:nvSpPr>
        <p:spPr bwMode="auto">
          <a:xfrm>
            <a:off x="9213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0" name="Rectangle 80"/>
          <p:cNvSpPr>
            <a:spLocks noChangeArrowheads="1"/>
          </p:cNvSpPr>
          <p:nvPr/>
        </p:nvSpPr>
        <p:spPr bwMode="auto">
          <a:xfrm>
            <a:off x="9594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1" name="Rectangle 81"/>
          <p:cNvSpPr>
            <a:spLocks noChangeArrowheads="1"/>
          </p:cNvSpPr>
          <p:nvPr/>
        </p:nvSpPr>
        <p:spPr bwMode="auto">
          <a:xfrm>
            <a:off x="9975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2" name="Rectangle 82"/>
          <p:cNvSpPr>
            <a:spLocks noChangeArrowheads="1"/>
          </p:cNvSpPr>
          <p:nvPr/>
        </p:nvSpPr>
        <p:spPr bwMode="auto">
          <a:xfrm>
            <a:off x="6546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3" name="Rectangle 83"/>
          <p:cNvSpPr>
            <a:spLocks noChangeArrowheads="1"/>
          </p:cNvSpPr>
          <p:nvPr/>
        </p:nvSpPr>
        <p:spPr bwMode="auto">
          <a:xfrm>
            <a:off x="6927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4" name="Rectangle 84"/>
          <p:cNvSpPr>
            <a:spLocks noChangeArrowheads="1"/>
          </p:cNvSpPr>
          <p:nvPr/>
        </p:nvSpPr>
        <p:spPr bwMode="auto">
          <a:xfrm>
            <a:off x="7308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5" name="Rectangle 85"/>
          <p:cNvSpPr>
            <a:spLocks noChangeArrowheads="1"/>
          </p:cNvSpPr>
          <p:nvPr/>
        </p:nvSpPr>
        <p:spPr bwMode="auto">
          <a:xfrm>
            <a:off x="7689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6" name="Rectangle 86"/>
          <p:cNvSpPr>
            <a:spLocks noChangeArrowheads="1"/>
          </p:cNvSpPr>
          <p:nvPr/>
        </p:nvSpPr>
        <p:spPr bwMode="auto">
          <a:xfrm>
            <a:off x="8070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7" name="Rectangle 87"/>
          <p:cNvSpPr>
            <a:spLocks noChangeArrowheads="1"/>
          </p:cNvSpPr>
          <p:nvPr/>
        </p:nvSpPr>
        <p:spPr bwMode="auto">
          <a:xfrm>
            <a:off x="8451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8" name="Rectangle 88"/>
          <p:cNvSpPr>
            <a:spLocks noChangeArrowheads="1"/>
          </p:cNvSpPr>
          <p:nvPr/>
        </p:nvSpPr>
        <p:spPr bwMode="auto">
          <a:xfrm>
            <a:off x="8832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29" name="Rectangle 89"/>
          <p:cNvSpPr>
            <a:spLocks noChangeArrowheads="1"/>
          </p:cNvSpPr>
          <p:nvPr/>
        </p:nvSpPr>
        <p:spPr bwMode="auto">
          <a:xfrm>
            <a:off x="9213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0" name="Rectangle 90"/>
          <p:cNvSpPr>
            <a:spLocks noChangeArrowheads="1"/>
          </p:cNvSpPr>
          <p:nvPr/>
        </p:nvSpPr>
        <p:spPr bwMode="auto">
          <a:xfrm>
            <a:off x="9594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1" name="Rectangle 91"/>
          <p:cNvSpPr>
            <a:spLocks noChangeArrowheads="1"/>
          </p:cNvSpPr>
          <p:nvPr/>
        </p:nvSpPr>
        <p:spPr bwMode="auto">
          <a:xfrm>
            <a:off x="9975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2" name="Rectangle 92"/>
          <p:cNvSpPr>
            <a:spLocks noChangeArrowheads="1"/>
          </p:cNvSpPr>
          <p:nvPr/>
        </p:nvSpPr>
        <p:spPr bwMode="auto">
          <a:xfrm>
            <a:off x="6546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3" name="Rectangle 93"/>
          <p:cNvSpPr>
            <a:spLocks noChangeArrowheads="1"/>
          </p:cNvSpPr>
          <p:nvPr/>
        </p:nvSpPr>
        <p:spPr bwMode="auto">
          <a:xfrm>
            <a:off x="6927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4" name="Rectangle 94"/>
          <p:cNvSpPr>
            <a:spLocks noChangeArrowheads="1"/>
          </p:cNvSpPr>
          <p:nvPr/>
        </p:nvSpPr>
        <p:spPr bwMode="auto">
          <a:xfrm>
            <a:off x="7308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5" name="Rectangle 95"/>
          <p:cNvSpPr>
            <a:spLocks noChangeArrowheads="1"/>
          </p:cNvSpPr>
          <p:nvPr/>
        </p:nvSpPr>
        <p:spPr bwMode="auto">
          <a:xfrm>
            <a:off x="7689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6" name="Rectangle 96"/>
          <p:cNvSpPr>
            <a:spLocks noChangeArrowheads="1"/>
          </p:cNvSpPr>
          <p:nvPr/>
        </p:nvSpPr>
        <p:spPr bwMode="auto">
          <a:xfrm>
            <a:off x="8070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7" name="Rectangle 97"/>
          <p:cNvSpPr>
            <a:spLocks noChangeArrowheads="1"/>
          </p:cNvSpPr>
          <p:nvPr/>
        </p:nvSpPr>
        <p:spPr bwMode="auto">
          <a:xfrm>
            <a:off x="8451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8" name="Rectangle 98"/>
          <p:cNvSpPr>
            <a:spLocks noChangeArrowheads="1"/>
          </p:cNvSpPr>
          <p:nvPr/>
        </p:nvSpPr>
        <p:spPr bwMode="auto">
          <a:xfrm>
            <a:off x="8832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39" name="Rectangle 99"/>
          <p:cNvSpPr>
            <a:spLocks noChangeArrowheads="1"/>
          </p:cNvSpPr>
          <p:nvPr/>
        </p:nvSpPr>
        <p:spPr bwMode="auto">
          <a:xfrm>
            <a:off x="9213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40" name="Rectangle 100"/>
          <p:cNvSpPr>
            <a:spLocks noChangeArrowheads="1"/>
          </p:cNvSpPr>
          <p:nvPr/>
        </p:nvSpPr>
        <p:spPr bwMode="auto">
          <a:xfrm>
            <a:off x="9594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41" name="Rectangle 101"/>
          <p:cNvSpPr>
            <a:spLocks noChangeArrowheads="1"/>
          </p:cNvSpPr>
          <p:nvPr/>
        </p:nvSpPr>
        <p:spPr bwMode="auto">
          <a:xfrm>
            <a:off x="9975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42" name="Line 102"/>
          <p:cNvSpPr>
            <a:spLocks noChangeShapeType="1"/>
          </p:cNvSpPr>
          <p:nvPr/>
        </p:nvSpPr>
        <p:spPr bwMode="auto">
          <a:xfrm>
            <a:off x="6546850" y="603885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" name="Line 103"/>
          <p:cNvSpPr>
            <a:spLocks noChangeShapeType="1"/>
          </p:cNvSpPr>
          <p:nvPr/>
        </p:nvSpPr>
        <p:spPr bwMode="auto">
          <a:xfrm flipV="1">
            <a:off x="6546850" y="222885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4" name="Oval 104"/>
          <p:cNvSpPr>
            <a:spLocks noChangeArrowheads="1"/>
          </p:cNvSpPr>
          <p:nvPr/>
        </p:nvSpPr>
        <p:spPr bwMode="auto">
          <a:xfrm>
            <a:off x="6927850" y="4743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45" name="Oval 105"/>
          <p:cNvSpPr>
            <a:spLocks noChangeArrowheads="1"/>
          </p:cNvSpPr>
          <p:nvPr/>
        </p:nvSpPr>
        <p:spPr bwMode="auto">
          <a:xfrm>
            <a:off x="7537450" y="5276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46" name="Rectangle 106"/>
          <p:cNvSpPr>
            <a:spLocks noChangeArrowheads="1"/>
          </p:cNvSpPr>
          <p:nvPr/>
        </p:nvSpPr>
        <p:spPr bwMode="auto">
          <a:xfrm>
            <a:off x="9845675" y="2711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47" name="Rectangle 107"/>
          <p:cNvSpPr>
            <a:spLocks noChangeArrowheads="1"/>
          </p:cNvSpPr>
          <p:nvPr/>
        </p:nvSpPr>
        <p:spPr bwMode="auto">
          <a:xfrm>
            <a:off x="8942388" y="3371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48" name="Rectangle 108"/>
          <p:cNvSpPr>
            <a:spLocks noChangeArrowheads="1"/>
          </p:cNvSpPr>
          <p:nvPr/>
        </p:nvSpPr>
        <p:spPr bwMode="auto">
          <a:xfrm>
            <a:off x="9518650" y="2457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49" name="Rectangle 109"/>
          <p:cNvSpPr>
            <a:spLocks noChangeArrowheads="1"/>
          </p:cNvSpPr>
          <p:nvPr/>
        </p:nvSpPr>
        <p:spPr bwMode="auto">
          <a:xfrm>
            <a:off x="9671050" y="3448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50" name="Rectangle 110"/>
          <p:cNvSpPr>
            <a:spLocks noChangeArrowheads="1"/>
          </p:cNvSpPr>
          <p:nvPr/>
        </p:nvSpPr>
        <p:spPr bwMode="auto">
          <a:xfrm>
            <a:off x="10199688" y="4278313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51" name="Oval 111"/>
          <p:cNvSpPr>
            <a:spLocks noChangeArrowheads="1"/>
          </p:cNvSpPr>
          <p:nvPr/>
        </p:nvSpPr>
        <p:spPr bwMode="auto">
          <a:xfrm>
            <a:off x="7091363" y="411480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52" name="Oval 112"/>
          <p:cNvSpPr>
            <a:spLocks noChangeArrowheads="1"/>
          </p:cNvSpPr>
          <p:nvPr/>
        </p:nvSpPr>
        <p:spPr bwMode="auto">
          <a:xfrm>
            <a:off x="6699250" y="5581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53" name="Oval 113"/>
          <p:cNvSpPr>
            <a:spLocks noChangeArrowheads="1"/>
          </p:cNvSpPr>
          <p:nvPr/>
        </p:nvSpPr>
        <p:spPr bwMode="auto">
          <a:xfrm>
            <a:off x="6775450" y="4210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54" name="Text Box 114"/>
          <p:cNvSpPr txBox="1">
            <a:spLocks noChangeArrowheads="1"/>
          </p:cNvSpPr>
          <p:nvPr/>
        </p:nvSpPr>
        <p:spPr bwMode="auto">
          <a:xfrm>
            <a:off x="6699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1</a:t>
            </a:r>
          </a:p>
        </p:txBody>
      </p:sp>
      <p:sp>
        <p:nvSpPr>
          <p:cNvPr id="61555" name="Text Box 115"/>
          <p:cNvSpPr txBox="1">
            <a:spLocks noChangeArrowheads="1"/>
          </p:cNvSpPr>
          <p:nvPr/>
        </p:nvSpPr>
        <p:spPr bwMode="auto">
          <a:xfrm>
            <a:off x="7080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2</a:t>
            </a:r>
          </a:p>
        </p:txBody>
      </p:sp>
      <p:sp>
        <p:nvSpPr>
          <p:cNvPr id="61556" name="Text Box 116"/>
          <p:cNvSpPr txBox="1">
            <a:spLocks noChangeArrowheads="1"/>
          </p:cNvSpPr>
          <p:nvPr/>
        </p:nvSpPr>
        <p:spPr bwMode="auto">
          <a:xfrm>
            <a:off x="7461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3</a:t>
            </a:r>
          </a:p>
        </p:txBody>
      </p:sp>
      <p:sp>
        <p:nvSpPr>
          <p:cNvPr id="61557" name="Text Box 117"/>
          <p:cNvSpPr txBox="1">
            <a:spLocks noChangeArrowheads="1"/>
          </p:cNvSpPr>
          <p:nvPr/>
        </p:nvSpPr>
        <p:spPr bwMode="auto">
          <a:xfrm>
            <a:off x="7842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4</a:t>
            </a:r>
          </a:p>
        </p:txBody>
      </p:sp>
      <p:sp>
        <p:nvSpPr>
          <p:cNvPr id="61558" name="Text Box 118"/>
          <p:cNvSpPr txBox="1">
            <a:spLocks noChangeArrowheads="1"/>
          </p:cNvSpPr>
          <p:nvPr/>
        </p:nvSpPr>
        <p:spPr bwMode="auto">
          <a:xfrm>
            <a:off x="8223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5</a:t>
            </a:r>
          </a:p>
        </p:txBody>
      </p:sp>
      <p:sp>
        <p:nvSpPr>
          <p:cNvPr id="61559" name="Text Box 119"/>
          <p:cNvSpPr txBox="1">
            <a:spLocks noChangeArrowheads="1"/>
          </p:cNvSpPr>
          <p:nvPr/>
        </p:nvSpPr>
        <p:spPr bwMode="auto">
          <a:xfrm>
            <a:off x="8604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6</a:t>
            </a:r>
          </a:p>
        </p:txBody>
      </p:sp>
      <p:sp>
        <p:nvSpPr>
          <p:cNvPr id="61560" name="Text Box 120"/>
          <p:cNvSpPr txBox="1">
            <a:spLocks noChangeArrowheads="1"/>
          </p:cNvSpPr>
          <p:nvPr/>
        </p:nvSpPr>
        <p:spPr bwMode="auto">
          <a:xfrm>
            <a:off x="8985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7</a:t>
            </a:r>
          </a:p>
        </p:txBody>
      </p:sp>
      <p:sp>
        <p:nvSpPr>
          <p:cNvPr id="61561" name="Text Box 121"/>
          <p:cNvSpPr txBox="1">
            <a:spLocks noChangeArrowheads="1"/>
          </p:cNvSpPr>
          <p:nvPr/>
        </p:nvSpPr>
        <p:spPr bwMode="auto">
          <a:xfrm>
            <a:off x="9366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8</a:t>
            </a:r>
          </a:p>
        </p:txBody>
      </p:sp>
      <p:sp>
        <p:nvSpPr>
          <p:cNvPr id="61562" name="Text Box 122"/>
          <p:cNvSpPr txBox="1">
            <a:spLocks noChangeArrowheads="1"/>
          </p:cNvSpPr>
          <p:nvPr/>
        </p:nvSpPr>
        <p:spPr bwMode="auto">
          <a:xfrm>
            <a:off x="9747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9</a:t>
            </a:r>
          </a:p>
        </p:txBody>
      </p:sp>
      <p:sp>
        <p:nvSpPr>
          <p:cNvPr id="61563" name="Text Box 123"/>
          <p:cNvSpPr txBox="1">
            <a:spLocks noChangeArrowheads="1"/>
          </p:cNvSpPr>
          <p:nvPr/>
        </p:nvSpPr>
        <p:spPr bwMode="auto">
          <a:xfrm>
            <a:off x="10052050" y="61150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10</a:t>
            </a:r>
          </a:p>
        </p:txBody>
      </p:sp>
      <p:sp>
        <p:nvSpPr>
          <p:cNvPr id="61564" name="Oval 124"/>
          <p:cNvSpPr>
            <a:spLocks noChangeArrowheads="1"/>
          </p:cNvSpPr>
          <p:nvPr/>
        </p:nvSpPr>
        <p:spPr bwMode="auto">
          <a:xfrm>
            <a:off x="73850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65" name="Oval 125"/>
          <p:cNvSpPr>
            <a:spLocks noChangeArrowheads="1"/>
          </p:cNvSpPr>
          <p:nvPr/>
        </p:nvSpPr>
        <p:spPr bwMode="auto">
          <a:xfrm>
            <a:off x="7004050" y="5124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66" name="Oval 126"/>
          <p:cNvSpPr>
            <a:spLocks noChangeArrowheads="1"/>
          </p:cNvSpPr>
          <p:nvPr/>
        </p:nvSpPr>
        <p:spPr bwMode="auto">
          <a:xfrm>
            <a:off x="7156450" y="5429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67" name="Oval 127"/>
          <p:cNvSpPr>
            <a:spLocks noChangeArrowheads="1"/>
          </p:cNvSpPr>
          <p:nvPr/>
        </p:nvSpPr>
        <p:spPr bwMode="auto">
          <a:xfrm>
            <a:off x="76136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68" name="Oval 128"/>
          <p:cNvSpPr>
            <a:spLocks noChangeArrowheads="1"/>
          </p:cNvSpPr>
          <p:nvPr/>
        </p:nvSpPr>
        <p:spPr bwMode="auto">
          <a:xfrm>
            <a:off x="6851650" y="3829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69" name="Oval 129"/>
          <p:cNvSpPr>
            <a:spLocks noChangeArrowheads="1"/>
          </p:cNvSpPr>
          <p:nvPr/>
        </p:nvSpPr>
        <p:spPr bwMode="auto">
          <a:xfrm>
            <a:off x="7296150" y="37353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0" name="Oval 130"/>
          <p:cNvSpPr>
            <a:spLocks noChangeArrowheads="1"/>
          </p:cNvSpPr>
          <p:nvPr/>
        </p:nvSpPr>
        <p:spPr bwMode="auto">
          <a:xfrm>
            <a:off x="7004050" y="4591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1" name="Oval 131"/>
          <p:cNvSpPr>
            <a:spLocks noChangeArrowheads="1"/>
          </p:cNvSpPr>
          <p:nvPr/>
        </p:nvSpPr>
        <p:spPr bwMode="auto">
          <a:xfrm>
            <a:off x="7308850" y="4514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2" name="Oval 132"/>
          <p:cNvSpPr>
            <a:spLocks noChangeArrowheads="1"/>
          </p:cNvSpPr>
          <p:nvPr/>
        </p:nvSpPr>
        <p:spPr bwMode="auto">
          <a:xfrm>
            <a:off x="6699250" y="5048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3" name="Oval 133"/>
          <p:cNvSpPr>
            <a:spLocks noChangeArrowheads="1"/>
          </p:cNvSpPr>
          <p:nvPr/>
        </p:nvSpPr>
        <p:spPr bwMode="auto">
          <a:xfrm>
            <a:off x="7232650" y="4972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4" name="Oval 134"/>
          <p:cNvSpPr>
            <a:spLocks noChangeArrowheads="1"/>
          </p:cNvSpPr>
          <p:nvPr/>
        </p:nvSpPr>
        <p:spPr bwMode="auto">
          <a:xfrm>
            <a:off x="6699250" y="3295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5" name="Oval 135"/>
          <p:cNvSpPr>
            <a:spLocks noChangeArrowheads="1"/>
          </p:cNvSpPr>
          <p:nvPr/>
        </p:nvSpPr>
        <p:spPr bwMode="auto">
          <a:xfrm>
            <a:off x="7080250" y="4362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6" name="Oval 136"/>
          <p:cNvSpPr>
            <a:spLocks noChangeArrowheads="1"/>
          </p:cNvSpPr>
          <p:nvPr/>
        </p:nvSpPr>
        <p:spPr bwMode="auto">
          <a:xfrm>
            <a:off x="7537450" y="4895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7" name="Rectangle 137"/>
          <p:cNvSpPr>
            <a:spLocks noChangeArrowheads="1"/>
          </p:cNvSpPr>
          <p:nvPr/>
        </p:nvSpPr>
        <p:spPr bwMode="auto">
          <a:xfrm>
            <a:off x="9442450" y="3219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8" name="Rectangle 138"/>
          <p:cNvSpPr>
            <a:spLocks noChangeArrowheads="1"/>
          </p:cNvSpPr>
          <p:nvPr/>
        </p:nvSpPr>
        <p:spPr bwMode="auto">
          <a:xfrm>
            <a:off x="9290050" y="3524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79" name="Rectangle 139"/>
          <p:cNvSpPr>
            <a:spLocks noChangeArrowheads="1"/>
          </p:cNvSpPr>
          <p:nvPr/>
        </p:nvSpPr>
        <p:spPr bwMode="auto">
          <a:xfrm>
            <a:off x="9061450" y="3143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0" name="Rectangle 140"/>
          <p:cNvSpPr>
            <a:spLocks noChangeArrowheads="1"/>
          </p:cNvSpPr>
          <p:nvPr/>
        </p:nvSpPr>
        <p:spPr bwMode="auto">
          <a:xfrm>
            <a:off x="9061450" y="3600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1" name="Rectangle 141"/>
          <p:cNvSpPr>
            <a:spLocks noChangeArrowheads="1"/>
          </p:cNvSpPr>
          <p:nvPr/>
        </p:nvSpPr>
        <p:spPr bwMode="auto">
          <a:xfrm>
            <a:off x="9594850" y="2990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2" name="Rectangle 142"/>
          <p:cNvSpPr>
            <a:spLocks noChangeArrowheads="1"/>
          </p:cNvSpPr>
          <p:nvPr/>
        </p:nvSpPr>
        <p:spPr bwMode="auto">
          <a:xfrm>
            <a:off x="9747250" y="3219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3" name="Rectangle 143"/>
          <p:cNvSpPr>
            <a:spLocks noChangeArrowheads="1"/>
          </p:cNvSpPr>
          <p:nvPr/>
        </p:nvSpPr>
        <p:spPr bwMode="auto">
          <a:xfrm>
            <a:off x="9061450" y="2305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4" name="Rectangle 144"/>
          <p:cNvSpPr>
            <a:spLocks noChangeArrowheads="1"/>
          </p:cNvSpPr>
          <p:nvPr/>
        </p:nvSpPr>
        <p:spPr bwMode="auto">
          <a:xfrm>
            <a:off x="10052050" y="2228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5" name="Rectangle 145"/>
          <p:cNvSpPr>
            <a:spLocks noChangeArrowheads="1"/>
          </p:cNvSpPr>
          <p:nvPr/>
        </p:nvSpPr>
        <p:spPr bwMode="auto">
          <a:xfrm>
            <a:off x="9094788" y="2720975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6" name="Rectangle 146"/>
          <p:cNvSpPr>
            <a:spLocks noChangeArrowheads="1"/>
          </p:cNvSpPr>
          <p:nvPr/>
        </p:nvSpPr>
        <p:spPr bwMode="auto">
          <a:xfrm>
            <a:off x="9747250" y="3752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7" name="Rectangle 147"/>
          <p:cNvSpPr>
            <a:spLocks noChangeArrowheads="1"/>
          </p:cNvSpPr>
          <p:nvPr/>
        </p:nvSpPr>
        <p:spPr bwMode="auto">
          <a:xfrm>
            <a:off x="9671050" y="2762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8" name="Rectangle 148"/>
          <p:cNvSpPr>
            <a:spLocks noChangeArrowheads="1"/>
          </p:cNvSpPr>
          <p:nvPr/>
        </p:nvSpPr>
        <p:spPr bwMode="auto">
          <a:xfrm>
            <a:off x="9213850" y="29146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9" name="Rectangle 149"/>
          <p:cNvSpPr>
            <a:spLocks noChangeArrowheads="1"/>
          </p:cNvSpPr>
          <p:nvPr/>
        </p:nvSpPr>
        <p:spPr bwMode="auto">
          <a:xfrm>
            <a:off x="8756650" y="3067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0" name="Rectangle 150"/>
          <p:cNvSpPr>
            <a:spLocks noChangeArrowheads="1"/>
          </p:cNvSpPr>
          <p:nvPr/>
        </p:nvSpPr>
        <p:spPr bwMode="auto">
          <a:xfrm>
            <a:off x="10052050" y="2990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1" name="Rectangle 151"/>
          <p:cNvSpPr>
            <a:spLocks noChangeArrowheads="1"/>
          </p:cNvSpPr>
          <p:nvPr/>
        </p:nvSpPr>
        <p:spPr bwMode="auto">
          <a:xfrm>
            <a:off x="9366250" y="3829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2" name="Rectangle 152"/>
          <p:cNvSpPr>
            <a:spLocks noChangeArrowheads="1"/>
          </p:cNvSpPr>
          <p:nvPr/>
        </p:nvSpPr>
        <p:spPr bwMode="auto">
          <a:xfrm>
            <a:off x="9975850" y="3905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3" name="Oval 153"/>
          <p:cNvSpPr>
            <a:spLocks noChangeArrowheads="1"/>
          </p:cNvSpPr>
          <p:nvPr/>
        </p:nvSpPr>
        <p:spPr bwMode="auto">
          <a:xfrm>
            <a:off x="7764463" y="47529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4" name="Oval 154"/>
          <p:cNvSpPr>
            <a:spLocks noChangeArrowheads="1"/>
          </p:cNvSpPr>
          <p:nvPr/>
        </p:nvSpPr>
        <p:spPr bwMode="auto">
          <a:xfrm>
            <a:off x="7446963" y="41259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5" name="Oval 155"/>
          <p:cNvSpPr>
            <a:spLocks noChangeArrowheads="1"/>
          </p:cNvSpPr>
          <p:nvPr/>
        </p:nvSpPr>
        <p:spPr bwMode="auto">
          <a:xfrm>
            <a:off x="7566025" y="44545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6" name="Oval 156"/>
          <p:cNvSpPr>
            <a:spLocks noChangeArrowheads="1"/>
          </p:cNvSpPr>
          <p:nvPr/>
        </p:nvSpPr>
        <p:spPr bwMode="auto">
          <a:xfrm>
            <a:off x="7902575" y="44561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7" name="Oval 157"/>
          <p:cNvSpPr>
            <a:spLocks noChangeArrowheads="1"/>
          </p:cNvSpPr>
          <p:nvPr/>
        </p:nvSpPr>
        <p:spPr bwMode="auto">
          <a:xfrm>
            <a:off x="7778750" y="501173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8" name="Oval 158"/>
          <p:cNvSpPr>
            <a:spLocks noChangeArrowheads="1"/>
          </p:cNvSpPr>
          <p:nvPr/>
        </p:nvSpPr>
        <p:spPr bwMode="auto">
          <a:xfrm>
            <a:off x="6697663" y="45942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99" name="Oval 159"/>
          <p:cNvSpPr>
            <a:spLocks noChangeArrowheads="1"/>
          </p:cNvSpPr>
          <p:nvPr/>
        </p:nvSpPr>
        <p:spPr bwMode="auto">
          <a:xfrm>
            <a:off x="6926263" y="53990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0" name="Oval 160"/>
          <p:cNvSpPr>
            <a:spLocks noChangeArrowheads="1"/>
          </p:cNvSpPr>
          <p:nvPr/>
        </p:nvSpPr>
        <p:spPr bwMode="auto">
          <a:xfrm>
            <a:off x="7380288" y="43529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1" name="Oval 161"/>
          <p:cNvSpPr>
            <a:spLocks noChangeArrowheads="1"/>
          </p:cNvSpPr>
          <p:nvPr/>
        </p:nvSpPr>
        <p:spPr bwMode="auto">
          <a:xfrm>
            <a:off x="7323138" y="52101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2" name="Oval 162"/>
          <p:cNvSpPr>
            <a:spLocks noChangeArrowheads="1"/>
          </p:cNvSpPr>
          <p:nvPr/>
        </p:nvSpPr>
        <p:spPr bwMode="auto">
          <a:xfrm>
            <a:off x="6661150" y="58308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3" name="Rectangle 163"/>
          <p:cNvSpPr>
            <a:spLocks noChangeArrowheads="1"/>
          </p:cNvSpPr>
          <p:nvPr/>
        </p:nvSpPr>
        <p:spPr bwMode="auto">
          <a:xfrm>
            <a:off x="9964738" y="3641725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4" name="Rectangle 164"/>
          <p:cNvSpPr>
            <a:spLocks noChangeArrowheads="1"/>
          </p:cNvSpPr>
          <p:nvPr/>
        </p:nvSpPr>
        <p:spPr bwMode="auto">
          <a:xfrm>
            <a:off x="9371013" y="2668588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5" name="Rectangle 165"/>
          <p:cNvSpPr>
            <a:spLocks noChangeArrowheads="1"/>
          </p:cNvSpPr>
          <p:nvPr/>
        </p:nvSpPr>
        <p:spPr bwMode="auto">
          <a:xfrm>
            <a:off x="8667750" y="33083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6" name="Rectangle 166"/>
          <p:cNvSpPr>
            <a:spLocks noChangeArrowheads="1"/>
          </p:cNvSpPr>
          <p:nvPr/>
        </p:nvSpPr>
        <p:spPr bwMode="auto">
          <a:xfrm>
            <a:off x="9674225" y="4073525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7" name="Rectangle 167"/>
          <p:cNvSpPr>
            <a:spLocks noChangeArrowheads="1"/>
          </p:cNvSpPr>
          <p:nvPr/>
        </p:nvSpPr>
        <p:spPr bwMode="auto">
          <a:xfrm>
            <a:off x="9994900" y="3268663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8" name="Oval 168"/>
          <p:cNvSpPr>
            <a:spLocks noChangeArrowheads="1"/>
          </p:cNvSpPr>
          <p:nvPr/>
        </p:nvSpPr>
        <p:spPr bwMode="auto">
          <a:xfrm>
            <a:off x="8235951" y="4002088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09" name="Rectangle 169"/>
          <p:cNvSpPr>
            <a:spLocks noChangeArrowheads="1"/>
          </p:cNvSpPr>
          <p:nvPr/>
        </p:nvSpPr>
        <p:spPr bwMode="auto">
          <a:xfrm>
            <a:off x="3289300" y="1573213"/>
            <a:ext cx="553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 When k = 1, the objective function is 873.0</a:t>
            </a:r>
          </a:p>
        </p:txBody>
      </p:sp>
    </p:spTree>
    <p:extLst>
      <p:ext uri="{BB962C8B-B14F-4D97-AF65-F5344CB8AC3E}">
        <p14:creationId xmlns:p14="http://schemas.microsoft.com/office/powerpoint/2010/main" val="19846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546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6927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308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689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8070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8451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8832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9213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9594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9975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546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927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7308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7689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8070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8451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8832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9213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9594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9975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6546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6927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7308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7689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8070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8451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8832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9213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9594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9975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6546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6927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7308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7689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8070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8451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8832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3" name="Rectangle 39"/>
          <p:cNvSpPr>
            <a:spLocks noChangeArrowheads="1"/>
          </p:cNvSpPr>
          <p:nvPr/>
        </p:nvSpPr>
        <p:spPr bwMode="auto">
          <a:xfrm>
            <a:off x="9213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4" name="Rectangle 40"/>
          <p:cNvSpPr>
            <a:spLocks noChangeArrowheads="1"/>
          </p:cNvSpPr>
          <p:nvPr/>
        </p:nvSpPr>
        <p:spPr bwMode="auto">
          <a:xfrm>
            <a:off x="9594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5" name="Rectangle 41"/>
          <p:cNvSpPr>
            <a:spLocks noChangeArrowheads="1"/>
          </p:cNvSpPr>
          <p:nvPr/>
        </p:nvSpPr>
        <p:spPr bwMode="auto">
          <a:xfrm>
            <a:off x="9975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6" name="Rectangle 42"/>
          <p:cNvSpPr>
            <a:spLocks noChangeArrowheads="1"/>
          </p:cNvSpPr>
          <p:nvPr/>
        </p:nvSpPr>
        <p:spPr bwMode="auto">
          <a:xfrm>
            <a:off x="6546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7" name="Rectangle 43"/>
          <p:cNvSpPr>
            <a:spLocks noChangeArrowheads="1"/>
          </p:cNvSpPr>
          <p:nvPr/>
        </p:nvSpPr>
        <p:spPr bwMode="auto">
          <a:xfrm>
            <a:off x="6927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8" name="Rectangle 44"/>
          <p:cNvSpPr>
            <a:spLocks noChangeArrowheads="1"/>
          </p:cNvSpPr>
          <p:nvPr/>
        </p:nvSpPr>
        <p:spPr bwMode="auto">
          <a:xfrm>
            <a:off x="7308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09" name="Rectangle 45"/>
          <p:cNvSpPr>
            <a:spLocks noChangeArrowheads="1"/>
          </p:cNvSpPr>
          <p:nvPr/>
        </p:nvSpPr>
        <p:spPr bwMode="auto">
          <a:xfrm>
            <a:off x="7689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0" name="Rectangle 46"/>
          <p:cNvSpPr>
            <a:spLocks noChangeArrowheads="1"/>
          </p:cNvSpPr>
          <p:nvPr/>
        </p:nvSpPr>
        <p:spPr bwMode="auto">
          <a:xfrm>
            <a:off x="8070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8451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2" name="Rectangle 48"/>
          <p:cNvSpPr>
            <a:spLocks noChangeArrowheads="1"/>
          </p:cNvSpPr>
          <p:nvPr/>
        </p:nvSpPr>
        <p:spPr bwMode="auto">
          <a:xfrm>
            <a:off x="8832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3" name="Rectangle 49"/>
          <p:cNvSpPr>
            <a:spLocks noChangeArrowheads="1"/>
          </p:cNvSpPr>
          <p:nvPr/>
        </p:nvSpPr>
        <p:spPr bwMode="auto">
          <a:xfrm>
            <a:off x="9213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4" name="Rectangle 50"/>
          <p:cNvSpPr>
            <a:spLocks noChangeArrowheads="1"/>
          </p:cNvSpPr>
          <p:nvPr/>
        </p:nvSpPr>
        <p:spPr bwMode="auto">
          <a:xfrm>
            <a:off x="9594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5" name="Rectangle 51"/>
          <p:cNvSpPr>
            <a:spLocks noChangeArrowheads="1"/>
          </p:cNvSpPr>
          <p:nvPr/>
        </p:nvSpPr>
        <p:spPr bwMode="auto">
          <a:xfrm>
            <a:off x="9975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6" name="Rectangle 52"/>
          <p:cNvSpPr>
            <a:spLocks noChangeArrowheads="1"/>
          </p:cNvSpPr>
          <p:nvPr/>
        </p:nvSpPr>
        <p:spPr bwMode="auto">
          <a:xfrm>
            <a:off x="6546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7" name="Rectangle 53"/>
          <p:cNvSpPr>
            <a:spLocks noChangeArrowheads="1"/>
          </p:cNvSpPr>
          <p:nvPr/>
        </p:nvSpPr>
        <p:spPr bwMode="auto">
          <a:xfrm>
            <a:off x="6927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8" name="Rectangle 54"/>
          <p:cNvSpPr>
            <a:spLocks noChangeArrowheads="1"/>
          </p:cNvSpPr>
          <p:nvPr/>
        </p:nvSpPr>
        <p:spPr bwMode="auto">
          <a:xfrm>
            <a:off x="7308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19" name="Rectangle 55"/>
          <p:cNvSpPr>
            <a:spLocks noChangeArrowheads="1"/>
          </p:cNvSpPr>
          <p:nvPr/>
        </p:nvSpPr>
        <p:spPr bwMode="auto">
          <a:xfrm>
            <a:off x="7689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0" name="Rectangle 56"/>
          <p:cNvSpPr>
            <a:spLocks noChangeArrowheads="1"/>
          </p:cNvSpPr>
          <p:nvPr/>
        </p:nvSpPr>
        <p:spPr bwMode="auto">
          <a:xfrm>
            <a:off x="8070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1" name="Rectangle 57"/>
          <p:cNvSpPr>
            <a:spLocks noChangeArrowheads="1"/>
          </p:cNvSpPr>
          <p:nvPr/>
        </p:nvSpPr>
        <p:spPr bwMode="auto">
          <a:xfrm>
            <a:off x="8451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2" name="Rectangle 58"/>
          <p:cNvSpPr>
            <a:spLocks noChangeArrowheads="1"/>
          </p:cNvSpPr>
          <p:nvPr/>
        </p:nvSpPr>
        <p:spPr bwMode="auto">
          <a:xfrm>
            <a:off x="8832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3" name="Rectangle 59"/>
          <p:cNvSpPr>
            <a:spLocks noChangeArrowheads="1"/>
          </p:cNvSpPr>
          <p:nvPr/>
        </p:nvSpPr>
        <p:spPr bwMode="auto">
          <a:xfrm>
            <a:off x="9213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4" name="Rectangle 60"/>
          <p:cNvSpPr>
            <a:spLocks noChangeArrowheads="1"/>
          </p:cNvSpPr>
          <p:nvPr/>
        </p:nvSpPr>
        <p:spPr bwMode="auto">
          <a:xfrm>
            <a:off x="9594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5" name="Rectangle 61"/>
          <p:cNvSpPr>
            <a:spLocks noChangeArrowheads="1"/>
          </p:cNvSpPr>
          <p:nvPr/>
        </p:nvSpPr>
        <p:spPr bwMode="auto">
          <a:xfrm>
            <a:off x="9975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6" name="Rectangle 62"/>
          <p:cNvSpPr>
            <a:spLocks noChangeArrowheads="1"/>
          </p:cNvSpPr>
          <p:nvPr/>
        </p:nvSpPr>
        <p:spPr bwMode="auto">
          <a:xfrm>
            <a:off x="6546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7" name="Rectangle 63"/>
          <p:cNvSpPr>
            <a:spLocks noChangeArrowheads="1"/>
          </p:cNvSpPr>
          <p:nvPr/>
        </p:nvSpPr>
        <p:spPr bwMode="auto">
          <a:xfrm>
            <a:off x="6927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7308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29" name="Rectangle 65"/>
          <p:cNvSpPr>
            <a:spLocks noChangeArrowheads="1"/>
          </p:cNvSpPr>
          <p:nvPr/>
        </p:nvSpPr>
        <p:spPr bwMode="auto">
          <a:xfrm>
            <a:off x="7689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0" name="Rectangle 66"/>
          <p:cNvSpPr>
            <a:spLocks noChangeArrowheads="1"/>
          </p:cNvSpPr>
          <p:nvPr/>
        </p:nvSpPr>
        <p:spPr bwMode="auto">
          <a:xfrm>
            <a:off x="8070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1" name="Rectangle 67"/>
          <p:cNvSpPr>
            <a:spLocks noChangeArrowheads="1"/>
          </p:cNvSpPr>
          <p:nvPr/>
        </p:nvSpPr>
        <p:spPr bwMode="auto">
          <a:xfrm>
            <a:off x="8451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2" name="Rectangle 68"/>
          <p:cNvSpPr>
            <a:spLocks noChangeArrowheads="1"/>
          </p:cNvSpPr>
          <p:nvPr/>
        </p:nvSpPr>
        <p:spPr bwMode="auto">
          <a:xfrm>
            <a:off x="8832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3" name="Rectangle 69"/>
          <p:cNvSpPr>
            <a:spLocks noChangeArrowheads="1"/>
          </p:cNvSpPr>
          <p:nvPr/>
        </p:nvSpPr>
        <p:spPr bwMode="auto">
          <a:xfrm>
            <a:off x="9213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4" name="Rectangle 70"/>
          <p:cNvSpPr>
            <a:spLocks noChangeArrowheads="1"/>
          </p:cNvSpPr>
          <p:nvPr/>
        </p:nvSpPr>
        <p:spPr bwMode="auto">
          <a:xfrm>
            <a:off x="9594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5" name="Rectangle 71"/>
          <p:cNvSpPr>
            <a:spLocks noChangeArrowheads="1"/>
          </p:cNvSpPr>
          <p:nvPr/>
        </p:nvSpPr>
        <p:spPr bwMode="auto">
          <a:xfrm>
            <a:off x="9975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6" name="Rectangle 72"/>
          <p:cNvSpPr>
            <a:spLocks noChangeArrowheads="1"/>
          </p:cNvSpPr>
          <p:nvPr/>
        </p:nvSpPr>
        <p:spPr bwMode="auto">
          <a:xfrm>
            <a:off x="6546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7" name="Rectangle 73"/>
          <p:cNvSpPr>
            <a:spLocks noChangeArrowheads="1"/>
          </p:cNvSpPr>
          <p:nvPr/>
        </p:nvSpPr>
        <p:spPr bwMode="auto">
          <a:xfrm>
            <a:off x="6927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8" name="Rectangle 74"/>
          <p:cNvSpPr>
            <a:spLocks noChangeArrowheads="1"/>
          </p:cNvSpPr>
          <p:nvPr/>
        </p:nvSpPr>
        <p:spPr bwMode="auto">
          <a:xfrm>
            <a:off x="7308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39" name="Rectangle 75"/>
          <p:cNvSpPr>
            <a:spLocks noChangeArrowheads="1"/>
          </p:cNvSpPr>
          <p:nvPr/>
        </p:nvSpPr>
        <p:spPr bwMode="auto">
          <a:xfrm>
            <a:off x="7689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8070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1" name="Rectangle 77"/>
          <p:cNvSpPr>
            <a:spLocks noChangeArrowheads="1"/>
          </p:cNvSpPr>
          <p:nvPr/>
        </p:nvSpPr>
        <p:spPr bwMode="auto">
          <a:xfrm>
            <a:off x="8451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2" name="Rectangle 78"/>
          <p:cNvSpPr>
            <a:spLocks noChangeArrowheads="1"/>
          </p:cNvSpPr>
          <p:nvPr/>
        </p:nvSpPr>
        <p:spPr bwMode="auto">
          <a:xfrm>
            <a:off x="8832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3" name="Rectangle 79"/>
          <p:cNvSpPr>
            <a:spLocks noChangeArrowheads="1"/>
          </p:cNvSpPr>
          <p:nvPr/>
        </p:nvSpPr>
        <p:spPr bwMode="auto">
          <a:xfrm>
            <a:off x="9213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4" name="Rectangle 80"/>
          <p:cNvSpPr>
            <a:spLocks noChangeArrowheads="1"/>
          </p:cNvSpPr>
          <p:nvPr/>
        </p:nvSpPr>
        <p:spPr bwMode="auto">
          <a:xfrm>
            <a:off x="9594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5" name="Rectangle 81"/>
          <p:cNvSpPr>
            <a:spLocks noChangeArrowheads="1"/>
          </p:cNvSpPr>
          <p:nvPr/>
        </p:nvSpPr>
        <p:spPr bwMode="auto">
          <a:xfrm>
            <a:off x="9975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6" name="Rectangle 82"/>
          <p:cNvSpPr>
            <a:spLocks noChangeArrowheads="1"/>
          </p:cNvSpPr>
          <p:nvPr/>
        </p:nvSpPr>
        <p:spPr bwMode="auto">
          <a:xfrm>
            <a:off x="6546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7" name="Rectangle 83"/>
          <p:cNvSpPr>
            <a:spLocks noChangeArrowheads="1"/>
          </p:cNvSpPr>
          <p:nvPr/>
        </p:nvSpPr>
        <p:spPr bwMode="auto">
          <a:xfrm>
            <a:off x="6927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8" name="Rectangle 84"/>
          <p:cNvSpPr>
            <a:spLocks noChangeArrowheads="1"/>
          </p:cNvSpPr>
          <p:nvPr/>
        </p:nvSpPr>
        <p:spPr bwMode="auto">
          <a:xfrm>
            <a:off x="7308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49" name="Rectangle 85"/>
          <p:cNvSpPr>
            <a:spLocks noChangeArrowheads="1"/>
          </p:cNvSpPr>
          <p:nvPr/>
        </p:nvSpPr>
        <p:spPr bwMode="auto">
          <a:xfrm>
            <a:off x="7689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0" name="Rectangle 86"/>
          <p:cNvSpPr>
            <a:spLocks noChangeArrowheads="1"/>
          </p:cNvSpPr>
          <p:nvPr/>
        </p:nvSpPr>
        <p:spPr bwMode="auto">
          <a:xfrm>
            <a:off x="8070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1" name="Rectangle 87"/>
          <p:cNvSpPr>
            <a:spLocks noChangeArrowheads="1"/>
          </p:cNvSpPr>
          <p:nvPr/>
        </p:nvSpPr>
        <p:spPr bwMode="auto">
          <a:xfrm>
            <a:off x="8451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2" name="Rectangle 88"/>
          <p:cNvSpPr>
            <a:spLocks noChangeArrowheads="1"/>
          </p:cNvSpPr>
          <p:nvPr/>
        </p:nvSpPr>
        <p:spPr bwMode="auto">
          <a:xfrm>
            <a:off x="8832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3" name="Rectangle 89"/>
          <p:cNvSpPr>
            <a:spLocks noChangeArrowheads="1"/>
          </p:cNvSpPr>
          <p:nvPr/>
        </p:nvSpPr>
        <p:spPr bwMode="auto">
          <a:xfrm>
            <a:off x="9213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4" name="Rectangle 90"/>
          <p:cNvSpPr>
            <a:spLocks noChangeArrowheads="1"/>
          </p:cNvSpPr>
          <p:nvPr/>
        </p:nvSpPr>
        <p:spPr bwMode="auto">
          <a:xfrm>
            <a:off x="9594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5" name="Rectangle 91"/>
          <p:cNvSpPr>
            <a:spLocks noChangeArrowheads="1"/>
          </p:cNvSpPr>
          <p:nvPr/>
        </p:nvSpPr>
        <p:spPr bwMode="auto">
          <a:xfrm>
            <a:off x="9975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6" name="Rectangle 92"/>
          <p:cNvSpPr>
            <a:spLocks noChangeArrowheads="1"/>
          </p:cNvSpPr>
          <p:nvPr/>
        </p:nvSpPr>
        <p:spPr bwMode="auto">
          <a:xfrm>
            <a:off x="6546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7" name="Rectangle 93"/>
          <p:cNvSpPr>
            <a:spLocks noChangeArrowheads="1"/>
          </p:cNvSpPr>
          <p:nvPr/>
        </p:nvSpPr>
        <p:spPr bwMode="auto">
          <a:xfrm>
            <a:off x="6927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8" name="Rectangle 94"/>
          <p:cNvSpPr>
            <a:spLocks noChangeArrowheads="1"/>
          </p:cNvSpPr>
          <p:nvPr/>
        </p:nvSpPr>
        <p:spPr bwMode="auto">
          <a:xfrm>
            <a:off x="7308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59" name="Rectangle 95"/>
          <p:cNvSpPr>
            <a:spLocks noChangeArrowheads="1"/>
          </p:cNvSpPr>
          <p:nvPr/>
        </p:nvSpPr>
        <p:spPr bwMode="auto">
          <a:xfrm>
            <a:off x="7689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60" name="Rectangle 96"/>
          <p:cNvSpPr>
            <a:spLocks noChangeArrowheads="1"/>
          </p:cNvSpPr>
          <p:nvPr/>
        </p:nvSpPr>
        <p:spPr bwMode="auto">
          <a:xfrm>
            <a:off x="8070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61" name="Rectangle 97"/>
          <p:cNvSpPr>
            <a:spLocks noChangeArrowheads="1"/>
          </p:cNvSpPr>
          <p:nvPr/>
        </p:nvSpPr>
        <p:spPr bwMode="auto">
          <a:xfrm>
            <a:off x="8451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62" name="Rectangle 98"/>
          <p:cNvSpPr>
            <a:spLocks noChangeArrowheads="1"/>
          </p:cNvSpPr>
          <p:nvPr/>
        </p:nvSpPr>
        <p:spPr bwMode="auto">
          <a:xfrm>
            <a:off x="8832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63" name="Rectangle 99"/>
          <p:cNvSpPr>
            <a:spLocks noChangeArrowheads="1"/>
          </p:cNvSpPr>
          <p:nvPr/>
        </p:nvSpPr>
        <p:spPr bwMode="auto">
          <a:xfrm>
            <a:off x="9213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64" name="Rectangle 100"/>
          <p:cNvSpPr>
            <a:spLocks noChangeArrowheads="1"/>
          </p:cNvSpPr>
          <p:nvPr/>
        </p:nvSpPr>
        <p:spPr bwMode="auto">
          <a:xfrm>
            <a:off x="9594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65" name="Rectangle 101"/>
          <p:cNvSpPr>
            <a:spLocks noChangeArrowheads="1"/>
          </p:cNvSpPr>
          <p:nvPr/>
        </p:nvSpPr>
        <p:spPr bwMode="auto">
          <a:xfrm>
            <a:off x="9975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66" name="Line 102"/>
          <p:cNvSpPr>
            <a:spLocks noChangeShapeType="1"/>
          </p:cNvSpPr>
          <p:nvPr/>
        </p:nvSpPr>
        <p:spPr bwMode="auto">
          <a:xfrm>
            <a:off x="6546850" y="603885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" name="Line 103"/>
          <p:cNvSpPr>
            <a:spLocks noChangeShapeType="1"/>
          </p:cNvSpPr>
          <p:nvPr/>
        </p:nvSpPr>
        <p:spPr bwMode="auto">
          <a:xfrm flipV="1">
            <a:off x="6546850" y="222885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" name="Oval 104"/>
          <p:cNvSpPr>
            <a:spLocks noChangeArrowheads="1"/>
          </p:cNvSpPr>
          <p:nvPr/>
        </p:nvSpPr>
        <p:spPr bwMode="auto">
          <a:xfrm>
            <a:off x="6927850" y="4743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69" name="Oval 105"/>
          <p:cNvSpPr>
            <a:spLocks noChangeArrowheads="1"/>
          </p:cNvSpPr>
          <p:nvPr/>
        </p:nvSpPr>
        <p:spPr bwMode="auto">
          <a:xfrm>
            <a:off x="7537450" y="5276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70" name="Rectangle 106"/>
          <p:cNvSpPr>
            <a:spLocks noChangeArrowheads="1"/>
          </p:cNvSpPr>
          <p:nvPr/>
        </p:nvSpPr>
        <p:spPr bwMode="auto">
          <a:xfrm>
            <a:off x="9845675" y="2711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71" name="Rectangle 107"/>
          <p:cNvSpPr>
            <a:spLocks noChangeArrowheads="1"/>
          </p:cNvSpPr>
          <p:nvPr/>
        </p:nvSpPr>
        <p:spPr bwMode="auto">
          <a:xfrm>
            <a:off x="8942388" y="3371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72" name="Rectangle 108"/>
          <p:cNvSpPr>
            <a:spLocks noChangeArrowheads="1"/>
          </p:cNvSpPr>
          <p:nvPr/>
        </p:nvSpPr>
        <p:spPr bwMode="auto">
          <a:xfrm>
            <a:off x="9518650" y="2457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73" name="Rectangle 109"/>
          <p:cNvSpPr>
            <a:spLocks noChangeArrowheads="1"/>
          </p:cNvSpPr>
          <p:nvPr/>
        </p:nvSpPr>
        <p:spPr bwMode="auto">
          <a:xfrm>
            <a:off x="9671050" y="3448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74" name="Rectangle 110"/>
          <p:cNvSpPr>
            <a:spLocks noChangeArrowheads="1"/>
          </p:cNvSpPr>
          <p:nvPr/>
        </p:nvSpPr>
        <p:spPr bwMode="auto">
          <a:xfrm>
            <a:off x="10199688" y="4278313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75" name="Oval 111"/>
          <p:cNvSpPr>
            <a:spLocks noChangeArrowheads="1"/>
          </p:cNvSpPr>
          <p:nvPr/>
        </p:nvSpPr>
        <p:spPr bwMode="auto">
          <a:xfrm>
            <a:off x="7091363" y="411480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76" name="Oval 112"/>
          <p:cNvSpPr>
            <a:spLocks noChangeArrowheads="1"/>
          </p:cNvSpPr>
          <p:nvPr/>
        </p:nvSpPr>
        <p:spPr bwMode="auto">
          <a:xfrm>
            <a:off x="6699250" y="5581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77" name="Oval 113"/>
          <p:cNvSpPr>
            <a:spLocks noChangeArrowheads="1"/>
          </p:cNvSpPr>
          <p:nvPr/>
        </p:nvSpPr>
        <p:spPr bwMode="auto">
          <a:xfrm>
            <a:off x="6775450" y="4210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78" name="Text Box 114"/>
          <p:cNvSpPr txBox="1">
            <a:spLocks noChangeArrowheads="1"/>
          </p:cNvSpPr>
          <p:nvPr/>
        </p:nvSpPr>
        <p:spPr bwMode="auto">
          <a:xfrm>
            <a:off x="6699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1</a:t>
            </a:r>
          </a:p>
        </p:txBody>
      </p:sp>
      <p:sp>
        <p:nvSpPr>
          <p:cNvPr id="62579" name="Text Box 115"/>
          <p:cNvSpPr txBox="1">
            <a:spLocks noChangeArrowheads="1"/>
          </p:cNvSpPr>
          <p:nvPr/>
        </p:nvSpPr>
        <p:spPr bwMode="auto">
          <a:xfrm>
            <a:off x="7080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2</a:t>
            </a:r>
          </a:p>
        </p:txBody>
      </p:sp>
      <p:sp>
        <p:nvSpPr>
          <p:cNvPr id="62580" name="Text Box 116"/>
          <p:cNvSpPr txBox="1">
            <a:spLocks noChangeArrowheads="1"/>
          </p:cNvSpPr>
          <p:nvPr/>
        </p:nvSpPr>
        <p:spPr bwMode="auto">
          <a:xfrm>
            <a:off x="7461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3</a:t>
            </a:r>
          </a:p>
        </p:txBody>
      </p:sp>
      <p:sp>
        <p:nvSpPr>
          <p:cNvPr id="62581" name="Text Box 117"/>
          <p:cNvSpPr txBox="1">
            <a:spLocks noChangeArrowheads="1"/>
          </p:cNvSpPr>
          <p:nvPr/>
        </p:nvSpPr>
        <p:spPr bwMode="auto">
          <a:xfrm>
            <a:off x="7842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4</a:t>
            </a:r>
          </a:p>
        </p:txBody>
      </p:sp>
      <p:sp>
        <p:nvSpPr>
          <p:cNvPr id="62582" name="Text Box 118"/>
          <p:cNvSpPr txBox="1">
            <a:spLocks noChangeArrowheads="1"/>
          </p:cNvSpPr>
          <p:nvPr/>
        </p:nvSpPr>
        <p:spPr bwMode="auto">
          <a:xfrm>
            <a:off x="8223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5</a:t>
            </a:r>
          </a:p>
        </p:txBody>
      </p:sp>
      <p:sp>
        <p:nvSpPr>
          <p:cNvPr id="62583" name="Text Box 119"/>
          <p:cNvSpPr txBox="1">
            <a:spLocks noChangeArrowheads="1"/>
          </p:cNvSpPr>
          <p:nvPr/>
        </p:nvSpPr>
        <p:spPr bwMode="auto">
          <a:xfrm>
            <a:off x="8604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6</a:t>
            </a:r>
          </a:p>
        </p:txBody>
      </p:sp>
      <p:sp>
        <p:nvSpPr>
          <p:cNvPr id="62584" name="Text Box 120"/>
          <p:cNvSpPr txBox="1">
            <a:spLocks noChangeArrowheads="1"/>
          </p:cNvSpPr>
          <p:nvPr/>
        </p:nvSpPr>
        <p:spPr bwMode="auto">
          <a:xfrm>
            <a:off x="8985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7</a:t>
            </a:r>
          </a:p>
        </p:txBody>
      </p:sp>
      <p:sp>
        <p:nvSpPr>
          <p:cNvPr id="62585" name="Text Box 121"/>
          <p:cNvSpPr txBox="1">
            <a:spLocks noChangeArrowheads="1"/>
          </p:cNvSpPr>
          <p:nvPr/>
        </p:nvSpPr>
        <p:spPr bwMode="auto">
          <a:xfrm>
            <a:off x="9366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8</a:t>
            </a:r>
          </a:p>
        </p:txBody>
      </p:sp>
      <p:sp>
        <p:nvSpPr>
          <p:cNvPr id="62586" name="Text Box 122"/>
          <p:cNvSpPr txBox="1">
            <a:spLocks noChangeArrowheads="1"/>
          </p:cNvSpPr>
          <p:nvPr/>
        </p:nvSpPr>
        <p:spPr bwMode="auto">
          <a:xfrm>
            <a:off x="9747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9</a:t>
            </a:r>
          </a:p>
        </p:txBody>
      </p:sp>
      <p:sp>
        <p:nvSpPr>
          <p:cNvPr id="62587" name="Text Box 123"/>
          <p:cNvSpPr txBox="1">
            <a:spLocks noChangeArrowheads="1"/>
          </p:cNvSpPr>
          <p:nvPr/>
        </p:nvSpPr>
        <p:spPr bwMode="auto">
          <a:xfrm>
            <a:off x="10052050" y="61150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10</a:t>
            </a:r>
          </a:p>
        </p:txBody>
      </p:sp>
      <p:sp>
        <p:nvSpPr>
          <p:cNvPr id="62588" name="Oval 124"/>
          <p:cNvSpPr>
            <a:spLocks noChangeArrowheads="1"/>
          </p:cNvSpPr>
          <p:nvPr/>
        </p:nvSpPr>
        <p:spPr bwMode="auto">
          <a:xfrm>
            <a:off x="73850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89" name="Oval 125"/>
          <p:cNvSpPr>
            <a:spLocks noChangeArrowheads="1"/>
          </p:cNvSpPr>
          <p:nvPr/>
        </p:nvSpPr>
        <p:spPr bwMode="auto">
          <a:xfrm>
            <a:off x="7004050" y="5124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0" name="Oval 126"/>
          <p:cNvSpPr>
            <a:spLocks noChangeArrowheads="1"/>
          </p:cNvSpPr>
          <p:nvPr/>
        </p:nvSpPr>
        <p:spPr bwMode="auto">
          <a:xfrm>
            <a:off x="7156450" y="5429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1" name="Oval 127"/>
          <p:cNvSpPr>
            <a:spLocks noChangeArrowheads="1"/>
          </p:cNvSpPr>
          <p:nvPr/>
        </p:nvSpPr>
        <p:spPr bwMode="auto">
          <a:xfrm>
            <a:off x="76136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2" name="Oval 128"/>
          <p:cNvSpPr>
            <a:spLocks noChangeArrowheads="1"/>
          </p:cNvSpPr>
          <p:nvPr/>
        </p:nvSpPr>
        <p:spPr bwMode="auto">
          <a:xfrm>
            <a:off x="6851650" y="3829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3" name="Oval 129"/>
          <p:cNvSpPr>
            <a:spLocks noChangeArrowheads="1"/>
          </p:cNvSpPr>
          <p:nvPr/>
        </p:nvSpPr>
        <p:spPr bwMode="auto">
          <a:xfrm>
            <a:off x="7296150" y="37353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4" name="Oval 130"/>
          <p:cNvSpPr>
            <a:spLocks noChangeArrowheads="1"/>
          </p:cNvSpPr>
          <p:nvPr/>
        </p:nvSpPr>
        <p:spPr bwMode="auto">
          <a:xfrm>
            <a:off x="7004050" y="4591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5" name="Oval 131"/>
          <p:cNvSpPr>
            <a:spLocks noChangeArrowheads="1"/>
          </p:cNvSpPr>
          <p:nvPr/>
        </p:nvSpPr>
        <p:spPr bwMode="auto">
          <a:xfrm>
            <a:off x="7308850" y="4514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6" name="Oval 132"/>
          <p:cNvSpPr>
            <a:spLocks noChangeArrowheads="1"/>
          </p:cNvSpPr>
          <p:nvPr/>
        </p:nvSpPr>
        <p:spPr bwMode="auto">
          <a:xfrm>
            <a:off x="6699250" y="5048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7" name="Oval 133"/>
          <p:cNvSpPr>
            <a:spLocks noChangeArrowheads="1"/>
          </p:cNvSpPr>
          <p:nvPr/>
        </p:nvSpPr>
        <p:spPr bwMode="auto">
          <a:xfrm>
            <a:off x="7232650" y="4972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8" name="Oval 134"/>
          <p:cNvSpPr>
            <a:spLocks noChangeArrowheads="1"/>
          </p:cNvSpPr>
          <p:nvPr/>
        </p:nvSpPr>
        <p:spPr bwMode="auto">
          <a:xfrm>
            <a:off x="6699250" y="3295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599" name="Oval 135"/>
          <p:cNvSpPr>
            <a:spLocks noChangeArrowheads="1"/>
          </p:cNvSpPr>
          <p:nvPr/>
        </p:nvSpPr>
        <p:spPr bwMode="auto">
          <a:xfrm>
            <a:off x="7080250" y="4362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0" name="Oval 136"/>
          <p:cNvSpPr>
            <a:spLocks noChangeArrowheads="1"/>
          </p:cNvSpPr>
          <p:nvPr/>
        </p:nvSpPr>
        <p:spPr bwMode="auto">
          <a:xfrm>
            <a:off x="7537450" y="4895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1" name="Rectangle 137"/>
          <p:cNvSpPr>
            <a:spLocks noChangeArrowheads="1"/>
          </p:cNvSpPr>
          <p:nvPr/>
        </p:nvSpPr>
        <p:spPr bwMode="auto">
          <a:xfrm>
            <a:off x="9442450" y="3219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2" name="Rectangle 138"/>
          <p:cNvSpPr>
            <a:spLocks noChangeArrowheads="1"/>
          </p:cNvSpPr>
          <p:nvPr/>
        </p:nvSpPr>
        <p:spPr bwMode="auto">
          <a:xfrm>
            <a:off x="9290050" y="3524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3" name="Rectangle 139"/>
          <p:cNvSpPr>
            <a:spLocks noChangeArrowheads="1"/>
          </p:cNvSpPr>
          <p:nvPr/>
        </p:nvSpPr>
        <p:spPr bwMode="auto">
          <a:xfrm>
            <a:off x="9061450" y="3143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4" name="Rectangle 140"/>
          <p:cNvSpPr>
            <a:spLocks noChangeArrowheads="1"/>
          </p:cNvSpPr>
          <p:nvPr/>
        </p:nvSpPr>
        <p:spPr bwMode="auto">
          <a:xfrm>
            <a:off x="9061450" y="3600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5" name="Rectangle 141"/>
          <p:cNvSpPr>
            <a:spLocks noChangeArrowheads="1"/>
          </p:cNvSpPr>
          <p:nvPr/>
        </p:nvSpPr>
        <p:spPr bwMode="auto">
          <a:xfrm>
            <a:off x="9594850" y="2990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6" name="Rectangle 142"/>
          <p:cNvSpPr>
            <a:spLocks noChangeArrowheads="1"/>
          </p:cNvSpPr>
          <p:nvPr/>
        </p:nvSpPr>
        <p:spPr bwMode="auto">
          <a:xfrm>
            <a:off x="9747250" y="3219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7" name="Rectangle 143"/>
          <p:cNvSpPr>
            <a:spLocks noChangeArrowheads="1"/>
          </p:cNvSpPr>
          <p:nvPr/>
        </p:nvSpPr>
        <p:spPr bwMode="auto">
          <a:xfrm>
            <a:off x="9061450" y="2305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8" name="Rectangle 144"/>
          <p:cNvSpPr>
            <a:spLocks noChangeArrowheads="1"/>
          </p:cNvSpPr>
          <p:nvPr/>
        </p:nvSpPr>
        <p:spPr bwMode="auto">
          <a:xfrm>
            <a:off x="10052050" y="2228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09" name="Rectangle 145"/>
          <p:cNvSpPr>
            <a:spLocks noChangeArrowheads="1"/>
          </p:cNvSpPr>
          <p:nvPr/>
        </p:nvSpPr>
        <p:spPr bwMode="auto">
          <a:xfrm>
            <a:off x="9094788" y="2720975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0" name="Rectangle 146"/>
          <p:cNvSpPr>
            <a:spLocks noChangeArrowheads="1"/>
          </p:cNvSpPr>
          <p:nvPr/>
        </p:nvSpPr>
        <p:spPr bwMode="auto">
          <a:xfrm>
            <a:off x="9747250" y="3752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1" name="Rectangle 147"/>
          <p:cNvSpPr>
            <a:spLocks noChangeArrowheads="1"/>
          </p:cNvSpPr>
          <p:nvPr/>
        </p:nvSpPr>
        <p:spPr bwMode="auto">
          <a:xfrm>
            <a:off x="9671050" y="2762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2" name="Rectangle 148"/>
          <p:cNvSpPr>
            <a:spLocks noChangeArrowheads="1"/>
          </p:cNvSpPr>
          <p:nvPr/>
        </p:nvSpPr>
        <p:spPr bwMode="auto">
          <a:xfrm>
            <a:off x="9213850" y="29146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3" name="Rectangle 149"/>
          <p:cNvSpPr>
            <a:spLocks noChangeArrowheads="1"/>
          </p:cNvSpPr>
          <p:nvPr/>
        </p:nvSpPr>
        <p:spPr bwMode="auto">
          <a:xfrm>
            <a:off x="8756650" y="3067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4" name="Rectangle 150"/>
          <p:cNvSpPr>
            <a:spLocks noChangeArrowheads="1"/>
          </p:cNvSpPr>
          <p:nvPr/>
        </p:nvSpPr>
        <p:spPr bwMode="auto">
          <a:xfrm>
            <a:off x="10052050" y="2990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5" name="Rectangle 151"/>
          <p:cNvSpPr>
            <a:spLocks noChangeArrowheads="1"/>
          </p:cNvSpPr>
          <p:nvPr/>
        </p:nvSpPr>
        <p:spPr bwMode="auto">
          <a:xfrm>
            <a:off x="9366250" y="3829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6" name="Rectangle 152"/>
          <p:cNvSpPr>
            <a:spLocks noChangeArrowheads="1"/>
          </p:cNvSpPr>
          <p:nvPr/>
        </p:nvSpPr>
        <p:spPr bwMode="auto">
          <a:xfrm>
            <a:off x="9975850" y="3905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7" name="Oval 153"/>
          <p:cNvSpPr>
            <a:spLocks noChangeArrowheads="1"/>
          </p:cNvSpPr>
          <p:nvPr/>
        </p:nvSpPr>
        <p:spPr bwMode="auto">
          <a:xfrm>
            <a:off x="7764463" y="47529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8" name="Oval 154"/>
          <p:cNvSpPr>
            <a:spLocks noChangeArrowheads="1"/>
          </p:cNvSpPr>
          <p:nvPr/>
        </p:nvSpPr>
        <p:spPr bwMode="auto">
          <a:xfrm>
            <a:off x="7446963" y="41259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19" name="Oval 155"/>
          <p:cNvSpPr>
            <a:spLocks noChangeArrowheads="1"/>
          </p:cNvSpPr>
          <p:nvPr/>
        </p:nvSpPr>
        <p:spPr bwMode="auto">
          <a:xfrm>
            <a:off x="7566025" y="44545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0" name="Oval 156"/>
          <p:cNvSpPr>
            <a:spLocks noChangeArrowheads="1"/>
          </p:cNvSpPr>
          <p:nvPr/>
        </p:nvSpPr>
        <p:spPr bwMode="auto">
          <a:xfrm>
            <a:off x="7902575" y="44561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1" name="Oval 157"/>
          <p:cNvSpPr>
            <a:spLocks noChangeArrowheads="1"/>
          </p:cNvSpPr>
          <p:nvPr/>
        </p:nvSpPr>
        <p:spPr bwMode="auto">
          <a:xfrm>
            <a:off x="7778750" y="501173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2" name="Oval 158"/>
          <p:cNvSpPr>
            <a:spLocks noChangeArrowheads="1"/>
          </p:cNvSpPr>
          <p:nvPr/>
        </p:nvSpPr>
        <p:spPr bwMode="auto">
          <a:xfrm>
            <a:off x="6697663" y="45942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3" name="Oval 159"/>
          <p:cNvSpPr>
            <a:spLocks noChangeArrowheads="1"/>
          </p:cNvSpPr>
          <p:nvPr/>
        </p:nvSpPr>
        <p:spPr bwMode="auto">
          <a:xfrm>
            <a:off x="6926263" y="53990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4" name="Oval 160"/>
          <p:cNvSpPr>
            <a:spLocks noChangeArrowheads="1"/>
          </p:cNvSpPr>
          <p:nvPr/>
        </p:nvSpPr>
        <p:spPr bwMode="auto">
          <a:xfrm>
            <a:off x="7380288" y="43529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5" name="Oval 161"/>
          <p:cNvSpPr>
            <a:spLocks noChangeArrowheads="1"/>
          </p:cNvSpPr>
          <p:nvPr/>
        </p:nvSpPr>
        <p:spPr bwMode="auto">
          <a:xfrm>
            <a:off x="7323138" y="52101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6" name="Oval 162"/>
          <p:cNvSpPr>
            <a:spLocks noChangeArrowheads="1"/>
          </p:cNvSpPr>
          <p:nvPr/>
        </p:nvSpPr>
        <p:spPr bwMode="auto">
          <a:xfrm>
            <a:off x="6661150" y="58308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7" name="Rectangle 163"/>
          <p:cNvSpPr>
            <a:spLocks noChangeArrowheads="1"/>
          </p:cNvSpPr>
          <p:nvPr/>
        </p:nvSpPr>
        <p:spPr bwMode="auto">
          <a:xfrm>
            <a:off x="9964738" y="3641725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8" name="Rectangle 164"/>
          <p:cNvSpPr>
            <a:spLocks noChangeArrowheads="1"/>
          </p:cNvSpPr>
          <p:nvPr/>
        </p:nvSpPr>
        <p:spPr bwMode="auto">
          <a:xfrm>
            <a:off x="9371013" y="2668588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29" name="Rectangle 165"/>
          <p:cNvSpPr>
            <a:spLocks noChangeArrowheads="1"/>
          </p:cNvSpPr>
          <p:nvPr/>
        </p:nvSpPr>
        <p:spPr bwMode="auto">
          <a:xfrm>
            <a:off x="8667750" y="33083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30" name="Rectangle 166"/>
          <p:cNvSpPr>
            <a:spLocks noChangeArrowheads="1"/>
          </p:cNvSpPr>
          <p:nvPr/>
        </p:nvSpPr>
        <p:spPr bwMode="auto">
          <a:xfrm>
            <a:off x="9674225" y="4073525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31" name="Rectangle 167"/>
          <p:cNvSpPr>
            <a:spLocks noChangeArrowheads="1"/>
          </p:cNvSpPr>
          <p:nvPr/>
        </p:nvSpPr>
        <p:spPr bwMode="auto">
          <a:xfrm>
            <a:off x="9994900" y="3268663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32" name="Oval 168"/>
          <p:cNvSpPr>
            <a:spLocks noChangeArrowheads="1"/>
          </p:cNvSpPr>
          <p:nvPr/>
        </p:nvSpPr>
        <p:spPr bwMode="auto">
          <a:xfrm>
            <a:off x="7170739" y="4689475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33" name="Oval 169"/>
          <p:cNvSpPr>
            <a:spLocks noChangeArrowheads="1"/>
          </p:cNvSpPr>
          <p:nvPr/>
        </p:nvSpPr>
        <p:spPr bwMode="auto">
          <a:xfrm>
            <a:off x="9445626" y="3138488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634" name="Rectangle 170"/>
          <p:cNvSpPr>
            <a:spLocks noChangeArrowheads="1"/>
          </p:cNvSpPr>
          <p:nvPr/>
        </p:nvSpPr>
        <p:spPr bwMode="auto">
          <a:xfrm>
            <a:off x="3289300" y="1573213"/>
            <a:ext cx="553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 When k = 2, the objective function is 173.1</a:t>
            </a:r>
          </a:p>
        </p:txBody>
      </p:sp>
    </p:spTree>
    <p:extLst>
      <p:ext uri="{BB962C8B-B14F-4D97-AF65-F5344CB8AC3E}">
        <p14:creationId xmlns:p14="http://schemas.microsoft.com/office/powerpoint/2010/main" val="42645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546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927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308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7689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8070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8451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8832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9213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9594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9975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546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6927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7308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689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8070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8451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8832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9213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9594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9975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546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6927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7308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7689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8070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8451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8832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9213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9594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9975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6546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6927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7308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7689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8070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8451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8832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9213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8" name="Rectangle 40"/>
          <p:cNvSpPr>
            <a:spLocks noChangeArrowheads="1"/>
          </p:cNvSpPr>
          <p:nvPr/>
        </p:nvSpPr>
        <p:spPr bwMode="auto">
          <a:xfrm>
            <a:off x="9594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9" name="Rectangle 41"/>
          <p:cNvSpPr>
            <a:spLocks noChangeArrowheads="1"/>
          </p:cNvSpPr>
          <p:nvPr/>
        </p:nvSpPr>
        <p:spPr bwMode="auto">
          <a:xfrm>
            <a:off x="9975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6546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1" name="Rectangle 43"/>
          <p:cNvSpPr>
            <a:spLocks noChangeArrowheads="1"/>
          </p:cNvSpPr>
          <p:nvPr/>
        </p:nvSpPr>
        <p:spPr bwMode="auto">
          <a:xfrm>
            <a:off x="6927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2" name="Rectangle 44"/>
          <p:cNvSpPr>
            <a:spLocks noChangeArrowheads="1"/>
          </p:cNvSpPr>
          <p:nvPr/>
        </p:nvSpPr>
        <p:spPr bwMode="auto">
          <a:xfrm>
            <a:off x="7308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7689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4" name="Rectangle 46"/>
          <p:cNvSpPr>
            <a:spLocks noChangeArrowheads="1"/>
          </p:cNvSpPr>
          <p:nvPr/>
        </p:nvSpPr>
        <p:spPr bwMode="auto">
          <a:xfrm>
            <a:off x="8070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5" name="Rectangle 47"/>
          <p:cNvSpPr>
            <a:spLocks noChangeArrowheads="1"/>
          </p:cNvSpPr>
          <p:nvPr/>
        </p:nvSpPr>
        <p:spPr bwMode="auto">
          <a:xfrm>
            <a:off x="8451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6" name="Rectangle 48"/>
          <p:cNvSpPr>
            <a:spLocks noChangeArrowheads="1"/>
          </p:cNvSpPr>
          <p:nvPr/>
        </p:nvSpPr>
        <p:spPr bwMode="auto">
          <a:xfrm>
            <a:off x="8832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7" name="Rectangle 49"/>
          <p:cNvSpPr>
            <a:spLocks noChangeArrowheads="1"/>
          </p:cNvSpPr>
          <p:nvPr/>
        </p:nvSpPr>
        <p:spPr bwMode="auto">
          <a:xfrm>
            <a:off x="9213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9594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9975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0" name="Rectangle 52"/>
          <p:cNvSpPr>
            <a:spLocks noChangeArrowheads="1"/>
          </p:cNvSpPr>
          <p:nvPr/>
        </p:nvSpPr>
        <p:spPr bwMode="auto">
          <a:xfrm>
            <a:off x="6546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1" name="Rectangle 53"/>
          <p:cNvSpPr>
            <a:spLocks noChangeArrowheads="1"/>
          </p:cNvSpPr>
          <p:nvPr/>
        </p:nvSpPr>
        <p:spPr bwMode="auto">
          <a:xfrm>
            <a:off x="6927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2" name="Rectangle 54"/>
          <p:cNvSpPr>
            <a:spLocks noChangeArrowheads="1"/>
          </p:cNvSpPr>
          <p:nvPr/>
        </p:nvSpPr>
        <p:spPr bwMode="auto">
          <a:xfrm>
            <a:off x="7308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3" name="Rectangle 55"/>
          <p:cNvSpPr>
            <a:spLocks noChangeArrowheads="1"/>
          </p:cNvSpPr>
          <p:nvPr/>
        </p:nvSpPr>
        <p:spPr bwMode="auto">
          <a:xfrm>
            <a:off x="7689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4" name="Rectangle 56"/>
          <p:cNvSpPr>
            <a:spLocks noChangeArrowheads="1"/>
          </p:cNvSpPr>
          <p:nvPr/>
        </p:nvSpPr>
        <p:spPr bwMode="auto">
          <a:xfrm>
            <a:off x="8070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5" name="Rectangle 57"/>
          <p:cNvSpPr>
            <a:spLocks noChangeArrowheads="1"/>
          </p:cNvSpPr>
          <p:nvPr/>
        </p:nvSpPr>
        <p:spPr bwMode="auto">
          <a:xfrm>
            <a:off x="8451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6" name="Rectangle 58"/>
          <p:cNvSpPr>
            <a:spLocks noChangeArrowheads="1"/>
          </p:cNvSpPr>
          <p:nvPr/>
        </p:nvSpPr>
        <p:spPr bwMode="auto">
          <a:xfrm>
            <a:off x="8832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7" name="Rectangle 59"/>
          <p:cNvSpPr>
            <a:spLocks noChangeArrowheads="1"/>
          </p:cNvSpPr>
          <p:nvPr/>
        </p:nvSpPr>
        <p:spPr bwMode="auto">
          <a:xfrm>
            <a:off x="9213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8" name="Rectangle 60"/>
          <p:cNvSpPr>
            <a:spLocks noChangeArrowheads="1"/>
          </p:cNvSpPr>
          <p:nvPr/>
        </p:nvSpPr>
        <p:spPr bwMode="auto">
          <a:xfrm>
            <a:off x="9594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49" name="Rectangle 61"/>
          <p:cNvSpPr>
            <a:spLocks noChangeArrowheads="1"/>
          </p:cNvSpPr>
          <p:nvPr/>
        </p:nvSpPr>
        <p:spPr bwMode="auto">
          <a:xfrm>
            <a:off x="9975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6546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1" name="Rectangle 63"/>
          <p:cNvSpPr>
            <a:spLocks noChangeArrowheads="1"/>
          </p:cNvSpPr>
          <p:nvPr/>
        </p:nvSpPr>
        <p:spPr bwMode="auto">
          <a:xfrm>
            <a:off x="6927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2" name="Rectangle 64"/>
          <p:cNvSpPr>
            <a:spLocks noChangeArrowheads="1"/>
          </p:cNvSpPr>
          <p:nvPr/>
        </p:nvSpPr>
        <p:spPr bwMode="auto">
          <a:xfrm>
            <a:off x="7308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3" name="Rectangle 65"/>
          <p:cNvSpPr>
            <a:spLocks noChangeArrowheads="1"/>
          </p:cNvSpPr>
          <p:nvPr/>
        </p:nvSpPr>
        <p:spPr bwMode="auto">
          <a:xfrm>
            <a:off x="7689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4" name="Rectangle 66"/>
          <p:cNvSpPr>
            <a:spLocks noChangeArrowheads="1"/>
          </p:cNvSpPr>
          <p:nvPr/>
        </p:nvSpPr>
        <p:spPr bwMode="auto">
          <a:xfrm>
            <a:off x="8070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5" name="Rectangle 67"/>
          <p:cNvSpPr>
            <a:spLocks noChangeArrowheads="1"/>
          </p:cNvSpPr>
          <p:nvPr/>
        </p:nvSpPr>
        <p:spPr bwMode="auto">
          <a:xfrm>
            <a:off x="8451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6" name="Rectangle 68"/>
          <p:cNvSpPr>
            <a:spLocks noChangeArrowheads="1"/>
          </p:cNvSpPr>
          <p:nvPr/>
        </p:nvSpPr>
        <p:spPr bwMode="auto">
          <a:xfrm>
            <a:off x="8832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7" name="Rectangle 69"/>
          <p:cNvSpPr>
            <a:spLocks noChangeArrowheads="1"/>
          </p:cNvSpPr>
          <p:nvPr/>
        </p:nvSpPr>
        <p:spPr bwMode="auto">
          <a:xfrm>
            <a:off x="9213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8" name="Rectangle 70"/>
          <p:cNvSpPr>
            <a:spLocks noChangeArrowheads="1"/>
          </p:cNvSpPr>
          <p:nvPr/>
        </p:nvSpPr>
        <p:spPr bwMode="auto">
          <a:xfrm>
            <a:off x="9594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59" name="Rectangle 71"/>
          <p:cNvSpPr>
            <a:spLocks noChangeArrowheads="1"/>
          </p:cNvSpPr>
          <p:nvPr/>
        </p:nvSpPr>
        <p:spPr bwMode="auto">
          <a:xfrm>
            <a:off x="9975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0" name="Rectangle 72"/>
          <p:cNvSpPr>
            <a:spLocks noChangeArrowheads="1"/>
          </p:cNvSpPr>
          <p:nvPr/>
        </p:nvSpPr>
        <p:spPr bwMode="auto">
          <a:xfrm>
            <a:off x="6546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1" name="Rectangle 73"/>
          <p:cNvSpPr>
            <a:spLocks noChangeArrowheads="1"/>
          </p:cNvSpPr>
          <p:nvPr/>
        </p:nvSpPr>
        <p:spPr bwMode="auto">
          <a:xfrm>
            <a:off x="6927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2" name="Rectangle 74"/>
          <p:cNvSpPr>
            <a:spLocks noChangeArrowheads="1"/>
          </p:cNvSpPr>
          <p:nvPr/>
        </p:nvSpPr>
        <p:spPr bwMode="auto">
          <a:xfrm>
            <a:off x="7308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3" name="Rectangle 75"/>
          <p:cNvSpPr>
            <a:spLocks noChangeArrowheads="1"/>
          </p:cNvSpPr>
          <p:nvPr/>
        </p:nvSpPr>
        <p:spPr bwMode="auto">
          <a:xfrm>
            <a:off x="7689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4" name="Rectangle 76"/>
          <p:cNvSpPr>
            <a:spLocks noChangeArrowheads="1"/>
          </p:cNvSpPr>
          <p:nvPr/>
        </p:nvSpPr>
        <p:spPr bwMode="auto">
          <a:xfrm>
            <a:off x="8070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5" name="Rectangle 77"/>
          <p:cNvSpPr>
            <a:spLocks noChangeArrowheads="1"/>
          </p:cNvSpPr>
          <p:nvPr/>
        </p:nvSpPr>
        <p:spPr bwMode="auto">
          <a:xfrm>
            <a:off x="8451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6" name="Rectangle 78"/>
          <p:cNvSpPr>
            <a:spLocks noChangeArrowheads="1"/>
          </p:cNvSpPr>
          <p:nvPr/>
        </p:nvSpPr>
        <p:spPr bwMode="auto">
          <a:xfrm>
            <a:off x="8832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7" name="Rectangle 79"/>
          <p:cNvSpPr>
            <a:spLocks noChangeArrowheads="1"/>
          </p:cNvSpPr>
          <p:nvPr/>
        </p:nvSpPr>
        <p:spPr bwMode="auto">
          <a:xfrm>
            <a:off x="9213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8" name="Rectangle 80"/>
          <p:cNvSpPr>
            <a:spLocks noChangeArrowheads="1"/>
          </p:cNvSpPr>
          <p:nvPr/>
        </p:nvSpPr>
        <p:spPr bwMode="auto">
          <a:xfrm>
            <a:off x="9594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69" name="Rectangle 81"/>
          <p:cNvSpPr>
            <a:spLocks noChangeArrowheads="1"/>
          </p:cNvSpPr>
          <p:nvPr/>
        </p:nvSpPr>
        <p:spPr bwMode="auto">
          <a:xfrm>
            <a:off x="9975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0" name="Rectangle 82"/>
          <p:cNvSpPr>
            <a:spLocks noChangeArrowheads="1"/>
          </p:cNvSpPr>
          <p:nvPr/>
        </p:nvSpPr>
        <p:spPr bwMode="auto">
          <a:xfrm>
            <a:off x="6546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1" name="Rectangle 83"/>
          <p:cNvSpPr>
            <a:spLocks noChangeArrowheads="1"/>
          </p:cNvSpPr>
          <p:nvPr/>
        </p:nvSpPr>
        <p:spPr bwMode="auto">
          <a:xfrm>
            <a:off x="6927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2" name="Rectangle 84"/>
          <p:cNvSpPr>
            <a:spLocks noChangeArrowheads="1"/>
          </p:cNvSpPr>
          <p:nvPr/>
        </p:nvSpPr>
        <p:spPr bwMode="auto">
          <a:xfrm>
            <a:off x="7308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3" name="Rectangle 85"/>
          <p:cNvSpPr>
            <a:spLocks noChangeArrowheads="1"/>
          </p:cNvSpPr>
          <p:nvPr/>
        </p:nvSpPr>
        <p:spPr bwMode="auto">
          <a:xfrm>
            <a:off x="7689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4" name="Rectangle 86"/>
          <p:cNvSpPr>
            <a:spLocks noChangeArrowheads="1"/>
          </p:cNvSpPr>
          <p:nvPr/>
        </p:nvSpPr>
        <p:spPr bwMode="auto">
          <a:xfrm>
            <a:off x="8070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5" name="Rectangle 87"/>
          <p:cNvSpPr>
            <a:spLocks noChangeArrowheads="1"/>
          </p:cNvSpPr>
          <p:nvPr/>
        </p:nvSpPr>
        <p:spPr bwMode="auto">
          <a:xfrm>
            <a:off x="8451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6" name="Rectangle 88"/>
          <p:cNvSpPr>
            <a:spLocks noChangeArrowheads="1"/>
          </p:cNvSpPr>
          <p:nvPr/>
        </p:nvSpPr>
        <p:spPr bwMode="auto">
          <a:xfrm>
            <a:off x="8832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7" name="Rectangle 89"/>
          <p:cNvSpPr>
            <a:spLocks noChangeArrowheads="1"/>
          </p:cNvSpPr>
          <p:nvPr/>
        </p:nvSpPr>
        <p:spPr bwMode="auto">
          <a:xfrm>
            <a:off x="9213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8" name="Rectangle 90"/>
          <p:cNvSpPr>
            <a:spLocks noChangeArrowheads="1"/>
          </p:cNvSpPr>
          <p:nvPr/>
        </p:nvSpPr>
        <p:spPr bwMode="auto">
          <a:xfrm>
            <a:off x="9594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79" name="Rectangle 91"/>
          <p:cNvSpPr>
            <a:spLocks noChangeArrowheads="1"/>
          </p:cNvSpPr>
          <p:nvPr/>
        </p:nvSpPr>
        <p:spPr bwMode="auto">
          <a:xfrm>
            <a:off x="9975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0" name="Rectangle 92"/>
          <p:cNvSpPr>
            <a:spLocks noChangeArrowheads="1"/>
          </p:cNvSpPr>
          <p:nvPr/>
        </p:nvSpPr>
        <p:spPr bwMode="auto">
          <a:xfrm>
            <a:off x="6546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1" name="Rectangle 93"/>
          <p:cNvSpPr>
            <a:spLocks noChangeArrowheads="1"/>
          </p:cNvSpPr>
          <p:nvPr/>
        </p:nvSpPr>
        <p:spPr bwMode="auto">
          <a:xfrm>
            <a:off x="6927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2" name="Rectangle 94"/>
          <p:cNvSpPr>
            <a:spLocks noChangeArrowheads="1"/>
          </p:cNvSpPr>
          <p:nvPr/>
        </p:nvSpPr>
        <p:spPr bwMode="auto">
          <a:xfrm>
            <a:off x="7308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3" name="Rectangle 95"/>
          <p:cNvSpPr>
            <a:spLocks noChangeArrowheads="1"/>
          </p:cNvSpPr>
          <p:nvPr/>
        </p:nvSpPr>
        <p:spPr bwMode="auto">
          <a:xfrm>
            <a:off x="7689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4" name="Rectangle 96"/>
          <p:cNvSpPr>
            <a:spLocks noChangeArrowheads="1"/>
          </p:cNvSpPr>
          <p:nvPr/>
        </p:nvSpPr>
        <p:spPr bwMode="auto">
          <a:xfrm>
            <a:off x="8070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5" name="Rectangle 97"/>
          <p:cNvSpPr>
            <a:spLocks noChangeArrowheads="1"/>
          </p:cNvSpPr>
          <p:nvPr/>
        </p:nvSpPr>
        <p:spPr bwMode="auto">
          <a:xfrm>
            <a:off x="8451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6" name="Rectangle 98"/>
          <p:cNvSpPr>
            <a:spLocks noChangeArrowheads="1"/>
          </p:cNvSpPr>
          <p:nvPr/>
        </p:nvSpPr>
        <p:spPr bwMode="auto">
          <a:xfrm>
            <a:off x="8832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7" name="Rectangle 99"/>
          <p:cNvSpPr>
            <a:spLocks noChangeArrowheads="1"/>
          </p:cNvSpPr>
          <p:nvPr/>
        </p:nvSpPr>
        <p:spPr bwMode="auto">
          <a:xfrm>
            <a:off x="9213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8" name="Rectangle 100"/>
          <p:cNvSpPr>
            <a:spLocks noChangeArrowheads="1"/>
          </p:cNvSpPr>
          <p:nvPr/>
        </p:nvSpPr>
        <p:spPr bwMode="auto">
          <a:xfrm>
            <a:off x="9594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9975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90" name="Line 102"/>
          <p:cNvSpPr>
            <a:spLocks noChangeShapeType="1"/>
          </p:cNvSpPr>
          <p:nvPr/>
        </p:nvSpPr>
        <p:spPr bwMode="auto">
          <a:xfrm>
            <a:off x="6546850" y="603885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1" name="Line 103"/>
          <p:cNvSpPr>
            <a:spLocks noChangeShapeType="1"/>
          </p:cNvSpPr>
          <p:nvPr/>
        </p:nvSpPr>
        <p:spPr bwMode="auto">
          <a:xfrm flipV="1">
            <a:off x="6546850" y="222885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2" name="Oval 104"/>
          <p:cNvSpPr>
            <a:spLocks noChangeArrowheads="1"/>
          </p:cNvSpPr>
          <p:nvPr/>
        </p:nvSpPr>
        <p:spPr bwMode="auto">
          <a:xfrm>
            <a:off x="6927850" y="4743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93" name="Oval 105"/>
          <p:cNvSpPr>
            <a:spLocks noChangeArrowheads="1"/>
          </p:cNvSpPr>
          <p:nvPr/>
        </p:nvSpPr>
        <p:spPr bwMode="auto">
          <a:xfrm>
            <a:off x="7537450" y="5276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94" name="Rectangle 106"/>
          <p:cNvSpPr>
            <a:spLocks noChangeArrowheads="1"/>
          </p:cNvSpPr>
          <p:nvPr/>
        </p:nvSpPr>
        <p:spPr bwMode="auto">
          <a:xfrm>
            <a:off x="9845675" y="27114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95" name="Rectangle 107"/>
          <p:cNvSpPr>
            <a:spLocks noChangeArrowheads="1"/>
          </p:cNvSpPr>
          <p:nvPr/>
        </p:nvSpPr>
        <p:spPr bwMode="auto">
          <a:xfrm>
            <a:off x="8942388" y="33718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96" name="Rectangle 108"/>
          <p:cNvSpPr>
            <a:spLocks noChangeArrowheads="1"/>
          </p:cNvSpPr>
          <p:nvPr/>
        </p:nvSpPr>
        <p:spPr bwMode="auto">
          <a:xfrm>
            <a:off x="9518650" y="24574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97" name="Rectangle 109"/>
          <p:cNvSpPr>
            <a:spLocks noChangeArrowheads="1"/>
          </p:cNvSpPr>
          <p:nvPr/>
        </p:nvSpPr>
        <p:spPr bwMode="auto">
          <a:xfrm>
            <a:off x="9671050" y="34480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98" name="Rectangle 110"/>
          <p:cNvSpPr>
            <a:spLocks noChangeArrowheads="1"/>
          </p:cNvSpPr>
          <p:nvPr/>
        </p:nvSpPr>
        <p:spPr bwMode="auto">
          <a:xfrm>
            <a:off x="10199688" y="4278313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99" name="Oval 111"/>
          <p:cNvSpPr>
            <a:spLocks noChangeArrowheads="1"/>
          </p:cNvSpPr>
          <p:nvPr/>
        </p:nvSpPr>
        <p:spPr bwMode="auto">
          <a:xfrm>
            <a:off x="7091363" y="411480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00" name="Oval 112"/>
          <p:cNvSpPr>
            <a:spLocks noChangeArrowheads="1"/>
          </p:cNvSpPr>
          <p:nvPr/>
        </p:nvSpPr>
        <p:spPr bwMode="auto">
          <a:xfrm>
            <a:off x="6699250" y="5581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01" name="Oval 113"/>
          <p:cNvSpPr>
            <a:spLocks noChangeArrowheads="1"/>
          </p:cNvSpPr>
          <p:nvPr/>
        </p:nvSpPr>
        <p:spPr bwMode="auto">
          <a:xfrm>
            <a:off x="6775450" y="4210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02" name="Text Box 114"/>
          <p:cNvSpPr txBox="1">
            <a:spLocks noChangeArrowheads="1"/>
          </p:cNvSpPr>
          <p:nvPr/>
        </p:nvSpPr>
        <p:spPr bwMode="auto">
          <a:xfrm>
            <a:off x="6699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1</a:t>
            </a:r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7080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2</a:t>
            </a: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7461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3</a:t>
            </a: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7842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4</a:t>
            </a: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8223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5</a:t>
            </a: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8604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6</a:t>
            </a:r>
          </a:p>
        </p:txBody>
      </p:sp>
      <p:sp>
        <p:nvSpPr>
          <p:cNvPr id="63608" name="Text Box 120"/>
          <p:cNvSpPr txBox="1">
            <a:spLocks noChangeArrowheads="1"/>
          </p:cNvSpPr>
          <p:nvPr/>
        </p:nvSpPr>
        <p:spPr bwMode="auto">
          <a:xfrm>
            <a:off x="8985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7</a:t>
            </a:r>
          </a:p>
        </p:txBody>
      </p:sp>
      <p:sp>
        <p:nvSpPr>
          <p:cNvPr id="63609" name="Text Box 121"/>
          <p:cNvSpPr txBox="1">
            <a:spLocks noChangeArrowheads="1"/>
          </p:cNvSpPr>
          <p:nvPr/>
        </p:nvSpPr>
        <p:spPr bwMode="auto">
          <a:xfrm>
            <a:off x="9366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8</a:t>
            </a:r>
          </a:p>
        </p:txBody>
      </p:sp>
      <p:sp>
        <p:nvSpPr>
          <p:cNvPr id="63610" name="Text Box 122"/>
          <p:cNvSpPr txBox="1">
            <a:spLocks noChangeArrowheads="1"/>
          </p:cNvSpPr>
          <p:nvPr/>
        </p:nvSpPr>
        <p:spPr bwMode="auto">
          <a:xfrm>
            <a:off x="9747250" y="61150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9</a:t>
            </a:r>
          </a:p>
        </p:txBody>
      </p:sp>
      <p:sp>
        <p:nvSpPr>
          <p:cNvPr id="63611" name="Text Box 123"/>
          <p:cNvSpPr txBox="1">
            <a:spLocks noChangeArrowheads="1"/>
          </p:cNvSpPr>
          <p:nvPr/>
        </p:nvSpPr>
        <p:spPr bwMode="auto">
          <a:xfrm>
            <a:off x="10052050" y="61150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/>
              <a:t>10</a:t>
            </a:r>
          </a:p>
        </p:txBody>
      </p:sp>
      <p:sp>
        <p:nvSpPr>
          <p:cNvPr id="63612" name="Oval 124"/>
          <p:cNvSpPr>
            <a:spLocks noChangeArrowheads="1"/>
          </p:cNvSpPr>
          <p:nvPr/>
        </p:nvSpPr>
        <p:spPr bwMode="auto">
          <a:xfrm>
            <a:off x="73850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13" name="Oval 125"/>
          <p:cNvSpPr>
            <a:spLocks noChangeArrowheads="1"/>
          </p:cNvSpPr>
          <p:nvPr/>
        </p:nvSpPr>
        <p:spPr bwMode="auto">
          <a:xfrm>
            <a:off x="7004050" y="5124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14" name="Oval 126"/>
          <p:cNvSpPr>
            <a:spLocks noChangeArrowheads="1"/>
          </p:cNvSpPr>
          <p:nvPr/>
        </p:nvSpPr>
        <p:spPr bwMode="auto">
          <a:xfrm>
            <a:off x="7156450" y="5429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15" name="Oval 127"/>
          <p:cNvSpPr>
            <a:spLocks noChangeArrowheads="1"/>
          </p:cNvSpPr>
          <p:nvPr/>
        </p:nvSpPr>
        <p:spPr bwMode="auto">
          <a:xfrm>
            <a:off x="76136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16" name="Oval 128"/>
          <p:cNvSpPr>
            <a:spLocks noChangeArrowheads="1"/>
          </p:cNvSpPr>
          <p:nvPr/>
        </p:nvSpPr>
        <p:spPr bwMode="auto">
          <a:xfrm>
            <a:off x="6851650" y="3829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17" name="Oval 129"/>
          <p:cNvSpPr>
            <a:spLocks noChangeArrowheads="1"/>
          </p:cNvSpPr>
          <p:nvPr/>
        </p:nvSpPr>
        <p:spPr bwMode="auto">
          <a:xfrm>
            <a:off x="7296150" y="37353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18" name="Oval 130"/>
          <p:cNvSpPr>
            <a:spLocks noChangeArrowheads="1"/>
          </p:cNvSpPr>
          <p:nvPr/>
        </p:nvSpPr>
        <p:spPr bwMode="auto">
          <a:xfrm>
            <a:off x="7004050" y="4591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19" name="Oval 131"/>
          <p:cNvSpPr>
            <a:spLocks noChangeArrowheads="1"/>
          </p:cNvSpPr>
          <p:nvPr/>
        </p:nvSpPr>
        <p:spPr bwMode="auto">
          <a:xfrm>
            <a:off x="7308850" y="4514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0" name="Oval 132"/>
          <p:cNvSpPr>
            <a:spLocks noChangeArrowheads="1"/>
          </p:cNvSpPr>
          <p:nvPr/>
        </p:nvSpPr>
        <p:spPr bwMode="auto">
          <a:xfrm>
            <a:off x="6699250" y="5048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1" name="Oval 133"/>
          <p:cNvSpPr>
            <a:spLocks noChangeArrowheads="1"/>
          </p:cNvSpPr>
          <p:nvPr/>
        </p:nvSpPr>
        <p:spPr bwMode="auto">
          <a:xfrm>
            <a:off x="7232650" y="4972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2" name="Oval 134"/>
          <p:cNvSpPr>
            <a:spLocks noChangeArrowheads="1"/>
          </p:cNvSpPr>
          <p:nvPr/>
        </p:nvSpPr>
        <p:spPr bwMode="auto">
          <a:xfrm>
            <a:off x="6699250" y="3295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3" name="Oval 135"/>
          <p:cNvSpPr>
            <a:spLocks noChangeArrowheads="1"/>
          </p:cNvSpPr>
          <p:nvPr/>
        </p:nvSpPr>
        <p:spPr bwMode="auto">
          <a:xfrm>
            <a:off x="7080250" y="4362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4" name="Oval 136"/>
          <p:cNvSpPr>
            <a:spLocks noChangeArrowheads="1"/>
          </p:cNvSpPr>
          <p:nvPr/>
        </p:nvSpPr>
        <p:spPr bwMode="auto">
          <a:xfrm>
            <a:off x="7537450" y="4895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5" name="Rectangle 137"/>
          <p:cNvSpPr>
            <a:spLocks noChangeArrowheads="1"/>
          </p:cNvSpPr>
          <p:nvPr/>
        </p:nvSpPr>
        <p:spPr bwMode="auto">
          <a:xfrm>
            <a:off x="9442450" y="32194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6" name="Rectangle 138"/>
          <p:cNvSpPr>
            <a:spLocks noChangeArrowheads="1"/>
          </p:cNvSpPr>
          <p:nvPr/>
        </p:nvSpPr>
        <p:spPr bwMode="auto">
          <a:xfrm>
            <a:off x="9290050" y="35242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7" name="Rectangle 139"/>
          <p:cNvSpPr>
            <a:spLocks noChangeArrowheads="1"/>
          </p:cNvSpPr>
          <p:nvPr/>
        </p:nvSpPr>
        <p:spPr bwMode="auto">
          <a:xfrm>
            <a:off x="9061450" y="31432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8" name="Rectangle 140"/>
          <p:cNvSpPr>
            <a:spLocks noChangeArrowheads="1"/>
          </p:cNvSpPr>
          <p:nvPr/>
        </p:nvSpPr>
        <p:spPr bwMode="auto">
          <a:xfrm>
            <a:off x="9061450" y="36004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29" name="Rectangle 141"/>
          <p:cNvSpPr>
            <a:spLocks noChangeArrowheads="1"/>
          </p:cNvSpPr>
          <p:nvPr/>
        </p:nvSpPr>
        <p:spPr bwMode="auto">
          <a:xfrm>
            <a:off x="9594850" y="2990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0" name="Rectangle 142"/>
          <p:cNvSpPr>
            <a:spLocks noChangeArrowheads="1"/>
          </p:cNvSpPr>
          <p:nvPr/>
        </p:nvSpPr>
        <p:spPr bwMode="auto">
          <a:xfrm>
            <a:off x="9747250" y="32194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1" name="Rectangle 143"/>
          <p:cNvSpPr>
            <a:spLocks noChangeArrowheads="1"/>
          </p:cNvSpPr>
          <p:nvPr/>
        </p:nvSpPr>
        <p:spPr bwMode="auto">
          <a:xfrm>
            <a:off x="9061450" y="23050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2" name="Rectangle 144"/>
          <p:cNvSpPr>
            <a:spLocks noChangeArrowheads="1"/>
          </p:cNvSpPr>
          <p:nvPr/>
        </p:nvSpPr>
        <p:spPr bwMode="auto">
          <a:xfrm>
            <a:off x="10052050" y="2228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3" name="Rectangle 145"/>
          <p:cNvSpPr>
            <a:spLocks noChangeArrowheads="1"/>
          </p:cNvSpPr>
          <p:nvPr/>
        </p:nvSpPr>
        <p:spPr bwMode="auto">
          <a:xfrm>
            <a:off x="9094788" y="2720975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4" name="Rectangle 146"/>
          <p:cNvSpPr>
            <a:spLocks noChangeArrowheads="1"/>
          </p:cNvSpPr>
          <p:nvPr/>
        </p:nvSpPr>
        <p:spPr bwMode="auto">
          <a:xfrm>
            <a:off x="9747250" y="3752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5" name="Rectangle 147"/>
          <p:cNvSpPr>
            <a:spLocks noChangeArrowheads="1"/>
          </p:cNvSpPr>
          <p:nvPr/>
        </p:nvSpPr>
        <p:spPr bwMode="auto">
          <a:xfrm>
            <a:off x="9671050" y="27622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6" name="Rectangle 148"/>
          <p:cNvSpPr>
            <a:spLocks noChangeArrowheads="1"/>
          </p:cNvSpPr>
          <p:nvPr/>
        </p:nvSpPr>
        <p:spPr bwMode="auto">
          <a:xfrm>
            <a:off x="9213850" y="29146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7" name="Rectangle 149"/>
          <p:cNvSpPr>
            <a:spLocks noChangeArrowheads="1"/>
          </p:cNvSpPr>
          <p:nvPr/>
        </p:nvSpPr>
        <p:spPr bwMode="auto">
          <a:xfrm>
            <a:off x="8756650" y="30670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8" name="Rectangle 150"/>
          <p:cNvSpPr>
            <a:spLocks noChangeArrowheads="1"/>
          </p:cNvSpPr>
          <p:nvPr/>
        </p:nvSpPr>
        <p:spPr bwMode="auto">
          <a:xfrm>
            <a:off x="10052050" y="2990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39" name="Rectangle 151"/>
          <p:cNvSpPr>
            <a:spLocks noChangeArrowheads="1"/>
          </p:cNvSpPr>
          <p:nvPr/>
        </p:nvSpPr>
        <p:spPr bwMode="auto">
          <a:xfrm>
            <a:off x="9366250" y="38290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0" name="Rectangle 152"/>
          <p:cNvSpPr>
            <a:spLocks noChangeArrowheads="1"/>
          </p:cNvSpPr>
          <p:nvPr/>
        </p:nvSpPr>
        <p:spPr bwMode="auto">
          <a:xfrm>
            <a:off x="9975850" y="39052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1" name="Oval 153"/>
          <p:cNvSpPr>
            <a:spLocks noChangeArrowheads="1"/>
          </p:cNvSpPr>
          <p:nvPr/>
        </p:nvSpPr>
        <p:spPr bwMode="auto">
          <a:xfrm>
            <a:off x="7764463" y="47529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2" name="Oval 154"/>
          <p:cNvSpPr>
            <a:spLocks noChangeArrowheads="1"/>
          </p:cNvSpPr>
          <p:nvPr/>
        </p:nvSpPr>
        <p:spPr bwMode="auto">
          <a:xfrm>
            <a:off x="7446963" y="41259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3" name="Oval 155"/>
          <p:cNvSpPr>
            <a:spLocks noChangeArrowheads="1"/>
          </p:cNvSpPr>
          <p:nvPr/>
        </p:nvSpPr>
        <p:spPr bwMode="auto">
          <a:xfrm>
            <a:off x="7566025" y="44545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4" name="Oval 156"/>
          <p:cNvSpPr>
            <a:spLocks noChangeArrowheads="1"/>
          </p:cNvSpPr>
          <p:nvPr/>
        </p:nvSpPr>
        <p:spPr bwMode="auto">
          <a:xfrm>
            <a:off x="7902575" y="44561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5" name="Oval 157"/>
          <p:cNvSpPr>
            <a:spLocks noChangeArrowheads="1"/>
          </p:cNvSpPr>
          <p:nvPr/>
        </p:nvSpPr>
        <p:spPr bwMode="auto">
          <a:xfrm>
            <a:off x="7778750" y="501173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6" name="Oval 158"/>
          <p:cNvSpPr>
            <a:spLocks noChangeArrowheads="1"/>
          </p:cNvSpPr>
          <p:nvPr/>
        </p:nvSpPr>
        <p:spPr bwMode="auto">
          <a:xfrm>
            <a:off x="6697663" y="45942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7" name="Oval 159"/>
          <p:cNvSpPr>
            <a:spLocks noChangeArrowheads="1"/>
          </p:cNvSpPr>
          <p:nvPr/>
        </p:nvSpPr>
        <p:spPr bwMode="auto">
          <a:xfrm>
            <a:off x="6926263" y="53990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8" name="Oval 160"/>
          <p:cNvSpPr>
            <a:spLocks noChangeArrowheads="1"/>
          </p:cNvSpPr>
          <p:nvPr/>
        </p:nvSpPr>
        <p:spPr bwMode="auto">
          <a:xfrm>
            <a:off x="7380288" y="43529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49" name="Oval 161"/>
          <p:cNvSpPr>
            <a:spLocks noChangeArrowheads="1"/>
          </p:cNvSpPr>
          <p:nvPr/>
        </p:nvSpPr>
        <p:spPr bwMode="auto">
          <a:xfrm>
            <a:off x="7323138" y="52101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0" name="Oval 162"/>
          <p:cNvSpPr>
            <a:spLocks noChangeArrowheads="1"/>
          </p:cNvSpPr>
          <p:nvPr/>
        </p:nvSpPr>
        <p:spPr bwMode="auto">
          <a:xfrm>
            <a:off x="6661150" y="58308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1" name="Rectangle 163"/>
          <p:cNvSpPr>
            <a:spLocks noChangeArrowheads="1"/>
          </p:cNvSpPr>
          <p:nvPr/>
        </p:nvSpPr>
        <p:spPr bwMode="auto">
          <a:xfrm>
            <a:off x="9964738" y="3641725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2" name="Rectangle 164"/>
          <p:cNvSpPr>
            <a:spLocks noChangeArrowheads="1"/>
          </p:cNvSpPr>
          <p:nvPr/>
        </p:nvSpPr>
        <p:spPr bwMode="auto">
          <a:xfrm>
            <a:off x="9371013" y="2668588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3" name="Rectangle 165"/>
          <p:cNvSpPr>
            <a:spLocks noChangeArrowheads="1"/>
          </p:cNvSpPr>
          <p:nvPr/>
        </p:nvSpPr>
        <p:spPr bwMode="auto">
          <a:xfrm>
            <a:off x="8667750" y="33083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4" name="Rectangle 166"/>
          <p:cNvSpPr>
            <a:spLocks noChangeArrowheads="1"/>
          </p:cNvSpPr>
          <p:nvPr/>
        </p:nvSpPr>
        <p:spPr bwMode="auto">
          <a:xfrm>
            <a:off x="9674225" y="4073525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5" name="Rectangle 167"/>
          <p:cNvSpPr>
            <a:spLocks noChangeArrowheads="1"/>
          </p:cNvSpPr>
          <p:nvPr/>
        </p:nvSpPr>
        <p:spPr bwMode="auto">
          <a:xfrm>
            <a:off x="9994900" y="3268663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6" name="Oval 168"/>
          <p:cNvSpPr>
            <a:spLocks noChangeArrowheads="1"/>
          </p:cNvSpPr>
          <p:nvPr/>
        </p:nvSpPr>
        <p:spPr bwMode="auto">
          <a:xfrm>
            <a:off x="7170739" y="4689475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7" name="Oval 169"/>
          <p:cNvSpPr>
            <a:spLocks noChangeArrowheads="1"/>
          </p:cNvSpPr>
          <p:nvPr/>
        </p:nvSpPr>
        <p:spPr bwMode="auto">
          <a:xfrm>
            <a:off x="9798051" y="3340100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8" name="Oval 170"/>
          <p:cNvSpPr>
            <a:spLocks noChangeArrowheads="1"/>
          </p:cNvSpPr>
          <p:nvPr/>
        </p:nvSpPr>
        <p:spPr bwMode="auto">
          <a:xfrm>
            <a:off x="9043989" y="2955925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659" name="Rectangle 171"/>
          <p:cNvSpPr>
            <a:spLocks noChangeArrowheads="1"/>
          </p:cNvSpPr>
          <p:nvPr/>
        </p:nvSpPr>
        <p:spPr bwMode="auto">
          <a:xfrm>
            <a:off x="3289300" y="1573213"/>
            <a:ext cx="553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 When k = 3, the objective function is 133.6</a:t>
            </a:r>
          </a:p>
        </p:txBody>
      </p:sp>
    </p:spTree>
    <p:extLst>
      <p:ext uri="{BB962C8B-B14F-4D97-AF65-F5344CB8AC3E}">
        <p14:creationId xmlns:p14="http://schemas.microsoft.com/office/powerpoint/2010/main" val="19568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435226" y="2346325"/>
            <a:ext cx="7610475" cy="355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976688" y="2538413"/>
            <a:ext cx="5702300" cy="29257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976688" y="5173663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3976688" y="4881563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3976688" y="4581525"/>
            <a:ext cx="5702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976688" y="4291014"/>
            <a:ext cx="5702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3976688" y="4000500"/>
            <a:ext cx="5702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3976688" y="3708401"/>
            <a:ext cx="57023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3976688" y="3417889"/>
            <a:ext cx="5702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976688" y="3117850"/>
            <a:ext cx="5702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976688" y="2828925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3976688" y="2538413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3976688" y="2538413"/>
            <a:ext cx="5702300" cy="2925762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976689" y="2538413"/>
            <a:ext cx="3175" cy="2925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3924300" y="5464175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3924300" y="5173663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3924300" y="4881563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3924300" y="4581525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3924300" y="4291014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3924300" y="4000500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3924300" y="3708401"/>
            <a:ext cx="523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3924300" y="3417889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3924300" y="3117850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3924300" y="2828925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3924300" y="2538413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3976688" y="5464175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 flipV="1">
            <a:off x="3976689" y="5464176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 flipV="1">
            <a:off x="4932363" y="5464176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2" name="Line 30"/>
          <p:cNvSpPr>
            <a:spLocks noChangeShapeType="1"/>
          </p:cNvSpPr>
          <p:nvPr/>
        </p:nvSpPr>
        <p:spPr bwMode="auto">
          <a:xfrm flipV="1">
            <a:off x="5876925" y="5464176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3" name="Line 31"/>
          <p:cNvSpPr>
            <a:spLocks noChangeShapeType="1"/>
          </p:cNvSpPr>
          <p:nvPr/>
        </p:nvSpPr>
        <p:spPr bwMode="auto">
          <a:xfrm flipV="1">
            <a:off x="6834189" y="5464176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4" name="Line 32"/>
          <p:cNvSpPr>
            <a:spLocks noChangeShapeType="1"/>
          </p:cNvSpPr>
          <p:nvPr/>
        </p:nvSpPr>
        <p:spPr bwMode="auto">
          <a:xfrm flipV="1">
            <a:off x="7778750" y="5464176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 flipV="1">
            <a:off x="8734426" y="5464176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 flipV="1">
            <a:off x="9678989" y="5464176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4449764" y="2909888"/>
            <a:ext cx="955675" cy="2043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8" name="Line 36"/>
          <p:cNvSpPr>
            <a:spLocks noChangeShapeType="1"/>
          </p:cNvSpPr>
          <p:nvPr/>
        </p:nvSpPr>
        <p:spPr bwMode="auto">
          <a:xfrm>
            <a:off x="5405438" y="4953001"/>
            <a:ext cx="944562" cy="1190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9" name="Line 37"/>
          <p:cNvSpPr>
            <a:spLocks noChangeShapeType="1"/>
          </p:cNvSpPr>
          <p:nvPr/>
        </p:nvSpPr>
        <p:spPr bwMode="auto">
          <a:xfrm>
            <a:off x="6350001" y="5072064"/>
            <a:ext cx="957263" cy="460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0" name="Line 38"/>
          <p:cNvSpPr>
            <a:spLocks noChangeShapeType="1"/>
          </p:cNvSpPr>
          <p:nvPr/>
        </p:nvSpPr>
        <p:spPr bwMode="auto">
          <a:xfrm>
            <a:off x="7307264" y="5118101"/>
            <a:ext cx="941387" cy="174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1" name="Line 39"/>
          <p:cNvSpPr>
            <a:spLocks noChangeShapeType="1"/>
          </p:cNvSpPr>
          <p:nvPr/>
        </p:nvSpPr>
        <p:spPr bwMode="auto">
          <a:xfrm>
            <a:off x="8248651" y="5135564"/>
            <a:ext cx="957263" cy="285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3111501" y="539115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0.00E+00</a:t>
            </a:r>
            <a:endParaRPr lang="en-US" altLang="en-US"/>
          </a:p>
        </p:txBody>
      </p:sp>
      <p:sp>
        <p:nvSpPr>
          <p:cNvPr id="64553" name="Rectangle 41"/>
          <p:cNvSpPr>
            <a:spLocks noChangeArrowheads="1"/>
          </p:cNvSpPr>
          <p:nvPr/>
        </p:nvSpPr>
        <p:spPr bwMode="auto">
          <a:xfrm>
            <a:off x="3111501" y="510063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1.00E+02</a:t>
            </a:r>
            <a:endParaRPr lang="en-US" altLang="en-US"/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3111501" y="480853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2.00E+02</a:t>
            </a:r>
            <a:endParaRPr lang="en-US" altLang="en-US"/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3111501" y="450850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3.00E+02</a:t>
            </a:r>
            <a:endParaRPr lang="en-US" altLang="en-US"/>
          </a:p>
        </p:txBody>
      </p:sp>
      <p:sp>
        <p:nvSpPr>
          <p:cNvPr id="64556" name="Rectangle 44"/>
          <p:cNvSpPr>
            <a:spLocks noChangeArrowheads="1"/>
          </p:cNvSpPr>
          <p:nvPr/>
        </p:nvSpPr>
        <p:spPr bwMode="auto">
          <a:xfrm>
            <a:off x="3111501" y="421798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4.00E+02</a:t>
            </a:r>
            <a:endParaRPr lang="en-US" altLang="en-US"/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3111501" y="3927475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5.00E+02</a:t>
            </a:r>
            <a:endParaRPr lang="en-US" altLang="en-US"/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3111501" y="3635375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6.00E+02</a:t>
            </a:r>
            <a:endParaRPr lang="en-US" altLang="en-US"/>
          </a:p>
        </p:txBody>
      </p:sp>
      <p:sp>
        <p:nvSpPr>
          <p:cNvPr id="64559" name="Rectangle 47"/>
          <p:cNvSpPr>
            <a:spLocks noChangeArrowheads="1"/>
          </p:cNvSpPr>
          <p:nvPr/>
        </p:nvSpPr>
        <p:spPr bwMode="auto">
          <a:xfrm>
            <a:off x="3111501" y="334645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7.00E+02</a:t>
            </a:r>
            <a:endParaRPr lang="en-US" altLang="en-US"/>
          </a:p>
        </p:txBody>
      </p:sp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3111501" y="3046413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8.00E+02</a:t>
            </a:r>
            <a:endParaRPr lang="en-US" altLang="en-US"/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3111501" y="275590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9.00E+02</a:t>
            </a:r>
            <a:endParaRPr lang="en-US" altLang="en-US"/>
          </a:p>
        </p:txBody>
      </p:sp>
      <p:sp>
        <p:nvSpPr>
          <p:cNvPr id="64562" name="Rectangle 50"/>
          <p:cNvSpPr>
            <a:spLocks noChangeArrowheads="1"/>
          </p:cNvSpPr>
          <p:nvPr/>
        </p:nvSpPr>
        <p:spPr bwMode="auto">
          <a:xfrm>
            <a:off x="3111501" y="246380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1.00E+03</a:t>
            </a:r>
            <a:endParaRPr lang="en-US" altLang="en-US"/>
          </a:p>
        </p:txBody>
      </p:sp>
      <p:sp>
        <p:nvSpPr>
          <p:cNvPr id="64563" name="Rectangle 51"/>
          <p:cNvSpPr>
            <a:spLocks noChangeArrowheads="1"/>
          </p:cNvSpPr>
          <p:nvPr/>
        </p:nvSpPr>
        <p:spPr bwMode="auto">
          <a:xfrm>
            <a:off x="4410075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64564" name="Rectangle 52"/>
          <p:cNvSpPr>
            <a:spLocks noChangeArrowheads="1"/>
          </p:cNvSpPr>
          <p:nvPr/>
        </p:nvSpPr>
        <p:spPr bwMode="auto">
          <a:xfrm>
            <a:off x="5365750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64565" name="Rectangle 53"/>
          <p:cNvSpPr>
            <a:spLocks noChangeArrowheads="1"/>
          </p:cNvSpPr>
          <p:nvPr/>
        </p:nvSpPr>
        <p:spPr bwMode="auto">
          <a:xfrm>
            <a:off x="6310313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7267575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64567" name="Rectangle 55"/>
          <p:cNvSpPr>
            <a:spLocks noChangeArrowheads="1"/>
          </p:cNvSpPr>
          <p:nvPr/>
        </p:nvSpPr>
        <p:spPr bwMode="auto">
          <a:xfrm>
            <a:off x="8212138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64568" name="Rectangle 56"/>
          <p:cNvSpPr>
            <a:spLocks noChangeArrowheads="1"/>
          </p:cNvSpPr>
          <p:nvPr/>
        </p:nvSpPr>
        <p:spPr bwMode="auto">
          <a:xfrm>
            <a:off x="9167813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/>
          </a:p>
        </p:txBody>
      </p:sp>
      <p:sp>
        <p:nvSpPr>
          <p:cNvPr id="64569" name="Rectangle 57"/>
          <p:cNvSpPr>
            <a:spLocks noChangeArrowheads="1"/>
          </p:cNvSpPr>
          <p:nvPr/>
        </p:nvSpPr>
        <p:spPr bwMode="auto">
          <a:xfrm>
            <a:off x="2071688" y="204788"/>
            <a:ext cx="80438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We can plot the objective function values for k equals 1 to 6…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The abrupt change at k = 2, is highly suggestive of two clusters in the data. This technique for determining the number of clusters is known as “knee finding” or “elbow finding”.</a:t>
            </a:r>
          </a:p>
        </p:txBody>
      </p:sp>
      <p:sp>
        <p:nvSpPr>
          <p:cNvPr id="64570" name="Rectangle 58"/>
          <p:cNvSpPr>
            <a:spLocks noChangeArrowheads="1"/>
          </p:cNvSpPr>
          <p:nvPr/>
        </p:nvSpPr>
        <p:spPr bwMode="auto">
          <a:xfrm>
            <a:off x="1736725" y="6207125"/>
            <a:ext cx="873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2"/>
                </a:solidFill>
              </a:rPr>
              <a:t>Note that the results are not always as clear cut as in this toy example</a:t>
            </a:r>
          </a:p>
        </p:txBody>
      </p:sp>
      <p:sp>
        <p:nvSpPr>
          <p:cNvPr id="64571" name="Text Box 59"/>
          <p:cNvSpPr txBox="1">
            <a:spLocks noChangeArrowheads="1"/>
          </p:cNvSpPr>
          <p:nvPr/>
        </p:nvSpPr>
        <p:spPr bwMode="auto">
          <a:xfrm>
            <a:off x="6608763" y="5489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k</a:t>
            </a:r>
          </a:p>
        </p:txBody>
      </p:sp>
      <p:sp>
        <p:nvSpPr>
          <p:cNvPr id="64572" name="Text Box 60"/>
          <p:cNvSpPr txBox="1">
            <a:spLocks noChangeArrowheads="1"/>
          </p:cNvSpPr>
          <p:nvPr/>
        </p:nvSpPr>
        <p:spPr bwMode="auto">
          <a:xfrm rot="-5400000">
            <a:off x="1537494" y="3785394"/>
            <a:ext cx="252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3968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92" y="732327"/>
            <a:ext cx="8024500" cy="53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" y="3107655"/>
            <a:ext cx="10981346" cy="11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1" y="395977"/>
            <a:ext cx="10058400" cy="58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828801" y="3048001"/>
            <a:ext cx="778192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Organizing data into classes such that there is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 high intra-class similarity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 low inter-class similarity</a:t>
            </a:r>
            <a:r>
              <a:rPr lang="en-US" altLang="en-US"/>
              <a:t>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 Finding the class labels and the number of classes directly from the data (in contrast to classification).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More informally, finding natural groupings among objects. </a:t>
            </a:r>
          </a:p>
        </p:txBody>
      </p:sp>
      <p:sp>
        <p:nvSpPr>
          <p:cNvPr id="156675" name="Rectangle 1027"/>
          <p:cNvSpPr>
            <a:spLocks noChangeArrowheads="1"/>
          </p:cNvSpPr>
          <p:nvPr/>
        </p:nvSpPr>
        <p:spPr bwMode="auto">
          <a:xfrm>
            <a:off x="2200275" y="1524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Clustering?</a:t>
            </a:r>
          </a:p>
        </p:txBody>
      </p:sp>
      <p:sp>
        <p:nvSpPr>
          <p:cNvPr id="3076" name="Text Box 1028"/>
          <p:cNvSpPr txBox="1">
            <a:spLocks noChangeArrowheads="1"/>
          </p:cNvSpPr>
          <p:nvPr/>
        </p:nvSpPr>
        <p:spPr bwMode="auto">
          <a:xfrm>
            <a:off x="2660650" y="12414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3077" name="Text Box 1029"/>
          <p:cNvSpPr txBox="1">
            <a:spLocks noChangeArrowheads="1"/>
          </p:cNvSpPr>
          <p:nvPr/>
        </p:nvSpPr>
        <p:spPr bwMode="auto">
          <a:xfrm>
            <a:off x="1884364" y="1327150"/>
            <a:ext cx="83518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chemeClr val="bg2"/>
                </a:solidFill>
              </a:rPr>
              <a:t>Also called </a:t>
            </a:r>
            <a:r>
              <a:rPr lang="en-US" altLang="en-US" sz="2800" i="1">
                <a:solidFill>
                  <a:schemeClr val="bg2"/>
                </a:solidFill>
              </a:rPr>
              <a:t>unsupervised learning</a:t>
            </a:r>
            <a:r>
              <a:rPr lang="en-US" altLang="en-US" sz="2800">
                <a:solidFill>
                  <a:schemeClr val="bg2"/>
                </a:solidFill>
              </a:rPr>
              <a:t>, sometimes called </a:t>
            </a:r>
            <a:r>
              <a:rPr lang="en-US" altLang="en-US" sz="2800" i="1">
                <a:solidFill>
                  <a:schemeClr val="bg2"/>
                </a:solidFill>
              </a:rPr>
              <a:t>classification</a:t>
            </a:r>
            <a:r>
              <a:rPr lang="en-US" altLang="en-US" sz="2800">
                <a:solidFill>
                  <a:schemeClr val="bg2"/>
                </a:solidFill>
              </a:rPr>
              <a:t> by statisticians and </a:t>
            </a:r>
            <a:r>
              <a:rPr lang="en-US" altLang="en-US" sz="2800" i="1">
                <a:solidFill>
                  <a:schemeClr val="bg2"/>
                </a:solidFill>
              </a:rPr>
              <a:t>sorting</a:t>
            </a:r>
            <a:r>
              <a:rPr lang="en-US" altLang="en-US" sz="2800">
                <a:solidFill>
                  <a:schemeClr val="bg2"/>
                </a:solidFill>
              </a:rPr>
              <a:t> by psychologists and </a:t>
            </a:r>
            <a:r>
              <a:rPr lang="en-US" altLang="en-US" sz="2800" i="1">
                <a:solidFill>
                  <a:schemeClr val="bg2"/>
                </a:solidFill>
              </a:rPr>
              <a:t>segmentation</a:t>
            </a:r>
            <a:r>
              <a:rPr lang="en-US" altLang="en-US" sz="2800">
                <a:solidFill>
                  <a:schemeClr val="bg2"/>
                </a:solidFill>
              </a:rPr>
              <a:t> by people in marketing</a:t>
            </a:r>
          </a:p>
        </p:txBody>
      </p:sp>
    </p:spTree>
    <p:extLst>
      <p:ext uri="{BB962C8B-B14F-4D97-AF65-F5344CB8AC3E}">
        <p14:creationId xmlns:p14="http://schemas.microsoft.com/office/powerpoint/2010/main" val="4936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0" y="19351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0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0" y="2200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1581150" y="1019175"/>
            <a:ext cx="9144000" cy="2243138"/>
            <a:chOff x="36" y="642"/>
            <a:chExt cx="5760" cy="1413"/>
          </a:xfrm>
        </p:grpSpPr>
        <p:pic>
          <p:nvPicPr>
            <p:cNvPr id="4104" name="Picture 6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7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Rectangle 8"/>
            <p:cNvSpPr>
              <a:spLocks noChangeArrowheads="1"/>
            </p:cNvSpPr>
            <p:nvPr/>
          </p:nvSpPr>
          <p:spPr bwMode="auto">
            <a:xfrm>
              <a:off x="36" y="1365"/>
              <a:ext cx="57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pic>
          <p:nvPicPr>
            <p:cNvPr id="4107" name="Picture 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3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Rectangle 16"/>
          <p:cNvSpPr>
            <a:spLocks noChangeArrowheads="1"/>
          </p:cNvSpPr>
          <p:nvPr/>
        </p:nvSpPr>
        <p:spPr bwMode="auto">
          <a:xfrm>
            <a:off x="3924300" y="3776664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581151" y="180976"/>
            <a:ext cx="93411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natural grouping among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17639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0" y="3530600"/>
            <a:ext cx="9144000" cy="332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0" y="19351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0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0" y="2200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1581150" y="1019175"/>
            <a:ext cx="9144000" cy="2243138"/>
            <a:chOff x="36" y="642"/>
            <a:chExt cx="5760" cy="1413"/>
          </a:xfrm>
        </p:grpSpPr>
        <p:pic>
          <p:nvPicPr>
            <p:cNvPr id="5161" name="Picture 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2" name="Picture 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3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pic>
          <p:nvPicPr>
            <p:cNvPr id="5164" name="Picture 1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6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6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6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6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70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7" name="Rectangle 18"/>
          <p:cNvSpPr>
            <a:spLocks noChangeArrowheads="1"/>
          </p:cNvSpPr>
          <p:nvPr/>
        </p:nvSpPr>
        <p:spPr bwMode="auto">
          <a:xfrm>
            <a:off x="3924300" y="3776664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5128" name="Group 19"/>
          <p:cNvGrpSpPr>
            <a:grpSpLocks/>
          </p:cNvGrpSpPr>
          <p:nvPr/>
        </p:nvGrpSpPr>
        <p:grpSpPr bwMode="auto">
          <a:xfrm>
            <a:off x="1674813" y="3910013"/>
            <a:ext cx="8743950" cy="2481262"/>
            <a:chOff x="96" y="2583"/>
            <a:chExt cx="5508" cy="1563"/>
          </a:xfrm>
        </p:grpSpPr>
        <p:grpSp>
          <p:nvGrpSpPr>
            <p:cNvPr id="5135" name="Group 20"/>
            <p:cNvGrpSpPr>
              <a:grpSpLocks/>
            </p:cNvGrpSpPr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5155" name="Group 21"/>
              <p:cNvGrpSpPr>
                <a:grpSpLocks/>
              </p:cNvGrpSpPr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5159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5160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5156" name="Group 24"/>
              <p:cNvGrpSpPr>
                <a:grpSpLocks/>
              </p:cNvGrpSpPr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5157" name="Rectangle 25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5158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5136" name="Rectangle 27"/>
            <p:cNvSpPr>
              <a:spLocks noChangeArrowheads="1"/>
            </p:cNvSpPr>
            <p:nvPr/>
          </p:nvSpPr>
          <p:spPr bwMode="auto">
            <a:xfrm>
              <a:off x="96" y="2583"/>
              <a:ext cx="3408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pic>
          <p:nvPicPr>
            <p:cNvPr id="5137" name="Picture 28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8" name="Picture 29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9" name="Picture 3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41" name="Picture 3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42" name="Picture 3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43" name="Picture 3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44" name="Picture 3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45" name="Picture 3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3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7" name="Picture 3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8" name="Picture 3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9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0" name="Picture 4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" name="Picture 4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2" name="Picture 4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3" name="Picture 4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4" name="Picture 4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9" name="Text Box 46"/>
          <p:cNvSpPr txBox="1">
            <a:spLocks noChangeArrowheads="1"/>
          </p:cNvSpPr>
          <p:nvPr/>
        </p:nvSpPr>
        <p:spPr bwMode="auto">
          <a:xfrm>
            <a:off x="3363914" y="6389688"/>
            <a:ext cx="227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School Employees</a:t>
            </a:r>
            <a:r>
              <a:rPr lang="en-US" altLang="en-US" sz="1600"/>
              <a:t> </a:t>
            </a:r>
          </a:p>
        </p:txBody>
      </p:sp>
      <p:sp>
        <p:nvSpPr>
          <p:cNvPr id="5130" name="Text Box 47"/>
          <p:cNvSpPr txBox="1">
            <a:spLocks noChangeArrowheads="1"/>
          </p:cNvSpPr>
          <p:nvPr/>
        </p:nvSpPr>
        <p:spPr bwMode="auto">
          <a:xfrm>
            <a:off x="1524000" y="6364289"/>
            <a:ext cx="207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Simpson's Family</a:t>
            </a:r>
            <a:r>
              <a:rPr lang="en-US" altLang="en-US" sz="2000"/>
              <a:t> </a:t>
            </a:r>
          </a:p>
        </p:txBody>
      </p:sp>
      <p:sp>
        <p:nvSpPr>
          <p:cNvPr id="5131" name="Text Box 48"/>
          <p:cNvSpPr txBox="1">
            <a:spLocks noChangeArrowheads="1"/>
          </p:cNvSpPr>
          <p:nvPr/>
        </p:nvSpPr>
        <p:spPr bwMode="auto">
          <a:xfrm>
            <a:off x="8631238" y="6364289"/>
            <a:ext cx="183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Males</a:t>
            </a:r>
            <a:r>
              <a:rPr lang="en-US" altLang="en-US" sz="1600"/>
              <a:t> </a:t>
            </a:r>
          </a:p>
        </p:txBody>
      </p:sp>
      <p:sp>
        <p:nvSpPr>
          <p:cNvPr id="5132" name="Text Box 49"/>
          <p:cNvSpPr txBox="1">
            <a:spLocks noChangeArrowheads="1"/>
          </p:cNvSpPr>
          <p:nvPr/>
        </p:nvSpPr>
        <p:spPr bwMode="auto">
          <a:xfrm>
            <a:off x="6697663" y="6364289"/>
            <a:ext cx="183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Females</a:t>
            </a:r>
            <a:r>
              <a:rPr lang="en-US" altLang="en-US" sz="1600"/>
              <a:t> 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4213225" y="3511550"/>
            <a:ext cx="447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is subjective</a:t>
            </a:r>
          </a:p>
        </p:txBody>
      </p:sp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1581151" y="180976"/>
            <a:ext cx="93411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natural grouping among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12925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2122488" y="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Similarity?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03413" y="927100"/>
            <a:ext cx="834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800"/>
              <a:t>The quality or state of being similar; likeness; resemblance; as, a similarity of features.</a:t>
            </a:r>
            <a:r>
              <a:rPr lang="en-US" altLang="en-US" b="1">
                <a:latin typeface="Arial Unicode MS" panose="020B0604020202020204" pitchFamily="34" charset="-128"/>
              </a:rPr>
              <a:t> </a:t>
            </a:r>
            <a:endParaRPr lang="en-US" altLang="en-US" sz="1600" b="1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997950" y="3278189"/>
            <a:ext cx="167005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/>
              <a:t>Similarity is hard to define, but… </a:t>
            </a:r>
          </a:p>
          <a:p>
            <a:pPr algn="l" eaLnBrk="1" hangingPunct="1"/>
            <a:r>
              <a:rPr lang="en-US" altLang="en-US" sz="1600"/>
              <a:t>“</a:t>
            </a:r>
            <a:r>
              <a:rPr lang="en-US" altLang="en-US" sz="1600" i="1"/>
              <a:t>We know it when we see it</a:t>
            </a:r>
            <a:r>
              <a:rPr lang="en-US" altLang="en-US" sz="1600"/>
              <a:t>”</a:t>
            </a:r>
          </a:p>
          <a:p>
            <a:pPr algn="l" eaLnBrk="1" hangingPunct="1"/>
            <a:endParaRPr lang="en-US" altLang="en-US" sz="1600"/>
          </a:p>
          <a:p>
            <a:pPr algn="l" eaLnBrk="1" hangingPunct="1"/>
            <a:r>
              <a:rPr lang="en-US" altLang="en-US" sz="1600"/>
              <a:t>The real meaning of similarity is a philosophical question. We will take a more pragmatic approach.  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81164"/>
            <a:ext cx="7480300" cy="517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461375" y="1247775"/>
            <a:ext cx="2033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/>
              <a:t>Webster's Dictionary</a:t>
            </a:r>
          </a:p>
        </p:txBody>
      </p:sp>
    </p:spTree>
    <p:extLst>
      <p:ext uri="{BB962C8B-B14F-4D97-AF65-F5344CB8AC3E}">
        <p14:creationId xmlns:p14="http://schemas.microsoft.com/office/powerpoint/2010/main" val="9928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3" y="-1238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Two Types of Clustering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590800" y="3276601"/>
            <a:ext cx="22098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Hierarchical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55776" y="993775"/>
            <a:ext cx="84439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b="1"/>
              <a:t> Partitional algorithms:</a:t>
            </a:r>
            <a:r>
              <a:rPr lang="en-US" altLang="en-US"/>
              <a:t> Construct various partitions and then evaluate them by some criterion </a:t>
            </a:r>
            <a:r>
              <a:rPr lang="en-US" altLang="en-US" sz="2000"/>
              <a:t>(we will see an example called BIRCH)</a:t>
            </a:r>
          </a:p>
          <a:p>
            <a:pPr algn="l" eaLnBrk="1" hangingPunct="1">
              <a:buFontTx/>
              <a:buChar char="•"/>
            </a:pPr>
            <a:r>
              <a:rPr lang="en-US" altLang="en-US" b="1"/>
              <a:t> Hierarchical algorithms:</a:t>
            </a:r>
            <a:r>
              <a:rPr lang="en-US" altLang="en-US"/>
              <a:t> Create a hierarchical decomposition of the set of objects using some criterion</a:t>
            </a:r>
          </a:p>
          <a:p>
            <a:pPr algn="l" eaLnBrk="1" hangingPunct="1"/>
            <a:endParaRPr lang="en-US" altLang="en-US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7443789" y="3225801"/>
            <a:ext cx="20986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Partitional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76400" y="3671889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6781801" y="4419600"/>
            <a:ext cx="3629025" cy="2133600"/>
            <a:chOff x="120" y="2532"/>
            <a:chExt cx="2286" cy="1344"/>
          </a:xfrm>
        </p:grpSpPr>
        <p:grpSp>
          <p:nvGrpSpPr>
            <p:cNvPr id="10269" name="Group 8"/>
            <p:cNvGrpSpPr>
              <a:grpSpLocks/>
            </p:cNvGrpSpPr>
            <p:nvPr/>
          </p:nvGrpSpPr>
          <p:grpSpPr bwMode="auto">
            <a:xfrm>
              <a:off x="120" y="2532"/>
              <a:ext cx="2286" cy="1344"/>
              <a:chOff x="156" y="2634"/>
              <a:chExt cx="2286" cy="1344"/>
            </a:xfrm>
          </p:grpSpPr>
          <p:sp>
            <p:nvSpPr>
              <p:cNvPr id="10279" name="Rectangle 9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0280" name="Rectangle 10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pic>
          <p:nvPicPr>
            <p:cNvPr id="10270" name="Picture 11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19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1" name="Picture 12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57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2" name="Picture 13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58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25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4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55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5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276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6" name="Picture 1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33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7" name="Picture 1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43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8" name="Picture 1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61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8" name="Group 20"/>
          <p:cNvGrpSpPr>
            <a:grpSpLocks/>
          </p:cNvGrpSpPr>
          <p:nvPr/>
        </p:nvGrpSpPr>
        <p:grpSpPr bwMode="auto">
          <a:xfrm>
            <a:off x="2012950" y="3990976"/>
            <a:ext cx="3587750" cy="2549525"/>
            <a:chOff x="98" y="300"/>
            <a:chExt cx="3214" cy="2284"/>
          </a:xfrm>
        </p:grpSpPr>
        <p:pic>
          <p:nvPicPr>
            <p:cNvPr id="10249" name="Picture 21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2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51" name="Picture 2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2" name="Group 24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10267" name="Picture 25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68" name="Picture 26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253" name="Line 27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28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29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30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31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32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33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60" name="Group 34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10264" name="Line 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5" name="Line 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6" name="Line 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1" name="Line 38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39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40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0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2209800" y="0"/>
            <a:ext cx="7772400" cy="1219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Partitional Clustering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752600" y="1066801"/>
            <a:ext cx="8458200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Nonhierarchical, each instance is placed in exactly one of K nonoverlapping clusters.</a:t>
            </a:r>
          </a:p>
          <a:p>
            <a:pPr eaLnBrk="1" hangingPunct="1"/>
            <a:r>
              <a:rPr lang="en-US" altLang="en-US"/>
              <a:t>Since only one set of clusters is output, the user normally has to input the desired number of clusters K.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676400" y="5334001"/>
            <a:ext cx="5029200" cy="1103313"/>
            <a:chOff x="36" y="642"/>
            <a:chExt cx="5760" cy="1413"/>
          </a:xfrm>
        </p:grpSpPr>
        <p:pic>
          <p:nvPicPr>
            <p:cNvPr id="33811" name="Picture 5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2" name="Picture 6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3" name="Rectangle 7"/>
            <p:cNvSpPr>
              <a:spLocks noChangeArrowheads="1"/>
            </p:cNvSpPr>
            <p:nvPr/>
          </p:nvSpPr>
          <p:spPr bwMode="auto">
            <a:xfrm>
              <a:off x="36" y="1365"/>
              <a:ext cx="5760" cy="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pic>
          <p:nvPicPr>
            <p:cNvPr id="33814" name="Picture 8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16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17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18" name="Picture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19" name="Picture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20" name="Picture 1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797" name="Group 15"/>
          <p:cNvGrpSpPr>
            <a:grpSpLocks/>
          </p:cNvGrpSpPr>
          <p:nvPr/>
        </p:nvGrpSpPr>
        <p:grpSpPr bwMode="auto">
          <a:xfrm>
            <a:off x="7924801" y="5105400"/>
            <a:ext cx="2530475" cy="1487488"/>
            <a:chOff x="1880" y="2584"/>
            <a:chExt cx="1267" cy="745"/>
          </a:xfrm>
        </p:grpSpPr>
        <p:grpSp>
          <p:nvGrpSpPr>
            <p:cNvPr id="33799" name="Group 16"/>
            <p:cNvGrpSpPr>
              <a:grpSpLocks/>
            </p:cNvGrpSpPr>
            <p:nvPr/>
          </p:nvGrpSpPr>
          <p:grpSpPr bwMode="auto">
            <a:xfrm>
              <a:off x="1880" y="2584"/>
              <a:ext cx="1267" cy="745"/>
              <a:chOff x="156" y="2634"/>
              <a:chExt cx="2286" cy="1344"/>
            </a:xfrm>
          </p:grpSpPr>
          <p:sp>
            <p:nvSpPr>
              <p:cNvPr id="33809" name="Rectangle 17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3810" name="Rectangle 18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pic>
          <p:nvPicPr>
            <p:cNvPr id="33800" name="Picture 19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" y="2626"/>
              <a:ext cx="16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1" name="Picture 20" descr="Principal Seymour  Skinn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2958"/>
              <a:ext cx="1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2" name="Picture 21" descr="Groundskeeper Will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" y="3005"/>
              <a:ext cx="1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3" name="Picture 2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" y="2595"/>
              <a:ext cx="20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4" name="Picture 2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" y="2602"/>
              <a:ext cx="19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5" name="Picture 2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" y="2984"/>
              <a:ext cx="19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6" name="Picture 2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" y="2695"/>
              <a:ext cx="14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7" name="Picture 2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3050"/>
              <a:ext cx="10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8" name="Picture 2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608"/>
              <a:ext cx="151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8" name="AutoShape 28"/>
          <p:cNvSpPr>
            <a:spLocks noChangeArrowheads="1"/>
          </p:cNvSpPr>
          <p:nvPr/>
        </p:nvSpPr>
        <p:spPr bwMode="auto">
          <a:xfrm>
            <a:off x="6934200" y="5562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9900"/>
          </a:solidFill>
          <a:ln w="0">
            <a:solidFill>
              <a:srgbClr val="00000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30" y="1600196"/>
            <a:ext cx="9001577" cy="450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3559" y="786213"/>
            <a:ext cx="570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Unlabeled Dataset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70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815</Words>
  <Application>Microsoft Office PowerPoint</Application>
  <PresentationFormat>Widescreen</PresentationFormat>
  <Paragraphs>237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Times New Roman</vt:lpstr>
      <vt:lpstr>Office Theme</vt:lpstr>
      <vt:lpstr>Chart</vt:lpstr>
      <vt:lpstr>Clustering</vt:lpstr>
      <vt:lpstr>Learning goals</vt:lpstr>
      <vt:lpstr>PowerPoint Presentation</vt:lpstr>
      <vt:lpstr>PowerPoint Presentation</vt:lpstr>
      <vt:lpstr>PowerPoint Presentation</vt:lpstr>
      <vt:lpstr>PowerPoint Presentation</vt:lpstr>
      <vt:lpstr>Two Types of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  <vt:lpstr>Comments on the K-Means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</cp:revision>
  <dcterms:created xsi:type="dcterms:W3CDTF">2022-04-23T19:33:04Z</dcterms:created>
  <dcterms:modified xsi:type="dcterms:W3CDTF">2024-11-09T10:48:53Z</dcterms:modified>
</cp:coreProperties>
</file>