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919A-F98B-40E7-B128-CCBE003B29FA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D009-3C53-4A78-B719-1B525C8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D009-3C53-4A78-B719-1B525C8E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C47-60CC-4383-BEEA-24C4309E9202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1D12-5380-425E-9997-42565D191B62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B52D-A87B-43C5-B350-6047B84E6DBA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44B5-D151-4F55-9AEF-FD07C075792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BA8-B834-43FC-93F8-D0CCFFBC5598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A3E6-3CAB-428D-93BD-2FFD3614F959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7BC6-3E9A-4092-9D89-984BBBEB5353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1A11-AC29-433C-B0CC-1216A4784558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7463-2493-43EC-B938-5DC92B744431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A82-E643-405F-9819-5AA5F2F3DF87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09AE-CFEC-426E-8443-D2A3CD31B052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28" y="1122363"/>
            <a:ext cx="6412871" cy="2387600"/>
          </a:xfrm>
        </p:spPr>
        <p:txBody>
          <a:bodyPr/>
          <a:lstStyle/>
          <a:p>
            <a:r>
              <a:rPr lang="en-US" dirty="0" smtClean="0"/>
              <a:t>Python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136" y="3602038"/>
            <a:ext cx="4040863" cy="1655762"/>
          </a:xfrm>
        </p:spPr>
        <p:txBody>
          <a:bodyPr/>
          <a:lstStyle/>
          <a:p>
            <a:pPr algn="r"/>
            <a:r>
              <a:rPr lang="en-US" dirty="0" smtClean="0"/>
              <a:t>-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(SfM1)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139" y="355253"/>
            <a:ext cx="257118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/>
              <a:t>3</a:t>
            </a:r>
            <a:endParaRPr lang="en-US" sz="7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769" y="4720590"/>
            <a:ext cx="342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383"/>
          </a:xfrm>
        </p:spPr>
        <p:txBody>
          <a:bodyPr/>
          <a:lstStyle/>
          <a:p>
            <a:r>
              <a:rPr lang="en-US" dirty="0" smtClean="0"/>
              <a:t>Use help(range) or </a:t>
            </a:r>
            <a:r>
              <a:rPr lang="en-US" dirty="0" err="1" smtClean="0"/>
              <a:t>dir</a:t>
            </a:r>
            <a:r>
              <a:rPr lang="en-US" dirty="0" smtClean="0"/>
              <a:t>(range) to understand what it does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408" y="2825496"/>
            <a:ext cx="346557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Let's explore the range function</a:t>
            </a:r>
          </a:p>
          <a:p>
            <a:r>
              <a:rPr lang="en-US" dirty="0"/>
              <a:t>x = range(1, 4)</a:t>
            </a:r>
          </a:p>
          <a:p>
            <a:r>
              <a:rPr lang="en-US" dirty="0"/>
              <a:t>for item in x:</a:t>
            </a:r>
          </a:p>
          <a:p>
            <a:r>
              <a:rPr lang="en-US" dirty="0"/>
              <a:t>    print(item)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7376" y="2958191"/>
            <a:ext cx="79552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2144" y="4818888"/>
            <a:ext cx="767181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rangeobject.count</a:t>
            </a:r>
            <a:r>
              <a:rPr lang="en-US" dirty="0"/>
              <a:t>(value) -&gt; integer -- return number of occurrences of value</a:t>
            </a:r>
          </a:p>
          <a:p>
            <a:r>
              <a:rPr lang="en-US" dirty="0"/>
              <a:t>print(</a:t>
            </a:r>
            <a:r>
              <a:rPr lang="en-US" dirty="0" err="1"/>
              <a:t>x.count</a:t>
            </a:r>
            <a:r>
              <a:rPr lang="en-US" dirty="0"/>
              <a:t>(1))</a:t>
            </a:r>
          </a:p>
          <a:p>
            <a:r>
              <a:rPr lang="en-US" dirty="0"/>
              <a:t>print(</a:t>
            </a:r>
            <a:r>
              <a:rPr lang="en-US" dirty="0" err="1"/>
              <a:t>x.count</a:t>
            </a:r>
            <a:r>
              <a:rPr lang="en-US" dirty="0"/>
              <a:t>(0))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19488" y="4818888"/>
            <a:ext cx="5486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04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 to compute the nth Fibonacci 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169575"/>
            <a:ext cx="4288536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(n):</a:t>
            </a:r>
          </a:p>
          <a:p>
            <a:r>
              <a:rPr lang="en-US" dirty="0"/>
              <a:t>    if n &lt;= 0:</a:t>
            </a:r>
          </a:p>
          <a:p>
            <a:r>
              <a:rPr lang="en-US" dirty="0"/>
              <a:t>        return 0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n == 1: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862072"/>
            <a:ext cx="449884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= range(1, 6)</a:t>
            </a:r>
          </a:p>
          <a:p>
            <a:r>
              <a:rPr lang="en-US" dirty="0"/>
              <a:t>for item in x: </a:t>
            </a:r>
          </a:p>
          <a:p>
            <a:r>
              <a:rPr lang="en-US" dirty="0"/>
              <a:t>    print("fib(", item, ") = ", </a:t>
            </a:r>
            <a:r>
              <a:rPr lang="en-US" dirty="0" err="1"/>
              <a:t>fibonacci</a:t>
            </a:r>
            <a:r>
              <a:rPr lang="en-US" dirty="0"/>
              <a:t>(item))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5160" y="2560320"/>
            <a:ext cx="22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be printed?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6976" y="4754880"/>
            <a:ext cx="404164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CSE 373, recall that this is an exponential 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DP (bottom up)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0704" y="2304288"/>
            <a:ext cx="544068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Here's the code that utilizes DP (bottom up </a:t>
            </a:r>
            <a:r>
              <a:rPr lang="en-US" dirty="0" smtClean="0"/>
              <a:t>approach</a:t>
            </a:r>
            <a:r>
              <a:rPr lang="en-US" dirty="0"/>
              <a:t>)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fibonacci2(n):</a:t>
            </a:r>
          </a:p>
          <a:p>
            <a:r>
              <a:rPr lang="en-US" dirty="0"/>
              <a:t>    if n &lt;= 0:</a:t>
            </a:r>
          </a:p>
          <a:p>
            <a:r>
              <a:rPr lang="en-US" dirty="0"/>
              <a:t>        return 0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n == 1: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fib = [0]*(n+1)</a:t>
            </a:r>
          </a:p>
          <a:p>
            <a:r>
              <a:rPr lang="en-US" dirty="0"/>
              <a:t>        fib[1] = 1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range(2, n+1):</a:t>
            </a:r>
          </a:p>
          <a:p>
            <a:r>
              <a:rPr lang="en-US" dirty="0"/>
              <a:t>            fib[</a:t>
            </a:r>
            <a:r>
              <a:rPr lang="en-US" dirty="0" err="1"/>
              <a:t>i</a:t>
            </a:r>
            <a:r>
              <a:rPr lang="en-US" dirty="0"/>
              <a:t>] = fib[i-1] + fib[i-2]</a:t>
            </a:r>
          </a:p>
          <a:p>
            <a:r>
              <a:rPr lang="en-US" dirty="0"/>
              <a:t>        return fib[n]</a:t>
            </a:r>
          </a:p>
        </p:txBody>
      </p:sp>
    </p:spTree>
    <p:extLst>
      <p:ext uri="{BB962C8B-B14F-4D97-AF65-F5344CB8AC3E}">
        <p14:creationId xmlns:p14="http://schemas.microsoft.com/office/powerpoint/2010/main" val="1465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sort an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264" y="1837944"/>
            <a:ext cx="430682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reverse_sort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return sorted(</a:t>
            </a:r>
            <a:r>
              <a:rPr lang="en-US" dirty="0" err="1"/>
              <a:t>arr</a:t>
            </a:r>
            <a:r>
              <a:rPr lang="en-US" dirty="0"/>
              <a:t>, reverse=True)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9264" y="3767328"/>
            <a:ext cx="700430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reverse_sort2(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arr.sort</a:t>
            </a:r>
            <a:r>
              <a:rPr lang="en-US" dirty="0"/>
              <a:t>(reverse=True) # this function sorts the given array in place</a:t>
            </a:r>
          </a:p>
          <a:p>
            <a:r>
              <a:rPr lang="en-US" dirty="0"/>
              <a:t>    return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Implementation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by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14</a:t>
            </a:fld>
            <a:endParaRPr lang="en-US"/>
          </a:p>
        </p:txBody>
      </p:sp>
      <p:pic>
        <p:nvPicPr>
          <p:cNvPr id="1028" name="Picture 4" descr="Insertion sort analysis. There are different algorithms out… | by Eranga  Dulsh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7" y="1690688"/>
            <a:ext cx="6556121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33488" y="1783080"/>
            <a:ext cx="4020312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insertion_sort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for j in range(1,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)):</a:t>
            </a:r>
          </a:p>
          <a:p>
            <a:r>
              <a:rPr lang="en-US" dirty="0"/>
              <a:t>        key = </a:t>
            </a:r>
            <a:r>
              <a:rPr lang="en-US" dirty="0" err="1"/>
              <a:t>arr</a:t>
            </a:r>
            <a:r>
              <a:rPr lang="en-US" dirty="0"/>
              <a:t>[j]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j-1</a:t>
            </a:r>
          </a:p>
          <a:p>
            <a:r>
              <a:rPr lang="en-US" dirty="0"/>
              <a:t>        while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key and </a:t>
            </a:r>
            <a:r>
              <a:rPr lang="en-US" dirty="0" err="1"/>
              <a:t>i</a:t>
            </a:r>
            <a:r>
              <a:rPr lang="en-US" dirty="0"/>
              <a:t> &gt; -1 :</a:t>
            </a:r>
          </a:p>
          <a:p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-= 1</a:t>
            </a:r>
          </a:p>
          <a:p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 = key</a:t>
            </a:r>
          </a:p>
          <a:p>
            <a:r>
              <a:rPr lang="en-US" dirty="0"/>
              <a:t>    return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Function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8368" y="1892808"/>
            <a:ext cx="4700016" cy="20208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list1 = [1, 2, 3]</a:t>
            </a:r>
          </a:p>
          <a:p>
            <a:r>
              <a:rPr lang="en-US" dirty="0"/>
              <a:t>list2 = [4, 5, 6]</a:t>
            </a:r>
          </a:p>
          <a:p>
            <a:r>
              <a:rPr lang="en-US" dirty="0"/>
              <a:t>list3 = [7, 8, 9]</a:t>
            </a:r>
          </a:p>
          <a:p>
            <a:endParaRPr lang="en-US" dirty="0"/>
          </a:p>
          <a:p>
            <a:r>
              <a:rPr lang="en-US" dirty="0"/>
              <a:t>zipped = zip(list1, list2, list3)</a:t>
            </a:r>
          </a:p>
          <a:p>
            <a:endParaRPr lang="en-US" dirty="0"/>
          </a:p>
          <a:p>
            <a:r>
              <a:rPr lang="en-US" dirty="0"/>
              <a:t>print(list(zipped))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6328" y="2533888"/>
            <a:ext cx="313639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[(1, 4, 7), (2, 5, 8), (3, 6,9)]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function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2688" y="2203704"/>
            <a:ext cx="48006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list1 = [1, 2, 3]</a:t>
            </a:r>
          </a:p>
          <a:p>
            <a:r>
              <a:rPr lang="en-US" dirty="0"/>
              <a:t>list2 = [4, 5, 6]</a:t>
            </a:r>
          </a:p>
          <a:p>
            <a:r>
              <a:rPr lang="en-US" dirty="0"/>
              <a:t>list3 = [7, 8, 9]</a:t>
            </a:r>
          </a:p>
          <a:p>
            <a:endParaRPr lang="en-US" dirty="0"/>
          </a:p>
          <a:p>
            <a:r>
              <a:rPr lang="en-US" dirty="0"/>
              <a:t>for a, b, c in zip(list1, list2, list3):</a:t>
            </a:r>
          </a:p>
          <a:p>
            <a:r>
              <a:rPr lang="en-US" dirty="0"/>
              <a:t>    print(a, b, c)</a:t>
            </a:r>
          </a:p>
        </p:txBody>
      </p:sp>
    </p:spTree>
    <p:extLst>
      <p:ext uri="{BB962C8B-B14F-4D97-AF65-F5344CB8AC3E}">
        <p14:creationId xmlns:p14="http://schemas.microsoft.com/office/powerpoint/2010/main" val="34448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128" y="2002536"/>
            <a:ext cx="534924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Bird: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self.flying_speed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fly(self, speed):</a:t>
            </a:r>
          </a:p>
          <a:p>
            <a:r>
              <a:rPr lang="en-US" dirty="0"/>
              <a:t>        </a:t>
            </a:r>
            <a:r>
              <a:rPr lang="en-US" dirty="0" err="1"/>
              <a:t>self.flying_speed</a:t>
            </a:r>
            <a:r>
              <a:rPr lang="en-US" dirty="0"/>
              <a:t> = speed</a:t>
            </a:r>
          </a:p>
          <a:p>
            <a:r>
              <a:rPr lang="en-US" dirty="0"/>
              <a:t>        print("Flying at {} km/</a:t>
            </a:r>
            <a:r>
              <a:rPr lang="en-US" dirty="0" err="1"/>
              <a:t>h".format</a:t>
            </a:r>
            <a:r>
              <a:rPr lang="en-US" dirty="0"/>
              <a:t>(speed))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1696" y="2459736"/>
            <a:ext cx="203911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Class called </a:t>
            </a:r>
            <a:r>
              <a:rPr lang="en-US" b="1" dirty="0" smtClean="0"/>
              <a:t>Bird</a:t>
            </a:r>
            <a:r>
              <a:rPr lang="en-US" dirty="0" smtClean="0"/>
              <a:t>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2416" y="2048256"/>
            <a:ext cx="202082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Hawk(Bird):</a:t>
            </a:r>
          </a:p>
          <a:p>
            <a:r>
              <a:rPr lang="en-US" dirty="0"/>
              <a:t>    pass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9352" y="1938528"/>
            <a:ext cx="600760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Here’s a subclass called </a:t>
            </a:r>
            <a:r>
              <a:rPr lang="en-US" b="1" dirty="0" smtClean="0"/>
              <a:t>Hawk</a:t>
            </a:r>
            <a:r>
              <a:rPr lang="en-US" dirty="0" smtClean="0"/>
              <a:t> that inherits from the superclass </a:t>
            </a:r>
            <a:r>
              <a:rPr lang="en-US" b="1" dirty="0" smtClean="0"/>
              <a:t>Bird</a:t>
            </a:r>
            <a:r>
              <a:rPr lang="en-US" dirty="0" smtClean="0"/>
              <a:t> but does not have any additional functionality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416" y="3264408"/>
            <a:ext cx="598932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Hawk(Bird):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Bird.__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en-US" dirty="0"/>
              <a:t>        </a:t>
            </a:r>
            <a:r>
              <a:rPr lang="en-US" dirty="0" err="1"/>
              <a:t>self.vision_distance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set_vision_distance</a:t>
            </a:r>
            <a:r>
              <a:rPr lang="en-US" dirty="0"/>
              <a:t>(self, distance):</a:t>
            </a:r>
          </a:p>
          <a:p>
            <a:r>
              <a:rPr lang="en-US" dirty="0"/>
              <a:t>        </a:t>
            </a:r>
            <a:r>
              <a:rPr lang="en-US" dirty="0" err="1"/>
              <a:t>self.vision_distance</a:t>
            </a:r>
            <a:r>
              <a:rPr lang="en-US" dirty="0"/>
              <a:t> = distance</a:t>
            </a:r>
          </a:p>
          <a:p>
            <a:r>
              <a:rPr lang="en-US" dirty="0"/>
              <a:t>        print("Hawk can see up to {} </a:t>
            </a:r>
            <a:r>
              <a:rPr lang="en-US" dirty="0" smtClean="0"/>
              <a:t>km </a:t>
            </a:r>
            <a:r>
              <a:rPr lang="en-US" dirty="0" err="1" smtClean="0"/>
              <a:t>away</a:t>
            </a:r>
            <a:r>
              <a:rPr lang="en-US" dirty="0" err="1"/>
              <a:t>".format</a:t>
            </a:r>
            <a:r>
              <a:rPr lang="en-US" dirty="0"/>
              <a:t>(distance))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2612" y="4095404"/>
            <a:ext cx="4695444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Here’s a subclass called </a:t>
            </a:r>
            <a:r>
              <a:rPr lang="en-US" b="1" dirty="0" smtClean="0"/>
              <a:t>Hawk</a:t>
            </a:r>
            <a:r>
              <a:rPr lang="en-US" dirty="0" smtClean="0"/>
              <a:t> that inherits from the superclass </a:t>
            </a:r>
            <a:r>
              <a:rPr lang="en-US" b="1" dirty="0" smtClean="0"/>
              <a:t>Bird</a:t>
            </a:r>
            <a:r>
              <a:rPr lang="en-US" dirty="0" smtClean="0"/>
              <a:t> and have additional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7552" y="1920240"/>
            <a:ext cx="7918704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Let's create an object of the Hawk class and call all its methods</a:t>
            </a:r>
          </a:p>
          <a:p>
            <a:endParaRPr lang="en-US" dirty="0"/>
          </a:p>
          <a:p>
            <a:r>
              <a:rPr lang="en-US" dirty="0"/>
              <a:t>hawk = Hawk()</a:t>
            </a:r>
          </a:p>
          <a:p>
            <a:r>
              <a:rPr lang="en-US" dirty="0" err="1"/>
              <a:t>hawk.fly</a:t>
            </a:r>
            <a:r>
              <a:rPr lang="en-US" dirty="0"/>
              <a:t>(50) # prints "Flying at 50 km/h"</a:t>
            </a:r>
          </a:p>
          <a:p>
            <a:r>
              <a:rPr lang="en-US" dirty="0" err="1"/>
              <a:t>hawk.set_vision_distance</a:t>
            </a:r>
            <a:r>
              <a:rPr lang="en-US" dirty="0"/>
              <a:t>(2) # prints "Hawk can see up to 2 km away"</a:t>
            </a:r>
          </a:p>
        </p:txBody>
      </p:sp>
    </p:spTree>
    <p:extLst>
      <p:ext uri="{BB962C8B-B14F-4D97-AF65-F5344CB8AC3E}">
        <p14:creationId xmlns:p14="http://schemas.microsoft.com/office/powerpoint/2010/main" val="27511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you should be able to</a:t>
            </a:r>
          </a:p>
          <a:p>
            <a:pPr lvl="1"/>
            <a:r>
              <a:rPr lang="en-US" dirty="0" smtClean="0"/>
              <a:t>Write Simple Python Codes</a:t>
            </a:r>
          </a:p>
          <a:p>
            <a:pPr lvl="1"/>
            <a:r>
              <a:rPr lang="en-US" dirty="0" smtClean="0"/>
              <a:t>Write Python Functions</a:t>
            </a:r>
          </a:p>
          <a:p>
            <a:pPr lvl="1"/>
            <a:r>
              <a:rPr lang="en-US" dirty="0" smtClean="0"/>
              <a:t>Write Classes, and objects in Python</a:t>
            </a:r>
          </a:p>
          <a:p>
            <a:pPr lvl="1"/>
            <a:r>
              <a:rPr lang="en-US" dirty="0" smtClean="0"/>
              <a:t>Apply the concept of inheritance and multiple inheritance in Python </a:t>
            </a:r>
          </a:p>
          <a:p>
            <a:pPr lvl="1"/>
            <a:r>
              <a:rPr lang="en-US" dirty="0" smtClean="0"/>
              <a:t>Understand and apply list comprehension</a:t>
            </a:r>
          </a:p>
          <a:p>
            <a:pPr lvl="1"/>
            <a:r>
              <a:rPr lang="en-US" dirty="0" smtClean="0"/>
              <a:t>Apply list slicing in Python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B365-46D6-41CC-B1DB-CC25BA09BF18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4440" y="2532888"/>
            <a:ext cx="7205472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Parent1: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method1(self):</a:t>
            </a:r>
          </a:p>
          <a:p>
            <a:r>
              <a:rPr lang="en-US" dirty="0"/>
              <a:t>        print("Method 1 of Parent 1")</a:t>
            </a:r>
          </a:p>
          <a:p>
            <a:endParaRPr lang="en-US" dirty="0"/>
          </a:p>
          <a:p>
            <a:r>
              <a:rPr lang="en-US" dirty="0"/>
              <a:t>class Parent2: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method2(self):</a:t>
            </a:r>
          </a:p>
          <a:p>
            <a:r>
              <a:rPr lang="en-US" dirty="0"/>
              <a:t>        print("Method 2 of Parent 2")</a:t>
            </a:r>
          </a:p>
          <a:p>
            <a:endParaRPr lang="en-US" dirty="0"/>
          </a:p>
          <a:p>
            <a:r>
              <a:rPr lang="en-US" dirty="0"/>
              <a:t>class Child(Parent1, Parent2):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408" y="1929384"/>
            <a:ext cx="566928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#Create a list with numbers from 0 to 99 in it</a:t>
            </a:r>
          </a:p>
          <a:p>
            <a:r>
              <a:rPr lang="en-US" dirty="0"/>
              <a:t>ls1 = []</a:t>
            </a:r>
          </a:p>
          <a:p>
            <a:r>
              <a:rPr lang="en-US" dirty="0"/>
              <a:t>for item in range(100):</a:t>
            </a:r>
          </a:p>
          <a:p>
            <a:r>
              <a:rPr lang="en-US" dirty="0"/>
              <a:t>    ls1.append(item)</a:t>
            </a:r>
          </a:p>
          <a:p>
            <a:r>
              <a:rPr lang="en-US" dirty="0"/>
              <a:t>print(ls1)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7008" y="4480560"/>
            <a:ext cx="54406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ls2 = [item for item in range(100)]</a:t>
            </a:r>
          </a:p>
          <a:p>
            <a:r>
              <a:rPr lang="en-US" dirty="0"/>
              <a:t>print(ls2)</a:t>
            </a:r>
          </a:p>
        </p:txBody>
      </p:sp>
    </p:spTree>
    <p:extLst>
      <p:ext uri="{BB962C8B-B14F-4D97-AF65-F5344CB8AC3E}">
        <p14:creationId xmlns:p14="http://schemas.microsoft.com/office/powerpoint/2010/main" val="30592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128" y="1865376"/>
            <a:ext cx="542239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Create another list containing odd numbers from ls1</a:t>
            </a:r>
          </a:p>
          <a:p>
            <a:r>
              <a:rPr lang="en-US" dirty="0" err="1"/>
              <a:t>oddList</a:t>
            </a:r>
            <a:r>
              <a:rPr lang="en-US" dirty="0"/>
              <a:t> = []</a:t>
            </a:r>
          </a:p>
          <a:p>
            <a:r>
              <a:rPr lang="en-US" dirty="0"/>
              <a:t>for x in range(100):</a:t>
            </a:r>
          </a:p>
          <a:p>
            <a:r>
              <a:rPr lang="en-US" dirty="0"/>
              <a:t>    if(x%2==1):</a:t>
            </a:r>
          </a:p>
          <a:p>
            <a:r>
              <a:rPr lang="en-US" dirty="0"/>
              <a:t>        </a:t>
            </a:r>
            <a:r>
              <a:rPr lang="en-US" dirty="0" err="1"/>
              <a:t>oddList.append</a:t>
            </a:r>
            <a:r>
              <a:rPr lang="en-US" dirty="0"/>
              <a:t>(x)</a:t>
            </a:r>
          </a:p>
          <a:p>
            <a:r>
              <a:rPr lang="en-US" dirty="0"/>
              <a:t>print(</a:t>
            </a:r>
            <a:r>
              <a:rPr lang="en-US" dirty="0" err="1"/>
              <a:t>oddList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0472" y="4251960"/>
            <a:ext cx="495604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Do the same using List Comprehension</a:t>
            </a:r>
          </a:p>
          <a:p>
            <a:r>
              <a:rPr lang="en-US" dirty="0" err="1"/>
              <a:t>myoddList</a:t>
            </a:r>
            <a:r>
              <a:rPr lang="en-US" dirty="0"/>
              <a:t> = [x for x in range(100) if(x%2==1)]</a:t>
            </a:r>
          </a:p>
          <a:p>
            <a:r>
              <a:rPr lang="en-US" dirty="0"/>
              <a:t>print(</a:t>
            </a:r>
            <a:r>
              <a:rPr lang="en-US" dirty="0" err="1"/>
              <a:t>myoddList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3048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= [1, 2, 3, 4]</a:t>
            </a:r>
          </a:p>
          <a:p>
            <a:r>
              <a:rPr lang="en-US" dirty="0"/>
              <a:t>b = ["a", "b", "c", "d"]</a:t>
            </a:r>
          </a:p>
          <a:p>
            <a:r>
              <a:rPr lang="en-US" dirty="0"/>
              <a:t>c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a:</a:t>
            </a:r>
          </a:p>
          <a:p>
            <a:r>
              <a:rPr lang="en-US" dirty="0"/>
              <a:t>    for j in b:</a:t>
            </a:r>
          </a:p>
          <a:p>
            <a:r>
              <a:rPr lang="en-US" dirty="0"/>
              <a:t>      </a:t>
            </a:r>
            <a:r>
              <a:rPr lang="en-US" dirty="0" err="1"/>
              <a:t>c.append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 , j)) </a:t>
            </a:r>
          </a:p>
          <a:p>
            <a:r>
              <a:rPr lang="en-US" dirty="0"/>
              <a:t>print(c)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416" y="2057400"/>
            <a:ext cx="3127248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= [1, 2, 3, 4]</a:t>
            </a:r>
          </a:p>
          <a:p>
            <a:r>
              <a:rPr lang="en-US" dirty="0"/>
              <a:t>b = ["a", "b", "c", "d"]</a:t>
            </a:r>
          </a:p>
          <a:p>
            <a:r>
              <a:rPr lang="en-US" dirty="0"/>
              <a:t>c = []</a:t>
            </a:r>
          </a:p>
          <a:p>
            <a:r>
              <a:rPr lang="en-US" dirty="0"/>
              <a:t>c = [(</a:t>
            </a:r>
            <a:r>
              <a:rPr lang="en-US" dirty="0" err="1"/>
              <a:t>i</a:t>
            </a:r>
            <a:r>
              <a:rPr lang="en-US" dirty="0"/>
              <a:t>, j) for </a:t>
            </a:r>
            <a:r>
              <a:rPr lang="en-US" dirty="0" err="1"/>
              <a:t>i</a:t>
            </a:r>
            <a:r>
              <a:rPr lang="en-US" dirty="0"/>
              <a:t> in a for j in b]</a:t>
            </a:r>
          </a:p>
          <a:p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5025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Slicing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2688" y="1362456"/>
            <a:ext cx="4178808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Initialize list</a:t>
            </a:r>
          </a:p>
          <a:p>
            <a:r>
              <a:rPr lang="en-US" dirty="0"/>
              <a:t>List = [1, 2, 3, 4, 5, 6, 7, 8, 9]</a:t>
            </a:r>
          </a:p>
          <a:p>
            <a:endParaRPr lang="en-US" dirty="0"/>
          </a:p>
          <a:p>
            <a:r>
              <a:rPr lang="en-US" dirty="0"/>
              <a:t># Show original list</a:t>
            </a:r>
          </a:p>
          <a:p>
            <a:r>
              <a:rPr lang="en-US" dirty="0"/>
              <a:t>print("\</a:t>
            </a:r>
            <a:r>
              <a:rPr lang="en-US" dirty="0" err="1"/>
              <a:t>nOriginal</a:t>
            </a:r>
            <a:r>
              <a:rPr lang="en-US" dirty="0"/>
              <a:t> List:\n", List)</a:t>
            </a:r>
          </a:p>
          <a:p>
            <a:endParaRPr lang="en-US" dirty="0"/>
          </a:p>
          <a:p>
            <a:r>
              <a:rPr lang="en-US" dirty="0"/>
              <a:t>print("\</a:t>
            </a:r>
            <a:r>
              <a:rPr lang="en-US" dirty="0" err="1"/>
              <a:t>nSliced</a:t>
            </a:r>
            <a:r>
              <a:rPr lang="en-US" dirty="0"/>
              <a:t> Lists: ")</a:t>
            </a:r>
          </a:p>
          <a:p>
            <a:endParaRPr lang="en-US" dirty="0"/>
          </a:p>
          <a:p>
            <a:r>
              <a:rPr lang="en-US" dirty="0"/>
              <a:t># Display sliced list</a:t>
            </a:r>
          </a:p>
          <a:p>
            <a:r>
              <a:rPr lang="en-US" dirty="0"/>
              <a:t>print(List[3:9:2])</a:t>
            </a:r>
          </a:p>
          <a:p>
            <a:endParaRPr lang="en-US" dirty="0"/>
          </a:p>
          <a:p>
            <a:r>
              <a:rPr lang="en-US" dirty="0"/>
              <a:t># Display sliced list</a:t>
            </a:r>
          </a:p>
          <a:p>
            <a:r>
              <a:rPr lang="en-US" dirty="0"/>
              <a:t>print(List[::2])</a:t>
            </a:r>
          </a:p>
          <a:p>
            <a:endParaRPr lang="en-US" dirty="0"/>
          </a:p>
          <a:p>
            <a:r>
              <a:rPr lang="en-US" dirty="0"/>
              <a:t># Display sliced list</a:t>
            </a:r>
          </a:p>
          <a:p>
            <a:r>
              <a:rPr lang="en-US" dirty="0"/>
              <a:t>print(List[::])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157984"/>
            <a:ext cx="4718304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List:</a:t>
            </a:r>
          </a:p>
          <a:p>
            <a:r>
              <a:rPr lang="en-US" dirty="0"/>
              <a:t> [1, 2, 3, 4, 5, 6, 7, 8, 9]</a:t>
            </a:r>
          </a:p>
          <a:p>
            <a:endParaRPr lang="en-US" dirty="0"/>
          </a:p>
          <a:p>
            <a:r>
              <a:rPr lang="en-US" dirty="0"/>
              <a:t>Sliced Lists: </a:t>
            </a:r>
          </a:p>
          <a:p>
            <a:r>
              <a:rPr lang="en-US" dirty="0"/>
              <a:t>[4, 6, 8]</a:t>
            </a:r>
          </a:p>
          <a:p>
            <a:r>
              <a:rPr lang="en-US" dirty="0"/>
              <a:t>[1, 3, 5, 7, 9]</a:t>
            </a:r>
          </a:p>
          <a:p>
            <a:r>
              <a:rPr lang="en-US" dirty="0"/>
              <a:t>[1,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3677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that this presentation has an accompanying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You should use the </a:t>
            </a:r>
            <a:r>
              <a:rPr lang="en-US" dirty="0" err="1" smtClean="0"/>
              <a:t>Jupyter</a:t>
            </a:r>
            <a:r>
              <a:rPr lang="en-US" dirty="0" smtClean="0"/>
              <a:t> notebook in parallel with this presentation for effective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288" y="2020824"/>
            <a:ext cx="31912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#Print Hello World in Python</a:t>
            </a:r>
          </a:p>
          <a:p>
            <a:r>
              <a:rPr lang="en-US" dirty="0"/>
              <a:t>print ("Hello World")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192" y="2020824"/>
            <a:ext cx="31912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#Print Hello World in Python</a:t>
            </a:r>
          </a:p>
          <a:p>
            <a:r>
              <a:rPr lang="en-US" dirty="0"/>
              <a:t>print('Hello World')</a:t>
            </a:r>
          </a:p>
        </p:txBody>
      </p:sp>
    </p:spTree>
    <p:extLst>
      <p:ext uri="{BB962C8B-B14F-4D97-AF65-F5344CB8AC3E}">
        <p14:creationId xmlns:p14="http://schemas.microsoft.com/office/powerpoint/2010/main" val="42572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Arithmetic Computation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874520"/>
            <a:ext cx="73152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#Do Simple computations like add two numbers, subtract one from another</a:t>
            </a:r>
          </a:p>
          <a:p>
            <a:r>
              <a:rPr lang="en-US" dirty="0"/>
              <a:t>3 + 5</a:t>
            </a:r>
          </a:p>
          <a:p>
            <a:r>
              <a:rPr lang="en-US" dirty="0"/>
              <a:t>1 - 4</a:t>
            </a:r>
          </a:p>
          <a:p>
            <a:r>
              <a:rPr lang="en-US" dirty="0"/>
              <a:t>1 + (4*5)%2</a:t>
            </a:r>
          </a:p>
          <a:p>
            <a:r>
              <a:rPr lang="en-US" dirty="0"/>
              <a:t>9//2</a:t>
            </a:r>
          </a:p>
          <a:p>
            <a:r>
              <a:rPr lang="en-US" dirty="0"/>
              <a:t>11//3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233672"/>
            <a:ext cx="7315200" cy="202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#Do Simple computations like add two numbers, subtract one from another</a:t>
            </a:r>
          </a:p>
          <a:p>
            <a:r>
              <a:rPr lang="en-US" dirty="0"/>
              <a:t>print(3 + 5)</a:t>
            </a:r>
          </a:p>
          <a:p>
            <a:r>
              <a:rPr lang="en-US" dirty="0"/>
              <a:t>print(1 - 4)</a:t>
            </a:r>
          </a:p>
          <a:p>
            <a:r>
              <a:rPr lang="en-US" dirty="0"/>
              <a:t>print(1 + (4*5)%2)</a:t>
            </a:r>
          </a:p>
          <a:p>
            <a:r>
              <a:rPr lang="en-US" dirty="0"/>
              <a:t>print(9//2)</a:t>
            </a:r>
          </a:p>
          <a:p>
            <a:r>
              <a:rPr lang="en-US" dirty="0"/>
              <a:t>print(29//10)</a:t>
            </a:r>
          </a:p>
          <a:p>
            <a:r>
              <a:rPr lang="en-US" dirty="0"/>
              <a:t>print(3*"Hello World ")</a:t>
            </a:r>
          </a:p>
        </p:txBody>
      </p:sp>
    </p:spTree>
    <p:extLst>
      <p:ext uri="{BB962C8B-B14F-4D97-AF65-F5344CB8AC3E}">
        <p14:creationId xmlns:p14="http://schemas.microsoft.com/office/powerpoint/2010/main" val="4703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by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810512"/>
            <a:ext cx="6833616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#Write a function in Python to return the largest number in the array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find_largest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largest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r>
              <a:rPr lang="en-US" dirty="0"/>
              <a:t>        if </a:t>
            </a:r>
            <a:r>
              <a:rPr lang="en-US" dirty="0" err="1"/>
              <a:t>num</a:t>
            </a:r>
            <a:r>
              <a:rPr lang="en-US" dirty="0"/>
              <a:t> &gt; largest:</a:t>
            </a:r>
          </a:p>
          <a:p>
            <a:r>
              <a:rPr lang="en-US" dirty="0"/>
              <a:t>            largest =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    return largest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407408"/>
            <a:ext cx="751027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It is possible to create arrays in different ways. One of the ways is using a list</a:t>
            </a:r>
          </a:p>
          <a:p>
            <a:r>
              <a:rPr lang="en-US" dirty="0"/>
              <a:t># Lists, in Python, are mutable -- meaning you can change their elements</a:t>
            </a:r>
          </a:p>
          <a:p>
            <a:r>
              <a:rPr lang="en-US" dirty="0" err="1"/>
              <a:t>myArray</a:t>
            </a:r>
            <a:r>
              <a:rPr lang="en-US" dirty="0"/>
              <a:t> = [1, 3, 7, 2, 4, 6, 2]</a:t>
            </a:r>
          </a:p>
          <a:p>
            <a:r>
              <a:rPr lang="en-US" dirty="0"/>
              <a:t>print(</a:t>
            </a:r>
            <a:r>
              <a:rPr lang="en-US" dirty="0" err="1"/>
              <a:t>find_largest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52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1560" y="1929384"/>
            <a:ext cx="9372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Write a Python code to print the contents in an array and also print out the length of the array</a:t>
            </a:r>
          </a:p>
          <a:p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myArray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r>
              <a:rPr lang="en-US" dirty="0"/>
              <a:t>print('Length of the array: ',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496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remove duplicate items in an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0698" y="2286000"/>
            <a:ext cx="329184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remove_duplicates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return list(set(</a:t>
            </a:r>
            <a:r>
              <a:rPr lang="en-US" dirty="0" err="1"/>
              <a:t>arr</a:t>
            </a:r>
            <a:r>
              <a:rPr lang="en-US" dirty="0"/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9240" y="2286000"/>
            <a:ext cx="5779008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Another way to do this is by using a for loop and an empty </a:t>
            </a:r>
            <a:r>
              <a:rPr lang="en-US" dirty="0" smtClean="0"/>
              <a:t>#list </a:t>
            </a:r>
            <a:r>
              <a:rPr lang="en-US" dirty="0"/>
              <a:t>to keep track of </a:t>
            </a:r>
            <a:r>
              <a:rPr lang="en-US" dirty="0" smtClean="0"/>
              <a:t>the </a:t>
            </a:r>
            <a:r>
              <a:rPr lang="en-US" dirty="0"/>
              <a:t>unique elements: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remove_duplicates2(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unique_list</a:t>
            </a:r>
            <a:r>
              <a:rPr lang="en-US" dirty="0"/>
              <a:t> = []</a:t>
            </a:r>
          </a:p>
          <a:p>
            <a:r>
              <a:rPr lang="en-US" dirty="0"/>
              <a:t>    for item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r>
              <a:rPr lang="en-US" dirty="0"/>
              <a:t>        if item not in </a:t>
            </a:r>
            <a:r>
              <a:rPr lang="en-US" dirty="0" err="1"/>
              <a:t>unique_list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unique_list.append</a:t>
            </a:r>
            <a:r>
              <a:rPr lang="en-US" dirty="0"/>
              <a:t>(item)</a:t>
            </a:r>
          </a:p>
          <a:p>
            <a:r>
              <a:rPr lang="en-US" dirty="0"/>
              <a:t>    return </a:t>
            </a:r>
            <a:r>
              <a:rPr lang="en-US" dirty="0" err="1"/>
              <a:t>unique_list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49240" y="5568696"/>
            <a:ext cx="50840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myArray</a:t>
            </a:r>
            <a:r>
              <a:rPr lang="en-US" dirty="0"/>
              <a:t> = remove_duplicates2(</a:t>
            </a:r>
            <a:r>
              <a:rPr lang="en-US" dirty="0" err="1"/>
              <a:t>myArray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7882128" y="4871323"/>
            <a:ext cx="9144" cy="697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78408" y="4048026"/>
            <a:ext cx="401642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myArray</a:t>
            </a:r>
            <a:r>
              <a:rPr lang="en-US" dirty="0"/>
              <a:t> = </a:t>
            </a:r>
            <a:r>
              <a:rPr lang="en-US" dirty="0" err="1" smtClean="0"/>
              <a:t>remove_duplicates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2986618" y="2932331"/>
            <a:ext cx="1" cy="1115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compute n!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441448"/>
            <a:ext cx="432511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Recursive Solution</a:t>
            </a:r>
          </a:p>
          <a:p>
            <a:r>
              <a:rPr lang="en-US" dirty="0" err="1"/>
              <a:t>def</a:t>
            </a:r>
            <a:r>
              <a:rPr lang="en-US" dirty="0"/>
              <a:t> factorial(n):</a:t>
            </a:r>
          </a:p>
          <a:p>
            <a:r>
              <a:rPr lang="en-US" dirty="0"/>
              <a:t>    if n == 0: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n * factorial(n-1)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5352" y="2441448"/>
            <a:ext cx="4572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Here is an iterative solution</a:t>
            </a:r>
          </a:p>
          <a:p>
            <a:r>
              <a:rPr lang="en-US" dirty="0" err="1"/>
              <a:t>def</a:t>
            </a:r>
            <a:r>
              <a:rPr lang="en-US" dirty="0"/>
              <a:t> factorial2(n):</a:t>
            </a:r>
          </a:p>
          <a:p>
            <a:r>
              <a:rPr lang="en-US" dirty="0"/>
              <a:t>    result = 1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range(1,n+1):</a:t>
            </a:r>
          </a:p>
          <a:p>
            <a:r>
              <a:rPr lang="en-US" dirty="0"/>
              <a:t>        result *=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258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1584</Words>
  <Application>Microsoft Office PowerPoint</Application>
  <PresentationFormat>Widescreen</PresentationFormat>
  <Paragraphs>312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Python Primer</vt:lpstr>
      <vt:lpstr>Learning goals</vt:lpstr>
      <vt:lpstr>Jupyter Notebook</vt:lpstr>
      <vt:lpstr>Hello World</vt:lpstr>
      <vt:lpstr>Simple Arithmetic Computation</vt:lpstr>
      <vt:lpstr>Functions in Python</vt:lpstr>
      <vt:lpstr>Functions in Python</vt:lpstr>
      <vt:lpstr>Function to remove duplicate items in an array</vt:lpstr>
      <vt:lpstr>Function to compute n! </vt:lpstr>
      <vt:lpstr>Range</vt:lpstr>
      <vt:lpstr>Python Function to compute the nth Fibonacci number</vt:lpstr>
      <vt:lpstr>More Efficient DP (bottom up) solution</vt:lpstr>
      <vt:lpstr>Reverse sort an Array</vt:lpstr>
      <vt:lpstr>Insertion Sort Implementation in Python</vt:lpstr>
      <vt:lpstr>Zip Function in Python</vt:lpstr>
      <vt:lpstr>Zip function in Python</vt:lpstr>
      <vt:lpstr>Classes and Objects in Python</vt:lpstr>
      <vt:lpstr>Subclass</vt:lpstr>
      <vt:lpstr>Object</vt:lpstr>
      <vt:lpstr>Multiple Inheritance in Python</vt:lpstr>
      <vt:lpstr>List Comprehension in Python</vt:lpstr>
      <vt:lpstr>List Comprehension in Python</vt:lpstr>
      <vt:lpstr>List Comprehension in Python</vt:lpstr>
      <vt:lpstr>List Slicing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Machine Learning Landscape</dc:title>
  <dc:creator>ASUS</dc:creator>
  <cp:lastModifiedBy>ASUS</cp:lastModifiedBy>
  <cp:revision>49</cp:revision>
  <dcterms:created xsi:type="dcterms:W3CDTF">2023-01-12T11:50:09Z</dcterms:created>
  <dcterms:modified xsi:type="dcterms:W3CDTF">2024-09-14T13:56:50Z</dcterms:modified>
</cp:coreProperties>
</file>