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6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Voting Power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Sheet1!$B$6:$B$22</c:f>
              <c:numCache>
                <c:formatCode>General</c:formatCode>
                <c:ptCount val="17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0.2</c:v>
                </c:pt>
                <c:pt idx="6">
                  <c:v>0.3</c:v>
                </c:pt>
                <c:pt idx="7">
                  <c:v>0.4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  <c:pt idx="12">
                  <c:v>0.9</c:v>
                </c:pt>
                <c:pt idx="13">
                  <c:v>0.92</c:v>
                </c:pt>
                <c:pt idx="14">
                  <c:v>0.94</c:v>
                </c:pt>
                <c:pt idx="15">
                  <c:v>0.96</c:v>
                </c:pt>
                <c:pt idx="16">
                  <c:v>0.98</c:v>
                </c:pt>
              </c:numCache>
            </c:numRef>
          </c:xVal>
          <c:yVal>
            <c:numRef>
              <c:f>Sheet1!$C$6:$C$22</c:f>
              <c:numCache>
                <c:formatCode>General</c:formatCode>
                <c:ptCount val="17"/>
                <c:pt idx="0">
                  <c:v>1.9459101490553132</c:v>
                </c:pt>
                <c:pt idx="1">
                  <c:v>1.5890269151739729</c:v>
                </c:pt>
                <c:pt idx="2">
                  <c:v>1.3757676565209744</c:v>
                </c:pt>
                <c:pt idx="3">
                  <c:v>1.2211735176846021</c:v>
                </c:pt>
                <c:pt idx="4">
                  <c:v>1.0986122886681098</c:v>
                </c:pt>
                <c:pt idx="5">
                  <c:v>0.69314718055994529</c:v>
                </c:pt>
                <c:pt idx="6">
                  <c:v>0.42364893019360184</c:v>
                </c:pt>
                <c:pt idx="7">
                  <c:v>0.20273255405408211</c:v>
                </c:pt>
                <c:pt idx="8">
                  <c:v>0</c:v>
                </c:pt>
                <c:pt idx="9">
                  <c:v>-0.20273255405408214</c:v>
                </c:pt>
                <c:pt idx="10">
                  <c:v>-0.42364893019360172</c:v>
                </c:pt>
                <c:pt idx="11">
                  <c:v>-0.6931471805599454</c:v>
                </c:pt>
                <c:pt idx="12">
                  <c:v>-1.0986122886681098</c:v>
                </c:pt>
                <c:pt idx="13">
                  <c:v>-1.2211735176846024</c:v>
                </c:pt>
                <c:pt idx="14">
                  <c:v>-1.375767656520974</c:v>
                </c:pt>
                <c:pt idx="15">
                  <c:v>-1.5890269151739724</c:v>
                </c:pt>
                <c:pt idx="16">
                  <c:v>-1.9459101490553128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299432"/>
        <c:axId val="222299824"/>
      </c:scatterChart>
      <c:valAx>
        <c:axId val="222299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299824"/>
        <c:crosses val="autoZero"/>
        <c:crossBetween val="midCat"/>
      </c:valAx>
      <c:valAx>
        <c:axId val="22229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Voting power or predictor's weight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299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52C3-B51F-4015-91A3-CA07C4E3252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7441-2718-4927-9334-C0BF9958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0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52C3-B51F-4015-91A3-CA07C4E3252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7441-2718-4927-9334-C0BF9958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5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52C3-B51F-4015-91A3-CA07C4E3252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7441-2718-4927-9334-C0BF9958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7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52C3-B51F-4015-91A3-CA07C4E3252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7441-2718-4927-9334-C0BF9958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3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52C3-B51F-4015-91A3-CA07C4E3252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7441-2718-4927-9334-C0BF9958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52C3-B51F-4015-91A3-CA07C4E3252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7441-2718-4927-9334-C0BF9958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8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52C3-B51F-4015-91A3-CA07C4E3252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7441-2718-4927-9334-C0BF9958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52C3-B51F-4015-91A3-CA07C4E3252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7441-2718-4927-9334-C0BF9958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52C3-B51F-4015-91A3-CA07C4E3252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7441-2718-4927-9334-C0BF9958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52C3-B51F-4015-91A3-CA07C4E3252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7441-2718-4927-9334-C0BF9958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8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52C3-B51F-4015-91A3-CA07C4E3252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7441-2718-4927-9334-C0BF9958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8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52C3-B51F-4015-91A3-CA07C4E3252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97441-2718-4927-9334-C0BF9958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0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12 - </a:t>
            </a:r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Momen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4 </a:t>
            </a:r>
            <a:r>
              <a:rPr lang="en-US" dirty="0" smtClean="0"/>
              <a:t>– </a:t>
            </a:r>
            <a:r>
              <a:rPr lang="en-US" dirty="0" smtClean="0"/>
              <a:t>Update the Weights and Normalize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correctly classified samples, it’s importance </a:t>
            </a:r>
            <a:r>
              <a:rPr lang="en-US" dirty="0" smtClean="0"/>
              <a:t>will be reduced by reducing the respective sample weights</a:t>
            </a:r>
          </a:p>
          <a:p>
            <a:r>
              <a:rPr lang="en-US" dirty="0" smtClean="0"/>
              <a:t>For incorrectly classified samples, it’s importance will be increased by increasing the respective sample weights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38" y="3899041"/>
            <a:ext cx="10145541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Create bins/buckets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concept of cumulative sample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– Prepare a fresh dataset for the next weak learner.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concept of random numbers to create the new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8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an </a:t>
            </a:r>
            <a:r>
              <a:rPr lang="en-US" dirty="0" err="1" smtClean="0"/>
              <a:t>Adaboost</a:t>
            </a:r>
            <a:r>
              <a:rPr lang="en-US" dirty="0" smtClean="0"/>
              <a:t> model with 3 decision stumps (weak learners) for the following dataset. Use </a:t>
            </a:r>
            <a:r>
              <a:rPr lang="en-US" dirty="0" err="1" smtClean="0"/>
              <a:t>gini</a:t>
            </a:r>
            <a:r>
              <a:rPr lang="en-US" dirty="0" smtClean="0"/>
              <a:t> as a measure of impurity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52453"/>
              </p:ext>
            </p:extLst>
          </p:nvPr>
        </p:nvGraphicFramePr>
        <p:xfrm>
          <a:off x="1578776" y="285061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0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One way for a new predictor to correct its predecessor is to pay a bit more attention to the training instances that the predecessor </a:t>
            </a:r>
            <a:r>
              <a:rPr lang="en-US" dirty="0" err="1"/>
              <a:t>underfit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results in new predictors focusing more and more on the hard cases.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the technique used by </a:t>
            </a:r>
            <a:r>
              <a:rPr lang="en-US" dirty="0" err="1" smtClean="0"/>
              <a:t>AdaBoost</a:t>
            </a:r>
            <a:endParaRPr lang="en-US" dirty="0" smtClean="0"/>
          </a:p>
          <a:p>
            <a:r>
              <a:rPr lang="en-US" dirty="0" smtClean="0"/>
              <a:t>Boosting algorithms such as </a:t>
            </a:r>
            <a:r>
              <a:rPr lang="en-US" dirty="0" err="1" smtClean="0"/>
              <a:t>adaboost</a:t>
            </a:r>
            <a:r>
              <a:rPr lang="en-US" dirty="0" smtClean="0"/>
              <a:t> is different from bagging algorithms in many ways:</a:t>
            </a:r>
          </a:p>
          <a:p>
            <a:pPr lvl="1"/>
            <a:r>
              <a:rPr lang="en-US" dirty="0" smtClean="0"/>
              <a:t>Bagging trains models independently while boosting trains models sequentially</a:t>
            </a:r>
          </a:p>
          <a:p>
            <a:pPr lvl="1"/>
            <a:r>
              <a:rPr lang="en-US" dirty="0" smtClean="0"/>
              <a:t>Bagging assigns equal weights to all models while boosting assigns higher weights to models that perform better</a:t>
            </a:r>
          </a:p>
          <a:p>
            <a:pPr lvl="1"/>
            <a:r>
              <a:rPr lang="en-US" dirty="0" smtClean="0"/>
              <a:t>Bagging is easier to parallelize because models are trained independently, while boosting is harder to parallelize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C1F7-BDC4-4A08-8C3B-D997B30FBFE0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528" y="2259973"/>
            <a:ext cx="5806943" cy="348264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C1F7-BDC4-4A08-8C3B-D997B30FBFE0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30" y="880707"/>
            <a:ext cx="9059539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Initialize sample weights</a:t>
            </a:r>
          </a:p>
          <a:p>
            <a:r>
              <a:rPr lang="en-US" dirty="0" smtClean="0"/>
              <a:t>Step 2: Identify the feature based on which the decision stump will be made</a:t>
            </a:r>
          </a:p>
          <a:p>
            <a:r>
              <a:rPr lang="en-US" dirty="0" smtClean="0"/>
              <a:t>Step 3: Determine the voting power</a:t>
            </a:r>
          </a:p>
          <a:p>
            <a:r>
              <a:rPr lang="en-US" dirty="0" smtClean="0"/>
              <a:t>Step 4: Update the weights and normalize them</a:t>
            </a:r>
          </a:p>
          <a:p>
            <a:r>
              <a:rPr lang="en-US" dirty="0" smtClean="0"/>
              <a:t>Step 5: Create Buckets</a:t>
            </a:r>
          </a:p>
          <a:p>
            <a:r>
              <a:rPr lang="en-US" dirty="0" smtClean="0"/>
              <a:t>Step 6: </a:t>
            </a:r>
            <a:r>
              <a:rPr lang="en-US" dirty="0" smtClean="0"/>
              <a:t>Prepare a fresh dataset for the next weak learner</a:t>
            </a:r>
            <a:endParaRPr lang="en-US" dirty="0" smtClean="0"/>
          </a:p>
          <a:p>
            <a:r>
              <a:rPr lang="en-US" dirty="0" smtClean="0"/>
              <a:t>Repeat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131" y="1627558"/>
            <a:ext cx="5677692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 Initialize sample weights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23" y="1690688"/>
            <a:ext cx="8497486" cy="4448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72438" y="2767054"/>
                <a:ext cx="2281362" cy="785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Sample weights: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438" y="2767054"/>
                <a:ext cx="2281362" cy="785536"/>
              </a:xfrm>
              <a:prstGeom prst="rect">
                <a:avLst/>
              </a:prstGeom>
              <a:blipFill rotWithShape="0">
                <a:blip r:embed="rId3"/>
                <a:stretch>
                  <a:fillRect l="-2133" t="-4651" b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6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Identify the feature based on which the decision stump will be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make a decision stump for each characteristic and then compute each tree's </a:t>
            </a:r>
            <a:r>
              <a:rPr lang="en-US" dirty="0" err="1"/>
              <a:t>Gini</a:t>
            </a:r>
            <a:r>
              <a:rPr lang="en-US" dirty="0"/>
              <a:t> </a:t>
            </a:r>
            <a:r>
              <a:rPr lang="en-US" dirty="0" smtClean="0"/>
              <a:t>Index/Entropy</a:t>
            </a:r>
            <a:endParaRPr lang="en-US" dirty="0" smtClean="0"/>
          </a:p>
          <a:p>
            <a:r>
              <a:rPr lang="en-US" dirty="0"/>
              <a:t>Our first stump will be the tree with the lowest </a:t>
            </a:r>
            <a:r>
              <a:rPr lang="en-US" dirty="0" err="1"/>
              <a:t>Gini</a:t>
            </a:r>
            <a:r>
              <a:rPr lang="en-US" dirty="0"/>
              <a:t> </a:t>
            </a:r>
            <a:r>
              <a:rPr lang="en-US" dirty="0" smtClean="0"/>
              <a:t>Index/Entropy.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Determine the voting power</a:t>
            </a:r>
            <a:endParaRPr lang="en-US" dirty="0"/>
          </a:p>
        </p:txBody>
      </p:sp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455759"/>
              </p:ext>
            </p:extLst>
          </p:nvPr>
        </p:nvGraphicFramePr>
        <p:xfrm>
          <a:off x="1014454" y="1532752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0849" y="5804452"/>
                <a:ext cx="2934031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849" y="5804452"/>
                <a:ext cx="2934031" cy="6347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754880" y="5891917"/>
            <a:ext cx="351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Voting power = </a:t>
            </a:r>
            <a:r>
              <a:rPr lang="el-GR" dirty="0" smtClean="0"/>
              <a:t>α</a:t>
            </a:r>
            <a:r>
              <a:rPr lang="en-US" dirty="0" smtClean="0"/>
              <a:t>, error rate = </a:t>
            </a:r>
            <a:r>
              <a:rPr lang="en-US" dirty="0" smtClean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399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Office Theme</vt:lpstr>
      <vt:lpstr>Lecture 12 - Adaboost</vt:lpstr>
      <vt:lpstr>AdaBoost</vt:lpstr>
      <vt:lpstr>AdaBoost</vt:lpstr>
      <vt:lpstr>PowerPoint Presentation</vt:lpstr>
      <vt:lpstr>Steps</vt:lpstr>
      <vt:lpstr>Dataset</vt:lpstr>
      <vt:lpstr>Step 1 - Initialize sample weights</vt:lpstr>
      <vt:lpstr>Step 2 – Identify the feature based on which the decision stump will be applied</vt:lpstr>
      <vt:lpstr>Step 3 – Determine the voting power</vt:lpstr>
      <vt:lpstr>Step 4 – Update the Weights and Normalize</vt:lpstr>
      <vt:lpstr>Step 5 – Create bins/buckets </vt:lpstr>
      <vt:lpstr>Step 6 – Prepare a fresh dataset for the next weak learner. 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11</cp:revision>
  <dcterms:created xsi:type="dcterms:W3CDTF">2024-11-18T12:07:24Z</dcterms:created>
  <dcterms:modified xsi:type="dcterms:W3CDTF">2024-11-18T18:09:31Z</dcterms:modified>
</cp:coreProperties>
</file>