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1"/>
  </p:notesMasterIdLst>
  <p:sldIdLst>
    <p:sldId id="256" r:id="rId2"/>
    <p:sldId id="414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19" r:id="rId16"/>
    <p:sldId id="333" r:id="rId17"/>
    <p:sldId id="334" r:id="rId18"/>
    <p:sldId id="335" r:id="rId19"/>
    <p:sldId id="336" r:id="rId20"/>
    <p:sldId id="337" r:id="rId21"/>
    <p:sldId id="320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409" r:id="rId30"/>
    <p:sldId id="404" r:id="rId31"/>
    <p:sldId id="410" r:id="rId32"/>
    <p:sldId id="411" r:id="rId33"/>
    <p:sldId id="412" r:id="rId34"/>
    <p:sldId id="413" r:id="rId35"/>
    <p:sldId id="405" r:id="rId36"/>
    <p:sldId id="406" r:id="rId37"/>
    <p:sldId id="407" r:id="rId38"/>
    <p:sldId id="408" r:id="rId39"/>
    <p:sldId id="345" r:id="rId40"/>
    <p:sldId id="370" r:id="rId41"/>
    <p:sldId id="371" r:id="rId42"/>
    <p:sldId id="372" r:id="rId43"/>
    <p:sldId id="373" r:id="rId44"/>
    <p:sldId id="374" r:id="rId45"/>
    <p:sldId id="375" r:id="rId46"/>
    <p:sldId id="377" r:id="rId47"/>
    <p:sldId id="376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90" r:id="rId59"/>
    <p:sldId id="388" r:id="rId60"/>
    <p:sldId id="415" r:id="rId61"/>
    <p:sldId id="389" r:id="rId62"/>
    <p:sldId id="346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02" r:id="rId75"/>
    <p:sldId id="403" r:id="rId76"/>
    <p:sldId id="347" r:id="rId77"/>
    <p:sldId id="350" r:id="rId78"/>
    <p:sldId id="349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8" r:id="rId87"/>
    <p:sldId id="348" r:id="rId88"/>
    <p:sldId id="360" r:id="rId89"/>
    <p:sldId id="369" r:id="rId90"/>
    <p:sldId id="362" r:id="rId91"/>
    <p:sldId id="363" r:id="rId92"/>
    <p:sldId id="364" r:id="rId93"/>
    <p:sldId id="361" r:id="rId94"/>
    <p:sldId id="359" r:id="rId95"/>
    <p:sldId id="365" r:id="rId96"/>
    <p:sldId id="366" r:id="rId97"/>
    <p:sldId id="367" r:id="rId98"/>
    <p:sldId id="368" r:id="rId99"/>
    <p:sldId id="416" r:id="rId10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2" autoAdjust="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8B76527-F27C-4235-BDAD-6A16B3A445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7AEFA-31BF-4D48-949D-46294AA09723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网络应用：网页、邮件、</a:t>
            </a:r>
            <a:r>
              <a:rPr lang="en-US" altLang="zh-CN" smtClean="0"/>
              <a:t>BBS</a:t>
            </a:r>
            <a:r>
              <a:rPr lang="zh-CN" altLang="en-US" smtClean="0"/>
              <a:t>、</a:t>
            </a:r>
            <a:r>
              <a:rPr lang="en-US" altLang="zh-CN" smtClean="0"/>
              <a:t>ftp</a:t>
            </a:r>
            <a:r>
              <a:rPr lang="zh-CN" altLang="en-US" smtClean="0"/>
              <a:t>、游戏、</a:t>
            </a:r>
            <a:r>
              <a:rPr lang="en-US" altLang="zh-CN" smtClean="0"/>
              <a:t>QQ</a:t>
            </a:r>
            <a:r>
              <a:rPr lang="zh-CN" altLang="en-US" smtClean="0"/>
              <a:t>、</a:t>
            </a:r>
            <a:r>
              <a:rPr lang="en-US" altLang="zh-CN" smtClean="0"/>
              <a:t>BT</a:t>
            </a:r>
            <a:r>
              <a:rPr lang="zh-CN" altLang="en-US" smtClean="0"/>
              <a:t>、视频</a:t>
            </a:r>
            <a:r>
              <a:rPr lang="en-US" altLang="zh-CN" smtClean="0"/>
              <a:t>&amp;</a:t>
            </a:r>
            <a:r>
              <a:rPr lang="zh-CN" altLang="en-US" smtClean="0"/>
              <a:t>音频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79FE-FD6C-4FBC-A83A-D89AB806DB5F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52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 smtClean="0"/>
              <a:t>描述语法</a:t>
            </a:r>
          </a:p>
          <a:p>
            <a:pPr eaLnBrk="1" hangingPunct="1"/>
            <a:r>
              <a:rPr lang="zh-CN" altLang="en-US" b="1" smtClean="0"/>
              <a:t>传送语法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131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主机和路由器</a:t>
            </a:r>
            <a:endParaRPr lang="en-US" altLang="zh-CN" smtClean="0"/>
          </a:p>
          <a:p>
            <a:r>
              <a:rPr lang="zh-CN" altLang="en-US" smtClean="0"/>
              <a:t>各个层次的协议通信</a:t>
            </a:r>
            <a:endParaRPr lang="en-US" smtClean="0"/>
          </a:p>
        </p:txBody>
      </p:sp>
      <p:sp>
        <p:nvSpPr>
          <p:cNvPr id="14131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D4249-3293-459C-A86D-883E518702D0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CEC14-897E-4CBF-BC90-140D6D12D11C}" type="slidenum">
              <a:rPr lang="en-US" altLang="zh-CN" smtClean="0"/>
              <a:pPr/>
              <a:t>90</a:t>
            </a:fld>
            <a:endParaRPr lang="en-US" altLang="zh-CN" smtClean="0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 smtClean="0"/>
              <a:t>拒绝服务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6A2FD-3629-478E-A17F-27288FE01C25}" type="slidenum">
              <a:rPr lang="en-US" altLang="zh-CN" smtClean="0"/>
              <a:pPr/>
              <a:t>91</a:t>
            </a:fld>
            <a:endParaRPr lang="en-US" altLang="zh-CN" smtClean="0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 smtClean="0"/>
              <a:t>分组监听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05E0D-201B-4DB7-B620-F3522A48E743}" type="slidenum">
              <a:rPr lang="en-US" altLang="zh-CN" smtClean="0"/>
              <a:pPr/>
              <a:t>92</a:t>
            </a:fld>
            <a:endParaRPr lang="en-US" altLang="zh-CN" smtClean="0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smtClean="0"/>
              <a:t>IP</a:t>
            </a:r>
            <a:r>
              <a:rPr lang="zh-CN" altLang="en-US" b="1" smtClean="0"/>
              <a:t>欺骗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网络组成元素：各种主机、路由器</a:t>
            </a:r>
            <a:endParaRPr lang="en-US" altLang="zh-CN" smtClean="0"/>
          </a:p>
          <a:p>
            <a:r>
              <a:rPr lang="zh-CN" altLang="en-US" smtClean="0"/>
              <a:t>不同类型网络：端网络、骨干网络</a:t>
            </a:r>
            <a:endParaRPr 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C247F0-BB2C-4DC7-A3BB-744C111294BD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Internet Service Provider</a:t>
            </a:r>
          </a:p>
          <a:p>
            <a:r>
              <a:rPr lang="zh-CN" altLang="en-US" smtClean="0"/>
              <a:t>国家骨干网</a:t>
            </a:r>
            <a:r>
              <a:rPr lang="en-US" altLang="zh-CN" smtClean="0"/>
              <a:t>—</a:t>
            </a:r>
            <a:r>
              <a:rPr lang="zh-CN" altLang="en-US" smtClean="0"/>
              <a:t>教育网</a:t>
            </a:r>
            <a:r>
              <a:rPr lang="en-US" altLang="zh-CN" smtClean="0"/>
              <a:t>—</a:t>
            </a:r>
            <a:r>
              <a:rPr lang="zh-CN" altLang="en-US" smtClean="0"/>
              <a:t>校园网</a:t>
            </a:r>
            <a:endParaRPr 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A1A20-1CE3-4744-A54D-43349D42AF6A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Super Node</a:t>
            </a:r>
          </a:p>
        </p:txBody>
      </p:sp>
      <p:sp>
        <p:nvSpPr>
          <p:cNvPr id="11059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7C860-5008-4DEE-A32A-3CF7DEFD0BD0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D68E9-2749-421A-A47F-9B37D6CF9F6D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47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打电话：请客吃饭；中文语言；你说我听；摘机拨号；</a:t>
            </a:r>
            <a:r>
              <a:rPr lang="en-US" altLang="zh-CN" smtClean="0"/>
              <a:t>PBX</a:t>
            </a:r>
            <a:r>
              <a:rPr lang="zh-CN" altLang="en-US" smtClean="0"/>
              <a:t>中转；信号传输；双绞线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3EE99-B76A-43E6-BB0B-115E4F3AAF2A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48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Digital Subscriber Line</a:t>
            </a:r>
          </a:p>
          <a:p>
            <a:pPr eaLnBrk="1" hangingPunct="1"/>
            <a:r>
              <a:rPr lang="zh-CN" altLang="en-US" smtClean="0"/>
              <a:t>屏蔽物理媒体的差异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F7533-349B-47F6-A999-B8E0ED932679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49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端到端无差错传输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7CD00-B890-40DC-946D-0D1F1665E59C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50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 smtClean="0"/>
              <a:t>路由和流量控制</a:t>
            </a:r>
          </a:p>
          <a:p>
            <a:pPr eaLnBrk="1" hangingPunct="1"/>
            <a:r>
              <a:rPr lang="zh-CN" altLang="en-US" b="1" smtClean="0"/>
              <a:t>面向连接：如</a:t>
            </a:r>
            <a:r>
              <a:rPr lang="en-US" altLang="zh-CN" b="1" smtClean="0"/>
              <a:t>ATM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7C8530-41BD-496D-B400-A98B350992A4}" type="slidenum">
              <a:rPr lang="en-US" altLang="zh-CN" b="1" smtClean="0">
                <a:solidFill>
                  <a:srgbClr val="000000"/>
                </a:solidFill>
                <a:latin typeface="Tahoma" pitchFamily="34" charset="0"/>
              </a:rPr>
              <a:pPr/>
              <a:t>51</a:t>
            </a:fld>
            <a:endParaRPr lang="en-US" altLang="zh-CN" b="1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 smtClean="0"/>
              <a:t>端到端无差错传输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6859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713" y="1676400"/>
            <a:ext cx="72009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3886200"/>
            <a:ext cx="56880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05699-899B-4495-9BA8-483526359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C479-69C9-489B-844F-826C814D7F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8013" y="331788"/>
            <a:ext cx="2185987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1788"/>
            <a:ext cx="6410325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7F5B2-58F0-4565-B56B-23EB6FD59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04A6F-D637-4739-840D-79D96AD1B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569325" cy="48958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B6CC-D0F2-4274-B3E8-194229786B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1788"/>
            <a:ext cx="8459787" cy="865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3937000"/>
            <a:ext cx="8569325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11A01-6CB9-4F77-9DB2-85D43C184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E357D-1509-4910-A45A-292BC8E1D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652DA-9492-4C9E-B15E-98945496A8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CCDBF-ECB0-4FC1-AD15-E4755C51E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A3190-1138-4013-B33A-9D8873A5B8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DA151-C5AF-4266-9BC0-DBCB190FD2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CE802-5DA9-4A00-AA78-9022A71291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A80B-046A-4F98-A12A-EC83E3EC60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B57A1-99AF-47A4-88D1-9BDF54871D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we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118350" y="30163"/>
            <a:ext cx="19907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R0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1788"/>
            <a:ext cx="8459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5693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08725"/>
            <a:ext cx="1905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6308725"/>
            <a:ext cx="28956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0ECE8C31-CBEA-4E15-A136-17DDD17707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4" name="图片 10" descr="校徽.gif"/>
          <p:cNvPicPr>
            <a:picLocks noChangeAspect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8731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27.png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F0A6A7-ED66-4731-A4A7-4F27BDB1656B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412875"/>
            <a:ext cx="7200900" cy="1725613"/>
          </a:xfrm>
        </p:spPr>
        <p:txBody>
          <a:bodyPr/>
          <a:lstStyle/>
          <a:p>
            <a:pPr algn="ctr" eaLnBrk="1" hangingPunct="1"/>
            <a:r>
              <a:rPr lang="en-US" altLang="zh-CN" sz="5400" smtClean="0"/>
              <a:t>Computer Networks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Gu Qing, Xia Nai</a:t>
            </a:r>
          </a:p>
          <a:p>
            <a:pPr eaLnBrk="1" hangingPunct="1"/>
            <a:r>
              <a:rPr lang="en-US" altLang="zh-CN" sz="2800" smtClean="0"/>
              <a:t>Nanjing University</a:t>
            </a:r>
          </a:p>
          <a:p>
            <a:pPr eaLnBrk="1" hangingPunct="1"/>
            <a:fld id="{9ED8D9F9-FCD2-4531-8ADB-D34254CF6194}" type="datetime1">
              <a:rPr lang="zh-CN" altLang="en-US" sz="2800" smtClean="0"/>
              <a:pPr eaLnBrk="1" hangingPunct="1"/>
              <a:t>2011-9-13</a:t>
            </a:fld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A79E40-BD70-427C-9CEF-6DD028055207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2867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Internet History (2)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916113"/>
            <a:ext cx="4208462" cy="43926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 smtClean="0">
                <a:solidFill>
                  <a:schemeClr val="folHlink"/>
                </a:solidFill>
              </a:rPr>
              <a:t>1970: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latin typeface="Comic Sans MS" pitchFamily="66" charset="0"/>
              </a:rPr>
              <a:t>ALOHAnet</a:t>
            </a:r>
            <a:r>
              <a:rPr lang="en-US" altLang="zh-CN" sz="2000" dirty="0" smtClean="0"/>
              <a:t> satellite network in Hawaii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 smtClean="0">
                <a:solidFill>
                  <a:schemeClr val="folHlink"/>
                </a:solidFill>
              </a:rPr>
              <a:t>1973:</a:t>
            </a:r>
            <a:r>
              <a:rPr lang="en-US" altLang="zh-CN" sz="2000" dirty="0" smtClean="0"/>
              <a:t> Metcalfe’s PhD thesis proposes </a:t>
            </a:r>
            <a:r>
              <a:rPr lang="en-US" altLang="zh-CN" sz="2000" dirty="0" smtClean="0">
                <a:latin typeface="Comic Sans MS" pitchFamily="66" charset="0"/>
              </a:rPr>
              <a:t>Ethernet</a:t>
            </a:r>
            <a:r>
              <a:rPr lang="en-US" altLang="zh-CN" sz="2000" dirty="0" smtClean="0"/>
              <a:t>, </a:t>
            </a:r>
            <a:r>
              <a:rPr lang="en-US" sz="2000" dirty="0" smtClean="0"/>
              <a:t>at Xerox PARC in </a:t>
            </a:r>
            <a:r>
              <a:rPr lang="en-US" sz="2000" dirty="0" smtClean="0">
                <a:solidFill>
                  <a:srgbClr val="0000FF"/>
                </a:solidFill>
              </a:rPr>
              <a:t>1976</a:t>
            </a:r>
            <a:endParaRPr lang="en-US" sz="2000" dirty="0" smtClean="0"/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 smtClean="0">
                <a:solidFill>
                  <a:schemeClr val="folHlink"/>
                </a:solidFill>
              </a:rPr>
              <a:t>1974:</a:t>
            </a:r>
            <a:r>
              <a:rPr lang="en-US" altLang="zh-CN" sz="2000" dirty="0" smtClean="0"/>
              <a:t> Cerf and Kahn </a:t>
            </a:r>
            <a:r>
              <a:rPr lang="en-US" altLang="zh-CN" sz="2000" dirty="0" smtClean="0">
                <a:latin typeface="Arial" pitchFamily="34" charset="0"/>
              </a:rPr>
              <a:t>–</a:t>
            </a:r>
            <a:r>
              <a:rPr lang="en-US" altLang="zh-CN" sz="2000" dirty="0" smtClean="0"/>
              <a:t> architecture for interconnecting networks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 smtClean="0">
                <a:solidFill>
                  <a:schemeClr val="folHlink"/>
                </a:solidFill>
              </a:rPr>
              <a:t>Late70’s:</a:t>
            </a:r>
            <a:r>
              <a:rPr lang="en-US" altLang="zh-CN" sz="2000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 smtClean="0"/>
              <a:t>Proprietary architectures: </a:t>
            </a:r>
            <a:r>
              <a:rPr lang="en-US" altLang="zh-CN" sz="1800" dirty="0" err="1" smtClean="0">
                <a:latin typeface="Comic Sans MS" pitchFamily="66" charset="0"/>
              </a:rPr>
              <a:t>DECnet</a:t>
            </a:r>
            <a:r>
              <a:rPr lang="en-US" altLang="zh-CN" sz="1800" dirty="0" smtClean="0">
                <a:latin typeface="Comic Sans MS" pitchFamily="66" charset="0"/>
              </a:rPr>
              <a:t>, SNA, XNA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800" dirty="0" smtClean="0"/>
              <a:t>Switching fixed length packets (</a:t>
            </a:r>
            <a:r>
              <a:rPr lang="en-US" altLang="zh-CN" sz="1800" dirty="0" smtClean="0">
                <a:latin typeface="Comic Sans MS" pitchFamily="66" charset="0"/>
              </a:rPr>
              <a:t>ATM</a:t>
            </a:r>
            <a:r>
              <a:rPr lang="en-US" altLang="zh-CN" sz="1800" dirty="0" smtClean="0"/>
              <a:t> precursor)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2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 smtClean="0">
                <a:solidFill>
                  <a:schemeClr val="folHlink"/>
                </a:solidFill>
              </a:rPr>
              <a:t>1979: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latin typeface="Comic Sans MS" pitchFamily="66" charset="0"/>
              </a:rPr>
              <a:t>ARPAnet</a:t>
            </a:r>
            <a:r>
              <a:rPr lang="en-US" altLang="zh-CN" sz="2000" dirty="0" smtClean="0"/>
              <a:t> has </a:t>
            </a:r>
            <a:r>
              <a:rPr lang="en-US" altLang="zh-CN" sz="2000" dirty="0" smtClean="0">
                <a:latin typeface="Comic Sans MS" pitchFamily="66" charset="0"/>
              </a:rPr>
              <a:t>200</a:t>
            </a:r>
            <a:r>
              <a:rPr lang="en-US" altLang="zh-CN" sz="2000" dirty="0" smtClean="0"/>
              <a:t> nodes</a:t>
            </a:r>
          </a:p>
        </p:txBody>
      </p:sp>
      <p:sp>
        <p:nvSpPr>
          <p:cNvPr id="78132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1916113"/>
            <a:ext cx="4064000" cy="43926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smtClean="0"/>
              <a:t>Cerf and Kahn’s internetworking principles: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smtClean="0"/>
              <a:t>Minimalism, autonomy </a:t>
            </a:r>
            <a:r>
              <a:rPr lang="en-US" altLang="zh-CN" sz="1800" smtClean="0">
                <a:latin typeface="Arial" charset="0"/>
              </a:rPr>
              <a:t>–</a:t>
            </a:r>
            <a:r>
              <a:rPr lang="en-US" altLang="zh-CN" sz="1800" smtClean="0"/>
              <a:t> no internal changes required to interconnect networks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smtClean="0"/>
              <a:t>Best effort service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smtClean="0"/>
              <a:t>Stateless routers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800" smtClean="0"/>
              <a:t>Decentralized control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smtClean="0"/>
              <a:t>Define today’s Internet architecture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60388" y="1268413"/>
            <a:ext cx="7972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 b="0">
                <a:solidFill>
                  <a:srgbClr val="FF0000"/>
                </a:solidFill>
              </a:rPr>
              <a:t>1972-1980: Internetworking, new and proprietary nets</a:t>
            </a:r>
            <a:endParaRPr lang="en-US" altLang="zh-CN" sz="2400" b="0">
              <a:solidFill>
                <a:schemeClr val="tx2"/>
              </a:solidFill>
            </a:endParaRPr>
          </a:p>
        </p:txBody>
      </p:sp>
      <p:sp>
        <p:nvSpPr>
          <p:cNvPr id="781318" name="Rectangle 6"/>
          <p:cNvSpPr>
            <a:spLocks noChangeArrowheads="1"/>
          </p:cNvSpPr>
          <p:nvPr/>
        </p:nvSpPr>
        <p:spPr bwMode="auto">
          <a:xfrm>
            <a:off x="4751388" y="1916113"/>
            <a:ext cx="3960812" cy="38179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8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1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81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81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81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1" grpId="0" build="p"/>
      <p:bldP spid="7813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992B4F-A0F0-4DAB-944C-C94D1B81C595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Internet History (3)</a:t>
            </a:r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989138"/>
            <a:ext cx="4208462" cy="4319587"/>
          </a:xfrm>
        </p:spPr>
        <p:txBody>
          <a:bodyPr rIns="36000"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1983:</a:t>
            </a:r>
            <a:r>
              <a:rPr lang="en-US" altLang="zh-CN" sz="2400" dirty="0" smtClean="0"/>
              <a:t> deployment of </a:t>
            </a:r>
            <a:r>
              <a:rPr lang="en-US" altLang="zh-CN" sz="2400" dirty="0" smtClean="0">
                <a:latin typeface="Comic Sans MS" pitchFamily="66" charset="0"/>
              </a:rPr>
              <a:t>TCP/IP</a:t>
            </a:r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1982: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Comic Sans MS" pitchFamily="66" charset="0"/>
              </a:rPr>
              <a:t>SMTP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Comic Sans MS" pitchFamily="66" charset="0"/>
              </a:rPr>
              <a:t>email</a:t>
            </a:r>
            <a:r>
              <a:rPr lang="en-US" altLang="zh-CN" sz="2400" dirty="0" smtClean="0"/>
              <a:t> protocol defined</a:t>
            </a:r>
          </a:p>
          <a:p>
            <a:pPr lvl="3" eaLnBrk="1" hangingPunct="1">
              <a:defRPr/>
            </a:pPr>
            <a:endParaRPr lang="en-US" altLang="zh-CN" sz="1400" dirty="0" smtClean="0"/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1983: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Comic Sans MS" pitchFamily="66" charset="0"/>
              </a:rPr>
              <a:t>DNS</a:t>
            </a:r>
            <a:r>
              <a:rPr lang="en-US" altLang="zh-CN" sz="2400" dirty="0" smtClean="0"/>
              <a:t> defined for name-to-</a:t>
            </a:r>
            <a:r>
              <a:rPr lang="en-US" altLang="zh-CN" sz="2400" dirty="0" smtClean="0">
                <a:latin typeface="Comic Sans MS" pitchFamily="66" charset="0"/>
              </a:rPr>
              <a:t>IP</a:t>
            </a:r>
            <a:r>
              <a:rPr lang="en-US" altLang="zh-CN" sz="2400" dirty="0" smtClean="0"/>
              <a:t>-address translation</a:t>
            </a:r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1985: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Comic Sans MS" pitchFamily="66" charset="0"/>
              </a:rPr>
              <a:t>FTP</a:t>
            </a:r>
            <a:r>
              <a:rPr lang="en-US" altLang="zh-CN" sz="2400" dirty="0" smtClean="0"/>
              <a:t> protocol defined</a:t>
            </a:r>
          </a:p>
          <a:p>
            <a:pPr lvl="3" eaLnBrk="1" hangingPunct="1">
              <a:defRPr/>
            </a:pPr>
            <a:endParaRPr lang="en-US" altLang="zh-CN" sz="1400" dirty="0" smtClean="0"/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chemeClr val="folHlink"/>
                </a:solidFill>
              </a:rPr>
              <a:t>1988: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Comic Sans MS" pitchFamily="66" charset="0"/>
              </a:rPr>
              <a:t>TCP</a:t>
            </a:r>
            <a:r>
              <a:rPr lang="en-US" altLang="zh-CN" sz="2400" dirty="0" smtClean="0"/>
              <a:t> congestion control</a:t>
            </a:r>
          </a:p>
        </p:txBody>
      </p:sp>
      <p:sp>
        <p:nvSpPr>
          <p:cNvPr id="782344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1989138"/>
            <a:ext cx="4208463" cy="4319587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New national networks: </a:t>
            </a:r>
            <a:r>
              <a:rPr lang="en-US" altLang="zh-CN" sz="2400" smtClean="0">
                <a:latin typeface="Comic Sans MS" pitchFamily="66" charset="0"/>
              </a:rPr>
              <a:t>Csnet, BITnet, NSFnet, Minitel</a:t>
            </a:r>
          </a:p>
          <a:p>
            <a:pPr eaLnBrk="1" hangingPunct="1"/>
            <a:r>
              <a:rPr lang="en-US" altLang="zh-CN" sz="2400" smtClean="0">
                <a:latin typeface="Comic Sans MS" pitchFamily="66" charset="0"/>
              </a:rPr>
              <a:t>100,000</a:t>
            </a:r>
            <a:r>
              <a:rPr lang="en-US" altLang="zh-CN" sz="2400" smtClean="0"/>
              <a:t> hosts connected to confederation of networks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9750" y="1268413"/>
            <a:ext cx="7962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 b="0">
                <a:solidFill>
                  <a:srgbClr val="FF0000"/>
                </a:solidFill>
              </a:rPr>
              <a:t>1980-1990: new protocols, a proliferation of networks</a:t>
            </a:r>
            <a:endParaRPr lang="en-US" altLang="zh-CN" sz="2400" b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2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BE930D-A7E4-430F-80AE-8D12222EBB1A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Internet History (4)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809750"/>
            <a:ext cx="4208462" cy="44275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1800" smtClean="0">
                <a:solidFill>
                  <a:schemeClr val="folHlink"/>
                </a:solidFill>
              </a:rPr>
              <a:t>Early 1990’s:</a:t>
            </a:r>
            <a:r>
              <a:rPr lang="en-US" altLang="zh-CN" sz="1800" smtClean="0"/>
              <a:t> </a:t>
            </a:r>
            <a:r>
              <a:rPr lang="en-US" altLang="zh-CN" sz="1800" smtClean="0">
                <a:latin typeface="Comic Sans MS" pitchFamily="66" charset="0"/>
              </a:rPr>
              <a:t>ARPAnet</a:t>
            </a:r>
            <a:r>
              <a:rPr lang="en-US" altLang="zh-CN" sz="1800" smtClean="0"/>
              <a:t> decommissioned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smtClean="0">
                <a:solidFill>
                  <a:schemeClr val="folHlink"/>
                </a:solidFill>
              </a:rPr>
              <a:t>1991:</a:t>
            </a:r>
            <a:r>
              <a:rPr lang="en-US" altLang="zh-CN" sz="1800" smtClean="0"/>
              <a:t> NSF lifts restrictions on commercial use of </a:t>
            </a:r>
            <a:r>
              <a:rPr lang="en-US" altLang="zh-CN" sz="1800" smtClean="0">
                <a:latin typeface="Comic Sans MS" pitchFamily="66" charset="0"/>
              </a:rPr>
              <a:t>NSFnet</a:t>
            </a:r>
            <a:r>
              <a:rPr lang="en-US" altLang="zh-CN" sz="1800" smtClean="0"/>
              <a:t> (decommissioned in 1995)</a:t>
            </a:r>
          </a:p>
          <a:p>
            <a:pPr lvl="3" eaLnBrk="1" hangingPunct="1">
              <a:lnSpc>
                <a:spcPct val="120000"/>
              </a:lnSpc>
            </a:pPr>
            <a:endParaRPr lang="en-US" altLang="zh-CN" sz="80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1800" smtClean="0">
                <a:solidFill>
                  <a:schemeClr val="folHlink"/>
                </a:solidFill>
              </a:rPr>
              <a:t>Early 1990’s:</a:t>
            </a:r>
            <a:r>
              <a:rPr lang="en-US" altLang="zh-CN" sz="1800" smtClean="0"/>
              <a:t> </a:t>
            </a:r>
            <a:r>
              <a:rPr lang="en-US" altLang="zh-CN" sz="1800" smtClean="0">
                <a:latin typeface="Comic Sans MS" pitchFamily="66" charset="0"/>
              </a:rPr>
              <a:t>Web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600" smtClean="0"/>
              <a:t>Hypertext [Bush 1945, Nelson 1960’s]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600" smtClean="0">
                <a:latin typeface="Comic Sans MS" pitchFamily="66" charset="0"/>
              </a:rPr>
              <a:t>HTML, HTTP</a:t>
            </a:r>
            <a:r>
              <a:rPr lang="en-US" altLang="zh-CN" sz="1600" smtClean="0"/>
              <a:t>: Berners-Lee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smtClean="0">
                <a:solidFill>
                  <a:schemeClr val="folHlink"/>
                </a:solidFill>
              </a:rPr>
              <a:t>1994:</a:t>
            </a:r>
            <a:r>
              <a:rPr lang="en-US" altLang="zh-CN" sz="1800" smtClean="0"/>
              <a:t> </a:t>
            </a:r>
            <a:r>
              <a:rPr lang="en-US" altLang="zh-CN" sz="1800" smtClean="0">
                <a:latin typeface="Comic Sans MS" pitchFamily="66" charset="0"/>
              </a:rPr>
              <a:t>Mosaic</a:t>
            </a:r>
            <a:r>
              <a:rPr lang="en-US" altLang="zh-CN" sz="1800" smtClean="0"/>
              <a:t>, later </a:t>
            </a:r>
            <a:r>
              <a:rPr lang="en-US" altLang="zh-CN" sz="1800" smtClean="0">
                <a:latin typeface="Comic Sans MS" pitchFamily="66" charset="0"/>
              </a:rPr>
              <a:t>Netscape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smtClean="0">
                <a:solidFill>
                  <a:schemeClr val="folHlink"/>
                </a:solidFill>
              </a:rPr>
              <a:t>Late 1990’s:</a:t>
            </a:r>
            <a:r>
              <a:rPr lang="en-US" altLang="zh-CN" sz="1800" smtClean="0"/>
              <a:t> commercialization of the </a:t>
            </a:r>
            <a:r>
              <a:rPr lang="en-US" altLang="zh-CN" sz="1800" smtClean="0">
                <a:latin typeface="Comic Sans MS" pitchFamily="66" charset="0"/>
              </a:rPr>
              <a:t>Web</a:t>
            </a:r>
          </a:p>
        </p:txBody>
      </p:sp>
      <p:sp>
        <p:nvSpPr>
          <p:cNvPr id="783368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1809750"/>
            <a:ext cx="4208463" cy="43561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smtClean="0">
                <a:solidFill>
                  <a:schemeClr val="folHlink"/>
                </a:solidFill>
              </a:rPr>
              <a:t>Late 1990’s ~ 2000’s: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smtClean="0"/>
              <a:t>More killer apps: instant messaging, peer2peer file sharing (e.g. </a:t>
            </a:r>
            <a:r>
              <a:rPr lang="en-US" altLang="zh-CN" sz="1800" smtClean="0">
                <a:latin typeface="Comic Sans MS" pitchFamily="66" charset="0"/>
              </a:rPr>
              <a:t>Napster</a:t>
            </a:r>
            <a:r>
              <a:rPr lang="en-US" altLang="zh-CN" sz="1800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smtClean="0"/>
              <a:t>Network security to forefront</a:t>
            </a:r>
          </a:p>
          <a:p>
            <a:pPr lvl="2" eaLnBrk="1" hangingPunct="1">
              <a:lnSpc>
                <a:spcPct val="120000"/>
              </a:lnSpc>
            </a:pPr>
            <a:endParaRPr lang="en-US" altLang="zh-CN" sz="100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1800" smtClean="0"/>
              <a:t>Est. </a:t>
            </a:r>
            <a:r>
              <a:rPr lang="en-US" altLang="zh-CN" sz="1800" smtClean="0">
                <a:latin typeface="Comic Sans MS" pitchFamily="66" charset="0"/>
              </a:rPr>
              <a:t>50 million</a:t>
            </a:r>
            <a:r>
              <a:rPr lang="en-US" altLang="zh-CN" sz="1800" smtClean="0"/>
              <a:t> host, </a:t>
            </a:r>
            <a:r>
              <a:rPr lang="en-US" altLang="zh-CN" sz="1800" smtClean="0">
                <a:latin typeface="Comic Sans MS" pitchFamily="66" charset="0"/>
              </a:rPr>
              <a:t>100 million</a:t>
            </a:r>
            <a:r>
              <a:rPr lang="en-US" altLang="zh-CN" sz="1800" baseline="30000" smtClean="0">
                <a:latin typeface="Comic Sans MS" pitchFamily="66" charset="0"/>
              </a:rPr>
              <a:t>+</a:t>
            </a:r>
            <a:r>
              <a:rPr lang="en-US" altLang="zh-CN" sz="1800" smtClean="0"/>
              <a:t> users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smtClean="0"/>
              <a:t>Backbone links running at </a:t>
            </a:r>
            <a:r>
              <a:rPr lang="en-US" altLang="zh-CN" sz="1800" smtClean="0">
                <a:latin typeface="Comic Sans MS" pitchFamily="66" charset="0"/>
              </a:rPr>
              <a:t>Gbps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76263" y="1233488"/>
            <a:ext cx="7962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 b="0">
                <a:solidFill>
                  <a:srgbClr val="FF0000"/>
                </a:solidFill>
              </a:rPr>
              <a:t>1990’s, 2000’s: commercialization, the Web, new apps</a:t>
            </a:r>
            <a:endParaRPr lang="en-US" altLang="zh-CN" sz="2400" b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3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83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83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83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Internet History (5)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824412" cy="4895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2007</a:t>
            </a:r>
          </a:p>
          <a:p>
            <a:r>
              <a:rPr lang="en-US" altLang="zh-CN" sz="2400" smtClean="0"/>
              <a:t>~500 million hosts</a:t>
            </a:r>
          </a:p>
          <a:p>
            <a:r>
              <a:rPr lang="en-US" altLang="zh-CN" sz="2400" smtClean="0"/>
              <a:t>Voice, Video over IP</a:t>
            </a:r>
          </a:p>
          <a:p>
            <a:pPr lvl="3"/>
            <a:endParaRPr lang="en-US" altLang="zh-CN" sz="1400" smtClean="0"/>
          </a:p>
          <a:p>
            <a:r>
              <a:rPr lang="en-US" altLang="zh-CN" sz="2400" smtClean="0">
                <a:solidFill>
                  <a:srgbClr val="FF0000"/>
                </a:solidFill>
              </a:rPr>
              <a:t>P2P applications</a:t>
            </a:r>
            <a:r>
              <a:rPr lang="en-US" altLang="zh-CN" sz="2400" smtClean="0"/>
              <a:t>: BitTorrent (file sharing), Skype (VoIP), PPLive (video)</a:t>
            </a:r>
          </a:p>
          <a:p>
            <a:pPr lvl="3"/>
            <a:endParaRPr lang="en-US" altLang="zh-CN" sz="1400" smtClean="0"/>
          </a:p>
          <a:p>
            <a:r>
              <a:rPr lang="en-US" altLang="zh-CN" sz="2400" smtClean="0"/>
              <a:t>More applications: YouTube, online gaming</a:t>
            </a:r>
          </a:p>
          <a:p>
            <a:r>
              <a:rPr lang="en-US" altLang="zh-CN" sz="2400" smtClean="0"/>
              <a:t>Wireless and mobility</a:t>
            </a:r>
          </a:p>
        </p:txBody>
      </p:sp>
      <p:sp>
        <p:nvSpPr>
          <p:cNvPr id="3174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5E3084-C94A-4AF3-B2B8-6F06C4D69937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pic>
        <p:nvPicPr>
          <p:cNvPr id="31748" name="图片 5" descr="143323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1557338"/>
            <a:ext cx="4070350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Access Internet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5545137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Network edge</a:t>
            </a:r>
          </a:p>
          <a:p>
            <a:pPr lvl="1">
              <a:defRPr/>
            </a:pPr>
            <a:r>
              <a:rPr lang="en-US" dirty="0" smtClean="0"/>
              <a:t>Applications and hosts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Network core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Interconnected routers</a:t>
            </a:r>
          </a:p>
          <a:p>
            <a:pPr lvl="1">
              <a:defRPr/>
            </a:pPr>
            <a:r>
              <a:rPr lang="en-US" dirty="0" smtClean="0"/>
              <a:t>Network of networks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Access networks</a:t>
            </a:r>
          </a:p>
          <a:p>
            <a:pPr lvl="1">
              <a:defRPr/>
            </a:pPr>
            <a:r>
              <a:rPr lang="en-US" dirty="0" smtClean="0"/>
              <a:t>Physical media</a:t>
            </a:r>
          </a:p>
          <a:p>
            <a:pPr lvl="1">
              <a:defRPr/>
            </a:pPr>
            <a:r>
              <a:rPr lang="en-US" dirty="0" smtClean="0"/>
              <a:t>Wired and wireless communication links</a:t>
            </a:r>
            <a:endParaRPr lang="en-US" dirty="0"/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DDAE48-89B9-44A7-B614-8A4CECE873C9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pic>
        <p:nvPicPr>
          <p:cNvPr id="32772" name="图片 5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1714500"/>
            <a:ext cx="3468687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601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2688" y="1641475"/>
            <a:ext cx="3467100" cy="41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0948F0-0ED2-4B5E-AAB5-8C56F96C07A0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Network Edge</a:t>
            </a:r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4208462" cy="5016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folHlink"/>
                </a:solidFill>
              </a:rPr>
              <a:t>End systems (hosts)</a:t>
            </a:r>
            <a:endParaRPr lang="en-US" altLang="zh-CN" sz="24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Run application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e.g. </a:t>
            </a:r>
            <a:r>
              <a:rPr lang="en-US" altLang="zh-CN" sz="2000" smtClean="0">
                <a:latin typeface="Comic Sans MS" pitchFamily="66" charset="0"/>
              </a:rPr>
              <a:t>Web</a:t>
            </a:r>
            <a:r>
              <a:rPr lang="en-US" altLang="zh-CN" sz="2000" smtClean="0"/>
              <a:t>, </a:t>
            </a:r>
            <a:r>
              <a:rPr lang="en-US" altLang="zh-CN" sz="2000" smtClean="0">
                <a:latin typeface="Comic Sans MS" pitchFamily="66" charset="0"/>
              </a:rPr>
              <a:t>Email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20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folHlink"/>
                </a:solidFill>
              </a:rPr>
              <a:t>Client/server model</a:t>
            </a:r>
            <a:endParaRPr lang="en-US" altLang="zh-CN" sz="24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Client host requests, receives service from always-on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e.g. </a:t>
            </a:r>
            <a:r>
              <a:rPr lang="en-US" altLang="zh-CN" sz="2000" smtClean="0">
                <a:latin typeface="Comic Sans MS" pitchFamily="66" charset="0"/>
              </a:rPr>
              <a:t>Web</a:t>
            </a:r>
            <a:r>
              <a:rPr lang="en-US" altLang="zh-CN" sz="2000" smtClean="0"/>
              <a:t> browser/server; </a:t>
            </a:r>
            <a:r>
              <a:rPr lang="en-US" altLang="zh-CN" sz="2000" smtClean="0">
                <a:latin typeface="Comic Sans MS" pitchFamily="66" charset="0"/>
              </a:rPr>
              <a:t>Email</a:t>
            </a:r>
            <a:r>
              <a:rPr lang="en-US" altLang="zh-CN" sz="2000" smtClean="0"/>
              <a:t> client/server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chemeClr val="folHlink"/>
                </a:solidFill>
              </a:rPr>
              <a:t>Peer-to-peer model</a:t>
            </a:r>
            <a:endParaRPr lang="en-US" altLang="zh-CN" sz="240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Minimal (or no) use of dedicated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e.g. </a:t>
            </a:r>
            <a:r>
              <a:rPr lang="en-US" altLang="zh-CN" sz="2000" smtClean="0">
                <a:latin typeface="Comic Sans MS" pitchFamily="66" charset="0"/>
              </a:rPr>
              <a:t>Skype,  BitTorrenth</a:t>
            </a:r>
          </a:p>
        </p:txBody>
      </p:sp>
      <p:grpSp>
        <p:nvGrpSpPr>
          <p:cNvPr id="582" name="Group 601"/>
          <p:cNvGrpSpPr>
            <a:grpSpLocks/>
          </p:cNvGrpSpPr>
          <p:nvPr/>
        </p:nvGrpSpPr>
        <p:grpSpPr bwMode="auto">
          <a:xfrm>
            <a:off x="4548188" y="2074863"/>
            <a:ext cx="3340100" cy="3265487"/>
            <a:chOff x="2865" y="1307"/>
            <a:chExt cx="2104" cy="2057"/>
          </a:xfrm>
        </p:grpSpPr>
        <p:sp>
          <p:nvSpPr>
            <p:cNvPr id="33803" name="Line 597"/>
            <p:cNvSpPr>
              <a:spLocks noChangeShapeType="1"/>
            </p:cNvSpPr>
            <p:nvPr/>
          </p:nvSpPr>
          <p:spPr bwMode="auto">
            <a:xfrm>
              <a:off x="4092" y="1307"/>
              <a:ext cx="877" cy="176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598"/>
            <p:cNvSpPr>
              <a:spLocks noChangeShapeType="1"/>
            </p:cNvSpPr>
            <p:nvPr/>
          </p:nvSpPr>
          <p:spPr bwMode="auto">
            <a:xfrm>
              <a:off x="3466" y="2211"/>
              <a:ext cx="1487" cy="101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599"/>
            <p:cNvSpPr>
              <a:spLocks noChangeShapeType="1"/>
            </p:cNvSpPr>
            <p:nvPr/>
          </p:nvSpPr>
          <p:spPr bwMode="auto">
            <a:xfrm>
              <a:off x="3657" y="3158"/>
              <a:ext cx="1014" cy="20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Text Box 600"/>
            <p:cNvSpPr txBox="1">
              <a:spLocks noChangeArrowheads="1"/>
            </p:cNvSpPr>
            <p:nvPr/>
          </p:nvSpPr>
          <p:spPr bwMode="auto">
            <a:xfrm>
              <a:off x="2865" y="2510"/>
              <a:ext cx="11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3300"/>
                  </a:solidFill>
                  <a:latin typeface="Comic Sans MS" pitchFamily="66" charset="0"/>
                </a:rPr>
                <a:t>client/server</a:t>
              </a:r>
            </a:p>
          </p:txBody>
        </p:sp>
      </p:grpSp>
      <p:grpSp>
        <p:nvGrpSpPr>
          <p:cNvPr id="587" name="Group 606"/>
          <p:cNvGrpSpPr>
            <a:grpSpLocks/>
          </p:cNvGrpSpPr>
          <p:nvPr/>
        </p:nvGrpSpPr>
        <p:grpSpPr bwMode="auto">
          <a:xfrm>
            <a:off x="4206875" y="2076450"/>
            <a:ext cx="3013075" cy="3355975"/>
            <a:chOff x="2650" y="1308"/>
            <a:chExt cx="1898" cy="2114"/>
          </a:xfrm>
        </p:grpSpPr>
        <p:sp>
          <p:nvSpPr>
            <p:cNvPr id="33799" name="Line 602"/>
            <p:cNvSpPr>
              <a:spLocks noChangeShapeType="1"/>
            </p:cNvSpPr>
            <p:nvPr/>
          </p:nvSpPr>
          <p:spPr bwMode="auto">
            <a:xfrm flipH="1">
              <a:off x="3800" y="1315"/>
              <a:ext cx="188" cy="67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0" name="Line 603"/>
            <p:cNvSpPr>
              <a:spLocks noChangeShapeType="1"/>
            </p:cNvSpPr>
            <p:nvPr/>
          </p:nvSpPr>
          <p:spPr bwMode="auto">
            <a:xfrm flipH="1">
              <a:off x="3501" y="1308"/>
              <a:ext cx="15" cy="183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Line 604"/>
            <p:cNvSpPr>
              <a:spLocks noChangeShapeType="1"/>
            </p:cNvSpPr>
            <p:nvPr/>
          </p:nvSpPr>
          <p:spPr bwMode="auto">
            <a:xfrm>
              <a:off x="3740" y="2940"/>
              <a:ext cx="808" cy="48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Text Box 605"/>
            <p:cNvSpPr txBox="1">
              <a:spLocks noChangeArrowheads="1"/>
            </p:cNvSpPr>
            <p:nvPr/>
          </p:nvSpPr>
          <p:spPr bwMode="auto">
            <a:xfrm>
              <a:off x="2650" y="1581"/>
              <a:ext cx="8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3300"/>
                  </a:solidFill>
                  <a:latin typeface="Comic Sans MS" pitchFamily="66" charset="0"/>
                </a:rPr>
                <a:t>peer-peer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1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1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1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1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Access Networks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12875"/>
            <a:ext cx="4897437" cy="48958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Connect </a:t>
            </a:r>
            <a:r>
              <a:rPr lang="en-US" dirty="0" smtClean="0">
                <a:solidFill>
                  <a:srgbClr val="0000FF"/>
                </a:solidFill>
              </a:rPr>
              <a:t>end systems to edge router</a:t>
            </a:r>
          </a:p>
          <a:p>
            <a:pPr lvl="1">
              <a:defRPr/>
            </a:pPr>
            <a:r>
              <a:rPr lang="en-US" dirty="0" smtClean="0"/>
              <a:t>Residential (Home) access networks</a:t>
            </a:r>
          </a:p>
          <a:p>
            <a:pPr lvl="1">
              <a:defRPr/>
            </a:pPr>
            <a:r>
              <a:rPr lang="en-US" dirty="0" smtClean="0"/>
              <a:t>Institutional access networks (school, company)</a:t>
            </a:r>
          </a:p>
          <a:p>
            <a:pPr lvl="1">
              <a:spcAft>
                <a:spcPct val="30000"/>
              </a:spcAft>
              <a:defRPr/>
            </a:pPr>
            <a:r>
              <a:rPr lang="en-US" dirty="0" smtClean="0"/>
              <a:t>Mobile access networks</a:t>
            </a:r>
          </a:p>
          <a:p>
            <a:pPr lvl="3">
              <a:spcAft>
                <a:spcPct val="30000"/>
              </a:spcAft>
              <a:defRPr/>
            </a:pPr>
            <a:endParaRPr lang="en-US" dirty="0" smtClean="0"/>
          </a:p>
          <a:p>
            <a:pPr>
              <a:spcAft>
                <a:spcPct val="30000"/>
              </a:spcAft>
              <a:defRPr/>
            </a:pPr>
            <a:r>
              <a:rPr lang="en-US" dirty="0" smtClean="0">
                <a:solidFill>
                  <a:srgbClr val="0000FF"/>
                </a:solidFill>
              </a:rPr>
              <a:t>Performance</a:t>
            </a:r>
          </a:p>
          <a:p>
            <a:pPr lvl="1">
              <a:spcAft>
                <a:spcPct val="30000"/>
              </a:spcAft>
              <a:defRPr/>
            </a:pPr>
            <a:r>
              <a:rPr lang="en-US" dirty="0" smtClean="0"/>
              <a:t>Bandwidth (bits per second) of access network</a:t>
            </a:r>
          </a:p>
          <a:p>
            <a:pPr lvl="1">
              <a:spcAft>
                <a:spcPct val="30000"/>
              </a:spcAft>
              <a:defRPr/>
            </a:pPr>
            <a:r>
              <a:rPr lang="en-US" dirty="0" smtClean="0"/>
              <a:t>Shared or dedicated</a:t>
            </a:r>
            <a:endParaRPr lang="en-US" dirty="0"/>
          </a:p>
        </p:txBody>
      </p:sp>
      <p:sp>
        <p:nvSpPr>
          <p:cNvPr id="3481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786FF4-0C49-4E5A-BA61-0C5B08787381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pic>
        <p:nvPicPr>
          <p:cNvPr id="34820" name="图片 5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1557338"/>
            <a:ext cx="34671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Residential Access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Dialup via modem</a:t>
            </a:r>
          </a:p>
          <a:p>
            <a:pPr lvl="1">
              <a:defRPr/>
            </a:pPr>
            <a:r>
              <a:rPr lang="en-US" dirty="0" smtClean="0"/>
              <a:t>Up to 56Kbps direct access to router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DSL: digital subscriber line</a:t>
            </a:r>
          </a:p>
          <a:p>
            <a:pPr lvl="1">
              <a:defRPr/>
            </a:pPr>
            <a:r>
              <a:rPr lang="en-US" dirty="0" smtClean="0"/>
              <a:t>Deployment: telephone company</a:t>
            </a:r>
          </a:p>
          <a:p>
            <a:pPr lvl="1">
              <a:defRPr/>
            </a:pPr>
            <a:r>
              <a:rPr lang="en-US" dirty="0" smtClean="0"/>
              <a:t>Up to 1 Mbps upstream, and 8 Mbps downstream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Dedicated</a:t>
            </a:r>
            <a:r>
              <a:rPr lang="en-US" dirty="0" smtClean="0"/>
              <a:t> physical line to telephone central office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HFC: hybrid fiber coax</a:t>
            </a:r>
          </a:p>
          <a:p>
            <a:pPr lvl="1">
              <a:defRPr/>
            </a:pPr>
            <a:r>
              <a:rPr lang="en-US" dirty="0" smtClean="0"/>
              <a:t>Asymmetric: up to 30Mbps downstream, 2 Mbps upstream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Homes share </a:t>
            </a:r>
            <a:r>
              <a:rPr lang="en-US" dirty="0" smtClean="0"/>
              <a:t>access to ISP router</a:t>
            </a:r>
          </a:p>
          <a:p>
            <a:pPr lvl="1">
              <a:defRPr/>
            </a:pPr>
            <a:r>
              <a:rPr lang="en-US" dirty="0" smtClean="0"/>
              <a:t>Deployment: cable TV companies</a:t>
            </a:r>
            <a:endParaRPr lang="en-US" dirty="0"/>
          </a:p>
        </p:txBody>
      </p:sp>
      <p:sp>
        <p:nvSpPr>
          <p:cNvPr id="3584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E5465E-23F5-4EBF-80D5-FD44AF0BCF84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Company access: Local Area Networks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5256212" cy="4895850"/>
          </a:xfrm>
        </p:spPr>
        <p:txBody>
          <a:bodyPr/>
          <a:lstStyle/>
          <a:p>
            <a:r>
              <a:rPr lang="en-US" altLang="zh-CN" sz="2800" smtClean="0"/>
              <a:t>Company/University </a:t>
            </a:r>
            <a:r>
              <a:rPr lang="en-US" altLang="zh-CN" sz="2800" smtClean="0">
                <a:solidFill>
                  <a:srgbClr val="FF0000"/>
                </a:solidFill>
              </a:rPr>
              <a:t>local area network</a:t>
            </a:r>
            <a:r>
              <a:rPr lang="en-US" altLang="zh-CN" sz="2800" smtClean="0"/>
              <a:t> (LAN) connects end systems to edge router</a:t>
            </a:r>
          </a:p>
          <a:p>
            <a:pPr lvl="2"/>
            <a:endParaRPr lang="en-US" altLang="zh-CN" sz="2000" smtClean="0"/>
          </a:p>
          <a:p>
            <a:r>
              <a:rPr lang="en-US" altLang="zh-CN" sz="2800" smtClean="0">
                <a:solidFill>
                  <a:srgbClr val="0000FF"/>
                </a:solidFill>
              </a:rPr>
              <a:t>Ethernet</a:t>
            </a:r>
            <a:r>
              <a:rPr lang="en-US" altLang="zh-CN" sz="2800" smtClean="0"/>
              <a:t>:</a:t>
            </a:r>
          </a:p>
          <a:p>
            <a:pPr lvl="1"/>
            <a:r>
              <a:rPr lang="en-US" altLang="zh-CN" sz="2400" smtClean="0"/>
              <a:t>10 Mbs, 100Mbps, 1Gbps, 10Gbps Ethernet</a:t>
            </a:r>
          </a:p>
          <a:p>
            <a:pPr lvl="1"/>
            <a:r>
              <a:rPr lang="en-US" altLang="zh-CN" sz="2400" smtClean="0"/>
              <a:t>Modern configuration: end systems connect into backbone of Ethernet switches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2A0CAD-0596-484A-895E-43353B2075F1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pic>
        <p:nvPicPr>
          <p:cNvPr id="36868" name="图片 112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1412875"/>
            <a:ext cx="3059113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Wireless Access Networks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5329237" cy="48958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Shared wireless media </a:t>
            </a:r>
            <a:r>
              <a:rPr lang="en-US" sz="2800" dirty="0" smtClean="0"/>
              <a:t>connects end system to router</a:t>
            </a:r>
          </a:p>
          <a:p>
            <a:pPr lvl="1">
              <a:defRPr/>
            </a:pPr>
            <a:r>
              <a:rPr lang="en-US" sz="2400" dirty="0" smtClean="0"/>
              <a:t>via base station, or “access point”</a:t>
            </a:r>
          </a:p>
          <a:p>
            <a:pPr lvl="3">
              <a:defRPr/>
            </a:pPr>
            <a:endParaRPr lang="en-US" sz="1600" dirty="0" smtClean="0"/>
          </a:p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Wireless LANs</a:t>
            </a:r>
            <a:r>
              <a:rPr lang="en-US" sz="2800" dirty="0" smtClean="0"/>
              <a:t>:</a:t>
            </a:r>
          </a:p>
          <a:p>
            <a:pPr lvl="1">
              <a:defRPr/>
            </a:pPr>
            <a:r>
              <a:rPr lang="en-US" sz="2400" dirty="0" smtClean="0"/>
              <a:t>802.11b/g (</a:t>
            </a:r>
            <a:r>
              <a:rPr lang="en-US" sz="2400" dirty="0" err="1" smtClean="0">
                <a:solidFill>
                  <a:srgbClr val="FF0000"/>
                </a:solidFill>
              </a:rPr>
              <a:t>WiFi</a:t>
            </a:r>
            <a:r>
              <a:rPr lang="en-US" sz="2400" dirty="0" smtClean="0"/>
              <a:t>): 11 or 54  Mbps</a:t>
            </a:r>
          </a:p>
          <a:p>
            <a:pPr lvl="3">
              <a:defRPr/>
            </a:pPr>
            <a:endParaRPr lang="en-US" sz="1600" dirty="0" smtClean="0"/>
          </a:p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Wider-area wireless access</a:t>
            </a:r>
          </a:p>
          <a:p>
            <a:pPr lvl="1">
              <a:defRPr/>
            </a:pPr>
            <a:r>
              <a:rPr lang="en-US" sz="2400" dirty="0" smtClean="0"/>
              <a:t>Provided by telecommunication operator</a:t>
            </a:r>
          </a:p>
          <a:p>
            <a:pPr lvl="1">
              <a:defRPr/>
            </a:pPr>
            <a:r>
              <a:rPr lang="en-US" sz="2400" dirty="0" smtClean="0"/>
              <a:t>~1Mbps over cellular system</a:t>
            </a:r>
          </a:p>
          <a:p>
            <a:pPr lvl="1">
              <a:defRPr/>
            </a:pPr>
            <a:r>
              <a:rPr lang="en-US" sz="2400" dirty="0" smtClean="0"/>
              <a:t>Next up (?): </a:t>
            </a:r>
            <a:r>
              <a:rPr lang="en-US" sz="2400" dirty="0" err="1" smtClean="0"/>
              <a:t>WiMAX</a:t>
            </a:r>
            <a:r>
              <a:rPr lang="en-US" sz="2400" dirty="0" smtClean="0"/>
              <a:t> (10’s Mbps) over wide area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72DB8E-9DCB-4F17-A70A-CD2BD728BC5F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pic>
        <p:nvPicPr>
          <p:cNvPr id="37892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5600" y="1844675"/>
            <a:ext cx="3529013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 Books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William Stallings. </a:t>
            </a:r>
            <a:r>
              <a:rPr lang="zh-CN" altLang="en-US" smtClean="0"/>
              <a:t>数据与计算机通信 </a:t>
            </a:r>
            <a:r>
              <a:rPr lang="en-US" altLang="zh-CN" smtClean="0"/>
              <a:t>(8th). </a:t>
            </a:r>
            <a:r>
              <a:rPr lang="zh-CN" altLang="en-US" smtClean="0"/>
              <a:t>电子工业出版社</a:t>
            </a:r>
            <a:endParaRPr lang="en-US" altLang="zh-CN" smtClean="0"/>
          </a:p>
          <a:p>
            <a:r>
              <a:rPr lang="en-US" altLang="zh-CN" smtClean="0"/>
              <a:t>James F. Kurose, Keith W. Ross. </a:t>
            </a:r>
            <a:r>
              <a:rPr lang="zh-CN" altLang="en-US" smtClean="0"/>
              <a:t>计算机网络</a:t>
            </a:r>
            <a:r>
              <a:rPr lang="en-US" altLang="zh-CN" smtClean="0"/>
              <a:t>—</a:t>
            </a:r>
            <a:r>
              <a:rPr lang="zh-CN" altLang="en-US" smtClean="0"/>
              <a:t>自顶向下方法 </a:t>
            </a:r>
            <a:r>
              <a:rPr lang="en-US" altLang="zh-CN" smtClean="0"/>
              <a:t>(4th). </a:t>
            </a:r>
            <a:r>
              <a:rPr lang="zh-CN" altLang="en-US" smtClean="0"/>
              <a:t>机械工业出版社</a:t>
            </a:r>
            <a:endParaRPr 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7378FB-7093-48C2-AD42-1D3616602562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Modern Family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160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home network </a:t>
            </a:r>
            <a:r>
              <a:rPr lang="en-US" dirty="0" smtClean="0"/>
              <a:t>components: </a:t>
            </a:r>
          </a:p>
          <a:p>
            <a:pPr lvl="1">
              <a:defRPr/>
            </a:pPr>
            <a:r>
              <a:rPr lang="en-US" dirty="0" smtClean="0"/>
              <a:t>DSL or cable modem</a:t>
            </a:r>
          </a:p>
          <a:p>
            <a:pPr lvl="1">
              <a:defRPr/>
            </a:pPr>
            <a:r>
              <a:rPr lang="en-US" dirty="0" smtClean="0"/>
              <a:t>Router/Firewall/NAT</a:t>
            </a:r>
          </a:p>
          <a:p>
            <a:pPr lvl="1">
              <a:defRPr/>
            </a:pPr>
            <a:r>
              <a:rPr lang="en-US" dirty="0" smtClean="0"/>
              <a:t>Ethernet switch</a:t>
            </a:r>
          </a:p>
          <a:p>
            <a:pPr lvl="1">
              <a:defRPr/>
            </a:pPr>
            <a:r>
              <a:rPr lang="en-US" dirty="0" smtClean="0"/>
              <a:t>Wireless access point</a:t>
            </a:r>
            <a:endParaRPr lang="en-US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2B68E6-866C-4B4E-AA19-27A5A735549E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3141663"/>
            <a:ext cx="7753350" cy="31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506CE4-638F-4145-9019-50332E9A7B2A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Network Core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4819650" cy="48958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latin typeface="Comic Sans MS" pitchFamily="66" charset="0"/>
              </a:rPr>
              <a:t>Mesh</a:t>
            </a:r>
            <a:r>
              <a:rPr lang="en-US" altLang="zh-CN" sz="2800" dirty="0" smtClean="0"/>
              <a:t> of </a:t>
            </a:r>
            <a:r>
              <a:rPr lang="en-US" altLang="zh-CN" sz="2800" dirty="0" smtClean="0">
                <a:solidFill>
                  <a:srgbClr val="FF0000"/>
                </a:solidFill>
              </a:rPr>
              <a:t>interconnected routers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Fundamental question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How is data transferred through the net?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Circuit switching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Dedicated circuit per call, e.g. telephone net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folHlink"/>
                </a:solidFill>
              </a:rPr>
              <a:t>Packet-switching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Data sent through net in discrete chunks</a:t>
            </a:r>
            <a:endParaRPr lang="en-US" altLang="zh-CN" sz="2000" dirty="0" smtClean="0"/>
          </a:p>
        </p:txBody>
      </p:sp>
      <p:pic>
        <p:nvPicPr>
          <p:cNvPr id="39940" name="图片 241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1628775"/>
            <a:ext cx="3468688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3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3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3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Circuit Switching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95288" y="1412875"/>
            <a:ext cx="4968875" cy="48958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End-to-end resources reserved for “call”</a:t>
            </a:r>
          </a:p>
          <a:p>
            <a:pPr>
              <a:defRPr/>
            </a:pPr>
            <a:r>
              <a:rPr lang="en-US" sz="2800" dirty="0" smtClean="0"/>
              <a:t>Link bandwidth, switch capacity</a:t>
            </a:r>
          </a:p>
          <a:p>
            <a:pPr>
              <a:defRPr/>
            </a:pPr>
            <a:r>
              <a:rPr lang="en-US" sz="2800" dirty="0" smtClean="0"/>
              <a:t>Dedicated resources: no sharing</a:t>
            </a:r>
          </a:p>
          <a:p>
            <a:pPr lvl="2"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800" dirty="0" smtClean="0"/>
              <a:t>Circuit-like (guaranteed) performance</a:t>
            </a:r>
          </a:p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Call setup/teardown </a:t>
            </a:r>
            <a:r>
              <a:rPr lang="en-US" sz="2800" dirty="0" smtClean="0"/>
              <a:t>required</a:t>
            </a:r>
            <a:endParaRPr lang="en-US" sz="2800" dirty="0"/>
          </a:p>
        </p:txBody>
      </p:sp>
      <p:sp>
        <p:nvSpPr>
          <p:cNvPr id="40963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E7F4C-8CD9-4FB8-A6D3-6690EE0A3FF6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pic>
        <p:nvPicPr>
          <p:cNvPr id="40964" name="图片 8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1570038"/>
            <a:ext cx="34925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Packet Switching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484313"/>
            <a:ext cx="8678863" cy="48244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</a:rPr>
              <a:t>Each end-to-end data stream divided into packets</a:t>
            </a:r>
          </a:p>
          <a:p>
            <a:r>
              <a:rPr lang="en-US" altLang="zh-CN" sz="2800" smtClean="0"/>
              <a:t>Application A, B packets share network resources</a:t>
            </a:r>
          </a:p>
          <a:p>
            <a:pPr lvl="2"/>
            <a:endParaRPr lang="en-US" altLang="zh-CN" sz="2000" smtClean="0"/>
          </a:p>
          <a:p>
            <a:r>
              <a:rPr lang="en-US" altLang="zh-CN" sz="2800" smtClean="0">
                <a:solidFill>
                  <a:srgbClr val="0000FF"/>
                </a:solidFill>
              </a:rPr>
              <a:t>Store and forward</a:t>
            </a:r>
            <a:r>
              <a:rPr lang="en-US" altLang="zh-CN" sz="2800" smtClean="0"/>
              <a:t>: packets move one hop at a time, stored (queued) at switches</a:t>
            </a:r>
          </a:p>
          <a:p>
            <a:r>
              <a:rPr lang="en-US" altLang="zh-CN" sz="2800" smtClean="0"/>
              <a:t>Each packet uses full link bandwidth</a:t>
            </a:r>
          </a:p>
          <a:p>
            <a:pPr lvl="2"/>
            <a:endParaRPr lang="en-US" altLang="zh-CN" sz="2000" smtClean="0"/>
          </a:p>
          <a:p>
            <a:r>
              <a:rPr lang="en-US" altLang="zh-CN" sz="2800" smtClean="0">
                <a:solidFill>
                  <a:srgbClr val="0000FF"/>
                </a:solidFill>
              </a:rPr>
              <a:t>Resource contention</a:t>
            </a:r>
            <a:r>
              <a:rPr lang="en-US" altLang="zh-CN" sz="2800" smtClean="0"/>
              <a:t>: aggregate (burst-up) resource demand can exceed amount available</a:t>
            </a:r>
          </a:p>
          <a:p>
            <a:r>
              <a:rPr lang="en-US" altLang="zh-CN" sz="2800" smtClean="0">
                <a:solidFill>
                  <a:srgbClr val="FF0000"/>
                </a:solidFill>
              </a:rPr>
              <a:t>Congestion</a:t>
            </a:r>
            <a:r>
              <a:rPr lang="en-US" altLang="zh-CN" sz="2800" smtClean="0"/>
              <a:t>: packets queue and wait for link use</a:t>
            </a:r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64C4C-0E37-4768-8191-2650D5C2B7F2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Statistical Multiplexing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655763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Link bandwidth shared </a:t>
            </a:r>
            <a:r>
              <a:rPr lang="en-US" altLang="zh-CN" smtClean="0"/>
              <a:t>on demand</a:t>
            </a:r>
          </a:p>
          <a:p>
            <a:pPr lvl="1"/>
            <a:r>
              <a:rPr lang="en-US" altLang="zh-CN" smtClean="0"/>
              <a:t>Sequence of packets does not have fixed pattern</a:t>
            </a: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94CC9-F3B9-4A9E-A125-8B8B3A31D1C8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889250"/>
            <a:ext cx="706596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Circuit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1412875"/>
            <a:ext cx="5357812" cy="4895850"/>
          </a:xfrm>
        </p:spPr>
        <p:txBody>
          <a:bodyPr/>
          <a:lstStyle/>
          <a:p>
            <a:r>
              <a:rPr lang="en-US" altLang="zh-CN" sz="2800" smtClean="0">
                <a:solidFill>
                  <a:srgbClr val="FF0000"/>
                </a:solidFill>
              </a:rPr>
              <a:t>Circuit Switching + Packet Switching</a:t>
            </a:r>
          </a:p>
          <a:p>
            <a:pPr lvl="1"/>
            <a:r>
              <a:rPr lang="en-US" altLang="zh-CN" sz="2400" smtClean="0">
                <a:solidFill>
                  <a:srgbClr val="0000FF"/>
                </a:solidFill>
              </a:rPr>
              <a:t>Routes or main cross roads </a:t>
            </a:r>
            <a:r>
              <a:rPr lang="en-US" altLang="zh-CN" sz="2400" smtClean="0"/>
              <a:t>are fixed</a:t>
            </a:r>
          </a:p>
          <a:p>
            <a:pPr lvl="1"/>
            <a:r>
              <a:rPr lang="en-US" altLang="zh-CN" sz="2400" smtClean="0"/>
              <a:t>Resources shared, congestion control needed</a:t>
            </a:r>
          </a:p>
          <a:p>
            <a:pPr lvl="3"/>
            <a:endParaRPr lang="en-US" altLang="zh-CN" sz="1600" smtClean="0"/>
          </a:p>
          <a:p>
            <a:pPr lvl="1"/>
            <a:r>
              <a:rPr lang="en-US" altLang="zh-CN" sz="2400" smtClean="0"/>
              <a:t>Resources can be </a:t>
            </a:r>
            <a:r>
              <a:rPr lang="en-US" altLang="zh-CN" sz="2400" smtClean="0">
                <a:solidFill>
                  <a:srgbClr val="0000FF"/>
                </a:solidFill>
              </a:rPr>
              <a:t>preserved</a:t>
            </a:r>
            <a:r>
              <a:rPr lang="en-US" altLang="zh-CN" sz="2400" smtClean="0"/>
              <a:t>, leading to different performance</a:t>
            </a:r>
          </a:p>
          <a:p>
            <a:pPr lvl="1"/>
            <a:r>
              <a:rPr lang="en-US" altLang="zh-CN" sz="2400" smtClean="0"/>
              <a:t>Connection setup/teardown needed</a:t>
            </a: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DC7CAB-96FE-4DC7-AB90-53D94B9BFDC5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pic>
        <p:nvPicPr>
          <p:cNvPr id="44036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1570038"/>
            <a:ext cx="34925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Internet Structure – Network of Networks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3684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Roughly hierarchical</a:t>
            </a:r>
          </a:p>
          <a:p>
            <a:pPr>
              <a:defRPr/>
            </a:pPr>
            <a:r>
              <a:rPr lang="en-US" dirty="0" smtClean="0"/>
              <a:t>At center: “</a:t>
            </a:r>
            <a:r>
              <a:rPr lang="en-US" dirty="0" smtClean="0">
                <a:solidFill>
                  <a:srgbClr val="FF0000"/>
                </a:solidFill>
              </a:rPr>
              <a:t>tier-1</a:t>
            </a:r>
            <a:r>
              <a:rPr lang="en-US" dirty="0" smtClean="0"/>
              <a:t>” (National) ISPs</a:t>
            </a:r>
          </a:p>
          <a:p>
            <a:pPr>
              <a:defRPr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Tier-2</a:t>
            </a:r>
            <a:r>
              <a:rPr lang="en-US" dirty="0" smtClean="0"/>
              <a:t>” ISPs: smaller (often regional) ISPs</a:t>
            </a:r>
          </a:p>
          <a:p>
            <a:pPr>
              <a:defRPr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Tier-3</a:t>
            </a:r>
            <a:r>
              <a:rPr lang="en-US" dirty="0" smtClean="0"/>
              <a:t>” ISPs and local/</a:t>
            </a:r>
            <a:r>
              <a:rPr lang="en-US" dirty="0" smtClean="0">
                <a:solidFill>
                  <a:srgbClr val="0000FF"/>
                </a:solidFill>
              </a:rPr>
              <a:t>edge</a:t>
            </a:r>
            <a:r>
              <a:rPr lang="en-US" dirty="0" smtClean="0"/>
              <a:t> ISPs, connect </a:t>
            </a:r>
            <a:r>
              <a:rPr lang="en-US" dirty="0" smtClean="0">
                <a:solidFill>
                  <a:srgbClr val="0000FF"/>
                </a:solidFill>
              </a:rPr>
              <a:t>access networks</a:t>
            </a: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7DBE6A-BFAF-48E9-804E-2E91691DDCFC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3825" y="2846388"/>
            <a:ext cx="613092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Internet – Network of Networks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576263"/>
          </a:xfrm>
        </p:spPr>
        <p:txBody>
          <a:bodyPr/>
          <a:lstStyle/>
          <a:p>
            <a:r>
              <a:rPr lang="en-US" altLang="zh-CN" sz="2800" smtClean="0"/>
              <a:t>A packet may pass through many networks</a:t>
            </a: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1A51CE-3E93-4433-9DD1-EBD93E17F930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916113"/>
            <a:ext cx="7972425" cy="461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Typical Network Applications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</a:rPr>
              <a:t>Client/Server Applications</a:t>
            </a:r>
          </a:p>
          <a:p>
            <a:pPr lvl="1"/>
            <a:r>
              <a:rPr lang="en-US" altLang="zh-CN" smtClean="0"/>
              <a:t>Web and HTTP</a:t>
            </a:r>
          </a:p>
          <a:p>
            <a:pPr lvl="1"/>
            <a:r>
              <a:rPr lang="en-US" altLang="zh-CN" smtClean="0"/>
              <a:t>FTP</a:t>
            </a:r>
          </a:p>
          <a:p>
            <a:pPr lvl="1"/>
            <a:r>
              <a:rPr lang="en-US" altLang="zh-CN" smtClean="0"/>
              <a:t>Electronic Mail</a:t>
            </a:r>
          </a:p>
          <a:p>
            <a:pPr lvl="2"/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P2P Applications</a:t>
            </a:r>
          </a:p>
          <a:p>
            <a:pPr lvl="1"/>
            <a:r>
              <a:rPr lang="en-US" altLang="zh-CN" smtClean="0"/>
              <a:t>BitTorrent</a:t>
            </a:r>
          </a:p>
          <a:p>
            <a:pPr lvl="1"/>
            <a:r>
              <a:rPr lang="en-US" altLang="zh-CN" smtClean="0"/>
              <a:t>Skype</a:t>
            </a:r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5F96CD-680C-465E-B6A3-7DE334463A64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Client-Server Architecture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4891087" cy="489585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Server</a:t>
            </a:r>
          </a:p>
          <a:p>
            <a:pPr>
              <a:defRPr/>
            </a:pPr>
            <a:r>
              <a:rPr lang="en-US" dirty="0" smtClean="0"/>
              <a:t>Always-on host</a:t>
            </a:r>
          </a:p>
          <a:p>
            <a:pPr>
              <a:defRPr/>
            </a:pPr>
            <a:r>
              <a:rPr lang="en-US" dirty="0" smtClean="0"/>
              <a:t>Permanent IP address</a:t>
            </a:r>
          </a:p>
          <a:p>
            <a:pPr>
              <a:defRPr/>
            </a:pPr>
            <a:r>
              <a:rPr lang="en-US" dirty="0" smtClean="0"/>
              <a:t>Server farms for scaling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Clients</a:t>
            </a:r>
          </a:p>
          <a:p>
            <a:pPr>
              <a:defRPr/>
            </a:pPr>
            <a:r>
              <a:rPr lang="en-US" dirty="0" smtClean="0"/>
              <a:t>Communicate with server</a:t>
            </a:r>
          </a:p>
          <a:p>
            <a:pPr>
              <a:defRPr/>
            </a:pPr>
            <a:r>
              <a:rPr lang="en-US" dirty="0" smtClean="0"/>
              <a:t>May be intermittently connected</a:t>
            </a:r>
          </a:p>
          <a:p>
            <a:pPr>
              <a:defRPr/>
            </a:pPr>
            <a:r>
              <a:rPr lang="en-US" dirty="0" smtClean="0"/>
              <a:t>May have dynamic IP addresses</a:t>
            </a:r>
          </a:p>
          <a:p>
            <a:pPr>
              <a:defRPr/>
            </a:pPr>
            <a:r>
              <a:rPr lang="en-US" dirty="0" smtClean="0"/>
              <a:t>Do not communicate directly with each other</a:t>
            </a:r>
            <a:endParaRPr lang="en-US" dirty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5B782-2E5E-4650-BF58-02A763E1B96B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pic>
        <p:nvPicPr>
          <p:cNvPr id="49156" name="图片 4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7613" y="1557338"/>
            <a:ext cx="3973512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6501AE-644E-47AC-91BA-2EA4C565B732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/>
              <a:t>Chapter 1. </a:t>
            </a:r>
            <a:r>
              <a:rPr lang="en-US" altLang="en-US" smtClean="0"/>
              <a:t>Introduction of Networking</a:t>
            </a:r>
            <a:endParaRPr lang="en-US" altLang="zh-CN" smtClean="0"/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Chapter 2. Direct Link Networks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Chapter 3. </a:t>
            </a:r>
            <a:r>
              <a:rPr lang="en-US" altLang="en-US" smtClean="0"/>
              <a:t>Packet Switching Networks</a:t>
            </a:r>
            <a:endParaRPr lang="en-US" altLang="zh-CN" smtClean="0"/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Chapter 4. Internetworking</a:t>
            </a:r>
            <a:endParaRPr lang="en-GB" altLang="zh-CN" smtClean="0"/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Chapter 5. End-to-End Protocols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Chapter 6. Congestion Control and QoS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Chapter 7. Network Security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Chapter 8. </a:t>
            </a:r>
            <a:r>
              <a:rPr lang="en-US" altLang="en-US" smtClean="0"/>
              <a:t>Internet Applications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Web and HTTP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1412875"/>
            <a:ext cx="4929187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Clients use </a:t>
            </a:r>
            <a:r>
              <a:rPr lang="en-US" altLang="zh-CN" sz="2400" smtClean="0">
                <a:solidFill>
                  <a:srgbClr val="FF0000"/>
                </a:solidFill>
              </a:rPr>
              <a:t>browser</a:t>
            </a:r>
            <a:r>
              <a:rPr lang="en-US" altLang="zh-CN" sz="2400" smtClean="0"/>
              <a:t> to send URL(URI)s via </a:t>
            </a:r>
            <a:r>
              <a:rPr lang="en-US" altLang="zh-CN" sz="2400" smtClean="0">
                <a:solidFill>
                  <a:srgbClr val="0000FF"/>
                </a:solidFill>
              </a:rPr>
              <a:t>HTTP</a:t>
            </a:r>
            <a:r>
              <a:rPr lang="en-US" altLang="zh-CN" sz="2400" smtClean="0"/>
              <a:t> to servers requesting a Web page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</a:rPr>
              <a:t>Web pages </a:t>
            </a:r>
            <a:r>
              <a:rPr lang="en-US" altLang="zh-CN" sz="2400" smtClean="0"/>
              <a:t>constructed using HTML (or other markup language), inter-connected by URL</a:t>
            </a:r>
          </a:p>
          <a:p>
            <a:pPr lvl="2"/>
            <a:endParaRPr lang="en-US" altLang="zh-CN" sz="1600" smtClean="0"/>
          </a:p>
          <a:p>
            <a:r>
              <a:rPr lang="en-US" altLang="zh-CN" sz="2400" smtClean="0"/>
              <a:t>Servers (or caches) respond with requested </a:t>
            </a:r>
            <a:r>
              <a:rPr lang="en-US" altLang="zh-CN" sz="2400" smtClean="0">
                <a:solidFill>
                  <a:srgbClr val="0000FF"/>
                </a:solidFill>
              </a:rPr>
              <a:t>Web page</a:t>
            </a:r>
          </a:p>
          <a:p>
            <a:r>
              <a:rPr lang="en-US" altLang="zh-CN" sz="2400" smtClean="0"/>
              <a:t>Client’s browser displays Web page returned by server</a:t>
            </a:r>
          </a:p>
        </p:txBody>
      </p:sp>
      <p:sp>
        <p:nvSpPr>
          <p:cNvPr id="10138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53E6F5-A367-4ABD-87E4-ABB038F0732A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graphicFrame>
        <p:nvGraphicFramePr>
          <p:cNvPr id="101377" name="Object 29"/>
          <p:cNvGraphicFramePr>
            <a:graphicFrameLocks noChangeAspect="1"/>
          </p:cNvGraphicFramePr>
          <p:nvPr/>
        </p:nvGraphicFramePr>
        <p:xfrm>
          <a:off x="5151438" y="1847850"/>
          <a:ext cx="752475" cy="596900"/>
        </p:xfrm>
        <a:graphic>
          <a:graphicData uri="http://schemas.openxmlformats.org/presentationml/2006/ole">
            <p:oleObj spid="_x0000_s101377" name="Clip" r:id="rId3" imgW="1305000" imgH="1085760" progId="">
              <p:embed/>
            </p:oleObj>
          </a:graphicData>
        </a:graphic>
      </p:graphicFrame>
      <p:sp>
        <p:nvSpPr>
          <p:cNvPr id="101382" name="Text Box 30"/>
          <p:cNvSpPr txBox="1">
            <a:spLocks noChangeArrowheads="1"/>
          </p:cNvSpPr>
          <p:nvPr/>
        </p:nvSpPr>
        <p:spPr bwMode="auto">
          <a:xfrm>
            <a:off x="5000625" y="2443163"/>
            <a:ext cx="1162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Comic Sans MS" pitchFamily="66" charset="0"/>
              </a:rPr>
              <a:t>PC running</a:t>
            </a:r>
          </a:p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Comic Sans MS" pitchFamily="66" charset="0"/>
              </a:rPr>
              <a:t>Explorer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01378" name="Object 31"/>
          <p:cNvGraphicFramePr>
            <a:graphicFrameLocks noChangeAspect="1"/>
          </p:cNvGraphicFramePr>
          <p:nvPr/>
        </p:nvGraphicFramePr>
        <p:xfrm>
          <a:off x="5246688" y="4543425"/>
          <a:ext cx="752475" cy="596900"/>
        </p:xfrm>
        <a:graphic>
          <a:graphicData uri="http://schemas.openxmlformats.org/presentationml/2006/ole">
            <p:oleObj spid="_x0000_s101378" name="Clip" r:id="rId4" imgW="1305000" imgH="1085760" progId="">
              <p:embed/>
            </p:oleObj>
          </a:graphicData>
        </a:graphic>
      </p:graphicFrame>
      <p:sp>
        <p:nvSpPr>
          <p:cNvPr id="101383" name="Text Box 32"/>
          <p:cNvSpPr txBox="1">
            <a:spLocks noChangeArrowheads="1"/>
          </p:cNvSpPr>
          <p:nvPr/>
        </p:nvSpPr>
        <p:spPr bwMode="auto">
          <a:xfrm>
            <a:off x="7718425" y="3824288"/>
            <a:ext cx="138271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Comic Sans MS" pitchFamily="66" charset="0"/>
              </a:rPr>
              <a:t>Server </a:t>
            </a:r>
          </a:p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Comic Sans MS" pitchFamily="66" charset="0"/>
              </a:rPr>
              <a:t>running</a:t>
            </a:r>
          </a:p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Comic Sans MS" pitchFamily="66" charset="0"/>
              </a:rPr>
              <a:t>Apache Web</a:t>
            </a:r>
          </a:p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Comic Sans MS" pitchFamily="66" charset="0"/>
              </a:rPr>
              <a:t>server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1384" name="Group 33"/>
          <p:cNvGrpSpPr>
            <a:grpSpLocks/>
          </p:cNvGrpSpPr>
          <p:nvPr/>
        </p:nvGrpSpPr>
        <p:grpSpPr bwMode="auto">
          <a:xfrm>
            <a:off x="8137525" y="2713038"/>
            <a:ext cx="504825" cy="1071562"/>
            <a:chOff x="4180" y="783"/>
            <a:chExt cx="150" cy="307"/>
          </a:xfrm>
        </p:grpSpPr>
        <p:sp>
          <p:nvSpPr>
            <p:cNvPr id="101394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>
                <a:latin typeface="Comic Sans MS" pitchFamily="66" charset="0"/>
              </a:endParaRPr>
            </a:p>
          </p:txBody>
        </p:sp>
        <p:sp>
          <p:nvSpPr>
            <p:cNvPr id="101395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>
                <a:latin typeface="Comic Sans MS" pitchFamily="66" charset="0"/>
              </a:endParaRPr>
            </a:p>
          </p:txBody>
        </p:sp>
        <p:sp>
          <p:nvSpPr>
            <p:cNvPr id="101396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>
                <a:latin typeface="Comic Sans MS" pitchFamily="66" charset="0"/>
              </a:endParaRPr>
            </a:p>
          </p:txBody>
        </p:sp>
        <p:sp>
          <p:nvSpPr>
            <p:cNvPr id="101397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>
                <a:latin typeface="Comic Sans MS" pitchFamily="66" charset="0"/>
              </a:endParaRPr>
            </a:p>
          </p:txBody>
        </p:sp>
        <p:sp>
          <p:nvSpPr>
            <p:cNvPr id="101398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9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0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>
                <a:latin typeface="Comic Sans MS" pitchFamily="66" charset="0"/>
              </a:endParaRPr>
            </a:p>
          </p:txBody>
        </p:sp>
        <p:sp>
          <p:nvSpPr>
            <p:cNvPr id="101401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>
                <a:latin typeface="Comic Sans MS" pitchFamily="66" charset="0"/>
              </a:endParaRPr>
            </a:p>
          </p:txBody>
        </p:sp>
      </p:grpSp>
      <p:sp>
        <p:nvSpPr>
          <p:cNvPr id="101385" name="Line 42"/>
          <p:cNvSpPr>
            <a:spLocks noChangeShapeType="1"/>
          </p:cNvSpPr>
          <p:nvPr/>
        </p:nvSpPr>
        <p:spPr bwMode="auto">
          <a:xfrm>
            <a:off x="5970588" y="2120900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6" name="Line 43"/>
          <p:cNvSpPr>
            <a:spLocks noChangeShapeType="1"/>
          </p:cNvSpPr>
          <p:nvPr/>
        </p:nvSpPr>
        <p:spPr bwMode="auto">
          <a:xfrm flipH="1" flipV="1">
            <a:off x="6027738" y="2320925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7" name="Line 44"/>
          <p:cNvSpPr>
            <a:spLocks noChangeShapeType="1"/>
          </p:cNvSpPr>
          <p:nvPr/>
        </p:nvSpPr>
        <p:spPr bwMode="auto">
          <a:xfrm flipV="1">
            <a:off x="5961063" y="3492500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8" name="Line 45"/>
          <p:cNvSpPr>
            <a:spLocks noChangeShapeType="1"/>
          </p:cNvSpPr>
          <p:nvPr/>
        </p:nvSpPr>
        <p:spPr bwMode="auto">
          <a:xfrm flipH="1">
            <a:off x="6037263" y="3616325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9" name="Text Box 46"/>
          <p:cNvSpPr txBox="1">
            <a:spLocks noChangeArrowheads="1"/>
          </p:cNvSpPr>
          <p:nvPr/>
        </p:nvSpPr>
        <p:spPr bwMode="auto">
          <a:xfrm>
            <a:off x="5148263" y="5205413"/>
            <a:ext cx="13223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Comic Sans MS" pitchFamily="66" charset="0"/>
              </a:rPr>
              <a:t>Mac running</a:t>
            </a:r>
          </a:p>
          <a:p>
            <a:pPr algn="ctr" eaLnBrk="0" hangingPunct="0"/>
            <a:r>
              <a:rPr lang="en-US" altLang="zh-CN" sz="1600">
                <a:solidFill>
                  <a:srgbClr val="000000"/>
                </a:solidFill>
                <a:latin typeface="Comic Sans MS" pitchFamily="66" charset="0"/>
              </a:rPr>
              <a:t>Navigator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90" name="Text Box 47"/>
          <p:cNvSpPr txBox="1">
            <a:spLocks noChangeArrowheads="1"/>
          </p:cNvSpPr>
          <p:nvPr/>
        </p:nvSpPr>
        <p:spPr bwMode="auto">
          <a:xfrm rot="1422049">
            <a:off x="6324600" y="2281238"/>
            <a:ext cx="1509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HTTP request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91" name="Text Box 48"/>
          <p:cNvSpPr txBox="1">
            <a:spLocks noChangeArrowheads="1"/>
          </p:cNvSpPr>
          <p:nvPr/>
        </p:nvSpPr>
        <p:spPr bwMode="auto">
          <a:xfrm rot="-1692639">
            <a:off x="6115050" y="3776663"/>
            <a:ext cx="1509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HTTP request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92" name="Text Box 49"/>
          <p:cNvSpPr txBox="1">
            <a:spLocks noChangeArrowheads="1"/>
          </p:cNvSpPr>
          <p:nvPr/>
        </p:nvSpPr>
        <p:spPr bwMode="auto">
          <a:xfrm rot="1411598">
            <a:off x="6137275" y="2728913"/>
            <a:ext cx="162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HTTP response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93" name="Text Box 50"/>
          <p:cNvSpPr txBox="1">
            <a:spLocks noChangeArrowheads="1"/>
          </p:cNvSpPr>
          <p:nvPr/>
        </p:nvSpPr>
        <p:spPr bwMode="auto">
          <a:xfrm rot="-1737783">
            <a:off x="6318250" y="4110038"/>
            <a:ext cx="162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HTTP response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WWW Architecture</a:t>
            </a:r>
          </a:p>
        </p:txBody>
      </p:sp>
      <p:sp>
        <p:nvSpPr>
          <p:cNvPr id="1024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69C7C-016A-4F6C-B6B2-889EF63260A8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pic>
        <p:nvPicPr>
          <p:cNvPr id="102403" name="Picture 4" descr="7-1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4375" y="1341438"/>
            <a:ext cx="7500938" cy="4406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3733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Transfer file to/from remote host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Control connection</a:t>
            </a:r>
          </a:p>
          <a:p>
            <a:pPr lvl="1">
              <a:defRPr/>
            </a:pPr>
            <a:r>
              <a:rPr lang="en-US" dirty="0" smtClean="0"/>
              <a:t>Login/logout, file transfer command/reply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Data connection</a:t>
            </a:r>
          </a:p>
          <a:p>
            <a:pPr lvl="1">
              <a:defRPr/>
            </a:pPr>
            <a:r>
              <a:rPr lang="en-US" dirty="0" smtClean="0"/>
              <a:t>Transferring file contents</a:t>
            </a:r>
          </a:p>
          <a:p>
            <a:pPr lvl="1">
              <a:defRPr/>
            </a:pPr>
            <a:r>
              <a:rPr lang="en-US" dirty="0" smtClean="0"/>
              <a:t>Client side initiates file transfer</a:t>
            </a:r>
            <a:endParaRPr lang="en-US" dirty="0"/>
          </a:p>
        </p:txBody>
      </p:sp>
      <p:sp>
        <p:nvSpPr>
          <p:cNvPr id="1034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1046EA-D917-4DF7-A110-D3DE892B80C4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pic>
        <p:nvPicPr>
          <p:cNvPr id="5" name="图片 4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14750"/>
            <a:ext cx="8142287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Electronic Mail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SMTP:</a:t>
            </a:r>
            <a:r>
              <a:rPr lang="en-US" dirty="0" smtClean="0"/>
              <a:t> Simple Mail Transfer Protocol</a:t>
            </a:r>
          </a:p>
          <a:p>
            <a:pPr lvl="1">
              <a:defRPr/>
            </a:pPr>
            <a:r>
              <a:rPr lang="en-US" dirty="0" smtClean="0"/>
              <a:t>Delivery of simple text mail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MIME:</a:t>
            </a:r>
            <a:r>
              <a:rPr lang="en-US" dirty="0" smtClean="0"/>
              <a:t> Multi-purpose Internet Mail Extension</a:t>
            </a:r>
          </a:p>
          <a:p>
            <a:pPr lvl="1">
              <a:defRPr/>
            </a:pPr>
            <a:r>
              <a:rPr lang="en-US" dirty="0" smtClean="0"/>
              <a:t>Express of other types of data, e.g. voice, images, video clips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POP:</a:t>
            </a:r>
            <a:r>
              <a:rPr lang="en-US" dirty="0" smtClean="0"/>
              <a:t> Post Office Protocol </a:t>
            </a:r>
          </a:p>
          <a:p>
            <a:pPr lvl="1">
              <a:defRPr/>
            </a:pPr>
            <a:r>
              <a:rPr lang="en-US" dirty="0" smtClean="0"/>
              <a:t>Mail retrieval from server, including authorization and download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IMAP:</a:t>
            </a:r>
            <a:r>
              <a:rPr lang="en-US" dirty="0" smtClean="0"/>
              <a:t> Internet Mail Access Protocol</a:t>
            </a:r>
          </a:p>
          <a:p>
            <a:pPr lvl="1">
              <a:defRPr/>
            </a:pPr>
            <a:r>
              <a:rPr lang="en-US" dirty="0" smtClean="0"/>
              <a:t>Manipulation of stored mails on server</a:t>
            </a:r>
            <a:endParaRPr lang="en-US" dirty="0"/>
          </a:p>
        </p:txBody>
      </p:sp>
      <p:sp>
        <p:nvSpPr>
          <p:cNvPr id="1044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349A4-65E2-4180-B963-383E78154AA3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Illustration of A Mail System</a:t>
            </a:r>
          </a:p>
        </p:txBody>
      </p:sp>
      <p:sp>
        <p:nvSpPr>
          <p:cNvPr id="1054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A4B7F3-E8AC-4E49-8575-6EF10021B2C3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pic>
        <p:nvPicPr>
          <p:cNvPr id="10547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6375" y="1412875"/>
            <a:ext cx="60277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588125" y="1125538"/>
            <a:ext cx="1728788" cy="719137"/>
          </a:xfrm>
          <a:prstGeom prst="wedgeRoundRectCallout">
            <a:avLst>
              <a:gd name="adj1" fmla="val -52296"/>
              <a:gd name="adj2" fmla="val 79361"/>
              <a:gd name="adj3" fmla="val 16667"/>
            </a:avLst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/>
            <a:r>
              <a:rPr lang="en-US" altLang="zh-CN" b="0"/>
              <a:t>Pop3, IMAP4, or HTTP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55875" y="5013325"/>
            <a:ext cx="1441450" cy="720725"/>
          </a:xfrm>
          <a:prstGeom prst="wedgeRoundRectCallout">
            <a:avLst>
              <a:gd name="adj1" fmla="val 49227"/>
              <a:gd name="adj2" fmla="val -108370"/>
              <a:gd name="adj3" fmla="val 16667"/>
            </a:avLst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/>
            <a:r>
              <a:rPr lang="en-US" altLang="zh-CN" b="0"/>
              <a:t>RFC 822, MIME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P2P Application: BitTorrent</a:t>
            </a:r>
          </a:p>
        </p:txBody>
      </p:sp>
      <p:sp>
        <p:nvSpPr>
          <p:cNvPr id="106498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587375"/>
          </a:xfrm>
        </p:spPr>
        <p:txBody>
          <a:bodyPr/>
          <a:lstStyle/>
          <a:p>
            <a:r>
              <a:rPr lang="en-US" altLang="zh-CN" sz="2800" smtClean="0"/>
              <a:t>P2P file sharing &amp; distribution</a:t>
            </a:r>
          </a:p>
        </p:txBody>
      </p:sp>
      <p:sp>
        <p:nvSpPr>
          <p:cNvPr id="1064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5AD0E7-0278-4C42-AFBA-99CE9A306D55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pic>
        <p:nvPicPr>
          <p:cNvPr id="5" name="图片 4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844675"/>
            <a:ext cx="7185025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BitTorrent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File divided into </a:t>
            </a:r>
            <a:r>
              <a:rPr lang="en-US" dirty="0" smtClean="0">
                <a:solidFill>
                  <a:srgbClr val="0000FF"/>
                </a:solidFill>
              </a:rPr>
              <a:t>256kB chunks</a:t>
            </a:r>
          </a:p>
          <a:p>
            <a:pPr>
              <a:defRPr/>
            </a:pPr>
            <a:r>
              <a:rPr lang="en-US" dirty="0" smtClean="0"/>
              <a:t>Peer (Alice) joining torrent: </a:t>
            </a:r>
          </a:p>
          <a:p>
            <a:pPr lvl="1">
              <a:defRPr/>
            </a:pPr>
            <a:r>
              <a:rPr lang="en-US" dirty="0" smtClean="0"/>
              <a:t>Register with tracker to get </a:t>
            </a:r>
            <a:r>
              <a:rPr lang="en-US" dirty="0" smtClean="0">
                <a:solidFill>
                  <a:srgbClr val="FF0000"/>
                </a:solidFill>
              </a:rPr>
              <a:t>list of peers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connects to subset</a:t>
            </a:r>
            <a:r>
              <a:rPr lang="en-US" dirty="0" smtClean="0"/>
              <a:t> of peers (“neighbors”)</a:t>
            </a:r>
          </a:p>
          <a:p>
            <a:pPr lvl="1">
              <a:defRPr/>
            </a:pPr>
            <a:r>
              <a:rPr lang="en-US" dirty="0" smtClean="0"/>
              <a:t>Alice issues requests for her missing chunks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While downloading,  Alice </a:t>
            </a:r>
            <a:r>
              <a:rPr lang="en-US" dirty="0" smtClean="0">
                <a:solidFill>
                  <a:srgbClr val="0000FF"/>
                </a:solidFill>
              </a:rPr>
              <a:t>uploads chunks </a:t>
            </a:r>
            <a:r>
              <a:rPr lang="en-US" dirty="0" smtClean="0"/>
              <a:t>to other peers</a:t>
            </a:r>
          </a:p>
          <a:p>
            <a:pPr lvl="1">
              <a:defRPr/>
            </a:pPr>
            <a:r>
              <a:rPr lang="en-US" dirty="0" smtClean="0"/>
              <a:t>Send chunks to 4 neighbors currently sending her chunks </a:t>
            </a:r>
            <a:r>
              <a:rPr lang="en-US" dirty="0" smtClean="0">
                <a:solidFill>
                  <a:srgbClr val="FF0000"/>
                </a:solidFill>
              </a:rPr>
              <a:t>at the highest rate</a:t>
            </a:r>
          </a:p>
          <a:p>
            <a:pPr lvl="3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smtClean="0"/>
              <a:t>Peers may come and go</a:t>
            </a:r>
            <a:endParaRPr lang="en-US" dirty="0"/>
          </a:p>
        </p:txBody>
      </p:sp>
      <p:sp>
        <p:nvSpPr>
          <p:cNvPr id="1075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B77FAC-3B5C-43E2-BAAB-0F3347DD35C8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P2P Application: Skype</a:t>
            </a:r>
          </a:p>
        </p:txBody>
      </p:sp>
      <p:sp>
        <p:nvSpPr>
          <p:cNvPr id="108546" name="内容占位符 2"/>
          <p:cNvSpPr>
            <a:spLocks noGrp="1"/>
          </p:cNvSpPr>
          <p:nvPr>
            <p:ph idx="1"/>
          </p:nvPr>
        </p:nvSpPr>
        <p:spPr>
          <a:xfrm>
            <a:off x="214313" y="1412875"/>
            <a:ext cx="4357687" cy="4895850"/>
          </a:xfrm>
        </p:spPr>
        <p:txBody>
          <a:bodyPr/>
          <a:lstStyle/>
          <a:p>
            <a:r>
              <a:rPr lang="en-US" altLang="zh-CN" sz="2800" smtClean="0"/>
              <a:t>P2P </a:t>
            </a:r>
            <a:r>
              <a:rPr lang="en-US" altLang="zh-CN" sz="2800" smtClean="0">
                <a:solidFill>
                  <a:srgbClr val="0000FF"/>
                </a:solidFill>
              </a:rPr>
              <a:t>Voice-Over-IP</a:t>
            </a:r>
            <a:r>
              <a:rPr lang="en-US" altLang="zh-CN" sz="2800" smtClean="0"/>
              <a:t> (VoIP) application</a:t>
            </a:r>
          </a:p>
          <a:p>
            <a:pPr lvl="1"/>
            <a:r>
              <a:rPr lang="en-US" altLang="zh-CN" sz="2400" smtClean="0"/>
              <a:t>pc-to-pc, pc-to-phone, phone-to-pc</a:t>
            </a:r>
          </a:p>
          <a:p>
            <a:pPr lvl="1"/>
            <a:endParaRPr lang="en-US" altLang="zh-CN" sz="2400" smtClean="0"/>
          </a:p>
          <a:p>
            <a:r>
              <a:rPr lang="en-US" altLang="zh-CN" sz="2800" smtClean="0">
                <a:solidFill>
                  <a:srgbClr val="FF0000"/>
                </a:solidFill>
              </a:rPr>
              <a:t>Proprietary</a:t>
            </a:r>
            <a:r>
              <a:rPr lang="en-US" altLang="zh-CN" sz="2800" smtClean="0"/>
              <a:t> application-layer protocol</a:t>
            </a:r>
          </a:p>
        </p:txBody>
      </p:sp>
      <p:sp>
        <p:nvSpPr>
          <p:cNvPr id="1085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FCFC2D-8BFD-4904-A7A3-11EAE4F25ECE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pic>
        <p:nvPicPr>
          <p:cNvPr id="5" name="图片 4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4975" y="1303338"/>
            <a:ext cx="482758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Skype: Making a Call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412875"/>
            <a:ext cx="4357688" cy="4895850"/>
          </a:xfrm>
        </p:spPr>
        <p:txBody>
          <a:bodyPr/>
          <a:lstStyle/>
          <a:p>
            <a:r>
              <a:rPr lang="en-US" altLang="zh-CN" sz="2400" smtClean="0"/>
              <a:t>User starts Skype</a:t>
            </a:r>
          </a:p>
          <a:p>
            <a:r>
              <a:rPr lang="en-US" altLang="zh-CN" sz="2400" smtClean="0"/>
              <a:t>SC </a:t>
            </a:r>
            <a:r>
              <a:rPr lang="en-US" altLang="zh-CN" sz="2400" smtClean="0">
                <a:solidFill>
                  <a:srgbClr val="FF0000"/>
                </a:solidFill>
              </a:rPr>
              <a:t>registers</a:t>
            </a:r>
            <a:r>
              <a:rPr lang="en-US" altLang="zh-CN" sz="2400" smtClean="0"/>
              <a:t> with SN</a:t>
            </a:r>
          </a:p>
          <a:p>
            <a:r>
              <a:rPr lang="en-US" altLang="zh-CN" sz="2400" smtClean="0"/>
              <a:t>SC </a:t>
            </a:r>
            <a:r>
              <a:rPr lang="en-US" altLang="zh-CN" sz="2400" smtClean="0">
                <a:solidFill>
                  <a:srgbClr val="0000FF"/>
                </a:solidFill>
              </a:rPr>
              <a:t>logs in </a:t>
            </a:r>
            <a:r>
              <a:rPr lang="en-US" altLang="zh-CN" sz="2400" smtClean="0"/>
              <a:t>(authenticate)</a:t>
            </a:r>
          </a:p>
          <a:p>
            <a:pPr lvl="2"/>
            <a:endParaRPr lang="en-US" altLang="zh-CN" sz="1600" smtClean="0"/>
          </a:p>
          <a:p>
            <a:r>
              <a:rPr lang="en-US" altLang="zh-CN" sz="2400" smtClean="0"/>
              <a:t>Call: SC contacts SN with callee ID</a:t>
            </a:r>
          </a:p>
          <a:p>
            <a:r>
              <a:rPr lang="en-US" altLang="zh-CN" sz="2400" smtClean="0"/>
              <a:t>SN contacts other SNs to </a:t>
            </a:r>
            <a:r>
              <a:rPr lang="en-US" altLang="zh-CN" sz="2400" smtClean="0">
                <a:solidFill>
                  <a:srgbClr val="0000FF"/>
                </a:solidFill>
              </a:rPr>
              <a:t>find address of callee</a:t>
            </a:r>
          </a:p>
          <a:p>
            <a:pPr lvl="2"/>
            <a:endParaRPr lang="en-US" altLang="zh-CN" sz="1600" smtClean="0"/>
          </a:p>
          <a:p>
            <a:r>
              <a:rPr lang="en-US" altLang="zh-CN" sz="2400" smtClean="0"/>
              <a:t>SC </a:t>
            </a:r>
            <a:r>
              <a:rPr lang="en-US" altLang="zh-CN" sz="2400" smtClean="0">
                <a:solidFill>
                  <a:srgbClr val="FF0000"/>
                </a:solidFill>
              </a:rPr>
              <a:t>directly contacts </a:t>
            </a:r>
            <a:r>
              <a:rPr lang="en-US" altLang="zh-CN" sz="2400" smtClean="0"/>
              <a:t>callee, over TCP</a:t>
            </a:r>
          </a:p>
        </p:txBody>
      </p:sp>
      <p:sp>
        <p:nvSpPr>
          <p:cNvPr id="9732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85E6E-745E-43D3-BDA9-A637E562E6CB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94" name="Line 6"/>
          <p:cNvSpPr>
            <a:spLocks noChangeShapeType="1"/>
          </p:cNvSpPr>
          <p:nvPr/>
        </p:nvSpPr>
        <p:spPr bwMode="auto">
          <a:xfrm>
            <a:off x="6353175" y="2987675"/>
            <a:ext cx="636588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95" name="Line 7"/>
          <p:cNvSpPr>
            <a:spLocks noChangeShapeType="1"/>
          </p:cNvSpPr>
          <p:nvPr/>
        </p:nvSpPr>
        <p:spPr bwMode="auto">
          <a:xfrm>
            <a:off x="6546850" y="2405063"/>
            <a:ext cx="498475" cy="971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96" name="Line 8"/>
          <p:cNvSpPr>
            <a:spLocks noChangeShapeType="1"/>
          </p:cNvSpPr>
          <p:nvPr/>
        </p:nvSpPr>
        <p:spPr bwMode="auto">
          <a:xfrm flipH="1">
            <a:off x="7005638" y="2238375"/>
            <a:ext cx="14287" cy="1109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97" name="Line 9"/>
          <p:cNvSpPr>
            <a:spLocks noChangeShapeType="1"/>
          </p:cNvSpPr>
          <p:nvPr/>
        </p:nvSpPr>
        <p:spPr bwMode="auto">
          <a:xfrm flipH="1">
            <a:off x="7005638" y="2403475"/>
            <a:ext cx="595312" cy="958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98" name="Line 10"/>
          <p:cNvSpPr>
            <a:spLocks noChangeShapeType="1"/>
          </p:cNvSpPr>
          <p:nvPr/>
        </p:nvSpPr>
        <p:spPr bwMode="auto">
          <a:xfrm flipH="1">
            <a:off x="7032625" y="2762250"/>
            <a:ext cx="955675" cy="654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grpSp>
        <p:nvGrpSpPr>
          <p:cNvPr id="97326" name="Group 11"/>
          <p:cNvGrpSpPr>
            <a:grpSpLocks/>
          </p:cNvGrpSpPr>
          <p:nvPr/>
        </p:nvGrpSpPr>
        <p:grpSpPr bwMode="auto">
          <a:xfrm>
            <a:off x="6602413" y="3073400"/>
            <a:ext cx="849312" cy="703263"/>
            <a:chOff x="3464" y="1275"/>
            <a:chExt cx="395" cy="329"/>
          </a:xfrm>
        </p:grpSpPr>
        <p:pic>
          <p:nvPicPr>
            <p:cNvPr id="97391" name="Picture 12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00" name="Object 13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00" name="Clip" r:id="rId5" imgW="1305000" imgH="1085760" progId="">
                <p:embed/>
              </p:oleObj>
            </a:graphicData>
          </a:graphic>
        </p:graphicFrame>
      </p:grpSp>
      <p:sp>
        <p:nvSpPr>
          <p:cNvPr id="102" name="Line 15"/>
          <p:cNvSpPr>
            <a:spLocks noChangeShapeType="1"/>
          </p:cNvSpPr>
          <p:nvPr/>
        </p:nvSpPr>
        <p:spPr bwMode="auto">
          <a:xfrm flipV="1">
            <a:off x="5846763" y="4854575"/>
            <a:ext cx="96837" cy="735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03" name="Line 16"/>
          <p:cNvSpPr>
            <a:spLocks noChangeShapeType="1"/>
          </p:cNvSpPr>
          <p:nvPr/>
        </p:nvSpPr>
        <p:spPr bwMode="auto">
          <a:xfrm>
            <a:off x="5502275" y="3911600"/>
            <a:ext cx="496888" cy="971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04" name="Line 17"/>
          <p:cNvSpPr>
            <a:spLocks noChangeShapeType="1"/>
          </p:cNvSpPr>
          <p:nvPr/>
        </p:nvSpPr>
        <p:spPr bwMode="auto">
          <a:xfrm>
            <a:off x="5280025" y="4506913"/>
            <a:ext cx="679450" cy="347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05" name="Line 18"/>
          <p:cNvSpPr>
            <a:spLocks noChangeShapeType="1"/>
          </p:cNvSpPr>
          <p:nvPr/>
        </p:nvSpPr>
        <p:spPr bwMode="auto">
          <a:xfrm flipV="1">
            <a:off x="5045075" y="4868863"/>
            <a:ext cx="914400" cy="190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 flipV="1">
            <a:off x="5237163" y="4922838"/>
            <a:ext cx="749300" cy="758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grpSp>
        <p:nvGrpSpPr>
          <p:cNvPr id="97332" name="Group 20"/>
          <p:cNvGrpSpPr>
            <a:grpSpLocks/>
          </p:cNvGrpSpPr>
          <p:nvPr/>
        </p:nvGrpSpPr>
        <p:grpSpPr bwMode="auto">
          <a:xfrm>
            <a:off x="5057775" y="5356225"/>
            <a:ext cx="501650" cy="481013"/>
            <a:chOff x="3464" y="1275"/>
            <a:chExt cx="395" cy="329"/>
          </a:xfrm>
        </p:grpSpPr>
        <p:pic>
          <p:nvPicPr>
            <p:cNvPr id="97390" name="Picture 21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01" name="Object 22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01" name="Clip" r:id="rId6" imgW="1305000" imgH="1085760" progId="">
                <p:embed/>
              </p:oleObj>
            </a:graphicData>
          </a:graphic>
        </p:graphicFrame>
      </p:grpSp>
      <p:grpSp>
        <p:nvGrpSpPr>
          <p:cNvPr id="97333" name="Group 23"/>
          <p:cNvGrpSpPr>
            <a:grpSpLocks/>
          </p:cNvGrpSpPr>
          <p:nvPr/>
        </p:nvGrpSpPr>
        <p:grpSpPr bwMode="auto">
          <a:xfrm>
            <a:off x="4848225" y="4843463"/>
            <a:ext cx="501650" cy="481012"/>
            <a:chOff x="3464" y="1275"/>
            <a:chExt cx="395" cy="329"/>
          </a:xfrm>
        </p:grpSpPr>
        <p:pic>
          <p:nvPicPr>
            <p:cNvPr id="97389" name="Picture 24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02" name="Object 25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02" name="Clip" r:id="rId7" imgW="1305000" imgH="1085760" progId="">
                <p:embed/>
              </p:oleObj>
            </a:graphicData>
          </a:graphic>
        </p:graphicFrame>
      </p:grpSp>
      <p:grpSp>
        <p:nvGrpSpPr>
          <p:cNvPr id="97334" name="Group 26"/>
          <p:cNvGrpSpPr>
            <a:grpSpLocks/>
          </p:cNvGrpSpPr>
          <p:nvPr/>
        </p:nvGrpSpPr>
        <p:grpSpPr bwMode="auto">
          <a:xfrm>
            <a:off x="5667375" y="5505450"/>
            <a:ext cx="501650" cy="481013"/>
            <a:chOff x="3464" y="1275"/>
            <a:chExt cx="395" cy="329"/>
          </a:xfrm>
        </p:grpSpPr>
        <p:pic>
          <p:nvPicPr>
            <p:cNvPr id="97388" name="Picture 27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03" name="Object 28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03" name="Clip" r:id="rId8" imgW="1305000" imgH="1085760" progId="">
                <p:embed/>
              </p:oleObj>
            </a:graphicData>
          </a:graphic>
        </p:graphicFrame>
      </p:grpSp>
      <p:grpSp>
        <p:nvGrpSpPr>
          <p:cNvPr id="97335" name="Group 29"/>
          <p:cNvGrpSpPr>
            <a:grpSpLocks/>
          </p:cNvGrpSpPr>
          <p:nvPr/>
        </p:nvGrpSpPr>
        <p:grpSpPr bwMode="auto">
          <a:xfrm>
            <a:off x="5278438" y="3900488"/>
            <a:ext cx="501650" cy="481012"/>
            <a:chOff x="3464" y="1275"/>
            <a:chExt cx="395" cy="329"/>
          </a:xfrm>
        </p:grpSpPr>
        <p:pic>
          <p:nvPicPr>
            <p:cNvPr id="97387" name="Picture 30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04" name="Object 31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04" name="Clip" r:id="rId9" imgW="1305000" imgH="1085760" progId="">
                <p:embed/>
              </p:oleObj>
            </a:graphicData>
          </a:graphic>
        </p:graphicFrame>
      </p:grpSp>
      <p:grpSp>
        <p:nvGrpSpPr>
          <p:cNvPr id="97336" name="Group 32"/>
          <p:cNvGrpSpPr>
            <a:grpSpLocks/>
          </p:cNvGrpSpPr>
          <p:nvPr/>
        </p:nvGrpSpPr>
        <p:grpSpPr bwMode="auto">
          <a:xfrm>
            <a:off x="4889500" y="4271963"/>
            <a:ext cx="501650" cy="481012"/>
            <a:chOff x="3464" y="1275"/>
            <a:chExt cx="395" cy="329"/>
          </a:xfrm>
        </p:grpSpPr>
        <p:pic>
          <p:nvPicPr>
            <p:cNvPr id="97386" name="Picture 33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05" name="Object 34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05" name="Clip" r:id="rId10" imgW="1305000" imgH="1085760" progId="">
                <p:embed/>
              </p:oleObj>
            </a:graphicData>
          </a:graphic>
        </p:graphicFrame>
      </p:grpSp>
      <p:grpSp>
        <p:nvGrpSpPr>
          <p:cNvPr id="97337" name="Group 35"/>
          <p:cNvGrpSpPr>
            <a:grpSpLocks/>
          </p:cNvGrpSpPr>
          <p:nvPr/>
        </p:nvGrpSpPr>
        <p:grpSpPr bwMode="auto">
          <a:xfrm>
            <a:off x="5556250" y="4592638"/>
            <a:ext cx="849313" cy="703262"/>
            <a:chOff x="3464" y="1275"/>
            <a:chExt cx="395" cy="329"/>
          </a:xfrm>
        </p:grpSpPr>
        <p:pic>
          <p:nvPicPr>
            <p:cNvPr id="97385" name="Picture 36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06" name="Object 37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06" name="Clip" r:id="rId11" imgW="1305000" imgH="1085760" progId="">
                <p:embed/>
              </p:oleObj>
            </a:graphicData>
          </a:graphic>
        </p:graphicFrame>
      </p:grpSp>
      <p:sp>
        <p:nvSpPr>
          <p:cNvPr id="125" name="Line 38"/>
          <p:cNvSpPr>
            <a:spLocks noChangeShapeType="1"/>
          </p:cNvSpPr>
          <p:nvPr/>
        </p:nvSpPr>
        <p:spPr bwMode="auto">
          <a:xfrm flipH="1">
            <a:off x="6027738" y="3470275"/>
            <a:ext cx="1011237" cy="134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26" name="Line 39"/>
          <p:cNvSpPr>
            <a:spLocks noChangeShapeType="1"/>
          </p:cNvSpPr>
          <p:nvPr/>
        </p:nvSpPr>
        <p:spPr bwMode="auto">
          <a:xfrm>
            <a:off x="7080250" y="3317875"/>
            <a:ext cx="692150" cy="1509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27" name="Line 40"/>
          <p:cNvSpPr>
            <a:spLocks noChangeShapeType="1"/>
          </p:cNvSpPr>
          <p:nvPr/>
        </p:nvSpPr>
        <p:spPr bwMode="auto">
          <a:xfrm flipV="1">
            <a:off x="6110288" y="4784725"/>
            <a:ext cx="1703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28" name="Line 42"/>
          <p:cNvSpPr>
            <a:spLocks noChangeShapeType="1"/>
          </p:cNvSpPr>
          <p:nvPr/>
        </p:nvSpPr>
        <p:spPr bwMode="auto">
          <a:xfrm flipH="1" flipV="1">
            <a:off x="7743825" y="4938713"/>
            <a:ext cx="84138" cy="623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29" name="Line 43"/>
          <p:cNvSpPr>
            <a:spLocks noChangeShapeType="1"/>
          </p:cNvSpPr>
          <p:nvPr/>
        </p:nvSpPr>
        <p:spPr bwMode="auto">
          <a:xfrm flipH="1" flipV="1">
            <a:off x="7799388" y="4967288"/>
            <a:ext cx="777875" cy="469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30" name="Line 44"/>
          <p:cNvSpPr>
            <a:spLocks noChangeShapeType="1"/>
          </p:cNvSpPr>
          <p:nvPr/>
        </p:nvSpPr>
        <p:spPr bwMode="auto">
          <a:xfrm flipH="1" flipV="1">
            <a:off x="7759700" y="4938713"/>
            <a:ext cx="1012825" cy="96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31" name="Line 45"/>
          <p:cNvSpPr>
            <a:spLocks noChangeShapeType="1"/>
          </p:cNvSpPr>
          <p:nvPr/>
        </p:nvSpPr>
        <p:spPr bwMode="auto">
          <a:xfrm flipH="1">
            <a:off x="7759700" y="3994150"/>
            <a:ext cx="595313" cy="958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32" name="Line 46"/>
          <p:cNvSpPr>
            <a:spLocks noChangeShapeType="1"/>
          </p:cNvSpPr>
          <p:nvPr/>
        </p:nvSpPr>
        <p:spPr bwMode="auto">
          <a:xfrm flipH="1">
            <a:off x="7786688" y="4352925"/>
            <a:ext cx="955675" cy="654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grpSp>
        <p:nvGrpSpPr>
          <p:cNvPr id="97346" name="Group 47"/>
          <p:cNvGrpSpPr>
            <a:grpSpLocks/>
          </p:cNvGrpSpPr>
          <p:nvPr/>
        </p:nvGrpSpPr>
        <p:grpSpPr bwMode="auto">
          <a:xfrm>
            <a:off x="8475663" y="4829175"/>
            <a:ext cx="501650" cy="481013"/>
            <a:chOff x="3464" y="1275"/>
            <a:chExt cx="395" cy="329"/>
          </a:xfrm>
        </p:grpSpPr>
        <p:pic>
          <p:nvPicPr>
            <p:cNvPr id="97384" name="Picture 48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07" name="Object 49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07" name="Clip" r:id="rId12" imgW="1305000" imgH="1085760" progId="">
                <p:embed/>
              </p:oleObj>
            </a:graphicData>
          </a:graphic>
        </p:graphicFrame>
      </p:grpSp>
      <p:grpSp>
        <p:nvGrpSpPr>
          <p:cNvPr id="97347" name="Group 50"/>
          <p:cNvGrpSpPr>
            <a:grpSpLocks/>
          </p:cNvGrpSpPr>
          <p:nvPr/>
        </p:nvGrpSpPr>
        <p:grpSpPr bwMode="auto">
          <a:xfrm>
            <a:off x="8312150" y="5340350"/>
            <a:ext cx="501650" cy="481013"/>
            <a:chOff x="3464" y="1275"/>
            <a:chExt cx="395" cy="329"/>
          </a:xfrm>
        </p:grpSpPr>
        <p:pic>
          <p:nvPicPr>
            <p:cNvPr id="97383" name="Picture 51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08" name="Object 52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08" name="Clip" r:id="rId13" imgW="1305000" imgH="1085760" progId="">
                <p:embed/>
              </p:oleObj>
            </a:graphicData>
          </a:graphic>
        </p:graphicFrame>
      </p:grpSp>
      <p:grpSp>
        <p:nvGrpSpPr>
          <p:cNvPr id="97348" name="Group 53"/>
          <p:cNvGrpSpPr>
            <a:grpSpLocks/>
          </p:cNvGrpSpPr>
          <p:nvPr/>
        </p:nvGrpSpPr>
        <p:grpSpPr bwMode="auto">
          <a:xfrm>
            <a:off x="8464550" y="4219575"/>
            <a:ext cx="501650" cy="481013"/>
            <a:chOff x="3464" y="1275"/>
            <a:chExt cx="395" cy="329"/>
          </a:xfrm>
        </p:grpSpPr>
        <p:pic>
          <p:nvPicPr>
            <p:cNvPr id="97382" name="Picture 54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09" name="Object 55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09" name="Clip" r:id="rId14" imgW="1305000" imgH="1085760" progId="">
                <p:embed/>
              </p:oleObj>
            </a:graphicData>
          </a:graphic>
        </p:graphicFrame>
      </p:grpSp>
      <p:grpSp>
        <p:nvGrpSpPr>
          <p:cNvPr id="97349" name="Group 56"/>
          <p:cNvGrpSpPr>
            <a:grpSpLocks/>
          </p:cNvGrpSpPr>
          <p:nvPr/>
        </p:nvGrpSpPr>
        <p:grpSpPr bwMode="auto">
          <a:xfrm>
            <a:off x="8089900" y="3830638"/>
            <a:ext cx="501650" cy="481012"/>
            <a:chOff x="3464" y="1275"/>
            <a:chExt cx="395" cy="329"/>
          </a:xfrm>
        </p:grpSpPr>
        <p:pic>
          <p:nvPicPr>
            <p:cNvPr id="97381" name="Picture 57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10" name="Object 58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10" name="Clip" r:id="rId15" imgW="1305000" imgH="1085760" progId="">
                <p:embed/>
              </p:oleObj>
            </a:graphicData>
          </a:graphic>
        </p:graphicFrame>
      </p:grpSp>
      <p:grpSp>
        <p:nvGrpSpPr>
          <p:cNvPr id="97350" name="Group 59"/>
          <p:cNvGrpSpPr>
            <a:grpSpLocks/>
          </p:cNvGrpSpPr>
          <p:nvPr/>
        </p:nvGrpSpPr>
        <p:grpSpPr bwMode="auto">
          <a:xfrm>
            <a:off x="7604125" y="5424488"/>
            <a:ext cx="501650" cy="481012"/>
            <a:chOff x="3464" y="1275"/>
            <a:chExt cx="395" cy="329"/>
          </a:xfrm>
        </p:grpSpPr>
        <p:pic>
          <p:nvPicPr>
            <p:cNvPr id="97380" name="Picture 60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11" name="Object 61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11" name="Clip" r:id="rId16" imgW="1305000" imgH="1085760" progId="">
                <p:embed/>
              </p:oleObj>
            </a:graphicData>
          </a:graphic>
        </p:graphicFrame>
      </p:grpSp>
      <p:grpSp>
        <p:nvGrpSpPr>
          <p:cNvPr id="97351" name="Group 62"/>
          <p:cNvGrpSpPr>
            <a:grpSpLocks/>
          </p:cNvGrpSpPr>
          <p:nvPr/>
        </p:nvGrpSpPr>
        <p:grpSpPr bwMode="auto">
          <a:xfrm>
            <a:off x="7356475" y="4664075"/>
            <a:ext cx="849313" cy="703263"/>
            <a:chOff x="3464" y="1275"/>
            <a:chExt cx="395" cy="329"/>
          </a:xfrm>
        </p:grpSpPr>
        <p:pic>
          <p:nvPicPr>
            <p:cNvPr id="97379" name="Picture 63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12" name="Object 64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12" name="Clip" r:id="rId17" imgW="1305000" imgH="1085760" progId="">
                <p:embed/>
              </p:oleObj>
            </a:graphicData>
          </a:graphic>
        </p:graphicFrame>
      </p:grpSp>
      <p:grpSp>
        <p:nvGrpSpPr>
          <p:cNvPr id="97352" name="Group 67"/>
          <p:cNvGrpSpPr>
            <a:grpSpLocks/>
          </p:cNvGrpSpPr>
          <p:nvPr/>
        </p:nvGrpSpPr>
        <p:grpSpPr bwMode="auto">
          <a:xfrm>
            <a:off x="5964238" y="2628900"/>
            <a:ext cx="501650" cy="481013"/>
            <a:chOff x="3464" y="1275"/>
            <a:chExt cx="395" cy="329"/>
          </a:xfrm>
        </p:grpSpPr>
        <p:pic>
          <p:nvPicPr>
            <p:cNvPr id="97378" name="Picture 68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13" name="Object 69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13" name="Clip" r:id="rId18" imgW="1305000" imgH="1085760" progId="">
                <p:embed/>
              </p:oleObj>
            </a:graphicData>
          </a:graphic>
        </p:graphicFrame>
      </p:grpSp>
      <p:grpSp>
        <p:nvGrpSpPr>
          <p:cNvPr id="97353" name="Group 70"/>
          <p:cNvGrpSpPr>
            <a:grpSpLocks/>
          </p:cNvGrpSpPr>
          <p:nvPr/>
        </p:nvGrpSpPr>
        <p:grpSpPr bwMode="auto">
          <a:xfrm>
            <a:off x="6794500" y="2171700"/>
            <a:ext cx="501650" cy="481013"/>
            <a:chOff x="3464" y="1275"/>
            <a:chExt cx="395" cy="329"/>
          </a:xfrm>
        </p:grpSpPr>
        <p:pic>
          <p:nvPicPr>
            <p:cNvPr id="97377" name="Picture 71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14" name="Object 72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14" name="Clip" r:id="rId19" imgW="1305000" imgH="1085760" progId="">
                <p:embed/>
              </p:oleObj>
            </a:graphicData>
          </a:graphic>
        </p:graphicFrame>
      </p:grpSp>
      <p:grpSp>
        <p:nvGrpSpPr>
          <p:cNvPr id="97354" name="Group 73"/>
          <p:cNvGrpSpPr>
            <a:grpSpLocks/>
          </p:cNvGrpSpPr>
          <p:nvPr/>
        </p:nvGrpSpPr>
        <p:grpSpPr bwMode="auto">
          <a:xfrm>
            <a:off x="6269038" y="2268538"/>
            <a:ext cx="501650" cy="481012"/>
            <a:chOff x="3464" y="1275"/>
            <a:chExt cx="395" cy="329"/>
          </a:xfrm>
        </p:grpSpPr>
        <p:pic>
          <p:nvPicPr>
            <p:cNvPr id="97376" name="Picture 74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15" name="Object 75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15" name="Clip" r:id="rId20" imgW="1305000" imgH="1085760" progId="">
                <p:embed/>
              </p:oleObj>
            </a:graphicData>
          </a:graphic>
        </p:graphicFrame>
      </p:grpSp>
      <p:grpSp>
        <p:nvGrpSpPr>
          <p:cNvPr id="97355" name="Group 76"/>
          <p:cNvGrpSpPr>
            <a:grpSpLocks/>
          </p:cNvGrpSpPr>
          <p:nvPr/>
        </p:nvGrpSpPr>
        <p:grpSpPr bwMode="auto">
          <a:xfrm>
            <a:off x="7710488" y="2628900"/>
            <a:ext cx="501650" cy="481013"/>
            <a:chOff x="3464" y="1275"/>
            <a:chExt cx="395" cy="329"/>
          </a:xfrm>
        </p:grpSpPr>
        <p:pic>
          <p:nvPicPr>
            <p:cNvPr id="97375" name="Picture 77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16" name="Object 78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16" name="Clip" r:id="rId21" imgW="1305000" imgH="1085760" progId="">
                <p:embed/>
              </p:oleObj>
            </a:graphicData>
          </a:graphic>
        </p:graphicFrame>
      </p:grpSp>
      <p:grpSp>
        <p:nvGrpSpPr>
          <p:cNvPr id="163" name="Group 79"/>
          <p:cNvGrpSpPr>
            <a:grpSpLocks/>
          </p:cNvGrpSpPr>
          <p:nvPr/>
        </p:nvGrpSpPr>
        <p:grpSpPr bwMode="auto">
          <a:xfrm>
            <a:off x="7321550" y="785813"/>
            <a:ext cx="501650" cy="481012"/>
            <a:chOff x="3464" y="1275"/>
            <a:chExt cx="395" cy="329"/>
          </a:xfrm>
        </p:grpSpPr>
        <p:pic>
          <p:nvPicPr>
            <p:cNvPr id="97374" name="Picture 80" descr="kw_skype_logo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64" y="1427"/>
              <a:ext cx="39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7317" name="Object 81"/>
            <p:cNvGraphicFramePr>
              <a:graphicFrameLocks noChangeAspect="1"/>
            </p:cNvGraphicFramePr>
            <p:nvPr/>
          </p:nvGraphicFramePr>
          <p:xfrm>
            <a:off x="3523" y="1275"/>
            <a:ext cx="280" cy="209"/>
          </p:xfrm>
          <a:graphic>
            <a:graphicData uri="http://schemas.openxmlformats.org/presentationml/2006/ole">
              <p:oleObj spid="_x0000_s97317" name="Clip" r:id="rId22" imgW="1305000" imgH="1085760" progId="">
                <p:embed/>
              </p:oleObj>
            </a:graphicData>
          </a:graphic>
        </p:graphicFrame>
      </p:grpSp>
      <p:grpSp>
        <p:nvGrpSpPr>
          <p:cNvPr id="97357" name="Group 85"/>
          <p:cNvGrpSpPr>
            <a:grpSpLocks/>
          </p:cNvGrpSpPr>
          <p:nvPr/>
        </p:nvGrpSpPr>
        <p:grpSpPr bwMode="auto">
          <a:xfrm>
            <a:off x="4818063" y="2127250"/>
            <a:ext cx="427037" cy="868363"/>
            <a:chOff x="4180" y="783"/>
            <a:chExt cx="150" cy="307"/>
          </a:xfrm>
        </p:grpSpPr>
        <p:sp>
          <p:nvSpPr>
            <p:cNvPr id="167" name="AutoShape 8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en-US" sz="2400" b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68" name="Rectangle 8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en-US" sz="2400" b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69" name="Rectangle 8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en-US" sz="2400" b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70" name="AutoShape 8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en-US" sz="2400" b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71" name="Line 9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en-US" sz="2400" b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72" name="Line 9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en-US" sz="2400" b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73" name="Rectangle 9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en-US" sz="2400" b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74" name="Rectangle 93"/>
            <p:cNvSpPr>
              <a:spLocks noChangeArrowheads="1"/>
            </p:cNvSpPr>
            <p:nvPr/>
          </p:nvSpPr>
          <p:spPr bwMode="auto">
            <a:xfrm>
              <a:off x="4202" y="924"/>
              <a:ext cx="49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en-US" sz="2400" b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</p:grpSp>
      <p:sp>
        <p:nvSpPr>
          <p:cNvPr id="175" name="Text Box 94"/>
          <p:cNvSpPr txBox="1">
            <a:spLocks noChangeArrowheads="1"/>
          </p:cNvSpPr>
          <p:nvPr/>
        </p:nvSpPr>
        <p:spPr bwMode="auto">
          <a:xfrm>
            <a:off x="4286250" y="2994025"/>
            <a:ext cx="157480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lnSpc>
                <a:spcPct val="75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omic Sans MS" pitchFamily="66" charset="0"/>
                <a:ea typeface="+mn-ea"/>
              </a:rPr>
              <a:t>Skype </a:t>
            </a:r>
          </a:p>
          <a:p>
            <a:pPr marL="342900" indent="-342900" algn="ctr" eaLnBrk="0" hangingPunct="0">
              <a:lnSpc>
                <a:spcPct val="75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omic Sans MS" pitchFamily="66" charset="0"/>
                <a:ea typeface="+mn-ea"/>
              </a:rPr>
              <a:t>login server</a:t>
            </a:r>
          </a:p>
        </p:txBody>
      </p:sp>
      <p:sp>
        <p:nvSpPr>
          <p:cNvPr id="176" name="Line 97"/>
          <p:cNvSpPr>
            <a:spLocks noChangeShapeType="1"/>
          </p:cNvSpPr>
          <p:nvPr/>
        </p:nvSpPr>
        <p:spPr bwMode="auto">
          <a:xfrm flipV="1">
            <a:off x="7050088" y="2459038"/>
            <a:ext cx="485775" cy="776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177" name="Line 101"/>
          <p:cNvSpPr>
            <a:spLocks noChangeShapeType="1"/>
          </p:cNvSpPr>
          <p:nvPr/>
        </p:nvSpPr>
        <p:spPr bwMode="auto">
          <a:xfrm>
            <a:off x="5292725" y="2305050"/>
            <a:ext cx="21050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grpSp>
        <p:nvGrpSpPr>
          <p:cNvPr id="178" name="Group 106"/>
          <p:cNvGrpSpPr>
            <a:grpSpLocks/>
          </p:cNvGrpSpPr>
          <p:nvPr/>
        </p:nvGrpSpPr>
        <p:grpSpPr bwMode="auto">
          <a:xfrm>
            <a:off x="6094413" y="2471738"/>
            <a:ext cx="1552575" cy="2189162"/>
            <a:chOff x="3778" y="1274"/>
            <a:chExt cx="978" cy="1379"/>
          </a:xfrm>
        </p:grpSpPr>
        <p:sp>
          <p:nvSpPr>
            <p:cNvPr id="179" name="Line 103"/>
            <p:cNvSpPr>
              <a:spLocks noChangeShapeType="1"/>
            </p:cNvSpPr>
            <p:nvPr/>
          </p:nvSpPr>
          <p:spPr bwMode="auto">
            <a:xfrm flipV="1">
              <a:off x="4284" y="1274"/>
              <a:ext cx="341" cy="51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80" name="Line 104"/>
            <p:cNvSpPr>
              <a:spLocks noChangeShapeType="1"/>
            </p:cNvSpPr>
            <p:nvPr/>
          </p:nvSpPr>
          <p:spPr bwMode="auto">
            <a:xfrm>
              <a:off x="4310" y="1789"/>
              <a:ext cx="446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sp>
          <p:nvSpPr>
            <p:cNvPr id="181" name="Line 105"/>
            <p:cNvSpPr>
              <a:spLocks noChangeShapeType="1"/>
            </p:cNvSpPr>
            <p:nvPr/>
          </p:nvSpPr>
          <p:spPr bwMode="auto">
            <a:xfrm flipH="1">
              <a:off x="3778" y="1850"/>
              <a:ext cx="532" cy="7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rgbClr val="3333CC"/>
                </a:buClr>
                <a:buSzPct val="85000"/>
                <a:buFont typeface="ZapfDingbats" pitchFamily="82" charset="2"/>
                <a:buNone/>
                <a:defRPr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</p:grpSp>
      <p:sp>
        <p:nvSpPr>
          <p:cNvPr id="182" name="Line 109"/>
          <p:cNvSpPr>
            <a:spLocks noChangeShapeType="1"/>
          </p:cNvSpPr>
          <p:nvPr/>
        </p:nvSpPr>
        <p:spPr bwMode="auto">
          <a:xfrm>
            <a:off x="7564438" y="2500313"/>
            <a:ext cx="996950" cy="2784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None/>
              <a:defRPr/>
            </a:pPr>
            <a:endParaRPr lang="en-US" sz="240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0138 0.20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Protocol Layers and Service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3731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layered structure </a:t>
            </a:r>
            <a:r>
              <a:rPr lang="en-US" dirty="0" smtClean="0"/>
              <a:t>for File Transfer application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altLang="zh-CN" dirty="0" smtClean="0">
                <a:solidFill>
                  <a:schemeClr val="hlink"/>
                </a:solidFill>
              </a:rPr>
              <a:t>Protocol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Arial" charset="0"/>
              </a:rPr>
              <a:t>–</a:t>
            </a:r>
            <a:r>
              <a:rPr lang="en-US" altLang="zh-CN" dirty="0" smtClean="0"/>
              <a:t> handle the communication issues between peer entities</a:t>
            </a:r>
            <a:endParaRPr lang="en-US" dirty="0"/>
          </a:p>
        </p:txBody>
      </p:sp>
      <p:sp>
        <p:nvSpPr>
          <p:cNvPr id="1116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1A1FA-E8B7-4E58-B8D7-A4785E7CD9C5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070"/>
          <a:stretch>
            <a:fillRect/>
          </a:stretch>
        </p:blipFill>
        <p:spPr bwMode="auto">
          <a:xfrm>
            <a:off x="642938" y="2857500"/>
            <a:ext cx="7858125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Chapter 1. Introduction of Networking</a:t>
            </a:r>
            <a:endParaRPr lang="en-US" dirty="0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Brief Introduction of Internet</a:t>
            </a:r>
          </a:p>
          <a:p>
            <a:r>
              <a:rPr lang="en-US" altLang="zh-CN" smtClean="0"/>
              <a:t>Typical Network Applications</a:t>
            </a:r>
          </a:p>
          <a:p>
            <a:r>
              <a:rPr lang="en-US" altLang="zh-CN" smtClean="0"/>
              <a:t>Protocol Layers and Service Model</a:t>
            </a:r>
          </a:p>
          <a:p>
            <a:r>
              <a:rPr lang="en-US" altLang="zh-CN" smtClean="0"/>
              <a:t>Network Programming</a:t>
            </a:r>
          </a:p>
          <a:p>
            <a:r>
              <a:rPr lang="en-US" altLang="zh-CN" smtClean="0"/>
              <a:t>Delay, Loss and Throughput</a:t>
            </a:r>
          </a:p>
          <a:p>
            <a:r>
              <a:rPr lang="en-US" altLang="zh-CN" smtClean="0"/>
              <a:t>Networks under Attack: Security</a:t>
            </a:r>
          </a:p>
          <a:p>
            <a:endParaRPr lang="en-US" altLang="zh-CN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6AE67C-BEB1-4B56-9D37-2EE2065B4F38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Functions of 3 Layers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en-US" dirty="0" smtClean="0">
                <a:solidFill>
                  <a:srgbClr val="0000FF"/>
                </a:solidFill>
              </a:rPr>
              <a:t>Network Access Layer</a:t>
            </a:r>
          </a:p>
          <a:p>
            <a:pPr lvl="1">
              <a:defRPr/>
            </a:pPr>
            <a:r>
              <a:rPr lang="en-US" dirty="0" smtClean="0"/>
              <a:t>Carrying data from source to destination, and vice versa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Addresses</a:t>
            </a:r>
            <a:r>
              <a:rPr lang="en-US" dirty="0" smtClean="0"/>
              <a:t> of source and destination</a:t>
            </a:r>
          </a:p>
          <a:p>
            <a:pPr lvl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Routing</a:t>
            </a:r>
            <a:r>
              <a:rPr lang="en-US" altLang="zh-CN" dirty="0" smtClean="0"/>
              <a:t> data through the network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altLang="en-US" dirty="0" smtClean="0">
                <a:solidFill>
                  <a:srgbClr val="0000FF"/>
                </a:solidFill>
              </a:rPr>
              <a:t>Transport Layer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(Reliable) </a:t>
            </a:r>
            <a:r>
              <a:rPr lang="en-US" altLang="en-US" dirty="0" smtClean="0"/>
              <a:t>Data exchange</a:t>
            </a:r>
            <a:r>
              <a:rPr lang="en-US" altLang="zh-CN" dirty="0" smtClean="0"/>
              <a:t> between end hosts</a:t>
            </a:r>
          </a:p>
          <a:p>
            <a:pPr lvl="1">
              <a:defRPr/>
            </a:pPr>
            <a:r>
              <a:rPr lang="en-US" altLang="zh-CN" dirty="0" smtClean="0"/>
              <a:t>Error recovery, Flow control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Application Layer</a:t>
            </a:r>
          </a:p>
          <a:p>
            <a:pPr lvl="1">
              <a:defRPr/>
            </a:pPr>
            <a:r>
              <a:rPr lang="en-US" altLang="zh-CN" dirty="0" smtClean="0"/>
              <a:t>Handle the f</a:t>
            </a:r>
            <a:r>
              <a:rPr lang="en-US" altLang="en-US" dirty="0" smtClean="0"/>
              <a:t>ile transfer between different hosts</a:t>
            </a:r>
          </a:p>
          <a:p>
            <a:pPr lvl="1">
              <a:defRPr/>
            </a:pPr>
            <a:r>
              <a:rPr lang="en-US" altLang="zh-CN" dirty="0" smtClean="0"/>
              <a:t>Login / Logout; Session control; Format translation (code / decode)</a:t>
            </a:r>
            <a:endParaRPr lang="en-US" dirty="0"/>
          </a:p>
        </p:txBody>
      </p:sp>
      <p:sp>
        <p:nvSpPr>
          <p:cNvPr id="1126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A88301-A74A-4798-AEB6-8A7A045A6B82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Many Things to Handle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dirty="0" smtClean="0"/>
              <a:t>Encapsulation</a:t>
            </a:r>
          </a:p>
          <a:p>
            <a:pPr eaLnBrk="1" hangingPunct="1">
              <a:defRPr/>
            </a:pPr>
            <a:r>
              <a:rPr lang="en-US" altLang="zh-CN" dirty="0" smtClean="0"/>
              <a:t>Segmentation and reassembly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Connection control</a:t>
            </a:r>
          </a:p>
          <a:p>
            <a:pPr eaLnBrk="1" hangingPunct="1">
              <a:defRPr/>
            </a:pPr>
            <a:r>
              <a:rPr lang="en-US" altLang="zh-CN" dirty="0" smtClean="0"/>
              <a:t>Ordered delivery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Flow control</a:t>
            </a:r>
          </a:p>
          <a:p>
            <a:pPr eaLnBrk="1" hangingPunct="1">
              <a:defRPr/>
            </a:pPr>
            <a:r>
              <a:rPr lang="en-US" altLang="zh-CN" dirty="0" smtClean="0"/>
              <a:t>Error control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Addressing</a:t>
            </a:r>
          </a:p>
          <a:p>
            <a:pPr eaLnBrk="1" hangingPunct="1">
              <a:defRPr/>
            </a:pPr>
            <a:r>
              <a:rPr lang="en-US" altLang="zh-CN" dirty="0" smtClean="0"/>
              <a:t>Multiplexing</a:t>
            </a:r>
          </a:p>
          <a:p>
            <a:pPr lvl="3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Transmission services (QOS)</a:t>
            </a:r>
            <a:endParaRPr lang="en-US" dirty="0"/>
          </a:p>
        </p:txBody>
      </p:sp>
      <p:sp>
        <p:nvSpPr>
          <p:cNvPr id="1136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B38E2-AA49-4609-8A5E-E0B5FC00E4BA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1B42AD-DF6B-4CD7-A10A-362748B65A2C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Addressing Requirements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smtClean="0"/>
              <a:t>At least </a:t>
            </a:r>
            <a:r>
              <a:rPr lang="en-US" altLang="zh-CN" sz="2800" smtClean="0">
                <a:solidFill>
                  <a:schemeClr val="folHlink"/>
                </a:solidFill>
              </a:rPr>
              <a:t>2</a:t>
            </a:r>
            <a:r>
              <a:rPr lang="en-US" altLang="en-US" sz="2800" smtClean="0">
                <a:solidFill>
                  <a:schemeClr val="folHlink"/>
                </a:solidFill>
              </a:rPr>
              <a:t> levels</a:t>
            </a:r>
            <a:r>
              <a:rPr lang="en-US" altLang="en-US" sz="2800" smtClean="0"/>
              <a:t> of addressing required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Each computer needs unique </a:t>
            </a:r>
            <a:r>
              <a:rPr lang="en-US" altLang="en-US" sz="2400" smtClean="0">
                <a:solidFill>
                  <a:schemeClr val="hlink"/>
                </a:solidFill>
              </a:rPr>
              <a:t>network address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Each application on a (multi-tasking) host needs </a:t>
            </a:r>
            <a:r>
              <a:rPr lang="en-US" altLang="en-US" sz="2400" smtClean="0">
                <a:solidFill>
                  <a:schemeClr val="hlink"/>
                </a:solidFill>
              </a:rPr>
              <a:t>a </a:t>
            </a:r>
            <a:r>
              <a:rPr lang="en-US" altLang="zh-CN" sz="2400" smtClean="0">
                <a:solidFill>
                  <a:schemeClr val="hlink"/>
                </a:solidFill>
              </a:rPr>
              <a:t>specific</a:t>
            </a:r>
            <a:r>
              <a:rPr lang="en-US" altLang="en-US" sz="2400" smtClean="0">
                <a:solidFill>
                  <a:schemeClr val="hlink"/>
                </a:solidFill>
              </a:rPr>
              <a:t> address</a:t>
            </a:r>
            <a:r>
              <a:rPr lang="en-US" altLang="en-US" sz="2400" smtClean="0"/>
              <a:t> within the host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i.e. the service access point </a:t>
            </a:r>
            <a:r>
              <a:rPr lang="en-US" altLang="zh-CN" sz="2400" smtClean="0"/>
              <a:t>(</a:t>
            </a:r>
            <a:r>
              <a:rPr lang="en-US" altLang="en-US" sz="2400" smtClean="0"/>
              <a:t>SAP</a:t>
            </a:r>
            <a:r>
              <a:rPr lang="en-US" altLang="zh-CN" sz="2400" smtClean="0"/>
              <a:t>)</a:t>
            </a:r>
          </a:p>
          <a:p>
            <a:pPr lvl="2" eaLnBrk="1" hangingPunct="1">
              <a:lnSpc>
                <a:spcPct val="120000"/>
              </a:lnSpc>
            </a:pPr>
            <a:endParaRPr lang="en-GB" altLang="zh-CN" smtClean="0"/>
          </a:p>
          <a:p>
            <a:pPr eaLnBrk="1" hangingPunct="1">
              <a:lnSpc>
                <a:spcPct val="120000"/>
              </a:lnSpc>
            </a:pPr>
            <a:r>
              <a:rPr lang="en-GB" altLang="zh-CN" sz="2800" smtClean="0"/>
              <a:t>e.g. the FTP </a:t>
            </a:r>
            <a:r>
              <a:rPr lang="en-GB" altLang="zh-CN" sz="2800" smtClean="0">
                <a:solidFill>
                  <a:schemeClr val="folHlink"/>
                </a:solidFill>
                <a:latin typeface="Comic Sans MS" pitchFamily="66" charset="0"/>
              </a:rPr>
              <a:t>port 21</a:t>
            </a:r>
            <a:r>
              <a:rPr lang="en-GB" altLang="zh-CN" sz="2800" smtClean="0"/>
              <a:t> on TCP/IP stacks on computer </a:t>
            </a:r>
            <a:r>
              <a:rPr lang="en-GB" altLang="en-US" sz="2800" smtClean="0">
                <a:solidFill>
                  <a:schemeClr val="folHlink"/>
                </a:solidFill>
                <a:latin typeface="Comic Sans MS" pitchFamily="66" charset="0"/>
              </a:rPr>
              <a:t>202.106.182.120</a:t>
            </a:r>
            <a:endParaRPr lang="en-US" altLang="en-US" sz="2800" smtClean="0">
              <a:solidFill>
                <a:schemeClr val="folHlink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725950-4A27-4A8F-A6A0-77E41A1B3648}" type="slidenum">
              <a:rPr lang="en-US" altLang="zh-CN" smtClean="0">
                <a:solidFill>
                  <a:srgbClr val="000000"/>
                </a:solidFill>
              </a:rPr>
              <a:pPr/>
              <a:t>43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Addressing Requirements</a:t>
            </a:r>
          </a:p>
        </p:txBody>
      </p:sp>
      <p:pic>
        <p:nvPicPr>
          <p:cNvPr id="11571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123"/>
          <a:stretch>
            <a:fillRect/>
          </a:stretch>
        </p:blipFill>
        <p:spPr bwMode="auto">
          <a:xfrm>
            <a:off x="912813" y="1439863"/>
            <a:ext cx="6827837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Standard Protocol Architectures</a:t>
            </a:r>
          </a:p>
        </p:txBody>
      </p:sp>
      <p:sp>
        <p:nvSpPr>
          <p:cNvPr id="1167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Two standards:</a:t>
            </a:r>
          </a:p>
          <a:p>
            <a:pPr lvl="1" eaLnBrk="1" hangingPunct="1"/>
            <a:r>
              <a:rPr lang="en-GB" altLang="zh-CN" smtClean="0">
                <a:solidFill>
                  <a:srgbClr val="0000FF"/>
                </a:solidFill>
                <a:latin typeface="Comic Sans MS" pitchFamily="66" charset="0"/>
              </a:rPr>
              <a:t>OSI</a:t>
            </a:r>
            <a:r>
              <a:rPr lang="en-GB" altLang="zh-CN" smtClean="0">
                <a:solidFill>
                  <a:srgbClr val="0000FF"/>
                </a:solidFill>
              </a:rPr>
              <a:t> Reference model</a:t>
            </a:r>
          </a:p>
          <a:p>
            <a:pPr lvl="2" eaLnBrk="1" hangingPunct="1"/>
            <a:r>
              <a:rPr lang="en-GB" altLang="zh-CN" smtClean="0"/>
              <a:t>Never lived up to early promises</a:t>
            </a:r>
          </a:p>
          <a:p>
            <a:pPr lvl="1" eaLnBrk="1" hangingPunct="1"/>
            <a:r>
              <a:rPr lang="en-GB" altLang="zh-CN" smtClean="0">
                <a:solidFill>
                  <a:srgbClr val="0000FF"/>
                </a:solidFill>
                <a:latin typeface="Comic Sans MS" pitchFamily="66" charset="0"/>
              </a:rPr>
              <a:t>TCP/IP</a:t>
            </a:r>
            <a:r>
              <a:rPr lang="en-GB" altLang="zh-CN" smtClean="0">
                <a:solidFill>
                  <a:srgbClr val="0000FF"/>
                </a:solidFill>
              </a:rPr>
              <a:t> protocol suite</a:t>
            </a:r>
          </a:p>
          <a:p>
            <a:pPr lvl="2" eaLnBrk="1" hangingPunct="1"/>
            <a:r>
              <a:rPr lang="en-GB" altLang="zh-CN" smtClean="0"/>
              <a:t>Most widely used</a:t>
            </a:r>
          </a:p>
          <a:p>
            <a:pPr lvl="3" eaLnBrk="1" hangingPunct="1"/>
            <a:endParaRPr lang="en-GB" altLang="zh-CN" smtClean="0"/>
          </a:p>
          <a:p>
            <a:pPr eaLnBrk="1" hangingPunct="1"/>
            <a:r>
              <a:rPr lang="en-GB" altLang="zh-CN" smtClean="0"/>
              <a:t>Others</a:t>
            </a:r>
          </a:p>
          <a:p>
            <a:pPr lvl="1" eaLnBrk="1" hangingPunct="1"/>
            <a:r>
              <a:rPr lang="en-GB" altLang="zh-CN" smtClean="0"/>
              <a:t>IBM Systems Network Architecture (</a:t>
            </a:r>
            <a:r>
              <a:rPr lang="en-GB" altLang="zh-CN" smtClean="0">
                <a:latin typeface="Comic Sans MS" pitchFamily="66" charset="0"/>
              </a:rPr>
              <a:t>SNA</a:t>
            </a:r>
            <a:r>
              <a:rPr lang="en-GB" altLang="zh-CN" smtClean="0"/>
              <a:t>)</a:t>
            </a:r>
            <a:endParaRPr lang="en-US" altLang="en-US" smtClean="0"/>
          </a:p>
          <a:p>
            <a:pPr lvl="1"/>
            <a:r>
              <a:rPr lang="en-US" altLang="zh-CN" smtClean="0"/>
              <a:t>DECNet, Netware</a:t>
            </a:r>
          </a:p>
        </p:txBody>
      </p:sp>
      <p:sp>
        <p:nvSpPr>
          <p:cNvPr id="1167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20763B-CD0E-461F-ADA8-7E6EC3DB4A78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B7AC47-F842-451B-984D-6073981C8224}" type="slidenum">
              <a:rPr lang="en-US" altLang="zh-CN" smtClean="0">
                <a:solidFill>
                  <a:srgbClr val="000000"/>
                </a:solidFill>
              </a:rPr>
              <a:pPr/>
              <a:t>45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OSI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 Systems Interconnection</a:t>
            </a:r>
          </a:p>
          <a:p>
            <a:pPr eaLnBrk="1" hangingPunct="1"/>
            <a:r>
              <a:rPr lang="en-US" altLang="en-US" smtClean="0"/>
              <a:t>Developed by the </a:t>
            </a:r>
            <a:r>
              <a:rPr lang="en-US" altLang="en-US" smtClean="0">
                <a:solidFill>
                  <a:srgbClr val="0000FF"/>
                </a:solidFill>
              </a:rPr>
              <a:t>International Organization for Standardization </a:t>
            </a:r>
            <a:r>
              <a:rPr lang="en-US" altLang="en-US" smtClean="0"/>
              <a:t>(ISO)</a:t>
            </a:r>
          </a:p>
          <a:p>
            <a:pPr eaLnBrk="1" hangingPunct="1"/>
            <a:r>
              <a:rPr lang="en-US" altLang="en-US" smtClean="0"/>
              <a:t>Seven layers</a:t>
            </a:r>
            <a:r>
              <a:rPr lang="en-US" altLang="zh-CN" smtClean="0"/>
              <a:t> structure</a:t>
            </a:r>
          </a:p>
          <a:p>
            <a:pPr lvl="2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theoretical system delivered </a:t>
            </a:r>
            <a:r>
              <a:rPr lang="en-US" altLang="en-US" smtClean="0">
                <a:solidFill>
                  <a:schemeClr val="hlink"/>
                </a:solidFill>
              </a:rPr>
              <a:t>too late</a:t>
            </a:r>
          </a:p>
          <a:p>
            <a:pPr eaLnBrk="1" hangingPunct="1"/>
            <a:r>
              <a:rPr lang="en-US" altLang="en-US" smtClean="0"/>
              <a:t>TCP/IP is the de facto standard</a:t>
            </a:r>
            <a:r>
              <a:rPr lang="en-US" altLang="zh-CN" smtClean="0"/>
              <a:t> now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A82705-02F6-446A-A4E6-AE7FB2A442B3}" type="slidenum">
              <a:rPr lang="en-US" altLang="zh-CN" smtClean="0">
                <a:solidFill>
                  <a:srgbClr val="000000"/>
                </a:solidFill>
              </a:rPr>
              <a:pPr/>
              <a:t>46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OSI </a:t>
            </a:r>
            <a:r>
              <a:rPr lang="en-US" altLang="en-US" smtClean="0">
                <a:latin typeface="Arial" charset="0"/>
              </a:rPr>
              <a:t>–</a:t>
            </a:r>
            <a:r>
              <a:rPr lang="en-US" altLang="en-US" smtClean="0"/>
              <a:t> The Model</a:t>
            </a:r>
            <a:endParaRPr lang="en-US" altLang="zh-CN" smtClean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en-US" sz="2800" dirty="0" smtClean="0"/>
              <a:t>A layer model, and flow structure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800" dirty="0" smtClean="0"/>
              <a:t>Each layer </a:t>
            </a:r>
            <a:r>
              <a:rPr lang="en-US" altLang="en-US" sz="2800" dirty="0" smtClean="0">
                <a:solidFill>
                  <a:schemeClr val="hlink"/>
                </a:solidFill>
              </a:rPr>
              <a:t>performs a subset</a:t>
            </a:r>
            <a:r>
              <a:rPr lang="en-US" altLang="en-US" sz="2800" dirty="0" smtClean="0"/>
              <a:t> of the required communication functions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en-US" sz="16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800" dirty="0" smtClean="0"/>
              <a:t>Each layer </a:t>
            </a:r>
            <a:r>
              <a:rPr lang="en-US" altLang="en-US" sz="2800" dirty="0" smtClean="0">
                <a:solidFill>
                  <a:schemeClr val="folHlink"/>
                </a:solidFill>
              </a:rPr>
              <a:t>relies on the next lower layer</a:t>
            </a:r>
            <a:r>
              <a:rPr lang="en-US" altLang="en-US" sz="2800" dirty="0" smtClean="0"/>
              <a:t> to perform more primitive functions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800" dirty="0" smtClean="0"/>
              <a:t>Each layer </a:t>
            </a:r>
            <a:r>
              <a:rPr lang="en-US" altLang="en-US" sz="2800" dirty="0" smtClean="0">
                <a:solidFill>
                  <a:schemeClr val="folHlink"/>
                </a:solidFill>
              </a:rPr>
              <a:t>provides services</a:t>
            </a:r>
            <a:r>
              <a:rPr lang="en-US" altLang="en-US" sz="2800" dirty="0" smtClean="0"/>
              <a:t> to the next higher layer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en-US" sz="16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sz="2800" dirty="0" smtClean="0">
                <a:solidFill>
                  <a:schemeClr val="hlink"/>
                </a:solidFill>
              </a:rPr>
              <a:t>Changes</a:t>
            </a:r>
            <a:r>
              <a:rPr lang="en-US" altLang="en-US" sz="2800" dirty="0" smtClean="0"/>
              <a:t> in one layer should not require changes in other layers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0137C-9FF4-4499-84FD-E56B1B837D79}" type="slidenum">
              <a:rPr lang="en-US" altLang="zh-CN" smtClean="0">
                <a:solidFill>
                  <a:srgbClr val="000000"/>
                </a:solidFill>
              </a:rPr>
              <a:pPr/>
              <a:t>47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mtClean="0"/>
              <a:t>OSI Layers</a:t>
            </a:r>
            <a:endParaRPr lang="en-US" altLang="en-US" smtClean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/>
          <a:srcRect b="8633"/>
          <a:stretch>
            <a:fillRect/>
          </a:stretch>
        </p:blipFill>
        <p:spPr bwMode="auto">
          <a:xfrm>
            <a:off x="4448175" y="0"/>
            <a:ext cx="40846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708" name="AutoShape 4"/>
          <p:cNvSpPr>
            <a:spLocks noChangeArrowheads="1"/>
          </p:cNvSpPr>
          <p:nvPr/>
        </p:nvSpPr>
        <p:spPr bwMode="auto">
          <a:xfrm>
            <a:off x="2987675" y="765175"/>
            <a:ext cx="1584325" cy="431800"/>
          </a:xfrm>
          <a:prstGeom prst="cloudCallout">
            <a:avLst>
              <a:gd name="adj1" fmla="val 50704"/>
              <a:gd name="adj2" fmla="val -96324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rgbClr val="000000"/>
                </a:solidFill>
                <a:ea typeface="华文新魏"/>
                <a:cs typeface="华文新魏"/>
              </a:rPr>
              <a:t>请客吃饭</a:t>
            </a:r>
          </a:p>
        </p:txBody>
      </p:sp>
      <p:sp>
        <p:nvSpPr>
          <p:cNvPr id="200709" name="AutoShape 5"/>
          <p:cNvSpPr>
            <a:spLocks noChangeArrowheads="1"/>
          </p:cNvSpPr>
          <p:nvPr/>
        </p:nvSpPr>
        <p:spPr bwMode="auto">
          <a:xfrm>
            <a:off x="2987675" y="1628775"/>
            <a:ext cx="1584325" cy="431800"/>
          </a:xfrm>
          <a:prstGeom prst="cloudCallout">
            <a:avLst>
              <a:gd name="adj1" fmla="val 50704"/>
              <a:gd name="adj2" fmla="val -96324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rgbClr val="000000"/>
                </a:solidFill>
                <a:ea typeface="华文新魏"/>
                <a:cs typeface="华文新魏"/>
              </a:rPr>
              <a:t>中文表述</a:t>
            </a:r>
          </a:p>
        </p:txBody>
      </p:sp>
      <p:sp>
        <p:nvSpPr>
          <p:cNvPr id="200710" name="AutoShape 6"/>
          <p:cNvSpPr>
            <a:spLocks noChangeArrowheads="1"/>
          </p:cNvSpPr>
          <p:nvPr/>
        </p:nvSpPr>
        <p:spPr bwMode="auto">
          <a:xfrm>
            <a:off x="2987675" y="2565400"/>
            <a:ext cx="1584325" cy="431800"/>
          </a:xfrm>
          <a:prstGeom prst="cloudCallout">
            <a:avLst>
              <a:gd name="adj1" fmla="val 50704"/>
              <a:gd name="adj2" fmla="val -96324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rgbClr val="000000"/>
                </a:solidFill>
                <a:ea typeface="华文新魏"/>
                <a:cs typeface="华文新魏"/>
              </a:rPr>
              <a:t>听说同步</a:t>
            </a:r>
          </a:p>
        </p:txBody>
      </p:sp>
      <p:sp>
        <p:nvSpPr>
          <p:cNvPr id="200711" name="AutoShape 7"/>
          <p:cNvSpPr>
            <a:spLocks noChangeArrowheads="1"/>
          </p:cNvSpPr>
          <p:nvPr/>
        </p:nvSpPr>
        <p:spPr bwMode="auto">
          <a:xfrm>
            <a:off x="2916238" y="3502025"/>
            <a:ext cx="1584325" cy="431800"/>
          </a:xfrm>
          <a:prstGeom prst="cloudCallout">
            <a:avLst>
              <a:gd name="adj1" fmla="val 50704"/>
              <a:gd name="adj2" fmla="val -96324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rgbClr val="000000"/>
                </a:solidFill>
                <a:ea typeface="华文新魏"/>
                <a:cs typeface="华文新魏"/>
              </a:rPr>
              <a:t>摘机拨号</a:t>
            </a:r>
          </a:p>
        </p:txBody>
      </p:sp>
      <p:sp>
        <p:nvSpPr>
          <p:cNvPr id="200712" name="AutoShape 8"/>
          <p:cNvSpPr>
            <a:spLocks noChangeArrowheads="1"/>
          </p:cNvSpPr>
          <p:nvPr/>
        </p:nvSpPr>
        <p:spPr bwMode="auto">
          <a:xfrm>
            <a:off x="2916238" y="4437063"/>
            <a:ext cx="1584325" cy="431800"/>
          </a:xfrm>
          <a:prstGeom prst="cloudCallout">
            <a:avLst>
              <a:gd name="adj1" fmla="val 50704"/>
              <a:gd name="adj2" fmla="val -96324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PBX</a:t>
            </a:r>
            <a:r>
              <a:rPr lang="zh-CN" altLang="en-US" sz="160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中转</a:t>
            </a:r>
          </a:p>
        </p:txBody>
      </p:sp>
      <p:sp>
        <p:nvSpPr>
          <p:cNvPr id="200713" name="AutoShape 9"/>
          <p:cNvSpPr>
            <a:spLocks noChangeArrowheads="1"/>
          </p:cNvSpPr>
          <p:nvPr/>
        </p:nvSpPr>
        <p:spPr bwMode="auto">
          <a:xfrm>
            <a:off x="2916238" y="5373688"/>
            <a:ext cx="1584325" cy="431800"/>
          </a:xfrm>
          <a:prstGeom prst="cloudCallout">
            <a:avLst>
              <a:gd name="adj1" fmla="val 50704"/>
              <a:gd name="adj2" fmla="val -96324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信号传输</a:t>
            </a:r>
          </a:p>
        </p:txBody>
      </p:sp>
      <p:sp>
        <p:nvSpPr>
          <p:cNvPr id="200714" name="AutoShape 10"/>
          <p:cNvSpPr>
            <a:spLocks noChangeArrowheads="1"/>
          </p:cNvSpPr>
          <p:nvPr/>
        </p:nvSpPr>
        <p:spPr bwMode="auto">
          <a:xfrm>
            <a:off x="2916238" y="6092825"/>
            <a:ext cx="1584325" cy="649288"/>
          </a:xfrm>
          <a:prstGeom prst="cloudCallout">
            <a:avLst>
              <a:gd name="adj1" fmla="val 63426"/>
              <a:gd name="adj2" fmla="val -60023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zh-CN" altLang="en-US" sz="1600">
                <a:solidFill>
                  <a:srgbClr val="000000"/>
                </a:solidFill>
                <a:latin typeface="华文新魏"/>
                <a:ea typeface="华文新魏"/>
                <a:cs typeface="华文新魏"/>
              </a:rPr>
              <a:t>插口、双绞线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23850" y="2924175"/>
            <a:ext cx="2476500" cy="1230313"/>
            <a:chOff x="22" y="1842"/>
            <a:chExt cx="1560" cy="775"/>
          </a:xfrm>
        </p:grpSpPr>
        <p:pic>
          <p:nvPicPr>
            <p:cNvPr id="119820" name="Picture 12" descr="Bob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56" y="1842"/>
              <a:ext cx="426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821" name="Picture 14" descr="image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6" y="1933"/>
              <a:ext cx="684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822" name="Picture 11" descr="Alice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" y="1842"/>
              <a:ext cx="354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823" name="Line 13"/>
            <p:cNvSpPr>
              <a:spLocks noChangeShapeType="1"/>
            </p:cNvSpPr>
            <p:nvPr/>
          </p:nvSpPr>
          <p:spPr bwMode="auto">
            <a:xfrm>
              <a:off x="385" y="2069"/>
              <a:ext cx="77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/>
      <p:bldP spid="200709" grpId="0" animBg="1"/>
      <p:bldP spid="200710" grpId="0" animBg="1"/>
      <p:bldP spid="200711" grpId="0" animBg="1"/>
      <p:bldP spid="200712" grpId="0" animBg="1"/>
      <p:bldP spid="200713" grpId="0" animBg="1"/>
      <p:bldP spid="2007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542943-E993-400C-82AE-48C0F289FCD3}" type="slidenum">
              <a:rPr lang="en-US" altLang="zh-CN" smtClean="0">
                <a:solidFill>
                  <a:srgbClr val="000000"/>
                </a:solidFill>
              </a:rPr>
              <a:pPr/>
              <a:t>48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Physical</a:t>
            </a:r>
            <a:r>
              <a:rPr lang="en-US" altLang="zh-CN" smtClean="0"/>
              <a:t> Layer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Transfers bits across link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Specification of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physical aspects </a:t>
            </a:r>
            <a:r>
              <a:rPr lang="en-US" altLang="zh-CN" sz="2800" dirty="0" smtClean="0"/>
              <a:t>of a </a:t>
            </a:r>
            <a:r>
              <a:rPr lang="en-US" altLang="zh-CN" sz="2800" dirty="0" err="1" smtClean="0"/>
              <a:t>comm</a:t>
            </a:r>
            <a:r>
              <a:rPr lang="en-US" altLang="zh-CN" sz="2800" dirty="0" smtClean="0"/>
              <a:t> link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Mechanical</a:t>
            </a:r>
            <a:r>
              <a:rPr lang="en-US" altLang="zh-CN" sz="2400" dirty="0" smtClean="0"/>
              <a:t>: cable, plugs, pins...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Electrical/optical</a:t>
            </a:r>
            <a:r>
              <a:rPr lang="en-US" altLang="zh-CN" sz="2400" dirty="0" smtClean="0"/>
              <a:t>:  modulation, signal strength, voltage levels, bit times, </a:t>
            </a:r>
            <a:r>
              <a:rPr lang="en-US" altLang="zh-CN" sz="2400" dirty="0" smtClean="0">
                <a:latin typeface="Arial" charset="0"/>
              </a:rPr>
              <a:t>…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Functional/procedural</a:t>
            </a:r>
            <a:r>
              <a:rPr lang="en-US" altLang="zh-CN" sz="2400" dirty="0" smtClean="0"/>
              <a:t>: activate, maintain, deactivate physical links</a:t>
            </a:r>
            <a:r>
              <a:rPr lang="en-US" altLang="zh-CN" sz="2400" dirty="0" smtClean="0">
                <a:latin typeface="Arial" charset="0"/>
              </a:rPr>
              <a:t>…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zh-CN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olidFill>
                  <a:schemeClr val="hlink"/>
                </a:solidFill>
              </a:rPr>
              <a:t>Physical interface</a:t>
            </a:r>
            <a:r>
              <a:rPr lang="en-US" altLang="en-US" sz="2800" dirty="0" smtClean="0"/>
              <a:t> between devices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Ethernet, DSL, cable modem, telephone modems, </a:t>
            </a:r>
            <a:r>
              <a:rPr lang="en-US" altLang="zh-CN" sz="2400" dirty="0" smtClean="0">
                <a:latin typeface="Arial" charset="0"/>
              </a:rPr>
              <a:t>…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Twisted-pair cable, coaxial cable, optical fiber, radio, infrared, </a:t>
            </a:r>
            <a:r>
              <a:rPr lang="en-US" altLang="zh-CN" sz="2400" dirty="0" smtClean="0">
                <a:latin typeface="Arial" charset="0"/>
              </a:rPr>
              <a:t>…</a:t>
            </a:r>
            <a:endParaRPr lang="en-US" altLang="zh-CN" sz="2400" dirty="0" smtClean="0"/>
          </a:p>
        </p:txBody>
      </p:sp>
      <p:pic>
        <p:nvPicPr>
          <p:cNvPr id="121860" name="Picture 4" descr="TwistedPairsFromInfi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1263" y="188913"/>
            <a:ext cx="15128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1" name="Picture 5" descr="rj45Photo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452301">
            <a:off x="6461125" y="260350"/>
            <a:ext cx="7747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2" name="Picture 6" descr="coaxsm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3175" y="1196975"/>
            <a:ext cx="7842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3" name="Picture 7" descr="boacoax1">
            <a:hlinkClick r:id=""/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425" y="1131888"/>
            <a:ext cx="1425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4BDBEE-289B-40EA-A694-A951B9DCF025}" type="slidenum">
              <a:rPr lang="en-US" altLang="zh-CN" smtClean="0">
                <a:solidFill>
                  <a:srgbClr val="000000"/>
                </a:solidFill>
              </a:rPr>
              <a:pPr/>
              <a:t>49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Link</a:t>
            </a:r>
            <a:r>
              <a:rPr lang="en-US" altLang="zh-CN" smtClean="0"/>
              <a:t> Layer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Groups bits into </a:t>
            </a:r>
            <a:r>
              <a:rPr lang="en-US" altLang="zh-CN" sz="2800" dirty="0" smtClean="0">
                <a:solidFill>
                  <a:schemeClr val="hlink"/>
                </a:solidFill>
              </a:rPr>
              <a:t>frames</a:t>
            </a:r>
          </a:p>
          <a:p>
            <a:pPr eaLnBrk="1" hangingPunct="1">
              <a:defRPr/>
            </a:pPr>
            <a:r>
              <a:rPr lang="en-US" altLang="zh-CN" sz="2800" dirty="0" smtClean="0"/>
              <a:t>Activation, maintenance, &amp; deactivation of data link </a:t>
            </a:r>
            <a:r>
              <a:rPr lang="en-US" altLang="zh-CN" sz="2800" dirty="0" smtClean="0">
                <a:solidFill>
                  <a:srgbClr val="0000FF"/>
                </a:solidFill>
              </a:rPr>
              <a:t>connections</a:t>
            </a:r>
          </a:p>
          <a:p>
            <a:pPr lvl="3" eaLnBrk="1" hangingPunct="1">
              <a:defRPr/>
            </a:pPr>
            <a:endParaRPr lang="en-US" altLang="zh-CN" sz="1600" dirty="0" smtClean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Transfers</a:t>
            </a:r>
            <a:r>
              <a:rPr lang="en-US" altLang="zh-CN" sz="2800" dirty="0" smtClean="0"/>
              <a:t> frames across direct connections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hlink"/>
                </a:solidFill>
              </a:rPr>
              <a:t>Medium access control</a:t>
            </a:r>
            <a:r>
              <a:rPr lang="en-US" altLang="zh-CN" sz="2800" dirty="0" smtClean="0"/>
              <a:t> for local area networks</a:t>
            </a:r>
          </a:p>
          <a:p>
            <a:pPr marL="1714500" lvl="5" indent="-342900">
              <a:buSzPct val="60000"/>
              <a:defRPr/>
            </a:pPr>
            <a:endParaRPr lang="en-US" altLang="zh-CN" sz="1600" dirty="0" smtClean="0">
              <a:cs typeface="+mn-cs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Detection</a:t>
            </a:r>
            <a:r>
              <a:rPr lang="en-US" altLang="zh-CN" sz="2800" dirty="0" smtClean="0"/>
              <a:t> of bit errors;  </a:t>
            </a:r>
            <a:r>
              <a:rPr lang="en-US" altLang="zh-CN" sz="2800" dirty="0" smtClean="0">
                <a:solidFill>
                  <a:srgbClr val="0000FF"/>
                </a:solidFill>
              </a:rPr>
              <a:t>Retransmission</a:t>
            </a:r>
            <a:r>
              <a:rPr lang="en-US" altLang="zh-CN" sz="2800" dirty="0" smtClean="0"/>
              <a:t> of frames</a:t>
            </a:r>
          </a:p>
          <a:p>
            <a:pPr eaLnBrk="1" hangingPunct="1">
              <a:defRPr/>
            </a:pPr>
            <a:r>
              <a:rPr lang="en-US" altLang="zh-CN" sz="2800" dirty="0" smtClean="0"/>
              <a:t>End-to-end </a:t>
            </a:r>
            <a:r>
              <a:rPr lang="en-US" altLang="zh-CN" sz="2800" dirty="0" smtClean="0">
                <a:solidFill>
                  <a:srgbClr val="FF0000"/>
                </a:solidFill>
              </a:rPr>
              <a:t>flow control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/>
              <a:t>Higher layers may assume </a:t>
            </a:r>
            <a:r>
              <a:rPr lang="en-US" altLang="zh-CN" sz="2800" dirty="0" smtClean="0">
                <a:solidFill>
                  <a:srgbClr val="0000FF"/>
                </a:solidFill>
              </a:rPr>
              <a:t>error free transmission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Brief Introduction of Internet</a:t>
            </a:r>
          </a:p>
        </p:txBody>
      </p:sp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F4F574-896D-4C24-9408-6B800556C837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pic>
        <p:nvPicPr>
          <p:cNvPr id="22531" name="图片 1289" descr="图片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511300"/>
            <a:ext cx="3468687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1" name="图片 1290" descr="图片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1484313"/>
            <a:ext cx="1658937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91E42A-54E5-4C93-816A-D6281DED00B5}" type="slidenum">
              <a:rPr lang="en-US" altLang="zh-CN" smtClean="0">
                <a:solidFill>
                  <a:srgbClr val="000000"/>
                </a:solidFill>
              </a:rPr>
              <a:pPr/>
              <a:t>50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Network Layer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Transfers packets across </a:t>
            </a:r>
            <a:r>
              <a:rPr lang="en-US" altLang="zh-CN" sz="2800" dirty="0" smtClean="0">
                <a:solidFill>
                  <a:schemeClr val="hlink"/>
                </a:solidFill>
              </a:rPr>
              <a:t>multiple links / multiple networks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Addressing</a:t>
            </a:r>
            <a:r>
              <a:rPr lang="en-US" altLang="zh-CN" sz="2800" dirty="0" smtClean="0"/>
              <a:t> must scale to large networks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/>
              <a:t>Nodes jointly execute </a:t>
            </a:r>
            <a:r>
              <a:rPr lang="en-US" altLang="zh-CN" sz="2800" dirty="0" smtClean="0">
                <a:solidFill>
                  <a:schemeClr val="hlink"/>
                </a:solidFill>
              </a:rPr>
              <a:t>routing</a:t>
            </a:r>
            <a:r>
              <a:rPr lang="en-US" altLang="zh-CN" sz="2800" dirty="0" smtClean="0"/>
              <a:t> algorithm to determine paths across the network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Forwarding</a:t>
            </a:r>
            <a:r>
              <a:rPr lang="en-US" altLang="zh-CN" sz="2800" dirty="0" smtClean="0"/>
              <a:t> transfers packet across a node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hlink"/>
                </a:solidFill>
              </a:rPr>
              <a:t>Congestion control</a:t>
            </a:r>
            <a:r>
              <a:rPr lang="en-US" altLang="zh-CN" sz="2800" dirty="0" smtClean="0"/>
              <a:t> to deal with traffic surges</a:t>
            </a:r>
          </a:p>
          <a:p>
            <a:pPr lvl="3"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00FF"/>
                </a:solidFill>
              </a:rPr>
              <a:t>Connection</a:t>
            </a:r>
            <a:r>
              <a:rPr lang="en-US" altLang="zh-CN" sz="2800" dirty="0" smtClean="0"/>
              <a:t> setup, maintenance, and teardown when connection-based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965BA0-CF48-406A-B7C4-264F61959BCF}" type="slidenum">
              <a:rPr lang="en-US" altLang="zh-CN" smtClean="0">
                <a:solidFill>
                  <a:srgbClr val="000000"/>
                </a:solidFill>
              </a:rPr>
              <a:pPr/>
              <a:t>51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Transport</a:t>
            </a:r>
            <a:r>
              <a:rPr lang="en-US" altLang="zh-CN" smtClean="0"/>
              <a:t> Layer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Exchange of data </a:t>
            </a:r>
            <a:r>
              <a:rPr lang="en-US" altLang="en-US" sz="2800" smtClean="0">
                <a:solidFill>
                  <a:schemeClr val="hlink"/>
                </a:solidFill>
              </a:rPr>
              <a:t>between end systems</a:t>
            </a:r>
            <a:endParaRPr lang="en-US" altLang="zh-CN" sz="28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Transfers data end-to-end from process in one host to process in another host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6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Reliable</a:t>
            </a:r>
            <a:r>
              <a:rPr lang="en-US" altLang="zh-CN" sz="2800" smtClean="0"/>
              <a:t> stream transfer or quick-and-simple single-block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Error free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 losses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 duplicates</a:t>
            </a:r>
          </a:p>
          <a:p>
            <a:pPr lvl="3" eaLnBrk="1" hangingPunct="1">
              <a:lnSpc>
                <a:spcPct val="90000"/>
              </a:lnSpc>
            </a:pPr>
            <a:endParaRPr lang="en-US" altLang="zh-CN" sz="16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0000FF"/>
                </a:solidFill>
              </a:rPr>
              <a:t>Connection</a:t>
            </a:r>
            <a:r>
              <a:rPr lang="en-US" altLang="zh-CN" sz="2800" smtClean="0"/>
              <a:t> setup, maintenance, and 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14D5DF-3DC3-45E1-9E2D-CA07A51EA096}" type="slidenum">
              <a:rPr lang="en-US" altLang="zh-CN" smtClean="0">
                <a:solidFill>
                  <a:srgbClr val="000000"/>
                </a:solidFill>
              </a:rPr>
              <a:pPr/>
              <a:t>52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Upper</a:t>
            </a:r>
            <a:r>
              <a:rPr lang="en-US" altLang="en-US" smtClean="0"/>
              <a:t> Layers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olidFill>
                  <a:srgbClr val="0000FF"/>
                </a:solidFill>
              </a:rPr>
              <a:t>Session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Control of dialogues between applications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Dialogue discipline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Grouping</a:t>
            </a:r>
            <a:r>
              <a:rPr lang="en-US" altLang="zh-CN" sz="2400" dirty="0" smtClean="0"/>
              <a:t> data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Checkpoint r</a:t>
            </a:r>
            <a:r>
              <a:rPr lang="en-US" altLang="en-US" sz="2400" dirty="0" smtClean="0"/>
              <a:t>ecovery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olidFill>
                  <a:srgbClr val="0000FF"/>
                </a:solidFill>
              </a:rPr>
              <a:t>Presentation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Machine-independent representation of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Data formats and coding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Data compression</a:t>
            </a:r>
            <a:r>
              <a:rPr lang="en-US" altLang="zh-CN" sz="2400" dirty="0" smtClean="0"/>
              <a:t> &amp; e</a:t>
            </a:r>
            <a:r>
              <a:rPr lang="en-US" altLang="en-US" sz="2400" dirty="0" smtClean="0"/>
              <a:t>ncryption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solidFill>
                  <a:schemeClr val="hlink"/>
                </a:solidFill>
              </a:rPr>
              <a:t>Application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Means for applications to access OSI environment</a:t>
            </a:r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>
            <a:off x="1462088" y="1909763"/>
            <a:ext cx="5486400" cy="2667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2453" name="Line 5"/>
          <p:cNvSpPr>
            <a:spLocks noChangeShapeType="1"/>
          </p:cNvSpPr>
          <p:nvPr/>
        </p:nvSpPr>
        <p:spPr bwMode="auto">
          <a:xfrm flipH="1">
            <a:off x="1462088" y="1833563"/>
            <a:ext cx="5410200" cy="297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5630863" y="2852738"/>
            <a:ext cx="3044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latin typeface="Comic Sans MS" pitchFamily="66" charset="0"/>
              </a:rPr>
              <a:t>Incorporated into Application Layer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  <p:bldP spid="232453" grpId="0" animBg="1"/>
      <p:bldP spid="23245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6E1D5A-21D1-4862-A4C7-237CB3DCBF3E}" type="slidenum">
              <a:rPr lang="en-US" altLang="zh-CN" smtClean="0">
                <a:solidFill>
                  <a:srgbClr val="000000"/>
                </a:solidFill>
              </a:rPr>
              <a:pPr/>
              <a:t>53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OSI as Framework for Standardization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480"/>
          <a:stretch>
            <a:fillRect/>
          </a:stretch>
        </p:blipFill>
        <p:spPr bwMode="auto">
          <a:xfrm>
            <a:off x="381000" y="1382713"/>
            <a:ext cx="8229600" cy="54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2756" name="Oval 4"/>
          <p:cNvSpPr>
            <a:spLocks noChangeArrowheads="1"/>
          </p:cNvSpPr>
          <p:nvPr/>
        </p:nvSpPr>
        <p:spPr bwMode="auto">
          <a:xfrm>
            <a:off x="6084888" y="3357563"/>
            <a:ext cx="863600" cy="4318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2757" name="Oval 5"/>
          <p:cNvSpPr>
            <a:spLocks noChangeArrowheads="1"/>
          </p:cNvSpPr>
          <p:nvPr/>
        </p:nvSpPr>
        <p:spPr bwMode="auto">
          <a:xfrm>
            <a:off x="6084888" y="4292600"/>
            <a:ext cx="863600" cy="4318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5076825" y="2492375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CC"/>
                </a:solidFill>
                <a:latin typeface="Comic Sans MS" pitchFamily="66" charset="0"/>
              </a:rPr>
              <a:t>Interface</a:t>
            </a:r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5651500" y="2781300"/>
            <a:ext cx="576263" cy="647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>
            <a:off x="5651500" y="2781300"/>
            <a:ext cx="433388" cy="16557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2761" name="Oval 9"/>
          <p:cNvSpPr>
            <a:spLocks noChangeArrowheads="1"/>
          </p:cNvSpPr>
          <p:nvPr/>
        </p:nvSpPr>
        <p:spPr bwMode="auto">
          <a:xfrm>
            <a:off x="7380288" y="3789363"/>
            <a:ext cx="1223962" cy="431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7740650" y="2997200"/>
            <a:ext cx="1065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202763" name="Line 11"/>
          <p:cNvSpPr>
            <a:spLocks noChangeShapeType="1"/>
          </p:cNvSpPr>
          <p:nvPr/>
        </p:nvSpPr>
        <p:spPr bwMode="auto">
          <a:xfrm flipH="1">
            <a:off x="8027988" y="3284538"/>
            <a:ext cx="215900" cy="5048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  <p:bldP spid="202757" grpId="0" animBg="1"/>
      <p:bldP spid="202758" grpId="0"/>
      <p:bldP spid="202759" grpId="0" animBg="1"/>
      <p:bldP spid="202760" grpId="0" animBg="1"/>
      <p:bldP spid="202761" grpId="0" animBg="1"/>
      <p:bldP spid="202762" grpId="0"/>
      <p:bldP spid="20276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/>
              <a:t>Service Primitives and Parameters</a:t>
            </a:r>
            <a:endParaRPr lang="en-US" altLang="zh-CN" smtClean="0"/>
          </a:p>
        </p:txBody>
      </p:sp>
      <p:sp>
        <p:nvSpPr>
          <p:cNvPr id="133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D64BB3-BD9E-4F00-BF6A-7C3B344DAD67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graphicFrame>
        <p:nvGraphicFramePr>
          <p:cNvPr id="5" name="Group 26"/>
          <p:cNvGraphicFramePr>
            <a:graphicFrameLocks/>
          </p:cNvGraphicFramePr>
          <p:nvPr/>
        </p:nvGraphicFramePr>
        <p:xfrm>
          <a:off x="357188" y="1428750"/>
          <a:ext cx="8401050" cy="4273550"/>
        </p:xfrm>
        <a:graphic>
          <a:graphicData uri="http://schemas.openxmlformats.org/drawingml/2006/table">
            <a:tbl>
              <a:tblPr/>
              <a:tblGrid>
                <a:gridCol w="1757346"/>
                <a:gridCol w="6643734"/>
              </a:tblGrid>
              <a:tr h="78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REQUEST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Issued by a user (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upper layer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) to invoke some service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Parameters fully specify the requested service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INDICATION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Issued by a service provider (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lower layer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) either to: 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Indicate that a procedure has been invoked by peer service user, or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Notify the service user of a provider-initiated action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5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RESPONSE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Issued by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peer user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 to acknowledge or complete previously invoked procedure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7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cs typeface="Times New Roman" pitchFamily="18" charset="0"/>
                        </a:rPr>
                        <a:t>CONFIRM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Issued by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service provider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 to acknowledge or complete previously invoked procedure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/>
              <a:t>Service Primitives</a:t>
            </a:r>
            <a:endParaRPr lang="en-US" altLang="zh-CN" smtClean="0"/>
          </a:p>
        </p:txBody>
      </p:sp>
      <p:sp>
        <p:nvSpPr>
          <p:cNvPr id="134146" name="内容占位符 17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087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Comic Sans MS" pitchFamily="66" charset="0"/>
              </a:rPr>
              <a:t>connect.request </a:t>
            </a:r>
            <a:r>
              <a:rPr lang="en-US" altLang="zh-CN" sz="2400" smtClean="0">
                <a:latin typeface="Comic Sans MS" pitchFamily="66" charset="0"/>
                <a:sym typeface="Wingdings" pitchFamily="2" charset="2"/>
              </a:rPr>
              <a:t> connect.indication 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latin typeface="Comic Sans MS" pitchFamily="66" charset="0"/>
                <a:sym typeface="Wingdings" pitchFamily="2" charset="2"/>
              </a:rPr>
              <a:t>connect.response  connect.confirm</a:t>
            </a:r>
            <a:endParaRPr lang="en-US" altLang="zh-CN" sz="2400" smtClean="0">
              <a:latin typeface="Comic Sans MS" pitchFamily="66" charset="0"/>
            </a:endParaRPr>
          </a:p>
        </p:txBody>
      </p:sp>
      <p:sp>
        <p:nvSpPr>
          <p:cNvPr id="134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A34C36-EFE2-4EF8-83CA-5D38349737BD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grpSp>
        <p:nvGrpSpPr>
          <p:cNvPr id="134148" name="组合 18"/>
          <p:cNvGrpSpPr>
            <a:grpSpLocks/>
          </p:cNvGrpSpPr>
          <p:nvPr/>
        </p:nvGrpSpPr>
        <p:grpSpPr bwMode="auto">
          <a:xfrm>
            <a:off x="866775" y="2765425"/>
            <a:ext cx="7491413" cy="2592388"/>
            <a:chOff x="682625" y="2205038"/>
            <a:chExt cx="7491413" cy="2592387"/>
          </a:xfrm>
        </p:grpSpPr>
        <p:sp>
          <p:nvSpPr>
            <p:cNvPr id="134149" name="Rectangle 4"/>
            <p:cNvSpPr>
              <a:spLocks noChangeArrowheads="1"/>
            </p:cNvSpPr>
            <p:nvPr/>
          </p:nvSpPr>
          <p:spPr bwMode="auto">
            <a:xfrm>
              <a:off x="971550" y="4005263"/>
              <a:ext cx="6624638" cy="7921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000000"/>
                  </a:solidFill>
                </a:rPr>
                <a:t>(N-1) the Service Provider</a:t>
              </a:r>
            </a:p>
          </p:txBody>
        </p:sp>
        <p:sp>
          <p:nvSpPr>
            <p:cNvPr id="134150" name="Rectangle 5"/>
            <p:cNvSpPr>
              <a:spLocks noChangeArrowheads="1"/>
            </p:cNvSpPr>
            <p:nvPr/>
          </p:nvSpPr>
          <p:spPr bwMode="auto">
            <a:xfrm>
              <a:off x="1042988" y="2205038"/>
              <a:ext cx="2016125" cy="503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000000"/>
                  </a:solidFill>
                </a:rPr>
                <a:t>(N) Service User A</a:t>
              </a:r>
            </a:p>
          </p:txBody>
        </p:sp>
        <p:sp>
          <p:nvSpPr>
            <p:cNvPr id="134151" name="Rectangle 6"/>
            <p:cNvSpPr>
              <a:spLocks noChangeArrowheads="1"/>
            </p:cNvSpPr>
            <p:nvPr/>
          </p:nvSpPr>
          <p:spPr bwMode="auto">
            <a:xfrm>
              <a:off x="5435600" y="2205038"/>
              <a:ext cx="2016125" cy="503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rgbClr val="000000"/>
                  </a:solidFill>
                </a:rPr>
                <a:t>(N) Service User B</a:t>
              </a:r>
            </a:p>
          </p:txBody>
        </p:sp>
        <p:sp>
          <p:nvSpPr>
            <p:cNvPr id="134152" name="Line 7"/>
            <p:cNvSpPr>
              <a:spLocks noChangeShapeType="1"/>
            </p:cNvSpPr>
            <p:nvPr/>
          </p:nvSpPr>
          <p:spPr bwMode="auto">
            <a:xfrm>
              <a:off x="2484438" y="2708275"/>
              <a:ext cx="0" cy="1512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3" name="Line 8"/>
            <p:cNvSpPr>
              <a:spLocks noChangeShapeType="1"/>
            </p:cNvSpPr>
            <p:nvPr/>
          </p:nvSpPr>
          <p:spPr bwMode="auto">
            <a:xfrm>
              <a:off x="5940425" y="2708275"/>
              <a:ext cx="0" cy="1512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4" name="Line 9"/>
            <p:cNvSpPr>
              <a:spLocks noChangeShapeType="1"/>
            </p:cNvSpPr>
            <p:nvPr/>
          </p:nvSpPr>
          <p:spPr bwMode="auto">
            <a:xfrm>
              <a:off x="2484438" y="4221163"/>
              <a:ext cx="34559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5" name="Line 10"/>
            <p:cNvSpPr>
              <a:spLocks noChangeShapeType="1"/>
            </p:cNvSpPr>
            <p:nvPr/>
          </p:nvSpPr>
          <p:spPr bwMode="auto">
            <a:xfrm>
              <a:off x="6948488" y="2708275"/>
              <a:ext cx="0" cy="1944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6" name="Line 11"/>
            <p:cNvSpPr>
              <a:spLocks noChangeShapeType="1"/>
            </p:cNvSpPr>
            <p:nvPr/>
          </p:nvSpPr>
          <p:spPr bwMode="auto">
            <a:xfrm>
              <a:off x="1619250" y="2708275"/>
              <a:ext cx="0" cy="1944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7" name="Line 12"/>
            <p:cNvSpPr>
              <a:spLocks noChangeShapeType="1"/>
            </p:cNvSpPr>
            <p:nvPr/>
          </p:nvSpPr>
          <p:spPr bwMode="auto">
            <a:xfrm>
              <a:off x="1619250" y="4652963"/>
              <a:ext cx="5329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8" name="Text Box 13"/>
            <p:cNvSpPr txBox="1">
              <a:spLocks noChangeArrowheads="1"/>
            </p:cNvSpPr>
            <p:nvPr/>
          </p:nvSpPr>
          <p:spPr bwMode="auto">
            <a:xfrm>
              <a:off x="2411413" y="2997200"/>
              <a:ext cx="9985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134159" name="Text Box 14"/>
            <p:cNvSpPr txBox="1">
              <a:spLocks noChangeArrowheads="1"/>
            </p:cNvSpPr>
            <p:nvPr/>
          </p:nvSpPr>
          <p:spPr bwMode="auto">
            <a:xfrm>
              <a:off x="4787900" y="2997200"/>
              <a:ext cx="12969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 i="1">
                  <a:solidFill>
                    <a:srgbClr val="000000"/>
                  </a:solidFill>
                </a:rPr>
                <a:t>Indication</a:t>
              </a:r>
            </a:p>
          </p:txBody>
        </p:sp>
        <p:sp>
          <p:nvSpPr>
            <p:cNvPr id="134160" name="Text Box 15"/>
            <p:cNvSpPr txBox="1">
              <a:spLocks noChangeArrowheads="1"/>
            </p:cNvSpPr>
            <p:nvPr/>
          </p:nvSpPr>
          <p:spPr bwMode="auto">
            <a:xfrm>
              <a:off x="6877050" y="2997200"/>
              <a:ext cx="12969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 i="1">
                  <a:solidFill>
                    <a:srgbClr val="000000"/>
                  </a:solidFill>
                </a:rPr>
                <a:t>Response</a:t>
              </a:r>
            </a:p>
          </p:txBody>
        </p:sp>
        <p:sp>
          <p:nvSpPr>
            <p:cNvPr id="134161" name="Text Box 16"/>
            <p:cNvSpPr txBox="1">
              <a:spLocks noChangeArrowheads="1"/>
            </p:cNvSpPr>
            <p:nvPr/>
          </p:nvSpPr>
          <p:spPr bwMode="auto">
            <a:xfrm>
              <a:off x="682625" y="2997200"/>
              <a:ext cx="12969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0" i="1">
                  <a:solidFill>
                    <a:srgbClr val="000000"/>
                  </a:solidFill>
                </a:rPr>
                <a:t>Confirm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TCP/IP Protocol Architecture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5391150" cy="48958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2400" dirty="0" smtClean="0"/>
              <a:t>Used by the global </a:t>
            </a:r>
            <a:r>
              <a:rPr lang="en-US" altLang="en-US" sz="2400" dirty="0" smtClean="0">
                <a:solidFill>
                  <a:srgbClr val="FF0000"/>
                </a:solidFill>
              </a:rPr>
              <a:t>Internet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Application:</a:t>
            </a:r>
            <a:r>
              <a:rPr lang="en-US" sz="2400" dirty="0" smtClean="0"/>
              <a:t> supporting network applications</a:t>
            </a:r>
          </a:p>
          <a:p>
            <a:pPr lvl="1">
              <a:defRPr/>
            </a:pPr>
            <a:r>
              <a:rPr lang="en-US" sz="2000" dirty="0" smtClean="0"/>
              <a:t>FTP, SMTP, HTTP</a:t>
            </a:r>
          </a:p>
          <a:p>
            <a:pPr lvl="3">
              <a:defRPr/>
            </a:pPr>
            <a:endParaRPr lang="en-US" sz="1200" dirty="0" smtClean="0"/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Transport:</a:t>
            </a:r>
            <a:r>
              <a:rPr lang="en-US" sz="2400" dirty="0" smtClean="0"/>
              <a:t> process-process data transfer</a:t>
            </a:r>
          </a:p>
          <a:p>
            <a:pPr lvl="1">
              <a:defRPr/>
            </a:pPr>
            <a:r>
              <a:rPr lang="en-US" sz="2000" dirty="0" smtClean="0"/>
              <a:t>TCP, UDP</a:t>
            </a:r>
          </a:p>
          <a:p>
            <a:pPr lvl="3">
              <a:defRPr/>
            </a:pPr>
            <a:endParaRPr lang="en-US" sz="1200" dirty="0" smtClean="0"/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Internetwork:</a:t>
            </a:r>
            <a:r>
              <a:rPr lang="en-US" sz="2400" dirty="0" smtClean="0"/>
              <a:t> routing of </a:t>
            </a:r>
            <a:r>
              <a:rPr lang="en-US" sz="2400" dirty="0" err="1" smtClean="0"/>
              <a:t>datagrams</a:t>
            </a:r>
            <a:r>
              <a:rPr lang="en-US" sz="2400" dirty="0" smtClean="0"/>
              <a:t> across net of nets</a:t>
            </a:r>
          </a:p>
          <a:p>
            <a:pPr lvl="1">
              <a:defRPr/>
            </a:pPr>
            <a:r>
              <a:rPr lang="en-US" sz="2000" dirty="0" smtClean="0"/>
              <a:t>IP, routing protocols</a:t>
            </a:r>
          </a:p>
          <a:p>
            <a:pPr lvl="3">
              <a:defRPr/>
            </a:pPr>
            <a:endParaRPr lang="en-US" sz="1200" dirty="0" smtClean="0"/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Link:</a:t>
            </a:r>
            <a:r>
              <a:rPr lang="en-US" sz="2400" dirty="0" smtClean="0"/>
              <a:t> data transfer between neighboring routers / hosts</a:t>
            </a:r>
          </a:p>
          <a:p>
            <a:pPr lvl="1">
              <a:defRPr/>
            </a:pPr>
            <a:r>
              <a:rPr lang="en-US" sz="2000" dirty="0" smtClean="0"/>
              <a:t>PPP, Ethernet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Physical:</a:t>
            </a:r>
            <a:r>
              <a:rPr lang="en-US" sz="2400" dirty="0" smtClean="0"/>
              <a:t> bits “on the wire”</a:t>
            </a:r>
            <a:endParaRPr lang="en-US" dirty="0"/>
          </a:p>
        </p:txBody>
      </p:sp>
      <p:sp>
        <p:nvSpPr>
          <p:cNvPr id="1351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602CD1-F585-4ED5-91BE-87B81D67DCDB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pic>
        <p:nvPicPr>
          <p:cNvPr id="135172" name="图片 4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75" y="1571625"/>
            <a:ext cx="2714625" cy="40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Protocol Data Units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 smtClean="0"/>
              <a:t>At each layer, </a:t>
            </a:r>
            <a:r>
              <a:rPr lang="en-US" altLang="en-US" dirty="0" smtClean="0">
                <a:solidFill>
                  <a:schemeClr val="folHlink"/>
                </a:solidFill>
              </a:rPr>
              <a:t>Control info</a:t>
            </a:r>
            <a:r>
              <a:rPr lang="en-US" altLang="en-US" dirty="0" smtClean="0"/>
              <a:t> is added to </a:t>
            </a:r>
            <a:r>
              <a:rPr lang="en-US" altLang="en-US" dirty="0" smtClean="0">
                <a:solidFill>
                  <a:schemeClr val="hlink"/>
                </a:solidFill>
              </a:rPr>
              <a:t>user data</a:t>
            </a:r>
            <a:r>
              <a:rPr lang="en-US" altLang="en-US" dirty="0" smtClean="0"/>
              <a:t> to ease communication, e.g.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altLang="en-US" dirty="0" smtClean="0"/>
              <a:t>Transport layer </a:t>
            </a:r>
            <a:r>
              <a:rPr lang="en-US" altLang="zh-CN" dirty="0" smtClean="0"/>
              <a:t>se</a:t>
            </a:r>
            <a:r>
              <a:rPr lang="en-US" altLang="en-US" dirty="0" smtClean="0"/>
              <a:t>gments </a:t>
            </a:r>
            <a:r>
              <a:rPr lang="en-US" altLang="zh-CN" dirty="0" smtClean="0"/>
              <a:t>application</a:t>
            </a:r>
            <a:r>
              <a:rPr lang="en-US" altLang="en-US" dirty="0" smtClean="0"/>
              <a:t> data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dirty="0" smtClean="0"/>
              <a:t>Each </a:t>
            </a:r>
            <a:r>
              <a:rPr lang="en-US" altLang="zh-CN" dirty="0" smtClean="0"/>
              <a:t>seg</a:t>
            </a:r>
            <a:r>
              <a:rPr lang="en-US" altLang="en-US" dirty="0" smtClean="0"/>
              <a:t>ment has </a:t>
            </a:r>
            <a:r>
              <a:rPr lang="en-US" altLang="en-US" dirty="0" smtClean="0">
                <a:solidFill>
                  <a:schemeClr val="hlink"/>
                </a:solidFill>
              </a:rPr>
              <a:t>a transport header</a:t>
            </a:r>
            <a:r>
              <a:rPr lang="en-US" altLang="en-US" dirty="0" smtClean="0"/>
              <a:t> added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dirty="0" smtClean="0"/>
              <a:t>Destination SAP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dirty="0" smtClean="0"/>
              <a:t>Sequence number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en-US" dirty="0" smtClean="0"/>
              <a:t>Error detection code</a:t>
            </a:r>
          </a:p>
          <a:p>
            <a:pPr lvl="3" eaLnBrk="1" hangingPunct="1">
              <a:lnSpc>
                <a:spcPct val="110000"/>
              </a:lnSpc>
              <a:defRPr/>
            </a:pPr>
            <a:endParaRPr lang="en-US" altLang="en-US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en-US" dirty="0" smtClean="0"/>
              <a:t>This gives a </a:t>
            </a:r>
            <a:r>
              <a:rPr lang="en-US" altLang="en-US" dirty="0" smtClean="0">
                <a:solidFill>
                  <a:schemeClr val="folHlink"/>
                </a:solidFill>
              </a:rPr>
              <a:t>transport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Comic Sans MS" pitchFamily="66" charset="0"/>
              </a:rPr>
              <a:t>protocol data unit</a:t>
            </a:r>
            <a:r>
              <a:rPr lang="en-US" altLang="zh-CN" dirty="0" smtClean="0"/>
              <a:t> (PDU)</a:t>
            </a:r>
            <a:endParaRPr lang="en-US" sz="3600" dirty="0"/>
          </a:p>
        </p:txBody>
      </p:sp>
      <p:sp>
        <p:nvSpPr>
          <p:cNvPr id="136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F7D37-8921-4B31-ADD3-53ECC37AAF1A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PDUs in Transfer</a:t>
            </a:r>
          </a:p>
        </p:txBody>
      </p:sp>
      <p:sp>
        <p:nvSpPr>
          <p:cNvPr id="137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55D52-926A-49FB-8E62-FA8386FC0C65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pic>
        <p:nvPicPr>
          <p:cNvPr id="13721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508"/>
          <a:stretch>
            <a:fillRect/>
          </a:stretch>
        </p:blipFill>
        <p:spPr bwMode="auto">
          <a:xfrm>
            <a:off x="38100" y="1285875"/>
            <a:ext cx="49339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127"/>
          <a:stretch>
            <a:fillRect/>
          </a:stretch>
        </p:blipFill>
        <p:spPr bwMode="auto">
          <a:xfrm>
            <a:off x="4162425" y="3786188"/>
            <a:ext cx="4910138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Encapsulation</a:t>
            </a:r>
          </a:p>
        </p:txBody>
      </p:sp>
      <p:sp>
        <p:nvSpPr>
          <p:cNvPr id="138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038377-3579-4D40-9DB5-6B2D2CFBB270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pic>
        <p:nvPicPr>
          <p:cNvPr id="138243" name="图片 5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285875"/>
            <a:ext cx="77866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What’s the Internet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4752975" cy="48958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Millions of connected </a:t>
            </a:r>
            <a:r>
              <a:rPr lang="en-US" dirty="0" smtClean="0">
                <a:solidFill>
                  <a:srgbClr val="0000FF"/>
                </a:solidFill>
              </a:rPr>
              <a:t>computing devices</a:t>
            </a:r>
          </a:p>
          <a:p>
            <a:pPr lvl="1">
              <a:defRPr/>
            </a:pPr>
            <a:r>
              <a:rPr lang="en-US" dirty="0" smtClean="0"/>
              <a:t>Hosts = </a:t>
            </a:r>
            <a:r>
              <a:rPr lang="en-US" dirty="0" smtClean="0">
                <a:solidFill>
                  <a:srgbClr val="FF0000"/>
                </a:solidFill>
              </a:rPr>
              <a:t>End systems</a:t>
            </a:r>
          </a:p>
          <a:p>
            <a:pPr lvl="1">
              <a:defRPr/>
            </a:pPr>
            <a:r>
              <a:rPr lang="en-US" dirty="0" smtClean="0"/>
              <a:t>Running network applications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Communication links</a:t>
            </a:r>
          </a:p>
          <a:p>
            <a:pPr lvl="1">
              <a:defRPr/>
            </a:pPr>
            <a:r>
              <a:rPr lang="en-US" dirty="0" smtClean="0"/>
              <a:t>Fiber, Copper, Radio, Satellite</a:t>
            </a:r>
          </a:p>
          <a:p>
            <a:pPr lvl="1">
              <a:defRPr/>
            </a:pPr>
            <a:r>
              <a:rPr lang="en-US" dirty="0" smtClean="0"/>
              <a:t>Building physical networks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Routers</a:t>
            </a:r>
          </a:p>
          <a:p>
            <a:pPr lvl="1">
              <a:defRPr/>
            </a:pPr>
            <a:r>
              <a:rPr lang="en-US" dirty="0" smtClean="0"/>
              <a:t>Forward packets (chunks of data) between physical networks</a:t>
            </a:r>
            <a:endParaRPr lang="en-US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F10FB-D639-42BB-B300-2BFDAEA1E350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pic>
        <p:nvPicPr>
          <p:cNvPr id="24580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1484313"/>
            <a:ext cx="3468687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IP Layer in Detail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4462462" cy="48958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Sender encapsulates segments into </a:t>
            </a:r>
            <a:r>
              <a:rPr lang="en-US" dirty="0" err="1" smtClean="0">
                <a:solidFill>
                  <a:srgbClr val="FF0000"/>
                </a:solidFill>
              </a:rPr>
              <a:t>datagrams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smtClean="0"/>
              <a:t>Receiver delivers </a:t>
            </a:r>
            <a:r>
              <a:rPr lang="en-US" dirty="0" smtClean="0">
                <a:solidFill>
                  <a:srgbClr val="FF0000"/>
                </a:solidFill>
              </a:rPr>
              <a:t>segments</a:t>
            </a:r>
            <a:r>
              <a:rPr lang="en-US" dirty="0" smtClean="0"/>
              <a:t> to transport layer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IP layer entity </a:t>
            </a:r>
            <a:r>
              <a:rPr lang="en-US" dirty="0" smtClean="0">
                <a:solidFill>
                  <a:srgbClr val="0000FF"/>
                </a:solidFill>
              </a:rPr>
              <a:t>resides on each host and router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Router</a:t>
            </a:r>
            <a:r>
              <a:rPr lang="en-US" dirty="0" smtClean="0"/>
              <a:t> examines header fields in all IP </a:t>
            </a:r>
            <a:r>
              <a:rPr lang="en-US" dirty="0" err="1" smtClean="0"/>
              <a:t>datagrams</a:t>
            </a:r>
            <a:r>
              <a:rPr lang="en-US" dirty="0" smtClean="0"/>
              <a:t> passing through it</a:t>
            </a:r>
            <a:endParaRPr lang="en-US" dirty="0"/>
          </a:p>
        </p:txBody>
      </p:sp>
      <p:sp>
        <p:nvSpPr>
          <p:cNvPr id="139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539F85-4596-415C-95C9-4663A56C8BF8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pic>
        <p:nvPicPr>
          <p:cNvPr id="139268" name="图片 1819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2128838"/>
            <a:ext cx="34623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67" name="Group 1046"/>
          <p:cNvGrpSpPr>
            <a:grpSpLocks/>
          </p:cNvGrpSpPr>
          <p:nvPr/>
        </p:nvGrpSpPr>
        <p:grpSpPr bwMode="auto">
          <a:xfrm>
            <a:off x="5257800" y="1698625"/>
            <a:ext cx="1047750" cy="996950"/>
            <a:chOff x="3402" y="719"/>
            <a:chExt cx="660" cy="628"/>
          </a:xfrm>
        </p:grpSpPr>
        <p:sp>
          <p:nvSpPr>
            <p:cNvPr id="3568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grpSp>
          <p:nvGrpSpPr>
            <p:cNvPr id="139528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3570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571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572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573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application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transport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574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575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576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577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</p:grpSp>
      </p:grpSp>
      <p:grpSp>
        <p:nvGrpSpPr>
          <p:cNvPr id="3578" name="Group 1047"/>
          <p:cNvGrpSpPr>
            <a:grpSpLocks/>
          </p:cNvGrpSpPr>
          <p:nvPr/>
        </p:nvGrpSpPr>
        <p:grpSpPr bwMode="auto">
          <a:xfrm>
            <a:off x="7953375" y="4705350"/>
            <a:ext cx="1047750" cy="996950"/>
            <a:chOff x="3402" y="719"/>
            <a:chExt cx="660" cy="628"/>
          </a:xfrm>
        </p:grpSpPr>
        <p:sp>
          <p:nvSpPr>
            <p:cNvPr id="3579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/>
              <a:ahLst/>
              <a:cxnLst>
                <a:cxn ang="0">
                  <a:pos x="0" y="594"/>
                </a:cxn>
                <a:cxn ang="0">
                  <a:pos x="192" y="0"/>
                </a:cxn>
                <a:cxn ang="0">
                  <a:pos x="192" y="515"/>
                </a:cxn>
                <a:cxn ang="0">
                  <a:pos x="0" y="594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b="0">
                <a:solidFill>
                  <a:srgbClr val="000000"/>
                </a:solidFill>
                <a:latin typeface="Comic Sans MS" pitchFamily="66" charset="0"/>
                <a:ea typeface="+mn-ea"/>
              </a:endParaRPr>
            </a:p>
          </p:txBody>
        </p:sp>
        <p:grpSp>
          <p:nvGrpSpPr>
            <p:cNvPr id="139518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3581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582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583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584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application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transport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585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586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587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588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</p:grpSp>
      </p:grpSp>
      <p:grpSp>
        <p:nvGrpSpPr>
          <p:cNvPr id="3589" name="Group 1278"/>
          <p:cNvGrpSpPr>
            <a:grpSpLocks/>
          </p:cNvGrpSpPr>
          <p:nvPr/>
        </p:nvGrpSpPr>
        <p:grpSpPr bwMode="auto">
          <a:xfrm>
            <a:off x="5689600" y="2379663"/>
            <a:ext cx="2546350" cy="3429000"/>
            <a:chOff x="3674" y="1148"/>
            <a:chExt cx="1604" cy="2160"/>
          </a:xfrm>
        </p:grpSpPr>
        <p:grpSp>
          <p:nvGrpSpPr>
            <p:cNvPr id="139275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3811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12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13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14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15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16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817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grpSp>
            <p:nvGrpSpPr>
              <p:cNvPr id="139503" name="Group 441"/>
              <p:cNvGrpSpPr>
                <a:grpSpLocks/>
              </p:cNvGrpSpPr>
              <p:nvPr/>
            </p:nvGrpSpPr>
            <p:grpSpPr bwMode="auto">
              <a:xfrm>
                <a:off x="4140" y="757"/>
                <a:ext cx="157" cy="49"/>
                <a:chOff x="2848" y="848"/>
                <a:chExt cx="140" cy="98"/>
              </a:xfrm>
            </p:grpSpPr>
            <p:sp>
              <p:nvSpPr>
                <p:cNvPr id="3829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830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831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139504" name="Group 445"/>
              <p:cNvGrpSpPr>
                <a:grpSpLocks/>
              </p:cNvGrpSpPr>
              <p:nvPr/>
            </p:nvGrpSpPr>
            <p:grpSpPr bwMode="auto">
              <a:xfrm flipV="1">
                <a:off x="4140" y="876"/>
                <a:ext cx="157" cy="49"/>
                <a:chOff x="2848" y="848"/>
                <a:chExt cx="140" cy="98"/>
              </a:xfrm>
            </p:grpSpPr>
            <p:sp>
              <p:nvSpPr>
                <p:cNvPr id="3826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827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828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sp>
            <p:nvSpPr>
              <p:cNvPr id="3820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21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22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23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24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25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39276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3790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91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92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93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94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95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796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grpSp>
            <p:nvGrpSpPr>
              <p:cNvPr id="139482" name="Group 1066"/>
              <p:cNvGrpSpPr>
                <a:grpSpLocks/>
              </p:cNvGrpSpPr>
              <p:nvPr/>
            </p:nvGrpSpPr>
            <p:grpSpPr bwMode="auto">
              <a:xfrm>
                <a:off x="4140" y="757"/>
                <a:ext cx="157" cy="49"/>
                <a:chOff x="2848" y="848"/>
                <a:chExt cx="140" cy="98"/>
              </a:xfrm>
            </p:grpSpPr>
            <p:sp>
              <p:nvSpPr>
                <p:cNvPr id="3808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809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810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139483" name="Group 1070"/>
              <p:cNvGrpSpPr>
                <a:grpSpLocks/>
              </p:cNvGrpSpPr>
              <p:nvPr/>
            </p:nvGrpSpPr>
            <p:grpSpPr bwMode="auto">
              <a:xfrm flipV="1">
                <a:off x="4140" y="876"/>
                <a:ext cx="157" cy="49"/>
                <a:chOff x="2848" y="848"/>
                <a:chExt cx="140" cy="98"/>
              </a:xfrm>
            </p:grpSpPr>
            <p:sp>
              <p:nvSpPr>
                <p:cNvPr id="3805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806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807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sp>
            <p:nvSpPr>
              <p:cNvPr id="3799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00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01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02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03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804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39277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3769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70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71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72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73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74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775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grpSp>
            <p:nvGrpSpPr>
              <p:cNvPr id="139461" name="Group 1088"/>
              <p:cNvGrpSpPr>
                <a:grpSpLocks/>
              </p:cNvGrpSpPr>
              <p:nvPr/>
            </p:nvGrpSpPr>
            <p:grpSpPr bwMode="auto">
              <a:xfrm>
                <a:off x="4140" y="757"/>
                <a:ext cx="157" cy="49"/>
                <a:chOff x="2848" y="848"/>
                <a:chExt cx="140" cy="98"/>
              </a:xfrm>
            </p:grpSpPr>
            <p:sp>
              <p:nvSpPr>
                <p:cNvPr id="3787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88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89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139462" name="Group 1092"/>
              <p:cNvGrpSpPr>
                <a:grpSpLocks/>
              </p:cNvGrpSpPr>
              <p:nvPr/>
            </p:nvGrpSpPr>
            <p:grpSpPr bwMode="auto">
              <a:xfrm flipV="1">
                <a:off x="4140" y="876"/>
                <a:ext cx="157" cy="49"/>
                <a:chOff x="2848" y="848"/>
                <a:chExt cx="140" cy="98"/>
              </a:xfrm>
            </p:grpSpPr>
            <p:sp>
              <p:nvSpPr>
                <p:cNvPr id="3784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85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86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sp>
            <p:nvSpPr>
              <p:cNvPr id="3778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79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80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81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82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83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39278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3748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49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50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51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52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53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754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grpSp>
            <p:nvGrpSpPr>
              <p:cNvPr id="139440" name="Group 1110"/>
              <p:cNvGrpSpPr>
                <a:grpSpLocks/>
              </p:cNvGrpSpPr>
              <p:nvPr/>
            </p:nvGrpSpPr>
            <p:grpSpPr bwMode="auto">
              <a:xfrm>
                <a:off x="4140" y="757"/>
                <a:ext cx="157" cy="49"/>
                <a:chOff x="2848" y="848"/>
                <a:chExt cx="140" cy="98"/>
              </a:xfrm>
            </p:grpSpPr>
            <p:sp>
              <p:nvSpPr>
                <p:cNvPr id="3766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67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68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139441" name="Group 1114"/>
              <p:cNvGrpSpPr>
                <a:grpSpLocks/>
              </p:cNvGrpSpPr>
              <p:nvPr/>
            </p:nvGrpSpPr>
            <p:grpSpPr bwMode="auto">
              <a:xfrm flipV="1">
                <a:off x="4140" y="876"/>
                <a:ext cx="157" cy="49"/>
                <a:chOff x="2848" y="848"/>
                <a:chExt cx="140" cy="98"/>
              </a:xfrm>
            </p:grpSpPr>
            <p:sp>
              <p:nvSpPr>
                <p:cNvPr id="3763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64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65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sp>
            <p:nvSpPr>
              <p:cNvPr id="3757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58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59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60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61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62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39279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3727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28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29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30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31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32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733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grpSp>
            <p:nvGrpSpPr>
              <p:cNvPr id="139419" name="Group 1132"/>
              <p:cNvGrpSpPr>
                <a:grpSpLocks/>
              </p:cNvGrpSpPr>
              <p:nvPr/>
            </p:nvGrpSpPr>
            <p:grpSpPr bwMode="auto">
              <a:xfrm>
                <a:off x="4140" y="757"/>
                <a:ext cx="157" cy="49"/>
                <a:chOff x="2848" y="848"/>
                <a:chExt cx="140" cy="98"/>
              </a:xfrm>
            </p:grpSpPr>
            <p:sp>
              <p:nvSpPr>
                <p:cNvPr id="3745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46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47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139420" name="Group 1136"/>
              <p:cNvGrpSpPr>
                <a:grpSpLocks/>
              </p:cNvGrpSpPr>
              <p:nvPr/>
            </p:nvGrpSpPr>
            <p:grpSpPr bwMode="auto">
              <a:xfrm flipV="1">
                <a:off x="4140" y="876"/>
                <a:ext cx="157" cy="49"/>
                <a:chOff x="2848" y="848"/>
                <a:chExt cx="140" cy="98"/>
              </a:xfrm>
            </p:grpSpPr>
            <p:sp>
              <p:nvSpPr>
                <p:cNvPr id="3742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43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44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sp>
            <p:nvSpPr>
              <p:cNvPr id="3736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37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38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39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40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41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39280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3706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07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08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09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10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11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712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grpSp>
            <p:nvGrpSpPr>
              <p:cNvPr id="139398" name="Group 1154"/>
              <p:cNvGrpSpPr>
                <a:grpSpLocks/>
              </p:cNvGrpSpPr>
              <p:nvPr/>
            </p:nvGrpSpPr>
            <p:grpSpPr bwMode="auto">
              <a:xfrm>
                <a:off x="4140" y="757"/>
                <a:ext cx="157" cy="49"/>
                <a:chOff x="2848" y="848"/>
                <a:chExt cx="140" cy="98"/>
              </a:xfrm>
            </p:grpSpPr>
            <p:sp>
              <p:nvSpPr>
                <p:cNvPr id="3724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25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26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139399" name="Group 1158"/>
              <p:cNvGrpSpPr>
                <a:grpSpLocks/>
              </p:cNvGrpSpPr>
              <p:nvPr/>
            </p:nvGrpSpPr>
            <p:grpSpPr bwMode="auto">
              <a:xfrm flipV="1">
                <a:off x="4140" y="876"/>
                <a:ext cx="157" cy="49"/>
                <a:chOff x="2848" y="848"/>
                <a:chExt cx="140" cy="98"/>
              </a:xfrm>
            </p:grpSpPr>
            <p:sp>
              <p:nvSpPr>
                <p:cNvPr id="3721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22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23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sp>
            <p:nvSpPr>
              <p:cNvPr id="3715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16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17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18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19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720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39281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3685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86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87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88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89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90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691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grpSp>
            <p:nvGrpSpPr>
              <p:cNvPr id="139377" name="Group 1176"/>
              <p:cNvGrpSpPr>
                <a:grpSpLocks/>
              </p:cNvGrpSpPr>
              <p:nvPr/>
            </p:nvGrpSpPr>
            <p:grpSpPr bwMode="auto">
              <a:xfrm>
                <a:off x="4140" y="757"/>
                <a:ext cx="157" cy="49"/>
                <a:chOff x="2848" y="848"/>
                <a:chExt cx="140" cy="98"/>
              </a:xfrm>
            </p:grpSpPr>
            <p:sp>
              <p:nvSpPr>
                <p:cNvPr id="3703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04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05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139378" name="Group 1180"/>
              <p:cNvGrpSpPr>
                <a:grpSpLocks/>
              </p:cNvGrpSpPr>
              <p:nvPr/>
            </p:nvGrpSpPr>
            <p:grpSpPr bwMode="auto">
              <a:xfrm flipV="1">
                <a:off x="4140" y="876"/>
                <a:ext cx="157" cy="49"/>
                <a:chOff x="2848" y="848"/>
                <a:chExt cx="140" cy="98"/>
              </a:xfrm>
            </p:grpSpPr>
            <p:sp>
              <p:nvSpPr>
                <p:cNvPr id="3700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01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702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sp>
            <p:nvSpPr>
              <p:cNvPr id="3694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95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96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97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98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99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39282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3664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65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66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67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68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69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670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grpSp>
            <p:nvGrpSpPr>
              <p:cNvPr id="139356" name="Group 1198"/>
              <p:cNvGrpSpPr>
                <a:grpSpLocks/>
              </p:cNvGrpSpPr>
              <p:nvPr/>
            </p:nvGrpSpPr>
            <p:grpSpPr bwMode="auto">
              <a:xfrm>
                <a:off x="4140" y="757"/>
                <a:ext cx="157" cy="49"/>
                <a:chOff x="2848" y="848"/>
                <a:chExt cx="140" cy="98"/>
              </a:xfrm>
            </p:grpSpPr>
            <p:sp>
              <p:nvSpPr>
                <p:cNvPr id="3682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83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84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139357" name="Group 1202"/>
              <p:cNvGrpSpPr>
                <a:grpSpLocks/>
              </p:cNvGrpSpPr>
              <p:nvPr/>
            </p:nvGrpSpPr>
            <p:grpSpPr bwMode="auto">
              <a:xfrm flipV="1">
                <a:off x="4140" y="876"/>
                <a:ext cx="157" cy="49"/>
                <a:chOff x="2848" y="848"/>
                <a:chExt cx="140" cy="98"/>
              </a:xfrm>
            </p:grpSpPr>
            <p:sp>
              <p:nvSpPr>
                <p:cNvPr id="3679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80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81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sp>
            <p:nvSpPr>
              <p:cNvPr id="3673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74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75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76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77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78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39283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3643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44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45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46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47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48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649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grpSp>
            <p:nvGrpSpPr>
              <p:cNvPr id="139335" name="Group 1220"/>
              <p:cNvGrpSpPr>
                <a:grpSpLocks/>
              </p:cNvGrpSpPr>
              <p:nvPr/>
            </p:nvGrpSpPr>
            <p:grpSpPr bwMode="auto">
              <a:xfrm>
                <a:off x="4140" y="757"/>
                <a:ext cx="157" cy="49"/>
                <a:chOff x="2848" y="848"/>
                <a:chExt cx="140" cy="98"/>
              </a:xfrm>
            </p:grpSpPr>
            <p:sp>
              <p:nvSpPr>
                <p:cNvPr id="3661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62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63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139336" name="Group 1224"/>
              <p:cNvGrpSpPr>
                <a:grpSpLocks/>
              </p:cNvGrpSpPr>
              <p:nvPr/>
            </p:nvGrpSpPr>
            <p:grpSpPr bwMode="auto">
              <a:xfrm flipV="1">
                <a:off x="4140" y="876"/>
                <a:ext cx="157" cy="49"/>
                <a:chOff x="2848" y="848"/>
                <a:chExt cx="140" cy="98"/>
              </a:xfrm>
            </p:grpSpPr>
            <p:sp>
              <p:nvSpPr>
                <p:cNvPr id="3658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59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60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sp>
            <p:nvSpPr>
              <p:cNvPr id="3652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53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54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55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56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57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39284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3622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23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24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25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26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27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628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grpSp>
            <p:nvGrpSpPr>
              <p:cNvPr id="139314" name="Group 1242"/>
              <p:cNvGrpSpPr>
                <a:grpSpLocks/>
              </p:cNvGrpSpPr>
              <p:nvPr/>
            </p:nvGrpSpPr>
            <p:grpSpPr bwMode="auto">
              <a:xfrm>
                <a:off x="4140" y="757"/>
                <a:ext cx="157" cy="49"/>
                <a:chOff x="2848" y="848"/>
                <a:chExt cx="140" cy="98"/>
              </a:xfrm>
            </p:grpSpPr>
            <p:sp>
              <p:nvSpPr>
                <p:cNvPr id="3640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41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42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139315" name="Group 1246"/>
              <p:cNvGrpSpPr>
                <a:grpSpLocks/>
              </p:cNvGrpSpPr>
              <p:nvPr/>
            </p:nvGrpSpPr>
            <p:grpSpPr bwMode="auto">
              <a:xfrm flipV="1">
                <a:off x="4140" y="876"/>
                <a:ext cx="157" cy="49"/>
                <a:chOff x="2848" y="848"/>
                <a:chExt cx="140" cy="98"/>
              </a:xfrm>
            </p:grpSpPr>
            <p:sp>
              <p:nvSpPr>
                <p:cNvPr id="3637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38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39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sp>
            <p:nvSpPr>
              <p:cNvPr id="3631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32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33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34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35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36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  <p:grpSp>
          <p:nvGrpSpPr>
            <p:cNvPr id="139285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3601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02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03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04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05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06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3607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grpSp>
            <p:nvGrpSpPr>
              <p:cNvPr id="139293" name="Group 1264"/>
              <p:cNvGrpSpPr>
                <a:grpSpLocks/>
              </p:cNvGrpSpPr>
              <p:nvPr/>
            </p:nvGrpSpPr>
            <p:grpSpPr bwMode="auto">
              <a:xfrm>
                <a:off x="4140" y="757"/>
                <a:ext cx="157" cy="49"/>
                <a:chOff x="2848" y="848"/>
                <a:chExt cx="140" cy="98"/>
              </a:xfrm>
            </p:grpSpPr>
            <p:sp>
              <p:nvSpPr>
                <p:cNvPr id="3619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20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21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grpSp>
            <p:nvGrpSpPr>
              <p:cNvPr id="139294" name="Group 1268"/>
              <p:cNvGrpSpPr>
                <a:grpSpLocks/>
              </p:cNvGrpSpPr>
              <p:nvPr/>
            </p:nvGrpSpPr>
            <p:grpSpPr bwMode="auto">
              <a:xfrm flipV="1">
                <a:off x="4140" y="876"/>
                <a:ext cx="157" cy="49"/>
                <a:chOff x="2848" y="848"/>
                <a:chExt cx="140" cy="98"/>
              </a:xfrm>
            </p:grpSpPr>
            <p:sp>
              <p:nvSpPr>
                <p:cNvPr id="3616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17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  <p:sp>
              <p:nvSpPr>
                <p:cNvPr id="3618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</a:endParaRPr>
                </a:p>
              </p:txBody>
            </p:sp>
          </p:grpSp>
          <p:sp>
            <p:nvSpPr>
              <p:cNvPr id="3610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11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12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13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14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</p:txBody>
          </p:sp>
          <p:sp>
            <p:nvSpPr>
              <p:cNvPr id="3615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defRPr/>
                </a:pPr>
                <a:endParaRPr lang="en-US" sz="1000" b="0">
                  <a:solidFill>
                    <a:srgbClr val="000000"/>
                  </a:solidFill>
                  <a:latin typeface="Comic Sans MS" pitchFamily="66" charset="0"/>
                  <a:ea typeface="+mn-ea"/>
                </a:endParaRP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FFFFFF"/>
                    </a:solidFill>
                    <a:latin typeface="Comic Sans MS" pitchFamily="66" charset="0"/>
                    <a:ea typeface="+mn-ea"/>
                  </a:rPr>
                  <a:t>network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data link</a:t>
                </a:r>
              </a:p>
              <a:p>
                <a:pPr algn="ctr" eaLnBrk="0" hangingPunct="0">
                  <a:defRPr/>
                </a:pPr>
                <a:r>
                  <a:rPr lang="en-US" sz="1000" b="0">
                    <a:solidFill>
                      <a:srgbClr val="000000"/>
                    </a:solidFill>
                    <a:latin typeface="Comic Sans MS" pitchFamily="66" charset="0"/>
                    <a:ea typeface="+mn-ea"/>
                  </a:rPr>
                  <a:t>physical</a:t>
                </a:r>
                <a:endParaRPr lang="en-US" sz="2400" b="0">
                  <a:solidFill>
                    <a:srgbClr val="000000"/>
                  </a:solidFill>
                  <a:latin typeface="Times New Roman" pitchFamily="18" charset="0"/>
                  <a:ea typeface="+mn-ea"/>
                </a:endParaRPr>
              </a:p>
            </p:txBody>
          </p:sp>
        </p:grpSp>
      </p:grpSp>
      <p:sp>
        <p:nvSpPr>
          <p:cNvPr id="3832" name="Rectangle 1280"/>
          <p:cNvSpPr>
            <a:spLocks noChangeArrowheads="1"/>
          </p:cNvSpPr>
          <p:nvPr/>
        </p:nvSpPr>
        <p:spPr bwMode="auto">
          <a:xfrm>
            <a:off x="5578475" y="1416050"/>
            <a:ext cx="388938" cy="138113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3833" name="Rectangle 1281"/>
          <p:cNvSpPr>
            <a:spLocks noChangeArrowheads="1"/>
          </p:cNvSpPr>
          <p:nvPr/>
        </p:nvSpPr>
        <p:spPr bwMode="auto">
          <a:xfrm>
            <a:off x="5508625" y="2066925"/>
            <a:ext cx="596900" cy="138113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  <p:sp>
        <p:nvSpPr>
          <p:cNvPr id="3834" name="Rectangle 1282"/>
          <p:cNvSpPr>
            <a:spLocks noChangeArrowheads="1"/>
          </p:cNvSpPr>
          <p:nvPr/>
        </p:nvSpPr>
        <p:spPr bwMode="auto">
          <a:xfrm>
            <a:off x="8334375" y="5045075"/>
            <a:ext cx="388938" cy="138113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b="0">
              <a:solidFill>
                <a:srgbClr val="000000"/>
              </a:solidFill>
              <a:latin typeface="Comic Sans MS" pitchFamily="66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9" dur="5000" fill="hold"/>
                                        <p:tgtEl>
                                          <p:spTgt spid="3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2" grpId="0" animBg="1"/>
      <p:bldP spid="3832" grpId="1" animBg="1"/>
      <p:bldP spid="3832" grpId="2" animBg="1"/>
      <p:bldP spid="3833" grpId="0" animBg="1"/>
      <p:bldP spid="3833" grpId="1" animBg="1"/>
      <p:bldP spid="3833" grpId="2" animBg="1"/>
      <p:bldP spid="3834" grpId="0" animBg="1"/>
      <p:bldP spid="3834" grpId="1" animBg="1"/>
      <p:bldP spid="3834" grpId="2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Look At This</a:t>
            </a:r>
          </a:p>
        </p:txBody>
      </p:sp>
      <p:sp>
        <p:nvSpPr>
          <p:cNvPr id="140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7ED613-4370-4884-8EB6-CE9FD5D4682D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607"/>
          <a:stretch>
            <a:fillRect/>
          </a:stretch>
        </p:blipFill>
        <p:spPr bwMode="auto">
          <a:xfrm>
            <a:off x="1116013" y="1341438"/>
            <a:ext cx="66103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Network Programming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Socket programming</a:t>
            </a:r>
          </a:p>
          <a:p>
            <a:pPr lvl="1">
              <a:defRPr/>
            </a:pPr>
            <a:r>
              <a:rPr lang="en-US" dirty="0" smtClean="0"/>
              <a:t>Build client/server application that communicate using sockets</a:t>
            </a:r>
          </a:p>
          <a:p>
            <a:pPr lvl="1">
              <a:defRPr/>
            </a:pPr>
            <a:r>
              <a:rPr lang="en-US" dirty="0" smtClean="0"/>
              <a:t>A socket is a pair of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&lt;IP addresses, port&gt;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Socket API</a:t>
            </a:r>
          </a:p>
          <a:p>
            <a:pPr lvl="1">
              <a:defRPr/>
            </a:pPr>
            <a:r>
              <a:rPr lang="en-US" dirty="0" smtClean="0"/>
              <a:t>Introduced in BSD4.1 UNIX, 1981</a:t>
            </a:r>
          </a:p>
          <a:p>
            <a:pPr lvl="1">
              <a:defRPr/>
            </a:pPr>
            <a:r>
              <a:rPr lang="en-US" dirty="0" smtClean="0"/>
              <a:t>Explicitly created, used, and released by applications </a:t>
            </a:r>
          </a:p>
          <a:p>
            <a:pPr lvl="1">
              <a:defRPr/>
            </a:pPr>
            <a:r>
              <a:rPr lang="en-US" dirty="0" smtClean="0"/>
              <a:t>Implementing client/server paradigm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2 types of transport service </a:t>
            </a:r>
            <a:r>
              <a:rPr lang="en-US" dirty="0" smtClean="0"/>
              <a:t>via socket API</a:t>
            </a:r>
          </a:p>
          <a:p>
            <a:pPr lvl="1">
              <a:defRPr/>
            </a:pPr>
            <a:r>
              <a:rPr lang="en-US" dirty="0" smtClean="0"/>
              <a:t>Unreliable datagram, i.e. UDP</a:t>
            </a:r>
          </a:p>
          <a:p>
            <a:pPr lvl="1">
              <a:defRPr/>
            </a:pPr>
            <a:r>
              <a:rPr lang="en-US" dirty="0" smtClean="0"/>
              <a:t>Reliable, byte stream-oriented, i.e. TCP</a:t>
            </a:r>
            <a:endParaRPr lang="en-US" dirty="0"/>
          </a:p>
        </p:txBody>
      </p:sp>
      <p:sp>
        <p:nvSpPr>
          <p:cNvPr id="1423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C3DB2D-191D-4E32-927E-217E61F99004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 Programming via TCP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3017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TCP Services</a:t>
            </a:r>
          </a:p>
          <a:p>
            <a:pPr lvl="1">
              <a:defRPr/>
            </a:pPr>
            <a:r>
              <a:rPr lang="en-US" dirty="0" smtClean="0"/>
              <a:t>Reliable transfer of bytes (octets) from one process to another</a:t>
            </a:r>
            <a:endParaRPr lang="en-US" dirty="0"/>
          </a:p>
        </p:txBody>
      </p:sp>
      <p:sp>
        <p:nvSpPr>
          <p:cNvPr id="143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3E47F-28BB-4C21-853C-C6AF7F0D49DA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pic>
        <p:nvPicPr>
          <p:cNvPr id="5" name="图片 4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2917825"/>
            <a:ext cx="827881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 Programming with TCP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Client</a:t>
            </a:r>
            <a:r>
              <a:rPr lang="en-US" dirty="0" smtClean="0"/>
              <a:t> must contact server</a:t>
            </a:r>
          </a:p>
          <a:p>
            <a:pPr>
              <a:defRPr/>
            </a:pPr>
            <a:r>
              <a:rPr lang="en-US" dirty="0" smtClean="0"/>
              <a:t>Create a client-local TCP socket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Specify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&lt;IP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, Port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&gt; </a:t>
            </a:r>
            <a:r>
              <a:rPr lang="en-US" dirty="0" smtClean="0"/>
              <a:t>of server process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Receive server reply, a connection is created on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mic Sans MS" pitchFamily="66" charset="0"/>
              </a:rPr>
              <a:t>IP</a:t>
            </a:r>
            <a:r>
              <a:rPr lang="en-US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mic Sans MS" pitchFamily="66" charset="0"/>
              </a:rPr>
              <a:t>Port</a:t>
            </a:r>
            <a:r>
              <a:rPr lang="en-US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; IP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, Port’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&gt;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Server</a:t>
            </a:r>
            <a:r>
              <a:rPr lang="en-US" dirty="0" smtClean="0"/>
              <a:t> is running first</a:t>
            </a:r>
          </a:p>
          <a:p>
            <a:pPr>
              <a:defRPr/>
            </a:pPr>
            <a:r>
              <a:rPr lang="en-US" dirty="0" smtClean="0"/>
              <a:t>Server have created a socket that is listening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Accept the client contact, create </a:t>
            </a:r>
            <a:r>
              <a:rPr lang="en-US" dirty="0" smtClean="0">
                <a:solidFill>
                  <a:srgbClr val="FF0000"/>
                </a:solidFill>
              </a:rPr>
              <a:t>a new socket </a:t>
            </a:r>
            <a:r>
              <a:rPr lang="en-US" dirty="0" smtClean="0"/>
              <a:t>to communicate with client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Connection created on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IP</a:t>
            </a:r>
            <a:r>
              <a:rPr lang="en-US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Port</a:t>
            </a:r>
            <a:r>
              <a:rPr lang="en-US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; IP</a:t>
            </a:r>
            <a:r>
              <a:rPr lang="en-US" baseline="-25000" dirty="0" smtClean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, Port’</a:t>
            </a:r>
            <a:r>
              <a:rPr lang="en-US" baseline="-25000" dirty="0" smtClean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&gt;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IP</a:t>
            </a:r>
            <a:r>
              <a:rPr lang="en-US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Port</a:t>
            </a:r>
            <a:r>
              <a:rPr lang="en-US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&gt; </a:t>
            </a:r>
            <a:r>
              <a:rPr lang="en-US" dirty="0" smtClean="0"/>
              <a:t>to distinguish different clients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7D51CE-9BF6-4DB3-AADB-420879AB4ADA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Client/Server Socket Interaction</a:t>
            </a:r>
          </a:p>
        </p:txBody>
      </p:sp>
      <p:sp>
        <p:nvSpPr>
          <p:cNvPr id="145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E09EF9-20B5-423F-B4A6-46625E73F667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pic>
        <p:nvPicPr>
          <p:cNvPr id="145411" name="图片 5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357313"/>
            <a:ext cx="6931025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Example: Java Client (TCP)</a:t>
            </a:r>
          </a:p>
        </p:txBody>
      </p:sp>
      <p:sp>
        <p:nvSpPr>
          <p:cNvPr id="146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735DFC-6091-41DF-AE30-3A6A83BA3F96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pic>
        <p:nvPicPr>
          <p:cNvPr id="146435" name="图片 5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8" y="1357313"/>
            <a:ext cx="8923337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Example: Java Client (TCP)</a:t>
            </a:r>
          </a:p>
        </p:txBody>
      </p:sp>
      <p:sp>
        <p:nvSpPr>
          <p:cNvPr id="14745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E8E14-8951-4F40-89BC-2A9C4F0EE6FA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pic>
        <p:nvPicPr>
          <p:cNvPr id="147459" name="图片 3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1500188"/>
            <a:ext cx="882015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Example: Java Server (TCP)</a:t>
            </a:r>
          </a:p>
        </p:txBody>
      </p:sp>
      <p:sp>
        <p:nvSpPr>
          <p:cNvPr id="148482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1C07E-A1DA-4B2D-8BFD-2E379B3DFE40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pic>
        <p:nvPicPr>
          <p:cNvPr id="148483" name="图片 3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1357313"/>
            <a:ext cx="872331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Example: Java Server (TCP)</a:t>
            </a:r>
          </a:p>
        </p:txBody>
      </p:sp>
      <p:sp>
        <p:nvSpPr>
          <p:cNvPr id="14950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3EB94F-7147-403F-B3E9-F99573992028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pic>
        <p:nvPicPr>
          <p:cNvPr id="149507" name="图片 3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500188"/>
            <a:ext cx="8734425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Building Internet – Service View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4392612" cy="48958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Communication infrastructure</a:t>
            </a:r>
          </a:p>
          <a:p>
            <a:pPr lvl="1">
              <a:defRPr/>
            </a:pPr>
            <a:r>
              <a:rPr lang="en-US" dirty="0" smtClean="0"/>
              <a:t>Enables distributed applications</a:t>
            </a:r>
          </a:p>
          <a:p>
            <a:pPr lvl="1">
              <a:defRPr/>
            </a:pPr>
            <a:r>
              <a:rPr lang="en-US" dirty="0" smtClean="0"/>
              <a:t>Web, VoIP, email, online games, e-commerce, file sharing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Communication </a:t>
            </a:r>
            <a:r>
              <a:rPr lang="en-US" dirty="0" smtClean="0">
                <a:solidFill>
                  <a:srgbClr val="0000FF"/>
                </a:solidFill>
              </a:rPr>
              <a:t>services provided</a:t>
            </a:r>
          </a:p>
          <a:p>
            <a:pPr lvl="1">
              <a:defRPr/>
            </a:pPr>
            <a:r>
              <a:rPr lang="en-US" dirty="0" smtClean="0"/>
              <a:t>Reliable data delivery from source to destination</a:t>
            </a:r>
          </a:p>
          <a:p>
            <a:pPr lvl="1">
              <a:defRPr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best effort</a:t>
            </a:r>
            <a:r>
              <a:rPr lang="en-US" dirty="0" smtClean="0"/>
              <a:t>” (unreliable) data delivery</a:t>
            </a:r>
          </a:p>
          <a:p>
            <a:pPr lvl="1">
              <a:defRPr/>
            </a:pPr>
            <a:r>
              <a:rPr lang="en-US" dirty="0" smtClean="0"/>
              <a:t>Guaranteed delay and throughput</a:t>
            </a:r>
            <a:endParaRPr lang="en-US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537DD-72D2-40BE-B401-C9236097D61C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pic>
        <p:nvPicPr>
          <p:cNvPr id="25604" name="图片 322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1714500"/>
            <a:ext cx="3468687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 Programming with UDP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UDP</a:t>
            </a:r>
            <a:r>
              <a:rPr lang="en-US" dirty="0" smtClean="0"/>
              <a:t>: no “connection” between client and server</a:t>
            </a:r>
          </a:p>
          <a:p>
            <a:pPr lvl="1">
              <a:defRPr/>
            </a:pPr>
            <a:r>
              <a:rPr lang="en-US" dirty="0" smtClean="0"/>
              <a:t>A socket pair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IP</a:t>
            </a:r>
            <a:r>
              <a:rPr lang="en-US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Port</a:t>
            </a:r>
            <a:r>
              <a:rPr lang="en-US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; IP</a:t>
            </a:r>
            <a:r>
              <a:rPr lang="en-US" baseline="-25000" dirty="0" smtClean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, Port</a:t>
            </a:r>
            <a:r>
              <a:rPr lang="en-US" baseline="-25000" dirty="0" smtClean="0">
                <a:solidFill>
                  <a:srgbClr val="FF0000"/>
                </a:solidFill>
                <a:latin typeface="Comic Sans MS" pitchFamily="66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&gt; </a:t>
            </a:r>
            <a:r>
              <a:rPr lang="en-US" dirty="0" smtClean="0"/>
              <a:t>is also used, by each datagram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Sender </a:t>
            </a:r>
            <a:r>
              <a:rPr lang="en-US" dirty="0" smtClean="0">
                <a:solidFill>
                  <a:srgbClr val="0000FF"/>
                </a:solidFill>
              </a:rPr>
              <a:t>explicitly attaches </a:t>
            </a:r>
            <a:r>
              <a:rPr lang="en-US" dirty="0" smtClean="0"/>
              <a:t>IP address and port of destination to each packet</a:t>
            </a:r>
          </a:p>
          <a:p>
            <a:pPr>
              <a:defRPr/>
            </a:pPr>
            <a:r>
              <a:rPr lang="en-US" dirty="0" smtClean="0"/>
              <a:t>Receiver must extract IP address, port of sender from received packet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Transmitted data may be received out of order, or lost</a:t>
            </a:r>
            <a:endParaRPr lang="en-US" dirty="0"/>
          </a:p>
        </p:txBody>
      </p:sp>
      <p:sp>
        <p:nvSpPr>
          <p:cNvPr id="150531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8695CD-9FB8-4C75-AFDD-18C2D3F9602B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Client/Server Socket Interaction</a:t>
            </a:r>
          </a:p>
        </p:txBody>
      </p:sp>
      <p:sp>
        <p:nvSpPr>
          <p:cNvPr id="151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81A16D-AAF8-4FEF-9F0D-16F53552F20E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pic>
        <p:nvPicPr>
          <p:cNvPr id="151555" name="图片 4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357313"/>
            <a:ext cx="805180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Example: Java Client (UDP)</a:t>
            </a:r>
          </a:p>
        </p:txBody>
      </p:sp>
      <p:sp>
        <p:nvSpPr>
          <p:cNvPr id="15257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10BAC-89ED-48BE-ACE1-6982D600CD2C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pic>
        <p:nvPicPr>
          <p:cNvPr id="152579" name="图片 3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338" y="1409700"/>
            <a:ext cx="85693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Example: Java Client (UDP)</a:t>
            </a:r>
          </a:p>
        </p:txBody>
      </p:sp>
      <p:sp>
        <p:nvSpPr>
          <p:cNvPr id="153602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69823-BBC3-49D2-9428-E3396B2C00C6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pic>
        <p:nvPicPr>
          <p:cNvPr id="153603" name="图片 3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428750"/>
            <a:ext cx="885825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Example: Java Server (UDP)</a:t>
            </a:r>
          </a:p>
        </p:txBody>
      </p:sp>
      <p:sp>
        <p:nvSpPr>
          <p:cNvPr id="15462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CFFF5E-B524-46F4-93AF-5603912807A9}" type="slidenum">
              <a:rPr lang="en-US" altLang="zh-CN" smtClean="0"/>
              <a:pPr/>
              <a:t>74</a:t>
            </a:fld>
            <a:endParaRPr lang="en-US" altLang="zh-CN" smtClean="0"/>
          </a:p>
        </p:txBody>
      </p:sp>
      <p:pic>
        <p:nvPicPr>
          <p:cNvPr id="154627" name="图片 3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1373188"/>
            <a:ext cx="8483600" cy="491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Example: Java Server (UDP)</a:t>
            </a:r>
          </a:p>
        </p:txBody>
      </p:sp>
      <p:sp>
        <p:nvSpPr>
          <p:cNvPr id="155650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F1885C-9618-451C-A7C3-C5300AAECFD3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pic>
        <p:nvPicPr>
          <p:cNvPr id="155651" name="图片 3" descr="5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320800"/>
            <a:ext cx="83566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Delay, Loss and Throughput</a:t>
            </a:r>
          </a:p>
        </p:txBody>
      </p:sp>
      <p:sp>
        <p:nvSpPr>
          <p:cNvPr id="156674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6557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Packets queue </a:t>
            </a:r>
            <a:r>
              <a:rPr lang="en-US" altLang="zh-CN" sz="2400" smtClean="0"/>
              <a:t>in switch buffers</a:t>
            </a:r>
          </a:p>
          <a:p>
            <a:r>
              <a:rPr lang="en-US" altLang="zh-CN" sz="2400" smtClean="0">
                <a:solidFill>
                  <a:srgbClr val="FF0000"/>
                </a:solidFill>
              </a:rPr>
              <a:t>Packet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arrival rate exceeds output link capacity</a:t>
            </a:r>
          </a:p>
          <a:p>
            <a:r>
              <a:rPr lang="en-US" altLang="zh-CN" sz="2400" smtClean="0"/>
              <a:t>Packet queues, wait for its turn</a:t>
            </a:r>
          </a:p>
        </p:txBody>
      </p:sp>
      <p:sp>
        <p:nvSpPr>
          <p:cNvPr id="156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E45D0-782C-4CC4-B939-800EBAC98E0C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924175"/>
            <a:ext cx="73279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Four Sources of Packet Delay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2087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1. Transmission</a:t>
            </a:r>
            <a:endParaRPr lang="en-US" altLang="zh-CN" sz="2400" smtClean="0"/>
          </a:p>
          <a:p>
            <a:r>
              <a:rPr lang="en-US" altLang="zh-CN" sz="2400" smtClean="0"/>
              <a:t>R=link bandwidth (bps)</a:t>
            </a:r>
          </a:p>
          <a:p>
            <a:r>
              <a:rPr lang="en-US" altLang="zh-CN" sz="2400" smtClean="0"/>
              <a:t>L=packet length (bits)</a:t>
            </a:r>
          </a:p>
          <a:p>
            <a:r>
              <a:rPr lang="en-US" altLang="zh-CN" sz="2400" smtClean="0"/>
              <a:t>Time to send bits into link = L/R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2376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2. Propagation</a:t>
            </a:r>
            <a:endParaRPr lang="en-US" altLang="zh-CN" sz="2400" smtClean="0"/>
          </a:p>
          <a:p>
            <a:r>
              <a:rPr lang="en-US" altLang="zh-CN" sz="2400" smtClean="0"/>
              <a:t>d = length of physical link</a:t>
            </a:r>
          </a:p>
          <a:p>
            <a:r>
              <a:rPr lang="en-US" altLang="zh-CN" sz="2400" smtClean="0"/>
              <a:t>s = propagation speed in medium (~2x10</a:t>
            </a:r>
            <a:r>
              <a:rPr lang="en-US" altLang="zh-CN" sz="2400" baseline="30000" smtClean="0"/>
              <a:t>8</a:t>
            </a:r>
            <a:r>
              <a:rPr lang="en-US" altLang="zh-CN" sz="2400" smtClean="0"/>
              <a:t> m/sec)</a:t>
            </a:r>
          </a:p>
          <a:p>
            <a:r>
              <a:rPr lang="en-US" altLang="zh-CN" sz="2400" smtClean="0"/>
              <a:t>Propagation delay = d/s</a:t>
            </a:r>
          </a:p>
        </p:txBody>
      </p:sp>
      <p:sp>
        <p:nvSpPr>
          <p:cNvPr id="15770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B210A-B5BF-4BBD-9AD9-B0543AC1ECEC}" type="slidenum">
              <a:rPr lang="en-US" altLang="zh-CN" smtClean="0"/>
              <a:pPr/>
              <a:t>77</a:t>
            </a:fld>
            <a:endParaRPr lang="en-US" altLang="zh-CN" smtClean="0"/>
          </a:p>
        </p:txBody>
      </p:sp>
      <p:pic>
        <p:nvPicPr>
          <p:cNvPr id="157701" name="图片 5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3789363"/>
            <a:ext cx="61214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Four Sources of Packet Delay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201612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3. Nodal processing</a:t>
            </a:r>
          </a:p>
          <a:p>
            <a:pPr>
              <a:defRPr/>
            </a:pPr>
            <a:r>
              <a:rPr lang="en-US" sz="2400" dirty="0" smtClean="0"/>
              <a:t>Check bit errors</a:t>
            </a:r>
          </a:p>
          <a:p>
            <a:pPr>
              <a:defRPr/>
            </a:pPr>
            <a:r>
              <a:rPr lang="en-US" sz="2400" dirty="0" smtClean="0"/>
              <a:t>Determine output link</a:t>
            </a:r>
            <a:endParaRPr lang="en-US" sz="24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756150" y="1412875"/>
            <a:ext cx="4208463" cy="2087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4. Queuing</a:t>
            </a:r>
          </a:p>
          <a:p>
            <a:r>
              <a:rPr lang="en-US" altLang="zh-CN" sz="2400" smtClean="0"/>
              <a:t>Time waiting at output link for transmission</a:t>
            </a:r>
          </a:p>
          <a:p>
            <a:r>
              <a:rPr lang="en-US" altLang="zh-CN" sz="2400" smtClean="0"/>
              <a:t>Depending on congestion level of router</a:t>
            </a:r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E3D68-B09C-40DF-918C-0D628774ABFE}" type="slidenum">
              <a:rPr lang="en-US" altLang="zh-CN" smtClean="0"/>
              <a:pPr/>
              <a:t>78</a:t>
            </a:fld>
            <a:endParaRPr lang="en-US" altLang="zh-CN" smtClean="0"/>
          </a:p>
        </p:txBody>
      </p:sp>
      <p:pic>
        <p:nvPicPr>
          <p:cNvPr id="158725" name="图片 6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3716338"/>
            <a:ext cx="61214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Magnitude of Different Delay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Transmission delay</a:t>
            </a:r>
          </a:p>
          <a:p>
            <a:pPr lvl="1">
              <a:defRPr/>
            </a:pPr>
            <a:r>
              <a:rPr lang="en-US" dirty="0" smtClean="0"/>
              <a:t>Significant for low-speed links, now typically a few microseconds or less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Propagation delay</a:t>
            </a:r>
          </a:p>
          <a:p>
            <a:pPr lvl="1">
              <a:defRPr/>
            </a:pPr>
            <a:r>
              <a:rPr lang="en-US" dirty="0" smtClean="0"/>
              <a:t>A few micro-seconds to hundreds of milliseconds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Nodal processing delay</a:t>
            </a:r>
          </a:p>
          <a:p>
            <a:pPr lvl="1">
              <a:defRPr/>
            </a:pPr>
            <a:r>
              <a:rPr lang="en-US" dirty="0" smtClean="0"/>
              <a:t>Typically a few microseconds or less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Queuing delay</a:t>
            </a:r>
          </a:p>
          <a:p>
            <a:pPr lvl="1">
              <a:defRPr/>
            </a:pPr>
            <a:r>
              <a:rPr lang="en-US" dirty="0" smtClean="0"/>
              <a:t>Depends on congestion, maybe seconds</a:t>
            </a:r>
            <a:endParaRPr lang="en-US" dirty="0"/>
          </a:p>
        </p:txBody>
      </p:sp>
      <p:sp>
        <p:nvSpPr>
          <p:cNvPr id="15974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83CE3B-157C-4DE7-8ED4-0B6260F68C35}" type="slidenum">
              <a:rPr lang="en-US" altLang="zh-CN" smtClean="0"/>
              <a:pPr/>
              <a:t>79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Building Internet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4608512" cy="48958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Network Protocols</a:t>
            </a:r>
          </a:p>
          <a:p>
            <a:pPr lvl="1">
              <a:defRPr/>
            </a:pPr>
            <a:r>
              <a:rPr lang="en-US" dirty="0" smtClean="0"/>
              <a:t>Control sending, receiving of messages</a:t>
            </a:r>
          </a:p>
          <a:p>
            <a:pPr lvl="1">
              <a:defRPr/>
            </a:pPr>
            <a:r>
              <a:rPr lang="en-US" dirty="0" smtClean="0"/>
              <a:t>e.g. HTTP, Skype; TCP, IP; PPP, Ethernet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Internet standards</a:t>
            </a:r>
          </a:p>
          <a:p>
            <a:pPr lvl="1">
              <a:defRPr/>
            </a:pPr>
            <a:r>
              <a:rPr lang="en-US" dirty="0" smtClean="0"/>
              <a:t>IETF: Internet Engineering Task Force</a:t>
            </a:r>
          </a:p>
          <a:p>
            <a:pPr lvl="1">
              <a:defRPr/>
            </a:pPr>
            <a:r>
              <a:rPr lang="en-US" dirty="0" smtClean="0"/>
              <a:t>RFC: Request for comments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Internet: “</a:t>
            </a:r>
            <a:r>
              <a:rPr lang="en-US" dirty="0" smtClean="0">
                <a:solidFill>
                  <a:srgbClr val="FF0000"/>
                </a:solidFill>
              </a:rPr>
              <a:t>network of networks</a:t>
            </a:r>
            <a:r>
              <a:rPr lang="en-US" dirty="0" smtClean="0"/>
              <a:t>”</a:t>
            </a:r>
          </a:p>
          <a:p>
            <a:pPr lvl="1">
              <a:defRPr/>
            </a:pPr>
            <a:r>
              <a:rPr lang="en-US" dirty="0" smtClean="0"/>
              <a:t>Public Internet versus private Intranet</a:t>
            </a:r>
          </a:p>
          <a:p>
            <a:pPr lvl="1">
              <a:defRPr/>
            </a:pPr>
            <a:r>
              <a:rPr lang="en-US" dirty="0" smtClean="0"/>
              <a:t>Loosely hierarchical</a:t>
            </a:r>
            <a:endParaRPr lang="en-US" dirty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802A54-4822-414F-8A31-6F24D1FA1BE1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pic>
        <p:nvPicPr>
          <p:cNvPr id="26628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1484313"/>
            <a:ext cx="3468687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Caravan Analogy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95288" y="3068638"/>
            <a:ext cx="4208462" cy="3240087"/>
          </a:xfrm>
        </p:spPr>
        <p:txBody>
          <a:bodyPr/>
          <a:lstStyle/>
          <a:p>
            <a:r>
              <a:rPr lang="en-US" altLang="zh-CN" sz="2000" smtClean="0"/>
              <a:t>Cars “propagate” at </a:t>
            </a:r>
            <a:br>
              <a:rPr lang="en-US" altLang="zh-CN" sz="2000" smtClean="0"/>
            </a:br>
            <a:r>
              <a:rPr lang="en-US" altLang="zh-CN" sz="2000" smtClean="0"/>
              <a:t>100 km/hr</a:t>
            </a:r>
          </a:p>
          <a:p>
            <a:r>
              <a:rPr lang="en-US" altLang="zh-CN" sz="2000" smtClean="0"/>
              <a:t>Toll gate takes 12 sec to service car (nodal+trans)</a:t>
            </a:r>
          </a:p>
          <a:p>
            <a:r>
              <a:rPr lang="en-US" altLang="zh-CN" sz="2000" smtClean="0"/>
              <a:t>Car: packet; Caravan: packet flow</a:t>
            </a:r>
          </a:p>
          <a:p>
            <a:pPr lvl="2"/>
            <a:endParaRPr lang="en-US" altLang="zh-CN" sz="1400" smtClean="0"/>
          </a:p>
          <a:p>
            <a:r>
              <a:rPr lang="en-US" altLang="zh-CN" sz="2000" smtClean="0">
                <a:solidFill>
                  <a:srgbClr val="FF0000"/>
                </a:solidFill>
              </a:rPr>
              <a:t>Q: How long until caravan is lined up before 2nd toll gate?</a:t>
            </a:r>
            <a:endParaRPr lang="en-US" altLang="zh-CN" sz="200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756150" y="3068638"/>
            <a:ext cx="4208463" cy="3240087"/>
          </a:xfrm>
        </p:spPr>
        <p:txBody>
          <a:bodyPr/>
          <a:lstStyle/>
          <a:p>
            <a:r>
              <a:rPr lang="en-US" altLang="zh-CN" sz="2000" smtClean="0"/>
              <a:t>Time to “push” entire caravan through toll gate = 12</a:t>
            </a:r>
            <a:r>
              <a:rPr lang="en-US" altLang="zh-CN" sz="2000" smtClean="0">
                <a:sym typeface="Symbol" pitchFamily="18" charset="2"/>
              </a:rPr>
              <a:t></a:t>
            </a:r>
            <a:r>
              <a:rPr lang="en-US" altLang="zh-CN" sz="2000" smtClean="0"/>
              <a:t>10 = 120 sec</a:t>
            </a:r>
          </a:p>
          <a:p>
            <a:r>
              <a:rPr lang="en-US" altLang="zh-CN" sz="2000" smtClean="0"/>
              <a:t>Time for last car to propagate from 1st to 2nd toll gate: 100km/(100km/hr)= 1 hr</a:t>
            </a:r>
          </a:p>
          <a:p>
            <a:pPr lvl="1"/>
            <a:endParaRPr lang="en-US" altLang="zh-CN" sz="1800" smtClean="0"/>
          </a:p>
          <a:p>
            <a:r>
              <a:rPr lang="en-US" altLang="zh-CN" sz="2000" smtClean="0">
                <a:solidFill>
                  <a:srgbClr val="FF0000"/>
                </a:solidFill>
              </a:rPr>
              <a:t>Answer: 62 minutes</a:t>
            </a:r>
          </a:p>
          <a:p>
            <a:r>
              <a:rPr lang="en-US" altLang="zh-CN" sz="2000" smtClean="0">
                <a:solidFill>
                  <a:srgbClr val="FF0000"/>
                </a:solidFill>
              </a:rPr>
              <a:t>Q: what about a single car?</a:t>
            </a:r>
            <a:endParaRPr lang="en-US" altLang="zh-CN" sz="2000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FB3659-BD66-4326-B20C-647AF7DE6D81}" type="slidenum">
              <a:rPr lang="en-US" altLang="zh-CN" smtClean="0"/>
              <a:pPr/>
              <a:t>80</a:t>
            </a:fld>
            <a:endParaRPr lang="en-US" altLang="zh-CN" smtClean="0"/>
          </a:p>
        </p:txBody>
      </p:sp>
      <p:pic>
        <p:nvPicPr>
          <p:cNvPr id="160773" name="图片 7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268413"/>
            <a:ext cx="80645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Queuing Delay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208462" cy="23764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/>
              <a:t>R=link bandwidth (bps)</a:t>
            </a:r>
          </a:p>
          <a:p>
            <a:pPr>
              <a:defRPr/>
            </a:pPr>
            <a:r>
              <a:rPr lang="en-US" sz="2400" dirty="0" smtClean="0"/>
              <a:t>L=packet length (bits)</a:t>
            </a:r>
          </a:p>
          <a:p>
            <a:pPr>
              <a:defRPr/>
            </a:pPr>
            <a:r>
              <a:rPr lang="en-US" sz="2400" dirty="0" smtClean="0">
                <a:sym typeface="Symbol"/>
              </a:rPr>
              <a:t></a:t>
            </a:r>
            <a:r>
              <a:rPr lang="en-US" sz="2400" dirty="0" smtClean="0"/>
              <a:t>=average packet arrival rate</a:t>
            </a:r>
          </a:p>
          <a:p>
            <a:pPr lvl="1">
              <a:defRPr/>
            </a:pP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Traffic intensity </a:t>
            </a:r>
            <a:r>
              <a:rPr lang="en-US" sz="2400" i="1" dirty="0" smtClean="0">
                <a:solidFill>
                  <a:srgbClr val="FF0000"/>
                </a:solidFill>
                <a:sym typeface="Symbol"/>
              </a:rPr>
              <a:t>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=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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3" y="4365625"/>
            <a:ext cx="8496300" cy="1943100"/>
          </a:xfrm>
        </p:spPr>
        <p:txBody>
          <a:bodyPr/>
          <a:lstStyle/>
          <a:p>
            <a:r>
              <a:rPr lang="en-US" altLang="zh-CN" sz="2400" smtClean="0"/>
              <a:t>Intensity </a:t>
            </a:r>
            <a:r>
              <a:rPr lang="en-US" altLang="zh-CN" sz="2400" smtClean="0">
                <a:sym typeface="Symbol" pitchFamily="18" charset="2"/>
              </a:rPr>
              <a:t> ~ 0 : average queuing delay small</a:t>
            </a:r>
          </a:p>
          <a:p>
            <a:pPr lvl="3"/>
            <a:endParaRPr lang="en-US" altLang="zh-CN" sz="1400" smtClean="0">
              <a:sym typeface="Symbol" pitchFamily="18" charset="2"/>
            </a:endParaRPr>
          </a:p>
          <a:p>
            <a:r>
              <a:rPr lang="en-US" altLang="zh-CN" sz="2400" smtClean="0">
                <a:solidFill>
                  <a:srgbClr val="FF0000"/>
                </a:solidFill>
              </a:rPr>
              <a:t>Intensity </a:t>
            </a:r>
            <a:r>
              <a:rPr lang="en-US" altLang="zh-CN" sz="2400" smtClean="0">
                <a:solidFill>
                  <a:srgbClr val="FF0000"/>
                </a:solidFill>
                <a:sym typeface="Symbol" pitchFamily="18" charset="2"/>
              </a:rPr>
              <a:t> 1 </a:t>
            </a:r>
            <a:r>
              <a:rPr lang="en-US" altLang="zh-CN" sz="2400" smtClean="0">
                <a:sym typeface="Symbol" pitchFamily="18" charset="2"/>
              </a:rPr>
              <a:t>: delays become large, and huge</a:t>
            </a:r>
          </a:p>
          <a:p>
            <a:r>
              <a:rPr lang="en-US" altLang="zh-CN" sz="2400" smtClean="0"/>
              <a:t>Intensity </a:t>
            </a:r>
            <a:r>
              <a:rPr lang="en-US" altLang="zh-CN" sz="2400" smtClean="0">
                <a:sym typeface="Symbol" pitchFamily="18" charset="2"/>
              </a:rPr>
              <a:t>  1 : average delay infinite</a:t>
            </a:r>
            <a:endParaRPr lang="en-US" altLang="zh-CN" sz="2400" smtClean="0"/>
          </a:p>
        </p:txBody>
      </p:sp>
      <p:sp>
        <p:nvSpPr>
          <p:cNvPr id="16179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38ED3D-4D9B-4252-9F7A-37BF93BD9970}" type="slidenum">
              <a:rPr lang="en-US" altLang="zh-CN" smtClean="0"/>
              <a:pPr/>
              <a:t>81</a:t>
            </a:fld>
            <a:endParaRPr lang="en-US" altLang="zh-CN" smtClean="0"/>
          </a:p>
        </p:txBody>
      </p:sp>
      <p:pic>
        <p:nvPicPr>
          <p:cNvPr id="7" name="图片 6" descr="143323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1268413"/>
            <a:ext cx="2808288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“Real” Internet Delays and Routes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8082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err="1" smtClean="0">
                <a:solidFill>
                  <a:srgbClr val="0000FF"/>
                </a:solidFill>
              </a:rPr>
              <a:t>traceroute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sz="2400" dirty="0" smtClean="0"/>
              <a:t>Provides </a:t>
            </a:r>
            <a:r>
              <a:rPr lang="en-US" sz="2400" dirty="0" smtClean="0">
                <a:solidFill>
                  <a:srgbClr val="FF0000"/>
                </a:solidFill>
              </a:rPr>
              <a:t>delay measurement </a:t>
            </a:r>
            <a:r>
              <a:rPr lang="en-US" sz="2400" dirty="0" smtClean="0"/>
              <a:t>from source to router along end-to-end Internet path towards destination</a:t>
            </a:r>
          </a:p>
          <a:p>
            <a:pPr lvl="1">
              <a:defRPr/>
            </a:pPr>
            <a:r>
              <a:rPr lang="en-US" sz="2400" dirty="0" smtClean="0"/>
              <a:t>Each intermediate router will return packets to sender</a:t>
            </a:r>
          </a:p>
          <a:p>
            <a:pPr lvl="3">
              <a:defRPr/>
            </a:pPr>
            <a:endParaRPr lang="en-US" sz="1600" dirty="0" smtClean="0"/>
          </a:p>
          <a:p>
            <a:pPr lvl="1">
              <a:defRPr/>
            </a:pPr>
            <a:r>
              <a:rPr lang="en-US" sz="2400" dirty="0" smtClean="0"/>
              <a:t>Sender records time interval between transmission and reply</a:t>
            </a:r>
            <a:endParaRPr lang="en-US" sz="2400" dirty="0"/>
          </a:p>
        </p:txBody>
      </p:sp>
      <p:sp>
        <p:nvSpPr>
          <p:cNvPr id="16281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9FEE1-03BB-45D9-9DBF-76A8C4DA03E8}" type="slidenum">
              <a:rPr lang="en-US" altLang="zh-CN" smtClean="0"/>
              <a:pPr/>
              <a:t>82</a:t>
            </a:fld>
            <a:endParaRPr lang="en-US" altLang="zh-CN" smtClean="0"/>
          </a:p>
        </p:txBody>
      </p:sp>
      <p:pic>
        <p:nvPicPr>
          <p:cNvPr id="7" name="图片 6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4437063"/>
            <a:ext cx="60467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“Real” Internet Delays and Routes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50323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FF0000"/>
                </a:solidFill>
                <a:latin typeface="Comic Sans MS" pitchFamily="66" charset="0"/>
              </a:rPr>
              <a:t>traceroute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  <a:r>
              <a:rPr lang="en-US" dirty="0" smtClean="0">
                <a:latin typeface="Comic Sans MS" pitchFamily="66" charset="0"/>
              </a:rPr>
              <a:t> gaia.cs.umass.edu to www.eurecom.fr</a:t>
            </a:r>
            <a:endParaRPr lang="en-US" dirty="0"/>
          </a:p>
        </p:txBody>
      </p:sp>
      <p:sp>
        <p:nvSpPr>
          <p:cNvPr id="163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F3FB94-5698-4A06-B6A8-5D14842A87E1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16113"/>
            <a:ext cx="7920038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Packet Loss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3764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Link in buffer of a router has finite capacity</a:t>
            </a:r>
          </a:p>
          <a:p>
            <a:pPr>
              <a:defRPr/>
            </a:pPr>
            <a:r>
              <a:rPr lang="en-US" dirty="0" smtClean="0"/>
              <a:t>Packet arriving to full queue </a:t>
            </a:r>
            <a:r>
              <a:rPr lang="en-US" dirty="0" smtClean="0">
                <a:solidFill>
                  <a:srgbClr val="FF0000"/>
                </a:solidFill>
              </a:rPr>
              <a:t>dropped</a:t>
            </a:r>
            <a:r>
              <a:rPr lang="en-US" dirty="0" smtClean="0"/>
              <a:t> (i.e. </a:t>
            </a:r>
            <a:r>
              <a:rPr lang="en-US" dirty="0" smtClean="0">
                <a:solidFill>
                  <a:srgbClr val="FF0000"/>
                </a:solidFill>
              </a:rPr>
              <a:t>lost</a:t>
            </a:r>
            <a:r>
              <a:rPr lang="en-US" dirty="0" smtClean="0"/>
              <a:t>)</a:t>
            </a:r>
          </a:p>
          <a:p>
            <a:pPr lvl="3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Lost packet may be </a:t>
            </a:r>
            <a:r>
              <a:rPr lang="en-US" dirty="0" smtClean="0">
                <a:solidFill>
                  <a:srgbClr val="0000FF"/>
                </a:solidFill>
              </a:rPr>
              <a:t>retransmitted</a:t>
            </a:r>
            <a:r>
              <a:rPr lang="en-US" dirty="0" smtClean="0"/>
              <a:t> by previous node, by source end system, or not at all</a:t>
            </a:r>
            <a:endParaRPr lang="en-US" dirty="0"/>
          </a:p>
        </p:txBody>
      </p:sp>
      <p:sp>
        <p:nvSpPr>
          <p:cNvPr id="164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A9A300-25A8-47D3-A4FF-9E2953313925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3776663"/>
            <a:ext cx="6424613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Throughput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520950"/>
          </a:xfrm>
        </p:spPr>
        <p:txBody>
          <a:bodyPr/>
          <a:lstStyle/>
          <a:p>
            <a:r>
              <a:rPr lang="en-US" altLang="zh-CN" sz="2800" smtClean="0">
                <a:solidFill>
                  <a:srgbClr val="0000FF"/>
                </a:solidFill>
              </a:rPr>
              <a:t>Throughput</a:t>
            </a:r>
          </a:p>
          <a:p>
            <a:pPr lvl="1"/>
            <a:r>
              <a:rPr lang="en-US" altLang="zh-CN" sz="2400" smtClean="0"/>
              <a:t>Rate (bits/unit per time) at which bits transferred between sender/receiver</a:t>
            </a:r>
          </a:p>
          <a:p>
            <a:pPr lvl="3"/>
            <a:endParaRPr lang="en-US" altLang="zh-CN" sz="1600" smtClean="0"/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Instantaneous</a:t>
            </a:r>
            <a:r>
              <a:rPr lang="en-US" altLang="zh-CN" sz="2400" smtClean="0"/>
              <a:t>: rate at given point in time</a:t>
            </a:r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Average</a:t>
            </a:r>
            <a:r>
              <a:rPr lang="en-US" altLang="zh-CN" sz="2400" smtClean="0"/>
              <a:t>: rate over a period of time</a:t>
            </a:r>
          </a:p>
          <a:p>
            <a:endParaRPr lang="en-US" altLang="zh-CN" sz="2800" smtClean="0"/>
          </a:p>
        </p:txBody>
      </p:sp>
      <p:sp>
        <p:nvSpPr>
          <p:cNvPr id="165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5C490A-57E6-4727-AC66-FE66F1275B84}" type="slidenum">
              <a:rPr lang="en-US" altLang="zh-CN" smtClean="0"/>
              <a:pPr/>
              <a:t>85</a:t>
            </a:fld>
            <a:endParaRPr lang="en-US" altLang="zh-CN" smtClean="0"/>
          </a:p>
        </p:txBody>
      </p:sp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3937000"/>
            <a:ext cx="8105775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Throughput – Multiplexing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3744912" cy="4895850"/>
          </a:xfrm>
        </p:spPr>
        <p:txBody>
          <a:bodyPr/>
          <a:lstStyle/>
          <a:p>
            <a:r>
              <a:rPr lang="en-US" altLang="zh-CN" sz="2800" smtClean="0"/>
              <a:t>Per-connection </a:t>
            </a:r>
            <a:r>
              <a:rPr lang="en-US" altLang="zh-CN" sz="2800" smtClean="0">
                <a:solidFill>
                  <a:srgbClr val="0000FF"/>
                </a:solidFill>
              </a:rPr>
              <a:t>end-to-end throughput</a:t>
            </a:r>
            <a:r>
              <a:rPr lang="en-US" altLang="zh-CN" sz="2800" smtClean="0"/>
              <a:t>: </a:t>
            </a:r>
          </a:p>
          <a:p>
            <a:pPr lvl="3"/>
            <a:endParaRPr lang="en-US" altLang="zh-CN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 i="1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/10)</a:t>
            </a:r>
          </a:p>
          <a:p>
            <a:endParaRPr lang="en-US" altLang="zh-CN" sz="2800" smtClean="0"/>
          </a:p>
          <a:p>
            <a:r>
              <a:rPr lang="en-US" altLang="zh-CN" sz="2800" smtClean="0"/>
              <a:t>In practice: R</a:t>
            </a:r>
            <a:r>
              <a:rPr lang="en-US" altLang="zh-CN" sz="2800" baseline="-25000" smtClean="0"/>
              <a:t>s</a:t>
            </a:r>
            <a:r>
              <a:rPr lang="en-US" altLang="zh-CN" sz="2800" smtClean="0"/>
              <a:t> (or R) is often the </a:t>
            </a:r>
            <a:r>
              <a:rPr lang="en-US" altLang="zh-CN" sz="2800" smtClean="0">
                <a:solidFill>
                  <a:srgbClr val="FF0000"/>
                </a:solidFill>
              </a:rPr>
              <a:t>bottleneck</a:t>
            </a:r>
          </a:p>
          <a:p>
            <a:endParaRPr lang="en-US" altLang="zh-CN" sz="2800" smtClean="0"/>
          </a:p>
        </p:txBody>
      </p:sp>
      <p:sp>
        <p:nvSpPr>
          <p:cNvPr id="166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1A9399-8561-4C01-A5B2-8DCF329DBA3F}" type="slidenum">
              <a:rPr lang="en-US" altLang="zh-CN" smtClean="0"/>
              <a:pPr/>
              <a:t>86</a:t>
            </a:fld>
            <a:endParaRPr lang="en-US" altLang="zh-CN" smtClean="0"/>
          </a:p>
        </p:txBody>
      </p:sp>
      <p:pic>
        <p:nvPicPr>
          <p:cNvPr id="166916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225" y="1341438"/>
            <a:ext cx="4535488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Networks under Attack: Security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Attacks on Internet infrastructure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Infecting/attacking hosts</a:t>
            </a:r>
            <a:r>
              <a:rPr lang="en-US" dirty="0" smtClean="0"/>
              <a:t>: malware, spyware, worms, unauthorized access</a:t>
            </a:r>
          </a:p>
          <a:p>
            <a:pPr lvl="1">
              <a:defRPr/>
            </a:pPr>
            <a:r>
              <a:rPr lang="en-US" dirty="0" smtClean="0"/>
              <a:t>Packet sniffing, replay, masquerade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Denial of service</a:t>
            </a:r>
            <a:r>
              <a:rPr lang="en-US" dirty="0" smtClean="0"/>
              <a:t>: deny access to resources (servers, link bandwidth)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Internet not originally designed with security in mind</a:t>
            </a:r>
          </a:p>
          <a:p>
            <a:pPr lvl="1">
              <a:defRPr/>
            </a:pPr>
            <a:r>
              <a:rPr lang="en-US" dirty="0" smtClean="0"/>
              <a:t>Original vision: “a group of mutually trusting users attached to a transparent network”</a:t>
            </a:r>
          </a:p>
          <a:p>
            <a:pPr lvl="1">
              <a:defRPr/>
            </a:pPr>
            <a:r>
              <a:rPr lang="en-US" dirty="0" smtClean="0"/>
              <a:t>Internet protocol designers playing “catch-up”</a:t>
            </a:r>
          </a:p>
          <a:p>
            <a:pPr lvl="1">
              <a:defRPr/>
            </a:pPr>
            <a:r>
              <a:rPr lang="en-US" dirty="0" smtClean="0"/>
              <a:t>Security considerations in all layers!</a:t>
            </a:r>
            <a:endParaRPr lang="en-US" dirty="0"/>
          </a:p>
        </p:txBody>
      </p:sp>
      <p:sp>
        <p:nvSpPr>
          <p:cNvPr id="1679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6E4398-BDC0-4C26-9554-B873F9659872}" type="slidenum">
              <a:rPr lang="en-US" altLang="zh-CN" smtClean="0"/>
              <a:pPr/>
              <a:t>87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Different Types of Malware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Virus</a:t>
            </a:r>
          </a:p>
          <a:p>
            <a:pPr lvl="1">
              <a:defRPr/>
            </a:pPr>
            <a:r>
              <a:rPr lang="en-US" sz="2400" dirty="0" smtClean="0"/>
              <a:t>Infection by receiving and running (unwarily) executables</a:t>
            </a:r>
          </a:p>
          <a:p>
            <a:pPr lvl="1">
              <a:defRPr/>
            </a:pPr>
            <a:r>
              <a:rPr lang="en-US" sz="2400" dirty="0" smtClean="0"/>
              <a:t>Self-replicating: propagate itself to other executables</a:t>
            </a:r>
          </a:p>
          <a:p>
            <a:pPr lvl="3">
              <a:defRPr/>
            </a:pPr>
            <a:endParaRPr lang="en-US" sz="1600" dirty="0" smtClean="0"/>
          </a:p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Worm</a:t>
            </a:r>
          </a:p>
          <a:p>
            <a:pPr lvl="1">
              <a:defRPr/>
            </a:pPr>
            <a:r>
              <a:rPr lang="en-US" sz="2400" dirty="0" smtClean="0"/>
              <a:t>Actively transmitting itself over a network to infect other hosts</a:t>
            </a:r>
          </a:p>
          <a:p>
            <a:pPr lvl="3">
              <a:defRPr/>
            </a:pPr>
            <a:endParaRPr lang="en-US" sz="1600" dirty="0" smtClean="0"/>
          </a:p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Trojan horses</a:t>
            </a:r>
          </a:p>
          <a:p>
            <a:pPr lvl="1">
              <a:defRPr/>
            </a:pPr>
            <a:r>
              <a:rPr lang="en-US" sz="2400" dirty="0" smtClean="0"/>
              <a:t>Disguised as something innocuous or desirable, tempting the user to run it</a:t>
            </a:r>
          </a:p>
        </p:txBody>
      </p:sp>
      <p:sp>
        <p:nvSpPr>
          <p:cNvPr id="168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5E7F32-664A-4935-8CA5-A50B4A87F003}" type="slidenum">
              <a:rPr lang="en-US" altLang="zh-CN" smtClean="0"/>
              <a:pPr/>
              <a:t>88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Different Types of Malware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5319712" cy="50879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Backdoor</a:t>
            </a:r>
          </a:p>
          <a:p>
            <a:pPr lvl="1">
              <a:defRPr/>
            </a:pPr>
            <a:r>
              <a:rPr lang="en-US" sz="2400" dirty="0" smtClean="0"/>
              <a:t>Providing a method of bypassing normal authentication procedures</a:t>
            </a:r>
          </a:p>
          <a:p>
            <a:pPr lvl="3">
              <a:defRPr/>
            </a:pPr>
            <a:endParaRPr lang="en-US" sz="1600" dirty="0" smtClean="0"/>
          </a:p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Adware</a:t>
            </a:r>
          </a:p>
          <a:p>
            <a:pPr lvl="1">
              <a:defRPr/>
            </a:pPr>
            <a:r>
              <a:rPr lang="en-US" sz="2400" dirty="0" smtClean="0"/>
              <a:t>Playing, displaying, or downloading advertisements to the user host</a:t>
            </a:r>
          </a:p>
          <a:p>
            <a:pPr lvl="3">
              <a:defRPr/>
            </a:pPr>
            <a:endParaRPr lang="en-US" sz="1600" dirty="0" smtClean="0"/>
          </a:p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Spyware</a:t>
            </a:r>
          </a:p>
          <a:p>
            <a:pPr lvl="1">
              <a:defRPr/>
            </a:pPr>
            <a:r>
              <a:rPr lang="en-US" sz="2400" dirty="0" smtClean="0"/>
              <a:t>Infecting in the same way as Trojan horses</a:t>
            </a:r>
          </a:p>
          <a:p>
            <a:pPr lvl="1">
              <a:defRPr/>
            </a:pPr>
            <a:r>
              <a:rPr lang="en-US" sz="2400" dirty="0" smtClean="0"/>
              <a:t>Recording keystrokes, web sites visited, uploading info to collection site</a:t>
            </a:r>
          </a:p>
        </p:txBody>
      </p:sp>
      <p:sp>
        <p:nvSpPr>
          <p:cNvPr id="169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8DCD7E-BC2A-4B9D-9FDF-EE8AB33BF9D3}" type="slidenum">
              <a:rPr lang="en-US" altLang="zh-CN" smtClean="0"/>
              <a:pPr/>
              <a:t>89</a:t>
            </a:fld>
            <a:endParaRPr lang="en-US" altLang="zh-CN" smtClean="0"/>
          </a:p>
        </p:txBody>
      </p:sp>
      <p:pic>
        <p:nvPicPr>
          <p:cNvPr id="8" name="图片 7" descr="1000px-Malware_statics_2011-03-16-en_sv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0525" y="1373188"/>
            <a:ext cx="3643313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panet2"/>
          <p:cNvPicPr>
            <a:picLocks noChangeAspect="1" noChangeArrowheads="1"/>
          </p:cNvPicPr>
          <p:nvPr/>
        </p:nvPicPr>
        <p:blipFill>
          <a:blip r:embed="rId2"/>
          <a:srcRect b="8458"/>
          <a:stretch>
            <a:fillRect/>
          </a:stretch>
        </p:blipFill>
        <p:spPr bwMode="auto">
          <a:xfrm>
            <a:off x="5651500" y="1268413"/>
            <a:ext cx="2736850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95A1E-E300-43CE-822E-0C04557CB8D2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Internet History (1)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89138"/>
            <a:ext cx="4208463" cy="446405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chemeClr val="folHlink"/>
                </a:solidFill>
              </a:rPr>
              <a:t>1961:</a:t>
            </a:r>
            <a:r>
              <a:rPr lang="en-US" altLang="zh-CN" sz="2000" smtClean="0"/>
              <a:t> Kleinrock </a:t>
            </a:r>
            <a:r>
              <a:rPr lang="en-US" altLang="zh-CN" sz="2000" smtClean="0">
                <a:latin typeface="Arial" charset="0"/>
              </a:rPr>
              <a:t>–</a:t>
            </a:r>
            <a:r>
              <a:rPr lang="en-US" altLang="zh-CN" sz="2000" smtClean="0"/>
              <a:t> queuing theory shows effectiveness of packet-switching</a:t>
            </a:r>
            <a:endParaRPr lang="en-US" altLang="zh-CN" sz="1000" smtClean="0"/>
          </a:p>
          <a:p>
            <a:pPr eaLnBrk="1" hangingPunct="1"/>
            <a:r>
              <a:rPr lang="en-US" altLang="zh-CN" sz="2000" smtClean="0">
                <a:solidFill>
                  <a:schemeClr val="folHlink"/>
                </a:solidFill>
              </a:rPr>
              <a:t>1964:</a:t>
            </a:r>
            <a:r>
              <a:rPr lang="en-US" altLang="zh-CN" sz="2000" smtClean="0"/>
              <a:t> Baran </a:t>
            </a:r>
            <a:r>
              <a:rPr lang="en-US" altLang="zh-CN" sz="2000" smtClean="0">
                <a:latin typeface="Arial" charset="0"/>
              </a:rPr>
              <a:t>–</a:t>
            </a:r>
            <a:r>
              <a:rPr lang="en-US" altLang="zh-CN" sz="2000" smtClean="0"/>
              <a:t> packet-switching in military nets</a:t>
            </a:r>
          </a:p>
          <a:p>
            <a:pPr lvl="2" eaLnBrk="1" hangingPunct="1"/>
            <a:endParaRPr lang="en-US" altLang="zh-CN" sz="1200" smtClean="0"/>
          </a:p>
          <a:p>
            <a:pPr eaLnBrk="1" hangingPunct="1"/>
            <a:r>
              <a:rPr lang="en-US" altLang="zh-CN" sz="2000" smtClean="0">
                <a:solidFill>
                  <a:schemeClr val="folHlink"/>
                </a:solidFill>
              </a:rPr>
              <a:t>1967:</a:t>
            </a:r>
            <a:r>
              <a:rPr lang="en-US" altLang="zh-CN" sz="2000" smtClean="0"/>
              <a:t> </a:t>
            </a:r>
            <a:r>
              <a:rPr lang="en-US" altLang="zh-CN" sz="2000" smtClean="0">
                <a:latin typeface="Comic Sans MS" pitchFamily="66" charset="0"/>
              </a:rPr>
              <a:t>ARPAnet</a:t>
            </a:r>
            <a:r>
              <a:rPr lang="en-US" altLang="zh-CN" sz="2000" smtClean="0"/>
              <a:t> conceived by Advanced Research Projects Agency</a:t>
            </a:r>
          </a:p>
          <a:p>
            <a:pPr eaLnBrk="1" hangingPunct="1"/>
            <a:r>
              <a:rPr lang="en-US" altLang="zh-CN" sz="2000" smtClean="0">
                <a:solidFill>
                  <a:schemeClr val="folHlink"/>
                </a:solidFill>
              </a:rPr>
              <a:t>1969:</a:t>
            </a:r>
            <a:r>
              <a:rPr lang="en-US" altLang="zh-CN" sz="2000" smtClean="0"/>
              <a:t> first </a:t>
            </a:r>
            <a:r>
              <a:rPr lang="en-US" altLang="zh-CN" sz="2000" smtClean="0">
                <a:latin typeface="Comic Sans MS" pitchFamily="66" charset="0"/>
              </a:rPr>
              <a:t>ARPAnet</a:t>
            </a:r>
            <a:r>
              <a:rPr lang="en-US" altLang="zh-CN" sz="2000" smtClean="0"/>
              <a:t> node operational</a:t>
            </a:r>
          </a:p>
        </p:txBody>
      </p:sp>
      <p:sp>
        <p:nvSpPr>
          <p:cNvPr id="78029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427538" y="3284538"/>
            <a:ext cx="4465637" cy="316865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solidFill>
                  <a:schemeClr val="folHlink"/>
                </a:solidFill>
              </a:rPr>
              <a:t>1972:</a:t>
            </a:r>
            <a:r>
              <a:rPr lang="en-US" altLang="zh-CN" sz="2400" smtClean="0"/>
              <a:t> 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ARPAnet</a:t>
            </a:r>
            <a:r>
              <a:rPr lang="en-US" altLang="zh-CN" sz="2000" smtClean="0"/>
              <a:t> demonstrated publicly</a:t>
            </a:r>
          </a:p>
          <a:p>
            <a:pPr lvl="1" eaLnBrk="1" hangingPunct="1"/>
            <a:r>
              <a:rPr lang="en-US" altLang="zh-CN" sz="2000" smtClean="0"/>
              <a:t>NCP (Network Control Protocol) first host-host protocol</a:t>
            </a:r>
          </a:p>
          <a:p>
            <a:pPr lvl="3" eaLnBrk="1" hangingPunct="1"/>
            <a:endParaRPr lang="en-US" altLang="zh-CN" sz="1400" smtClean="0"/>
          </a:p>
          <a:p>
            <a:pPr lvl="1" eaLnBrk="1" hangingPunct="1"/>
            <a:r>
              <a:rPr lang="en-US" altLang="zh-CN" sz="2000" smtClean="0"/>
              <a:t>First </a:t>
            </a:r>
            <a:r>
              <a:rPr lang="en-US" altLang="zh-CN" sz="2000" smtClean="0">
                <a:latin typeface="Comic Sans MS" pitchFamily="66" charset="0"/>
              </a:rPr>
              <a:t>email</a:t>
            </a:r>
            <a:r>
              <a:rPr lang="en-US" altLang="zh-CN" sz="2000" smtClean="0"/>
              <a:t> program</a:t>
            </a:r>
          </a:p>
          <a:p>
            <a:pPr lvl="1" eaLnBrk="1" hangingPunct="1"/>
            <a:r>
              <a:rPr lang="en-US" altLang="zh-CN" sz="2000" smtClean="0">
                <a:latin typeface="Comic Sans MS" pitchFamily="66" charset="0"/>
              </a:rPr>
              <a:t>ARPAnet</a:t>
            </a:r>
            <a:r>
              <a:rPr lang="en-US" altLang="zh-CN" sz="2000" smtClean="0"/>
              <a:t> has </a:t>
            </a:r>
            <a:r>
              <a:rPr lang="en-US" altLang="zh-CN" sz="2000" smtClean="0">
                <a:latin typeface="Comic Sans MS" pitchFamily="66" charset="0"/>
              </a:rPr>
              <a:t>15</a:t>
            </a:r>
            <a:r>
              <a:rPr lang="en-US" altLang="zh-CN" sz="2000" smtClean="0"/>
              <a:t> nodes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68313" y="126841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 b="0">
                <a:solidFill>
                  <a:schemeClr val="hlink"/>
                </a:solidFill>
              </a:rPr>
              <a:t>1961-1972: Early packet-switching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0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0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80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0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6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E1520D-3354-4969-AC71-49C0654393DC}" type="slidenum">
              <a:rPr lang="en-US" altLang="zh-CN" smtClean="0"/>
              <a:pPr/>
              <a:t>90</a:t>
            </a:fld>
            <a:endParaRPr lang="en-US" altLang="zh-CN" smtClean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Denial of Service (DOS)</a:t>
            </a: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1584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400" dirty="0" smtClean="0"/>
              <a:t>Attackers make resources (server, bandwidth) unavailable by </a:t>
            </a:r>
            <a:r>
              <a:rPr lang="en-US" sz="2400" dirty="0" smtClean="0">
                <a:solidFill>
                  <a:srgbClr val="FF0000"/>
                </a:solidFill>
              </a:rPr>
              <a:t>overwhelming resource with bogus traffic</a:t>
            </a:r>
          </a:p>
          <a:p>
            <a:pPr eaLnBrk="1" hangingPunct="1">
              <a:defRPr/>
            </a:pPr>
            <a:r>
              <a:rPr lang="en-US" sz="2400" dirty="0" smtClean="0"/>
              <a:t>e.g. multiple</a:t>
            </a:r>
            <a:r>
              <a:rPr lang="en-US" altLang="zh-CN" sz="2400" dirty="0" smtClean="0"/>
              <a:t> coordinated sources swamp server with TCP SYN message</a:t>
            </a:r>
          </a:p>
        </p:txBody>
      </p:sp>
      <p:sp>
        <p:nvSpPr>
          <p:cNvPr id="61" name="Rectangle 4"/>
          <p:cNvSpPr txBox="1">
            <a:spLocks noChangeArrowheads="1"/>
          </p:cNvSpPr>
          <p:nvPr/>
        </p:nvSpPr>
        <p:spPr bwMode="auto">
          <a:xfrm>
            <a:off x="395288" y="3141663"/>
            <a:ext cx="3671887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b="0" dirty="0">
                <a:latin typeface="Comic Sans MS" pitchFamily="66" charset="0"/>
              </a:rPr>
              <a:t>1. </a:t>
            </a:r>
            <a:r>
              <a:rPr lang="en-US" sz="2400" b="0" dirty="0">
                <a:latin typeface="Comic Sans MS" pitchFamily="66" charset="0"/>
              </a:rPr>
              <a:t>Select target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b="0" dirty="0">
                <a:latin typeface="Comic Sans MS" pitchFamily="66" charset="0"/>
              </a:rPr>
              <a:t>2. </a:t>
            </a:r>
            <a:r>
              <a:rPr lang="en-US" sz="2400" b="0" dirty="0">
                <a:solidFill>
                  <a:srgbClr val="FF0000"/>
                </a:solidFill>
                <a:latin typeface="Comic Sans MS" pitchFamily="66" charset="0"/>
              </a:rPr>
              <a:t>Break into hosts </a:t>
            </a:r>
            <a:r>
              <a:rPr lang="en-US" sz="2400" b="0" dirty="0">
                <a:latin typeface="Comic Sans MS" pitchFamily="66" charset="0"/>
              </a:rPr>
              <a:t>around the network using malware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b="0" dirty="0">
                <a:latin typeface="Comic Sans MS" pitchFamily="66" charset="0"/>
              </a:rPr>
              <a:t>3. </a:t>
            </a:r>
            <a:r>
              <a:rPr lang="en-US" sz="2400" b="0" dirty="0">
                <a:latin typeface="Comic Sans MS" pitchFamily="66" charset="0"/>
              </a:rPr>
              <a:t>Send packets toward target from compromised hosts</a:t>
            </a:r>
            <a:endParaRPr lang="en-US" altLang="zh-CN" sz="2400" b="0" kern="0" dirty="0">
              <a:latin typeface="+mn-lt"/>
              <a:ea typeface="+mn-ea"/>
            </a:endParaRPr>
          </a:p>
        </p:txBody>
      </p:sp>
      <p:pic>
        <p:nvPicPr>
          <p:cNvPr id="62" name="图片 61" descr="图片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2781300"/>
            <a:ext cx="36576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20DEC-A048-4764-9061-1F0189A7F9C7}" type="slidenum">
              <a:rPr lang="en-US" altLang="zh-CN" smtClean="0"/>
              <a:pPr/>
              <a:t>91</a:t>
            </a:fld>
            <a:endParaRPr lang="en-US" altLang="zh-CN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Packet Sniffing</a:t>
            </a:r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569325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0000FF"/>
                </a:solidFill>
              </a:rPr>
              <a:t>Broadcast media </a:t>
            </a:r>
            <a:r>
              <a:rPr lang="en-US" altLang="zh-CN" sz="2400" smtClean="0"/>
              <a:t>(e.g. </a:t>
            </a:r>
            <a:r>
              <a:rPr lang="en-US" altLang="zh-CN" sz="2400" smtClean="0">
                <a:latin typeface="Comic Sans MS" pitchFamily="66" charset="0"/>
              </a:rPr>
              <a:t>Ethernet</a:t>
            </a:r>
            <a:r>
              <a:rPr lang="en-US" altLang="zh-CN" sz="2400" smtClean="0"/>
              <a:t> or </a:t>
            </a:r>
            <a:r>
              <a:rPr lang="en-US" altLang="zh-CN" sz="2400" smtClean="0">
                <a:latin typeface="Comic Sans MS" pitchFamily="66" charset="0"/>
              </a:rPr>
              <a:t>WiFi</a:t>
            </a:r>
            <a:r>
              <a:rPr lang="en-US" altLang="zh-CN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Promiscuous </a:t>
            </a:r>
            <a:r>
              <a:rPr lang="en-US" altLang="zh-CN" sz="2400" smtClean="0">
                <a:latin typeface="Comic Sans MS" pitchFamily="66" charset="0"/>
              </a:rPr>
              <a:t>NIC</a:t>
            </a:r>
            <a:r>
              <a:rPr lang="en-US" altLang="zh-CN" sz="2400" smtClean="0"/>
              <a:t> reads/records all packets passing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Can read all unencrypted data (e.g. passwords)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e.g. </a:t>
            </a:r>
            <a:r>
              <a:rPr lang="en-US" altLang="zh-CN" sz="2400" smtClean="0">
                <a:latin typeface="Comic Sans MS" pitchFamily="66" charset="0"/>
              </a:rPr>
              <a:t>C</a:t>
            </a:r>
            <a:r>
              <a:rPr lang="en-US" altLang="zh-CN" sz="2400" smtClean="0"/>
              <a:t> sniffs </a:t>
            </a:r>
            <a:r>
              <a:rPr lang="en-US" altLang="zh-CN" sz="2400" smtClean="0">
                <a:latin typeface="Comic Sans MS" pitchFamily="66" charset="0"/>
              </a:rPr>
              <a:t>B’s</a:t>
            </a:r>
            <a:r>
              <a:rPr lang="en-US" altLang="zh-CN" sz="2400" smtClean="0"/>
              <a:t> packets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331913" y="3582988"/>
            <a:ext cx="5861050" cy="2078037"/>
            <a:chOff x="1133" y="2471"/>
            <a:chExt cx="3692" cy="1309"/>
          </a:xfrm>
        </p:grpSpPr>
        <p:graphicFrame>
          <p:nvGraphicFramePr>
            <p:cNvPr id="2050" name="Object 46"/>
            <p:cNvGraphicFramePr>
              <a:graphicFrameLocks noChangeAspect="1"/>
            </p:cNvGraphicFramePr>
            <p:nvPr/>
          </p:nvGraphicFramePr>
          <p:xfrm>
            <a:off x="4183" y="3377"/>
            <a:ext cx="421" cy="334"/>
          </p:xfrm>
          <a:graphic>
            <a:graphicData uri="http://schemas.openxmlformats.org/presentationml/2006/ole">
              <p:oleObj spid="_x0000_s2050" name="ClipArt" r:id="rId4" imgW="1305000" imgH="1085760" progId="">
                <p:embed/>
              </p:oleObj>
            </a:graphicData>
          </a:graphic>
        </p:graphicFrame>
        <p:grpSp>
          <p:nvGrpSpPr>
            <p:cNvPr id="2057" name="Group 47"/>
            <p:cNvGrpSpPr>
              <a:grpSpLocks/>
            </p:cNvGrpSpPr>
            <p:nvPr/>
          </p:nvGrpSpPr>
          <p:grpSpPr bwMode="auto">
            <a:xfrm>
              <a:off x="1418" y="2476"/>
              <a:ext cx="242" cy="456"/>
              <a:chOff x="4180" y="783"/>
              <a:chExt cx="150" cy="307"/>
            </a:xfrm>
          </p:grpSpPr>
          <p:sp>
            <p:nvSpPr>
              <p:cNvPr id="2087" name="AutoShape 4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088" name="Rectangle 4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089" name="Rectangle 5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090" name="AutoShape 5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091" name="Line 5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Line 5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Rectangle 5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094" name="Rectangle 5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grpSp>
          <p:nvGrpSpPr>
            <p:cNvPr id="2058" name="Group 56"/>
            <p:cNvGrpSpPr>
              <a:grpSpLocks/>
            </p:cNvGrpSpPr>
            <p:nvPr/>
          </p:nvGrpSpPr>
          <p:grpSpPr bwMode="auto">
            <a:xfrm>
              <a:off x="2019" y="3415"/>
              <a:ext cx="405" cy="207"/>
              <a:chOff x="3600" y="219"/>
              <a:chExt cx="360" cy="175"/>
            </a:xfrm>
          </p:grpSpPr>
          <p:sp>
            <p:nvSpPr>
              <p:cNvPr id="2074" name="Oval 5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075" name="Line 5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Line 5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Rectangle 6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2078" name="Oval 6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grpSp>
            <p:nvGrpSpPr>
              <p:cNvPr id="2079" name="Group 6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84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5" name="Line 6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6" name="Line 6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0" name="Group 6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81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2" name="Line 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3" name="Line 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051" name="Object 70"/>
            <p:cNvGraphicFramePr>
              <a:graphicFrameLocks noChangeAspect="1"/>
            </p:cNvGraphicFramePr>
            <p:nvPr/>
          </p:nvGraphicFramePr>
          <p:xfrm>
            <a:off x="3013" y="2515"/>
            <a:ext cx="421" cy="334"/>
          </p:xfrm>
          <a:graphic>
            <a:graphicData uri="http://schemas.openxmlformats.org/presentationml/2006/ole">
              <p:oleObj spid="_x0000_s2051" name="ClipArt" r:id="rId5" imgW="1305000" imgH="1085760" progId="">
                <p:embed/>
              </p:oleObj>
            </a:graphicData>
          </a:graphic>
        </p:graphicFrame>
        <p:sp>
          <p:nvSpPr>
            <p:cNvPr id="2059" name="Freeform 71"/>
            <p:cNvSpPr>
              <a:spLocks/>
            </p:cNvSpPr>
            <p:nvPr/>
          </p:nvSpPr>
          <p:spPr bwMode="auto">
            <a:xfrm>
              <a:off x="1481" y="2933"/>
              <a:ext cx="2890" cy="459"/>
            </a:xfrm>
            <a:custGeom>
              <a:avLst/>
              <a:gdLst>
                <a:gd name="T0" fmla="*/ 2 w 2620"/>
                <a:gd name="T1" fmla="*/ 0 h 459"/>
                <a:gd name="T2" fmla="*/ 0 w 2620"/>
                <a:gd name="T3" fmla="*/ 253 h 459"/>
                <a:gd name="T4" fmla="*/ 4720 w 2620"/>
                <a:gd name="T5" fmla="*/ 253 h 459"/>
                <a:gd name="T6" fmla="*/ 4720 w 2620"/>
                <a:gd name="T7" fmla="*/ 459 h 4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0"/>
                <a:gd name="T13" fmla="*/ 0 h 459"/>
                <a:gd name="T14" fmla="*/ 2620 w 2620"/>
                <a:gd name="T15" fmla="*/ 459 h 4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0" h="459">
                  <a:moveTo>
                    <a:pt x="2" y="0"/>
                  </a:moveTo>
                  <a:lnTo>
                    <a:pt x="0" y="253"/>
                  </a:lnTo>
                  <a:lnTo>
                    <a:pt x="2620" y="253"/>
                  </a:lnTo>
                  <a:lnTo>
                    <a:pt x="2620" y="45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Freeform 72"/>
            <p:cNvSpPr>
              <a:spLocks/>
            </p:cNvSpPr>
            <p:nvPr/>
          </p:nvSpPr>
          <p:spPr bwMode="auto">
            <a:xfrm>
              <a:off x="3265" y="2851"/>
              <a:ext cx="3" cy="329"/>
            </a:xfrm>
            <a:custGeom>
              <a:avLst/>
              <a:gdLst>
                <a:gd name="T0" fmla="*/ 0 w 3"/>
                <a:gd name="T1" fmla="*/ 329 h 329"/>
                <a:gd name="T2" fmla="*/ 3 w 3"/>
                <a:gd name="T3" fmla="*/ 0 h 329"/>
                <a:gd name="T4" fmla="*/ 0 60000 65536"/>
                <a:gd name="T5" fmla="*/ 0 60000 65536"/>
                <a:gd name="T6" fmla="*/ 0 w 3"/>
                <a:gd name="T7" fmla="*/ 0 h 329"/>
                <a:gd name="T8" fmla="*/ 3 w 3"/>
                <a:gd name="T9" fmla="*/ 329 h 3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29">
                  <a:moveTo>
                    <a:pt x="0" y="329"/>
                  </a:moveTo>
                  <a:lnTo>
                    <a:pt x="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Line 73"/>
            <p:cNvSpPr>
              <a:spLocks noChangeShapeType="1"/>
            </p:cNvSpPr>
            <p:nvPr/>
          </p:nvSpPr>
          <p:spPr bwMode="auto">
            <a:xfrm flipV="1">
              <a:off x="2221" y="3180"/>
              <a:ext cx="0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Line 74"/>
            <p:cNvSpPr>
              <a:spLocks noChangeShapeType="1"/>
            </p:cNvSpPr>
            <p:nvPr/>
          </p:nvSpPr>
          <p:spPr bwMode="auto">
            <a:xfrm flipV="1">
              <a:off x="2233" y="3628"/>
              <a:ext cx="0" cy="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Text Box 75"/>
            <p:cNvSpPr txBox="1">
              <a:spLocks noChangeArrowheads="1"/>
            </p:cNvSpPr>
            <p:nvPr/>
          </p:nvSpPr>
          <p:spPr bwMode="auto">
            <a:xfrm>
              <a:off x="1133" y="2485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4" name="Text Box 76"/>
            <p:cNvSpPr txBox="1">
              <a:spLocks noChangeArrowheads="1"/>
            </p:cNvSpPr>
            <p:nvPr/>
          </p:nvSpPr>
          <p:spPr bwMode="auto">
            <a:xfrm>
              <a:off x="4588" y="3407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5" name="Text Box 77"/>
            <p:cNvSpPr txBox="1">
              <a:spLocks noChangeArrowheads="1"/>
            </p:cNvSpPr>
            <p:nvPr/>
          </p:nvSpPr>
          <p:spPr bwMode="auto">
            <a:xfrm>
              <a:off x="3397" y="2471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066" name="Group 78"/>
            <p:cNvGrpSpPr>
              <a:grpSpLocks/>
            </p:cNvGrpSpPr>
            <p:nvPr/>
          </p:nvGrpSpPr>
          <p:grpSpPr bwMode="auto">
            <a:xfrm>
              <a:off x="2633" y="3260"/>
              <a:ext cx="1446" cy="212"/>
              <a:chOff x="2418" y="3342"/>
              <a:chExt cx="1446" cy="212"/>
            </a:xfrm>
          </p:grpSpPr>
          <p:sp>
            <p:nvSpPr>
              <p:cNvPr id="2069" name="Rectangle 79"/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2070" name="Line 80"/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1" name="Line 81"/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2" name="Line 82"/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3" name="Text Box 83"/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1600" b="0">
                    <a:solidFill>
                      <a:srgbClr val="000000"/>
                    </a:solidFill>
                    <a:latin typeface="Arial" charset="0"/>
                  </a:rPr>
                  <a:t>src:B dest:A     payload</a:t>
                </a:r>
                <a:endParaRPr lang="en-US" altLang="zh-CN" sz="16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067" name="Freeform 84"/>
            <p:cNvSpPr>
              <a:spLocks/>
            </p:cNvSpPr>
            <p:nvPr/>
          </p:nvSpPr>
          <p:spPr bwMode="auto">
            <a:xfrm>
              <a:off x="2613" y="3232"/>
              <a:ext cx="1660" cy="152"/>
            </a:xfrm>
            <a:custGeom>
              <a:avLst/>
              <a:gdLst>
                <a:gd name="T0" fmla="*/ 1660 w 1660"/>
                <a:gd name="T1" fmla="*/ 152 h 152"/>
                <a:gd name="T2" fmla="*/ 1660 w 1660"/>
                <a:gd name="T3" fmla="*/ 0 h 152"/>
                <a:gd name="T4" fmla="*/ 0 w 1660"/>
                <a:gd name="T5" fmla="*/ 4 h 152"/>
                <a:gd name="T6" fmla="*/ 0 60000 65536"/>
                <a:gd name="T7" fmla="*/ 0 60000 65536"/>
                <a:gd name="T8" fmla="*/ 0 60000 65536"/>
                <a:gd name="T9" fmla="*/ 0 w 1660"/>
                <a:gd name="T10" fmla="*/ 0 h 152"/>
                <a:gd name="T11" fmla="*/ 1660 w 166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0" h="152">
                  <a:moveTo>
                    <a:pt x="1660" y="152"/>
                  </a:moveTo>
                  <a:lnTo>
                    <a:pt x="1660" y="0"/>
                  </a:lnTo>
                  <a:lnTo>
                    <a:pt x="0" y="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Line 85"/>
            <p:cNvSpPr>
              <a:spLocks noChangeShapeType="1"/>
            </p:cNvSpPr>
            <p:nvPr/>
          </p:nvSpPr>
          <p:spPr bwMode="auto">
            <a:xfrm flipV="1">
              <a:off x="3333" y="2852"/>
              <a:ext cx="0" cy="3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056" name="Picture 6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7538" y="3644900"/>
            <a:ext cx="471487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D0A2CA-75BF-4DA9-AB1F-14EBA4B0BE09}" type="slidenum">
              <a:rPr lang="en-US" altLang="zh-CN" smtClean="0"/>
              <a:pPr/>
              <a:t>92</a:t>
            </a:fld>
            <a:endParaRPr lang="en-US" altLang="zh-CN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IP Spoofing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Generate </a:t>
            </a:r>
            <a:r>
              <a:rPr lang="en-US" altLang="zh-CN" sz="2400" smtClean="0">
                <a:solidFill>
                  <a:srgbClr val="FF0000"/>
                </a:solidFill>
              </a:rPr>
              <a:t>raw </a:t>
            </a:r>
            <a:r>
              <a:rPr lang="en-US" altLang="zh-CN" sz="2400" smtClean="0">
                <a:solidFill>
                  <a:srgbClr val="FF0000"/>
                </a:solidFill>
                <a:latin typeface="Comic Sans MS" pitchFamily="66" charset="0"/>
              </a:rPr>
              <a:t>IP</a:t>
            </a:r>
            <a:r>
              <a:rPr lang="en-US" altLang="zh-CN" sz="2400" smtClean="0">
                <a:solidFill>
                  <a:srgbClr val="FF0000"/>
                </a:solidFill>
              </a:rPr>
              <a:t> packets </a:t>
            </a:r>
            <a:r>
              <a:rPr lang="en-US" altLang="zh-CN" sz="2400" smtClean="0"/>
              <a:t>directly, putting any value into </a:t>
            </a:r>
            <a:r>
              <a:rPr lang="en-US" altLang="zh-CN" sz="2400" smtClean="0">
                <a:latin typeface="Comic Sans MS" pitchFamily="66" charset="0"/>
              </a:rPr>
              <a:t>IP</a:t>
            </a:r>
            <a:r>
              <a:rPr lang="en-US" altLang="zh-CN" sz="2400" smtClean="0"/>
              <a:t> source address field</a:t>
            </a:r>
          </a:p>
          <a:p>
            <a:pPr eaLnBrk="1" hangingPunct="1"/>
            <a:r>
              <a:rPr lang="en-US" altLang="zh-CN" sz="2400" smtClean="0"/>
              <a:t>Receiver can’t tell if source is spoofed</a:t>
            </a:r>
          </a:p>
          <a:p>
            <a:pPr lvl="1" eaLnBrk="1" hangingPunct="1"/>
            <a:endParaRPr lang="en-US" altLang="zh-CN" sz="2000" smtClean="0"/>
          </a:p>
          <a:p>
            <a:pPr eaLnBrk="1" hangingPunct="1"/>
            <a:r>
              <a:rPr lang="en-US" altLang="zh-CN" sz="2400" smtClean="0"/>
              <a:t>e.g. </a:t>
            </a:r>
            <a:r>
              <a:rPr lang="en-US" altLang="zh-CN" sz="2400" smtClean="0">
                <a:latin typeface="Comic Sans MS" pitchFamily="66" charset="0"/>
              </a:rPr>
              <a:t>C</a:t>
            </a:r>
            <a:r>
              <a:rPr lang="en-US" altLang="zh-CN" sz="2400" smtClean="0"/>
              <a:t> pretends to be </a:t>
            </a:r>
            <a:r>
              <a:rPr lang="en-US" altLang="zh-CN" sz="2400" smtClean="0">
                <a:latin typeface="Comic Sans MS" pitchFamily="66" charset="0"/>
              </a:rPr>
              <a:t>B</a:t>
            </a:r>
          </a:p>
        </p:txBody>
      </p:sp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1763713" y="3860800"/>
            <a:ext cx="5861050" cy="2078038"/>
            <a:chOff x="1199" y="2590"/>
            <a:chExt cx="3692" cy="1309"/>
          </a:xfrm>
        </p:grpSpPr>
        <p:graphicFrame>
          <p:nvGraphicFramePr>
            <p:cNvPr id="3074" name="Object 85"/>
            <p:cNvGraphicFramePr>
              <a:graphicFrameLocks noChangeAspect="1"/>
            </p:cNvGraphicFramePr>
            <p:nvPr/>
          </p:nvGraphicFramePr>
          <p:xfrm>
            <a:off x="4249" y="3496"/>
            <a:ext cx="421" cy="334"/>
          </p:xfrm>
          <a:graphic>
            <a:graphicData uri="http://schemas.openxmlformats.org/presentationml/2006/ole">
              <p:oleObj spid="_x0000_s3074" name="ClipArt" r:id="rId4" imgW="1305000" imgH="1085760" progId="">
                <p:embed/>
              </p:oleObj>
            </a:graphicData>
          </a:graphic>
        </p:graphicFrame>
        <p:grpSp>
          <p:nvGrpSpPr>
            <p:cNvPr id="3081" name="Group 86"/>
            <p:cNvGrpSpPr>
              <a:grpSpLocks/>
            </p:cNvGrpSpPr>
            <p:nvPr/>
          </p:nvGrpSpPr>
          <p:grpSpPr bwMode="auto">
            <a:xfrm>
              <a:off x="1484" y="2595"/>
              <a:ext cx="242" cy="456"/>
              <a:chOff x="4180" y="783"/>
              <a:chExt cx="150" cy="307"/>
            </a:xfrm>
          </p:grpSpPr>
          <p:sp>
            <p:nvSpPr>
              <p:cNvPr id="3110" name="AutoShape 8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3111" name="Rectangle 8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3112" name="Rectangle 8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3113" name="AutoShape 9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3114" name="Line 9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5" name="Line 9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6" name="Rectangle 9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3117" name="Rectangle 9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</p:grpSp>
        <p:grpSp>
          <p:nvGrpSpPr>
            <p:cNvPr id="3082" name="Group 95"/>
            <p:cNvGrpSpPr>
              <a:grpSpLocks/>
            </p:cNvGrpSpPr>
            <p:nvPr/>
          </p:nvGrpSpPr>
          <p:grpSpPr bwMode="auto">
            <a:xfrm>
              <a:off x="2085" y="3534"/>
              <a:ext cx="405" cy="207"/>
              <a:chOff x="3600" y="219"/>
              <a:chExt cx="360" cy="175"/>
            </a:xfrm>
          </p:grpSpPr>
          <p:sp>
            <p:nvSpPr>
              <p:cNvPr id="3097" name="Oval 9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3098" name="Line 9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9" name="Line 9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0" name="Rectangle 9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3101" name="Oval 10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grpSp>
            <p:nvGrpSpPr>
              <p:cNvPr id="3102" name="Group 10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07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8" name="Line 10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9" name="Line 10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3" name="Group 10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04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5" name="Line 10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6" name="Line 10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075" name="Object 109"/>
            <p:cNvGraphicFramePr>
              <a:graphicFrameLocks noChangeAspect="1"/>
            </p:cNvGraphicFramePr>
            <p:nvPr/>
          </p:nvGraphicFramePr>
          <p:xfrm>
            <a:off x="3079" y="2634"/>
            <a:ext cx="421" cy="334"/>
          </p:xfrm>
          <a:graphic>
            <a:graphicData uri="http://schemas.openxmlformats.org/presentationml/2006/ole">
              <p:oleObj spid="_x0000_s3075" name="ClipArt" r:id="rId5" imgW="1305000" imgH="1085760" progId="">
                <p:embed/>
              </p:oleObj>
            </a:graphicData>
          </a:graphic>
        </p:graphicFrame>
        <p:sp>
          <p:nvSpPr>
            <p:cNvPr id="3083" name="Freeform 110"/>
            <p:cNvSpPr>
              <a:spLocks/>
            </p:cNvSpPr>
            <p:nvPr/>
          </p:nvSpPr>
          <p:spPr bwMode="auto">
            <a:xfrm>
              <a:off x="1547" y="3052"/>
              <a:ext cx="2890" cy="459"/>
            </a:xfrm>
            <a:custGeom>
              <a:avLst/>
              <a:gdLst>
                <a:gd name="T0" fmla="*/ 2 w 2620"/>
                <a:gd name="T1" fmla="*/ 0 h 459"/>
                <a:gd name="T2" fmla="*/ 0 w 2620"/>
                <a:gd name="T3" fmla="*/ 253 h 459"/>
                <a:gd name="T4" fmla="*/ 4720 w 2620"/>
                <a:gd name="T5" fmla="*/ 253 h 459"/>
                <a:gd name="T6" fmla="*/ 4720 w 2620"/>
                <a:gd name="T7" fmla="*/ 459 h 4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0"/>
                <a:gd name="T13" fmla="*/ 0 h 459"/>
                <a:gd name="T14" fmla="*/ 2620 w 2620"/>
                <a:gd name="T15" fmla="*/ 459 h 4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0" h="459">
                  <a:moveTo>
                    <a:pt x="2" y="0"/>
                  </a:moveTo>
                  <a:lnTo>
                    <a:pt x="0" y="253"/>
                  </a:lnTo>
                  <a:lnTo>
                    <a:pt x="2620" y="253"/>
                  </a:lnTo>
                  <a:lnTo>
                    <a:pt x="2620" y="45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Freeform 111"/>
            <p:cNvSpPr>
              <a:spLocks/>
            </p:cNvSpPr>
            <p:nvPr/>
          </p:nvSpPr>
          <p:spPr bwMode="auto">
            <a:xfrm>
              <a:off x="3331" y="2970"/>
              <a:ext cx="3" cy="329"/>
            </a:xfrm>
            <a:custGeom>
              <a:avLst/>
              <a:gdLst>
                <a:gd name="T0" fmla="*/ 0 w 3"/>
                <a:gd name="T1" fmla="*/ 329 h 329"/>
                <a:gd name="T2" fmla="*/ 3 w 3"/>
                <a:gd name="T3" fmla="*/ 0 h 329"/>
                <a:gd name="T4" fmla="*/ 0 60000 65536"/>
                <a:gd name="T5" fmla="*/ 0 60000 65536"/>
                <a:gd name="T6" fmla="*/ 0 w 3"/>
                <a:gd name="T7" fmla="*/ 0 h 329"/>
                <a:gd name="T8" fmla="*/ 3 w 3"/>
                <a:gd name="T9" fmla="*/ 329 h 3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329">
                  <a:moveTo>
                    <a:pt x="0" y="329"/>
                  </a:moveTo>
                  <a:lnTo>
                    <a:pt x="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Line 112"/>
            <p:cNvSpPr>
              <a:spLocks noChangeShapeType="1"/>
            </p:cNvSpPr>
            <p:nvPr/>
          </p:nvSpPr>
          <p:spPr bwMode="auto">
            <a:xfrm flipV="1">
              <a:off x="2287" y="3299"/>
              <a:ext cx="0" cy="2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Line 113"/>
            <p:cNvSpPr>
              <a:spLocks noChangeShapeType="1"/>
            </p:cNvSpPr>
            <p:nvPr/>
          </p:nvSpPr>
          <p:spPr bwMode="auto">
            <a:xfrm flipV="1">
              <a:off x="2299" y="3747"/>
              <a:ext cx="0" cy="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Text Box 114"/>
            <p:cNvSpPr txBox="1">
              <a:spLocks noChangeArrowheads="1"/>
            </p:cNvSpPr>
            <p:nvPr/>
          </p:nvSpPr>
          <p:spPr bwMode="auto">
            <a:xfrm>
              <a:off x="1199" y="2604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rgbClr val="000000"/>
                  </a:solidFill>
                  <a:latin typeface="Comic Sans MS" pitchFamily="66" charset="0"/>
                </a:rPr>
                <a:t>A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88" name="Text Box 115"/>
            <p:cNvSpPr txBox="1">
              <a:spLocks noChangeArrowheads="1"/>
            </p:cNvSpPr>
            <p:nvPr/>
          </p:nvSpPr>
          <p:spPr bwMode="auto">
            <a:xfrm>
              <a:off x="4654" y="3526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rgbClr val="000000"/>
                  </a:solidFill>
                  <a:latin typeface="Comic Sans MS" pitchFamily="66" charset="0"/>
                </a:rPr>
                <a:t>B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89" name="Text Box 116"/>
            <p:cNvSpPr txBox="1">
              <a:spLocks noChangeArrowheads="1"/>
            </p:cNvSpPr>
            <p:nvPr/>
          </p:nvSpPr>
          <p:spPr bwMode="auto">
            <a:xfrm>
              <a:off x="3463" y="2590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altLang="zh-CN" sz="2400" b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90" name="Freeform 117"/>
            <p:cNvSpPr>
              <a:spLocks/>
            </p:cNvSpPr>
            <p:nvPr/>
          </p:nvSpPr>
          <p:spPr bwMode="auto">
            <a:xfrm>
              <a:off x="1553" y="2956"/>
              <a:ext cx="1869" cy="444"/>
            </a:xfrm>
            <a:custGeom>
              <a:avLst/>
              <a:gdLst>
                <a:gd name="T0" fmla="*/ 1869 w 1869"/>
                <a:gd name="T1" fmla="*/ 0 h 444"/>
                <a:gd name="T2" fmla="*/ 1869 w 1869"/>
                <a:gd name="T3" fmla="*/ 444 h 444"/>
                <a:gd name="T4" fmla="*/ 0 w 1869"/>
                <a:gd name="T5" fmla="*/ 444 h 444"/>
                <a:gd name="T6" fmla="*/ 0 60000 65536"/>
                <a:gd name="T7" fmla="*/ 0 60000 65536"/>
                <a:gd name="T8" fmla="*/ 0 60000 65536"/>
                <a:gd name="T9" fmla="*/ 0 w 1869"/>
                <a:gd name="T10" fmla="*/ 0 h 444"/>
                <a:gd name="T11" fmla="*/ 1869 w 1869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9" h="444">
                  <a:moveTo>
                    <a:pt x="1869" y="0"/>
                  </a:moveTo>
                  <a:lnTo>
                    <a:pt x="1869" y="444"/>
                  </a:lnTo>
                  <a:lnTo>
                    <a:pt x="0" y="44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91" name="Group 118"/>
            <p:cNvGrpSpPr>
              <a:grpSpLocks/>
            </p:cNvGrpSpPr>
            <p:nvPr/>
          </p:nvGrpSpPr>
          <p:grpSpPr bwMode="auto">
            <a:xfrm>
              <a:off x="1847" y="3260"/>
              <a:ext cx="1446" cy="212"/>
              <a:chOff x="2418" y="3342"/>
              <a:chExt cx="1446" cy="212"/>
            </a:xfrm>
          </p:grpSpPr>
          <p:sp>
            <p:nvSpPr>
              <p:cNvPr id="3092" name="Rectangle 119"/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zh-CN"/>
              </a:p>
            </p:txBody>
          </p:sp>
          <p:sp>
            <p:nvSpPr>
              <p:cNvPr id="3093" name="Line 120"/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4" name="Line 121"/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5" name="Line 122"/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6" name="Text Box 123"/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1600" b="0">
                    <a:solidFill>
                      <a:srgbClr val="FF0000"/>
                    </a:solidFill>
                    <a:latin typeface="Arial" charset="0"/>
                  </a:rPr>
                  <a:t>src:B</a:t>
                </a:r>
                <a:r>
                  <a:rPr lang="en-US" altLang="zh-CN" sz="1600" b="0">
                    <a:solidFill>
                      <a:srgbClr val="000000"/>
                    </a:solidFill>
                    <a:latin typeface="Arial" charset="0"/>
                  </a:rPr>
                  <a:t> dest:A     payload</a:t>
                </a:r>
                <a:endParaRPr lang="en-US" altLang="zh-CN" sz="1600" b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pic>
        <p:nvPicPr>
          <p:cNvPr id="3080" name="Picture 8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9338" y="3933825"/>
            <a:ext cx="471487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Masquerade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72878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IP spoofing</a:t>
            </a:r>
            <a:r>
              <a:rPr lang="en-US" dirty="0" smtClean="0"/>
              <a:t>: send packet with false source address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Record-and-playback</a:t>
            </a:r>
            <a:r>
              <a:rPr lang="en-US" dirty="0" smtClean="0"/>
              <a:t>: sniff sensitive info (e.g., password), and use later</a:t>
            </a:r>
          </a:p>
        </p:txBody>
      </p:sp>
      <p:sp>
        <p:nvSpPr>
          <p:cNvPr id="1792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6D06EE-4F7E-46B5-A7E1-995C3FC2FE48}" type="slidenum">
              <a:rPr lang="en-US" altLang="zh-CN" smtClean="0"/>
              <a:pPr/>
              <a:t>93</a:t>
            </a:fld>
            <a:endParaRPr lang="en-US" altLang="zh-CN" smtClean="0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3429000"/>
            <a:ext cx="7437437" cy="24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Masquerade</a:t>
            </a:r>
          </a:p>
        </p:txBody>
      </p:sp>
      <p:sp>
        <p:nvSpPr>
          <p:cNvPr id="180226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223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Later</a:t>
            </a:r>
          </a:p>
          <a:p>
            <a:r>
              <a:rPr lang="en-US" altLang="zh-CN" smtClean="0"/>
              <a:t>The server cannot tell who is actually B</a:t>
            </a:r>
          </a:p>
        </p:txBody>
      </p:sp>
      <p:sp>
        <p:nvSpPr>
          <p:cNvPr id="1802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DD6CC-C02D-4505-824C-EEFCBF1FD72D}" type="slidenum">
              <a:rPr lang="en-US" altLang="zh-CN" smtClean="0"/>
              <a:pPr/>
              <a:t>94</a:t>
            </a:fld>
            <a:endParaRPr lang="en-US" altLang="zh-CN" smtClean="0"/>
          </a:p>
        </p:txBody>
      </p:sp>
      <p:pic>
        <p:nvPicPr>
          <p:cNvPr id="180228" name="图片 4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781300"/>
            <a:ext cx="7431088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Common Scenario of Network Security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13684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Bob, Alice want to communicate “securely”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Trudy (intruder) may </a:t>
            </a:r>
            <a:r>
              <a:rPr lang="en-US" dirty="0" smtClean="0">
                <a:solidFill>
                  <a:srgbClr val="FF0000"/>
                </a:solidFill>
              </a:rPr>
              <a:t>intercept, delete, add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2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D957B-F2AD-4162-A1DA-B499CB93F63D}" type="slidenum">
              <a:rPr lang="en-US" altLang="zh-CN" smtClean="0"/>
              <a:pPr/>
              <a:t>95</a:t>
            </a:fld>
            <a:endParaRPr lang="en-US" altLang="zh-CN" smtClean="0"/>
          </a:p>
        </p:txBody>
      </p:sp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2643188"/>
            <a:ext cx="8386762" cy="360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Scenario vs. Reality</a:t>
            </a:r>
          </a:p>
        </p:txBody>
      </p:sp>
      <p:sp>
        <p:nvSpPr>
          <p:cNvPr id="182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FF"/>
                </a:solidFill>
              </a:rPr>
              <a:t>Real-life Bobs and Alices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On-line banking client/server</a:t>
            </a:r>
          </a:p>
          <a:p>
            <a:pPr lvl="2">
              <a:lnSpc>
                <a:spcPct val="90000"/>
              </a:lnSpc>
            </a:pPr>
            <a:endParaRPr lang="en-US" altLang="zh-CN" sz="2000" smtClean="0"/>
          </a:p>
          <a:p>
            <a:pPr>
              <a:lnSpc>
                <a:spcPct val="90000"/>
              </a:lnSpc>
            </a:pPr>
            <a:r>
              <a:rPr lang="en-US" altLang="zh-CN" sz="2800" smtClean="0"/>
              <a:t>DNS servers exchanging DNS queries/answers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Routers exchanging routing table updates</a:t>
            </a:r>
          </a:p>
          <a:p>
            <a:pPr lvl="2">
              <a:lnSpc>
                <a:spcPct val="90000"/>
              </a:lnSpc>
            </a:pPr>
            <a:endParaRPr lang="en-US" altLang="zh-CN" sz="2000" smtClean="0"/>
          </a:p>
          <a:p>
            <a:pPr>
              <a:lnSpc>
                <a:spcPct val="90000"/>
              </a:lnSpc>
            </a:pPr>
            <a:r>
              <a:rPr lang="en-US" altLang="zh-CN" sz="2800" smtClean="0"/>
              <a:t>Many others …</a:t>
            </a:r>
          </a:p>
        </p:txBody>
      </p:sp>
      <p:sp>
        <p:nvSpPr>
          <p:cNvPr id="1822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DB83C5-CACC-4769-8CB9-EC34C21A1049}" type="slidenum">
              <a:rPr lang="en-US" altLang="zh-CN" smtClean="0"/>
              <a:pPr/>
              <a:t>96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Trudy Might Do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Eavesdrop</a:t>
            </a:r>
            <a:r>
              <a:rPr lang="en-US" sz="2800" dirty="0" smtClean="0"/>
              <a:t>: intercept messages</a:t>
            </a:r>
          </a:p>
          <a:p>
            <a:pPr>
              <a:defRPr/>
            </a:pPr>
            <a:r>
              <a:rPr lang="en-US" sz="2800" dirty="0" smtClean="0"/>
              <a:t>Actively </a:t>
            </a:r>
            <a:r>
              <a:rPr lang="en-US" sz="2800" dirty="0" smtClean="0">
                <a:solidFill>
                  <a:srgbClr val="FF0000"/>
                </a:solidFill>
              </a:rPr>
              <a:t>insert</a:t>
            </a:r>
            <a:r>
              <a:rPr lang="en-US" sz="2800" dirty="0" smtClean="0"/>
              <a:t> messages into connection</a:t>
            </a:r>
          </a:p>
          <a:p>
            <a:pPr lvl="2"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Impersonation</a:t>
            </a:r>
            <a:r>
              <a:rPr lang="en-US" sz="2800" dirty="0" smtClean="0"/>
              <a:t>: can fake (spoof) source address in packet (or any field in packet)</a:t>
            </a:r>
          </a:p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Hijacking</a:t>
            </a:r>
            <a:r>
              <a:rPr lang="en-US" sz="2800" dirty="0" smtClean="0"/>
              <a:t>: “take over” ongoing connection by removing sender or receiver, inserting himself in place</a:t>
            </a:r>
          </a:p>
          <a:p>
            <a:pPr lvl="2"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Denial of service</a:t>
            </a:r>
            <a:r>
              <a:rPr lang="en-US" sz="2800" dirty="0" smtClean="0"/>
              <a:t>: prevent service from being used by others (e.g.,  by overloading resources)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183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70441B-9FB9-40CF-84D0-818215455708}" type="slidenum">
              <a:rPr lang="en-US" altLang="zh-CN" smtClean="0"/>
              <a:pPr/>
              <a:t>97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to Handle This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201612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Encryption</a:t>
            </a:r>
            <a:r>
              <a:rPr lang="en-US" dirty="0" smtClean="0"/>
              <a:t>: the message cannot be understood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MAC</a:t>
            </a:r>
            <a:r>
              <a:rPr lang="en-US" dirty="0" smtClean="0"/>
              <a:t>: the message cannot be altered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Sign</a:t>
            </a:r>
            <a:r>
              <a:rPr lang="en-US" dirty="0" smtClean="0"/>
              <a:t>: the source cannot be forged</a:t>
            </a:r>
            <a:endParaRPr lang="en-US" dirty="0"/>
          </a:p>
        </p:txBody>
      </p:sp>
      <p:sp>
        <p:nvSpPr>
          <p:cNvPr id="1843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B11852-667D-444C-807E-B352782DA86F}" type="slidenum">
              <a:rPr lang="en-US" altLang="zh-CN" smtClean="0"/>
              <a:pPr/>
              <a:t>98</a:t>
            </a:fld>
            <a:endParaRPr lang="en-US" altLang="zh-CN" smtClean="0"/>
          </a:p>
        </p:txBody>
      </p:sp>
      <p:pic>
        <p:nvPicPr>
          <p:cNvPr id="33" name="图片 32" descr="图片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4200" y="3178175"/>
            <a:ext cx="7948613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Chapter Goals</a:t>
            </a:r>
          </a:p>
        </p:txBody>
      </p:sp>
      <p:sp>
        <p:nvSpPr>
          <p:cNvPr id="185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Get a “feel” about Internet (and our class)</a:t>
            </a:r>
          </a:p>
          <a:p>
            <a:pPr lvl="1"/>
            <a:r>
              <a:rPr lang="en-US" altLang="zh-CN" smtClean="0"/>
              <a:t>Internet structure and terminologies</a:t>
            </a:r>
          </a:p>
          <a:p>
            <a:pPr lvl="1"/>
            <a:r>
              <a:rPr lang="en-US" altLang="zh-CN" smtClean="0"/>
              <a:t>Protocol architectures</a:t>
            </a:r>
          </a:p>
          <a:p>
            <a:pPr lvl="1"/>
            <a:r>
              <a:rPr lang="en-US" altLang="zh-CN" smtClean="0"/>
              <a:t>Network programming (experiments)</a:t>
            </a:r>
          </a:p>
          <a:p>
            <a:pPr lvl="1"/>
            <a:r>
              <a:rPr lang="en-US" altLang="zh-CN" smtClean="0"/>
              <a:t>Network performance and security</a:t>
            </a:r>
          </a:p>
        </p:txBody>
      </p:sp>
      <p:sp>
        <p:nvSpPr>
          <p:cNvPr id="1853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0B7DC5-34CA-443E-98B2-222804AF4E8E}" type="slidenum">
              <a:rPr lang="en-US" altLang="zh-CN" smtClean="0"/>
              <a:pPr/>
              <a:t>99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讲义模板</Template>
  <TotalTime>3666</TotalTime>
  <Words>3312</Words>
  <Application>Microsoft Office PowerPoint</Application>
  <PresentationFormat>On-screen Show (4:3)</PresentationFormat>
  <Paragraphs>909</Paragraphs>
  <Slides>99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99</vt:i4>
      </vt:variant>
    </vt:vector>
  </HeadingPairs>
  <TitlesOfParts>
    <vt:vector size="112" baseType="lpstr">
      <vt:lpstr>Tahoma</vt:lpstr>
      <vt:lpstr>宋体</vt:lpstr>
      <vt:lpstr>Arial</vt:lpstr>
      <vt:lpstr>Wingdings</vt:lpstr>
      <vt:lpstr>Comic Sans MS</vt:lpstr>
      <vt:lpstr>Times New Roman</vt:lpstr>
      <vt:lpstr>ZapfDingbats</vt:lpstr>
      <vt:lpstr>华文新魏</vt:lpstr>
      <vt:lpstr>Symbol</vt:lpstr>
      <vt:lpstr>1_Blends</vt:lpstr>
      <vt:lpstr>1_Blends</vt:lpstr>
      <vt:lpstr>Clip</vt:lpstr>
      <vt:lpstr>ClipArt</vt:lpstr>
      <vt:lpstr>Computer Networks</vt:lpstr>
      <vt:lpstr>Reference Books</vt:lpstr>
      <vt:lpstr>Contents</vt:lpstr>
      <vt:lpstr>Chapter 1. Introduction of Networking</vt:lpstr>
      <vt:lpstr>Brief Introduction of Internet</vt:lpstr>
      <vt:lpstr>What’s the Internet</vt:lpstr>
      <vt:lpstr>Building Internet – Service View</vt:lpstr>
      <vt:lpstr>Building Internet</vt:lpstr>
      <vt:lpstr>Internet History (1)</vt:lpstr>
      <vt:lpstr>Internet History (2)</vt:lpstr>
      <vt:lpstr>Internet History (3)</vt:lpstr>
      <vt:lpstr>Internet History (4)</vt:lpstr>
      <vt:lpstr>Internet History (5)</vt:lpstr>
      <vt:lpstr>Access Internet</vt:lpstr>
      <vt:lpstr>Network Edge</vt:lpstr>
      <vt:lpstr>Access Networks</vt:lpstr>
      <vt:lpstr>Residential Access</vt:lpstr>
      <vt:lpstr>Company access: Local Area Networks</vt:lpstr>
      <vt:lpstr>Wireless Access Networks</vt:lpstr>
      <vt:lpstr>A Modern Family</vt:lpstr>
      <vt:lpstr>The Network Core</vt:lpstr>
      <vt:lpstr>Circuit Switching</vt:lpstr>
      <vt:lpstr>Packet Switching</vt:lpstr>
      <vt:lpstr>Statistical Multiplexing</vt:lpstr>
      <vt:lpstr>Virtual Circuit</vt:lpstr>
      <vt:lpstr>Internet Structure – Network of Networks</vt:lpstr>
      <vt:lpstr>Internet – Network of Networks</vt:lpstr>
      <vt:lpstr>Typical Network Applications</vt:lpstr>
      <vt:lpstr>Client-Server Architecture</vt:lpstr>
      <vt:lpstr>Web and HTTP</vt:lpstr>
      <vt:lpstr>WWW Architecture</vt:lpstr>
      <vt:lpstr>FTP</vt:lpstr>
      <vt:lpstr>Electronic Mail</vt:lpstr>
      <vt:lpstr>Illustration of A Mail System</vt:lpstr>
      <vt:lpstr>P2P Application: BitTorrent</vt:lpstr>
      <vt:lpstr>BitTorrent</vt:lpstr>
      <vt:lpstr>P2P Application: Skype</vt:lpstr>
      <vt:lpstr>Skype: Making a Call</vt:lpstr>
      <vt:lpstr>Protocol Layers and Service Model</vt:lpstr>
      <vt:lpstr>Functions of 3 Layers</vt:lpstr>
      <vt:lpstr>Many Things to Handle</vt:lpstr>
      <vt:lpstr>Addressing Requirements</vt:lpstr>
      <vt:lpstr>Addressing Requirements</vt:lpstr>
      <vt:lpstr>Standard Protocol Architectures</vt:lpstr>
      <vt:lpstr>OSI</vt:lpstr>
      <vt:lpstr>OSI – The Model</vt:lpstr>
      <vt:lpstr>OSI Layers</vt:lpstr>
      <vt:lpstr>Physical Layer</vt:lpstr>
      <vt:lpstr>Data Link Layer</vt:lpstr>
      <vt:lpstr>Network Layer</vt:lpstr>
      <vt:lpstr>Transport Layer</vt:lpstr>
      <vt:lpstr>Upper Layers</vt:lpstr>
      <vt:lpstr>OSI as Framework for Standardization</vt:lpstr>
      <vt:lpstr>Service Primitives and Parameters</vt:lpstr>
      <vt:lpstr>Service Primitives</vt:lpstr>
      <vt:lpstr>TCP/IP Protocol Architecture</vt:lpstr>
      <vt:lpstr>Protocol Data Units</vt:lpstr>
      <vt:lpstr>PDUs in Transfer</vt:lpstr>
      <vt:lpstr>Encapsulation</vt:lpstr>
      <vt:lpstr>The IP Layer in Detail</vt:lpstr>
      <vt:lpstr>Look At This</vt:lpstr>
      <vt:lpstr>Network Programming</vt:lpstr>
      <vt:lpstr>Socket Programming via TCP</vt:lpstr>
      <vt:lpstr>Socket Programming with TCP</vt:lpstr>
      <vt:lpstr>Client/Server Socket Interaction</vt:lpstr>
      <vt:lpstr>Example: Java Client (TCP)</vt:lpstr>
      <vt:lpstr>Example: Java Client (TCP)</vt:lpstr>
      <vt:lpstr>Example: Java Server (TCP)</vt:lpstr>
      <vt:lpstr>Example: Java Server (TCP)</vt:lpstr>
      <vt:lpstr>Socket Programming with UDP</vt:lpstr>
      <vt:lpstr>Client/Server Socket Interaction</vt:lpstr>
      <vt:lpstr>Example: Java Client (UDP)</vt:lpstr>
      <vt:lpstr>Example: Java Client (UDP)</vt:lpstr>
      <vt:lpstr>Example: Java Server (UDP)</vt:lpstr>
      <vt:lpstr>Example: Java Server (UDP)</vt:lpstr>
      <vt:lpstr>Delay, Loss and Throughput</vt:lpstr>
      <vt:lpstr>Four Sources of Packet Delay</vt:lpstr>
      <vt:lpstr>Four Sources of Packet Delay</vt:lpstr>
      <vt:lpstr>Magnitude of Different Delay</vt:lpstr>
      <vt:lpstr>Caravan Analogy</vt:lpstr>
      <vt:lpstr>Queuing Delay</vt:lpstr>
      <vt:lpstr>“Real” Internet Delays and Routes</vt:lpstr>
      <vt:lpstr>“Real” Internet Delays and Routes</vt:lpstr>
      <vt:lpstr>Packet Loss</vt:lpstr>
      <vt:lpstr>Throughput</vt:lpstr>
      <vt:lpstr>Throughput – Multiplexing</vt:lpstr>
      <vt:lpstr>Networks under Attack: Security</vt:lpstr>
      <vt:lpstr>Different Types of Malware</vt:lpstr>
      <vt:lpstr>Different Types of Malware</vt:lpstr>
      <vt:lpstr>Denial of Service (DOS)</vt:lpstr>
      <vt:lpstr>Packet Sniffing</vt:lpstr>
      <vt:lpstr>IP Spoofing</vt:lpstr>
      <vt:lpstr>Masquerade</vt:lpstr>
      <vt:lpstr>Masquerade</vt:lpstr>
      <vt:lpstr>Common Scenario of Network Security</vt:lpstr>
      <vt:lpstr>Scenario vs. Reality</vt:lpstr>
      <vt:lpstr>What Trudy Might Do</vt:lpstr>
      <vt:lpstr>How to Handle This</vt:lpstr>
      <vt:lpstr>Chapter Goals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微软用户</cp:lastModifiedBy>
  <cp:revision>289</cp:revision>
  <dcterms:created xsi:type="dcterms:W3CDTF">2002-08-26T10:01:27Z</dcterms:created>
  <dcterms:modified xsi:type="dcterms:W3CDTF">2011-09-13T07:44:37Z</dcterms:modified>
</cp:coreProperties>
</file>