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Layouts/slideLayout68.xml" ContentType="application/vnd.openxmlformats-officedocument.presentationml.slideLayout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Layouts/slideLayout39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5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88" r:id="rId3"/>
    <p:sldMasterId id="2147483701" r:id="rId4"/>
    <p:sldMasterId id="2147483714" r:id="rId5"/>
    <p:sldMasterId id="2147483727" r:id="rId6"/>
  </p:sldMasterIdLst>
  <p:notesMasterIdLst>
    <p:notesMasterId r:id="rId92"/>
  </p:notesMasterIdLst>
  <p:sldIdLst>
    <p:sldId id="256" r:id="rId7"/>
    <p:sldId id="257" r:id="rId8"/>
    <p:sldId id="258" r:id="rId9"/>
    <p:sldId id="259" r:id="rId10"/>
    <p:sldId id="260" r:id="rId11"/>
    <p:sldId id="272" r:id="rId12"/>
    <p:sldId id="273" r:id="rId13"/>
    <p:sldId id="274" r:id="rId14"/>
    <p:sldId id="275" r:id="rId15"/>
    <p:sldId id="276" r:id="rId16"/>
    <p:sldId id="261" r:id="rId17"/>
    <p:sldId id="262" r:id="rId18"/>
    <p:sldId id="314" r:id="rId19"/>
    <p:sldId id="315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7" r:id="rId30"/>
    <p:sldId id="278" r:id="rId31"/>
    <p:sldId id="279" r:id="rId32"/>
    <p:sldId id="281" r:id="rId33"/>
    <p:sldId id="282" r:id="rId34"/>
    <p:sldId id="280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5" r:id="rId47"/>
    <p:sldId id="296" r:id="rId48"/>
    <p:sldId id="305" r:id="rId49"/>
    <p:sldId id="297" r:id="rId50"/>
    <p:sldId id="298" r:id="rId51"/>
    <p:sldId id="299" r:id="rId52"/>
    <p:sldId id="300" r:id="rId53"/>
    <p:sldId id="306" r:id="rId54"/>
    <p:sldId id="301" r:id="rId55"/>
    <p:sldId id="302" r:id="rId56"/>
    <p:sldId id="303" r:id="rId57"/>
    <p:sldId id="304" r:id="rId58"/>
    <p:sldId id="294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6" r:id="rId67"/>
    <p:sldId id="317" r:id="rId68"/>
    <p:sldId id="325" r:id="rId69"/>
    <p:sldId id="318" r:id="rId70"/>
    <p:sldId id="320" r:id="rId71"/>
    <p:sldId id="319" r:id="rId72"/>
    <p:sldId id="321" r:id="rId73"/>
    <p:sldId id="322" r:id="rId74"/>
    <p:sldId id="323" r:id="rId75"/>
    <p:sldId id="324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7" r:id="rId87"/>
    <p:sldId id="338" r:id="rId88"/>
    <p:sldId id="336" r:id="rId89"/>
    <p:sldId id="339" r:id="rId90"/>
    <p:sldId id="340" r:id="rId9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30" autoAdjust="0"/>
  </p:normalViewPr>
  <p:slideViewPr>
    <p:cSldViewPr>
      <p:cViewPr varScale="1">
        <p:scale>
          <a:sx n="108" d="100"/>
          <a:sy n="108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6" Type="http://schemas.openxmlformats.org/officeDocument/2006/relationships/slide" Target="slides/slide70.xml"/><Relationship Id="rId84" Type="http://schemas.openxmlformats.org/officeDocument/2006/relationships/slide" Target="slides/slide78.xml"/><Relationship Id="rId89" Type="http://schemas.openxmlformats.org/officeDocument/2006/relationships/slide" Target="slides/slide83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87" Type="http://schemas.openxmlformats.org/officeDocument/2006/relationships/slide" Target="slides/slide8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90" Type="http://schemas.openxmlformats.org/officeDocument/2006/relationships/slide" Target="slides/slide84.xml"/><Relationship Id="rId95" Type="http://schemas.openxmlformats.org/officeDocument/2006/relationships/theme" Target="theme/theme1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9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91" Type="http://schemas.openxmlformats.org/officeDocument/2006/relationships/slide" Target="slides/slide85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296EBB3-E446-4B8A-A280-BE66FF37C87F}" type="datetimeFigureOut">
              <a:rPr lang="en-US"/>
              <a:pPr>
                <a:defRPr/>
              </a:pPr>
              <a:t>9/13/2011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2C64DB0-759D-4A44-98EF-4E16DDE37D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All belongs to switch or router</a:t>
            </a:r>
          </a:p>
        </p:txBody>
      </p:sp>
      <p:sp>
        <p:nvSpPr>
          <p:cNvPr id="87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D96B1A9-6583-4332-A93E-5C793E281A38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The latter 2 are mixed, i.e. each can support the other</a:t>
            </a:r>
          </a:p>
        </p:txBody>
      </p:sp>
      <p:sp>
        <p:nvSpPr>
          <p:cNvPr id="1597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8A493DF-6DAA-4EDC-95DE-1792A024AA13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62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Common Part Convergence Sublayer (CPCS)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Segmentation and Reassembly (SAR)</a:t>
            </a:r>
          </a:p>
        </p:txBody>
      </p:sp>
      <p:sp>
        <p:nvSpPr>
          <p:cNvPr id="16281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4D2744-A24C-402C-9980-0DD95CEE9999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64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Support multiplexing</a:t>
            </a:r>
          </a:p>
        </p:txBody>
      </p:sp>
      <p:sp>
        <p:nvSpPr>
          <p:cNvPr id="16486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A3695A3-8BAE-4366-A125-CE3D1DE48DAC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65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Most ATM links use UNI cell format</a:t>
            </a:r>
          </a:p>
        </p:txBody>
      </p:sp>
      <p:sp>
        <p:nvSpPr>
          <p:cNvPr id="1679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F3B3367-27E7-460D-962E-09B4DD55C674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67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Data Terminal Equipment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Data Communications Equipment</a:t>
            </a:r>
          </a:p>
        </p:txBody>
      </p:sp>
      <p:sp>
        <p:nvSpPr>
          <p:cNvPr id="1740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801264E-22E8-4586-92EE-7C8CCE23343C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72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PLP: Packet Layer Protocol</a:t>
            </a:r>
          </a:p>
        </p:txBody>
      </p:sp>
      <p:sp>
        <p:nvSpPr>
          <p:cNvPr id="17613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44FB22-B54C-4D14-AB72-BEC8F5F64E04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73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Link-level connection</a:t>
            </a:r>
          </a:p>
        </p:txBody>
      </p:sp>
      <p:sp>
        <p:nvSpPr>
          <p:cNvPr id="1792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E65478-785D-40F8-ABD0-9ADB5C2C7EDE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75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ANSI: American National Standards Institute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LAPF: Link Access Procedure for Frame Mode Services</a:t>
            </a:r>
          </a:p>
        </p:txBody>
      </p:sp>
      <p:sp>
        <p:nvSpPr>
          <p:cNvPr id="1832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E1075B2-4D8F-489F-9FBC-F6ED2CDF1CDE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78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Data Link Connection Identifier: changed at border DCEs</a:t>
            </a:r>
          </a:p>
        </p:txBody>
      </p:sp>
      <p:sp>
        <p:nvSpPr>
          <p:cNvPr id="1894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5ED293C-AC03-4889-9F7B-C3B6D9E725D3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83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Address field may be longer than 2 octets, depending on the EA bits</a:t>
            </a:r>
          </a:p>
        </p:txBody>
      </p:sp>
      <p:sp>
        <p:nvSpPr>
          <p:cNvPr id="1914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973F311-D5D1-4C64-A617-04A8D3A96DF4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84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Other VC No implementations possible: sockets, pair of port addresses for each direction</a:t>
            </a:r>
          </a:p>
        </p:txBody>
      </p:sp>
      <p:sp>
        <p:nvSpPr>
          <p:cNvPr id="1034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FAC2874-A368-4664-B3DC-C63F084951F3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不完全对应</a:t>
            </a:r>
          </a:p>
        </p:txBody>
      </p:sp>
      <p:sp>
        <p:nvSpPr>
          <p:cNvPr id="1146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AC09C92-12E3-48AE-9CD4-B76915356A6B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路由器记录转发分组存在问题：</a:t>
            </a:r>
            <a:endParaRPr lang="en-US" altLang="zh-CN" smtClean="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zh-CN" altLang="en-US" smtClean="0"/>
              <a:t>需要较大的存储空间</a:t>
            </a:r>
            <a:endParaRPr lang="en-US" altLang="zh-CN" smtClean="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zh-CN" altLang="en-US" smtClean="0"/>
              <a:t>每次转发需要查询，增加转发延迟</a:t>
            </a:r>
          </a:p>
        </p:txBody>
      </p:sp>
      <p:sp>
        <p:nvSpPr>
          <p:cNvPr id="1239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0373097-50FE-470E-861B-C5934FC75C90}" type="slidenum">
              <a:rPr lang="en-US" altLang="zh-CN" b="1">
                <a:solidFill>
                  <a:srgbClr val="000000"/>
                </a:solidFill>
                <a:latin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zh-CN" b="1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未记录已转发分组，优点：</a:t>
            </a:r>
            <a:endParaRPr lang="en-US" altLang="zh-CN" dirty="0" smtClean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dirty="0" smtClean="0"/>
              <a:t>尝试所有路径</a:t>
            </a:r>
            <a:endParaRPr lang="en-US" altLang="zh-CN" dirty="0" smtClean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dirty="0" smtClean="0"/>
              <a:t>节省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资源，问题：</a:t>
            </a:r>
            <a:endParaRPr lang="en-US" altLang="zh-CN" dirty="0" smtClean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dirty="0" smtClean="0"/>
              <a:t>需</a:t>
            </a:r>
            <a:r>
              <a:rPr lang="en-US" altLang="zh-CN" dirty="0" smtClean="0"/>
              <a:t>hop count</a:t>
            </a:r>
          </a:p>
        </p:txBody>
      </p:sp>
      <p:sp>
        <p:nvSpPr>
          <p:cNvPr id="1259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E38F24C-6918-4160-A241-966FEB49BCF9}" type="slidenum">
              <a:rPr lang="en-US" altLang="zh-CN" b="1">
                <a:solidFill>
                  <a:srgbClr val="000000"/>
                </a:solidFill>
                <a:latin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zh-CN" b="1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按树的生长计算</a:t>
            </a:r>
          </a:p>
        </p:txBody>
      </p:sp>
      <p:sp>
        <p:nvSpPr>
          <p:cNvPr id="1341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260E6E0-2EC5-42D4-96CC-85C916218277}" type="slidenum">
              <a:rPr lang="en-US" altLang="zh-CN" b="1">
                <a:solidFill>
                  <a:srgbClr val="000000"/>
                </a:solidFill>
                <a:latin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zh-CN" b="1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当前为</a:t>
            </a:r>
            <a:r>
              <a:rPr lang="en-US" altLang="zh-CN" smtClean="0"/>
              <a:t>i</a:t>
            </a:r>
            <a:r>
              <a:rPr lang="zh-CN" altLang="en-US" smtClean="0"/>
              <a:t>，则最短路径长度不大于</a:t>
            </a:r>
            <a:r>
              <a:rPr lang="en-US" altLang="zh-CN" smtClean="0"/>
              <a:t>i</a:t>
            </a:r>
            <a:r>
              <a:rPr lang="zh-CN" altLang="en-US" smtClean="0"/>
              <a:t>者都已确定</a:t>
            </a:r>
          </a:p>
        </p:txBody>
      </p:sp>
      <p:sp>
        <p:nvSpPr>
          <p:cNvPr id="1413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73FE1B-CDF5-4931-AA71-A48B37A40B2F}" type="slidenum">
              <a:rPr lang="en-US" altLang="zh-CN" b="1">
                <a:solidFill>
                  <a:srgbClr val="000000"/>
                </a:solidFill>
                <a:latin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 altLang="zh-CN" b="1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最大</a:t>
            </a:r>
            <a:r>
              <a:rPr lang="en-US" altLang="zh-CN" smtClean="0"/>
              <a:t>2</a:t>
            </a:r>
            <a:r>
              <a:rPr lang="zh-CN" altLang="en-US" smtClean="0"/>
              <a:t>条边</a:t>
            </a:r>
          </a:p>
        </p:txBody>
      </p:sp>
      <p:sp>
        <p:nvSpPr>
          <p:cNvPr id="1464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724E9DC-F757-498A-B084-30A70F56B3CF}" type="slidenum">
              <a:rPr lang="en-US" altLang="zh-CN" b="1">
                <a:solidFill>
                  <a:srgbClr val="000000"/>
                </a:solidFill>
                <a:latin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US" altLang="zh-CN" b="1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1</a:t>
            </a:r>
            <a:r>
              <a:rPr lang="en-US" altLang="zh-CN" baseline="30000" smtClean="0"/>
              <a:t>st</a:t>
            </a:r>
            <a:r>
              <a:rPr lang="en-US" altLang="zh-CN" smtClean="0"/>
              <a:t> stage: only T1 line used</a:t>
            </a:r>
          </a:p>
        </p:txBody>
      </p:sp>
      <p:sp>
        <p:nvSpPr>
          <p:cNvPr id="1515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402E63A-BE6D-47F1-A4F0-43DC3A242474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pn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tow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R0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685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63713" y="1676400"/>
            <a:ext cx="72009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3886200"/>
            <a:ext cx="568801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 b="0" dirty="0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E186CE22-645B-43AB-B8A1-C8E155C9B44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dirty="0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2ABA4AF9-C7A8-4A75-AD62-F1CF7355BEB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8013" y="331788"/>
            <a:ext cx="2185987" cy="59769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1788"/>
            <a:ext cx="6410325" cy="59769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94E294ED-996E-4EC4-BC2A-7E76702C163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60486CCE-6E9A-4038-8656-BDF2F7E84EE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95288" y="1412875"/>
            <a:ext cx="8569325" cy="489585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A016688-0360-464C-AD60-2A29A027776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5288" y="3937000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8F745E29-F2F6-4407-8D5D-F5DF18B73BA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tow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R0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685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63713" y="1676400"/>
            <a:ext cx="72009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3886200"/>
            <a:ext cx="568801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 b="0" dirty="0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719E4-EA34-41E3-894B-2A02BBFD86C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dirty="0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C7110-1896-41ED-A565-702DE3EE886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B6A98-0A95-49A3-82C7-1F8FABDA40A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953C4-19E1-4AFD-A500-22470C45365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4E5B4-CE81-412E-AB63-DCE005C402F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6B6BA937-53EF-4BC9-8DCF-C09A125D7A5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467A6-649D-42DE-AEF0-2532905DB8A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877CF-579F-401B-879D-890D7CD43AC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7B69B-8E94-46AC-9EE4-5975BC073ED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EE657-1072-4E94-B874-F20CE058483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76427-86C3-478A-9BA0-87724938006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8013" y="331788"/>
            <a:ext cx="2185987" cy="59769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1788"/>
            <a:ext cx="6410325" cy="59769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FF872-43D0-4687-815E-6DEAD0E94DF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95288" y="1412875"/>
            <a:ext cx="8569325" cy="489585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6379C-009B-450A-BF04-C521EF267FF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tow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R0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685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63713" y="1676400"/>
            <a:ext cx="72009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3886200"/>
            <a:ext cx="568801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 b="0" dirty="0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EB229-AA4F-4574-B92C-FFEEED88B37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dirty="0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66CF8-2A4F-4EDB-A3C1-C2F1DB8C27E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7031E-E542-4FE0-862E-8E8D0D1D236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F7ADACC-C015-4F12-B59B-FADF3EEC06A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E4E8A-C569-443C-8FD3-8A3E95ABB05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F0169-F81A-467B-9E28-9354A9F1756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55223-7E48-4475-8B0F-153DF59D3EB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4AC1D-B80E-4AF1-96BD-684364B2421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CA04A-D828-461D-AB7C-45F21DAC285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EF2CF-FD91-4A50-9B9E-EAA207587C9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7F09F-06E5-463A-A2CC-C6BCD4DEA44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8013" y="331788"/>
            <a:ext cx="2185987" cy="59769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1788"/>
            <a:ext cx="6410325" cy="59769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71BC8-F888-4E53-8DFC-F9892861A2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95288" y="1412875"/>
            <a:ext cx="8569325" cy="489585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DB60F-6E5F-4338-AD4E-52F7872AC00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tow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R0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685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63713" y="1676400"/>
            <a:ext cx="72009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3886200"/>
            <a:ext cx="568801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 b="0" dirty="0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5F946-25E8-4882-80F7-F24C93A99DB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dirty="0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1AC20CA3-F80F-4B09-8DB4-2A7C8CD6ED2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D5A2E-043E-4C59-9116-C5B550F6AE8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5CF21-67F7-4321-ABD0-F45F0BD9345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F3EE0-C804-4F4D-9F27-E3485ED63AA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CCB1B-23BF-4FEF-A78D-D6C8FC7C9B6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BA212-17A1-4597-824C-27D0C1CF54F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B6C3B-6273-4C64-8883-F6DBE9A8412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7D220-826D-4BBD-9453-B1BFAFA374B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49049-091B-4BFF-9C8F-4602FCAE7EA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FB6BD-A775-40CA-9B99-BD36ADD2873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8013" y="331788"/>
            <a:ext cx="2185987" cy="59769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1788"/>
            <a:ext cx="6410325" cy="59769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65D09-8B39-4D15-8FF8-D05012ED50E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8A7B666B-D1A6-4E8F-8706-EB931B94FFF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95288" y="1412875"/>
            <a:ext cx="8569325" cy="489585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00234-61D7-4C1E-B234-15A6F096690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tow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R0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685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63713" y="1676400"/>
            <a:ext cx="72009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3886200"/>
            <a:ext cx="568801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 b="0" dirty="0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5619D-6BAA-4597-A0F2-EEBD8D51ECF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dirty="0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4CACA-33FF-4008-8D36-16106E92495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A8D5A-F6E5-4FC4-A3FA-9388C1D4F31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EEA45-E74C-4133-9763-8816ACB2A30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31FAE-3BF6-4767-9087-AEEB2AA9F82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E137D-F94D-491B-8784-CEF48522E9E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E1717-BC8D-4254-A8A4-5E700A418D2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93DB7-0178-46CF-97F7-1D53EE9043C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E9737-45AE-40FF-B11A-C40AD3E8D6A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FD64846-46FC-4B3A-9817-4B762FDC41F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9BD16-975A-4C9C-92AD-460A6D0D998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8013" y="331788"/>
            <a:ext cx="2185987" cy="59769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1788"/>
            <a:ext cx="6410325" cy="59769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85517-C3C0-48C9-B5F6-78F3F837474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95288" y="1412875"/>
            <a:ext cx="8569325" cy="489585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61C37-6E5C-4C4A-B81B-9212822726C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tow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R0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685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63713" y="1676400"/>
            <a:ext cx="72009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3886200"/>
            <a:ext cx="568801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 b="0" dirty="0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5C890-0F86-444A-9143-FE26C51291E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dirty="0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ACC06-619E-407D-9F5C-FA5F529890E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73512-09E2-4527-913E-7B2724D884D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61364-6DD9-4C4D-BE97-BB42D2F51BB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7A979-6C72-4FC4-9F1B-2D114032A2B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0C82E-0AC4-44F5-BEB3-5C5C57B86EF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229DE-5470-435E-AD2A-1750FBFAE3D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64684F72-974C-453C-AAE6-0D656354A7D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FDA23-01EF-4862-8E13-7C559582915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823ED-9475-4EFE-8ACE-12F63EF9978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E38DD-9E0E-4D68-8922-30F3D74DE89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8013" y="331788"/>
            <a:ext cx="2185987" cy="59769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1788"/>
            <a:ext cx="6410325" cy="59769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E556A-0D79-47BA-9380-5D372FBE848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95288" y="1412875"/>
            <a:ext cx="8569325" cy="489585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225DD-A4A4-4017-B6B9-39399C8D182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7660AAE-4168-4A68-BC45-777627AAEDC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99D8BE7-1986-4415-B56C-AB2B910C71C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 descr="tower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15" name="Picture 3" descr="R0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1788"/>
            <a:ext cx="8459787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5693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308725"/>
            <a:ext cx="19050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 dirty="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63938" y="6308725"/>
            <a:ext cx="289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b="1" dirty="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3087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 b="0" smtClean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EB77E1D-A251-46FD-B9C7-DBA71F1B259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71438"/>
          </a:xfrm>
          <a:prstGeom prst="rect">
            <a:avLst/>
          </a:prstGeom>
          <a:gradFill rotWithShape="1">
            <a:gsLst>
              <a:gs pos="0">
                <a:srgbClr val="2F7676"/>
              </a:gs>
              <a:gs pos="50000">
                <a:srgbClr val="CCCCFF"/>
              </a:gs>
              <a:gs pos="100000">
                <a:srgbClr val="2F7676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1" dirty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90122" name="图片 10" descr="校徽.gif"/>
          <p:cNvPicPr>
            <a:picLocks noChangeAspect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0" y="0"/>
            <a:ext cx="87312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towe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 descr="R0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1788"/>
            <a:ext cx="8459787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5693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308725"/>
            <a:ext cx="19050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 dirty="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63938" y="6308725"/>
            <a:ext cx="289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b="1" dirty="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3087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9BD85129-5490-4848-A117-4E3DEE30FA1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71438"/>
          </a:xfrm>
          <a:prstGeom prst="rect">
            <a:avLst/>
          </a:prstGeom>
          <a:gradFill rotWithShape="1">
            <a:gsLst>
              <a:gs pos="0">
                <a:srgbClr val="2F7676"/>
              </a:gs>
              <a:gs pos="50000">
                <a:srgbClr val="CCCCFF"/>
              </a:gs>
              <a:gs pos="100000">
                <a:srgbClr val="2F7676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1" dirty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6394" name="图片 10" descr="校徽.gif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87312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towe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 descr="R0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1788"/>
            <a:ext cx="8459787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5693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308725"/>
            <a:ext cx="19050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 dirty="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63938" y="6308725"/>
            <a:ext cx="289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b="1" dirty="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3087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ADA7B80B-9F8E-41AF-9ECE-C9DA115E790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71438"/>
          </a:xfrm>
          <a:prstGeom prst="rect">
            <a:avLst/>
          </a:prstGeom>
          <a:gradFill rotWithShape="1">
            <a:gsLst>
              <a:gs pos="0">
                <a:srgbClr val="2F7676"/>
              </a:gs>
              <a:gs pos="50000">
                <a:srgbClr val="CCCCFF"/>
              </a:gs>
              <a:gs pos="100000">
                <a:srgbClr val="2F7676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1" dirty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9706" name="图片 10" descr="校徽.gif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87312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towe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1" name="Picture 3" descr="R0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1788"/>
            <a:ext cx="8459787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5693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308725"/>
            <a:ext cx="19050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 dirty="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63938" y="6308725"/>
            <a:ext cx="289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b="1" dirty="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3087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3FEF3584-5697-4656-AA6F-C8D6D5224F3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71438"/>
          </a:xfrm>
          <a:prstGeom prst="rect">
            <a:avLst/>
          </a:prstGeom>
          <a:gradFill rotWithShape="1">
            <a:gsLst>
              <a:gs pos="0">
                <a:srgbClr val="2F7676"/>
              </a:gs>
              <a:gs pos="50000">
                <a:srgbClr val="CCCCFF"/>
              </a:gs>
              <a:gs pos="100000">
                <a:srgbClr val="2F7676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1" dirty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43018" name="图片 10" descr="校徽.gif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87312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towe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3" name="Picture 3" descr="R0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1788"/>
            <a:ext cx="8459787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5693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308725"/>
            <a:ext cx="19050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 dirty="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63938" y="6308725"/>
            <a:ext cx="289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b="1" dirty="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3087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9D768C78-15A4-4C2D-9E3E-47B232524A5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71438"/>
          </a:xfrm>
          <a:prstGeom prst="rect">
            <a:avLst/>
          </a:prstGeom>
          <a:gradFill rotWithShape="1">
            <a:gsLst>
              <a:gs pos="0">
                <a:srgbClr val="2F7676"/>
              </a:gs>
              <a:gs pos="50000">
                <a:srgbClr val="CCCCFF"/>
              </a:gs>
              <a:gs pos="100000">
                <a:srgbClr val="2F7676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1" dirty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56330" name="图片 10" descr="校徽.gif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87312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towe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5" name="Picture 3" descr="R0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1788"/>
            <a:ext cx="8459787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5693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308725"/>
            <a:ext cx="19050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 dirty="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63938" y="6308725"/>
            <a:ext cx="289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b="1" dirty="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3087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542DAD4A-E3EB-46FE-9C1D-6E52A170C9C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71438"/>
          </a:xfrm>
          <a:prstGeom prst="rect">
            <a:avLst/>
          </a:prstGeom>
          <a:gradFill rotWithShape="1">
            <a:gsLst>
              <a:gs pos="0">
                <a:srgbClr val="2F7676"/>
              </a:gs>
              <a:gs pos="50000">
                <a:srgbClr val="CCCCFF"/>
              </a:gs>
              <a:gs pos="100000">
                <a:srgbClr val="2F7676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1" dirty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69642" name="图片 10" descr="校徽.gif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87312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5400" smtClean="0">
                <a:solidFill>
                  <a:srgbClr val="333399"/>
                </a:solidFill>
              </a:rPr>
              <a:t>Computer Networks</a:t>
            </a:r>
            <a:endParaRPr lang="en-US" altLang="zh-CN" smtClean="0"/>
          </a:p>
        </p:txBody>
      </p:sp>
      <p:sp>
        <p:nvSpPr>
          <p:cNvPr id="8397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Gu Qing, Xia Nai</a:t>
            </a:r>
          </a:p>
          <a:p>
            <a:pPr eaLnBrk="1" hangingPunct="1"/>
            <a:r>
              <a:rPr lang="en-US" altLang="zh-CN" sz="2800" smtClean="0"/>
              <a:t>Nanjing University</a:t>
            </a:r>
          </a:p>
          <a:p>
            <a:pPr eaLnBrk="1" hangingPunct="1"/>
            <a:fld id="{EF0CCAAF-3FD6-437A-86EF-05480B6F149F}" type="datetime1">
              <a:rPr lang="zh-CN" altLang="en-US" sz="2800" smtClean="0"/>
              <a:pPr eaLnBrk="1" hangingPunct="1"/>
              <a:t>2011-9-13</a:t>
            </a:fld>
            <a:endParaRPr lang="en-US" altLang="zh-CN" sz="2800" smtClean="0"/>
          </a:p>
        </p:txBody>
      </p:sp>
      <p:sp>
        <p:nvSpPr>
          <p:cNvPr id="8397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D7B099-2F38-42FD-88D8-DF64EAF3A1FA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3" name="Picture 4" descr="464 Output Po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1341438"/>
            <a:ext cx="5546725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Output Port Functions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3357563"/>
            <a:ext cx="8569325" cy="29511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 smtClean="0">
                <a:solidFill>
                  <a:srgbClr val="0000FF"/>
                </a:solidFill>
              </a:rPr>
              <a:t>Buffering</a:t>
            </a:r>
          </a:p>
          <a:p>
            <a:pPr lvl="1">
              <a:defRPr/>
            </a:pPr>
            <a:r>
              <a:rPr lang="en-US" sz="2400" dirty="0" smtClean="0"/>
              <a:t>Required when packets arrive from fabric faster than the transmission rate</a:t>
            </a:r>
          </a:p>
          <a:p>
            <a:pPr lvl="3">
              <a:defRPr/>
            </a:pPr>
            <a:endParaRPr lang="en-US" sz="1800" dirty="0" smtClean="0"/>
          </a:p>
          <a:p>
            <a:pPr>
              <a:defRPr/>
            </a:pPr>
            <a:r>
              <a:rPr lang="en-US" sz="2800" dirty="0" smtClean="0">
                <a:solidFill>
                  <a:srgbClr val="0000FF"/>
                </a:solidFill>
              </a:rPr>
              <a:t>Scheduling discipline</a:t>
            </a:r>
          </a:p>
          <a:p>
            <a:pPr lvl="1">
              <a:defRPr/>
            </a:pPr>
            <a:r>
              <a:rPr lang="en-US" sz="2400" dirty="0" smtClean="0"/>
              <a:t>Chooses among queued packets for transmission</a:t>
            </a:r>
          </a:p>
          <a:p>
            <a:pPr lvl="1">
              <a:defRPr/>
            </a:pPr>
            <a:r>
              <a:rPr lang="en-US" sz="2400" dirty="0" smtClean="0"/>
              <a:t>Select packets to </a:t>
            </a:r>
            <a:r>
              <a:rPr lang="en-US" sz="2400" dirty="0" smtClean="0">
                <a:solidFill>
                  <a:srgbClr val="FF0000"/>
                </a:solidFill>
              </a:rPr>
              <a:t>drop</a:t>
            </a:r>
            <a:r>
              <a:rPr lang="en-US" sz="2400" dirty="0" smtClean="0"/>
              <a:t> when buffer saturates</a:t>
            </a:r>
            <a:endParaRPr lang="en-US" sz="2400" dirty="0"/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E4DD95-2870-4BE3-A66F-9653D7DCBC0B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Network Service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8569325" cy="143986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Network service model</a:t>
            </a:r>
          </a:p>
          <a:p>
            <a:pPr lvl="1">
              <a:defRPr/>
            </a:pPr>
            <a:r>
              <a:rPr lang="en-US" dirty="0" smtClean="0">
                <a:solidFill>
                  <a:srgbClr val="FF0000"/>
                </a:solidFill>
              </a:rPr>
              <a:t>Service model </a:t>
            </a:r>
            <a:r>
              <a:rPr lang="en-US" dirty="0" smtClean="0"/>
              <a:t>for “channel” transporting packets from sender to receiver</a:t>
            </a:r>
          </a:p>
          <a:p>
            <a:pPr lvl="1">
              <a:defRPr/>
            </a:pPr>
            <a:r>
              <a:rPr lang="en-US" dirty="0" smtClean="0"/>
              <a:t>Called </a:t>
            </a:r>
            <a:r>
              <a:rPr lang="en-US" dirty="0" smtClean="0">
                <a:solidFill>
                  <a:srgbClr val="FF0000"/>
                </a:solidFill>
              </a:rPr>
              <a:t>Quality of Service</a:t>
            </a:r>
            <a:r>
              <a:rPr lang="en-US" dirty="0" smtClean="0"/>
              <a:t> from host perspective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95288" y="2924175"/>
            <a:ext cx="4105275" cy="36004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</a:rPr>
              <a:t>Example services for individual packets</a:t>
            </a:r>
          </a:p>
          <a:p>
            <a:r>
              <a:rPr lang="en-US" altLang="zh-CN" sz="2400" smtClean="0"/>
              <a:t>Guaranteed delivery</a:t>
            </a:r>
          </a:p>
          <a:p>
            <a:r>
              <a:rPr lang="en-US" altLang="zh-CN" sz="2400" smtClean="0"/>
              <a:t>Guaranteed delivery with less than 40 msec delay</a:t>
            </a:r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9AD2FF-70AA-4DC2-9D9F-22E916679A24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716463" y="2924175"/>
            <a:ext cx="4176712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400" kern="0" dirty="0">
                <a:solidFill>
                  <a:srgbClr val="0000FF"/>
                </a:solidFill>
                <a:latin typeface="+mn-lt"/>
                <a:ea typeface="+mn-ea"/>
              </a:rPr>
              <a:t>Example services for a flow of packets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  <a:ea typeface="+mn-ea"/>
              </a:rPr>
              <a:t>In-order packet delivery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  <a:ea typeface="+mn-ea"/>
              </a:rPr>
              <a:t>Guaranteed minimum bandwidth to flow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  <a:ea typeface="+mn-ea"/>
              </a:rPr>
              <a:t>Restrictions on changes in inter-packet spacing</a:t>
            </a:r>
            <a:endParaRPr lang="en-US" sz="2400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Virtual Circuit and Datagram Networks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</a:rPr>
              <a:t>Virtual circuit networks</a:t>
            </a:r>
          </a:p>
          <a:p>
            <a:pPr lvl="1"/>
            <a:r>
              <a:rPr lang="en-US" altLang="zh-CN" smtClean="0"/>
              <a:t>Network service provided on </a:t>
            </a:r>
            <a:r>
              <a:rPr lang="en-US" altLang="zh-CN" smtClean="0">
                <a:solidFill>
                  <a:srgbClr val="0000FF"/>
                </a:solidFill>
              </a:rPr>
              <a:t>flow of packets</a:t>
            </a:r>
          </a:p>
          <a:p>
            <a:pPr lvl="1"/>
            <a:r>
              <a:rPr lang="en-US" altLang="zh-CN" smtClean="0"/>
              <a:t>VC network provides network-layer connection oriented service</a:t>
            </a:r>
          </a:p>
          <a:p>
            <a:pPr lvl="2"/>
            <a:endParaRPr lang="en-US" altLang="zh-CN" smtClean="0"/>
          </a:p>
          <a:p>
            <a:r>
              <a:rPr lang="en-US" altLang="zh-CN" smtClean="0">
                <a:solidFill>
                  <a:srgbClr val="FF0000"/>
                </a:solidFill>
              </a:rPr>
              <a:t>Datagram networks</a:t>
            </a:r>
          </a:p>
          <a:p>
            <a:pPr lvl="1"/>
            <a:r>
              <a:rPr lang="en-US" altLang="zh-CN" smtClean="0"/>
              <a:t>Network service provided on </a:t>
            </a:r>
            <a:r>
              <a:rPr lang="en-US" altLang="zh-CN" smtClean="0">
                <a:solidFill>
                  <a:srgbClr val="0000FF"/>
                </a:solidFill>
              </a:rPr>
              <a:t>singular packet</a:t>
            </a:r>
          </a:p>
          <a:p>
            <a:pPr lvl="1"/>
            <a:r>
              <a:rPr lang="en-US" altLang="zh-CN" smtClean="0"/>
              <a:t>Datagram network provides network-layer connectionless service</a:t>
            </a:r>
          </a:p>
        </p:txBody>
      </p:sp>
      <p:sp>
        <p:nvSpPr>
          <p:cNvPr id="97283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0357D7-1D1F-4BC1-B1D4-91430BF7A21C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标题 1"/>
          <p:cNvSpPr>
            <a:spLocks noGrp="1"/>
          </p:cNvSpPr>
          <p:nvPr>
            <p:ph type="title"/>
          </p:nvPr>
        </p:nvSpPr>
        <p:spPr>
          <a:xfrm>
            <a:off x="142875" y="1285875"/>
            <a:ext cx="3643313" cy="1285875"/>
          </a:xfrm>
        </p:spPr>
        <p:txBody>
          <a:bodyPr/>
          <a:lstStyle/>
          <a:p>
            <a:r>
              <a:rPr lang="en-US" altLang="zh-CN" smtClean="0"/>
              <a:t>Routing in Virtual Circuit</a:t>
            </a:r>
          </a:p>
        </p:txBody>
      </p:sp>
      <p:sp>
        <p:nvSpPr>
          <p:cNvPr id="9830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FBFB01-1268-4ED4-AE65-343A01C6D5CC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 b="3845"/>
          <a:stretch>
            <a:fillRect/>
          </a:stretch>
        </p:blipFill>
        <p:spPr bwMode="auto">
          <a:xfrm>
            <a:off x="3500438" y="285750"/>
            <a:ext cx="4786312" cy="6118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 b="3510"/>
          <a:stretch>
            <a:fillRect/>
          </a:stretch>
        </p:blipFill>
        <p:spPr bwMode="auto">
          <a:xfrm>
            <a:off x="3500438" y="285750"/>
            <a:ext cx="4786312" cy="61071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9330" name="标题 1"/>
          <p:cNvSpPr>
            <a:spLocks noGrp="1"/>
          </p:cNvSpPr>
          <p:nvPr>
            <p:ph type="title"/>
          </p:nvPr>
        </p:nvSpPr>
        <p:spPr>
          <a:xfrm>
            <a:off x="71438" y="1285875"/>
            <a:ext cx="3071812" cy="2000250"/>
          </a:xfrm>
        </p:spPr>
        <p:txBody>
          <a:bodyPr/>
          <a:lstStyle/>
          <a:p>
            <a:r>
              <a:rPr lang="en-US" altLang="zh-CN" smtClean="0"/>
              <a:t>Routing in Datagram Nets</a:t>
            </a:r>
          </a:p>
        </p:txBody>
      </p:sp>
      <p:sp>
        <p:nvSpPr>
          <p:cNvPr id="9933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E6804A-07DF-4861-954E-0A000C3E23BF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Virtual Circuit Networks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>
                <a:solidFill>
                  <a:srgbClr val="0000FF"/>
                </a:solidFill>
              </a:rPr>
              <a:t>Connection setup, teardown </a:t>
            </a:r>
            <a:r>
              <a:rPr lang="en-US" altLang="zh-CN" sz="2800" smtClean="0"/>
              <a:t>for each flow of packets</a:t>
            </a:r>
          </a:p>
          <a:p>
            <a:r>
              <a:rPr lang="en-US" altLang="zh-CN" sz="2800" smtClean="0"/>
              <a:t>Each packet carries </a:t>
            </a:r>
            <a:r>
              <a:rPr lang="en-US" altLang="zh-CN" sz="2800" smtClean="0">
                <a:solidFill>
                  <a:srgbClr val="FF0000"/>
                </a:solidFill>
              </a:rPr>
              <a:t>VC identifier </a:t>
            </a:r>
            <a:r>
              <a:rPr lang="en-US" altLang="zh-CN" sz="2800" smtClean="0"/>
              <a:t>(not destination host address)</a:t>
            </a:r>
          </a:p>
          <a:p>
            <a:pPr lvl="2"/>
            <a:endParaRPr lang="en-US" altLang="zh-CN" sz="2000" smtClean="0"/>
          </a:p>
          <a:p>
            <a:r>
              <a:rPr lang="en-US" altLang="zh-CN" sz="2800" smtClean="0"/>
              <a:t>Every switch on source-destination path </a:t>
            </a:r>
            <a:r>
              <a:rPr lang="en-US" altLang="zh-CN" sz="2800" smtClean="0">
                <a:solidFill>
                  <a:srgbClr val="0000FF"/>
                </a:solidFill>
              </a:rPr>
              <a:t>maintains “state”</a:t>
            </a:r>
            <a:r>
              <a:rPr lang="en-US" altLang="zh-CN" sz="2800" smtClean="0"/>
              <a:t> for each passing connection</a:t>
            </a:r>
          </a:p>
          <a:p>
            <a:r>
              <a:rPr lang="en-US" altLang="zh-CN" sz="2800" smtClean="0"/>
              <a:t>Link, switch resources (bandwidth, buffers) </a:t>
            </a:r>
            <a:r>
              <a:rPr lang="en-US" altLang="zh-CN" sz="2800" smtClean="0">
                <a:solidFill>
                  <a:srgbClr val="FF0000"/>
                </a:solidFill>
              </a:rPr>
              <a:t>may be allocated to VC</a:t>
            </a:r>
          </a:p>
          <a:p>
            <a:pPr lvl="1"/>
            <a:r>
              <a:rPr lang="en-US" altLang="zh-CN" sz="2400" smtClean="0"/>
              <a:t>Dedicated resources = predictable quality of service</a:t>
            </a:r>
          </a:p>
        </p:txBody>
      </p:sp>
      <p:sp>
        <p:nvSpPr>
          <p:cNvPr id="10035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E0715B-2452-444A-9ED9-172FE4D5EF27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Connection Setup</a:t>
            </a:r>
          </a:p>
        </p:txBody>
      </p:sp>
      <p:sp>
        <p:nvSpPr>
          <p:cNvPr id="10137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Essential function for virtual circuit networks</a:t>
            </a:r>
          </a:p>
          <a:p>
            <a:pPr lvl="1"/>
            <a:r>
              <a:rPr lang="en-US" altLang="zh-CN" smtClean="0"/>
              <a:t>E.g. ATM, frame relay, X.25</a:t>
            </a:r>
          </a:p>
          <a:p>
            <a:pPr lvl="3"/>
            <a:endParaRPr lang="en-US" altLang="zh-CN" smtClean="0"/>
          </a:p>
          <a:p>
            <a:r>
              <a:rPr lang="en-US" altLang="zh-CN" smtClean="0">
                <a:solidFill>
                  <a:srgbClr val="0000FF"/>
                </a:solidFill>
              </a:rPr>
              <a:t>Two end hosts and intervening switches </a:t>
            </a:r>
            <a:r>
              <a:rPr lang="en-US" altLang="zh-CN" smtClean="0"/>
              <a:t>pre-establish a path for virtual connection</a:t>
            </a:r>
          </a:p>
          <a:p>
            <a:pPr lvl="2"/>
            <a:endParaRPr lang="en-US" altLang="zh-CN" smtClean="0"/>
          </a:p>
          <a:p>
            <a:r>
              <a:rPr lang="en-US" altLang="zh-CN" smtClean="0"/>
              <a:t>Routing is used for finding a suitable (shortest) path</a:t>
            </a:r>
          </a:p>
        </p:txBody>
      </p:sp>
      <p:sp>
        <p:nvSpPr>
          <p:cNvPr id="10137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ABF7E1-9F79-4661-B0E0-AEBA0A90C6AD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VC Implementation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VC</a:t>
            </a:r>
            <a:r>
              <a:rPr lang="en-US" dirty="0" smtClean="0"/>
              <a:t> consists of</a:t>
            </a:r>
          </a:p>
          <a:p>
            <a:pPr lvl="1">
              <a:defRPr/>
            </a:pPr>
            <a:r>
              <a:rPr lang="en-US" dirty="0" smtClean="0"/>
              <a:t>Path from source to destination</a:t>
            </a:r>
          </a:p>
          <a:p>
            <a:pPr lvl="1">
              <a:defRPr/>
            </a:pPr>
            <a:r>
              <a:rPr lang="en-US" dirty="0" smtClean="0">
                <a:solidFill>
                  <a:srgbClr val="0000FF"/>
                </a:solidFill>
              </a:rPr>
              <a:t>VC numbers</a:t>
            </a:r>
            <a:r>
              <a:rPr lang="en-US" dirty="0" smtClean="0"/>
              <a:t>, maybe one number for each link along the path</a:t>
            </a:r>
          </a:p>
          <a:p>
            <a:pPr lvl="1">
              <a:defRPr/>
            </a:pPr>
            <a:r>
              <a:rPr lang="en-US" dirty="0" smtClean="0">
                <a:solidFill>
                  <a:srgbClr val="0000FF"/>
                </a:solidFill>
              </a:rPr>
              <a:t>Entries in forwarding tables </a:t>
            </a:r>
            <a:r>
              <a:rPr lang="en-US" dirty="0" smtClean="0"/>
              <a:t>in switches along the path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Note:</a:t>
            </a:r>
          </a:p>
          <a:p>
            <a:pPr lvl="1">
              <a:defRPr/>
            </a:pPr>
            <a:r>
              <a:rPr lang="en-US" dirty="0" smtClean="0"/>
              <a:t>Packet belonging to VC carries VC number (rather than addresses)</a:t>
            </a:r>
          </a:p>
          <a:p>
            <a:pPr lvl="1">
              <a:defRPr/>
            </a:pPr>
            <a:r>
              <a:rPr lang="en-US" dirty="0" smtClean="0">
                <a:solidFill>
                  <a:srgbClr val="FF0000"/>
                </a:solidFill>
              </a:rPr>
              <a:t>VC number can be changed </a:t>
            </a:r>
            <a:r>
              <a:rPr lang="en-US" dirty="0" smtClean="0"/>
              <a:t>on each link, forwarding table lists the new VC number</a:t>
            </a:r>
            <a:endParaRPr lang="en-US" dirty="0"/>
          </a:p>
        </p:txBody>
      </p:sp>
      <p:sp>
        <p:nvSpPr>
          <p:cNvPr id="10240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DA93C4-2B05-45B1-84EE-3C807881105A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 Forwarding Table for VC</a:t>
            </a:r>
          </a:p>
        </p:txBody>
      </p:sp>
      <p:sp>
        <p:nvSpPr>
          <p:cNvPr id="10445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8FEA74-4DE6-49EA-8A32-853FBD1AB780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pic>
        <p:nvPicPr>
          <p:cNvPr id="104451" name="图片 4" descr="图片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86288" y="1268413"/>
            <a:ext cx="4522787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07950" y="3141663"/>
            <a:ext cx="21605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Tahoma" pitchFamily="34" charset="0"/>
              </a:rPr>
              <a:t>Forwarding table in</a:t>
            </a:r>
          </a:p>
          <a:p>
            <a:r>
              <a:rPr lang="en-US" altLang="zh-CN">
                <a:solidFill>
                  <a:srgbClr val="0000FF"/>
                </a:solidFill>
                <a:latin typeface="Tahoma" pitchFamily="34" charset="0"/>
              </a:rPr>
              <a:t>northwest switch</a:t>
            </a:r>
          </a:p>
        </p:txBody>
      </p:sp>
      <p:grpSp>
        <p:nvGrpSpPr>
          <p:cNvPr id="15" name="Group 150"/>
          <p:cNvGrpSpPr>
            <a:grpSpLocks/>
          </p:cNvGrpSpPr>
          <p:nvPr/>
        </p:nvGrpSpPr>
        <p:grpSpPr bwMode="auto">
          <a:xfrm>
            <a:off x="250825" y="3789363"/>
            <a:ext cx="8445500" cy="2233612"/>
            <a:chOff x="269" y="2422"/>
            <a:chExt cx="5320" cy="1407"/>
          </a:xfrm>
        </p:grpSpPr>
        <p:sp>
          <p:nvSpPr>
            <p:cNvPr id="16" name="Line 142"/>
            <p:cNvSpPr>
              <a:spLocks noChangeShapeType="1"/>
            </p:cNvSpPr>
            <p:nvPr/>
          </p:nvSpPr>
          <p:spPr bwMode="auto">
            <a:xfrm flipV="1">
              <a:off x="269" y="2650"/>
              <a:ext cx="5262" cy="3"/>
            </a:xfrm>
            <a:prstGeom prst="line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Text Box 143"/>
            <p:cNvSpPr txBox="1">
              <a:spLocks noChangeArrowheads="1"/>
            </p:cNvSpPr>
            <p:nvPr/>
          </p:nvSpPr>
          <p:spPr bwMode="auto">
            <a:xfrm>
              <a:off x="374" y="2422"/>
              <a:ext cx="52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Incoming interface    Incoming VC #      Outgoing interface       Outgoing VC #</a:t>
              </a:r>
            </a:p>
          </p:txBody>
        </p:sp>
        <p:sp>
          <p:nvSpPr>
            <p:cNvPr id="18" name="Line 145"/>
            <p:cNvSpPr>
              <a:spLocks noChangeShapeType="1"/>
            </p:cNvSpPr>
            <p:nvPr/>
          </p:nvSpPr>
          <p:spPr bwMode="auto">
            <a:xfrm>
              <a:off x="1720" y="2450"/>
              <a:ext cx="0" cy="1339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Line 146"/>
            <p:cNvSpPr>
              <a:spLocks noChangeShapeType="1"/>
            </p:cNvSpPr>
            <p:nvPr/>
          </p:nvSpPr>
          <p:spPr bwMode="auto">
            <a:xfrm>
              <a:off x="2900" y="2474"/>
              <a:ext cx="0" cy="1331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Line 147"/>
            <p:cNvSpPr>
              <a:spLocks noChangeShapeType="1"/>
            </p:cNvSpPr>
            <p:nvPr/>
          </p:nvSpPr>
          <p:spPr bwMode="auto">
            <a:xfrm>
              <a:off x="4438" y="2450"/>
              <a:ext cx="0" cy="1379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Text Box 148"/>
            <p:cNvSpPr txBox="1">
              <a:spLocks noChangeArrowheads="1"/>
            </p:cNvSpPr>
            <p:nvPr/>
          </p:nvSpPr>
          <p:spPr bwMode="auto">
            <a:xfrm>
              <a:off x="891" y="2755"/>
              <a:ext cx="4503" cy="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457200" indent="-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1                           12                               3                           22</a:t>
              </a:r>
            </a:p>
            <a:p>
              <a:pPr marL="457200" indent="-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2                           63                               1                           18 </a:t>
              </a:r>
            </a:p>
            <a:p>
              <a:pPr marL="457200" indent="-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3                           7                                 2                           17</a:t>
              </a:r>
            </a:p>
            <a:p>
              <a:pPr marL="457200" indent="-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1                           97                               3                           87</a:t>
              </a:r>
            </a:p>
            <a:p>
              <a:pPr marL="457200" indent="-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…                          …                                …                           …</a:t>
              </a:r>
            </a:p>
          </p:txBody>
        </p:sp>
        <p:sp>
          <p:nvSpPr>
            <p:cNvPr id="22" name="Text Box 149"/>
            <p:cNvSpPr txBox="1">
              <a:spLocks noChangeArrowheads="1"/>
            </p:cNvSpPr>
            <p:nvPr/>
          </p:nvSpPr>
          <p:spPr bwMode="auto">
            <a:xfrm>
              <a:off x="876" y="3014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96938" y="5981700"/>
            <a:ext cx="5835650" cy="40005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0000"/>
                </a:solidFill>
              </a:rPr>
              <a:t>Table entries constitutes state information of a VC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Virtual Circuits: Signaling Protocols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158432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Used to setup, maintain and teardown VC</a:t>
            </a:r>
          </a:p>
          <a:p>
            <a:pPr>
              <a:defRPr/>
            </a:pPr>
            <a:r>
              <a:rPr lang="en-US" dirty="0" smtClean="0"/>
              <a:t>Used in ATM, frame-relay, X.25</a:t>
            </a:r>
          </a:p>
          <a:p>
            <a:pPr>
              <a:defRPr/>
            </a:pPr>
            <a:r>
              <a:rPr lang="en-US" dirty="0" smtClean="0"/>
              <a:t>Not used in today’s Internet</a:t>
            </a:r>
            <a:endParaRPr lang="en-US" dirty="0"/>
          </a:p>
        </p:txBody>
      </p:sp>
      <p:sp>
        <p:nvSpPr>
          <p:cNvPr id="206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C23E92-EDE0-4807-8700-3C343607CCEC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848" name="Freeform 7"/>
          <p:cNvSpPr>
            <a:spLocks noChangeAspect="1"/>
          </p:cNvSpPr>
          <p:nvPr/>
        </p:nvSpPr>
        <p:spPr bwMode="auto">
          <a:xfrm>
            <a:off x="3371850" y="4783138"/>
            <a:ext cx="2847975" cy="1481137"/>
          </a:xfrm>
          <a:custGeom>
            <a:avLst/>
            <a:gdLst/>
            <a:ahLst/>
            <a:cxnLst>
              <a:cxn ang="0">
                <a:pos x="6" y="483"/>
              </a:cxn>
              <a:cxn ang="0">
                <a:pos x="108" y="125"/>
              </a:cxn>
              <a:cxn ang="0">
                <a:pos x="559" y="100"/>
              </a:cxn>
              <a:cxn ang="0">
                <a:pos x="1128" y="29"/>
              </a:cxn>
              <a:cxn ang="0">
                <a:pos x="1716" y="275"/>
              </a:cxn>
              <a:cxn ang="0">
                <a:pos x="1596" y="827"/>
              </a:cxn>
              <a:cxn ang="0">
                <a:pos x="1380" y="911"/>
              </a:cxn>
              <a:cxn ang="0">
                <a:pos x="840" y="929"/>
              </a:cxn>
              <a:cxn ang="0">
                <a:pos x="414" y="911"/>
              </a:cxn>
              <a:cxn ang="0">
                <a:pos x="143" y="832"/>
              </a:cxn>
              <a:cxn ang="0">
                <a:pos x="6" y="483"/>
              </a:cxn>
            </a:cxnLst>
            <a:rect l="0" t="0" r="r" b="b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849" name="Line 101"/>
          <p:cNvSpPr>
            <a:spLocks noChangeAspect="1" noChangeShapeType="1"/>
          </p:cNvSpPr>
          <p:nvPr/>
        </p:nvSpPr>
        <p:spPr bwMode="auto">
          <a:xfrm rot="5400000" flipV="1">
            <a:off x="2725738" y="4525962"/>
            <a:ext cx="6350" cy="1577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850" name="Freeform 107"/>
          <p:cNvSpPr>
            <a:spLocks noChangeAspect="1"/>
          </p:cNvSpPr>
          <p:nvPr/>
        </p:nvSpPr>
        <p:spPr bwMode="auto">
          <a:xfrm>
            <a:off x="4010025" y="5076825"/>
            <a:ext cx="542925" cy="295275"/>
          </a:xfrm>
          <a:custGeom>
            <a:avLst/>
            <a:gdLst/>
            <a:ahLst/>
            <a:cxnLst>
              <a:cxn ang="0">
                <a:pos x="0" y="186"/>
              </a:cxn>
              <a:cxn ang="0">
                <a:pos x="342" y="0"/>
              </a:cxn>
            </a:cxnLst>
            <a:rect l="0" t="0" r="r" b="b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grpSp>
        <p:nvGrpSpPr>
          <p:cNvPr id="2071" name="Group 427"/>
          <p:cNvGrpSpPr>
            <a:grpSpLocks noChangeAspect="1"/>
          </p:cNvGrpSpPr>
          <p:nvPr/>
        </p:nvGrpSpPr>
        <p:grpSpPr bwMode="auto">
          <a:xfrm>
            <a:off x="498475" y="3446463"/>
            <a:ext cx="1566863" cy="1987550"/>
            <a:chOff x="2366" y="929"/>
            <a:chExt cx="987" cy="1252"/>
          </a:xfrm>
        </p:grpSpPr>
        <p:graphicFrame>
          <p:nvGraphicFramePr>
            <p:cNvPr id="2063" name="Object 15"/>
            <p:cNvGraphicFramePr>
              <a:graphicFrameLocks noChangeAspect="1"/>
            </p:cNvGraphicFramePr>
            <p:nvPr/>
          </p:nvGraphicFramePr>
          <p:xfrm>
            <a:off x="2741" y="929"/>
            <a:ext cx="333" cy="264"/>
          </p:xfrm>
          <a:graphic>
            <a:graphicData uri="http://schemas.openxmlformats.org/presentationml/2006/ole">
              <p:oleObj spid="_x0000_s2063" name="Clip" r:id="rId3" imgW="1305626" imgH="1082835" progId="">
                <p:embed/>
              </p:oleObj>
            </a:graphicData>
          </a:graphic>
        </p:graphicFrame>
        <p:grpSp>
          <p:nvGrpSpPr>
            <p:cNvPr id="2105" name="Group 402"/>
            <p:cNvGrpSpPr>
              <a:grpSpLocks/>
            </p:cNvGrpSpPr>
            <p:nvPr/>
          </p:nvGrpSpPr>
          <p:grpSpPr bwMode="auto">
            <a:xfrm>
              <a:off x="2366" y="1149"/>
              <a:ext cx="987" cy="1038"/>
              <a:chOff x="2956" y="969"/>
              <a:chExt cx="513" cy="529"/>
            </a:xfrm>
          </p:grpSpPr>
          <p:sp>
            <p:nvSpPr>
              <p:cNvPr id="938" name="Rectangle 403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rgbClr val="3333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9" name="Rectangle 404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40" name="Rectangle 405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41" name="Text Box 406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kern="0" dirty="0">
                    <a:solidFill>
                      <a:sysClr val="windowText" lastClr="000000"/>
                    </a:solidFill>
                    <a:latin typeface="+mn-lt"/>
                    <a:ea typeface="+mn-ea"/>
                  </a:rPr>
                  <a:t>application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kern="0" dirty="0">
                    <a:solidFill>
                      <a:sysClr val="windowText" lastClr="000000"/>
                    </a:solidFill>
                    <a:latin typeface="+mn-lt"/>
                    <a:ea typeface="+mn-ea"/>
                  </a:rPr>
                  <a:t>transport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kern="0" dirty="0">
                    <a:solidFill>
                      <a:srgbClr val="FFFFFF"/>
                    </a:solidFill>
                    <a:latin typeface="+mn-lt"/>
                    <a:ea typeface="+mn-ea"/>
                  </a:rPr>
                  <a:t>network</a:t>
                </a:r>
                <a:endParaRPr lang="en-US" sz="2000" kern="0" dirty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kern="0" dirty="0">
                    <a:solidFill>
                      <a:sysClr val="windowText" lastClr="000000"/>
                    </a:solidFill>
                    <a:latin typeface="+mn-lt"/>
                    <a:ea typeface="+mn-ea"/>
                  </a:rPr>
                  <a:t>data link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kern="0" dirty="0">
                    <a:solidFill>
                      <a:sysClr val="windowText" lastClr="000000"/>
                    </a:solidFill>
                    <a:latin typeface="+mn-lt"/>
                    <a:ea typeface="+mn-ea"/>
                  </a:rPr>
                  <a:t>physical</a:t>
                </a:r>
                <a:endParaRPr lang="en-US" sz="20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942" name="Line 407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43" name="Line 408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44" name="Line 409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45" name="Line 410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946" name="Freeform 420"/>
          <p:cNvSpPr>
            <a:spLocks noChangeAspect="1"/>
          </p:cNvSpPr>
          <p:nvPr/>
        </p:nvSpPr>
        <p:spPr bwMode="auto">
          <a:xfrm>
            <a:off x="5051425" y="5070475"/>
            <a:ext cx="504825" cy="307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8" y="194"/>
              </a:cxn>
            </a:cxnLst>
            <a:rect l="0" t="0" r="r" b="b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947" name="Freeform 421"/>
          <p:cNvSpPr>
            <a:spLocks noChangeAspect="1"/>
          </p:cNvSpPr>
          <p:nvPr/>
        </p:nvSpPr>
        <p:spPr bwMode="auto">
          <a:xfrm>
            <a:off x="3986213" y="5462588"/>
            <a:ext cx="481012" cy="238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4" y="174"/>
              </a:cxn>
            </a:cxnLst>
            <a:rect l="0" t="0" r="r" b="b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948" name="Freeform 422"/>
          <p:cNvSpPr>
            <a:spLocks noChangeAspect="1"/>
          </p:cNvSpPr>
          <p:nvPr/>
        </p:nvSpPr>
        <p:spPr bwMode="auto">
          <a:xfrm>
            <a:off x="4933950" y="5438775"/>
            <a:ext cx="628650" cy="247650"/>
          </a:xfrm>
          <a:custGeom>
            <a:avLst/>
            <a:gdLst/>
            <a:ahLst/>
            <a:cxnLst>
              <a:cxn ang="0">
                <a:pos x="0" y="174"/>
              </a:cxn>
              <a:cxn ang="0">
                <a:pos x="378" y="0"/>
              </a:cxn>
            </a:cxnLst>
            <a:rect l="0" t="0" r="r" b="b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949" name="Freeform 423"/>
          <p:cNvSpPr>
            <a:spLocks noChangeAspect="1"/>
          </p:cNvSpPr>
          <p:nvPr/>
        </p:nvSpPr>
        <p:spPr bwMode="auto">
          <a:xfrm>
            <a:off x="5600700" y="5492750"/>
            <a:ext cx="206375" cy="508000"/>
          </a:xfrm>
          <a:custGeom>
            <a:avLst/>
            <a:gdLst/>
            <a:ahLst/>
            <a:cxnLst>
              <a:cxn ang="0">
                <a:pos x="0" y="500"/>
              </a:cxn>
              <a:cxn ang="0">
                <a:pos x="118" y="0"/>
              </a:cxn>
            </a:cxnLst>
            <a:rect l="0" t="0" r="r" b="b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950" name="Freeform 424"/>
          <p:cNvSpPr>
            <a:spLocks noChangeAspect="1"/>
          </p:cNvSpPr>
          <p:nvPr/>
        </p:nvSpPr>
        <p:spPr bwMode="auto">
          <a:xfrm>
            <a:off x="4365625" y="6026150"/>
            <a:ext cx="736600" cy="74613"/>
          </a:xfrm>
          <a:custGeom>
            <a:avLst/>
            <a:gdLst/>
            <a:ahLst/>
            <a:cxnLst>
              <a:cxn ang="0">
                <a:pos x="370" y="32"/>
              </a:cxn>
              <a:cxn ang="0">
                <a:pos x="0" y="0"/>
              </a:cxn>
            </a:cxnLst>
            <a:rect l="0" t="0" r="r" b="b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951" name="Freeform 425"/>
          <p:cNvSpPr>
            <a:spLocks noChangeAspect="1"/>
          </p:cNvSpPr>
          <p:nvPr/>
        </p:nvSpPr>
        <p:spPr bwMode="auto">
          <a:xfrm>
            <a:off x="3829050" y="5486400"/>
            <a:ext cx="193675" cy="425450"/>
          </a:xfrm>
          <a:custGeom>
            <a:avLst/>
            <a:gdLst/>
            <a:ahLst/>
            <a:cxnLst>
              <a:cxn ang="0">
                <a:pos x="162" y="408"/>
              </a:cxn>
              <a:cxn ang="0">
                <a:pos x="176" y="412"/>
              </a:cxn>
              <a:cxn ang="0">
                <a:pos x="0" y="0"/>
              </a:cxn>
            </a:cxnLst>
            <a:rect l="0" t="0" r="r" b="b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grpSp>
        <p:nvGrpSpPr>
          <p:cNvPr id="2078" name="Group 428"/>
          <p:cNvGrpSpPr>
            <a:grpSpLocks noChangeAspect="1"/>
          </p:cNvGrpSpPr>
          <p:nvPr/>
        </p:nvGrpSpPr>
        <p:grpSpPr bwMode="auto">
          <a:xfrm>
            <a:off x="7280275" y="3617913"/>
            <a:ext cx="1566863" cy="1987550"/>
            <a:chOff x="2366" y="929"/>
            <a:chExt cx="987" cy="1252"/>
          </a:xfrm>
        </p:grpSpPr>
        <p:graphicFrame>
          <p:nvGraphicFramePr>
            <p:cNvPr id="2064" name="Object 16"/>
            <p:cNvGraphicFramePr>
              <a:graphicFrameLocks noChangeAspect="1"/>
            </p:cNvGraphicFramePr>
            <p:nvPr/>
          </p:nvGraphicFramePr>
          <p:xfrm>
            <a:off x="2741" y="929"/>
            <a:ext cx="333" cy="264"/>
          </p:xfrm>
          <a:graphic>
            <a:graphicData uri="http://schemas.openxmlformats.org/presentationml/2006/ole">
              <p:oleObj spid="_x0000_s2064" name="Clip" r:id="rId4" imgW="1305626" imgH="1082835" progId="">
                <p:embed/>
              </p:oleObj>
            </a:graphicData>
          </a:graphic>
        </p:graphicFrame>
        <p:grpSp>
          <p:nvGrpSpPr>
            <p:cNvPr id="2096" name="Group 430"/>
            <p:cNvGrpSpPr>
              <a:grpSpLocks/>
            </p:cNvGrpSpPr>
            <p:nvPr/>
          </p:nvGrpSpPr>
          <p:grpSpPr bwMode="auto">
            <a:xfrm>
              <a:off x="2366" y="1149"/>
              <a:ext cx="987" cy="1038"/>
              <a:chOff x="2956" y="969"/>
              <a:chExt cx="513" cy="529"/>
            </a:xfrm>
          </p:grpSpPr>
          <p:sp>
            <p:nvSpPr>
              <p:cNvPr id="955" name="Rectangle 431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rgbClr val="3333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6" name="Rectangle 432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7" name="Rectangle 433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8" name="Text Box 434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kern="0">
                    <a:solidFill>
                      <a:sysClr val="windowText" lastClr="000000"/>
                    </a:solidFill>
                    <a:latin typeface="+mn-lt"/>
                    <a:ea typeface="+mn-ea"/>
                  </a:rPr>
                  <a:t>application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kern="0">
                    <a:solidFill>
                      <a:sysClr val="windowText" lastClr="000000"/>
                    </a:solidFill>
                    <a:latin typeface="+mn-lt"/>
                    <a:ea typeface="+mn-ea"/>
                  </a:rPr>
                  <a:t>transport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kern="0">
                    <a:solidFill>
                      <a:srgbClr val="FFFFFF"/>
                    </a:solidFill>
                    <a:latin typeface="+mn-lt"/>
                    <a:ea typeface="+mn-ea"/>
                  </a:rPr>
                  <a:t>network</a:t>
                </a:r>
                <a:endParaRPr lang="en-US" sz="200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kern="0">
                    <a:solidFill>
                      <a:sysClr val="windowText" lastClr="000000"/>
                    </a:solidFill>
                    <a:latin typeface="+mn-lt"/>
                    <a:ea typeface="+mn-ea"/>
                  </a:rPr>
                  <a:t>data link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kern="0">
                    <a:solidFill>
                      <a:sysClr val="windowText" lastClr="000000"/>
                    </a:solidFill>
                    <a:latin typeface="+mn-lt"/>
                    <a:ea typeface="+mn-ea"/>
                  </a:rPr>
                  <a:t>physical</a:t>
                </a:r>
                <a:endParaRPr lang="en-US" sz="200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959" name="Line 435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60" name="Line 436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61" name="Line 437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62" name="Line 438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963" name="Line 439"/>
          <p:cNvSpPr>
            <a:spLocks noChangeAspect="1" noChangeShapeType="1"/>
          </p:cNvSpPr>
          <p:nvPr/>
        </p:nvSpPr>
        <p:spPr bwMode="auto">
          <a:xfrm rot="16200000" flipH="1" flipV="1">
            <a:off x="6721475" y="4708525"/>
            <a:ext cx="6350" cy="1403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964" name="Text Box 449"/>
          <p:cNvSpPr txBox="1">
            <a:spLocks noChangeAspect="1" noChangeArrowheads="1"/>
          </p:cNvSpPr>
          <p:nvPr/>
        </p:nvSpPr>
        <p:spPr bwMode="auto">
          <a:xfrm>
            <a:off x="1927225" y="4651375"/>
            <a:ext cx="167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rgbClr val="FF0000"/>
                </a:solidFill>
                <a:latin typeface="+mn-lt"/>
                <a:ea typeface="+mn-ea"/>
              </a:rPr>
              <a:t>1. Initiate call</a:t>
            </a:r>
            <a:endParaRPr lang="en-US" sz="2400" kern="0">
              <a:solidFill>
                <a:sysClr val="windowText" lastClr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966" name="Text Box 452"/>
          <p:cNvSpPr txBox="1">
            <a:spLocks noChangeAspect="1" noChangeArrowheads="1"/>
          </p:cNvSpPr>
          <p:nvPr/>
        </p:nvSpPr>
        <p:spPr bwMode="auto">
          <a:xfrm>
            <a:off x="5646738" y="4718050"/>
            <a:ext cx="177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rgbClr val="FF0000"/>
                </a:solidFill>
                <a:latin typeface="+mn-lt"/>
                <a:ea typeface="+mn-ea"/>
              </a:rPr>
              <a:t>2. incoming call</a:t>
            </a:r>
            <a:endParaRPr lang="en-US" sz="2400" kern="0">
              <a:solidFill>
                <a:sysClr val="windowText" lastClr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967" name="Text Box 453"/>
          <p:cNvSpPr txBox="1">
            <a:spLocks noChangeAspect="1" noChangeArrowheads="1"/>
          </p:cNvSpPr>
          <p:nvPr/>
        </p:nvSpPr>
        <p:spPr bwMode="auto">
          <a:xfrm>
            <a:off x="5768975" y="4384675"/>
            <a:ext cx="1633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rgbClr val="FF0000"/>
                </a:solidFill>
                <a:latin typeface="+mn-lt"/>
                <a:ea typeface="+mn-ea"/>
              </a:rPr>
              <a:t>3. Accept call</a:t>
            </a:r>
            <a:endParaRPr lang="en-US" sz="2400" kern="0">
              <a:solidFill>
                <a:sysClr val="windowText" lastClr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969" name="Text Box 455"/>
          <p:cNvSpPr txBox="1">
            <a:spLocks noChangeAspect="1" noChangeArrowheads="1"/>
          </p:cNvSpPr>
          <p:nvPr/>
        </p:nvSpPr>
        <p:spPr bwMode="auto">
          <a:xfrm>
            <a:off x="1892300" y="4365625"/>
            <a:ext cx="1984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rgbClr val="FF0000"/>
                </a:solidFill>
                <a:latin typeface="+mn-lt"/>
                <a:ea typeface="+mn-ea"/>
              </a:rPr>
              <a:t>4. Call connected</a:t>
            </a:r>
            <a:endParaRPr lang="en-US" sz="2400" kern="0">
              <a:solidFill>
                <a:sysClr val="windowText" lastClr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970" name="Text Box 456"/>
          <p:cNvSpPr txBox="1">
            <a:spLocks noChangeAspect="1" noChangeArrowheads="1"/>
          </p:cNvSpPr>
          <p:nvPr/>
        </p:nvSpPr>
        <p:spPr bwMode="auto">
          <a:xfrm>
            <a:off x="1922463" y="4060825"/>
            <a:ext cx="2224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rgbClr val="3333CC"/>
                </a:solidFill>
                <a:latin typeface="+mn-lt"/>
                <a:ea typeface="+mn-ea"/>
              </a:rPr>
              <a:t>5. Data flow begins</a:t>
            </a:r>
            <a:endParaRPr lang="en-US" sz="2400" kern="0">
              <a:solidFill>
                <a:sysClr val="windowText" lastClr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971" name="Text Box 457"/>
          <p:cNvSpPr txBox="1">
            <a:spLocks noChangeAspect="1" noChangeArrowheads="1"/>
          </p:cNvSpPr>
          <p:nvPr/>
        </p:nvSpPr>
        <p:spPr bwMode="auto">
          <a:xfrm>
            <a:off x="5603875" y="4013200"/>
            <a:ext cx="1806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rgbClr val="3333CC"/>
                </a:solidFill>
                <a:latin typeface="+mn-lt"/>
                <a:ea typeface="+mn-ea"/>
              </a:rPr>
              <a:t>6. Receive data</a:t>
            </a:r>
            <a:endParaRPr lang="en-US" sz="2400" kern="0">
              <a:solidFill>
                <a:sysClr val="windowText" lastClr="000000"/>
              </a:solidFill>
              <a:latin typeface="Times New Roman" pitchFamily="18" charset="0"/>
              <a:ea typeface="+mn-ea"/>
            </a:endParaRPr>
          </a:p>
        </p:txBody>
      </p:sp>
      <p:pic>
        <p:nvPicPr>
          <p:cNvPr id="2086" name="图片 1018" descr="图片1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92500" y="5300663"/>
            <a:ext cx="53022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87" name="图片 1015" descr="图片1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45013" y="4941888"/>
            <a:ext cx="53181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88" name="图片 1016" descr="图片1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21275" y="5949950"/>
            <a:ext cx="5302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89" name="图片 1017" descr="图片1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51275" y="5876925"/>
            <a:ext cx="5302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0" name="图片 1019" descr="图片1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7538" y="5661025"/>
            <a:ext cx="5302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1" name="图片 1020" descr="图片1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1638" y="5300663"/>
            <a:ext cx="53022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2" name="Freeform 458"/>
          <p:cNvSpPr>
            <a:spLocks noChangeAspect="1"/>
          </p:cNvSpPr>
          <p:nvPr/>
        </p:nvSpPr>
        <p:spPr bwMode="auto">
          <a:xfrm>
            <a:off x="2228850" y="4324350"/>
            <a:ext cx="4895850" cy="1343025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0" y="531"/>
              </a:cxn>
              <a:cxn ang="0">
                <a:pos x="846" y="534"/>
              </a:cxn>
              <a:cxn ang="0">
                <a:pos x="1485" y="846"/>
              </a:cxn>
              <a:cxn ang="0">
                <a:pos x="1698" y="843"/>
              </a:cxn>
              <a:cxn ang="0">
                <a:pos x="2238" y="633"/>
              </a:cxn>
              <a:cxn ang="0">
                <a:pos x="3084" y="633"/>
              </a:cxn>
              <a:cxn ang="0">
                <a:pos x="3081" y="0"/>
              </a:cxn>
            </a:cxnLst>
            <a:rect l="0" t="0" r="r" b="b"/>
            <a:pathLst>
              <a:path w="3084" h="846">
                <a:moveTo>
                  <a:pt x="0" y="18"/>
                </a:moveTo>
                <a:lnTo>
                  <a:pt x="0" y="531"/>
                </a:lnTo>
                <a:lnTo>
                  <a:pt x="846" y="534"/>
                </a:lnTo>
                <a:lnTo>
                  <a:pt x="1485" y="846"/>
                </a:lnTo>
                <a:lnTo>
                  <a:pt x="1698" y="843"/>
                </a:lnTo>
                <a:lnTo>
                  <a:pt x="2238" y="633"/>
                </a:lnTo>
                <a:lnTo>
                  <a:pt x="3084" y="633"/>
                </a:lnTo>
                <a:lnTo>
                  <a:pt x="3081" y="0"/>
                </a:lnTo>
              </a:path>
            </a:pathLst>
          </a:custGeom>
          <a:noFill/>
          <a:ln w="57150" cap="flat" cmpd="sng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965" name="Freeform 451"/>
          <p:cNvSpPr>
            <a:spLocks noChangeAspect="1"/>
          </p:cNvSpPr>
          <p:nvPr/>
        </p:nvSpPr>
        <p:spPr bwMode="auto">
          <a:xfrm>
            <a:off x="2057400" y="5000625"/>
            <a:ext cx="5305425" cy="8620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234"/>
              </a:cxn>
              <a:cxn ang="0">
                <a:pos x="939" y="234"/>
              </a:cxn>
              <a:cxn ang="0">
                <a:pos x="1617" y="543"/>
              </a:cxn>
              <a:cxn ang="0">
                <a:pos x="1818" y="543"/>
              </a:cxn>
              <a:cxn ang="0">
                <a:pos x="2364" y="300"/>
              </a:cxn>
              <a:cxn ang="0">
                <a:pos x="3342" y="306"/>
              </a:cxn>
              <a:cxn ang="0">
                <a:pos x="3336" y="12"/>
              </a:cxn>
            </a:cxnLst>
            <a:rect l="0" t="0" r="r" b="b"/>
            <a:pathLst>
              <a:path w="3342" h="543">
                <a:moveTo>
                  <a:pt x="0" y="0"/>
                </a:moveTo>
                <a:lnTo>
                  <a:pt x="3" y="234"/>
                </a:lnTo>
                <a:lnTo>
                  <a:pt x="939" y="234"/>
                </a:lnTo>
                <a:lnTo>
                  <a:pt x="1617" y="543"/>
                </a:lnTo>
                <a:lnTo>
                  <a:pt x="1818" y="543"/>
                </a:lnTo>
                <a:lnTo>
                  <a:pt x="2364" y="300"/>
                </a:lnTo>
                <a:lnTo>
                  <a:pt x="3342" y="306"/>
                </a:lnTo>
                <a:lnTo>
                  <a:pt x="3336" y="1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968" name="Freeform 454"/>
          <p:cNvSpPr>
            <a:spLocks noChangeAspect="1"/>
          </p:cNvSpPr>
          <p:nvPr/>
        </p:nvSpPr>
        <p:spPr bwMode="auto">
          <a:xfrm>
            <a:off x="2162175" y="4648200"/>
            <a:ext cx="5057775" cy="112395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0" y="381"/>
              </a:cxn>
              <a:cxn ang="0">
                <a:pos x="882" y="384"/>
              </a:cxn>
              <a:cxn ang="0">
                <a:pos x="1551" y="708"/>
              </a:cxn>
              <a:cxn ang="0">
                <a:pos x="1742" y="708"/>
              </a:cxn>
              <a:cxn ang="0">
                <a:pos x="2273" y="476"/>
              </a:cxn>
              <a:cxn ang="0">
                <a:pos x="3186" y="470"/>
              </a:cxn>
              <a:cxn ang="0">
                <a:pos x="3180" y="0"/>
              </a:cxn>
            </a:cxnLst>
            <a:rect l="0" t="0" r="r" b="b"/>
            <a:pathLst>
              <a:path w="3186" h="708">
                <a:moveTo>
                  <a:pt x="0" y="12"/>
                </a:moveTo>
                <a:lnTo>
                  <a:pt x="0" y="381"/>
                </a:lnTo>
                <a:lnTo>
                  <a:pt x="882" y="384"/>
                </a:lnTo>
                <a:lnTo>
                  <a:pt x="1551" y="708"/>
                </a:lnTo>
                <a:lnTo>
                  <a:pt x="1742" y="708"/>
                </a:lnTo>
                <a:lnTo>
                  <a:pt x="2273" y="476"/>
                </a:lnTo>
                <a:lnTo>
                  <a:pt x="3186" y="470"/>
                </a:lnTo>
                <a:lnTo>
                  <a:pt x="3180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pic>
        <p:nvPicPr>
          <p:cNvPr id="1022" name="图片 1021" descr="图片1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92500" y="5300663"/>
            <a:ext cx="2519363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" grpId="0" autoUpdateAnimBg="0"/>
      <p:bldP spid="966" grpId="0" autoUpdateAnimBg="0"/>
      <p:bldP spid="967" grpId="0" autoUpdateAnimBg="0"/>
      <p:bldP spid="969" grpId="0" autoUpdateAnimBg="0"/>
      <p:bldP spid="970" grpId="0" autoUpdateAnimBg="0"/>
      <p:bldP spid="97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smtClean="0"/>
              <a:t>Chapter 3. Packet Switching Networks</a:t>
            </a:r>
            <a:endParaRPr lang="en-US" dirty="0"/>
          </a:p>
        </p:txBody>
      </p:sp>
      <p:sp>
        <p:nvSpPr>
          <p:cNvPr id="849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Switching and Forwarding</a:t>
            </a:r>
          </a:p>
          <a:p>
            <a:r>
              <a:rPr lang="en-US" altLang="zh-CN" smtClean="0"/>
              <a:t>Virtual Circuit and Datagram Networks</a:t>
            </a:r>
          </a:p>
          <a:p>
            <a:r>
              <a:rPr lang="en-US" altLang="zh-CN" smtClean="0"/>
              <a:t>Routing</a:t>
            </a:r>
          </a:p>
          <a:p>
            <a:r>
              <a:rPr lang="en-US" altLang="zh-CN" smtClean="0"/>
              <a:t>ATM and Cell Switching</a:t>
            </a:r>
          </a:p>
          <a:p>
            <a:r>
              <a:rPr lang="en-US" altLang="zh-CN" smtClean="0"/>
              <a:t>X.25 and Frame Relay</a:t>
            </a:r>
          </a:p>
        </p:txBody>
      </p:sp>
      <p:sp>
        <p:nvSpPr>
          <p:cNvPr id="8499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F0A65C-ED8C-4C5F-807A-3B2AD9FF346D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Datagram Networks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208756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/>
              <a:t>No call setup at network layer</a:t>
            </a:r>
          </a:p>
          <a:p>
            <a:pPr>
              <a:defRPr/>
            </a:pPr>
            <a:r>
              <a:rPr lang="en-US" dirty="0" smtClean="0"/>
              <a:t>No network-level concept of “connection”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Switches: no state about end-to-end connections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Packets forwarded using destination host address</a:t>
            </a:r>
          </a:p>
          <a:p>
            <a:pPr>
              <a:defRPr/>
            </a:pPr>
            <a:r>
              <a:rPr lang="en-US" dirty="0" smtClean="0"/>
              <a:t>Packets between same source-</a:t>
            </a:r>
            <a:r>
              <a:rPr lang="en-US" dirty="0" err="1" smtClean="0"/>
              <a:t>dest</a:t>
            </a:r>
            <a:r>
              <a:rPr lang="en-US" dirty="0" smtClean="0"/>
              <a:t> pair may </a:t>
            </a:r>
            <a:r>
              <a:rPr lang="en-US" dirty="0" smtClean="0">
                <a:solidFill>
                  <a:srgbClr val="FF0000"/>
                </a:solidFill>
              </a:rPr>
              <a:t>take different paths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8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8A89C5-2A15-4B13-ADBA-61B522B5B5BC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149" name="Line 5"/>
          <p:cNvSpPr>
            <a:spLocks noChangeShapeType="1"/>
          </p:cNvSpPr>
          <p:nvPr/>
        </p:nvSpPr>
        <p:spPr bwMode="auto">
          <a:xfrm rot="5400000" flipV="1">
            <a:off x="2627313" y="4652962"/>
            <a:ext cx="0" cy="1584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grpSp>
        <p:nvGrpSpPr>
          <p:cNvPr id="3082" name="Group 91"/>
          <p:cNvGrpSpPr>
            <a:grpSpLocks/>
          </p:cNvGrpSpPr>
          <p:nvPr/>
        </p:nvGrpSpPr>
        <p:grpSpPr bwMode="auto">
          <a:xfrm>
            <a:off x="395288" y="3563938"/>
            <a:ext cx="1566862" cy="1987550"/>
            <a:chOff x="2366" y="929"/>
            <a:chExt cx="987" cy="1252"/>
          </a:xfrm>
        </p:grpSpPr>
        <p:graphicFrame>
          <p:nvGraphicFramePr>
            <p:cNvPr id="3076" name="Object 4"/>
            <p:cNvGraphicFramePr>
              <a:graphicFrameLocks noChangeAspect="1"/>
            </p:cNvGraphicFramePr>
            <p:nvPr/>
          </p:nvGraphicFramePr>
          <p:xfrm>
            <a:off x="2741" y="929"/>
            <a:ext cx="333" cy="264"/>
          </p:xfrm>
          <a:graphic>
            <a:graphicData uri="http://schemas.openxmlformats.org/presentationml/2006/ole">
              <p:oleObj spid="_x0000_s3076" name="Clip" r:id="rId3" imgW="1305626" imgH="1082835" progId="">
                <p:embed/>
              </p:oleObj>
            </a:graphicData>
          </a:graphic>
        </p:graphicFrame>
        <p:grpSp>
          <p:nvGrpSpPr>
            <p:cNvPr id="3106" name="Group 93"/>
            <p:cNvGrpSpPr>
              <a:grpSpLocks/>
            </p:cNvGrpSpPr>
            <p:nvPr/>
          </p:nvGrpSpPr>
          <p:grpSpPr bwMode="auto">
            <a:xfrm>
              <a:off x="2366" y="1149"/>
              <a:ext cx="987" cy="1038"/>
              <a:chOff x="2956" y="969"/>
              <a:chExt cx="513" cy="529"/>
            </a:xfrm>
          </p:grpSpPr>
          <p:sp>
            <p:nvSpPr>
              <p:cNvPr id="153" name="Rectangle 94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rgbClr val="3333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4" name="Rectangle 95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5" name="Rectangle 96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6" name="Text Box 97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kern="0">
                    <a:solidFill>
                      <a:sysClr val="windowText" lastClr="000000"/>
                    </a:solidFill>
                    <a:latin typeface="+mn-lt"/>
                    <a:ea typeface="+mn-ea"/>
                  </a:rPr>
                  <a:t>application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kern="0">
                    <a:solidFill>
                      <a:sysClr val="windowText" lastClr="000000"/>
                    </a:solidFill>
                    <a:latin typeface="+mn-lt"/>
                    <a:ea typeface="+mn-ea"/>
                  </a:rPr>
                  <a:t>transport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kern="0">
                    <a:solidFill>
                      <a:srgbClr val="FFFFFF"/>
                    </a:solidFill>
                    <a:latin typeface="+mn-lt"/>
                    <a:ea typeface="+mn-ea"/>
                  </a:rPr>
                  <a:t>network</a:t>
                </a:r>
                <a:endParaRPr lang="en-US" sz="200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kern="0">
                    <a:solidFill>
                      <a:sysClr val="windowText" lastClr="000000"/>
                    </a:solidFill>
                    <a:latin typeface="+mn-lt"/>
                    <a:ea typeface="+mn-ea"/>
                  </a:rPr>
                  <a:t>data link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kern="0">
                    <a:solidFill>
                      <a:sysClr val="windowText" lastClr="000000"/>
                    </a:solidFill>
                    <a:latin typeface="+mn-lt"/>
                    <a:ea typeface="+mn-ea"/>
                  </a:rPr>
                  <a:t>physical</a:t>
                </a:r>
                <a:endParaRPr lang="en-US" sz="200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57" name="Line 98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8" name="Line 99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9" name="Line 100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0" name="Line 101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</p:grp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7772400" y="3735388"/>
          <a:ext cx="528638" cy="419100"/>
        </p:xfrm>
        <a:graphic>
          <a:graphicData uri="http://schemas.openxmlformats.org/presentationml/2006/ole">
            <p:oleObj spid="_x0000_s3077" name="Clip" r:id="rId4" imgW="1305626" imgH="1082835" progId="">
              <p:embed/>
            </p:oleObj>
          </a:graphicData>
        </a:graphic>
      </p:graphicFrame>
      <p:grpSp>
        <p:nvGrpSpPr>
          <p:cNvPr id="3083" name="Group 110"/>
          <p:cNvGrpSpPr>
            <a:grpSpLocks/>
          </p:cNvGrpSpPr>
          <p:nvPr/>
        </p:nvGrpSpPr>
        <p:grpSpPr bwMode="auto">
          <a:xfrm>
            <a:off x="7177088" y="4078288"/>
            <a:ext cx="1566862" cy="1644650"/>
            <a:chOff x="2956" y="969"/>
            <a:chExt cx="513" cy="529"/>
          </a:xfrm>
        </p:grpSpPr>
        <p:sp>
          <p:nvSpPr>
            <p:cNvPr id="163" name="Rectangle 111"/>
            <p:cNvSpPr>
              <a:spLocks noChangeArrowheads="1"/>
            </p:cNvSpPr>
            <p:nvPr/>
          </p:nvSpPr>
          <p:spPr bwMode="auto">
            <a:xfrm>
              <a:off x="3018" y="969"/>
              <a:ext cx="426" cy="489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" name="Rectangle 112"/>
            <p:cNvSpPr>
              <a:spLocks noChangeArrowheads="1"/>
            </p:cNvSpPr>
            <p:nvPr/>
          </p:nvSpPr>
          <p:spPr bwMode="auto">
            <a:xfrm>
              <a:off x="2997" y="984"/>
              <a:ext cx="435" cy="50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5" name="Rectangle 113"/>
            <p:cNvSpPr>
              <a:spLocks noChangeArrowheads="1"/>
            </p:cNvSpPr>
            <p:nvPr/>
          </p:nvSpPr>
          <p:spPr bwMode="auto">
            <a:xfrm>
              <a:off x="3000" y="1185"/>
              <a:ext cx="432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6" name="Text Box 114"/>
            <p:cNvSpPr txBox="1">
              <a:spLocks noChangeArrowheads="1"/>
            </p:cNvSpPr>
            <p:nvPr/>
          </p:nvSpPr>
          <p:spPr bwMode="auto">
            <a:xfrm>
              <a:off x="2956" y="978"/>
              <a:ext cx="513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application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transport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kern="0" dirty="0">
                  <a:solidFill>
                    <a:srgbClr val="FFFFFF"/>
                  </a:solidFill>
                  <a:latin typeface="+mn-lt"/>
                  <a:ea typeface="+mn-ea"/>
                </a:rPr>
                <a:t>network</a:t>
              </a:r>
              <a:endParaRPr lang="en-US" sz="2000" kern="0" dirty="0">
                <a:solidFill>
                  <a:sysClr val="windowText" lastClr="000000"/>
                </a:solidFill>
                <a:latin typeface="+mn-lt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data link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physical</a:t>
              </a:r>
              <a:endParaRPr lang="en-US" sz="20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67" name="Line 115"/>
            <p:cNvSpPr>
              <a:spLocks noChangeShapeType="1"/>
            </p:cNvSpPr>
            <p:nvPr/>
          </p:nvSpPr>
          <p:spPr bwMode="auto">
            <a:xfrm>
              <a:off x="2997" y="1194"/>
              <a:ext cx="43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8" name="Line 116"/>
            <p:cNvSpPr>
              <a:spLocks noChangeShapeType="1"/>
            </p:cNvSpPr>
            <p:nvPr/>
          </p:nvSpPr>
          <p:spPr bwMode="auto">
            <a:xfrm>
              <a:off x="3003" y="1290"/>
              <a:ext cx="43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9" name="Line 117"/>
            <p:cNvSpPr>
              <a:spLocks noChangeShapeType="1"/>
            </p:cNvSpPr>
            <p:nvPr/>
          </p:nvSpPr>
          <p:spPr bwMode="auto">
            <a:xfrm>
              <a:off x="3003" y="1374"/>
              <a:ext cx="43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70" name="Line 118"/>
            <p:cNvSpPr>
              <a:spLocks noChangeShapeType="1"/>
            </p:cNvSpPr>
            <p:nvPr/>
          </p:nvSpPr>
          <p:spPr bwMode="auto">
            <a:xfrm>
              <a:off x="3003" y="1092"/>
              <a:ext cx="43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71" name="Line 119"/>
          <p:cNvSpPr>
            <a:spLocks noChangeShapeType="1"/>
          </p:cNvSpPr>
          <p:nvPr/>
        </p:nvSpPr>
        <p:spPr bwMode="auto">
          <a:xfrm rot="16200000" flipH="1" flipV="1">
            <a:off x="6624638" y="4905375"/>
            <a:ext cx="0" cy="13684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172" name="Text Box 120"/>
          <p:cNvSpPr txBox="1">
            <a:spLocks noChangeArrowheads="1"/>
          </p:cNvSpPr>
          <p:nvPr/>
        </p:nvSpPr>
        <p:spPr bwMode="auto">
          <a:xfrm>
            <a:off x="1914525" y="4768850"/>
            <a:ext cx="14970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FF0000"/>
                </a:solidFill>
                <a:latin typeface="+mn-lt"/>
                <a:ea typeface="+mn-ea"/>
              </a:rPr>
              <a:t>1. Send data</a:t>
            </a:r>
            <a:endParaRPr lang="en-US" sz="2400" kern="0" dirty="0">
              <a:solidFill>
                <a:sysClr val="windowText" lastClr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73" name="Text Box 122"/>
          <p:cNvSpPr txBox="1">
            <a:spLocks noChangeArrowheads="1"/>
          </p:cNvSpPr>
          <p:nvPr/>
        </p:nvSpPr>
        <p:spPr bwMode="auto">
          <a:xfrm>
            <a:off x="5534025" y="4835525"/>
            <a:ext cx="1806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FF0000"/>
                </a:solidFill>
                <a:latin typeface="+mn-lt"/>
                <a:ea typeface="+mn-ea"/>
              </a:rPr>
              <a:t>2. Receive data</a:t>
            </a:r>
            <a:endParaRPr lang="en-US" sz="2400" kern="0" dirty="0">
              <a:solidFill>
                <a:sysClr val="windowText" lastClr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74" name="Freeform 172"/>
          <p:cNvSpPr>
            <a:spLocks/>
          </p:cNvSpPr>
          <p:nvPr/>
        </p:nvSpPr>
        <p:spPr bwMode="auto">
          <a:xfrm>
            <a:off x="1944688" y="4737100"/>
            <a:ext cx="304800" cy="657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14"/>
              </a:cxn>
              <a:cxn ang="0">
                <a:pos x="192" y="408"/>
              </a:cxn>
            </a:cxnLst>
            <a:rect l="0" t="0" r="r" b="b"/>
            <a:pathLst>
              <a:path w="192" h="414">
                <a:moveTo>
                  <a:pt x="0" y="0"/>
                </a:moveTo>
                <a:lnTo>
                  <a:pt x="0" y="414"/>
                </a:lnTo>
                <a:lnTo>
                  <a:pt x="192" y="408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175" name="Freeform 173"/>
          <p:cNvSpPr>
            <a:spLocks/>
          </p:cNvSpPr>
          <p:nvPr/>
        </p:nvSpPr>
        <p:spPr bwMode="auto">
          <a:xfrm>
            <a:off x="6578600" y="5180013"/>
            <a:ext cx="609600" cy="295275"/>
          </a:xfrm>
          <a:custGeom>
            <a:avLst/>
            <a:gdLst/>
            <a:ahLst/>
            <a:cxnLst>
              <a:cxn ang="0">
                <a:pos x="0" y="186"/>
              </a:cxn>
              <a:cxn ang="0">
                <a:pos x="384" y="186"/>
              </a:cxn>
              <a:cxn ang="0">
                <a:pos x="384" y="0"/>
              </a:cxn>
            </a:cxnLst>
            <a:rect l="0" t="0" r="r" b="b"/>
            <a:pathLst>
              <a:path w="384" h="186">
                <a:moveTo>
                  <a:pt x="0" y="186"/>
                </a:moveTo>
                <a:lnTo>
                  <a:pt x="384" y="186"/>
                </a:lnTo>
                <a:lnTo>
                  <a:pt x="384" y="0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grpSp>
        <p:nvGrpSpPr>
          <p:cNvPr id="3089" name="Group 177"/>
          <p:cNvGrpSpPr>
            <a:grpSpLocks/>
          </p:cNvGrpSpPr>
          <p:nvPr/>
        </p:nvGrpSpPr>
        <p:grpSpPr bwMode="auto">
          <a:xfrm>
            <a:off x="2301875" y="5175250"/>
            <a:ext cx="361950" cy="261938"/>
            <a:chOff x="1548" y="3723"/>
            <a:chExt cx="228" cy="165"/>
          </a:xfrm>
        </p:grpSpPr>
        <p:sp>
          <p:nvSpPr>
            <p:cNvPr id="177" name="Rectangle 175"/>
            <p:cNvSpPr>
              <a:spLocks noChangeArrowheads="1"/>
            </p:cNvSpPr>
            <p:nvPr/>
          </p:nvSpPr>
          <p:spPr bwMode="auto">
            <a:xfrm>
              <a:off x="1563" y="3723"/>
              <a:ext cx="102" cy="150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78" name="Rectangle 174"/>
            <p:cNvSpPr>
              <a:spLocks noChangeArrowheads="1"/>
            </p:cNvSpPr>
            <p:nvPr/>
          </p:nvSpPr>
          <p:spPr bwMode="auto">
            <a:xfrm>
              <a:off x="1548" y="3738"/>
              <a:ext cx="102" cy="150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79" name="Line 176"/>
            <p:cNvSpPr>
              <a:spLocks noChangeShapeType="1"/>
            </p:cNvSpPr>
            <p:nvPr/>
          </p:nvSpPr>
          <p:spPr bwMode="auto">
            <a:xfrm>
              <a:off x="1650" y="3816"/>
              <a:ext cx="126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090" name="Group 194"/>
          <p:cNvGrpSpPr>
            <a:grpSpLocks/>
          </p:cNvGrpSpPr>
          <p:nvPr/>
        </p:nvGrpSpPr>
        <p:grpSpPr bwMode="auto">
          <a:xfrm>
            <a:off x="6373813" y="5256213"/>
            <a:ext cx="361950" cy="261937"/>
            <a:chOff x="1548" y="3723"/>
            <a:chExt cx="228" cy="165"/>
          </a:xfrm>
        </p:grpSpPr>
        <p:sp>
          <p:nvSpPr>
            <p:cNvPr id="290" name="Rectangle 195"/>
            <p:cNvSpPr>
              <a:spLocks noChangeArrowheads="1"/>
            </p:cNvSpPr>
            <p:nvPr/>
          </p:nvSpPr>
          <p:spPr bwMode="auto">
            <a:xfrm>
              <a:off x="1563" y="3723"/>
              <a:ext cx="102" cy="150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91" name="Rectangle 196"/>
            <p:cNvSpPr>
              <a:spLocks noChangeArrowheads="1"/>
            </p:cNvSpPr>
            <p:nvPr/>
          </p:nvSpPr>
          <p:spPr bwMode="auto">
            <a:xfrm>
              <a:off x="1548" y="3738"/>
              <a:ext cx="102" cy="150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92" name="Line 197"/>
            <p:cNvSpPr>
              <a:spLocks noChangeShapeType="1"/>
            </p:cNvSpPr>
            <p:nvPr/>
          </p:nvSpPr>
          <p:spPr bwMode="auto">
            <a:xfrm>
              <a:off x="1650" y="3816"/>
              <a:ext cx="126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3091" name="图片 293" descr="图片1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87675" y="4930775"/>
            <a:ext cx="2955925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utoUpdateAnimBg="0"/>
      <p:bldP spid="17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A Forwarding Table for Datagram Networks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194468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800" dirty="0" smtClean="0"/>
              <a:t>Also called routing table</a:t>
            </a:r>
          </a:p>
          <a:p>
            <a:pPr>
              <a:defRPr/>
            </a:pPr>
            <a:r>
              <a:rPr lang="en-US" sz="2800" dirty="0" smtClean="0"/>
              <a:t>May reach </a:t>
            </a:r>
            <a:r>
              <a:rPr lang="en-US" sz="2800" dirty="0" smtClean="0">
                <a:solidFill>
                  <a:srgbClr val="FF0000"/>
                </a:solidFill>
              </a:rPr>
              <a:t>4 billion entries</a:t>
            </a:r>
          </a:p>
          <a:p>
            <a:pPr>
              <a:defRPr/>
            </a:pPr>
            <a:endParaRPr lang="en-US" sz="2800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0000FF"/>
                </a:solidFill>
              </a:rPr>
              <a:t>destination address prefix </a:t>
            </a:r>
            <a:r>
              <a:rPr lang="en-US" sz="2800" dirty="0" smtClean="0"/>
              <a:t>may define a switch address or a subnet address</a:t>
            </a:r>
          </a:p>
        </p:txBody>
      </p:sp>
      <p:sp>
        <p:nvSpPr>
          <p:cNvPr id="10957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3CEB81-0181-4DFD-8394-221A02D1FD18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9388" y="3860800"/>
          <a:ext cx="8353425" cy="1854200"/>
        </p:xfrm>
        <a:graphic>
          <a:graphicData uri="http://schemas.openxmlformats.org/drawingml/2006/table">
            <a:tbl>
              <a:tblPr/>
              <a:tblGrid>
                <a:gridCol w="2736850"/>
                <a:gridCol w="3816350"/>
                <a:gridCol w="180022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Dest Address Prefix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Address Mask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Link Interface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18" charset="0"/>
                          <a:ea typeface="宋体" charset="-122"/>
                          <a:cs typeface="Times New Roman" pitchFamily="18" charset="0"/>
                        </a:rPr>
                        <a:t>11001000 00010111 00010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18" charset="0"/>
                          <a:ea typeface="宋体" charset="-122"/>
                          <a:cs typeface="Times New Roman" pitchFamily="18" charset="0"/>
                        </a:rPr>
                        <a:t>11111111 11111111 11111000 00000000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18" charset="0"/>
                          <a:ea typeface="宋体" charset="-122"/>
                          <a:cs typeface="Times New Roman" pitchFamily="18" charset="0"/>
                        </a:rPr>
                        <a:t>11001000 00010111 00011000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18" charset="0"/>
                          <a:ea typeface="宋体" charset="-122"/>
                          <a:cs typeface="Times New Roman" pitchFamily="18" charset="0"/>
                        </a:rPr>
                        <a:t>11111111 11111111 11111111 00000000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18" charset="0"/>
                          <a:ea typeface="宋体" charset="-122"/>
                          <a:cs typeface="Times New Roman" pitchFamily="18" charset="0"/>
                        </a:rPr>
                        <a:t>11001000 00010111 000110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18" charset="0"/>
                          <a:ea typeface="宋体" charset="-122"/>
                          <a:cs typeface="Times New Roman" pitchFamily="18" charset="0"/>
                        </a:rPr>
                        <a:t>11111111 11111111 11111100 00000000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default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Longest Prefix Matching</a:t>
            </a:r>
          </a:p>
        </p:txBody>
      </p:sp>
      <p:sp>
        <p:nvSpPr>
          <p:cNvPr id="1105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6D4363-8E99-4EE0-B503-11ECA4055FB2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06513" y="1477963"/>
            <a:ext cx="615315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+mn-lt"/>
                <a:ea typeface="+mn-ea"/>
              </a:rPr>
              <a:t>                   </a:t>
            </a:r>
            <a:r>
              <a:rPr lang="en-US" u="sng" kern="0" dirty="0">
                <a:solidFill>
                  <a:sysClr val="windowText" lastClr="000000"/>
                </a:solidFill>
                <a:latin typeface="Times" charset="0"/>
                <a:ea typeface="+mn-ea"/>
                <a:cs typeface="Times New Roman" pitchFamily="18" charset="0"/>
              </a:rPr>
              <a:t>Address Prefix</a:t>
            </a:r>
            <a:r>
              <a:rPr lang="en-US" kern="0" dirty="0">
                <a:solidFill>
                  <a:sysClr val="windowText" lastClr="000000"/>
                </a:solidFill>
                <a:latin typeface="Times" charset="0"/>
                <a:ea typeface="+mn-ea"/>
                <a:cs typeface="Times New Roman" pitchFamily="18" charset="0"/>
              </a:rPr>
              <a:t>                                 </a:t>
            </a:r>
            <a:r>
              <a:rPr lang="en-US" u="sng" kern="0" dirty="0">
                <a:solidFill>
                  <a:sysClr val="windowText" lastClr="000000"/>
                </a:solidFill>
                <a:latin typeface="Times" charset="0"/>
                <a:ea typeface="+mn-ea"/>
                <a:cs typeface="Times New Roman" pitchFamily="18" charset="0"/>
              </a:rPr>
              <a:t>Link Interface</a:t>
            </a:r>
            <a:endParaRPr lang="en-US" sz="2000" kern="0" dirty="0">
              <a:solidFill>
                <a:sysClr val="windowText" lastClr="000000"/>
              </a:solidFill>
              <a:latin typeface="+mn-lt"/>
              <a:ea typeface="+mn-e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Times" charset="0"/>
                <a:ea typeface="+mn-ea"/>
                <a:cs typeface="Times New Roman" pitchFamily="18" charset="0"/>
              </a:rPr>
              <a:t>          11001000 00010111 00010                                       0 </a:t>
            </a:r>
            <a:endParaRPr lang="en-US" sz="2000" kern="0" dirty="0">
              <a:solidFill>
                <a:sysClr val="windowText" lastClr="000000"/>
              </a:solidFill>
              <a:latin typeface="+mn-lt"/>
              <a:ea typeface="+mn-e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Times" charset="0"/>
                <a:ea typeface="+mn-ea"/>
                <a:cs typeface="Times New Roman" pitchFamily="18" charset="0"/>
              </a:rPr>
              <a:t>          11001000 00010111 00011000                                 1</a:t>
            </a:r>
            <a:endParaRPr lang="en-US" sz="2000" kern="0" dirty="0">
              <a:solidFill>
                <a:sysClr val="windowText" lastClr="000000"/>
              </a:solidFill>
              <a:latin typeface="+mn-lt"/>
              <a:ea typeface="+mn-e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Times" charset="0"/>
                <a:ea typeface="+mn-ea"/>
                <a:cs typeface="Times New Roman" pitchFamily="18" charset="0"/>
              </a:rPr>
              <a:t>          11001000 00010111 00011                                       2</a:t>
            </a:r>
            <a:endParaRPr lang="en-US" sz="2000" kern="0" dirty="0">
              <a:solidFill>
                <a:sysClr val="windowText" lastClr="000000"/>
              </a:solidFill>
              <a:latin typeface="+mn-lt"/>
              <a:ea typeface="+mn-e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Times" charset="0"/>
                <a:ea typeface="+mn-ea"/>
                <a:cs typeface="Times New Roman" pitchFamily="18" charset="0"/>
              </a:rPr>
              <a:t>                        otherwise                                                     3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4027488" y="4143375"/>
            <a:ext cx="1636712" cy="269875"/>
          </a:xfrm>
          <a:prstGeom prst="rect">
            <a:avLst/>
          </a:prstGeom>
          <a:solidFill>
            <a:srgbClr val="33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4008438" y="4905375"/>
            <a:ext cx="1636712" cy="269875"/>
          </a:xfrm>
          <a:prstGeom prst="rect">
            <a:avLst/>
          </a:prstGeom>
          <a:solidFill>
            <a:srgbClr val="33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684213" y="4862513"/>
            <a:ext cx="5126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ysClr val="windowText" lastClr="000000"/>
                </a:solidFill>
                <a:latin typeface="+mn-lt"/>
                <a:ea typeface="+mn-ea"/>
              </a:rPr>
              <a:t>DA: 11001000  00010111  00011000  10101010 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725488" y="3594100"/>
            <a:ext cx="1177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FF0000"/>
                </a:solidFill>
                <a:latin typeface="+mn-lt"/>
                <a:ea typeface="+mn-ea"/>
              </a:rPr>
              <a:t>Examples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674688" y="4094163"/>
            <a:ext cx="5126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+mn-lt"/>
                <a:ea typeface="+mn-ea"/>
              </a:rPr>
              <a:t>DA: 11001000  00010111  00010110  10100001 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6237288" y="4070350"/>
            <a:ext cx="20558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rgbClr val="FF0000"/>
                </a:solidFill>
                <a:latin typeface="+mn-lt"/>
                <a:ea typeface="+mn-ea"/>
              </a:rPr>
              <a:t>Which interface?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6261100" y="4854575"/>
            <a:ext cx="2055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rgbClr val="FF0000"/>
                </a:solidFill>
                <a:latin typeface="+mn-lt"/>
                <a:ea typeface="+mn-ea"/>
              </a:rPr>
              <a:t>Which interface?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标题 1"/>
          <p:cNvSpPr>
            <a:spLocks noGrp="1"/>
          </p:cNvSpPr>
          <p:nvPr>
            <p:ph type="title"/>
          </p:nvPr>
        </p:nvSpPr>
        <p:spPr>
          <a:xfrm>
            <a:off x="755650" y="274638"/>
            <a:ext cx="7931150" cy="850900"/>
          </a:xfrm>
        </p:spPr>
        <p:txBody>
          <a:bodyPr/>
          <a:lstStyle/>
          <a:p>
            <a:r>
              <a:rPr lang="en-US" altLang="zh-CN" smtClean="0"/>
              <a:t>Datagram vs. Virtual Circuit</a:t>
            </a:r>
          </a:p>
        </p:txBody>
      </p:sp>
      <p:sp>
        <p:nvSpPr>
          <p:cNvPr id="111618" name="文本占位符 4"/>
          <p:cNvSpPr>
            <a:spLocks noGrp="1"/>
          </p:cNvSpPr>
          <p:nvPr>
            <p:ph type="body" idx="1"/>
          </p:nvPr>
        </p:nvSpPr>
        <p:spPr>
          <a:xfrm>
            <a:off x="457200" y="1341438"/>
            <a:ext cx="4040188" cy="473075"/>
          </a:xfrm>
        </p:spPr>
        <p:txBody>
          <a:bodyPr/>
          <a:lstStyle/>
          <a:p>
            <a:r>
              <a:rPr lang="en-US" altLang="zh-CN" b="0" smtClean="0">
                <a:solidFill>
                  <a:srgbClr val="FF0000"/>
                </a:solidFill>
              </a:rPr>
              <a:t>Datagram (Internet)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57200" y="1814513"/>
            <a:ext cx="4040188" cy="456723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Data exchange among </a:t>
            </a:r>
            <a:r>
              <a:rPr lang="en-US" dirty="0" smtClean="0">
                <a:solidFill>
                  <a:srgbClr val="0000FF"/>
                </a:solidFill>
              </a:rPr>
              <a:t>computers</a:t>
            </a:r>
          </a:p>
          <a:p>
            <a:pPr lvl="1">
              <a:defRPr/>
            </a:pPr>
            <a:r>
              <a:rPr lang="en-US" dirty="0" smtClean="0"/>
              <a:t>“Elastic” service, no strict timing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“Smart” end systems </a:t>
            </a:r>
            <a:r>
              <a:rPr lang="en-US" dirty="0" smtClean="0"/>
              <a:t>(computers)</a:t>
            </a:r>
          </a:p>
          <a:p>
            <a:pPr lvl="1">
              <a:defRPr/>
            </a:pPr>
            <a:r>
              <a:rPr lang="en-US" dirty="0" smtClean="0"/>
              <a:t>Can adapt, perform control, error recovery</a:t>
            </a:r>
          </a:p>
          <a:p>
            <a:pPr lvl="1">
              <a:defRPr/>
            </a:pPr>
            <a:r>
              <a:rPr lang="en-US" dirty="0" smtClean="0"/>
              <a:t>Simple inside network, complexity at “edge”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Many link types </a:t>
            </a:r>
          </a:p>
          <a:p>
            <a:pPr lvl="1">
              <a:defRPr/>
            </a:pPr>
            <a:r>
              <a:rPr lang="en-US" dirty="0" smtClean="0"/>
              <a:t>Uniform service difficult</a:t>
            </a:r>
            <a:endParaRPr lang="en-US" dirty="0"/>
          </a:p>
        </p:txBody>
      </p:sp>
      <p:sp>
        <p:nvSpPr>
          <p:cNvPr id="111620" name="文本占位符 6"/>
          <p:cNvSpPr>
            <a:spLocks noGrp="1"/>
          </p:cNvSpPr>
          <p:nvPr>
            <p:ph type="body" sz="quarter" idx="3"/>
          </p:nvPr>
        </p:nvSpPr>
        <p:spPr>
          <a:xfrm>
            <a:off x="4645025" y="1341438"/>
            <a:ext cx="4041775" cy="473075"/>
          </a:xfrm>
        </p:spPr>
        <p:txBody>
          <a:bodyPr/>
          <a:lstStyle/>
          <a:p>
            <a:r>
              <a:rPr lang="en-US" altLang="zh-CN" b="0" smtClean="0">
                <a:solidFill>
                  <a:srgbClr val="FF0000"/>
                </a:solidFill>
              </a:rPr>
              <a:t>Virtual Circuit (ATM)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4645025" y="1814513"/>
            <a:ext cx="4041775" cy="4567237"/>
          </a:xfrm>
        </p:spPr>
        <p:txBody>
          <a:bodyPr/>
          <a:lstStyle/>
          <a:p>
            <a:r>
              <a:rPr lang="en-US" altLang="zh-CN" sz="2200" smtClean="0"/>
              <a:t>Evolved from </a:t>
            </a:r>
            <a:r>
              <a:rPr lang="en-US" altLang="zh-CN" sz="2200" smtClean="0">
                <a:solidFill>
                  <a:srgbClr val="0000FF"/>
                </a:solidFill>
              </a:rPr>
              <a:t>telephony</a:t>
            </a:r>
          </a:p>
          <a:p>
            <a:r>
              <a:rPr lang="en-US" altLang="zh-CN" sz="2200" smtClean="0">
                <a:solidFill>
                  <a:srgbClr val="0000FF"/>
                </a:solidFill>
              </a:rPr>
              <a:t>Human conversation</a:t>
            </a:r>
            <a:r>
              <a:rPr lang="en-US" altLang="zh-CN" sz="2200" smtClean="0"/>
              <a:t>: </a:t>
            </a:r>
          </a:p>
          <a:p>
            <a:pPr lvl="1"/>
            <a:r>
              <a:rPr lang="en-US" altLang="zh-CN" sz="1900" smtClean="0"/>
              <a:t>Strict timing, reliability requirements</a:t>
            </a:r>
          </a:p>
          <a:p>
            <a:pPr lvl="1"/>
            <a:r>
              <a:rPr lang="en-US" altLang="zh-CN" sz="1900" smtClean="0"/>
              <a:t>Need guaranteed service</a:t>
            </a:r>
          </a:p>
          <a:p>
            <a:pPr lvl="3"/>
            <a:endParaRPr lang="en-US" altLang="zh-CN" sz="1400" smtClean="0"/>
          </a:p>
          <a:p>
            <a:r>
              <a:rPr lang="en-US" altLang="zh-CN" sz="2200" smtClean="0">
                <a:solidFill>
                  <a:srgbClr val="0000FF"/>
                </a:solidFill>
              </a:rPr>
              <a:t>“Dumb” end systems</a:t>
            </a:r>
          </a:p>
          <a:p>
            <a:pPr lvl="1"/>
            <a:r>
              <a:rPr lang="en-US" altLang="zh-CN" sz="1900" smtClean="0"/>
              <a:t>Telephones</a:t>
            </a:r>
          </a:p>
          <a:p>
            <a:pPr lvl="1"/>
            <a:r>
              <a:rPr lang="en-US" altLang="zh-CN" sz="1900" smtClean="0"/>
              <a:t>Complexity inside network (switches)</a:t>
            </a:r>
          </a:p>
          <a:p>
            <a:pPr lvl="3"/>
            <a:endParaRPr lang="en-US" altLang="zh-CN" smtClean="0"/>
          </a:p>
          <a:p>
            <a:r>
              <a:rPr lang="en-US" altLang="zh-CN" sz="2200" smtClean="0">
                <a:solidFill>
                  <a:srgbClr val="0000FF"/>
                </a:solidFill>
              </a:rPr>
              <a:t>Link type standardized</a:t>
            </a:r>
          </a:p>
        </p:txBody>
      </p:sp>
      <p:sp>
        <p:nvSpPr>
          <p:cNvPr id="1116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1B6049-CE81-49E9-9DB7-AE60A16F842C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Routing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Objective</a:t>
            </a:r>
          </a:p>
          <a:p>
            <a:pPr lvl="1">
              <a:defRPr/>
            </a:pPr>
            <a:r>
              <a:rPr lang="en-US" dirty="0" smtClean="0"/>
              <a:t>Build </a:t>
            </a:r>
            <a:r>
              <a:rPr lang="en-US" dirty="0" smtClean="0">
                <a:solidFill>
                  <a:srgbClr val="0000FF"/>
                </a:solidFill>
              </a:rPr>
              <a:t>routing tables </a:t>
            </a:r>
            <a:r>
              <a:rPr lang="en-US" dirty="0" smtClean="0"/>
              <a:t>on switches for datagram networks</a:t>
            </a:r>
          </a:p>
          <a:p>
            <a:pPr lvl="1">
              <a:defRPr/>
            </a:pPr>
            <a:r>
              <a:rPr lang="en-US" dirty="0" smtClean="0"/>
              <a:t>Choose paths and build forwarding tables when setting up connections for VC networks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altLang="zh-CN" dirty="0" smtClean="0">
                <a:solidFill>
                  <a:schemeClr val="hlink"/>
                </a:solidFill>
              </a:rPr>
              <a:t>Characteristics</a:t>
            </a:r>
            <a:r>
              <a:rPr lang="en-US" altLang="zh-CN" dirty="0" smtClean="0"/>
              <a:t> required</a:t>
            </a:r>
          </a:p>
          <a:p>
            <a:pPr lvl="1">
              <a:defRPr/>
            </a:pPr>
            <a:r>
              <a:rPr lang="en-US" dirty="0" smtClean="0"/>
              <a:t>Efficiency: e.g. smallest possible line or switch</a:t>
            </a:r>
          </a:p>
          <a:p>
            <a:pPr lvl="1">
              <a:defRPr/>
            </a:pPr>
            <a:r>
              <a:rPr lang="en-US" dirty="0" smtClean="0"/>
              <a:t>Resilience: peak load, switch or line failure</a:t>
            </a:r>
          </a:p>
          <a:p>
            <a:pPr lvl="1">
              <a:defRPr/>
            </a:pPr>
            <a:r>
              <a:rPr lang="en-US" altLang="zh-CN" dirty="0" smtClean="0"/>
              <a:t>Stability: avoid oscillation</a:t>
            </a:r>
            <a:endParaRPr lang="en-US" dirty="0"/>
          </a:p>
        </p:txBody>
      </p:sp>
      <p:sp>
        <p:nvSpPr>
          <p:cNvPr id="112643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BC93B9-D47F-4C07-816E-FF035AE4844C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Network Abstraction</a:t>
            </a:r>
          </a:p>
        </p:txBody>
      </p:sp>
      <p:sp>
        <p:nvSpPr>
          <p:cNvPr id="1136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5580F1-463F-4B48-B200-4A0AF4846385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pic>
        <p:nvPicPr>
          <p:cNvPr id="11366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335"/>
          <a:stretch>
            <a:fillRect/>
          </a:stretch>
        </p:blipFill>
        <p:spPr>
          <a:xfrm>
            <a:off x="71438" y="1357313"/>
            <a:ext cx="4303712" cy="3357562"/>
          </a:xfrm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6674"/>
          <a:stretch>
            <a:fillRect/>
          </a:stretch>
        </p:blipFill>
        <p:spPr bwMode="auto">
          <a:xfrm>
            <a:off x="4500563" y="3217863"/>
            <a:ext cx="4573587" cy="306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Routing Elements</a:t>
            </a:r>
          </a:p>
        </p:txBody>
      </p:sp>
      <p:sp>
        <p:nvSpPr>
          <p:cNvPr id="1157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Performance criteria</a:t>
            </a:r>
          </a:p>
          <a:p>
            <a:r>
              <a:rPr lang="en-US" altLang="zh-CN" smtClean="0"/>
              <a:t>Decision time</a:t>
            </a:r>
          </a:p>
          <a:p>
            <a:r>
              <a:rPr lang="en-US" altLang="zh-CN" smtClean="0"/>
              <a:t>Decision place</a:t>
            </a:r>
          </a:p>
          <a:p>
            <a:r>
              <a:rPr lang="en-US" altLang="zh-CN" smtClean="0"/>
              <a:t>Network info source</a:t>
            </a:r>
          </a:p>
          <a:p>
            <a:r>
              <a:rPr lang="en-US" altLang="zh-CN" smtClean="0"/>
              <a:t>Network info update timing</a:t>
            </a:r>
          </a:p>
        </p:txBody>
      </p:sp>
      <p:sp>
        <p:nvSpPr>
          <p:cNvPr id="11571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514AF8-63B1-411C-BE20-054B3DE90498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FFA01E-6E11-4C56-85AD-30E9674E7949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Performance Criteria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Minimum hop</a:t>
            </a:r>
          </a:p>
          <a:p>
            <a:pPr lvl="1" eaLnBrk="1" hangingPunct="1"/>
            <a:r>
              <a:rPr lang="en-US" altLang="zh-CN" smtClean="0"/>
              <a:t>e.g. 1–3–6</a:t>
            </a:r>
          </a:p>
          <a:p>
            <a:pPr lvl="3"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Least cost</a:t>
            </a:r>
          </a:p>
          <a:p>
            <a:pPr lvl="1" eaLnBrk="1" hangingPunct="1"/>
            <a:r>
              <a:rPr lang="en-US" altLang="zh-CN" smtClean="0"/>
              <a:t>e.g. 1–4–5–6</a:t>
            </a:r>
          </a:p>
          <a:p>
            <a:pPr lvl="3" eaLnBrk="1" hangingPunct="1"/>
            <a:endParaRPr lang="en-US" altLang="zh-CN" smtClean="0"/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Determine cost</a:t>
            </a:r>
          </a:p>
          <a:p>
            <a:pPr lvl="1" eaLnBrk="1" hangingPunct="1"/>
            <a:r>
              <a:rPr lang="en-US" altLang="zh-CN" smtClean="0"/>
              <a:t>Minimum delay: queue length</a:t>
            </a:r>
          </a:p>
          <a:p>
            <a:pPr lvl="1" eaLnBrk="1" hangingPunct="1"/>
            <a:r>
              <a:rPr lang="en-US" altLang="zh-CN" smtClean="0"/>
              <a:t>Largest throughput: reverse of transmission rate</a:t>
            </a:r>
          </a:p>
        </p:txBody>
      </p:sp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6674"/>
          <a:stretch>
            <a:fillRect/>
          </a:stretch>
        </p:blipFill>
        <p:spPr bwMode="auto">
          <a:xfrm>
            <a:off x="3995738" y="1628775"/>
            <a:ext cx="4537075" cy="304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CCC820-016C-45E0-9AC4-7C0F54985EB1}" type="slidenum">
              <a:rPr lang="en-US" altLang="zh-CN" smtClean="0">
                <a:solidFill>
                  <a:schemeClr val="tx1"/>
                </a:solidFill>
              </a:rPr>
              <a:pPr/>
              <a:t>28</a:t>
            </a:fld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Decision Time and Place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Time</a:t>
            </a:r>
          </a:p>
          <a:p>
            <a:pPr lvl="1" eaLnBrk="1" hangingPunct="1"/>
            <a:r>
              <a:rPr lang="en-US" altLang="zh-CN" smtClean="0"/>
              <a:t>For each packet --- datagram networks</a:t>
            </a:r>
          </a:p>
          <a:p>
            <a:pPr lvl="1" eaLnBrk="1" hangingPunct="1"/>
            <a:r>
              <a:rPr lang="en-US" altLang="zh-CN" smtClean="0"/>
              <a:t>At the start of each virtual circuit --- VC networks</a:t>
            </a:r>
          </a:p>
          <a:p>
            <a:pPr lvl="3" eaLnBrk="1" hangingPunct="1"/>
            <a:endParaRPr lang="en-US" altLang="zh-CN" smtClean="0"/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Place</a:t>
            </a:r>
          </a:p>
          <a:p>
            <a:pPr lvl="1" eaLnBrk="1" hangingPunct="1"/>
            <a:r>
              <a:rPr lang="en-US" altLang="zh-CN" smtClean="0"/>
              <a:t>Centralized</a:t>
            </a:r>
          </a:p>
          <a:p>
            <a:pPr lvl="1" eaLnBrk="1" hangingPunct="1"/>
            <a:r>
              <a:rPr lang="en-US" altLang="zh-CN" smtClean="0"/>
              <a:t>Source --- source routing</a:t>
            </a:r>
          </a:p>
          <a:p>
            <a:pPr lvl="1" eaLnBrk="1" hangingPunct="1"/>
            <a:r>
              <a:rPr lang="en-US" altLang="zh-CN" smtClean="0"/>
              <a:t>Distributed --- by each switch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smtClean="0"/>
              <a:t>Network Info Source and Update Timing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FF"/>
                </a:solidFill>
              </a:rPr>
              <a:t>Info source</a:t>
            </a:r>
          </a:p>
          <a:p>
            <a:pPr lvl="1"/>
            <a:r>
              <a:rPr lang="en-US" altLang="zh-CN" smtClean="0"/>
              <a:t>Local information</a:t>
            </a:r>
          </a:p>
          <a:p>
            <a:pPr lvl="1"/>
            <a:r>
              <a:rPr lang="en-US" altLang="zh-CN" smtClean="0"/>
              <a:t>Adjacent switches</a:t>
            </a:r>
          </a:p>
          <a:p>
            <a:pPr lvl="1"/>
            <a:r>
              <a:rPr lang="en-US" altLang="zh-CN" smtClean="0"/>
              <a:t>All switches in the network</a:t>
            </a:r>
          </a:p>
          <a:p>
            <a:pPr lvl="3"/>
            <a:endParaRPr lang="en-US" altLang="zh-CN" smtClean="0"/>
          </a:p>
          <a:p>
            <a:r>
              <a:rPr lang="en-US" altLang="zh-CN" smtClean="0">
                <a:solidFill>
                  <a:srgbClr val="0000FF"/>
                </a:solidFill>
              </a:rPr>
              <a:t>Update timing</a:t>
            </a:r>
          </a:p>
          <a:p>
            <a:pPr lvl="1"/>
            <a:r>
              <a:rPr lang="en-US" altLang="zh-CN" smtClean="0"/>
              <a:t>Update periodically</a:t>
            </a:r>
          </a:p>
          <a:p>
            <a:pPr lvl="1"/>
            <a:r>
              <a:rPr lang="en-US" altLang="zh-CN" smtClean="0"/>
              <a:t>Upon major changes in switches or links</a:t>
            </a:r>
          </a:p>
          <a:p>
            <a:pPr lvl="1"/>
            <a:r>
              <a:rPr lang="en-US" altLang="zh-CN" smtClean="0"/>
              <a:t>Fixed (manual configuration)</a:t>
            </a:r>
          </a:p>
        </p:txBody>
      </p:sp>
      <p:sp>
        <p:nvSpPr>
          <p:cNvPr id="11878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F9471C-D7C7-4611-84CE-C7F3B9C61F72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Switching and Forwarding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OSI network-layer functions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Switching / Routing</a:t>
            </a:r>
          </a:p>
          <a:p>
            <a:pPr lvl="1">
              <a:defRPr/>
            </a:pPr>
            <a:r>
              <a:rPr lang="en-US" dirty="0" smtClean="0"/>
              <a:t>Determine route taken by packets from source to destination</a:t>
            </a:r>
          </a:p>
          <a:p>
            <a:pPr lvl="1">
              <a:defRPr/>
            </a:pPr>
            <a:r>
              <a:rPr lang="en-US" dirty="0" smtClean="0"/>
              <a:t>Shortest path from source to destination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Forwarding</a:t>
            </a:r>
          </a:p>
          <a:p>
            <a:pPr lvl="1">
              <a:defRPr/>
            </a:pPr>
            <a:r>
              <a:rPr lang="en-US" dirty="0" smtClean="0"/>
              <a:t>Move packets from input to designated output determined by switching</a:t>
            </a:r>
          </a:p>
          <a:p>
            <a:pPr lvl="1">
              <a:defRPr/>
            </a:pPr>
            <a:r>
              <a:rPr lang="en-US" dirty="0" smtClean="0"/>
              <a:t>Error handling, queuing and scheduling</a:t>
            </a:r>
            <a:endParaRPr lang="en-US" dirty="0"/>
          </a:p>
        </p:txBody>
      </p:sp>
      <p:sp>
        <p:nvSpPr>
          <p:cNvPr id="8601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36B109-DC37-4AC5-8F95-A0BEAF239803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Different Routing Strategies</a:t>
            </a:r>
          </a:p>
        </p:txBody>
      </p:sp>
      <p:sp>
        <p:nvSpPr>
          <p:cNvPr id="1198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Central (static)</a:t>
            </a:r>
          </a:p>
          <a:p>
            <a:pPr lvl="1"/>
            <a:r>
              <a:rPr lang="en-US" altLang="zh-CN" smtClean="0"/>
              <a:t>Fixed and configured</a:t>
            </a:r>
          </a:p>
          <a:p>
            <a:pPr lvl="3"/>
            <a:endParaRPr lang="en-US" altLang="zh-CN" smtClean="0"/>
          </a:p>
          <a:p>
            <a:r>
              <a:rPr lang="en-US" altLang="zh-CN" smtClean="0">
                <a:solidFill>
                  <a:srgbClr val="0000FF"/>
                </a:solidFill>
              </a:rPr>
              <a:t>Distributed</a:t>
            </a:r>
          </a:p>
          <a:p>
            <a:pPr lvl="1"/>
            <a:r>
              <a:rPr lang="en-US" altLang="zh-CN" smtClean="0"/>
              <a:t>Flooding</a:t>
            </a:r>
          </a:p>
          <a:p>
            <a:pPr lvl="1"/>
            <a:r>
              <a:rPr lang="en-US" altLang="zh-CN" smtClean="0"/>
              <a:t>Random</a:t>
            </a:r>
          </a:p>
          <a:p>
            <a:pPr lvl="1"/>
            <a:r>
              <a:rPr lang="en-US" altLang="zh-CN" smtClean="0"/>
              <a:t>Adaptive</a:t>
            </a:r>
          </a:p>
        </p:txBody>
      </p:sp>
      <p:sp>
        <p:nvSpPr>
          <p:cNvPr id="11981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316648-F899-415C-BFEE-7B70047F0416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Central Routing</a:t>
            </a:r>
          </a:p>
        </p:txBody>
      </p:sp>
      <p:sp>
        <p:nvSpPr>
          <p:cNvPr id="1208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hlink"/>
                </a:solidFill>
              </a:rPr>
              <a:t>Single fixed</a:t>
            </a:r>
            <a:r>
              <a:rPr lang="en-US" altLang="zh-CN" smtClean="0"/>
              <a:t> route for each source to destination pair</a:t>
            </a:r>
          </a:p>
          <a:p>
            <a:pPr lvl="2"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Determine routes using a </a:t>
            </a:r>
            <a:r>
              <a:rPr lang="en-US" altLang="zh-CN" smtClean="0">
                <a:solidFill>
                  <a:srgbClr val="0000FF"/>
                </a:solidFill>
              </a:rPr>
              <a:t>least cost algorithm</a:t>
            </a:r>
          </a:p>
          <a:p>
            <a:pPr lvl="2"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Routes re-config upon </a:t>
            </a:r>
            <a:r>
              <a:rPr lang="en-US" altLang="zh-CN" smtClean="0">
                <a:solidFill>
                  <a:srgbClr val="FF0000"/>
                </a:solidFill>
              </a:rPr>
              <a:t>major changes </a:t>
            </a:r>
            <a:r>
              <a:rPr lang="en-US" altLang="zh-CN" smtClean="0"/>
              <a:t>in network topology</a:t>
            </a:r>
          </a:p>
        </p:txBody>
      </p:sp>
      <p:sp>
        <p:nvSpPr>
          <p:cNvPr id="12083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A2878A-B159-4AEA-9D7F-5433C7AFAD78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E724E2-1EE5-44E0-A7D6-7F805DFA81B6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4724400"/>
            <a:ext cx="2089150" cy="1871663"/>
          </a:xfrm>
        </p:spPr>
        <p:txBody>
          <a:bodyPr/>
          <a:lstStyle/>
          <a:p>
            <a:pPr eaLnBrk="1" hangingPunct="1"/>
            <a:r>
              <a:rPr lang="en-US" altLang="zh-CN" smtClean="0"/>
              <a:t>Fixed Routing</a:t>
            </a:r>
            <a:br>
              <a:rPr lang="en-US" altLang="zh-CN" smtClean="0"/>
            </a:br>
            <a:r>
              <a:rPr lang="en-US" altLang="zh-CN" smtClean="0"/>
              <a:t>Tables</a:t>
            </a:r>
          </a:p>
        </p:txBody>
      </p:sp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487"/>
          <a:stretch>
            <a:fillRect/>
          </a:stretch>
        </p:blipFill>
        <p:spPr bwMode="auto">
          <a:xfrm>
            <a:off x="3635375" y="0"/>
            <a:ext cx="5178425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860" name="AutoShape 4"/>
          <p:cNvSpPr>
            <a:spLocks noChangeArrowheads="1"/>
          </p:cNvSpPr>
          <p:nvPr/>
        </p:nvSpPr>
        <p:spPr bwMode="auto">
          <a:xfrm>
            <a:off x="7164388" y="2349500"/>
            <a:ext cx="1584325" cy="431800"/>
          </a:xfrm>
          <a:prstGeom prst="wedgeRectCallout">
            <a:avLst>
              <a:gd name="adj1" fmla="val -55208"/>
              <a:gd name="adj2" fmla="val -933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Tahoma" pitchFamily="34" charset="0"/>
              </a:rPr>
              <a:t>Centralized</a:t>
            </a:r>
          </a:p>
        </p:txBody>
      </p:sp>
      <p:sp>
        <p:nvSpPr>
          <p:cNvPr id="121861" name="AutoShape 5"/>
          <p:cNvSpPr>
            <a:spLocks noChangeArrowheads="1"/>
          </p:cNvSpPr>
          <p:nvPr/>
        </p:nvSpPr>
        <p:spPr bwMode="auto">
          <a:xfrm>
            <a:off x="1908175" y="4581525"/>
            <a:ext cx="1584325" cy="431800"/>
          </a:xfrm>
          <a:prstGeom prst="wedgeRectCallout">
            <a:avLst>
              <a:gd name="adj1" fmla="val 78056"/>
              <a:gd name="adj2" fmla="val -683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Tahoma" pitchFamily="34" charset="0"/>
              </a:rPr>
              <a:t>Distributed</a:t>
            </a:r>
          </a:p>
        </p:txBody>
      </p:sp>
      <p:pic>
        <p:nvPicPr>
          <p:cNvPr id="121862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6674"/>
          <a:stretch>
            <a:fillRect/>
          </a:stretch>
        </p:blipFill>
        <p:spPr bwMode="auto">
          <a:xfrm>
            <a:off x="250825" y="749300"/>
            <a:ext cx="3455988" cy="231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6791" name="Text Box 7"/>
          <p:cNvSpPr txBox="1">
            <a:spLocks noChangeArrowheads="1"/>
          </p:cNvSpPr>
          <p:nvPr/>
        </p:nvSpPr>
        <p:spPr bwMode="auto">
          <a:xfrm>
            <a:off x="2339975" y="2635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3333CC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246792" name="Line 8"/>
          <p:cNvSpPr>
            <a:spLocks noChangeShapeType="1"/>
          </p:cNvSpPr>
          <p:nvPr/>
        </p:nvSpPr>
        <p:spPr bwMode="auto">
          <a:xfrm>
            <a:off x="2592388" y="441325"/>
            <a:ext cx="360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793" name="Text Box 9"/>
          <p:cNvSpPr txBox="1">
            <a:spLocks noChangeArrowheads="1"/>
          </p:cNvSpPr>
          <p:nvPr/>
        </p:nvSpPr>
        <p:spPr bwMode="auto">
          <a:xfrm>
            <a:off x="2879725" y="2603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3333CC"/>
                </a:solidFill>
                <a:latin typeface="Comic Sans MS" pitchFamily="66" charset="0"/>
              </a:rPr>
              <a:t>6</a:t>
            </a:r>
          </a:p>
        </p:txBody>
      </p:sp>
      <p:sp>
        <p:nvSpPr>
          <p:cNvPr id="246794" name="Oval 10"/>
          <p:cNvSpPr>
            <a:spLocks noChangeArrowheads="1"/>
          </p:cNvSpPr>
          <p:nvPr/>
        </p:nvSpPr>
        <p:spPr bwMode="auto">
          <a:xfrm>
            <a:off x="5184775" y="1989138"/>
            <a:ext cx="323850" cy="32385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246795" name="Oval 11"/>
          <p:cNvSpPr>
            <a:spLocks noChangeArrowheads="1"/>
          </p:cNvSpPr>
          <p:nvPr/>
        </p:nvSpPr>
        <p:spPr bwMode="auto">
          <a:xfrm>
            <a:off x="6408738" y="1989138"/>
            <a:ext cx="323850" cy="32385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246796" name="Oval 12"/>
          <p:cNvSpPr>
            <a:spLocks noChangeArrowheads="1"/>
          </p:cNvSpPr>
          <p:nvPr/>
        </p:nvSpPr>
        <p:spPr bwMode="auto">
          <a:xfrm>
            <a:off x="6804025" y="1989138"/>
            <a:ext cx="323850" cy="32385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246797" name="Oval 13"/>
          <p:cNvSpPr>
            <a:spLocks noChangeArrowheads="1"/>
          </p:cNvSpPr>
          <p:nvPr/>
        </p:nvSpPr>
        <p:spPr bwMode="auto">
          <a:xfrm>
            <a:off x="4608513" y="4257675"/>
            <a:ext cx="323850" cy="32385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246798" name="Oval 14"/>
          <p:cNvSpPr>
            <a:spLocks noChangeArrowheads="1"/>
          </p:cNvSpPr>
          <p:nvPr/>
        </p:nvSpPr>
        <p:spPr bwMode="auto">
          <a:xfrm>
            <a:off x="4608513" y="6237288"/>
            <a:ext cx="323850" cy="32385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246799" name="Oval 15"/>
          <p:cNvSpPr>
            <a:spLocks noChangeArrowheads="1"/>
          </p:cNvSpPr>
          <p:nvPr/>
        </p:nvSpPr>
        <p:spPr bwMode="auto">
          <a:xfrm>
            <a:off x="6443663" y="6273800"/>
            <a:ext cx="323850" cy="32385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 b="1">
              <a:solidFill>
                <a:srgbClr val="FF0000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6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6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6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6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6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6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6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6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6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6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6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6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6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6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6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6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91" grpId="0"/>
      <p:bldP spid="246792" grpId="0" animBg="1"/>
      <p:bldP spid="246793" grpId="0"/>
      <p:bldP spid="246794" grpId="0" animBg="1"/>
      <p:bldP spid="246795" grpId="0" animBg="1"/>
      <p:bldP spid="246796" grpId="0" animBg="1"/>
      <p:bldP spid="246797" grpId="0" animBg="1"/>
      <p:bldP spid="246798" grpId="0" animBg="1"/>
      <p:bldP spid="24679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08E1F8-4276-4899-929A-89A9A0EF6184}" type="slidenum">
              <a:rPr lang="en-US" altLang="zh-CN" smtClean="0"/>
              <a:pPr/>
              <a:t>33</a:t>
            </a:fld>
            <a:endParaRPr lang="en-US" altLang="zh-CN" smtClean="0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Flooding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dirty="0" smtClean="0"/>
              <a:t>No network info required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dirty="0" smtClean="0"/>
              <a:t>Packet sent by switch </a:t>
            </a:r>
            <a:r>
              <a:rPr lang="en-US" altLang="zh-CN" sz="2800" dirty="0" smtClean="0">
                <a:solidFill>
                  <a:schemeClr val="hlink"/>
                </a:solidFill>
              </a:rPr>
              <a:t>to every neighbor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dirty="0" smtClean="0"/>
              <a:t>Packets retransmitted on every link except incoming link</a:t>
            </a:r>
            <a:endParaRPr lang="en-US" altLang="zh-CN" sz="1400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dirty="0" smtClean="0"/>
              <a:t>Eventually a number of copies will arrive at destination</a:t>
            </a:r>
          </a:p>
          <a:p>
            <a:pPr lvl="2" eaLnBrk="1" hangingPunct="1">
              <a:lnSpc>
                <a:spcPct val="110000"/>
              </a:lnSpc>
              <a:defRPr/>
            </a:pPr>
            <a:endParaRPr lang="en-US" altLang="zh-CN" sz="1800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Duplicates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dirty="0" smtClean="0"/>
              <a:t>Many copies of the same packet is created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Cycle problem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dirty="0" smtClean="0"/>
              <a:t>These copies may circling around the network forever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dirty="0" smtClean="0"/>
              <a:t>A hop count in packets can handle the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7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7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2AE011-3632-4075-9759-804C7A5F0DC4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0"/>
            <a:ext cx="2232025" cy="1198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Flooding </a:t>
            </a:r>
            <a:br>
              <a:rPr lang="en-US" altLang="zh-CN" dirty="0" smtClean="0"/>
            </a:br>
            <a:r>
              <a:rPr lang="en-US" altLang="zh-CN" dirty="0" smtClean="0"/>
              <a:t>Example</a:t>
            </a:r>
          </a:p>
        </p:txBody>
      </p:sp>
      <p:sp>
        <p:nvSpPr>
          <p:cNvPr id="23556" name="Rectangle 46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3105150" cy="48958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Hop count = 3</a:t>
            </a:r>
          </a:p>
          <a:p>
            <a:pPr eaLnBrk="1" hangingPunct="1"/>
            <a:r>
              <a:rPr lang="en-US" altLang="zh-CN" smtClean="0"/>
              <a:t>Initial</a:t>
            </a:r>
          </a:p>
          <a:p>
            <a:pPr lvl="1" eaLnBrk="1" hangingPunct="1"/>
            <a:r>
              <a:rPr lang="en-US" altLang="zh-CN" smtClean="0"/>
              <a:t>3 packets</a:t>
            </a:r>
          </a:p>
          <a:p>
            <a:pPr lvl="3"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1st hop</a:t>
            </a:r>
          </a:p>
          <a:p>
            <a:pPr lvl="1" eaLnBrk="1" hangingPunct="1"/>
            <a:r>
              <a:rPr lang="en-US" altLang="zh-CN" smtClean="0"/>
              <a:t>9 packets</a:t>
            </a:r>
          </a:p>
          <a:p>
            <a:pPr lvl="3"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2nd hop</a:t>
            </a:r>
          </a:p>
          <a:p>
            <a:pPr lvl="1" eaLnBrk="1" hangingPunct="1"/>
            <a:r>
              <a:rPr lang="en-US" altLang="zh-CN" smtClean="0"/>
              <a:t>23 packets</a:t>
            </a:r>
          </a:p>
        </p:txBody>
      </p:sp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160"/>
          <a:stretch>
            <a:fillRect/>
          </a:stretch>
        </p:blipFill>
        <p:spPr bwMode="auto">
          <a:xfrm>
            <a:off x="3640138" y="0"/>
            <a:ext cx="4802187" cy="6858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sp>
        <p:nvSpPr>
          <p:cNvPr id="124933" name="Oval 5"/>
          <p:cNvSpPr>
            <a:spLocks noChangeArrowheads="1"/>
          </p:cNvSpPr>
          <p:nvPr/>
        </p:nvSpPr>
        <p:spPr bwMode="auto">
          <a:xfrm>
            <a:off x="6688138" y="2971800"/>
            <a:ext cx="304800" cy="3048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altLang="zh-CN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4934" name="Oval 6"/>
          <p:cNvSpPr>
            <a:spLocks noChangeArrowheads="1"/>
          </p:cNvSpPr>
          <p:nvPr/>
        </p:nvSpPr>
        <p:spPr bwMode="auto">
          <a:xfrm>
            <a:off x="6764338" y="2667000"/>
            <a:ext cx="304800" cy="3048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altLang="zh-CN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4935" name="Oval 7"/>
          <p:cNvSpPr>
            <a:spLocks noChangeArrowheads="1"/>
          </p:cNvSpPr>
          <p:nvPr/>
        </p:nvSpPr>
        <p:spPr bwMode="auto">
          <a:xfrm>
            <a:off x="6230938" y="2895600"/>
            <a:ext cx="304800" cy="3048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altLang="zh-CN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4936" name="Oval 8"/>
          <p:cNvSpPr>
            <a:spLocks noChangeArrowheads="1"/>
          </p:cNvSpPr>
          <p:nvPr/>
        </p:nvSpPr>
        <p:spPr bwMode="auto">
          <a:xfrm>
            <a:off x="6078538" y="2667000"/>
            <a:ext cx="304800" cy="3048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altLang="zh-CN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4937" name="Oval 9"/>
          <p:cNvSpPr>
            <a:spLocks noChangeArrowheads="1"/>
          </p:cNvSpPr>
          <p:nvPr/>
        </p:nvSpPr>
        <p:spPr bwMode="auto">
          <a:xfrm>
            <a:off x="5621338" y="3886200"/>
            <a:ext cx="304800" cy="304800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altLang="zh-CN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4938" name="Oval 10"/>
          <p:cNvSpPr>
            <a:spLocks noChangeArrowheads="1"/>
          </p:cNvSpPr>
          <p:nvPr/>
        </p:nvSpPr>
        <p:spPr bwMode="auto">
          <a:xfrm>
            <a:off x="3868738" y="1447800"/>
            <a:ext cx="304800" cy="304800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altLang="zh-CN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4939" name="Oval 11"/>
          <p:cNvSpPr>
            <a:spLocks noChangeArrowheads="1"/>
          </p:cNvSpPr>
          <p:nvPr/>
        </p:nvSpPr>
        <p:spPr bwMode="auto">
          <a:xfrm>
            <a:off x="5164138" y="3657600"/>
            <a:ext cx="304800" cy="304800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altLang="zh-CN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4940" name="Oval 12"/>
          <p:cNvSpPr>
            <a:spLocks noChangeArrowheads="1"/>
          </p:cNvSpPr>
          <p:nvPr/>
        </p:nvSpPr>
        <p:spPr bwMode="auto">
          <a:xfrm>
            <a:off x="4935538" y="2895600"/>
            <a:ext cx="304800" cy="304800"/>
          </a:xfrm>
          <a:prstGeom prst="ellips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altLang="zh-CN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4941" name="Oval 13"/>
          <p:cNvSpPr>
            <a:spLocks noChangeArrowheads="1"/>
          </p:cNvSpPr>
          <p:nvPr/>
        </p:nvSpPr>
        <p:spPr bwMode="auto">
          <a:xfrm>
            <a:off x="5011738" y="2667000"/>
            <a:ext cx="304800" cy="304800"/>
          </a:xfrm>
          <a:prstGeom prst="ellips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altLang="zh-CN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4942" name="Oval 14"/>
          <p:cNvSpPr>
            <a:spLocks noChangeArrowheads="1"/>
          </p:cNvSpPr>
          <p:nvPr/>
        </p:nvSpPr>
        <p:spPr bwMode="auto">
          <a:xfrm>
            <a:off x="6383338" y="4800600"/>
            <a:ext cx="304800" cy="304800"/>
          </a:xfrm>
          <a:prstGeom prst="ellips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altLang="zh-CN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4943" name="Oval 15"/>
          <p:cNvSpPr>
            <a:spLocks noChangeArrowheads="1"/>
          </p:cNvSpPr>
          <p:nvPr/>
        </p:nvSpPr>
        <p:spPr bwMode="auto">
          <a:xfrm>
            <a:off x="6154738" y="4648200"/>
            <a:ext cx="304800" cy="304800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altLang="zh-CN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4944" name="Oval 16"/>
          <p:cNvSpPr>
            <a:spLocks noChangeArrowheads="1"/>
          </p:cNvSpPr>
          <p:nvPr/>
        </p:nvSpPr>
        <p:spPr bwMode="auto">
          <a:xfrm>
            <a:off x="6992938" y="4953000"/>
            <a:ext cx="304800" cy="304800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altLang="zh-CN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4945" name="Oval 17"/>
          <p:cNvSpPr>
            <a:spLocks noChangeArrowheads="1"/>
          </p:cNvSpPr>
          <p:nvPr/>
        </p:nvSpPr>
        <p:spPr bwMode="auto">
          <a:xfrm>
            <a:off x="6764338" y="4876800"/>
            <a:ext cx="304800" cy="304800"/>
          </a:xfrm>
          <a:prstGeom prst="ellips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altLang="zh-CN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4946" name="Oval 18"/>
          <p:cNvSpPr>
            <a:spLocks noChangeArrowheads="1"/>
          </p:cNvSpPr>
          <p:nvPr/>
        </p:nvSpPr>
        <p:spPr bwMode="auto">
          <a:xfrm>
            <a:off x="6230938" y="5105400"/>
            <a:ext cx="304800" cy="304800"/>
          </a:xfrm>
          <a:prstGeom prst="ellips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altLang="zh-CN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4947" name="Oval 19"/>
          <p:cNvSpPr>
            <a:spLocks noChangeArrowheads="1"/>
          </p:cNvSpPr>
          <p:nvPr/>
        </p:nvSpPr>
        <p:spPr bwMode="auto">
          <a:xfrm>
            <a:off x="4859338" y="6019800"/>
            <a:ext cx="304800" cy="304800"/>
          </a:xfrm>
          <a:prstGeom prst="ellips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altLang="zh-CN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4948" name="Oval 20"/>
          <p:cNvSpPr>
            <a:spLocks noChangeArrowheads="1"/>
          </p:cNvSpPr>
          <p:nvPr/>
        </p:nvSpPr>
        <p:spPr bwMode="auto">
          <a:xfrm>
            <a:off x="5087938" y="6096000"/>
            <a:ext cx="304800" cy="3048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altLang="zh-CN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4949" name="Oval 21"/>
          <p:cNvSpPr>
            <a:spLocks noChangeArrowheads="1"/>
          </p:cNvSpPr>
          <p:nvPr/>
        </p:nvSpPr>
        <p:spPr bwMode="auto">
          <a:xfrm>
            <a:off x="5240338" y="5867400"/>
            <a:ext cx="304800" cy="3048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altLang="zh-CN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4950" name="Oval 22"/>
          <p:cNvSpPr>
            <a:spLocks noChangeArrowheads="1"/>
          </p:cNvSpPr>
          <p:nvPr/>
        </p:nvSpPr>
        <p:spPr bwMode="auto">
          <a:xfrm>
            <a:off x="5545138" y="5867400"/>
            <a:ext cx="304800" cy="304800"/>
          </a:xfrm>
          <a:prstGeom prst="ellips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altLang="zh-CN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4951" name="Oval 23"/>
          <p:cNvSpPr>
            <a:spLocks noChangeArrowheads="1"/>
          </p:cNvSpPr>
          <p:nvPr/>
        </p:nvSpPr>
        <p:spPr bwMode="auto">
          <a:xfrm>
            <a:off x="5773738" y="6096000"/>
            <a:ext cx="304800" cy="304800"/>
          </a:xfrm>
          <a:prstGeom prst="ellips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altLang="zh-CN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4952" name="Oval 24"/>
          <p:cNvSpPr>
            <a:spLocks noChangeArrowheads="1"/>
          </p:cNvSpPr>
          <p:nvPr/>
        </p:nvSpPr>
        <p:spPr bwMode="auto">
          <a:xfrm>
            <a:off x="5545138" y="6172200"/>
            <a:ext cx="304800" cy="3048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altLang="zh-CN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4953" name="Oval 25"/>
          <p:cNvSpPr>
            <a:spLocks noChangeArrowheads="1"/>
          </p:cNvSpPr>
          <p:nvPr/>
        </p:nvSpPr>
        <p:spPr bwMode="auto">
          <a:xfrm>
            <a:off x="4935538" y="5181600"/>
            <a:ext cx="304800" cy="3048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altLang="zh-CN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4954" name="Oval 26"/>
          <p:cNvSpPr>
            <a:spLocks noChangeArrowheads="1"/>
          </p:cNvSpPr>
          <p:nvPr/>
        </p:nvSpPr>
        <p:spPr bwMode="auto">
          <a:xfrm>
            <a:off x="6002338" y="4876800"/>
            <a:ext cx="304800" cy="304800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altLang="zh-CN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4955" name="Oval 27"/>
          <p:cNvSpPr>
            <a:spLocks noChangeArrowheads="1"/>
          </p:cNvSpPr>
          <p:nvPr/>
        </p:nvSpPr>
        <p:spPr bwMode="auto">
          <a:xfrm>
            <a:off x="5011738" y="4876800"/>
            <a:ext cx="304800" cy="304800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altLang="zh-CN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4956" name="Oval 28"/>
          <p:cNvSpPr>
            <a:spLocks noChangeArrowheads="1"/>
          </p:cNvSpPr>
          <p:nvPr/>
        </p:nvSpPr>
        <p:spPr bwMode="auto">
          <a:xfrm>
            <a:off x="3563938" y="1219200"/>
            <a:ext cx="304800" cy="3048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altLang="zh-CN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4957" name="Oval 29"/>
          <p:cNvSpPr>
            <a:spLocks noChangeArrowheads="1"/>
          </p:cNvSpPr>
          <p:nvPr/>
        </p:nvSpPr>
        <p:spPr bwMode="auto">
          <a:xfrm>
            <a:off x="5468938" y="3657600"/>
            <a:ext cx="304800" cy="304800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altLang="zh-CN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4958" name="Oval 30"/>
          <p:cNvSpPr>
            <a:spLocks noChangeArrowheads="1"/>
          </p:cNvSpPr>
          <p:nvPr/>
        </p:nvSpPr>
        <p:spPr bwMode="auto">
          <a:xfrm>
            <a:off x="3792538" y="1143000"/>
            <a:ext cx="304800" cy="304800"/>
          </a:xfrm>
          <a:prstGeom prst="ellips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altLang="zh-CN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4959" name="Rectangle 31"/>
          <p:cNvSpPr>
            <a:spLocks noChangeArrowheads="1"/>
          </p:cNvSpPr>
          <p:nvPr/>
        </p:nvSpPr>
        <p:spPr bwMode="auto">
          <a:xfrm>
            <a:off x="5240338" y="1676400"/>
            <a:ext cx="381000" cy="38100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altLang="zh-CN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4960" name="Rectangle 32"/>
          <p:cNvSpPr>
            <a:spLocks noChangeArrowheads="1"/>
          </p:cNvSpPr>
          <p:nvPr/>
        </p:nvSpPr>
        <p:spPr bwMode="auto">
          <a:xfrm>
            <a:off x="4706938" y="457200"/>
            <a:ext cx="381000" cy="381000"/>
          </a:xfrm>
          <a:prstGeom prst="rect">
            <a:avLst/>
          </a:prstGeom>
          <a:noFill/>
          <a:ln w="38100">
            <a:solidFill>
              <a:srgbClr val="FF505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altLang="zh-CN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4961" name="Rectangle 33"/>
          <p:cNvSpPr>
            <a:spLocks noChangeArrowheads="1"/>
          </p:cNvSpPr>
          <p:nvPr/>
        </p:nvSpPr>
        <p:spPr bwMode="auto">
          <a:xfrm>
            <a:off x="6459538" y="457200"/>
            <a:ext cx="381000" cy="3810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altLang="zh-CN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4962" name="Oval 34"/>
          <p:cNvSpPr>
            <a:spLocks noChangeArrowheads="1"/>
          </p:cNvSpPr>
          <p:nvPr/>
        </p:nvSpPr>
        <p:spPr bwMode="auto">
          <a:xfrm>
            <a:off x="4325938" y="5181600"/>
            <a:ext cx="304800" cy="3048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altLang="zh-CN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4963" name="Oval 35"/>
          <p:cNvSpPr>
            <a:spLocks noChangeArrowheads="1"/>
          </p:cNvSpPr>
          <p:nvPr/>
        </p:nvSpPr>
        <p:spPr bwMode="auto">
          <a:xfrm>
            <a:off x="4554538" y="5029200"/>
            <a:ext cx="304800" cy="304800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altLang="zh-CN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4964" name="Oval 36"/>
          <p:cNvSpPr>
            <a:spLocks noChangeArrowheads="1"/>
          </p:cNvSpPr>
          <p:nvPr/>
        </p:nvSpPr>
        <p:spPr bwMode="auto">
          <a:xfrm>
            <a:off x="6764338" y="6096000"/>
            <a:ext cx="304800" cy="3048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altLang="zh-CN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4965" name="Oval 37"/>
          <p:cNvSpPr>
            <a:spLocks noChangeArrowheads="1"/>
          </p:cNvSpPr>
          <p:nvPr/>
        </p:nvSpPr>
        <p:spPr bwMode="auto">
          <a:xfrm>
            <a:off x="7373938" y="5791200"/>
            <a:ext cx="304800" cy="3048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altLang="zh-CN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4966" name="Oval 38"/>
          <p:cNvSpPr>
            <a:spLocks noChangeArrowheads="1"/>
          </p:cNvSpPr>
          <p:nvPr/>
        </p:nvSpPr>
        <p:spPr bwMode="auto">
          <a:xfrm>
            <a:off x="7221538" y="5943600"/>
            <a:ext cx="304800" cy="304800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altLang="zh-CN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4967" name="Oval 39"/>
          <p:cNvSpPr>
            <a:spLocks noChangeArrowheads="1"/>
          </p:cNvSpPr>
          <p:nvPr/>
        </p:nvSpPr>
        <p:spPr bwMode="auto">
          <a:xfrm>
            <a:off x="6992938" y="5943600"/>
            <a:ext cx="304800" cy="304800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altLang="zh-CN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4968" name="Oval 40"/>
          <p:cNvSpPr>
            <a:spLocks noChangeArrowheads="1"/>
          </p:cNvSpPr>
          <p:nvPr/>
        </p:nvSpPr>
        <p:spPr bwMode="auto">
          <a:xfrm>
            <a:off x="6764338" y="5334000"/>
            <a:ext cx="304800" cy="304800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altLang="zh-CN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4969" name="Oval 41"/>
          <p:cNvSpPr>
            <a:spLocks noChangeArrowheads="1"/>
          </p:cNvSpPr>
          <p:nvPr/>
        </p:nvSpPr>
        <p:spPr bwMode="auto">
          <a:xfrm>
            <a:off x="6637338" y="5156200"/>
            <a:ext cx="304800" cy="304800"/>
          </a:xfrm>
          <a:prstGeom prst="ellips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altLang="zh-CN" b="1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D9E7FC-C2B9-40B4-81BD-D21266DF5B57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Properties of Flooding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FF"/>
                </a:solidFill>
              </a:rPr>
              <a:t>All possible routes </a:t>
            </a:r>
            <a:r>
              <a:rPr lang="en-US" altLang="zh-CN" smtClean="0"/>
              <a:t>are tried</a:t>
            </a:r>
          </a:p>
          <a:p>
            <a:pPr lvl="1" eaLnBrk="1" hangingPunct="1"/>
            <a:r>
              <a:rPr lang="en-US" altLang="zh-CN" smtClean="0"/>
              <a:t>Very robust</a:t>
            </a:r>
          </a:p>
          <a:p>
            <a:pPr lvl="3"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At least one packet will take minimum cost route</a:t>
            </a:r>
          </a:p>
          <a:p>
            <a:pPr lvl="1" eaLnBrk="1" hangingPunct="1"/>
            <a:r>
              <a:rPr lang="en-US" altLang="zh-CN" smtClean="0"/>
              <a:t>Can be used to set up virtual circuit</a:t>
            </a:r>
          </a:p>
          <a:p>
            <a:pPr lvl="3" eaLnBrk="1" hangingPunct="1"/>
            <a:endParaRPr lang="en-US" altLang="zh-CN" smtClean="0"/>
          </a:p>
          <a:p>
            <a:pPr eaLnBrk="1" hangingPunct="1"/>
            <a:r>
              <a:rPr lang="en-US" altLang="zh-CN" smtClean="0">
                <a:solidFill>
                  <a:srgbClr val="0000FF"/>
                </a:solidFill>
              </a:rPr>
              <a:t>All switches </a:t>
            </a:r>
            <a:r>
              <a:rPr lang="en-US" altLang="zh-CN" smtClean="0"/>
              <a:t>are visited</a:t>
            </a:r>
          </a:p>
          <a:p>
            <a:pPr lvl="1" eaLnBrk="1" hangingPunct="1"/>
            <a:r>
              <a:rPr lang="en-US" altLang="zh-CN" smtClean="0"/>
              <a:t>Useful to distribute information (e.g. routing)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4912A6-188D-457A-BC7B-2655BF93A4E6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Random Routing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mtClean="0"/>
              <a:t>Node selects </a:t>
            </a:r>
            <a:r>
              <a:rPr lang="en-US" altLang="zh-CN" smtClean="0">
                <a:solidFill>
                  <a:schemeClr val="hlink"/>
                </a:solidFill>
              </a:rPr>
              <a:t>one outgoing path</a:t>
            </a:r>
            <a:r>
              <a:rPr lang="en-US" altLang="zh-CN" smtClean="0"/>
              <a:t> for retransmission of incoming packet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mtClean="0"/>
              <a:t>Selection can be random or round robin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mtClean="0"/>
              <a:t>Or based on probability calculation</a:t>
            </a:r>
          </a:p>
          <a:p>
            <a:pPr lvl="3" eaLnBrk="1" hangingPunct="1">
              <a:lnSpc>
                <a:spcPct val="110000"/>
              </a:lnSpc>
            </a:pPr>
            <a:endParaRPr lang="en-US" altLang="zh-CN" sz="1800" smtClean="0"/>
          </a:p>
          <a:p>
            <a:pPr eaLnBrk="1" hangingPunct="1">
              <a:lnSpc>
                <a:spcPct val="110000"/>
              </a:lnSpc>
            </a:pPr>
            <a:r>
              <a:rPr lang="en-US" altLang="zh-CN" smtClean="0"/>
              <a:t>No network info needed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/>
              <a:t>Suitable for </a:t>
            </a:r>
            <a:r>
              <a:rPr lang="en-US" altLang="zh-CN" smtClean="0">
                <a:solidFill>
                  <a:srgbClr val="0000FF"/>
                </a:solidFill>
              </a:rPr>
              <a:t>strongly-connected network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/>
              <a:t>Route is typically not optimal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7FEB14-FD5C-4DEB-8C6D-AB9BE279032B}" type="slidenum">
              <a:rPr lang="en-US" altLang="zh-CN" smtClean="0"/>
              <a:pPr/>
              <a:t>37</a:t>
            </a:fld>
            <a:endParaRPr lang="en-US" altLang="zh-CN" smtClean="0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Assign Probabilities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600" b="1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600" b="1" i="1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600" b="1" baseline="-25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3600" b="1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600" b="1" i="1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600" b="1" baseline="-25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altLang="zh-CN" sz="3600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</a:t>
            </a:r>
            <a:r>
              <a:rPr lang="en-US" altLang="zh-CN" sz="3600" b="1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3600" b="1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600" b="1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</a:p>
          <a:p>
            <a:pPr lvl="1" eaLnBrk="1" hangingPunct="1"/>
            <a:r>
              <a:rPr lang="en-US" altLang="zh-CN" sz="3200" b="1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200" b="1" i="1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smtClean="0"/>
              <a:t> – Probability of selecting out-link </a:t>
            </a:r>
            <a:r>
              <a:rPr lang="en-US" altLang="zh-CN" sz="3200" b="1" i="1" smtClean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 lvl="1" eaLnBrk="1" hangingPunct="1"/>
            <a:r>
              <a:rPr lang="en-US" altLang="zh-CN" sz="3200" b="1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200" b="1" i="1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smtClean="0"/>
              <a:t> – Cost factor of link </a:t>
            </a:r>
            <a:r>
              <a:rPr lang="en-US" altLang="zh-CN" sz="3200" b="1" i="1" smtClean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 lvl="3" eaLnBrk="1" hangingPunct="1"/>
            <a:endParaRPr lang="en-US" altLang="zh-CN" smtClean="0">
              <a:latin typeface="Comic Sans MS" pitchFamily="66" charset="0"/>
            </a:endParaRPr>
          </a:p>
          <a:p>
            <a:pPr eaLnBrk="1" hangingPunct="1"/>
            <a:r>
              <a:rPr lang="en-US" altLang="zh-CN" sz="3600" smtClean="0"/>
              <a:t>Possible </a:t>
            </a:r>
            <a:r>
              <a:rPr lang="en-US" altLang="zh-CN" sz="3600" smtClean="0">
                <a:solidFill>
                  <a:schemeClr val="hlink"/>
                </a:solidFill>
              </a:rPr>
              <a:t>cost factor</a:t>
            </a:r>
          </a:p>
          <a:p>
            <a:pPr lvl="1" eaLnBrk="1" hangingPunct="1"/>
            <a:r>
              <a:rPr lang="en-US" altLang="zh-CN" sz="3200" smtClean="0"/>
              <a:t>Transmission rate – for throughput</a:t>
            </a:r>
          </a:p>
          <a:p>
            <a:pPr lvl="1" eaLnBrk="1" hangingPunct="1"/>
            <a:r>
              <a:rPr lang="en-US" altLang="zh-CN" sz="3200" smtClean="0"/>
              <a:t>Reverse of queue size – for delay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Adaptive Routing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dirty="0" smtClean="0"/>
              <a:t>Used by almost all packet switching networks</a:t>
            </a:r>
          </a:p>
          <a:p>
            <a:pPr lvl="3"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dirty="0" smtClean="0">
                <a:solidFill>
                  <a:schemeClr val="hlink"/>
                </a:solidFill>
              </a:rPr>
              <a:t>Routing decisions change</a:t>
            </a:r>
            <a:r>
              <a:rPr lang="en-US" altLang="zh-CN" dirty="0" smtClean="0"/>
              <a:t> as conditions on the network change</a:t>
            </a:r>
          </a:p>
          <a:p>
            <a:pPr lvl="3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Requires </a:t>
            </a:r>
            <a:r>
              <a:rPr lang="en-US" altLang="zh-CN" dirty="0" smtClean="0">
                <a:solidFill>
                  <a:srgbClr val="0000FF"/>
                </a:solidFill>
              </a:rPr>
              <a:t>info about network</a:t>
            </a:r>
          </a:p>
          <a:p>
            <a:pPr lvl="1" eaLnBrk="1" hangingPunct="1">
              <a:defRPr/>
            </a:pPr>
            <a:r>
              <a:rPr lang="en-US" altLang="zh-CN" dirty="0" smtClean="0"/>
              <a:t>Tradeoff between quality of network info and overhead</a:t>
            </a:r>
          </a:p>
          <a:p>
            <a:pPr lvl="3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altLang="zh-CN" dirty="0" smtClean="0"/>
              <a:t>Aid in </a:t>
            </a:r>
            <a:r>
              <a:rPr lang="en-US" altLang="zh-CN" dirty="0" smtClean="0">
                <a:solidFill>
                  <a:srgbClr val="0000FF"/>
                </a:solidFill>
              </a:rPr>
              <a:t>congestion control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005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40FB0B-2516-4B16-8ACE-3CCA4A7DC796}" type="slidenum">
              <a:rPr lang="en-US" altLang="zh-CN" smtClean="0"/>
              <a:pPr/>
              <a:t>38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6321"/>
          <a:stretch>
            <a:fillRect/>
          </a:stretch>
        </p:blipFill>
        <p:spPr bwMode="auto">
          <a:xfrm>
            <a:off x="323850" y="1341438"/>
            <a:ext cx="8164513" cy="428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 Isolated Adaptive Routing</a:t>
            </a:r>
          </a:p>
        </p:txBody>
      </p:sp>
      <p:sp>
        <p:nvSpPr>
          <p:cNvPr id="131075" name="内容占位符 9"/>
          <p:cNvSpPr>
            <a:spLocks noGrp="1"/>
          </p:cNvSpPr>
          <p:nvPr>
            <p:ph idx="1"/>
          </p:nvPr>
        </p:nvSpPr>
        <p:spPr>
          <a:xfrm>
            <a:off x="395288" y="1412875"/>
            <a:ext cx="4176712" cy="515938"/>
          </a:xfrm>
        </p:spPr>
        <p:txBody>
          <a:bodyPr/>
          <a:lstStyle/>
          <a:p>
            <a:r>
              <a:rPr lang="en-US" altLang="zh-CN" sz="2800" smtClean="0">
                <a:solidFill>
                  <a:srgbClr val="0000FF"/>
                </a:solidFill>
              </a:rPr>
              <a:t>Only local info used</a:t>
            </a:r>
          </a:p>
        </p:txBody>
      </p:sp>
      <p:sp>
        <p:nvSpPr>
          <p:cNvPr id="13107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3B4E38-4533-44B6-A9D6-B66260A75026}" type="slidenum">
              <a:rPr lang="en-US" altLang="zh-CN" smtClean="0"/>
              <a:pPr/>
              <a:t>39</a:t>
            </a:fld>
            <a:endParaRPr lang="en-US" altLang="zh-CN" smtClean="0"/>
          </a:p>
        </p:txBody>
      </p:sp>
      <p:sp>
        <p:nvSpPr>
          <p:cNvPr id="256004" name="Oval 4"/>
          <p:cNvSpPr>
            <a:spLocks noChangeArrowheads="1"/>
          </p:cNvSpPr>
          <p:nvPr/>
        </p:nvSpPr>
        <p:spPr bwMode="auto">
          <a:xfrm>
            <a:off x="6734175" y="2133600"/>
            <a:ext cx="574675" cy="576263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 b="1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31078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6674"/>
          <a:stretch>
            <a:fillRect/>
          </a:stretch>
        </p:blipFill>
        <p:spPr bwMode="auto">
          <a:xfrm>
            <a:off x="1187450" y="4292600"/>
            <a:ext cx="3455988" cy="231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06" name="Text Box 6"/>
          <p:cNvSpPr txBox="1">
            <a:spLocks noChangeArrowheads="1"/>
          </p:cNvSpPr>
          <p:nvPr/>
        </p:nvSpPr>
        <p:spPr bwMode="auto">
          <a:xfrm>
            <a:off x="5848350" y="16525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=9</a:t>
            </a:r>
          </a:p>
        </p:txBody>
      </p:sp>
      <p:sp>
        <p:nvSpPr>
          <p:cNvPr id="256007" name="Text Box 7"/>
          <p:cNvSpPr txBox="1">
            <a:spLocks noChangeArrowheads="1"/>
          </p:cNvSpPr>
          <p:nvPr/>
        </p:nvSpPr>
        <p:spPr bwMode="auto">
          <a:xfrm>
            <a:off x="7380288" y="249237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=4</a:t>
            </a:r>
          </a:p>
        </p:txBody>
      </p:sp>
      <p:sp>
        <p:nvSpPr>
          <p:cNvPr id="256008" name="Text Box 8"/>
          <p:cNvSpPr txBox="1">
            <a:spLocks noChangeArrowheads="1"/>
          </p:cNvSpPr>
          <p:nvPr/>
        </p:nvSpPr>
        <p:spPr bwMode="auto">
          <a:xfrm>
            <a:off x="7524750" y="404177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=5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4" grpId="0" animBg="1"/>
      <p:bldP spid="256006" grpId="0"/>
      <p:bldP spid="256007" grpId="0"/>
      <p:bldP spid="25600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Switch Functions</a:t>
            </a:r>
          </a:p>
        </p:txBody>
      </p:sp>
      <p:sp>
        <p:nvSpPr>
          <p:cNvPr id="88066" name="内容占位符 2"/>
          <p:cNvSpPr>
            <a:spLocks noGrp="1"/>
          </p:cNvSpPr>
          <p:nvPr>
            <p:ph idx="1"/>
          </p:nvPr>
        </p:nvSpPr>
        <p:spPr>
          <a:xfrm>
            <a:off x="179388" y="1412875"/>
            <a:ext cx="4248150" cy="792163"/>
          </a:xfrm>
        </p:spPr>
        <p:txBody>
          <a:bodyPr/>
          <a:lstStyle/>
          <a:p>
            <a:r>
              <a:rPr lang="en-US" altLang="zh-CN" sz="2400" smtClean="0"/>
              <a:t>Routing determines the </a:t>
            </a:r>
            <a:r>
              <a:rPr lang="en-US" altLang="zh-CN" sz="2400" smtClean="0">
                <a:solidFill>
                  <a:srgbClr val="FF0000"/>
                </a:solidFill>
              </a:rPr>
              <a:t>forwarding table</a:t>
            </a:r>
          </a:p>
        </p:txBody>
      </p:sp>
      <p:sp>
        <p:nvSpPr>
          <p:cNvPr id="8806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B1CA12-53F1-439F-8C88-2809683299A2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pic>
        <p:nvPicPr>
          <p:cNvPr id="88068" name="图片 4" descr="图片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2138" y="1341438"/>
            <a:ext cx="5472112" cy="517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 </a:t>
            </a:r>
            <a:r>
              <a:rPr lang="en-GB" altLang="zh-CN" smtClean="0"/>
              <a:t>Least Cost Algorithms</a:t>
            </a:r>
            <a:endParaRPr lang="en-US" altLang="zh-CN" smtClean="0"/>
          </a:p>
        </p:txBody>
      </p:sp>
      <p:sp>
        <p:nvSpPr>
          <p:cNvPr id="1320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For each pair of nodes, find a path with the least cost</a:t>
            </a:r>
          </a:p>
          <a:p>
            <a:pPr lvl="1"/>
            <a:endParaRPr lang="en-US" altLang="zh-CN" smtClean="0"/>
          </a:p>
          <a:p>
            <a:pPr eaLnBrk="1" hangingPunct="1"/>
            <a:r>
              <a:rPr lang="en-GB" altLang="zh-CN" smtClean="0"/>
              <a:t>Dijkstra’s Algorithm</a:t>
            </a:r>
          </a:p>
          <a:p>
            <a:pPr eaLnBrk="1" hangingPunct="1"/>
            <a:r>
              <a:rPr lang="en-GB" altLang="zh-CN" smtClean="0"/>
              <a:t>Bellman-Ford Algorithm</a:t>
            </a:r>
            <a:endParaRPr lang="en-US" altLang="zh-CN" smtClean="0"/>
          </a:p>
        </p:txBody>
      </p:sp>
      <p:sp>
        <p:nvSpPr>
          <p:cNvPr id="13209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B676C2-89F2-43DD-A958-13310BBBDF5B}" type="slidenum">
              <a:rPr lang="en-US" altLang="zh-CN" smtClean="0"/>
              <a:pPr/>
              <a:t>40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CA4079-31AE-4D96-8198-E7348D371158}" type="slidenum">
              <a:rPr lang="en-US" altLang="zh-CN" smtClean="0"/>
              <a:pPr/>
              <a:t>41</a:t>
            </a:fld>
            <a:endParaRPr lang="en-US" altLang="zh-CN" smtClean="0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Dijkstra’s Algorithm</a:t>
            </a:r>
            <a:endParaRPr lang="en-US" altLang="zh-CN" smtClean="0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zh-CN" sz="2800" dirty="0" smtClean="0"/>
              <a:t>Find shortest paths </a:t>
            </a:r>
            <a:r>
              <a:rPr lang="en-US" altLang="zh-CN" sz="2800" dirty="0" smtClean="0">
                <a:solidFill>
                  <a:schemeClr val="hlink"/>
                </a:solidFill>
              </a:rPr>
              <a:t>from given source to all other nodes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Developing paths in order of increasing path cost (length)</a:t>
            </a:r>
          </a:p>
          <a:p>
            <a:pPr lvl="3" eaLnBrk="1" hangingPunct="1">
              <a:defRPr/>
            </a:pPr>
            <a:endParaRPr lang="en-GB" sz="1600" dirty="0" smtClean="0"/>
          </a:p>
          <a:p>
            <a:pPr eaLnBrk="1" hangingPunct="1">
              <a:defRPr/>
            </a:pPr>
            <a:r>
              <a:rPr lang="en-US" altLang="zh-CN" sz="2800" dirty="0" smtClean="0"/>
              <a:t>Denote</a:t>
            </a:r>
          </a:p>
          <a:p>
            <a:pPr lvl="1" eaLnBrk="1" hangingPunct="1">
              <a:defRPr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400" dirty="0" smtClean="0"/>
              <a:t> </a:t>
            </a:r>
            <a:r>
              <a:rPr lang="en-US" altLang="zh-CN" sz="2400" dirty="0" smtClean="0"/>
              <a:t>= set of nodes in the network</a:t>
            </a:r>
          </a:p>
          <a:p>
            <a:pPr lvl="1" eaLnBrk="1" hangingPunct="1">
              <a:defRPr/>
            </a:pPr>
            <a:r>
              <a:rPr lang="en-GB" altLang="zh-CN" sz="24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2400" dirty="0" smtClean="0"/>
              <a:t> </a:t>
            </a:r>
            <a:r>
              <a:rPr lang="en-US" altLang="zh-CN" sz="2400" dirty="0" smtClean="0"/>
              <a:t>= the source node</a:t>
            </a:r>
          </a:p>
          <a:p>
            <a:pPr lvl="1" eaLnBrk="1" hangingPunct="1">
              <a:defRPr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400" dirty="0" smtClean="0"/>
              <a:t> </a:t>
            </a:r>
            <a:r>
              <a:rPr lang="en-US" altLang="zh-CN" sz="2400" dirty="0" smtClean="0"/>
              <a:t>= set of nodes so far incorporated by the algorithm</a:t>
            </a:r>
          </a:p>
          <a:p>
            <a:pPr lvl="3" eaLnBrk="1" hangingPunct="1">
              <a:defRPr/>
            </a:pPr>
            <a:endParaRPr lang="en-US" altLang="zh-CN" sz="1600" dirty="0" smtClean="0"/>
          </a:p>
          <a:p>
            <a:pPr lvl="1" eaLnBrk="1" hangingPunct="1">
              <a:defRPr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 j)</a:t>
            </a:r>
            <a:r>
              <a:rPr lang="en-GB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/>
              <a:t>= link cost from node 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/>
              <a:t> to node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en-GB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defRPr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 = 0</a:t>
            </a:r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defRPr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, j) =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/>
              <a:t>if the two nodes are not directly connected</a:t>
            </a:r>
            <a:endParaRPr lang="en-GB" sz="2000" dirty="0" smtClean="0"/>
          </a:p>
          <a:p>
            <a:pPr lvl="2" eaLnBrk="1" hangingPunct="1">
              <a:defRPr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, j)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&gt;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altLang="zh-CN" sz="2000" dirty="0" smtClean="0"/>
              <a:t>if the two nodes are directly connected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5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8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8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8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8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7EBBDC-5D7A-4A87-8970-9381BE23760B}" type="slidenum">
              <a:rPr lang="en-US" altLang="zh-CN" smtClean="0"/>
              <a:pPr/>
              <a:t>42</a:t>
            </a:fld>
            <a:endParaRPr lang="en-US" altLang="zh-CN" smtClean="0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Dijkstra’s Algorithm Method</a:t>
            </a:r>
            <a:endParaRPr lang="en-US" altLang="zh-CN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L(n)</a:t>
            </a:r>
            <a:r>
              <a:rPr lang="en-GB" sz="2400" dirty="0" smtClean="0"/>
              <a:t> </a:t>
            </a:r>
            <a:r>
              <a:rPr lang="en-US" altLang="zh-CN" sz="2400" dirty="0" smtClean="0"/>
              <a:t>=</a:t>
            </a:r>
            <a:r>
              <a:rPr lang="en-GB" sz="2400" dirty="0" smtClean="0"/>
              <a:t> </a:t>
            </a:r>
            <a:r>
              <a:rPr lang="en-US" altLang="zh-CN" sz="2400" dirty="0" smtClean="0">
                <a:solidFill>
                  <a:schemeClr val="hlink"/>
                </a:solidFill>
              </a:rPr>
              <a:t>cost of least-cost path</a:t>
            </a:r>
            <a:r>
              <a:rPr lang="en-US" altLang="zh-CN" sz="2400" dirty="0" smtClean="0"/>
              <a:t> from source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 smtClean="0"/>
              <a:t> to node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/>
              <a:t> currently known</a:t>
            </a:r>
            <a:endParaRPr lang="en-GB" sz="2400" dirty="0" smtClean="0"/>
          </a:p>
          <a:p>
            <a:pPr lvl="1" eaLnBrk="1" hangingPunct="1">
              <a:defRPr/>
            </a:pPr>
            <a:r>
              <a:rPr lang="en-GB" sz="2000" dirty="0" smtClean="0"/>
              <a:t>A</a:t>
            </a:r>
            <a:r>
              <a:rPr lang="en-US" altLang="zh-CN" sz="2000" dirty="0" smtClean="0"/>
              <a:t>t termination,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L(n)</a:t>
            </a:r>
            <a:r>
              <a:rPr lang="en-US" altLang="zh-CN" sz="2000" dirty="0" smtClean="0"/>
              <a:t> is cost of least-cost path from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0" dirty="0" smtClean="0"/>
              <a:t> to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lvl="3" eaLnBrk="1" hangingPunct="1">
              <a:defRPr/>
            </a:pPr>
            <a:endParaRPr lang="en-US" altLang="zh-CN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GB" sz="2400" dirty="0" smtClean="0"/>
              <a:t>Step 1 </a:t>
            </a:r>
            <a:r>
              <a:rPr lang="en-US" altLang="zh-CN" sz="2400" dirty="0" smtClean="0"/>
              <a:t>[</a:t>
            </a:r>
            <a:r>
              <a:rPr lang="en-US" altLang="zh-CN" sz="2400" dirty="0" smtClean="0">
                <a:solidFill>
                  <a:srgbClr val="0000FF"/>
                </a:solidFill>
              </a:rPr>
              <a:t>Initialization</a:t>
            </a:r>
            <a:r>
              <a:rPr lang="en-US" altLang="zh-CN" sz="2400" dirty="0" smtClean="0"/>
              <a:t>]</a:t>
            </a:r>
          </a:p>
          <a:p>
            <a:pPr lvl="1" eaLnBrk="1" hangingPunct="1">
              <a:defRPr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T = {s}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smtClean="0"/>
              <a:t>s</a:t>
            </a:r>
            <a:r>
              <a:rPr lang="en-US" altLang="zh-CN" sz="2000" dirty="0" smtClean="0"/>
              <a:t>et of nodes incorporated consists of only source node</a:t>
            </a:r>
          </a:p>
          <a:p>
            <a:pPr lvl="1" eaLnBrk="1" hangingPunct="1">
              <a:defRPr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L(n) = w(s, n)   </a:t>
            </a:r>
            <a:r>
              <a:rPr lang="en-US" altLang="zh-CN" sz="2000" dirty="0" smtClean="0"/>
              <a:t>for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GB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en-GB" sz="2000" dirty="0" smtClean="0"/>
              <a:t>Initial</a:t>
            </a:r>
            <a:r>
              <a:rPr lang="en-US" altLang="zh-CN" sz="2000" dirty="0" smtClean="0"/>
              <a:t> path costs to neighboring nodes are simply link costs</a:t>
            </a:r>
          </a:p>
          <a:p>
            <a:pPr lvl="3" eaLnBrk="1" hangingPunct="1">
              <a:defRPr/>
            </a:pPr>
            <a:endParaRPr lang="en-US" altLang="zh-CN" sz="1200" dirty="0" smtClean="0"/>
          </a:p>
          <a:p>
            <a:pPr eaLnBrk="1" hangingPunct="1">
              <a:defRPr/>
            </a:pPr>
            <a:r>
              <a:rPr lang="en-GB" sz="2400" dirty="0" smtClean="0"/>
              <a:t>Step </a:t>
            </a:r>
            <a:r>
              <a:rPr lang="en-US" altLang="zh-CN" sz="2400" dirty="0" smtClean="0"/>
              <a:t>2</a:t>
            </a:r>
            <a:r>
              <a:rPr lang="en-GB" sz="2400" dirty="0" smtClean="0"/>
              <a:t> </a:t>
            </a:r>
            <a:r>
              <a:rPr lang="en-US" altLang="zh-CN" sz="2400" dirty="0" smtClean="0"/>
              <a:t>[</a:t>
            </a:r>
            <a:r>
              <a:rPr lang="en-US" altLang="zh-CN" sz="2400" dirty="0" smtClean="0">
                <a:solidFill>
                  <a:srgbClr val="0000FF"/>
                </a:solidFill>
              </a:rPr>
              <a:t>Get Next Node</a:t>
            </a:r>
            <a:r>
              <a:rPr lang="en-US" altLang="zh-CN" sz="2400" dirty="0" smtClean="0"/>
              <a:t>]</a:t>
            </a:r>
            <a:endParaRPr lang="en-GB" sz="2400" dirty="0" smtClean="0"/>
          </a:p>
          <a:p>
            <a:pPr lvl="1" eaLnBrk="1" hangingPunct="1">
              <a:defRPr/>
            </a:pPr>
            <a:r>
              <a:rPr lang="en-US" altLang="zh-CN" sz="2000" dirty="0" smtClean="0"/>
              <a:t>Find node 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dirty="0" smtClean="0"/>
              <a:t> not in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dirty="0" smtClean="0"/>
              <a:t> </a:t>
            </a:r>
            <a:r>
              <a:rPr lang="en-GB" sz="2000" dirty="0" smtClean="0"/>
              <a:t>with</a:t>
            </a:r>
            <a:r>
              <a:rPr lang="en-US" altLang="zh-CN" sz="2000" dirty="0" smtClean="0"/>
              <a:t> least-cost path from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0" dirty="0" smtClean="0"/>
              <a:t> (i.e.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min L(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0" dirty="0" smtClean="0"/>
              <a:t>)</a:t>
            </a:r>
            <a:endParaRPr lang="en-GB" sz="2000" dirty="0" smtClean="0"/>
          </a:p>
          <a:p>
            <a:pPr lvl="1" eaLnBrk="1" hangingPunct="1">
              <a:defRPr/>
            </a:pPr>
            <a:r>
              <a:rPr lang="en-GB" sz="2000" dirty="0" smtClean="0"/>
              <a:t>In</a:t>
            </a:r>
            <a:r>
              <a:rPr lang="en-US" altLang="zh-CN" sz="2000" dirty="0" smtClean="0"/>
              <a:t>corporate node 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dirty="0" smtClean="0"/>
              <a:t> into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GB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en-US" altLang="zh-CN" sz="2000" dirty="0" smtClean="0"/>
              <a:t>Also incorporate the edge that links 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dirty="0" smtClean="0"/>
              <a:t> with the node in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dirty="0" smtClean="0"/>
              <a:t> that contributes to the path</a:t>
            </a:r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9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9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9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mtClean="0"/>
              <a:t>Dijkstra’s Algorithm Method</a:t>
            </a:r>
            <a:endParaRPr lang="en-US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Step </a:t>
            </a:r>
            <a:r>
              <a:rPr lang="en-US" altLang="zh-CN" smtClean="0"/>
              <a:t>3</a:t>
            </a:r>
            <a:r>
              <a:rPr lang="en-GB" altLang="zh-CN" smtClean="0"/>
              <a:t> </a:t>
            </a:r>
            <a:r>
              <a:rPr lang="en-US" altLang="zh-CN" smtClean="0"/>
              <a:t>[</a:t>
            </a:r>
            <a:r>
              <a:rPr lang="en-US" altLang="zh-CN" smtClean="0">
                <a:solidFill>
                  <a:srgbClr val="0000FF"/>
                </a:solidFill>
              </a:rPr>
              <a:t>Update Least-Cost Paths</a:t>
            </a:r>
            <a:r>
              <a:rPr lang="en-US" altLang="zh-CN" smtClean="0"/>
              <a:t>]</a:t>
            </a:r>
          </a:p>
          <a:p>
            <a:pPr lvl="1" eaLnBrk="1" hangingPunct="1"/>
            <a:r>
              <a:rPr lang="en-US" altLang="zh-CN" b="1" smtClean="0">
                <a:latin typeface="Times New Roman" pitchFamily="18" charset="0"/>
                <a:cs typeface="Times New Roman" pitchFamily="18" charset="0"/>
              </a:rPr>
              <a:t>L(n) = min[L(n), L(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smtClean="0">
                <a:latin typeface="Times New Roman" pitchFamily="18" charset="0"/>
                <a:cs typeface="Times New Roman" pitchFamily="18" charset="0"/>
              </a:rPr>
              <a:t>) + w(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smtClean="0">
                <a:latin typeface="Times New Roman" pitchFamily="18" charset="0"/>
                <a:cs typeface="Times New Roman" pitchFamily="18" charset="0"/>
              </a:rPr>
              <a:t>, n)]</a:t>
            </a:r>
            <a:r>
              <a:rPr lang="en-GB" altLang="zh-CN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mtClean="0"/>
              <a:t>for all </a:t>
            </a:r>
            <a:r>
              <a:rPr lang="en-US" altLang="zh-CN" b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altLang="zh-CN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</a:t>
            </a:r>
            <a:r>
              <a:rPr lang="en-US" altLang="zh-CN" b="1" smtClean="0">
                <a:latin typeface="Times New Roman" pitchFamily="18" charset="0"/>
                <a:cs typeface="Times New Roman" pitchFamily="18" charset="0"/>
              </a:rPr>
              <a:t> T</a:t>
            </a:r>
          </a:p>
          <a:p>
            <a:pPr lvl="1" eaLnBrk="1" hangingPunct="1"/>
            <a:r>
              <a:rPr lang="en-US" altLang="zh-CN" smtClean="0"/>
              <a:t>If latter term is minimum, path from </a:t>
            </a:r>
            <a:r>
              <a:rPr lang="en-US" altLang="zh-CN" b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mtClean="0"/>
              <a:t> to </a:t>
            </a:r>
            <a:r>
              <a:rPr lang="en-US" altLang="zh-CN" b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mtClean="0"/>
              <a:t> is path from </a:t>
            </a:r>
            <a:r>
              <a:rPr lang="en-US" altLang="zh-CN" b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mtClean="0"/>
              <a:t> to 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mtClean="0"/>
              <a:t>concatenated with link from 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mtClean="0"/>
              <a:t> to </a:t>
            </a:r>
            <a:r>
              <a:rPr lang="en-US" altLang="zh-CN" b="1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lvl="2" eaLnBrk="1" hangingPunct="1"/>
            <a:endParaRPr lang="en-US" altLang="zh-CN" smtClean="0"/>
          </a:p>
          <a:p>
            <a:pPr eaLnBrk="1" hangingPunct="1"/>
            <a:r>
              <a:rPr lang="en-GB" altLang="zh-CN" smtClean="0"/>
              <a:t>Algorithm</a:t>
            </a:r>
            <a:r>
              <a:rPr lang="en-US" altLang="zh-CN" smtClean="0"/>
              <a:t> terminates when </a:t>
            </a:r>
            <a:r>
              <a:rPr lang="en-US" altLang="zh-CN" smtClean="0">
                <a:solidFill>
                  <a:srgbClr val="FF0000"/>
                </a:solidFill>
              </a:rPr>
              <a:t>all nodes have been added to </a:t>
            </a:r>
            <a:r>
              <a:rPr lang="en-US" altLang="zh-CN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GB" altLang="zh-CN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4400" smtClean="0"/>
          </a:p>
        </p:txBody>
      </p:sp>
      <p:sp>
        <p:nvSpPr>
          <p:cNvPr id="13619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FD6A19-3017-4787-A563-02B1A1A7A41E}" type="slidenum">
              <a:rPr lang="en-US" altLang="zh-CN" smtClean="0"/>
              <a:pPr/>
              <a:t>43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C971A8-3790-40BE-8B09-D0D5EDAFCBD8}" type="slidenum">
              <a:rPr lang="en-US" altLang="zh-CN" smtClean="0"/>
              <a:pPr/>
              <a:t>44</a:t>
            </a:fld>
            <a:endParaRPr lang="en-US" altLang="zh-CN" smtClean="0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Dijkstra’s Algorithm Notes</a:t>
            </a:r>
            <a:endParaRPr lang="en-US" altLang="zh-CN" smtClean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GB" altLang="zh-CN" sz="2800" smtClean="0">
                <a:solidFill>
                  <a:srgbClr val="0000FF"/>
                </a:solidFill>
              </a:rPr>
              <a:t>One iteration </a:t>
            </a:r>
            <a:r>
              <a:rPr lang="en-GB" altLang="zh-CN" sz="2800" smtClean="0"/>
              <a:t>of steps 2 and 3 adds </a:t>
            </a:r>
            <a:r>
              <a:rPr lang="en-GB" altLang="zh-CN" sz="2800" smtClean="0">
                <a:solidFill>
                  <a:schemeClr val="hlink"/>
                </a:solidFill>
              </a:rPr>
              <a:t>one new node</a:t>
            </a:r>
            <a:r>
              <a:rPr lang="en-GB" altLang="zh-CN" sz="2800" smtClean="0"/>
              <a:t> to </a:t>
            </a:r>
            <a:r>
              <a:rPr lang="en-GB" altLang="zh-CN" sz="2800" b="1" smtClean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lvl="1" eaLnBrk="1" hangingPunct="1">
              <a:lnSpc>
                <a:spcPct val="110000"/>
              </a:lnSpc>
            </a:pPr>
            <a:r>
              <a:rPr lang="en-GB" altLang="zh-CN" sz="2400" smtClean="0"/>
              <a:t>Defines least cost path from </a:t>
            </a:r>
            <a:r>
              <a:rPr lang="en-GB" altLang="zh-CN" sz="2400" b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altLang="zh-CN" sz="2400" smtClean="0"/>
              <a:t> to that node</a:t>
            </a:r>
          </a:p>
          <a:p>
            <a:pPr lvl="3" eaLnBrk="1" hangingPunct="1">
              <a:lnSpc>
                <a:spcPct val="110000"/>
              </a:lnSpc>
            </a:pPr>
            <a:endParaRPr lang="en-US" altLang="zh-CN" sz="1600" smtClean="0"/>
          </a:p>
          <a:p>
            <a:pPr eaLnBrk="1" hangingPunct="1">
              <a:lnSpc>
                <a:spcPct val="110000"/>
              </a:lnSpc>
            </a:pPr>
            <a:r>
              <a:rPr lang="en-US" altLang="zh-CN" sz="2800" smtClean="0"/>
              <a:t>Value 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L(n)</a:t>
            </a:r>
            <a:r>
              <a:rPr lang="en-US" altLang="zh-CN" sz="2800" smtClean="0"/>
              <a:t> for each node 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smtClean="0"/>
              <a:t> is the cost (length) of least-cost path from 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smtClean="0"/>
              <a:t> to 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lvl="3" eaLnBrk="1" hangingPunct="1">
              <a:lnSpc>
                <a:spcPct val="110000"/>
              </a:lnSpc>
            </a:pPr>
            <a:endParaRPr lang="en-GB" altLang="zh-CN" sz="1600" b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smtClean="0"/>
              <a:t>At last, 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smtClean="0"/>
              <a:t> defines the least-cost path from 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smtClean="0"/>
              <a:t> to each other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5AC3B9-B140-4C31-BA60-6CA13063503F}" type="slidenum">
              <a:rPr lang="en-US" altLang="zh-CN" smtClean="0"/>
              <a:pPr/>
              <a:t>45</a:t>
            </a:fld>
            <a:endParaRPr lang="en-US" altLang="zh-CN" smtClean="0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Example of Dijkstra's Algorithm</a:t>
            </a:r>
            <a:endParaRPr lang="en-US" altLang="zh-CN" smtClean="0"/>
          </a:p>
        </p:txBody>
      </p:sp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9861"/>
          <a:stretch>
            <a:fillRect/>
          </a:stretch>
        </p:blipFill>
        <p:spPr bwMode="auto">
          <a:xfrm>
            <a:off x="107950" y="1319213"/>
            <a:ext cx="8928100" cy="477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4EAF0C-4B91-4927-B8BA-1C6D5083E138}" type="slidenum">
              <a:rPr lang="en-US" altLang="zh-CN" smtClean="0"/>
              <a:pPr/>
              <a:t>46</a:t>
            </a:fld>
            <a:endParaRPr lang="en-US" altLang="zh-CN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>
                <a:latin typeface="+mn-lt"/>
              </a:rPr>
              <a:t>Results of Example</a:t>
            </a:r>
            <a:r>
              <a:rPr lang="en-GB" altLang="zh-CN" dirty="0" smtClean="0">
                <a:latin typeface="+mn-lt"/>
              </a:rPr>
              <a:t> </a:t>
            </a:r>
            <a:r>
              <a:rPr lang="en-GB" dirty="0" err="1" smtClean="0">
                <a:latin typeface="+mn-lt"/>
              </a:rPr>
              <a:t>Dijkstra’s</a:t>
            </a:r>
            <a:r>
              <a:rPr lang="en-GB" dirty="0" smtClean="0">
                <a:latin typeface="+mn-lt"/>
              </a:rPr>
              <a:t> Algorithm</a:t>
            </a:r>
            <a:endParaRPr lang="en-US" altLang="zh-CN" dirty="0" smtClean="0">
              <a:latin typeface="+mn-lt"/>
            </a:endParaRPr>
          </a:p>
        </p:txBody>
      </p:sp>
      <p:graphicFrame>
        <p:nvGraphicFramePr>
          <p:cNvPr id="262299" name="Group 155"/>
          <p:cNvGraphicFramePr>
            <a:graphicFrameLocks noGrp="1"/>
          </p:cNvGraphicFramePr>
          <p:nvPr>
            <p:ph type="tbl" idx="1"/>
          </p:nvPr>
        </p:nvGraphicFramePr>
        <p:xfrm>
          <a:off x="179388" y="1557338"/>
          <a:ext cx="8713787" cy="2362200"/>
        </p:xfrm>
        <a:graphic>
          <a:graphicData uri="http://schemas.openxmlformats.org/drawingml/2006/table">
            <a:tbl>
              <a:tblPr/>
              <a:tblGrid>
                <a:gridCol w="431800"/>
                <a:gridCol w="1584325"/>
                <a:gridCol w="576262"/>
                <a:gridCol w="792163"/>
                <a:gridCol w="576262"/>
                <a:gridCol w="792163"/>
                <a:gridCol w="576262"/>
                <a:gridCol w="719138"/>
                <a:gridCol w="504825"/>
                <a:gridCol w="792162"/>
                <a:gridCol w="503238"/>
                <a:gridCol w="865187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No </a:t>
                      </a: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L(2)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Path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L(3)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Path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L(4)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Path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L(5)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Path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L(6)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Path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{1}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1-2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1-3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1-4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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–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–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{1,4}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1-2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1-4-3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1-4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1-4-5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–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{1, 2, 4}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1-2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1-4-3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1-4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1-4-5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–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{1, 2, 4, 5}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1-2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1-4-5-3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1-4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1-4-5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1-4-5-6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{1, 2, 3, 4, 5}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1-2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1-4-5-3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1-4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1-4-5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1-4-5-6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{1, 2, 3, 4, 5, 6}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1-2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1-4-5-3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1-4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1-4-5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1-4-5-6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139373" name="Picture 14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6013" y="4005263"/>
            <a:ext cx="3240087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62344" name="Group 200"/>
          <p:cNvGraphicFramePr>
            <a:graphicFrameLocks noGrp="1"/>
          </p:cNvGraphicFramePr>
          <p:nvPr/>
        </p:nvGraphicFramePr>
        <p:xfrm>
          <a:off x="5448300" y="4221163"/>
          <a:ext cx="3048000" cy="1841500"/>
        </p:xfrm>
        <a:graphic>
          <a:graphicData uri="http://schemas.openxmlformats.org/drawingml/2006/table">
            <a:tbl>
              <a:tblPr/>
              <a:tblGrid>
                <a:gridCol w="1079500"/>
                <a:gridCol w="984250"/>
                <a:gridCol w="98425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Destination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Next-Hop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Distance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1D62F7-3DF7-4F67-B8ED-2899717A5EA0}" type="slidenum">
              <a:rPr lang="en-US" altLang="zh-CN" smtClean="0"/>
              <a:pPr/>
              <a:t>47</a:t>
            </a:fld>
            <a:endParaRPr lang="en-US" altLang="zh-CN" smtClean="0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Bellman-Ford Algorithm</a:t>
            </a:r>
            <a:endParaRPr lang="en-US" altLang="zh-CN" smtClean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zh-CN" sz="2800" dirty="0" smtClean="0"/>
              <a:t>Find shortest paths from given node containing</a:t>
            </a:r>
            <a:r>
              <a:rPr lang="en-US" altLang="zh-CN" sz="2800" dirty="0" smtClean="0">
                <a:solidFill>
                  <a:schemeClr val="folHlink"/>
                </a:solidFill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</a:rPr>
              <a:t>at most 1 link</a:t>
            </a:r>
            <a:endParaRPr lang="en-GB" sz="2800" dirty="0" smtClean="0">
              <a:solidFill>
                <a:srgbClr val="0000FF"/>
              </a:solidFill>
            </a:endParaRPr>
          </a:p>
          <a:p>
            <a:pPr eaLnBrk="1" hangingPunct="1">
              <a:defRPr/>
            </a:pPr>
            <a:r>
              <a:rPr lang="en-GB" sz="2800" dirty="0" smtClean="0"/>
              <a:t>Find</a:t>
            </a:r>
            <a:r>
              <a:rPr lang="en-US" altLang="zh-CN" sz="2800" dirty="0" smtClean="0"/>
              <a:t> the shortest paths that containing </a:t>
            </a:r>
            <a:r>
              <a:rPr lang="en-US" altLang="zh-CN" sz="2800" dirty="0" smtClean="0">
                <a:solidFill>
                  <a:schemeClr val="hlink"/>
                </a:solidFill>
              </a:rPr>
              <a:t>at most 2 links</a:t>
            </a:r>
            <a:r>
              <a:rPr lang="en-US" altLang="zh-CN" sz="2800" dirty="0" smtClean="0"/>
              <a:t>, based on the result of 1 link</a:t>
            </a:r>
            <a:endParaRPr lang="en-GB" sz="2800" dirty="0" smtClean="0"/>
          </a:p>
          <a:p>
            <a:pPr eaLnBrk="1" hangingPunct="1">
              <a:defRPr/>
            </a:pPr>
            <a:r>
              <a:rPr lang="en-GB" altLang="zh-CN" sz="2800" dirty="0" smtClean="0"/>
              <a:t>Find the shortest paths of </a:t>
            </a:r>
            <a:r>
              <a:rPr lang="en-GB" altLang="zh-CN" sz="2800" dirty="0" smtClean="0">
                <a:solidFill>
                  <a:srgbClr val="0000FF"/>
                </a:solidFill>
              </a:rPr>
              <a:t>3 links </a:t>
            </a:r>
            <a:r>
              <a:rPr lang="en-GB" altLang="zh-CN" sz="2800" dirty="0" smtClean="0"/>
              <a:t>based on result of 2 links, a</a:t>
            </a:r>
            <a:r>
              <a:rPr lang="en-GB" sz="2800" dirty="0" smtClean="0"/>
              <a:t>nd</a:t>
            </a:r>
            <a:r>
              <a:rPr lang="en-US" altLang="zh-CN" sz="2800" dirty="0" smtClean="0"/>
              <a:t> so on</a:t>
            </a:r>
          </a:p>
          <a:p>
            <a:pPr lvl="2" eaLnBrk="1" hangingPunct="1">
              <a:defRPr/>
            </a:pPr>
            <a:endParaRPr lang="en-US" altLang="zh-CN" sz="1600" dirty="0" smtClean="0"/>
          </a:p>
          <a:p>
            <a:pPr eaLnBrk="1" hangingPunct="1">
              <a:defRPr/>
            </a:pP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2800" dirty="0" smtClean="0"/>
              <a:t> </a:t>
            </a:r>
            <a:r>
              <a:rPr lang="en-US" altLang="zh-CN" sz="2800" dirty="0" smtClean="0"/>
              <a:t>= the source node</a:t>
            </a:r>
          </a:p>
          <a:p>
            <a:pPr eaLnBrk="1" hangingPunct="1">
              <a:defRPr/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j)</a:t>
            </a: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/>
              <a:t>=</a:t>
            </a:r>
            <a:r>
              <a:rPr lang="en-GB" sz="2800" dirty="0" smtClean="0"/>
              <a:t> </a:t>
            </a:r>
            <a:r>
              <a:rPr lang="en-US" altLang="zh-CN" sz="2800" dirty="0" smtClean="0"/>
              <a:t>link cost from node 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dirty="0" smtClean="0"/>
              <a:t> to node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en-GB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 = 0</a:t>
            </a:r>
            <a:endParaRPr lang="en-GB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 j) =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/>
              <a:t>if the two nodes are not directly connected</a:t>
            </a:r>
            <a:endParaRPr lang="en-GB" sz="2400" dirty="0" smtClean="0"/>
          </a:p>
          <a:p>
            <a:pPr lvl="1" eaLnBrk="1" hangingPunct="1">
              <a:defRPr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 j)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&gt;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altLang="zh-CN" sz="2400" dirty="0" smtClean="0"/>
              <a:t>if the two nodes are directly connected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mtClean="0"/>
              <a:t>Bellman-Ford Algorithm Method</a:t>
            </a:r>
            <a:endParaRPr lang="en-US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zh-CN" sz="2800" b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GB" altLang="zh-CN" sz="2800" smtClean="0"/>
              <a:t> </a:t>
            </a:r>
            <a:r>
              <a:rPr lang="en-US" altLang="zh-CN" sz="2800" smtClean="0"/>
              <a:t>= </a:t>
            </a:r>
            <a:r>
              <a:rPr lang="en-US" altLang="zh-CN" sz="2800" smtClean="0">
                <a:solidFill>
                  <a:schemeClr val="hlink"/>
                </a:solidFill>
              </a:rPr>
              <a:t>maximum number of links</a:t>
            </a:r>
            <a:r>
              <a:rPr lang="en-US" altLang="zh-CN" sz="2800" smtClean="0"/>
              <a:t> in path at current stage of the algorithm</a:t>
            </a:r>
          </a:p>
          <a:p>
            <a:pPr eaLnBrk="1" hangingPunct="1"/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800" b="1" baseline="-2500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(n)</a:t>
            </a:r>
            <a:r>
              <a:rPr lang="en-GB" altLang="zh-CN" sz="2800" smtClean="0"/>
              <a:t> </a:t>
            </a:r>
            <a:r>
              <a:rPr lang="en-US" altLang="zh-CN" sz="2800" smtClean="0"/>
              <a:t>=</a:t>
            </a:r>
            <a:r>
              <a:rPr lang="en-GB" altLang="zh-CN" sz="2800" smtClean="0"/>
              <a:t> </a:t>
            </a:r>
            <a:r>
              <a:rPr lang="en-US" altLang="zh-CN" sz="2800" smtClean="0"/>
              <a:t>cost of least-cost path from 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smtClean="0"/>
              <a:t> to 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smtClean="0"/>
              <a:t> under constraint of no more than 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800" smtClean="0"/>
              <a:t> links</a:t>
            </a:r>
          </a:p>
          <a:p>
            <a:pPr lvl="2" eaLnBrk="1" hangingPunct="1"/>
            <a:endParaRPr lang="en-US" altLang="zh-CN" sz="2000" smtClean="0"/>
          </a:p>
          <a:p>
            <a:pPr eaLnBrk="1" hangingPunct="1">
              <a:lnSpc>
                <a:spcPct val="120000"/>
              </a:lnSpc>
            </a:pPr>
            <a:r>
              <a:rPr lang="en-GB" altLang="zh-CN" sz="2800" smtClean="0"/>
              <a:t>Step </a:t>
            </a:r>
            <a:r>
              <a:rPr lang="en-US" altLang="zh-CN" sz="2800" smtClean="0"/>
              <a:t>1 [</a:t>
            </a:r>
            <a:r>
              <a:rPr lang="en-US" altLang="zh-CN" sz="2800" smtClean="0">
                <a:solidFill>
                  <a:srgbClr val="0000FF"/>
                </a:solidFill>
              </a:rPr>
              <a:t>Initialization</a:t>
            </a:r>
            <a:r>
              <a:rPr lang="en-US" altLang="zh-CN" sz="2800" smtClean="0"/>
              <a:t>]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="1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(n) = 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altLang="zh-CN" sz="2400" smtClean="0"/>
              <a:t>, for all 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="1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(n) = w(s, n)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="1" baseline="-2500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(s) = 0</a:t>
            </a:r>
            <a:r>
              <a:rPr lang="en-US" altLang="zh-CN" sz="2400" smtClean="0"/>
              <a:t>, for all 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h</a:t>
            </a:r>
          </a:p>
          <a:p>
            <a:endParaRPr lang="en-US" altLang="zh-CN" sz="2800" smtClean="0"/>
          </a:p>
        </p:txBody>
      </p:sp>
      <p:sp>
        <p:nvSpPr>
          <p:cNvPr id="14233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5AF670-DA31-40B5-99B1-D34FC426ADB9}" type="slidenum">
              <a:rPr lang="en-US" altLang="zh-CN" smtClean="0"/>
              <a:pPr/>
              <a:t>48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B1D251-736A-4D2F-9A42-2DAFA245B79B}" type="slidenum">
              <a:rPr lang="en-US" altLang="zh-CN" smtClean="0"/>
              <a:pPr/>
              <a:t>49</a:t>
            </a:fld>
            <a:endParaRPr lang="en-US" altLang="zh-CN" smtClean="0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Bellman-Ford Algorithm Method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GB" sz="2800" dirty="0" smtClean="0"/>
              <a:t>Step </a:t>
            </a:r>
            <a:r>
              <a:rPr lang="en-US" altLang="zh-CN" sz="2800" dirty="0" smtClean="0"/>
              <a:t>2 [</a:t>
            </a:r>
            <a:r>
              <a:rPr lang="en-US" altLang="zh-CN" sz="2800" dirty="0" smtClean="0">
                <a:solidFill>
                  <a:schemeClr val="folHlink"/>
                </a:solidFill>
              </a:rPr>
              <a:t>Update</a:t>
            </a:r>
            <a:r>
              <a:rPr lang="en-US" altLang="zh-CN" sz="2800" dirty="0" smtClean="0"/>
              <a:t>]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400" dirty="0" smtClean="0"/>
              <a:t>For each successive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&gt;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0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200" dirty="0" smtClean="0"/>
              <a:t>For each 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altLang="zh-CN" sz="2200" dirty="0" smtClean="0"/>
              <a:t>, compute </a:t>
            </a: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GB" sz="2200" b="1" baseline="-25000" dirty="0" smtClean="0">
                <a:latin typeface="Times New Roman" pitchFamily="18" charset="0"/>
                <a:cs typeface="Times New Roman" pitchFamily="18" charset="0"/>
              </a:rPr>
              <a:t>h+1</a:t>
            </a: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(n)</a:t>
            </a:r>
            <a:r>
              <a:rPr lang="en-GB" altLang="zh-CN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GB" altLang="zh-CN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b="1" dirty="0" err="1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GB" altLang="zh-CN" sz="2200" b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sz="2200" b="1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GB" sz="2200" b="1" baseline="-25000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(j)+w(</a:t>
            </a:r>
            <a:r>
              <a:rPr lang="en-GB" sz="2200" b="1" dirty="0" err="1" smtClean="0">
                <a:latin typeface="Times New Roman" pitchFamily="18" charset="0"/>
                <a:cs typeface="Times New Roman" pitchFamily="18" charset="0"/>
              </a:rPr>
              <a:t>j,n</a:t>
            </a: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)]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400" dirty="0" smtClean="0"/>
              <a:t>Connect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/>
              <a:t> with predecessor node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dirty="0" smtClean="0"/>
              <a:t> that achieves minimum</a:t>
            </a:r>
          </a:p>
          <a:p>
            <a:pPr lvl="3" eaLnBrk="1" hangingPunct="1">
              <a:lnSpc>
                <a:spcPct val="120000"/>
              </a:lnSpc>
              <a:defRPr/>
            </a:pPr>
            <a:endParaRPr lang="en-GB" sz="1600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GB" sz="2400" dirty="0" smtClean="0"/>
              <a:t>Eliminate</a:t>
            </a:r>
            <a:r>
              <a:rPr lang="en-US" altLang="zh-CN" sz="2400" dirty="0" smtClean="0"/>
              <a:t> any connection of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/>
              <a:t> with different predecessor formed during earlier iterations</a:t>
            </a:r>
            <a:endParaRPr lang="en-GB" sz="2400" dirty="0" smtClean="0"/>
          </a:p>
          <a:p>
            <a:pPr lvl="3" eaLnBrk="1" hangingPunct="1">
              <a:lnSpc>
                <a:spcPct val="120000"/>
              </a:lnSpc>
              <a:defRPr/>
            </a:pP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GB" altLang="zh-CN" sz="2800" dirty="0" smtClean="0"/>
              <a:t>Repeat until </a:t>
            </a:r>
            <a:r>
              <a:rPr lang="en-GB" altLang="zh-CN" sz="2800" dirty="0" smtClean="0">
                <a:solidFill>
                  <a:srgbClr val="0000FF"/>
                </a:solidFill>
              </a:rPr>
              <a:t>no change made to route (convergence)</a:t>
            </a:r>
            <a:endParaRPr lang="en-GB" sz="28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Forwarding Functions</a:t>
            </a:r>
          </a:p>
        </p:txBody>
      </p:sp>
      <p:sp>
        <p:nvSpPr>
          <p:cNvPr id="1029" name="内容占位符 2"/>
          <p:cNvSpPr>
            <a:spLocks noGrp="1"/>
          </p:cNvSpPr>
          <p:nvPr>
            <p:ph idx="1"/>
          </p:nvPr>
        </p:nvSpPr>
        <p:spPr>
          <a:xfrm>
            <a:off x="179388" y="1412875"/>
            <a:ext cx="3960812" cy="2087563"/>
          </a:xfrm>
        </p:spPr>
        <p:txBody>
          <a:bodyPr/>
          <a:lstStyle/>
          <a:p>
            <a:r>
              <a:rPr lang="en-US" altLang="zh-CN" sz="2400" smtClean="0">
                <a:solidFill>
                  <a:srgbClr val="0000FF"/>
                </a:solidFill>
              </a:rPr>
              <a:t>Queuing and scheduling</a:t>
            </a:r>
          </a:p>
          <a:p>
            <a:pPr lvl="1"/>
            <a:r>
              <a:rPr lang="en-US" altLang="zh-CN" sz="2000" smtClean="0"/>
              <a:t>Host to Switch</a:t>
            </a:r>
          </a:p>
          <a:p>
            <a:pPr lvl="1"/>
            <a:r>
              <a:rPr lang="en-US" altLang="zh-CN" sz="2000" smtClean="0"/>
              <a:t>Switch to Host</a:t>
            </a:r>
          </a:p>
          <a:p>
            <a:pPr lvl="2"/>
            <a:endParaRPr lang="en-US" altLang="zh-CN" sz="1600" smtClean="0"/>
          </a:p>
          <a:p>
            <a:pPr lvl="1"/>
            <a:r>
              <a:rPr lang="en-US" altLang="zh-CN" sz="2000" smtClean="0"/>
              <a:t>Switch to Switch</a:t>
            </a:r>
          </a:p>
        </p:txBody>
      </p:sp>
      <p:sp>
        <p:nvSpPr>
          <p:cNvPr id="103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1435B8-5169-4634-9717-9B2442A7C234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grpSp>
        <p:nvGrpSpPr>
          <p:cNvPr id="1031" name="组合 38"/>
          <p:cNvGrpSpPr>
            <a:grpSpLocks/>
          </p:cNvGrpSpPr>
          <p:nvPr/>
        </p:nvGrpSpPr>
        <p:grpSpPr bwMode="auto">
          <a:xfrm>
            <a:off x="3927475" y="1484313"/>
            <a:ext cx="5037138" cy="4740275"/>
            <a:chOff x="2387178" y="1556792"/>
            <a:chExt cx="5037758" cy="4739580"/>
          </a:xfrm>
        </p:grpSpPr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2387178" y="2564904"/>
            <a:ext cx="528638" cy="419100"/>
          </p:xfrm>
          <a:graphic>
            <a:graphicData uri="http://schemas.openxmlformats.org/presentationml/2006/ole">
              <p:oleObj spid="_x0000_s1026" name="Clip" r:id="rId3" imgW="1305626" imgH="1082835" progId="">
                <p:embed/>
              </p:oleObj>
            </a:graphicData>
          </a:graphic>
        </p:graphicFrame>
        <p:pic>
          <p:nvPicPr>
            <p:cNvPr id="1033" name="Picture 3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14690"/>
            <a:stretch>
              <a:fillRect/>
            </a:stretch>
          </p:blipFill>
          <p:spPr bwMode="auto">
            <a:xfrm>
              <a:off x="2555776" y="2132856"/>
              <a:ext cx="4253831" cy="4032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027" name="Object 2"/>
            <p:cNvGraphicFramePr>
              <a:graphicFrameLocks noChangeAspect="1"/>
            </p:cNvGraphicFramePr>
            <p:nvPr/>
          </p:nvGraphicFramePr>
          <p:xfrm>
            <a:off x="2387178" y="5877272"/>
            <a:ext cx="528638" cy="419100"/>
          </p:xfrm>
          <a:graphic>
            <a:graphicData uri="http://schemas.openxmlformats.org/presentationml/2006/ole">
              <p:oleObj spid="_x0000_s1027" name="Clip" r:id="rId5" imgW="1305626" imgH="1082835" progId="">
                <p:embed/>
              </p:oleObj>
            </a:graphicData>
          </a:graphic>
        </p:graphicFrame>
        <p:pic>
          <p:nvPicPr>
            <p:cNvPr id="1034" name="图片 35" descr="图片2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139952" y="1556792"/>
              <a:ext cx="764704" cy="7647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5" name="图片 36" descr="图片2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868144" y="2276872"/>
              <a:ext cx="764704" cy="7647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6" name="图片 37" descr="图片2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660232" y="4077072"/>
              <a:ext cx="764704" cy="7647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3" name="任意多边形 42"/>
          <p:cNvSpPr/>
          <p:nvPr/>
        </p:nvSpPr>
        <p:spPr bwMode="auto">
          <a:xfrm>
            <a:off x="5553075" y="3984625"/>
            <a:ext cx="1098550" cy="461963"/>
          </a:xfrm>
          <a:custGeom>
            <a:avLst/>
            <a:gdLst>
              <a:gd name="connsiteX0" fmla="*/ 0 w 1097280"/>
              <a:gd name="connsiteY0" fmla="*/ 0 h 462013"/>
              <a:gd name="connsiteX1" fmla="*/ 288758 w 1097280"/>
              <a:gd name="connsiteY1" fmla="*/ 365760 h 462013"/>
              <a:gd name="connsiteX2" fmla="*/ 1097280 w 1097280"/>
              <a:gd name="connsiteY2" fmla="*/ 462013 h 462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280" h="462013">
                <a:moveTo>
                  <a:pt x="0" y="0"/>
                </a:moveTo>
                <a:cubicBezTo>
                  <a:pt x="52939" y="144379"/>
                  <a:pt x="105878" y="288758"/>
                  <a:pt x="288758" y="365760"/>
                </a:cubicBezTo>
                <a:cubicBezTo>
                  <a:pt x="471638" y="442762"/>
                  <a:pt x="784459" y="452387"/>
                  <a:pt x="1097280" y="462013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stealth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C966B9-801D-4FEC-9489-878A4BF7B981}" type="slidenum">
              <a:rPr lang="en-US" altLang="zh-CN" smtClean="0"/>
              <a:pPr/>
              <a:t>50</a:t>
            </a:fld>
            <a:endParaRPr lang="en-US" altLang="zh-CN" smtClean="0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Bellman-Ford Algorithm Notes</a:t>
            </a:r>
            <a:endParaRPr lang="en-US" altLang="zh-CN" smtClean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zh-CN" smtClean="0">
                <a:solidFill>
                  <a:srgbClr val="0000FF"/>
                </a:solidFill>
              </a:rPr>
              <a:t>For each iteration </a:t>
            </a:r>
            <a:r>
              <a:rPr lang="en-GB" altLang="zh-CN" smtClean="0"/>
              <a:t>with </a:t>
            </a:r>
            <a:r>
              <a:rPr lang="en-GB" altLang="zh-CN" b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GB" altLang="zh-CN" smtClean="0"/>
              <a:t> and for each destination node </a:t>
            </a:r>
            <a:r>
              <a:rPr lang="en-GB" altLang="zh-CN" b="1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lvl="1" eaLnBrk="1" hangingPunct="1"/>
            <a:r>
              <a:rPr lang="en-GB" altLang="zh-CN" smtClean="0"/>
              <a:t>Compares newly computed path from </a:t>
            </a:r>
            <a:r>
              <a:rPr lang="en-GB" altLang="zh-CN" b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altLang="zh-CN" smtClean="0"/>
              <a:t> to </a:t>
            </a:r>
            <a:r>
              <a:rPr lang="en-GB" altLang="zh-CN" b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altLang="zh-CN" smtClean="0"/>
              <a:t> of length </a:t>
            </a:r>
            <a:r>
              <a:rPr lang="en-GB" altLang="zh-CN" b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GB" altLang="zh-CN" smtClean="0"/>
              <a:t> with path from previous iteration (</a:t>
            </a:r>
            <a:r>
              <a:rPr lang="en-GB" altLang="zh-CN" b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GB" altLang="zh-CN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GB" altLang="zh-CN" b="1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altLang="zh-CN" smtClean="0"/>
              <a:t>)</a:t>
            </a:r>
          </a:p>
          <a:p>
            <a:pPr lvl="3" eaLnBrk="1" hangingPunct="1"/>
            <a:endParaRPr lang="en-GB" altLang="zh-CN" smtClean="0"/>
          </a:p>
          <a:p>
            <a:pPr eaLnBrk="1" hangingPunct="1"/>
            <a:r>
              <a:rPr lang="en-GB" altLang="zh-CN" smtClean="0"/>
              <a:t>If previous path shorter it is retained</a:t>
            </a:r>
          </a:p>
          <a:p>
            <a:pPr eaLnBrk="1" hangingPunct="1"/>
            <a:r>
              <a:rPr lang="en-GB" altLang="zh-CN" smtClean="0"/>
              <a:t>Otherwise new path is defined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06C6DD-D8FE-4F35-A310-328FEC3A72A7}" type="slidenum">
              <a:rPr lang="en-US" altLang="zh-CN" smtClean="0"/>
              <a:pPr/>
              <a:t>51</a:t>
            </a:fld>
            <a:endParaRPr lang="en-US" altLang="zh-CN" smtClean="0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Example of Bellman-Ford Algorithm</a:t>
            </a:r>
            <a:endParaRPr lang="en-US" altLang="zh-CN" smtClean="0"/>
          </a:p>
        </p:txBody>
      </p:sp>
      <p:pic>
        <p:nvPicPr>
          <p:cNvPr id="14541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0952"/>
          <a:stretch>
            <a:fillRect/>
          </a:stretch>
        </p:blipFill>
        <p:spPr bwMode="auto">
          <a:xfrm>
            <a:off x="266700" y="1341438"/>
            <a:ext cx="8193088" cy="524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7268" name="Oval 4"/>
          <p:cNvSpPr>
            <a:spLocks noChangeArrowheads="1"/>
          </p:cNvSpPr>
          <p:nvPr/>
        </p:nvSpPr>
        <p:spPr bwMode="auto">
          <a:xfrm>
            <a:off x="7272338" y="1844675"/>
            <a:ext cx="468312" cy="468313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7269" name="Line 5"/>
          <p:cNvSpPr>
            <a:spLocks noChangeShapeType="1"/>
          </p:cNvSpPr>
          <p:nvPr/>
        </p:nvSpPr>
        <p:spPr bwMode="auto">
          <a:xfrm flipH="1">
            <a:off x="7704138" y="1736725"/>
            <a:ext cx="180975" cy="17938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animBg="1"/>
      <p:bldP spid="267269" grpId="0" animBg="1"/>
      <p:bldP spid="267269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CBB663-A9B1-4F1D-8A7F-166397D26B00}" type="slidenum">
              <a:rPr lang="en-US" altLang="zh-CN" smtClean="0"/>
              <a:pPr/>
              <a:t>52</a:t>
            </a:fld>
            <a:endParaRPr lang="en-US" altLang="zh-CN" smtClean="0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Results of Bellman-Ford Example</a:t>
            </a:r>
            <a:endParaRPr lang="en-US" altLang="zh-CN" smtClean="0"/>
          </a:p>
        </p:txBody>
      </p:sp>
      <p:graphicFrame>
        <p:nvGraphicFramePr>
          <p:cNvPr id="268382" name="Group 94"/>
          <p:cNvGraphicFramePr>
            <a:graphicFrameLocks noGrp="1"/>
          </p:cNvGraphicFramePr>
          <p:nvPr>
            <p:ph type="tbl" idx="1"/>
          </p:nvPr>
        </p:nvGraphicFramePr>
        <p:xfrm>
          <a:off x="296863" y="1409700"/>
          <a:ext cx="8523287" cy="2024063"/>
        </p:xfrm>
        <a:graphic>
          <a:graphicData uri="http://schemas.openxmlformats.org/drawingml/2006/table">
            <a:tbl>
              <a:tblPr/>
              <a:tblGrid>
                <a:gridCol w="374650"/>
                <a:gridCol w="768350"/>
                <a:gridCol w="685800"/>
                <a:gridCol w="762000"/>
                <a:gridCol w="1066800"/>
                <a:gridCol w="762000"/>
                <a:gridCol w="685800"/>
                <a:gridCol w="762000"/>
                <a:gridCol w="838200"/>
                <a:gridCol w="762000"/>
                <a:gridCol w="1055687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  <a:r>
                        <a:rPr kumimoji="0" lang="en-GB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(2)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Path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  <a:r>
                        <a:rPr kumimoji="0" lang="en-GB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(3)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Path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  <a:r>
                        <a:rPr kumimoji="0" lang="en-GB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(4)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Path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  <a:r>
                        <a:rPr kumimoji="0" lang="en-GB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(5)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Path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  <a:r>
                        <a:rPr kumimoji="0" lang="en-GB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(6)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Path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charset="-122"/>
                        </a:rPr>
                        <a:t>–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charset="-122"/>
                        </a:rPr>
                        <a:t>–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charset="-122"/>
                        </a:rPr>
                        <a:t>–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charset="-122"/>
                        </a:rPr>
                        <a:t>–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charset="-122"/>
                        </a:rPr>
                        <a:t>–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1-2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1-3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1-4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charset="-122"/>
                        </a:rPr>
                        <a:t>–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charset="-122"/>
                        </a:rPr>
                        <a:t>–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1-2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1-4-3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1-4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1-4-5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1-3-6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1-2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1-4-5-3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1-4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1-4-5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1-4-5-6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1-2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1-4-5-3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1-4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1-4-5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1-4-5-6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147545" name="Picture 9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63" y="3540125"/>
            <a:ext cx="3889375" cy="246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Group 200"/>
          <p:cNvGraphicFramePr>
            <a:graphicFrameLocks noGrp="1"/>
          </p:cNvGraphicFramePr>
          <p:nvPr/>
        </p:nvGraphicFramePr>
        <p:xfrm>
          <a:off x="5310188" y="3873500"/>
          <a:ext cx="3048000" cy="1841500"/>
        </p:xfrm>
        <a:graphic>
          <a:graphicData uri="http://schemas.openxmlformats.org/drawingml/2006/table">
            <a:tbl>
              <a:tblPr/>
              <a:tblGrid>
                <a:gridCol w="1079500"/>
                <a:gridCol w="984250"/>
                <a:gridCol w="98425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Destination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Next-Hop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Distance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Dijkstra vs. </a:t>
            </a:r>
            <a:r>
              <a:rPr lang="en-GB" altLang="zh-CN" smtClean="0"/>
              <a:t>Bellman-Ford</a:t>
            </a:r>
            <a:endParaRPr lang="en-US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Routing based on </a:t>
            </a:r>
            <a:r>
              <a:rPr lang="en-US" dirty="0" err="1" smtClean="0">
                <a:solidFill>
                  <a:srgbClr val="0000FF"/>
                </a:solidFill>
              </a:rPr>
              <a:t>Dijkstra</a:t>
            </a:r>
            <a:endParaRPr lang="en-US" dirty="0" smtClean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US" dirty="0" smtClean="0">
                <a:solidFill>
                  <a:srgbClr val="FF0000"/>
                </a:solidFill>
              </a:rPr>
              <a:t>Link states </a:t>
            </a:r>
            <a:r>
              <a:rPr lang="en-US" dirty="0" smtClean="0"/>
              <a:t>flood to all other nodes</a:t>
            </a:r>
          </a:p>
          <a:p>
            <a:pPr lvl="1">
              <a:defRPr/>
            </a:pPr>
            <a:r>
              <a:rPr lang="en-GB" dirty="0" smtClean="0"/>
              <a:t>Each node will have </a:t>
            </a:r>
            <a:r>
              <a:rPr lang="en-GB" dirty="0" smtClean="0">
                <a:solidFill>
                  <a:srgbClr val="0000FF"/>
                </a:solidFill>
              </a:rPr>
              <a:t>complete topology </a:t>
            </a:r>
            <a:r>
              <a:rPr lang="en-GB" dirty="0" smtClean="0"/>
              <a:t>and</a:t>
            </a:r>
            <a:r>
              <a:rPr lang="en-GB" dirty="0" smtClean="0">
                <a:solidFill>
                  <a:schemeClr val="folHlink"/>
                </a:solidFill>
              </a:rPr>
              <a:t> </a:t>
            </a:r>
            <a:r>
              <a:rPr lang="en-GB" dirty="0" smtClean="0"/>
              <a:t>build its own routing table</a:t>
            </a:r>
          </a:p>
          <a:p>
            <a:pPr lvl="2"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Routing based on </a:t>
            </a:r>
            <a:r>
              <a:rPr lang="en-GB" dirty="0" smtClean="0">
                <a:solidFill>
                  <a:srgbClr val="0000FF"/>
                </a:solidFill>
              </a:rPr>
              <a:t>Bellman-Ford</a:t>
            </a:r>
          </a:p>
          <a:p>
            <a:pPr lvl="1">
              <a:defRPr/>
            </a:pPr>
            <a:r>
              <a:rPr lang="en-GB" dirty="0" smtClean="0"/>
              <a:t>Each node maintain </a:t>
            </a:r>
            <a:r>
              <a:rPr lang="en-GB" dirty="0" smtClean="0">
                <a:solidFill>
                  <a:srgbClr val="FF0000"/>
                </a:solidFill>
              </a:rPr>
              <a:t>distance vectors </a:t>
            </a:r>
            <a:r>
              <a:rPr lang="en-GB" dirty="0" smtClean="0"/>
              <a:t>to other known nodes</a:t>
            </a:r>
          </a:p>
          <a:p>
            <a:pPr lvl="1">
              <a:defRPr/>
            </a:pPr>
            <a:r>
              <a:rPr lang="en-US" dirty="0" smtClean="0"/>
              <a:t>Vectors exchanged with </a:t>
            </a:r>
            <a:r>
              <a:rPr lang="en-GB" dirty="0" smtClean="0"/>
              <a:t>direct neighbo</a:t>
            </a:r>
            <a:r>
              <a:rPr lang="en-GB" altLang="zh-CN" dirty="0" smtClean="0"/>
              <a:t>u</a:t>
            </a:r>
            <a:r>
              <a:rPr lang="en-GB" dirty="0" smtClean="0"/>
              <a:t>rs to update the paths and costs</a:t>
            </a:r>
          </a:p>
          <a:p>
            <a:pPr lvl="1">
              <a:defRPr/>
            </a:pPr>
            <a:r>
              <a:rPr lang="en-GB" dirty="0" smtClean="0"/>
              <a:t>Routing tables built in a distributed way</a:t>
            </a:r>
            <a:endParaRPr lang="en-US" dirty="0"/>
          </a:p>
        </p:txBody>
      </p:sp>
      <p:sp>
        <p:nvSpPr>
          <p:cNvPr id="14848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DF16E4-1D98-42F9-81F8-B8F2858913AC}" type="slidenum">
              <a:rPr lang="en-US" altLang="zh-CN" smtClean="0"/>
              <a:pPr/>
              <a:t>53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Dijkstra vs. </a:t>
            </a:r>
            <a:r>
              <a:rPr lang="en-GB" altLang="zh-CN" smtClean="0"/>
              <a:t>Bellman-Ford</a:t>
            </a:r>
            <a:endParaRPr lang="en-US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14313" y="1412875"/>
            <a:ext cx="4389437" cy="489585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Message complexity</a:t>
            </a: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DK</a:t>
            </a:r>
            <a:r>
              <a:rPr lang="en-US" dirty="0" smtClean="0"/>
              <a:t>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 nodes,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/>
              <a:t> links,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O(ne)</a:t>
            </a:r>
            <a:r>
              <a:rPr lang="en-US" dirty="0" smtClean="0"/>
              <a:t> messages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BF</a:t>
            </a:r>
            <a:r>
              <a:rPr lang="en-US" dirty="0" smtClean="0"/>
              <a:t>: Depends on convergence time</a:t>
            </a:r>
          </a:p>
          <a:p>
            <a:pPr lvl="2"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Speed of convergence</a:t>
            </a: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DK</a:t>
            </a:r>
            <a:r>
              <a:rPr lang="en-US" dirty="0" smtClean="0"/>
              <a:t>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O(n</a:t>
            </a:r>
            <a:r>
              <a:rPr lang="en-US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and quick;</a:t>
            </a:r>
            <a:br>
              <a:rPr lang="en-US" dirty="0" smtClean="0"/>
            </a:br>
            <a:r>
              <a:rPr lang="en-US" dirty="0" smtClean="0"/>
              <a:t>May have oscillations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BF</a:t>
            </a:r>
            <a:r>
              <a:rPr lang="en-US" dirty="0" smtClean="0"/>
              <a:t>: Slow and depends on changes;</a:t>
            </a:r>
            <a:br>
              <a:rPr lang="en-US" dirty="0" smtClean="0"/>
            </a:br>
            <a:r>
              <a:rPr lang="en-US" dirty="0" smtClean="0"/>
              <a:t>May contain routing loops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4643438" y="1412875"/>
            <a:ext cx="4357687" cy="489585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Robustness:</a:t>
            </a:r>
            <a:r>
              <a:rPr lang="en-US" dirty="0" smtClean="0"/>
              <a:t> what happens if node malfunctions</a:t>
            </a: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DK</a:t>
            </a:r>
            <a:r>
              <a:rPr lang="en-US" dirty="0" smtClean="0"/>
              <a:t>: Advertise incorrect direct links cost;</a:t>
            </a:r>
            <a:br>
              <a:rPr lang="en-US" dirty="0" smtClean="0"/>
            </a:br>
            <a:r>
              <a:rPr lang="en-US" dirty="0" smtClean="0"/>
              <a:t>Error range constrained</a:t>
            </a:r>
          </a:p>
          <a:p>
            <a:pPr lvl="2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BF</a:t>
            </a:r>
            <a:r>
              <a:rPr lang="en-US" dirty="0" smtClean="0"/>
              <a:t>: Error node can exchange incorrect paths cost;</a:t>
            </a:r>
            <a:br>
              <a:rPr lang="en-US" dirty="0" smtClean="0"/>
            </a:br>
            <a:r>
              <a:rPr lang="en-US" dirty="0" smtClean="0"/>
              <a:t>Error may propagate through the network</a:t>
            </a:r>
            <a:endParaRPr lang="en-US" dirty="0"/>
          </a:p>
        </p:txBody>
      </p:sp>
      <p:sp>
        <p:nvSpPr>
          <p:cNvPr id="14950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ADFDBC-7D40-4E7C-B18F-F9A3F50F0943}" type="slidenum">
              <a:rPr lang="en-US" altLang="zh-CN" smtClean="0"/>
              <a:pPr/>
              <a:t>54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Determine Link Cost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3 stages in ARPANET</a:t>
            </a:r>
          </a:p>
          <a:p>
            <a:r>
              <a:rPr lang="en-US" altLang="zh-CN" sz="2800" smtClean="0"/>
              <a:t>First stage in 1969</a:t>
            </a:r>
          </a:p>
          <a:p>
            <a:pPr lvl="1"/>
            <a:r>
              <a:rPr lang="en-US" altLang="zh-CN" sz="2400" smtClean="0">
                <a:solidFill>
                  <a:srgbClr val="FF0000"/>
                </a:solidFill>
              </a:rPr>
              <a:t>Output queue length</a:t>
            </a:r>
            <a:r>
              <a:rPr lang="en-US" altLang="zh-CN" sz="2400" smtClean="0"/>
              <a:t> is used to define a link cost</a:t>
            </a:r>
          </a:p>
          <a:p>
            <a:pPr lvl="1"/>
            <a:r>
              <a:rPr lang="en-US" altLang="zh-CN" sz="2400" smtClean="0">
                <a:solidFill>
                  <a:srgbClr val="0000FF"/>
                </a:solidFill>
              </a:rPr>
              <a:t>Bellman-Ford</a:t>
            </a:r>
            <a:r>
              <a:rPr lang="en-US" altLang="zh-CN" sz="2400" smtClean="0"/>
              <a:t> algorithm is used for routing</a:t>
            </a:r>
          </a:p>
          <a:p>
            <a:pPr lvl="3"/>
            <a:endParaRPr lang="en-US" altLang="zh-CN" sz="1800" smtClean="0"/>
          </a:p>
          <a:p>
            <a:r>
              <a:rPr lang="en-US" altLang="zh-CN" sz="2800" smtClean="0"/>
              <a:t>Second stage in 1979</a:t>
            </a:r>
          </a:p>
          <a:p>
            <a:pPr lvl="1"/>
            <a:r>
              <a:rPr lang="en-US" altLang="zh-CN" sz="2400" smtClean="0">
                <a:solidFill>
                  <a:srgbClr val="FF0000"/>
                </a:solidFill>
              </a:rPr>
              <a:t>Measured delay </a:t>
            </a:r>
            <a:r>
              <a:rPr lang="en-US" altLang="zh-CN" sz="2400" smtClean="0"/>
              <a:t>is used to define a link cost</a:t>
            </a:r>
          </a:p>
          <a:p>
            <a:pPr lvl="1"/>
            <a:r>
              <a:rPr lang="en-US" altLang="zh-CN" sz="2400" smtClean="0"/>
              <a:t>Mix queuing, transmission, and propagation</a:t>
            </a:r>
          </a:p>
          <a:p>
            <a:pPr lvl="1"/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Time of retransmit – Time of arrive + Transmission time + Propagation time</a:t>
            </a:r>
          </a:p>
          <a:p>
            <a:pPr lvl="1"/>
            <a:r>
              <a:rPr lang="en-US" altLang="zh-CN" sz="2400" smtClean="0">
                <a:solidFill>
                  <a:srgbClr val="0000FF"/>
                </a:solidFill>
              </a:rPr>
              <a:t>Dijkstra’s</a:t>
            </a:r>
            <a:r>
              <a:rPr lang="en-US" altLang="zh-CN" sz="2400" smtClean="0"/>
              <a:t> algorithm is used for routing</a:t>
            </a:r>
          </a:p>
        </p:txBody>
      </p:sp>
      <p:sp>
        <p:nvSpPr>
          <p:cNvPr id="150531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82D696-6995-44E4-A884-D204FDF8BF15}" type="slidenum">
              <a:rPr lang="en-US" altLang="zh-CN" smtClean="0"/>
              <a:pPr/>
              <a:t>55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Determine Link Cost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To handle the oscillation problem of </a:t>
            </a:r>
            <a:r>
              <a:rPr lang="en-US" dirty="0" err="1" smtClean="0"/>
              <a:t>Dijkstra</a:t>
            </a:r>
            <a:endParaRPr lang="en-US" dirty="0" smtClean="0"/>
          </a:p>
          <a:p>
            <a:pPr>
              <a:defRPr/>
            </a:pPr>
            <a:r>
              <a:rPr kumimoji="1" lang="en-US" altLang="zh-CN" dirty="0" smtClean="0"/>
              <a:t>Let </a:t>
            </a:r>
            <a:r>
              <a:rPr kumimoji="1" lang="en-US" altLang="zh-CN" dirty="0" smtClean="0">
                <a:solidFill>
                  <a:srgbClr val="0000FF"/>
                </a:solidFill>
              </a:rPr>
              <a:t>some stay on loaded links </a:t>
            </a:r>
            <a:r>
              <a:rPr kumimoji="1" lang="en-US" altLang="zh-CN" dirty="0" smtClean="0"/>
              <a:t>to balance the traffic</a:t>
            </a:r>
          </a:p>
          <a:p>
            <a:pPr lvl="2">
              <a:defRPr/>
            </a:pPr>
            <a:endParaRPr kumimoji="1" lang="en-US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dirty="0" smtClean="0"/>
              <a:t>Apply</a:t>
            </a:r>
            <a:r>
              <a:rPr lang="en-US" altLang="zh-CN" dirty="0" smtClean="0">
                <a:solidFill>
                  <a:schemeClr val="hlink"/>
                </a:solidFill>
              </a:rPr>
              <a:t> Link utilization </a:t>
            </a:r>
            <a:r>
              <a:rPr lang="en-US" altLang="zh-CN" dirty="0" smtClean="0"/>
              <a:t>to represent a link’s state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dirty="0" smtClean="0"/>
              <a:t>Leveling based on previous value and new utilization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dirty="0" smtClean="0"/>
              <a:t>Use </a:t>
            </a:r>
            <a:r>
              <a:rPr lang="en-US" altLang="zh-CN" dirty="0" smtClean="0">
                <a:solidFill>
                  <a:srgbClr val="0000FF"/>
                </a:solidFill>
              </a:rPr>
              <a:t>hop normalized metric </a:t>
            </a:r>
            <a:r>
              <a:rPr lang="en-US" altLang="zh-CN" dirty="0" smtClean="0"/>
              <a:t>to calculate link cost</a:t>
            </a:r>
            <a:endParaRPr lang="en-US" dirty="0"/>
          </a:p>
        </p:txBody>
      </p:sp>
      <p:sp>
        <p:nvSpPr>
          <p:cNvPr id="15257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51F9DD-CA61-43D9-8A15-1AA49A27B71E}" type="slidenum">
              <a:rPr lang="en-US" altLang="zh-CN" smtClean="0"/>
              <a:pPr/>
              <a:t>56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Calculate Link Cost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CN" dirty="0" smtClean="0"/>
              <a:t>Uses the single-server queuing model</a:t>
            </a:r>
          </a:p>
          <a:p>
            <a:pPr eaLnBrk="1" hangingPunct="1">
              <a:defRPr/>
            </a:pPr>
            <a:r>
              <a:rPr lang="en-US" altLang="zh-CN" dirty="0" smtClean="0">
                <a:solidFill>
                  <a:srgbClr val="0000FF"/>
                </a:solidFill>
              </a:rPr>
              <a:t>Link utilization</a:t>
            </a:r>
          </a:p>
          <a:p>
            <a:pPr lvl="1" eaLnBrk="1" hangingPunct="1">
              <a:defRPr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 =2(Ts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 T)/(Ts  2T)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zh-CN" dirty="0" smtClean="0">
                <a:sym typeface="Symbol" pitchFamily="18" charset="2"/>
              </a:rPr>
              <a:t> – current measured delay</a:t>
            </a:r>
          </a:p>
          <a:p>
            <a:pPr lvl="1" eaLnBrk="1" hangingPunct="1">
              <a:defRPr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Ts </a:t>
            </a:r>
            <a:r>
              <a:rPr lang="en-US" altLang="zh-CN" dirty="0" smtClean="0">
                <a:sym typeface="Symbol" pitchFamily="18" charset="2"/>
              </a:rPr>
              <a:t>– mean packet length (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600 bit</a:t>
            </a:r>
            <a:r>
              <a:rPr lang="en-US" altLang="zh-CN" dirty="0" smtClean="0">
                <a:sym typeface="Symbol" pitchFamily="18" charset="2"/>
              </a:rPr>
              <a:t>) / transmission rate of the link</a:t>
            </a:r>
          </a:p>
          <a:p>
            <a:pPr lvl="3" eaLnBrk="1" hangingPunct="1">
              <a:defRPr/>
            </a:pPr>
            <a:endParaRPr lang="en-US" dirty="0" smtClean="0">
              <a:sym typeface="Symbol" pitchFamily="18" charset="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rgbClr val="0000FF"/>
                </a:solidFill>
                <a:sym typeface="Symbol" pitchFamily="18" charset="2"/>
              </a:rPr>
              <a:t>Leveling</a:t>
            </a:r>
          </a:p>
          <a:p>
            <a:pPr lvl="1" eaLnBrk="1" hangingPunct="1">
              <a:defRPr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en-US" altLang="zh-CN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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+(1–)U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n–1</a:t>
            </a:r>
          </a:p>
          <a:p>
            <a:pPr lvl="1" eaLnBrk="1" hangingPunct="1">
              <a:defRPr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 smtClean="0">
                <a:sym typeface="Symbol" pitchFamily="18" charset="2"/>
              </a:rPr>
              <a:t> – leveled link utilization at time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</a:p>
          <a:p>
            <a:pPr lvl="1" eaLnBrk="1" hangingPunct="1">
              <a:defRPr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dirty="0" smtClean="0">
                <a:sym typeface="Symbol" pitchFamily="18" charset="2"/>
              </a:rPr>
              <a:t> – constant, now set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0.5</a:t>
            </a:r>
          </a:p>
        </p:txBody>
      </p:sp>
      <p:sp>
        <p:nvSpPr>
          <p:cNvPr id="15360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74110B-AFCD-4B14-9B46-DBC1796E2ECA}" type="slidenum">
              <a:rPr lang="en-US" altLang="zh-CN" smtClean="0">
                <a:solidFill>
                  <a:schemeClr val="tx1"/>
                </a:solidFill>
              </a:rPr>
              <a:pPr/>
              <a:t>57</a:t>
            </a:fld>
            <a:endParaRPr lang="en-US" altLang="zh-CN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Calculate Link Cost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4445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CN" dirty="0" smtClean="0">
                <a:sym typeface="Symbol" pitchFamily="18" charset="2"/>
              </a:rPr>
              <a:t>Set link cost based on</a:t>
            </a:r>
            <a:r>
              <a:rPr lang="en-US" altLang="zh-CN" dirty="0" smtClean="0">
                <a:solidFill>
                  <a:schemeClr val="folHlink"/>
                </a:solidFill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sym typeface="Symbol" pitchFamily="18" charset="2"/>
              </a:rPr>
              <a:t>leveled utilization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462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EF4A3-1EC4-41EB-A583-512DD840E1C6}" type="slidenum">
              <a:rPr lang="en-US" altLang="zh-CN" smtClean="0"/>
              <a:pPr/>
              <a:t>58</a:t>
            </a:fld>
            <a:endParaRPr lang="en-US" altLang="zh-CN" smtClean="0"/>
          </a:p>
        </p:txBody>
      </p:sp>
      <p:pic>
        <p:nvPicPr>
          <p:cNvPr id="154628" name="图片 118" descr="500px-Malware_statics_2011-03-16-en_sv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1806575"/>
            <a:ext cx="7010400" cy="469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Link Utilization to Cost</a:t>
            </a:r>
          </a:p>
        </p:txBody>
      </p:sp>
      <p:pic>
        <p:nvPicPr>
          <p:cNvPr id="155650" name="内容占位符 4" descr="500px-Malware_statics_2011-03-16-en_svg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00125" y="1428750"/>
            <a:ext cx="6894513" cy="4681538"/>
          </a:xfrm>
        </p:spPr>
      </p:pic>
      <p:sp>
        <p:nvSpPr>
          <p:cNvPr id="15565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79AD7B-7D35-4F4A-8A80-14C7BB8A5D85}" type="slidenum">
              <a:rPr lang="en-US" altLang="zh-CN" smtClean="0"/>
              <a:pPr/>
              <a:t>59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Inside a Switch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15113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Two key </a:t>
            </a:r>
            <a:r>
              <a:rPr lang="en-US" dirty="0" smtClean="0">
                <a:solidFill>
                  <a:srgbClr val="0000FF"/>
                </a:solidFill>
              </a:rPr>
              <a:t>switch functions</a:t>
            </a:r>
            <a:r>
              <a:rPr lang="en-US" dirty="0" smtClean="0"/>
              <a:t>: </a:t>
            </a:r>
          </a:p>
          <a:p>
            <a:pPr>
              <a:defRPr/>
            </a:pPr>
            <a:r>
              <a:rPr lang="en-US" dirty="0" smtClean="0"/>
              <a:t>Run </a:t>
            </a:r>
            <a:r>
              <a:rPr lang="en-US" dirty="0" smtClean="0">
                <a:solidFill>
                  <a:srgbClr val="FF0000"/>
                </a:solidFill>
              </a:rPr>
              <a:t>routing</a:t>
            </a:r>
            <a:r>
              <a:rPr lang="en-US" dirty="0" smtClean="0"/>
              <a:t> algorithms/protocol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Forwarding</a:t>
            </a:r>
            <a:r>
              <a:rPr lang="en-US" dirty="0" smtClean="0"/>
              <a:t> packets from incoming to outgoing link</a:t>
            </a:r>
            <a:endParaRPr lang="en-US" dirty="0"/>
          </a:p>
        </p:txBody>
      </p:sp>
      <p:sp>
        <p:nvSpPr>
          <p:cNvPr id="9113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AC00FE-21B5-4725-9410-DB1F35C2654E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pic>
        <p:nvPicPr>
          <p:cNvPr id="5" name="Picture 4" descr="461 swtch componen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2971800"/>
            <a:ext cx="5318125" cy="340995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ATM and Cell Switching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 smtClean="0"/>
              <a:t>ATM: Asynchronous Transfer Mode</a:t>
            </a:r>
          </a:p>
          <a:p>
            <a:pPr lvl="1">
              <a:defRPr/>
            </a:pPr>
            <a:r>
              <a:rPr lang="en-US" sz="2400" dirty="0" smtClean="0"/>
              <a:t>1990’s/2000 standard for high-speed Broadband </a:t>
            </a:r>
            <a:r>
              <a:rPr lang="en-US" sz="2400" dirty="0" smtClean="0">
                <a:solidFill>
                  <a:srgbClr val="FF0000"/>
                </a:solidFill>
              </a:rPr>
              <a:t>Integrated Service Digital Network </a:t>
            </a:r>
            <a:r>
              <a:rPr lang="en-US" sz="2400" dirty="0" smtClean="0"/>
              <a:t>(ISDN)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architecture</a:t>
            </a:r>
          </a:p>
          <a:p>
            <a:pPr lvl="1">
              <a:defRPr/>
            </a:pPr>
            <a:r>
              <a:rPr lang="en-US" sz="2400" dirty="0" smtClean="0"/>
              <a:t>155Mbps to 622 Mbps and higher</a:t>
            </a:r>
          </a:p>
          <a:p>
            <a:pPr lvl="2">
              <a:defRPr/>
            </a:pPr>
            <a:endParaRPr lang="en-US" sz="2000" dirty="0" smtClean="0"/>
          </a:p>
          <a:p>
            <a:pPr>
              <a:defRPr/>
            </a:pPr>
            <a:r>
              <a:rPr lang="en-US" sz="2800" dirty="0" smtClean="0">
                <a:solidFill>
                  <a:srgbClr val="0000FF"/>
                </a:solidFill>
              </a:rPr>
              <a:t>Features</a:t>
            </a:r>
          </a:p>
          <a:p>
            <a:pPr lvl="1">
              <a:defRPr/>
            </a:pPr>
            <a:r>
              <a:rPr lang="en-US" sz="2400" dirty="0" smtClean="0"/>
              <a:t>Meeting timing/</a:t>
            </a:r>
            <a:r>
              <a:rPr lang="en-US" sz="2400" dirty="0" err="1" smtClean="0"/>
              <a:t>QoS</a:t>
            </a:r>
            <a:r>
              <a:rPr lang="en-US" sz="2400" dirty="0" smtClean="0"/>
              <a:t> requirements of voice and video, also support “burst” data </a:t>
            </a:r>
          </a:p>
          <a:p>
            <a:pPr lvl="1">
              <a:defRPr/>
            </a:pPr>
            <a:r>
              <a:rPr lang="en-US" sz="2400" dirty="0" smtClean="0"/>
              <a:t>“Next generation” telephony: technical roots in telephone world</a:t>
            </a:r>
          </a:p>
          <a:p>
            <a:pPr lvl="1">
              <a:defRPr/>
            </a:pPr>
            <a:r>
              <a:rPr lang="en-US" sz="2400" dirty="0" smtClean="0"/>
              <a:t>Packet-switching (</a:t>
            </a:r>
            <a:r>
              <a:rPr lang="en-US" sz="2400" dirty="0" smtClean="0">
                <a:solidFill>
                  <a:srgbClr val="FF0000"/>
                </a:solidFill>
              </a:rPr>
              <a:t>fixed length packets</a:t>
            </a:r>
            <a:r>
              <a:rPr lang="en-US" sz="2400" dirty="0" smtClean="0"/>
              <a:t>, called “cells”) using virtual circuits</a:t>
            </a:r>
            <a:endParaRPr lang="en-US" sz="2400" dirty="0"/>
          </a:p>
        </p:txBody>
      </p:sp>
      <p:sp>
        <p:nvSpPr>
          <p:cNvPr id="15667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52E7EB-57F5-4E8B-B800-E401FD453963}" type="slidenum">
              <a:rPr lang="en-US" altLang="zh-CN" smtClean="0"/>
              <a:pPr/>
              <a:t>60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ATM Architecture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27305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Adaptation layer:</a:t>
            </a:r>
            <a:r>
              <a:rPr lang="en-US" dirty="0" smtClean="0"/>
              <a:t> only at edge of ATM network</a:t>
            </a:r>
            <a:endParaRPr lang="en-US" b="1" dirty="0" smtClean="0"/>
          </a:p>
          <a:p>
            <a:pPr lvl="1">
              <a:defRPr/>
            </a:pPr>
            <a:r>
              <a:rPr lang="en-US" dirty="0" smtClean="0"/>
              <a:t>Data segmentation/reassembly, different service models</a:t>
            </a:r>
          </a:p>
          <a:p>
            <a:pPr lvl="1">
              <a:defRPr/>
            </a:pPr>
            <a:r>
              <a:rPr lang="en-US" dirty="0" smtClean="0"/>
              <a:t>Roughly analogous to Internet transport layer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ATM layer:</a:t>
            </a:r>
            <a:r>
              <a:rPr lang="en-US" dirty="0" smtClean="0"/>
              <a:t> “network” layer</a:t>
            </a:r>
          </a:p>
          <a:p>
            <a:pPr lvl="1">
              <a:defRPr/>
            </a:pPr>
            <a:r>
              <a:rPr lang="en-US" dirty="0" smtClean="0"/>
              <a:t>Cell switching, routing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Physical layer: </a:t>
            </a:r>
            <a:r>
              <a:rPr lang="en-US" dirty="0" smtClean="0"/>
              <a:t>SDH/SONET</a:t>
            </a:r>
            <a:endParaRPr lang="en-US" dirty="0"/>
          </a:p>
        </p:txBody>
      </p:sp>
      <p:sp>
        <p:nvSpPr>
          <p:cNvPr id="15769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3B9770-7F3E-45B1-9BCA-D1FB33E69A88}" type="slidenum">
              <a:rPr lang="en-US" altLang="zh-CN" smtClean="0"/>
              <a:pPr/>
              <a:t>61</a:t>
            </a:fld>
            <a:endParaRPr lang="en-US" altLang="zh-CN" smtClean="0"/>
          </a:p>
        </p:txBody>
      </p:sp>
      <p:pic>
        <p:nvPicPr>
          <p:cNvPr id="157700" name="图片 4" descr="500px-Malware_statics_2011-03-16-en_sv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4450" y="4143375"/>
            <a:ext cx="6186488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ATM Adaptation Layer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ATM Adaptation Layer </a:t>
            </a:r>
            <a:r>
              <a:rPr lang="en-US" dirty="0" smtClean="0"/>
              <a:t>(AAL)</a:t>
            </a:r>
          </a:p>
          <a:p>
            <a:pPr lvl="1">
              <a:defRPr/>
            </a:pPr>
            <a:r>
              <a:rPr lang="en-US" dirty="0" smtClean="0"/>
              <a:t>“Adapts” upper layers (IP or native ATM applications)  to ATM layer below</a:t>
            </a:r>
          </a:p>
          <a:p>
            <a:pPr lvl="1">
              <a:defRPr/>
            </a:pPr>
            <a:r>
              <a:rPr lang="en-US" dirty="0" smtClean="0"/>
              <a:t>Present only in end systems, not in switches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Different types of AALs</a:t>
            </a:r>
          </a:p>
          <a:p>
            <a:pPr lvl="1">
              <a:defRPr/>
            </a:pPr>
            <a:r>
              <a:rPr lang="en-US" dirty="0" smtClean="0">
                <a:solidFill>
                  <a:srgbClr val="FF0000"/>
                </a:solidFill>
              </a:rPr>
              <a:t>AAL1</a:t>
            </a:r>
            <a:r>
              <a:rPr lang="en-US" dirty="0" smtClean="0"/>
              <a:t>, Constant Bit Rate (CBR), e.g. circuit emulation</a:t>
            </a:r>
          </a:p>
          <a:p>
            <a:pPr lvl="1">
              <a:defRPr/>
            </a:pPr>
            <a:r>
              <a:rPr lang="en-US" dirty="0" smtClean="0">
                <a:solidFill>
                  <a:srgbClr val="FF0000"/>
                </a:solidFill>
              </a:rPr>
              <a:t>AAL2</a:t>
            </a:r>
            <a:r>
              <a:rPr lang="en-US" dirty="0" smtClean="0"/>
              <a:t>, Variable Bit Rate (VBR), e.g. voice and </a:t>
            </a:r>
            <a:r>
              <a:rPr lang="en-US" dirty="0" err="1" smtClean="0"/>
              <a:t>vedio</a:t>
            </a:r>
            <a:endParaRPr lang="en-US" dirty="0" smtClean="0"/>
          </a:p>
          <a:p>
            <a:pPr lvl="1">
              <a:defRPr/>
            </a:pPr>
            <a:r>
              <a:rPr lang="en-US" dirty="0" smtClean="0">
                <a:solidFill>
                  <a:srgbClr val="FF0000"/>
                </a:solidFill>
              </a:rPr>
              <a:t>AAL3/4</a:t>
            </a:r>
            <a:r>
              <a:rPr lang="en-US" dirty="0" smtClean="0"/>
              <a:t>, Connection-oriented data service, e.g. X.25 and Frame Relay</a:t>
            </a:r>
          </a:p>
          <a:p>
            <a:pPr lvl="1">
              <a:defRPr/>
            </a:pPr>
            <a:r>
              <a:rPr lang="en-US" dirty="0" smtClean="0">
                <a:solidFill>
                  <a:srgbClr val="FF0000"/>
                </a:solidFill>
              </a:rPr>
              <a:t>AAL5</a:t>
            </a:r>
            <a:r>
              <a:rPr lang="en-US" dirty="0" smtClean="0"/>
              <a:t>, Connectionless data service, </a:t>
            </a:r>
            <a:r>
              <a:rPr lang="en-US" dirty="0" err="1" smtClean="0"/>
              <a:t>e.g</a:t>
            </a:r>
            <a:r>
              <a:rPr lang="en-US" dirty="0" smtClean="0"/>
              <a:t> IP datagram</a:t>
            </a:r>
          </a:p>
        </p:txBody>
      </p:sp>
      <p:sp>
        <p:nvSpPr>
          <p:cNvPr id="15872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A60FCB-8F8B-4E19-B9A5-1F91B0CA4E2D}" type="slidenum">
              <a:rPr lang="en-US" altLang="zh-CN" smtClean="0"/>
              <a:pPr/>
              <a:t>62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ATM Services</a:t>
            </a:r>
          </a:p>
        </p:txBody>
      </p:sp>
      <p:sp>
        <p:nvSpPr>
          <p:cNvPr id="160770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13731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smtClean="0"/>
              <a:t>In </a:t>
            </a:r>
            <a:r>
              <a:rPr lang="en-US" altLang="zh-CN" sz="2400" smtClean="0">
                <a:solidFill>
                  <a:srgbClr val="FF0000"/>
                </a:solidFill>
              </a:rPr>
              <a:t>decreasing priority</a:t>
            </a:r>
          </a:p>
          <a:p>
            <a:r>
              <a:rPr lang="en-US" altLang="zh-CN" sz="2400" smtClean="0"/>
              <a:t>CBR and VBR</a:t>
            </a:r>
          </a:p>
          <a:p>
            <a:r>
              <a:rPr lang="en-US" altLang="zh-CN" sz="2400" smtClean="0"/>
              <a:t>Available Bit Rate (ABR) and Unspecified Bit Rate (UBR)</a:t>
            </a:r>
          </a:p>
        </p:txBody>
      </p:sp>
      <p:sp>
        <p:nvSpPr>
          <p:cNvPr id="16077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3C623D-AA18-4408-AE79-4F30580BB6E5}" type="slidenum">
              <a:rPr lang="en-US" altLang="zh-CN" smtClean="0"/>
              <a:pPr/>
              <a:t>63</a:t>
            </a:fld>
            <a:endParaRPr lang="en-US" altLang="zh-CN" smtClean="0"/>
          </a:p>
        </p:txBody>
      </p:sp>
      <p:pic>
        <p:nvPicPr>
          <p:cNvPr id="5" name="图片 4" descr="500px-Malware_statics_2011-03-16-en_sv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2857500"/>
            <a:ext cx="8126413" cy="364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AAL Frames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1658938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AAL layer frame</a:t>
            </a:r>
          </a:p>
          <a:p>
            <a:pPr lvl="1">
              <a:defRPr/>
            </a:pPr>
            <a:r>
              <a:rPr lang="en-US" dirty="0" smtClean="0"/>
              <a:t>Header + data + trailer, specific in each AAL type</a:t>
            </a:r>
          </a:p>
          <a:p>
            <a:pPr lvl="1">
              <a:defRPr/>
            </a:pPr>
            <a:r>
              <a:rPr lang="en-US" dirty="0" smtClean="0"/>
              <a:t>Fragmented across multiple ATM cells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6179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6378CA-A502-48A2-8A4C-442F19CBD819}" type="slidenum">
              <a:rPr lang="en-US" altLang="zh-CN" smtClean="0"/>
              <a:pPr/>
              <a:t>64</a:t>
            </a:fld>
            <a:endParaRPr lang="en-US" altLang="zh-CN" smtClean="0"/>
          </a:p>
        </p:txBody>
      </p:sp>
      <p:pic>
        <p:nvPicPr>
          <p:cNvPr id="5" name="图片 4" descr="500px-Malware_statics_2011-03-16-en_sv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" y="3273425"/>
            <a:ext cx="8058150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ATM Layer: Virtual Circuits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VC transport:</a:t>
            </a:r>
            <a:r>
              <a:rPr lang="en-US" dirty="0" smtClean="0"/>
              <a:t> cells carried on VC from source to destination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Permanent VCs</a:t>
            </a:r>
            <a:r>
              <a:rPr lang="en-US" dirty="0" smtClean="0"/>
              <a:t> (PVC)</a:t>
            </a:r>
          </a:p>
          <a:p>
            <a:pPr lvl="1">
              <a:defRPr/>
            </a:pPr>
            <a:r>
              <a:rPr lang="en-US" dirty="0" smtClean="0"/>
              <a:t>Long lasting connections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Switched VCs </a:t>
            </a:r>
            <a:r>
              <a:rPr lang="en-US" dirty="0" smtClean="0"/>
              <a:t>(SVC)</a:t>
            </a:r>
          </a:p>
          <a:p>
            <a:pPr lvl="1">
              <a:defRPr/>
            </a:pPr>
            <a:r>
              <a:rPr lang="en-US" dirty="0" smtClean="0"/>
              <a:t>Dynamically set up on per-connection basis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 VC consists of </a:t>
            </a:r>
            <a:r>
              <a:rPr lang="en-US" dirty="0" smtClean="0">
                <a:solidFill>
                  <a:srgbClr val="0000FF"/>
                </a:solidFill>
              </a:rPr>
              <a:t>virtual paths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virtual channels</a:t>
            </a:r>
          </a:p>
          <a:p>
            <a:pPr lvl="1">
              <a:defRPr/>
            </a:pPr>
            <a:r>
              <a:rPr lang="en-US" dirty="0" smtClean="0"/>
              <a:t>Virtual Path Identifier (VPI) + Virtual Channel Identifier (VCI)</a:t>
            </a:r>
            <a:endParaRPr lang="en-US" dirty="0"/>
          </a:p>
        </p:txBody>
      </p:sp>
      <p:sp>
        <p:nvSpPr>
          <p:cNvPr id="16384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13E1A4-698E-42D3-B481-20CD0C0E3D8C}" type="slidenum">
              <a:rPr lang="en-US" altLang="zh-CN" smtClean="0"/>
              <a:pPr/>
              <a:t>65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ATM VCs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Advantages of ATM VC approach</a:t>
            </a:r>
          </a:p>
          <a:p>
            <a:pPr lvl="1">
              <a:defRPr/>
            </a:pPr>
            <a:r>
              <a:rPr lang="en-US" dirty="0" err="1" smtClean="0"/>
              <a:t>QoS</a:t>
            </a:r>
            <a:r>
              <a:rPr lang="en-US" dirty="0" smtClean="0"/>
              <a:t> performance guarantee for data communication on VC</a:t>
            </a:r>
          </a:p>
          <a:p>
            <a:pPr lvl="1">
              <a:defRPr/>
            </a:pPr>
            <a:r>
              <a:rPr lang="en-US" dirty="0" smtClean="0"/>
              <a:t>Bandwidth, delay, delay jitter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Drawbacks of ATM VC approach</a:t>
            </a:r>
          </a:p>
          <a:p>
            <a:pPr lvl="1">
              <a:defRPr/>
            </a:pPr>
            <a:r>
              <a:rPr lang="en-US" dirty="0" smtClean="0"/>
              <a:t>Inefficient support of </a:t>
            </a:r>
            <a:r>
              <a:rPr lang="en-US" dirty="0" smtClean="0">
                <a:solidFill>
                  <a:srgbClr val="0000FF"/>
                </a:solidFill>
              </a:rPr>
              <a:t>Internet datagram traffic</a:t>
            </a:r>
          </a:p>
          <a:p>
            <a:pPr lvl="1">
              <a:defRPr/>
            </a:pPr>
            <a:r>
              <a:rPr lang="en-US" dirty="0" smtClean="0"/>
              <a:t>One VC for each IP packet: introduces call setup latency and processing overhead </a:t>
            </a:r>
          </a:p>
          <a:p>
            <a:pPr lvl="1">
              <a:defRPr/>
            </a:pPr>
            <a:r>
              <a:rPr lang="en-US" dirty="0" smtClean="0"/>
              <a:t>Better: one VC for </a:t>
            </a:r>
            <a:r>
              <a:rPr lang="en-US" dirty="0" smtClean="0">
                <a:solidFill>
                  <a:srgbClr val="0000FF"/>
                </a:solidFill>
              </a:rPr>
              <a:t>a flow of IP packets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6589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D4FCF5-08D4-4AF0-9D1D-4D0B982CADD3}" type="slidenum">
              <a:rPr lang="en-US" altLang="zh-CN" smtClean="0"/>
              <a:pPr/>
              <a:t>66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ATM Cells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1801813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5 octet header + 48 octet payload</a:t>
            </a: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Small payload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short cell-creation delay and switching delay</a:t>
            </a:r>
          </a:p>
          <a:p>
            <a:pPr>
              <a:defRPr/>
            </a:pPr>
            <a:r>
              <a:rPr lang="en-US" dirty="0" smtClean="0"/>
              <a:t>48 = halfway between 32 and 64 (a compromise)</a:t>
            </a:r>
            <a:endParaRPr lang="en-US" dirty="0"/>
          </a:p>
        </p:txBody>
      </p:sp>
      <p:sp>
        <p:nvSpPr>
          <p:cNvPr id="16691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D34A96-A80F-4848-AE18-36435C434806}" type="slidenum">
              <a:rPr lang="en-US" altLang="zh-CN" smtClean="0"/>
              <a:pPr/>
              <a:t>67</a:t>
            </a:fld>
            <a:endParaRPr lang="en-US" altLang="zh-CN" smtClean="0"/>
          </a:p>
        </p:txBody>
      </p:sp>
      <p:pic>
        <p:nvPicPr>
          <p:cNvPr id="5" name="图片 4" descr="Bb726929_async01_big(en-us,TechNet_10)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75" y="3286125"/>
            <a:ext cx="6429375" cy="320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14313" y="3857625"/>
            <a:ext cx="36433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</a:rPr>
              <a:t>NNI</a:t>
            </a:r>
            <a:r>
              <a:rPr lang="en-US" altLang="zh-CN">
                <a:latin typeface="Tahoma" pitchFamily="34" charset="0"/>
              </a:rPr>
              <a:t> (Network-Network Interface)</a:t>
            </a:r>
          </a:p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</a:rPr>
              <a:t>UNI</a:t>
            </a:r>
            <a:r>
              <a:rPr lang="en-US" altLang="zh-CN">
                <a:latin typeface="Tahoma" pitchFamily="34" charset="0"/>
              </a:rPr>
              <a:t> (User-Network Interface)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ATM Cell Header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smtClean="0">
                <a:solidFill>
                  <a:srgbClr val="0000FF"/>
                </a:solidFill>
              </a:rPr>
              <a:t>GFC</a:t>
            </a:r>
            <a:r>
              <a:rPr lang="en-US" altLang="zh-CN" sz="2400" smtClean="0"/>
              <a:t>: Generic Flow Control</a:t>
            </a:r>
          </a:p>
          <a:p>
            <a:pPr lvl="1"/>
            <a:r>
              <a:rPr lang="en-US" altLang="zh-CN" sz="2000" smtClean="0"/>
              <a:t>0 by default, local flow control bits</a:t>
            </a:r>
          </a:p>
          <a:p>
            <a:pPr lvl="3"/>
            <a:endParaRPr lang="en-US" altLang="zh-CN" sz="1400" smtClean="0"/>
          </a:p>
          <a:p>
            <a:r>
              <a:rPr lang="en-US" altLang="zh-CN" sz="2400" smtClean="0">
                <a:solidFill>
                  <a:srgbClr val="0000FF"/>
                </a:solidFill>
              </a:rPr>
              <a:t>VPI/VCI</a:t>
            </a:r>
            <a:r>
              <a:rPr lang="en-US" altLang="zh-CN" sz="2400" smtClean="0"/>
              <a:t>: virtual circuit ID</a:t>
            </a:r>
          </a:p>
          <a:p>
            <a:pPr lvl="1"/>
            <a:r>
              <a:rPr lang="en-US" altLang="zh-CN" sz="2000" smtClean="0"/>
              <a:t>Will </a:t>
            </a:r>
            <a:r>
              <a:rPr lang="en-US" altLang="zh-CN" sz="2000" smtClean="0">
                <a:solidFill>
                  <a:srgbClr val="FF0000"/>
                </a:solidFill>
              </a:rPr>
              <a:t>change</a:t>
            </a:r>
            <a:r>
              <a:rPr lang="en-US" altLang="zh-CN" sz="2000" smtClean="0"/>
              <a:t> from link to link thru net</a:t>
            </a:r>
          </a:p>
          <a:p>
            <a:pPr lvl="3"/>
            <a:endParaRPr lang="en-US" altLang="zh-CN" sz="1400" smtClean="0"/>
          </a:p>
          <a:p>
            <a:r>
              <a:rPr lang="en-US" altLang="zh-CN" sz="2400" smtClean="0">
                <a:solidFill>
                  <a:srgbClr val="0000FF"/>
                </a:solidFill>
              </a:rPr>
              <a:t>PT</a:t>
            </a:r>
            <a:r>
              <a:rPr lang="en-US" altLang="zh-CN" sz="2400" smtClean="0"/>
              <a:t>: Payload type</a:t>
            </a:r>
          </a:p>
          <a:p>
            <a:pPr lvl="1"/>
            <a:r>
              <a:rPr lang="en-US" altLang="zh-CN" sz="2000" smtClean="0"/>
              <a:t>E.g. “Operation Administration and Maintenance” cell or data cell</a:t>
            </a:r>
          </a:p>
          <a:p>
            <a:pPr lvl="3"/>
            <a:endParaRPr lang="en-US" altLang="zh-CN" sz="1400" smtClean="0"/>
          </a:p>
          <a:p>
            <a:r>
              <a:rPr lang="en-US" altLang="zh-CN" sz="2400" smtClean="0">
                <a:solidFill>
                  <a:srgbClr val="0000FF"/>
                </a:solidFill>
              </a:rPr>
              <a:t>CLP</a:t>
            </a:r>
            <a:r>
              <a:rPr lang="en-US" altLang="zh-CN" sz="2400" smtClean="0"/>
              <a:t>: Cell Loss Priority bit</a:t>
            </a:r>
          </a:p>
          <a:p>
            <a:pPr lvl="1"/>
            <a:r>
              <a:rPr lang="en-US" altLang="zh-CN" sz="2000" smtClean="0"/>
              <a:t>CLP = 1 implies </a:t>
            </a:r>
            <a:r>
              <a:rPr lang="en-US" altLang="zh-CN" sz="2000" smtClean="0">
                <a:solidFill>
                  <a:srgbClr val="FF0000"/>
                </a:solidFill>
              </a:rPr>
              <a:t>low priority cell</a:t>
            </a:r>
            <a:r>
              <a:rPr lang="en-US" altLang="zh-CN" sz="2000" smtClean="0"/>
              <a:t>, can be discarded if congestion</a:t>
            </a:r>
          </a:p>
          <a:p>
            <a:pPr lvl="3"/>
            <a:endParaRPr lang="en-US" altLang="zh-CN" sz="1400" smtClean="0"/>
          </a:p>
          <a:p>
            <a:r>
              <a:rPr lang="en-US" altLang="zh-CN" sz="2400" smtClean="0">
                <a:solidFill>
                  <a:srgbClr val="0000FF"/>
                </a:solidFill>
              </a:rPr>
              <a:t>HEC</a:t>
            </a:r>
            <a:r>
              <a:rPr lang="en-US" altLang="zh-CN" sz="2400" smtClean="0"/>
              <a:t>: Header Error Checksum (cyclic redundancy check)</a:t>
            </a:r>
          </a:p>
          <a:p>
            <a:pPr lvl="1"/>
            <a:endParaRPr lang="en-US" altLang="zh-CN" sz="2000" smtClean="0"/>
          </a:p>
        </p:txBody>
      </p:sp>
      <p:sp>
        <p:nvSpPr>
          <p:cNvPr id="16896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F5C9E8-E8E3-4C78-886E-B23E6A85BB2C}" type="slidenum">
              <a:rPr lang="en-US" altLang="zh-CN" smtClean="0"/>
              <a:pPr/>
              <a:t>68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ATM Physical Layer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2 sublayers</a:t>
            </a:r>
          </a:p>
          <a:p>
            <a:pPr lvl="1"/>
            <a:r>
              <a:rPr lang="en-US" altLang="zh-CN" sz="2400" smtClean="0">
                <a:solidFill>
                  <a:srgbClr val="0000FF"/>
                </a:solidFill>
              </a:rPr>
              <a:t>Transmission Convergence </a:t>
            </a:r>
            <a:r>
              <a:rPr lang="en-US" altLang="zh-CN" sz="2400" smtClean="0"/>
              <a:t>sublayer</a:t>
            </a:r>
          </a:p>
          <a:p>
            <a:pPr lvl="1"/>
            <a:r>
              <a:rPr lang="en-US" altLang="zh-CN" sz="2400" smtClean="0">
                <a:solidFill>
                  <a:srgbClr val="0000FF"/>
                </a:solidFill>
              </a:rPr>
              <a:t>Physical Medium Dependent </a:t>
            </a:r>
            <a:r>
              <a:rPr lang="en-US" altLang="zh-CN" sz="2400" smtClean="0"/>
              <a:t>sublayer: depends on physical medium being used</a:t>
            </a:r>
          </a:p>
          <a:p>
            <a:pPr lvl="3"/>
            <a:endParaRPr lang="en-US" altLang="zh-CN" sz="1800" smtClean="0"/>
          </a:p>
          <a:p>
            <a:r>
              <a:rPr lang="en-US" altLang="zh-CN" sz="2800" smtClean="0"/>
              <a:t>TC sublayer functions</a:t>
            </a:r>
          </a:p>
          <a:p>
            <a:pPr lvl="1"/>
            <a:r>
              <a:rPr lang="en-US" altLang="zh-CN" sz="2400" smtClean="0"/>
              <a:t>Header checksum generation: 8 bits CRC</a:t>
            </a:r>
          </a:p>
          <a:p>
            <a:pPr lvl="1"/>
            <a:r>
              <a:rPr lang="en-US" altLang="zh-CN" sz="2400" smtClean="0">
                <a:solidFill>
                  <a:srgbClr val="FF0000"/>
                </a:solidFill>
              </a:rPr>
              <a:t>Cell delineation </a:t>
            </a:r>
            <a:r>
              <a:rPr lang="en-US" altLang="zh-CN" sz="2400" smtClean="0"/>
              <a:t>to signal representation</a:t>
            </a:r>
          </a:p>
          <a:p>
            <a:pPr lvl="1"/>
            <a:r>
              <a:rPr lang="en-US" altLang="zh-CN" sz="2400" smtClean="0"/>
              <a:t>Transmission of </a:t>
            </a:r>
            <a:r>
              <a:rPr lang="en-US" altLang="zh-CN" sz="2400" smtClean="0">
                <a:solidFill>
                  <a:srgbClr val="FF0000"/>
                </a:solidFill>
              </a:rPr>
              <a:t>idle cells </a:t>
            </a:r>
            <a:r>
              <a:rPr lang="en-US" altLang="zh-CN" sz="2400" smtClean="0"/>
              <a:t>when no data cells to send</a:t>
            </a:r>
          </a:p>
        </p:txBody>
      </p:sp>
      <p:sp>
        <p:nvSpPr>
          <p:cNvPr id="16998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DC9B40-DE9D-4F87-8D56-C51355237C67}" type="slidenum">
              <a:rPr lang="en-US" altLang="zh-CN" smtClean="0"/>
              <a:pPr/>
              <a:t>69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Input Port Functions</a:t>
            </a:r>
          </a:p>
        </p:txBody>
      </p:sp>
      <p:sp>
        <p:nvSpPr>
          <p:cNvPr id="9216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FC6A01-54DA-4290-9247-43B03727A675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pic>
        <p:nvPicPr>
          <p:cNvPr id="92163" name="Picture 2" descr="462 Input Por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2300" y="1341438"/>
            <a:ext cx="544195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50825" y="2420938"/>
            <a:ext cx="23050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rgbClr val="0000FF"/>
                </a:solidFill>
                <a:latin typeface="+mn-lt"/>
                <a:ea typeface="+mn-ea"/>
              </a:rPr>
              <a:t>Physical layer: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+mn-lt"/>
                <a:ea typeface="+mn-ea"/>
              </a:rPr>
              <a:t>Bit-level reception</a:t>
            </a:r>
            <a:endParaRPr lang="en-US" kern="0" dirty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 flipV="1">
            <a:off x="2555875" y="2276475"/>
            <a:ext cx="796925" cy="422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8" y="375"/>
              </a:cxn>
              <a:cxn ang="0">
                <a:pos x="461" y="169"/>
              </a:cxn>
              <a:cxn ang="0">
                <a:pos x="769" y="517"/>
              </a:cxn>
            </a:cxnLst>
            <a:rect l="0" t="0" r="r" b="b"/>
            <a:pathLst>
              <a:path w="769" h="517">
                <a:moveTo>
                  <a:pt x="0" y="0"/>
                </a:moveTo>
                <a:cubicBezTo>
                  <a:pt x="71" y="62"/>
                  <a:pt x="351" y="347"/>
                  <a:pt x="428" y="375"/>
                </a:cubicBezTo>
                <a:cubicBezTo>
                  <a:pt x="505" y="403"/>
                  <a:pt x="404" y="145"/>
                  <a:pt x="461" y="169"/>
                </a:cubicBezTo>
                <a:cubicBezTo>
                  <a:pt x="518" y="192"/>
                  <a:pt x="705" y="444"/>
                  <a:pt x="769" y="51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052638" y="3213100"/>
            <a:ext cx="19065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rgbClr val="0000FF"/>
                </a:solidFill>
                <a:latin typeface="+mn-lt"/>
                <a:ea typeface="+mn-ea"/>
              </a:rPr>
              <a:t>Data link layer: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latin typeface="+mn-lt"/>
                <a:ea typeface="+mn-ea"/>
              </a:rPr>
              <a:t>Error handling</a:t>
            </a:r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 flipV="1">
            <a:off x="3924300" y="2781300"/>
            <a:ext cx="1192213" cy="792163"/>
          </a:xfrm>
          <a:custGeom>
            <a:avLst/>
            <a:gdLst>
              <a:gd name="T0" fmla="*/ 0 w 769"/>
              <a:gd name="T1" fmla="*/ 0 h 517"/>
              <a:gd name="T2" fmla="*/ 428 w 769"/>
              <a:gd name="T3" fmla="*/ 375 h 517"/>
              <a:gd name="T4" fmla="*/ 461 w 769"/>
              <a:gd name="T5" fmla="*/ 169 h 517"/>
              <a:gd name="T6" fmla="*/ 769 w 769"/>
              <a:gd name="T7" fmla="*/ 517 h 517"/>
              <a:gd name="T8" fmla="*/ 0 60000 65536"/>
              <a:gd name="T9" fmla="*/ 0 60000 65536"/>
              <a:gd name="T10" fmla="*/ 0 60000 65536"/>
              <a:gd name="T11" fmla="*/ 0 60000 65536"/>
              <a:gd name="T12" fmla="*/ 0 w 769"/>
              <a:gd name="T13" fmla="*/ 0 h 517"/>
              <a:gd name="T14" fmla="*/ 769 w 769"/>
              <a:gd name="T15" fmla="*/ 517 h 5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9" h="517">
                <a:moveTo>
                  <a:pt x="0" y="0"/>
                </a:moveTo>
                <a:cubicBezTo>
                  <a:pt x="71" y="62"/>
                  <a:pt x="351" y="347"/>
                  <a:pt x="428" y="375"/>
                </a:cubicBezTo>
                <a:cubicBezTo>
                  <a:pt x="505" y="403"/>
                  <a:pt x="404" y="145"/>
                  <a:pt x="461" y="169"/>
                </a:cubicBezTo>
                <a:cubicBezTo>
                  <a:pt x="518" y="192"/>
                  <a:pt x="705" y="444"/>
                  <a:pt x="769" y="51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3394075" y="4005263"/>
            <a:ext cx="5456238" cy="233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lang="en-US" sz="2400" kern="0" dirty="0">
                <a:solidFill>
                  <a:srgbClr val="FF0000"/>
                </a:solidFill>
                <a:latin typeface="+mn-lt"/>
                <a:ea typeface="+mn-ea"/>
              </a:rPr>
              <a:t>Decentralized switching</a:t>
            </a:r>
            <a:endParaRPr lang="en-US" sz="240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sz="2000" kern="0" dirty="0">
                <a:solidFill>
                  <a:srgbClr val="000000"/>
                </a:solidFill>
                <a:latin typeface="+mn-lt"/>
                <a:ea typeface="+mn-ea"/>
              </a:rPr>
              <a:t>Lookup output port using forwarding table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sz="2000" kern="0" dirty="0">
                <a:solidFill>
                  <a:srgbClr val="000000"/>
                </a:solidFill>
                <a:latin typeface="+mn-lt"/>
                <a:ea typeface="+mn-ea"/>
              </a:rPr>
              <a:t>Complete input port processing at “line speed”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sz="2000" kern="0" dirty="0">
                <a:solidFill>
                  <a:srgbClr val="0000FF"/>
                </a:solidFill>
                <a:latin typeface="+mn-lt"/>
                <a:ea typeface="+mn-ea"/>
              </a:rPr>
              <a:t>Queuing</a:t>
            </a:r>
            <a:r>
              <a:rPr lang="en-US" sz="2000" kern="0" dirty="0">
                <a:solidFill>
                  <a:srgbClr val="000000"/>
                </a:solidFill>
                <a:latin typeface="+mn-lt"/>
                <a:ea typeface="+mn-ea"/>
              </a:rPr>
              <a:t>: if packets arrive faster than forwarding rate into switch fabric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Physical Medium Dependent </a:t>
            </a:r>
            <a:r>
              <a:rPr lang="en-US" dirty="0" err="1" smtClean="0"/>
              <a:t>Sublayer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SONET/SDH</a:t>
            </a:r>
            <a:r>
              <a:rPr lang="en-US" dirty="0" smtClean="0"/>
              <a:t>: transmission frame structure</a:t>
            </a:r>
          </a:p>
          <a:p>
            <a:pPr lvl="1">
              <a:defRPr/>
            </a:pPr>
            <a:r>
              <a:rPr lang="en-US" dirty="0" smtClean="0"/>
              <a:t>Bit synchronization</a:t>
            </a:r>
          </a:p>
          <a:p>
            <a:pPr lvl="1">
              <a:defRPr/>
            </a:pPr>
            <a:r>
              <a:rPr lang="en-US" dirty="0" smtClean="0"/>
              <a:t>Bandwidth partitions (TDM)</a:t>
            </a:r>
          </a:p>
          <a:p>
            <a:pPr lvl="1">
              <a:defRPr/>
            </a:pPr>
            <a:r>
              <a:rPr lang="en-US" dirty="0" smtClean="0"/>
              <a:t>Multiple speeds: OC3 = 155.52 Mbps; OC12 = 622.08 Mbps; OC48 = 2.45 </a:t>
            </a:r>
            <a:r>
              <a:rPr lang="en-US" dirty="0" err="1" smtClean="0"/>
              <a:t>Gbps</a:t>
            </a:r>
            <a:r>
              <a:rPr lang="en-US" dirty="0" smtClean="0"/>
              <a:t>, OC192 = 9.6 </a:t>
            </a:r>
            <a:r>
              <a:rPr lang="en-US" dirty="0" err="1" smtClean="0"/>
              <a:t>Gbps</a:t>
            </a:r>
            <a:endParaRPr lang="en-US" dirty="0" smtClean="0"/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TI/T3</a:t>
            </a:r>
            <a:r>
              <a:rPr lang="en-US" dirty="0" smtClean="0"/>
              <a:t>: transmission frame structure</a:t>
            </a:r>
          </a:p>
          <a:p>
            <a:pPr lvl="1">
              <a:defRPr/>
            </a:pPr>
            <a:r>
              <a:rPr lang="en-US" dirty="0" smtClean="0"/>
              <a:t>Low speed line: 1.5 Mbps/ 45 Mbps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Unstructured</a:t>
            </a:r>
            <a:r>
              <a:rPr lang="en-US" dirty="0" smtClean="0"/>
              <a:t>: just cells (busy/idle)</a:t>
            </a:r>
            <a:endParaRPr lang="en-US" dirty="0"/>
          </a:p>
        </p:txBody>
      </p:sp>
      <p:sp>
        <p:nvSpPr>
          <p:cNvPr id="17101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2F2106-4D5A-42EE-8DB9-CCFA06328993}" type="slidenum">
              <a:rPr lang="en-US" altLang="zh-CN" smtClean="0"/>
              <a:pPr/>
              <a:t>70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X.25 and Frame Relay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 smtClean="0">
                <a:solidFill>
                  <a:srgbClr val="0000FF"/>
                </a:solidFill>
              </a:rPr>
              <a:t>X.25</a:t>
            </a:r>
          </a:p>
          <a:p>
            <a:pPr lvl="1">
              <a:defRPr/>
            </a:pPr>
            <a:r>
              <a:rPr lang="en-US" sz="2400" dirty="0" smtClean="0"/>
              <a:t>A packet-switching wide area network developed by ITU-T in 1976</a:t>
            </a:r>
          </a:p>
          <a:p>
            <a:pPr lvl="1">
              <a:defRPr/>
            </a:pPr>
            <a:r>
              <a:rPr lang="en-US" sz="2400" dirty="0" smtClean="0"/>
              <a:t>Defines how a packet-mode terminal can be connected to a </a:t>
            </a:r>
            <a:r>
              <a:rPr lang="en-US" sz="2400" dirty="0" smtClean="0">
                <a:solidFill>
                  <a:srgbClr val="0000FF"/>
                </a:solidFill>
              </a:rPr>
              <a:t>packet network</a:t>
            </a:r>
          </a:p>
          <a:p>
            <a:pPr lvl="1">
              <a:defRPr/>
            </a:pPr>
            <a:r>
              <a:rPr lang="en-US" sz="2400" dirty="0" smtClean="0"/>
              <a:t>Known as a </a:t>
            </a:r>
            <a:r>
              <a:rPr lang="en-US" sz="2400" dirty="0" smtClean="0">
                <a:solidFill>
                  <a:srgbClr val="FF0000"/>
                </a:solidFill>
              </a:rPr>
              <a:t>subscriber network interface </a:t>
            </a:r>
            <a:r>
              <a:rPr lang="en-US" sz="2400" dirty="0" smtClean="0"/>
              <a:t>(SNI) protocol</a:t>
            </a:r>
          </a:p>
          <a:p>
            <a:pPr lvl="3">
              <a:defRPr/>
            </a:pPr>
            <a:endParaRPr lang="en-US" sz="1800" dirty="0" smtClean="0"/>
          </a:p>
          <a:p>
            <a:pPr>
              <a:defRPr/>
            </a:pPr>
            <a:r>
              <a:rPr lang="en-US" sz="2800" dirty="0" smtClean="0"/>
              <a:t>Frame Relay</a:t>
            </a:r>
          </a:p>
          <a:p>
            <a:pPr lvl="1">
              <a:defRPr/>
            </a:pPr>
            <a:r>
              <a:rPr lang="en-US" sz="2400" dirty="0" smtClean="0"/>
              <a:t>Packet-switching with virtual-circuit technology</a:t>
            </a:r>
          </a:p>
          <a:p>
            <a:pPr lvl="1">
              <a:defRPr/>
            </a:pPr>
            <a:r>
              <a:rPr lang="en-US" sz="2400" dirty="0" smtClean="0"/>
              <a:t>An enhancement of X.25, due to </a:t>
            </a:r>
            <a:r>
              <a:rPr lang="en-US" sz="2400" dirty="0" smtClean="0">
                <a:solidFill>
                  <a:srgbClr val="0000FF"/>
                </a:solidFill>
              </a:rPr>
              <a:t>improved transmission media</a:t>
            </a:r>
          </a:p>
          <a:p>
            <a:pPr lvl="1"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Interconnect LANs</a:t>
            </a:r>
            <a:r>
              <a:rPr lang="en-US" sz="2400" dirty="0" smtClean="0"/>
              <a:t>, instead of terminals</a:t>
            </a:r>
            <a:endParaRPr lang="en-US" sz="2400" dirty="0"/>
          </a:p>
        </p:txBody>
      </p:sp>
      <p:sp>
        <p:nvSpPr>
          <p:cNvPr id="17203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D8E265-2EEE-4F05-9699-8CC255D818F0}" type="slidenum">
              <a:rPr lang="en-US" altLang="zh-CN" smtClean="0"/>
              <a:pPr/>
              <a:t>71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X.25</a:t>
            </a:r>
          </a:p>
        </p:txBody>
      </p:sp>
      <p:sp>
        <p:nvSpPr>
          <p:cNvPr id="173058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1587500"/>
          </a:xfrm>
        </p:spPr>
        <p:txBody>
          <a:bodyPr/>
          <a:lstStyle/>
          <a:p>
            <a:r>
              <a:rPr lang="en-US" altLang="zh-CN" sz="2400" smtClean="0"/>
              <a:t>Defines how a user’s DTE </a:t>
            </a:r>
            <a:r>
              <a:rPr lang="en-US" altLang="zh-CN" sz="2400" smtClean="0">
                <a:solidFill>
                  <a:srgbClr val="FF0000"/>
                </a:solidFill>
              </a:rPr>
              <a:t>communicates</a:t>
            </a:r>
            <a:r>
              <a:rPr lang="en-US" altLang="zh-CN" sz="2400" smtClean="0"/>
              <a:t> with a packet switching network (DCE)</a:t>
            </a:r>
          </a:p>
          <a:p>
            <a:r>
              <a:rPr lang="en-US" altLang="zh-CN" sz="2400" smtClean="0"/>
              <a:t>Defines how packets are sent thru the </a:t>
            </a:r>
            <a:r>
              <a:rPr lang="en-US" altLang="zh-CN" sz="2400" smtClean="0">
                <a:solidFill>
                  <a:srgbClr val="0000FF"/>
                </a:solidFill>
              </a:rPr>
              <a:t>virtual circuit </a:t>
            </a:r>
            <a:r>
              <a:rPr lang="en-US" altLang="zh-CN" sz="2400" smtClean="0"/>
              <a:t>established between DTEs</a:t>
            </a:r>
          </a:p>
        </p:txBody>
      </p:sp>
      <p:sp>
        <p:nvSpPr>
          <p:cNvPr id="17305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B9A34F-CA73-462B-8EA5-DE8F2181A97C}" type="slidenum">
              <a:rPr lang="en-US" altLang="zh-CN" smtClean="0"/>
              <a:pPr/>
              <a:t>72</a:t>
            </a:fld>
            <a:endParaRPr lang="en-US" altLang="zh-CN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88" y="3143250"/>
            <a:ext cx="7215187" cy="130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CAB-X21MT-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" y="5000625"/>
            <a:ext cx="1785938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X21-53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00" y="4786313"/>
            <a:ext cx="2333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AS-000-0044-2 EIA-232x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14688" y="4643438"/>
            <a:ext cx="2428875" cy="187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X.25 Layers</a:t>
            </a:r>
          </a:p>
        </p:txBody>
      </p:sp>
      <p:sp>
        <p:nvSpPr>
          <p:cNvPr id="17510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B546BC-709A-4D54-8CF3-297AD34CCF30}" type="slidenum">
              <a:rPr lang="en-US" altLang="zh-CN" smtClean="0"/>
              <a:pPr/>
              <a:t>73</a:t>
            </a:fld>
            <a:endParaRPr lang="en-US" altLang="zh-CN" smtClean="0"/>
          </a:p>
        </p:txBody>
      </p:sp>
      <p:pic>
        <p:nvPicPr>
          <p:cNvPr id="1751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643063" y="1357313"/>
            <a:ext cx="5876925" cy="4002087"/>
          </a:xfrm>
        </p:spPr>
      </p:pic>
      <p:sp>
        <p:nvSpPr>
          <p:cNvPr id="175108" name="矩形 6"/>
          <p:cNvSpPr>
            <a:spLocks noChangeArrowheads="1"/>
          </p:cNvSpPr>
          <p:nvPr/>
        </p:nvSpPr>
        <p:spPr bwMode="auto">
          <a:xfrm>
            <a:off x="3444875" y="3429000"/>
            <a:ext cx="31273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Tahoma" pitchFamily="34" charset="0"/>
              </a:rPr>
              <a:t>Link Access Procedure, Balanced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The Physical Layer</a:t>
            </a:r>
          </a:p>
        </p:txBody>
      </p:sp>
      <p:sp>
        <p:nvSpPr>
          <p:cNvPr id="1771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Specify the </a:t>
            </a:r>
            <a:r>
              <a:rPr lang="en-US" altLang="zh-CN" smtClean="0">
                <a:solidFill>
                  <a:srgbClr val="0000FF"/>
                </a:solidFill>
              </a:rPr>
              <a:t>physical interface </a:t>
            </a:r>
            <a:r>
              <a:rPr lang="en-US" altLang="zh-CN" smtClean="0"/>
              <a:t>between DTC and DCE</a:t>
            </a:r>
          </a:p>
          <a:p>
            <a:r>
              <a:rPr lang="en-US" altLang="zh-CN" smtClean="0">
                <a:solidFill>
                  <a:srgbClr val="FF0000"/>
                </a:solidFill>
              </a:rPr>
              <a:t>Signaling on the link </a:t>
            </a:r>
            <a:r>
              <a:rPr lang="en-US" altLang="zh-CN" smtClean="0"/>
              <a:t>that connected the X.25 network</a:t>
            </a:r>
          </a:p>
          <a:p>
            <a:pPr lvl="2"/>
            <a:endParaRPr lang="en-US" altLang="zh-CN" smtClean="0"/>
          </a:p>
          <a:p>
            <a:r>
              <a:rPr lang="en-US" altLang="zh-CN" smtClean="0"/>
              <a:t>Can provide synchronous data transmission at rates from </a:t>
            </a:r>
            <a:r>
              <a:rPr lang="en-US" altLang="zh-CN" smtClean="0">
                <a:solidFill>
                  <a:srgbClr val="0000FF"/>
                </a:solidFill>
              </a:rPr>
              <a:t>100 kbps </a:t>
            </a:r>
            <a:r>
              <a:rPr lang="en-US" altLang="zh-CN" smtClean="0"/>
              <a:t>to </a:t>
            </a:r>
            <a:r>
              <a:rPr lang="en-US" altLang="zh-CN" smtClean="0">
                <a:solidFill>
                  <a:srgbClr val="0000FF"/>
                </a:solidFill>
              </a:rPr>
              <a:t>10 Mbps</a:t>
            </a:r>
          </a:p>
          <a:p>
            <a:r>
              <a:rPr lang="en-US" altLang="zh-CN" smtClean="0"/>
              <a:t>Capable of running </a:t>
            </a:r>
            <a:r>
              <a:rPr lang="en-US" altLang="zh-CN" smtClean="0">
                <a:solidFill>
                  <a:srgbClr val="FF0000"/>
                </a:solidFill>
              </a:rPr>
              <a:t>full-duplex</a:t>
            </a:r>
            <a:r>
              <a:rPr lang="en-US" altLang="zh-CN" smtClean="0"/>
              <a:t> data transmissions</a:t>
            </a:r>
          </a:p>
        </p:txBody>
      </p:sp>
      <p:sp>
        <p:nvSpPr>
          <p:cNvPr id="17715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392442-8782-40A4-96EC-5553C29B3B50}" type="slidenum">
              <a:rPr lang="en-US" altLang="zh-CN" smtClean="0"/>
              <a:pPr/>
              <a:t>74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Frame Layer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3159125"/>
          </a:xfrm>
        </p:spPr>
        <p:txBody>
          <a:bodyPr/>
          <a:lstStyle/>
          <a:p>
            <a:r>
              <a:rPr lang="en-US" altLang="zh-CN" sz="2400" smtClean="0">
                <a:solidFill>
                  <a:srgbClr val="0000FF"/>
                </a:solidFill>
              </a:rPr>
              <a:t>Link access procedure</a:t>
            </a:r>
            <a:r>
              <a:rPr lang="en-US" altLang="zh-CN" sz="2400" smtClean="0"/>
              <a:t>, balanced (LAPB) protocol</a:t>
            </a:r>
          </a:p>
          <a:p>
            <a:pPr lvl="1"/>
            <a:r>
              <a:rPr lang="en-US" altLang="zh-CN" sz="2000" smtClean="0"/>
              <a:t>Reliable data transfer: error and flow control</a:t>
            </a:r>
          </a:p>
          <a:p>
            <a:pPr lvl="1"/>
            <a:r>
              <a:rPr lang="en-US" altLang="zh-CN" sz="2000" smtClean="0"/>
              <a:t>Link Setup; Packet Transfer; Link Disconnect</a:t>
            </a:r>
          </a:p>
          <a:p>
            <a:pPr lvl="2"/>
            <a:endParaRPr lang="en-US" altLang="zh-CN" sz="1800" smtClean="0"/>
          </a:p>
          <a:p>
            <a:r>
              <a:rPr lang="en-US" altLang="zh-CN" sz="2400" smtClean="0">
                <a:solidFill>
                  <a:srgbClr val="FF0000"/>
                </a:solidFill>
              </a:rPr>
              <a:t>3 types of frames</a:t>
            </a:r>
          </a:p>
          <a:p>
            <a:pPr lvl="1"/>
            <a:r>
              <a:rPr lang="en-US" altLang="zh-CN" sz="2000" smtClean="0"/>
              <a:t>I-Frames: data frame</a:t>
            </a:r>
          </a:p>
          <a:p>
            <a:pPr lvl="1"/>
            <a:r>
              <a:rPr lang="en-US" altLang="zh-CN" sz="2000" smtClean="0"/>
              <a:t>S-Frames: flow and error control</a:t>
            </a:r>
          </a:p>
          <a:p>
            <a:pPr lvl="1"/>
            <a:r>
              <a:rPr lang="en-US" altLang="zh-CN" sz="2000" smtClean="0"/>
              <a:t>U-Frames: setup and disconnect links between DTE and DCE</a:t>
            </a:r>
          </a:p>
        </p:txBody>
      </p:sp>
      <p:sp>
        <p:nvSpPr>
          <p:cNvPr id="17817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98560C-883B-4A24-8FA7-41793A617CD7}" type="slidenum">
              <a:rPr lang="en-US" altLang="zh-CN" smtClean="0"/>
              <a:pPr/>
              <a:t>75</a:t>
            </a:fld>
            <a:endParaRPr lang="en-US" altLang="zh-CN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88" y="4572000"/>
            <a:ext cx="6858000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Packet Layer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30876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Packet Layer Protocol (PLP)</a:t>
            </a:r>
          </a:p>
          <a:p>
            <a:pPr lvl="1">
              <a:defRPr/>
            </a:pPr>
            <a:r>
              <a:rPr lang="en-US" dirty="0" smtClean="0"/>
              <a:t>Establish connection, transfer data, and terminate connection between </a:t>
            </a:r>
            <a:r>
              <a:rPr lang="en-US" dirty="0" smtClean="0">
                <a:solidFill>
                  <a:srgbClr val="FF0000"/>
                </a:solidFill>
              </a:rPr>
              <a:t>2 DTEs</a:t>
            </a:r>
          </a:p>
          <a:p>
            <a:pPr lvl="1">
              <a:defRPr/>
            </a:pPr>
            <a:r>
              <a:rPr lang="en-US" dirty="0" smtClean="0"/>
              <a:t>Create virtual circuits and negotiate network services between DTEs</a:t>
            </a:r>
          </a:p>
          <a:p>
            <a:pPr lvl="2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Virtual circuits </a:t>
            </a:r>
            <a:r>
              <a:rPr lang="en-US" dirty="0" smtClean="0"/>
              <a:t>in X.25</a:t>
            </a:r>
          </a:p>
          <a:p>
            <a:pPr lvl="1">
              <a:defRPr/>
            </a:pPr>
            <a:r>
              <a:rPr lang="en-US" dirty="0" smtClean="0"/>
              <a:t>2 types: permanent VC, switched VC</a:t>
            </a:r>
          </a:p>
          <a:p>
            <a:pPr lvl="1">
              <a:defRPr/>
            </a:pPr>
            <a:r>
              <a:rPr lang="en-US" dirty="0" smtClean="0"/>
              <a:t>Identified by logical channel number (LCN)</a:t>
            </a:r>
            <a:endParaRPr lang="en-US" dirty="0"/>
          </a:p>
        </p:txBody>
      </p:sp>
      <p:sp>
        <p:nvSpPr>
          <p:cNvPr id="18022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77A1A6-CE03-4B15-B85B-EA792372E75C}" type="slidenum">
              <a:rPr lang="en-US" altLang="zh-CN" smtClean="0"/>
              <a:pPr/>
              <a:t>76</a:t>
            </a:fld>
            <a:endParaRPr lang="en-US" altLang="zh-CN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4429125"/>
            <a:ext cx="7072312" cy="212725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Connection Events in X.25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23018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Setup links between DCE and DTE pairs</a:t>
            </a:r>
          </a:p>
          <a:p>
            <a:pPr>
              <a:defRPr/>
            </a:pPr>
            <a:r>
              <a:rPr lang="en-US" dirty="0" smtClean="0"/>
              <a:t>Establish VC between DTEs</a:t>
            </a:r>
          </a:p>
          <a:p>
            <a:pPr lvl="2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Transfer data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Release the VC</a:t>
            </a:r>
          </a:p>
          <a:p>
            <a:pPr>
              <a:defRPr/>
            </a:pPr>
            <a:r>
              <a:rPr lang="en-US" dirty="0" smtClean="0"/>
              <a:t>Disconnect the links</a:t>
            </a:r>
            <a:endParaRPr lang="en-US" dirty="0"/>
          </a:p>
        </p:txBody>
      </p:sp>
      <p:sp>
        <p:nvSpPr>
          <p:cNvPr id="18125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37A501-328F-4BCA-8AF7-63E840091710}" type="slidenum">
              <a:rPr lang="en-US" altLang="zh-CN" smtClean="0"/>
              <a:pPr/>
              <a:t>77</a:t>
            </a:fld>
            <a:endParaRPr lang="en-US" altLang="zh-CN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8813" y="3714750"/>
            <a:ext cx="7485062" cy="2714625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Frame Relay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4802188"/>
          </a:xfrm>
        </p:spPr>
        <p:txBody>
          <a:bodyPr/>
          <a:lstStyle/>
          <a:p>
            <a:r>
              <a:rPr lang="en-US" altLang="zh-CN" sz="2800" smtClean="0"/>
              <a:t>Improvement of X.25, taking advantage of high-speed new links with lower error-rates</a:t>
            </a:r>
          </a:p>
          <a:p>
            <a:pPr lvl="1"/>
            <a:r>
              <a:rPr lang="en-US" altLang="zh-CN" sz="2400" smtClean="0"/>
              <a:t>Operate only at the </a:t>
            </a:r>
            <a:r>
              <a:rPr lang="en-US" altLang="zh-CN" sz="2400" smtClean="0">
                <a:solidFill>
                  <a:srgbClr val="0000FF"/>
                </a:solidFill>
              </a:rPr>
              <a:t>Physical</a:t>
            </a:r>
            <a:r>
              <a:rPr lang="en-US" altLang="zh-CN" sz="2400" smtClean="0"/>
              <a:t> and </a:t>
            </a:r>
            <a:r>
              <a:rPr lang="en-US" altLang="zh-CN" sz="2400" smtClean="0">
                <a:solidFill>
                  <a:srgbClr val="0000FF"/>
                </a:solidFill>
              </a:rPr>
              <a:t>Data link </a:t>
            </a:r>
            <a:r>
              <a:rPr lang="en-US" altLang="zh-CN" sz="2400" smtClean="0"/>
              <a:t>layer</a:t>
            </a:r>
            <a:endParaRPr lang="en-US" altLang="zh-CN" sz="1200" smtClean="0"/>
          </a:p>
          <a:p>
            <a:pPr lvl="1"/>
            <a:r>
              <a:rPr lang="en-US" altLang="zh-CN" sz="2400" smtClean="0"/>
              <a:t>Not provide error checking or require ACK in data link layer</a:t>
            </a:r>
          </a:p>
          <a:p>
            <a:pPr lvl="3"/>
            <a:endParaRPr lang="en-US" altLang="zh-CN" sz="1600" smtClean="0"/>
          </a:p>
          <a:p>
            <a:r>
              <a:rPr lang="en-US" altLang="zh-CN" sz="2800" smtClean="0"/>
              <a:t>Layers in FR</a:t>
            </a:r>
          </a:p>
          <a:p>
            <a:pPr lvl="1"/>
            <a:r>
              <a:rPr lang="en-US" altLang="zh-CN" sz="2400" smtClean="0">
                <a:solidFill>
                  <a:srgbClr val="FF0000"/>
                </a:solidFill>
              </a:rPr>
              <a:t>Physical layer</a:t>
            </a:r>
            <a:r>
              <a:rPr lang="en-US" altLang="zh-CN" sz="2400" smtClean="0"/>
              <a:t>, any protocols recognized by ANSI, up to 44.376 Mbps</a:t>
            </a:r>
          </a:p>
          <a:p>
            <a:pPr lvl="1"/>
            <a:r>
              <a:rPr lang="en-US" altLang="zh-CN" sz="2400" smtClean="0">
                <a:solidFill>
                  <a:srgbClr val="FF0000"/>
                </a:solidFill>
              </a:rPr>
              <a:t>Data link layer</a:t>
            </a:r>
            <a:r>
              <a:rPr lang="en-US" altLang="zh-CN" sz="2400" smtClean="0"/>
              <a:t>, a simplified version of HDLC called core LAPF, no error and flow control fields</a:t>
            </a:r>
          </a:p>
        </p:txBody>
      </p:sp>
      <p:sp>
        <p:nvSpPr>
          <p:cNvPr id="18227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2A8A93-5545-404A-B647-371E90B5381E}" type="slidenum">
              <a:rPr lang="en-US" altLang="zh-CN" smtClean="0"/>
              <a:pPr/>
              <a:t>78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 Frame Relay Network</a:t>
            </a:r>
          </a:p>
        </p:txBody>
      </p:sp>
      <p:sp>
        <p:nvSpPr>
          <p:cNvPr id="1843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6FABE0-E705-444B-8F81-E3D717A16400}" type="slidenum">
              <a:rPr lang="en-US" altLang="zh-CN" smtClean="0"/>
              <a:pPr/>
              <a:t>79</a:t>
            </a:fld>
            <a:endParaRPr lang="en-US" altLang="zh-CN" smtClean="0"/>
          </a:p>
        </p:txBody>
      </p:sp>
      <p:pic>
        <p:nvPicPr>
          <p:cNvPr id="1843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57188" y="1428750"/>
            <a:ext cx="8569325" cy="45847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Three Types of Switching Fabrics</a:t>
            </a:r>
          </a:p>
        </p:txBody>
      </p:sp>
      <p:sp>
        <p:nvSpPr>
          <p:cNvPr id="9318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FC5CCA-B4A8-4B5B-B600-1E2280264DBF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pic>
        <p:nvPicPr>
          <p:cNvPr id="93187" name="Picture 2" descr="463 swtching methods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71663" y="1341438"/>
            <a:ext cx="5580062" cy="49990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X.25 vs. Frame Relay</a:t>
            </a:r>
          </a:p>
        </p:txBody>
      </p:sp>
      <p:sp>
        <p:nvSpPr>
          <p:cNvPr id="1853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85C63E-0861-421E-93EB-AD3B585BD91A}" type="slidenum">
              <a:rPr lang="en-US" altLang="zh-CN" smtClean="0"/>
              <a:pPr/>
              <a:t>80</a:t>
            </a:fld>
            <a:endParaRPr lang="en-US" altLang="zh-CN" smtClean="0"/>
          </a:p>
        </p:txBody>
      </p:sp>
      <p:pic>
        <p:nvPicPr>
          <p:cNvPr id="18534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00125" y="1357313"/>
            <a:ext cx="6854825" cy="3143250"/>
          </a:xfr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8775" y="4873625"/>
            <a:ext cx="59436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Virtual Circuits in FR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Also provide PVC and SVC connections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 VC is identified by a </a:t>
            </a:r>
            <a:r>
              <a:rPr lang="en-US" dirty="0" smtClean="0">
                <a:solidFill>
                  <a:srgbClr val="FF0000"/>
                </a:solidFill>
              </a:rPr>
              <a:t>Data Link Connection Identifier</a:t>
            </a:r>
            <a:r>
              <a:rPr lang="en-US" dirty="0" smtClean="0"/>
              <a:t> (DLCI)</a:t>
            </a:r>
          </a:p>
          <a:p>
            <a:pPr lvl="1">
              <a:defRPr/>
            </a:pPr>
            <a:r>
              <a:rPr lang="en-US" dirty="0" smtClean="0">
                <a:solidFill>
                  <a:srgbClr val="0000FF"/>
                </a:solidFill>
              </a:rPr>
              <a:t>2 DLCIs </a:t>
            </a:r>
            <a:r>
              <a:rPr lang="en-US" dirty="0" smtClean="0"/>
              <a:t>are given for each end of the connection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DLCI is assigned to the DTEs when the VC is established</a:t>
            </a:r>
          </a:p>
          <a:p>
            <a:pPr lvl="1">
              <a:defRPr/>
            </a:pPr>
            <a:r>
              <a:rPr lang="en-US" dirty="0" smtClean="0"/>
              <a:t>Serve as </a:t>
            </a:r>
            <a:r>
              <a:rPr lang="en-US" dirty="0" smtClean="0">
                <a:solidFill>
                  <a:srgbClr val="0000FF"/>
                </a:solidFill>
              </a:rPr>
              <a:t>addresses of the DTEs</a:t>
            </a:r>
          </a:p>
          <a:p>
            <a:pPr lvl="1">
              <a:defRPr/>
            </a:pPr>
            <a:r>
              <a:rPr lang="en-US" dirty="0" smtClean="0"/>
              <a:t>Not changed on DCEs</a:t>
            </a:r>
            <a:endParaRPr lang="en-US" dirty="0"/>
          </a:p>
        </p:txBody>
      </p:sp>
      <p:sp>
        <p:nvSpPr>
          <p:cNvPr id="18637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AEC8C2-FED9-42D4-9560-AFD559A8601B}" type="slidenum">
              <a:rPr lang="en-US" altLang="zh-CN" smtClean="0"/>
              <a:pPr/>
              <a:t>81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SVC Setup and Release</a:t>
            </a:r>
          </a:p>
        </p:txBody>
      </p:sp>
      <p:sp>
        <p:nvSpPr>
          <p:cNvPr id="1873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746070-50EA-4DE0-8796-9CBAD96BC41A}" type="slidenum">
              <a:rPr lang="en-US" altLang="zh-CN" smtClean="0"/>
              <a:pPr/>
              <a:t>82</a:t>
            </a:fld>
            <a:endParaRPr lang="en-US" altLang="zh-CN" smtClean="0"/>
          </a:p>
        </p:txBody>
      </p:sp>
      <p:pic>
        <p:nvPicPr>
          <p:cNvPr id="1873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89075" y="1412875"/>
            <a:ext cx="6540500" cy="50165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DLCIs in FR Networks</a:t>
            </a:r>
          </a:p>
        </p:txBody>
      </p:sp>
      <p:sp>
        <p:nvSpPr>
          <p:cNvPr id="1884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8ED053-E2E4-4C34-99EC-41E2CC54C374}" type="slidenum">
              <a:rPr lang="en-US" altLang="zh-CN" smtClean="0"/>
              <a:pPr/>
              <a:t>83</a:t>
            </a:fld>
            <a:endParaRPr lang="en-US" altLang="zh-CN" smtClean="0"/>
          </a:p>
        </p:txBody>
      </p:sp>
      <p:pic>
        <p:nvPicPr>
          <p:cNvPr id="188419" name="图片 8" descr="500px-Malware_statics_2011-03-16-en_sv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3" y="1385888"/>
            <a:ext cx="8648700" cy="490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FR Frame Structure</a:t>
            </a:r>
          </a:p>
        </p:txBody>
      </p:sp>
      <p:sp>
        <p:nvSpPr>
          <p:cNvPr id="1904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2243CC-242C-4555-9FEB-7FD18419FF9D}" type="slidenum">
              <a:rPr lang="en-US" altLang="zh-CN" smtClean="0"/>
              <a:pPr/>
              <a:t>84</a:t>
            </a:fld>
            <a:endParaRPr lang="en-US" altLang="zh-CN" smtClean="0"/>
          </a:p>
        </p:txBody>
      </p:sp>
      <p:pic>
        <p:nvPicPr>
          <p:cNvPr id="190467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1438" y="1857375"/>
            <a:ext cx="8969375" cy="26431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Chapter Goals</a:t>
            </a:r>
          </a:p>
        </p:txBody>
      </p:sp>
      <p:sp>
        <p:nvSpPr>
          <p:cNvPr id="1925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Understand principles behind packet switching networks</a:t>
            </a:r>
          </a:p>
          <a:p>
            <a:pPr lvl="1"/>
            <a:r>
              <a:rPr lang="en-US" altLang="zh-CN" smtClean="0"/>
              <a:t>Network layer service models</a:t>
            </a:r>
          </a:p>
          <a:p>
            <a:pPr lvl="1"/>
            <a:r>
              <a:rPr lang="en-US" altLang="zh-CN" smtClean="0"/>
              <a:t>Routing algorithms</a:t>
            </a:r>
          </a:p>
          <a:p>
            <a:pPr lvl="1"/>
            <a:r>
              <a:rPr lang="en-US" altLang="zh-CN" smtClean="0"/>
              <a:t>Virtual circuits</a:t>
            </a:r>
          </a:p>
          <a:p>
            <a:pPr lvl="3"/>
            <a:endParaRPr lang="en-US" altLang="zh-CN" smtClean="0"/>
          </a:p>
          <a:p>
            <a:r>
              <a:rPr lang="en-US" altLang="zh-CN" smtClean="0"/>
              <a:t>Instantiation of packet switching networks</a:t>
            </a:r>
          </a:p>
          <a:p>
            <a:pPr lvl="1"/>
            <a:r>
              <a:rPr lang="en-US" altLang="zh-CN" smtClean="0"/>
              <a:t>X.25 and FR</a:t>
            </a:r>
          </a:p>
          <a:p>
            <a:pPr lvl="1"/>
            <a:r>
              <a:rPr lang="en-US" altLang="zh-CN" smtClean="0"/>
              <a:t>ATM</a:t>
            </a:r>
          </a:p>
        </p:txBody>
      </p:sp>
      <p:sp>
        <p:nvSpPr>
          <p:cNvPr id="19251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973DEE-20B5-4F57-BB8F-7447352A6C15}" type="slidenum">
              <a:rPr lang="en-US" altLang="zh-CN" smtClean="0"/>
              <a:pPr/>
              <a:t>85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Three Types of Switching Fabrics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Switching Via Memory</a:t>
            </a:r>
          </a:p>
          <a:p>
            <a:pPr lvl="1">
              <a:defRPr/>
            </a:pPr>
            <a:r>
              <a:rPr lang="en-US" dirty="0" smtClean="0"/>
              <a:t>First generation switches</a:t>
            </a:r>
          </a:p>
          <a:p>
            <a:pPr lvl="1">
              <a:defRPr/>
            </a:pPr>
            <a:r>
              <a:rPr lang="en-US" dirty="0" smtClean="0"/>
              <a:t>Speed limited by memory bandwidth (copy 2 times: input </a:t>
            </a:r>
            <a:r>
              <a:rPr lang="en-US" dirty="0" smtClean="0">
                <a:sym typeface="Wingdings" pitchFamily="2" charset="2"/>
              </a:rPr>
              <a:t> memory  output</a:t>
            </a:r>
          </a:p>
          <a:p>
            <a:pPr lvl="3">
              <a:defRPr/>
            </a:pPr>
            <a:endParaRPr lang="en-US" dirty="0" smtClean="0">
              <a:sym typeface="Wingdings" pitchFamily="2" charset="2"/>
            </a:endParaRP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Switching Via a Bus</a:t>
            </a:r>
          </a:p>
          <a:p>
            <a:pPr lvl="1">
              <a:defRPr/>
            </a:pPr>
            <a:r>
              <a:rPr lang="en-US" dirty="0" smtClean="0">
                <a:solidFill>
                  <a:srgbClr val="FF0000"/>
                </a:solidFill>
              </a:rPr>
              <a:t>Bus contention:</a:t>
            </a:r>
            <a:r>
              <a:rPr lang="en-US" dirty="0" smtClean="0"/>
              <a:t> switching speed limited by bus bandwidth</a:t>
            </a:r>
          </a:p>
          <a:p>
            <a:pPr lvl="1">
              <a:defRPr/>
            </a:pPr>
            <a:r>
              <a:rPr lang="en-US" dirty="0" smtClean="0"/>
              <a:t>Cisco 5600: 32 </a:t>
            </a:r>
            <a:r>
              <a:rPr lang="en-US" dirty="0" err="1" smtClean="0"/>
              <a:t>Gbps</a:t>
            </a:r>
            <a:r>
              <a:rPr lang="en-US" dirty="0" smtClean="0"/>
              <a:t> bus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Switching Via a Mesh</a:t>
            </a:r>
          </a:p>
          <a:p>
            <a:pPr lvl="1">
              <a:defRPr/>
            </a:pPr>
            <a:r>
              <a:rPr lang="en-US" dirty="0" smtClean="0"/>
              <a:t>Fragmenting datagram into fixed length cells, switch cells through the mesh</a:t>
            </a:r>
          </a:p>
          <a:p>
            <a:pPr lvl="1">
              <a:defRPr/>
            </a:pPr>
            <a:r>
              <a:rPr lang="en-US" dirty="0" smtClean="0"/>
              <a:t>Cisco 12000: 60 </a:t>
            </a:r>
            <a:r>
              <a:rPr lang="en-US" dirty="0" err="1" smtClean="0"/>
              <a:t>Gbps</a:t>
            </a:r>
            <a:r>
              <a:rPr lang="en-US" dirty="0" smtClean="0"/>
              <a:t> throughput</a:t>
            </a:r>
            <a:endParaRPr lang="en-US" dirty="0"/>
          </a:p>
        </p:txBody>
      </p:sp>
      <p:sp>
        <p:nvSpPr>
          <p:cNvPr id="9421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61B53B-B9B4-4668-8FEC-D7A64A20C548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2512</TotalTime>
  <Words>3355</Words>
  <Application>Microsoft Office PowerPoint</Application>
  <PresentationFormat>On-screen Show (4:3)</PresentationFormat>
  <Paragraphs>955</Paragraphs>
  <Slides>85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演示文稿设计模板</vt:lpstr>
      </vt:variant>
      <vt:variant>
        <vt:i4>25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85</vt:i4>
      </vt:variant>
    </vt:vector>
  </HeadingPairs>
  <TitlesOfParts>
    <vt:vector size="121" baseType="lpstr">
      <vt:lpstr>Tahoma</vt:lpstr>
      <vt:lpstr>宋体</vt:lpstr>
      <vt:lpstr>Arial</vt:lpstr>
      <vt:lpstr>Wingdings</vt:lpstr>
      <vt:lpstr>Calibri</vt:lpstr>
      <vt:lpstr>ZapfDingbats</vt:lpstr>
      <vt:lpstr>Times New Roman</vt:lpstr>
      <vt:lpstr>Times</vt:lpstr>
      <vt:lpstr>Comic Sans MS</vt:lpstr>
      <vt:lpstr>Symbol</vt:lpstr>
      <vt:lpstr>1_Blends</vt:lpstr>
      <vt:lpstr>2_Blends</vt:lpstr>
      <vt:lpstr>3_Blends</vt:lpstr>
      <vt:lpstr>4_Blends</vt:lpstr>
      <vt:lpstr>5_Blends</vt:lpstr>
      <vt:lpstr>6_Blends</vt:lpstr>
      <vt:lpstr>1_Blends</vt:lpstr>
      <vt:lpstr>1_Blends</vt:lpstr>
      <vt:lpstr>1_Blends</vt:lpstr>
      <vt:lpstr>1_Blends</vt:lpstr>
      <vt:lpstr>1_Blends</vt:lpstr>
      <vt:lpstr>1_Blends</vt:lpstr>
      <vt:lpstr>1_Blends</vt:lpstr>
      <vt:lpstr>1_Blends</vt:lpstr>
      <vt:lpstr>1_Blends</vt:lpstr>
      <vt:lpstr>1_Blends</vt:lpstr>
      <vt:lpstr>1_Blends</vt:lpstr>
      <vt:lpstr>1_Blends</vt:lpstr>
      <vt:lpstr>1_Blends</vt:lpstr>
      <vt:lpstr>1_Blends</vt:lpstr>
      <vt:lpstr>2_Blends</vt:lpstr>
      <vt:lpstr>3_Blends</vt:lpstr>
      <vt:lpstr>4_Blends</vt:lpstr>
      <vt:lpstr>5_Blends</vt:lpstr>
      <vt:lpstr>6_Blends</vt:lpstr>
      <vt:lpstr>Clip</vt:lpstr>
      <vt:lpstr>Computer Networks</vt:lpstr>
      <vt:lpstr>Chapter 3. Packet Switching Networks</vt:lpstr>
      <vt:lpstr>Switching and Forwarding</vt:lpstr>
      <vt:lpstr>Switch Functions</vt:lpstr>
      <vt:lpstr>Forwarding Functions</vt:lpstr>
      <vt:lpstr>Inside a Switch</vt:lpstr>
      <vt:lpstr>Input Port Functions</vt:lpstr>
      <vt:lpstr>Three Types of Switching Fabrics</vt:lpstr>
      <vt:lpstr>Three Types of Switching Fabrics</vt:lpstr>
      <vt:lpstr>Output Port Functions</vt:lpstr>
      <vt:lpstr>Network Service</vt:lpstr>
      <vt:lpstr>Virtual Circuit and Datagram Networks</vt:lpstr>
      <vt:lpstr>Routing in Virtual Circuit</vt:lpstr>
      <vt:lpstr>Routing in Datagram Nets</vt:lpstr>
      <vt:lpstr>Virtual Circuit Networks</vt:lpstr>
      <vt:lpstr>Connection Setup</vt:lpstr>
      <vt:lpstr>VC Implementation</vt:lpstr>
      <vt:lpstr>A Forwarding Table for VC</vt:lpstr>
      <vt:lpstr>Virtual Circuits: Signaling Protocols</vt:lpstr>
      <vt:lpstr>Datagram Networks</vt:lpstr>
      <vt:lpstr>A Forwarding Table for Datagram Networks</vt:lpstr>
      <vt:lpstr>Longest Prefix Matching</vt:lpstr>
      <vt:lpstr>Datagram vs. Virtual Circuit</vt:lpstr>
      <vt:lpstr>Routing</vt:lpstr>
      <vt:lpstr>Network Abstraction</vt:lpstr>
      <vt:lpstr>Routing Elements</vt:lpstr>
      <vt:lpstr>Performance Criteria</vt:lpstr>
      <vt:lpstr>Decision Time and Place</vt:lpstr>
      <vt:lpstr>Network Info Source and Update Timing</vt:lpstr>
      <vt:lpstr>Different Routing Strategies</vt:lpstr>
      <vt:lpstr>Central Routing</vt:lpstr>
      <vt:lpstr>Fixed Routing Tables</vt:lpstr>
      <vt:lpstr>Flooding</vt:lpstr>
      <vt:lpstr>Flooding  Example</vt:lpstr>
      <vt:lpstr>Properties of Flooding</vt:lpstr>
      <vt:lpstr>Random Routing</vt:lpstr>
      <vt:lpstr>Assign Probabilities</vt:lpstr>
      <vt:lpstr>Adaptive Routing</vt:lpstr>
      <vt:lpstr>An Isolated Adaptive Routing</vt:lpstr>
      <vt:lpstr>2 Least Cost Algorithms</vt:lpstr>
      <vt:lpstr>Dijkstra’s Algorithm</vt:lpstr>
      <vt:lpstr>Dijkstra’s Algorithm Method</vt:lpstr>
      <vt:lpstr>Dijkstra’s Algorithm Method</vt:lpstr>
      <vt:lpstr>Dijkstra’s Algorithm Notes</vt:lpstr>
      <vt:lpstr>Example of Dijkstra's Algorithm</vt:lpstr>
      <vt:lpstr>Results of Example Dijkstra’s Algorithm</vt:lpstr>
      <vt:lpstr>Bellman-Ford Algorithm</vt:lpstr>
      <vt:lpstr>Bellman-Ford Algorithm Method</vt:lpstr>
      <vt:lpstr>Bellman-Ford Algorithm Method</vt:lpstr>
      <vt:lpstr>Bellman-Ford Algorithm Notes</vt:lpstr>
      <vt:lpstr>Example of Bellman-Ford Algorithm</vt:lpstr>
      <vt:lpstr>Results of Bellman-Ford Example</vt:lpstr>
      <vt:lpstr>Dijkstra vs. Bellman-Ford</vt:lpstr>
      <vt:lpstr>Dijkstra vs. Bellman-Ford</vt:lpstr>
      <vt:lpstr>Determine Link Cost</vt:lpstr>
      <vt:lpstr>Determine Link Cost</vt:lpstr>
      <vt:lpstr>Calculate Link Cost</vt:lpstr>
      <vt:lpstr>Calculate Link Cost</vt:lpstr>
      <vt:lpstr>Link Utilization to Cost</vt:lpstr>
      <vt:lpstr>ATM and Cell Switching</vt:lpstr>
      <vt:lpstr>ATM Architecture</vt:lpstr>
      <vt:lpstr>ATM Adaptation Layer</vt:lpstr>
      <vt:lpstr>ATM Services</vt:lpstr>
      <vt:lpstr>AAL Frames</vt:lpstr>
      <vt:lpstr>ATM Layer: Virtual Circuits</vt:lpstr>
      <vt:lpstr>ATM VCs</vt:lpstr>
      <vt:lpstr>ATM Cells</vt:lpstr>
      <vt:lpstr>ATM Cell Header</vt:lpstr>
      <vt:lpstr>ATM Physical Layer</vt:lpstr>
      <vt:lpstr>Physical Medium Dependent Sublayer</vt:lpstr>
      <vt:lpstr>X.25 and Frame Relay</vt:lpstr>
      <vt:lpstr>X.25</vt:lpstr>
      <vt:lpstr>X.25 Layers</vt:lpstr>
      <vt:lpstr>The Physical Layer</vt:lpstr>
      <vt:lpstr>Frame Layer</vt:lpstr>
      <vt:lpstr>Packet Layer</vt:lpstr>
      <vt:lpstr>Connection Events in X.25</vt:lpstr>
      <vt:lpstr>Frame Relay</vt:lpstr>
      <vt:lpstr>A Frame Relay Network</vt:lpstr>
      <vt:lpstr>X.25 vs. Frame Relay</vt:lpstr>
      <vt:lpstr>Virtual Circuits in FR</vt:lpstr>
      <vt:lpstr>SVC Setup and Release</vt:lpstr>
      <vt:lpstr>DLCIs in FR Networks</vt:lpstr>
      <vt:lpstr>FR Frame Structure</vt:lpstr>
      <vt:lpstr>Chapter Goals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2. Protocols and Architecture</dc:title>
  <cp:lastModifiedBy>微软用户</cp:lastModifiedBy>
  <cp:revision>278</cp:revision>
  <dcterms:created xsi:type="dcterms:W3CDTF">2011-05-30T13:49:11Z</dcterms:created>
  <dcterms:modified xsi:type="dcterms:W3CDTF">2011-09-13T07:45:35Z</dcterms:modified>
</cp:coreProperties>
</file>