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9"/>
  </p:notesMasterIdLst>
  <p:sldIdLst>
    <p:sldId id="256" r:id="rId2"/>
    <p:sldId id="259" r:id="rId3"/>
    <p:sldId id="368" r:id="rId4"/>
    <p:sldId id="369" r:id="rId5"/>
    <p:sldId id="370" r:id="rId6"/>
    <p:sldId id="402" r:id="rId7"/>
    <p:sldId id="403" r:id="rId8"/>
    <p:sldId id="404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8" r:id="rId18"/>
    <p:sldId id="419" r:id="rId19"/>
    <p:sldId id="420" r:id="rId20"/>
    <p:sldId id="421" r:id="rId21"/>
    <p:sldId id="422" r:id="rId22"/>
    <p:sldId id="423" r:id="rId23"/>
    <p:sldId id="323" r:id="rId24"/>
    <p:sldId id="407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331" r:id="rId43"/>
    <p:sldId id="332" r:id="rId44"/>
    <p:sldId id="333" r:id="rId45"/>
    <p:sldId id="334" r:id="rId46"/>
    <p:sldId id="434" r:id="rId47"/>
    <p:sldId id="335" r:id="rId48"/>
    <p:sldId id="336" r:id="rId49"/>
    <p:sldId id="375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379" r:id="rId59"/>
    <p:sldId id="380" r:id="rId60"/>
    <p:sldId id="350" r:id="rId61"/>
    <p:sldId id="378" r:id="rId62"/>
    <p:sldId id="351" r:id="rId63"/>
    <p:sldId id="353" r:id="rId64"/>
    <p:sldId id="354" r:id="rId65"/>
    <p:sldId id="355" r:id="rId66"/>
    <p:sldId id="356" r:id="rId67"/>
    <p:sldId id="357" r:id="rId68"/>
    <p:sldId id="384" r:id="rId69"/>
    <p:sldId id="358" r:id="rId70"/>
    <p:sldId id="359" r:id="rId71"/>
    <p:sldId id="352" r:id="rId72"/>
    <p:sldId id="386" r:id="rId73"/>
    <p:sldId id="387" r:id="rId74"/>
    <p:sldId id="360" r:id="rId75"/>
    <p:sldId id="388" r:id="rId76"/>
    <p:sldId id="389" r:id="rId77"/>
    <p:sldId id="390" r:id="rId78"/>
    <p:sldId id="361" r:id="rId79"/>
    <p:sldId id="362" r:id="rId80"/>
    <p:sldId id="363" r:id="rId81"/>
    <p:sldId id="391" r:id="rId82"/>
    <p:sldId id="392" r:id="rId83"/>
    <p:sldId id="393" r:id="rId84"/>
    <p:sldId id="385" r:id="rId85"/>
    <p:sldId id="394" r:id="rId86"/>
    <p:sldId id="443" r:id="rId87"/>
    <p:sldId id="395" r:id="rId88"/>
    <p:sldId id="444" r:id="rId89"/>
    <p:sldId id="396" r:id="rId90"/>
    <p:sldId id="398" r:id="rId91"/>
    <p:sldId id="397" r:id="rId92"/>
    <p:sldId id="399" r:id="rId93"/>
    <p:sldId id="400" r:id="rId94"/>
    <p:sldId id="401" r:id="rId95"/>
    <p:sldId id="417" r:id="rId96"/>
    <p:sldId id="450" r:id="rId97"/>
    <p:sldId id="451" r:id="rId98"/>
    <p:sldId id="453" r:id="rId99"/>
    <p:sldId id="446" r:id="rId100"/>
    <p:sldId id="447" r:id="rId101"/>
    <p:sldId id="445" r:id="rId102"/>
    <p:sldId id="448" r:id="rId103"/>
    <p:sldId id="449" r:id="rId104"/>
    <p:sldId id="454" r:id="rId105"/>
    <p:sldId id="452" r:id="rId106"/>
    <p:sldId id="455" r:id="rId107"/>
    <p:sldId id="456" r:id="rId108"/>
    <p:sldId id="457" r:id="rId109"/>
    <p:sldId id="458" r:id="rId110"/>
    <p:sldId id="459" r:id="rId111"/>
    <p:sldId id="460" r:id="rId112"/>
    <p:sldId id="461" r:id="rId113"/>
    <p:sldId id="462" r:id="rId114"/>
    <p:sldId id="463" r:id="rId115"/>
    <p:sldId id="464" r:id="rId116"/>
    <p:sldId id="465" r:id="rId117"/>
    <p:sldId id="466" r:id="rId118"/>
    <p:sldId id="468" r:id="rId119"/>
    <p:sldId id="469" r:id="rId120"/>
    <p:sldId id="470" r:id="rId121"/>
    <p:sldId id="471" r:id="rId122"/>
    <p:sldId id="474" r:id="rId123"/>
    <p:sldId id="475" r:id="rId124"/>
    <p:sldId id="476" r:id="rId125"/>
    <p:sldId id="472" r:id="rId126"/>
    <p:sldId id="467" r:id="rId127"/>
    <p:sldId id="309" r:id="rId1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B2B2B2"/>
    <a:srgbClr val="6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1" autoAdjust="0"/>
  </p:normalViewPr>
  <p:slideViewPr>
    <p:cSldViewPr snapToGrid="0" snapToObjects="1">
      <p:cViewPr varScale="1">
        <p:scale>
          <a:sx n="107" d="100"/>
          <a:sy n="107" d="100"/>
        </p:scale>
        <p:origin x="-17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13" Type="http://schemas.openxmlformats.org/officeDocument/2006/relationships/slide" Target="slides/slide31.xml"/><Relationship Id="rId18" Type="http://schemas.openxmlformats.org/officeDocument/2006/relationships/slide" Target="slides/slide42.xml"/><Relationship Id="rId26" Type="http://schemas.openxmlformats.org/officeDocument/2006/relationships/slide" Target="slides/slide52.xml"/><Relationship Id="rId39" Type="http://schemas.openxmlformats.org/officeDocument/2006/relationships/slide" Target="slides/slide80.xml"/><Relationship Id="rId3" Type="http://schemas.openxmlformats.org/officeDocument/2006/relationships/slide" Target="slides/slide15.xml"/><Relationship Id="rId21" Type="http://schemas.openxmlformats.org/officeDocument/2006/relationships/slide" Target="slides/slide45.xml"/><Relationship Id="rId34" Type="http://schemas.openxmlformats.org/officeDocument/2006/relationships/slide" Target="slides/slide67.xml"/><Relationship Id="rId7" Type="http://schemas.openxmlformats.org/officeDocument/2006/relationships/slide" Target="slides/slide23.xml"/><Relationship Id="rId12" Type="http://schemas.openxmlformats.org/officeDocument/2006/relationships/slide" Target="slides/slide30.xml"/><Relationship Id="rId17" Type="http://schemas.openxmlformats.org/officeDocument/2006/relationships/slide" Target="slides/slide41.xml"/><Relationship Id="rId25" Type="http://schemas.openxmlformats.org/officeDocument/2006/relationships/slide" Target="slides/slide51.xml"/><Relationship Id="rId33" Type="http://schemas.openxmlformats.org/officeDocument/2006/relationships/slide" Target="slides/slide66.xml"/><Relationship Id="rId38" Type="http://schemas.openxmlformats.org/officeDocument/2006/relationships/slide" Target="slides/slide79.xml"/><Relationship Id="rId2" Type="http://schemas.openxmlformats.org/officeDocument/2006/relationships/slide" Target="slides/slide8.xml"/><Relationship Id="rId16" Type="http://schemas.openxmlformats.org/officeDocument/2006/relationships/slide" Target="slides/slide39.xml"/><Relationship Id="rId20" Type="http://schemas.openxmlformats.org/officeDocument/2006/relationships/slide" Target="slides/slide44.xml"/><Relationship Id="rId29" Type="http://schemas.openxmlformats.org/officeDocument/2006/relationships/slide" Target="slides/slide62.xml"/><Relationship Id="rId1" Type="http://schemas.openxmlformats.org/officeDocument/2006/relationships/slide" Target="slides/slide7.xml"/><Relationship Id="rId6" Type="http://schemas.openxmlformats.org/officeDocument/2006/relationships/slide" Target="slides/slide20.xml"/><Relationship Id="rId11" Type="http://schemas.openxmlformats.org/officeDocument/2006/relationships/slide" Target="slides/slide29.xml"/><Relationship Id="rId24" Type="http://schemas.openxmlformats.org/officeDocument/2006/relationships/slide" Target="slides/slide50.xml"/><Relationship Id="rId32" Type="http://schemas.openxmlformats.org/officeDocument/2006/relationships/slide" Target="slides/slide65.xml"/><Relationship Id="rId37" Type="http://schemas.openxmlformats.org/officeDocument/2006/relationships/slide" Target="slides/slide71.xml"/><Relationship Id="rId40" Type="http://schemas.openxmlformats.org/officeDocument/2006/relationships/slide" Target="slides/slide95.xml"/><Relationship Id="rId5" Type="http://schemas.openxmlformats.org/officeDocument/2006/relationships/slide" Target="slides/slide19.xml"/><Relationship Id="rId15" Type="http://schemas.openxmlformats.org/officeDocument/2006/relationships/slide" Target="slides/slide38.xml"/><Relationship Id="rId23" Type="http://schemas.openxmlformats.org/officeDocument/2006/relationships/slide" Target="slides/slide47.xml"/><Relationship Id="rId28" Type="http://schemas.openxmlformats.org/officeDocument/2006/relationships/slide" Target="slides/slide60.xml"/><Relationship Id="rId36" Type="http://schemas.openxmlformats.org/officeDocument/2006/relationships/slide" Target="slides/slide70.xml"/><Relationship Id="rId10" Type="http://schemas.openxmlformats.org/officeDocument/2006/relationships/slide" Target="slides/slide28.xml"/><Relationship Id="rId19" Type="http://schemas.openxmlformats.org/officeDocument/2006/relationships/slide" Target="slides/slide43.xml"/><Relationship Id="rId31" Type="http://schemas.openxmlformats.org/officeDocument/2006/relationships/slide" Target="slides/slide64.xml"/><Relationship Id="rId4" Type="http://schemas.openxmlformats.org/officeDocument/2006/relationships/slide" Target="slides/slide17.xml"/><Relationship Id="rId9" Type="http://schemas.openxmlformats.org/officeDocument/2006/relationships/slide" Target="slides/slide27.xml"/><Relationship Id="rId14" Type="http://schemas.openxmlformats.org/officeDocument/2006/relationships/slide" Target="slides/slide32.xml"/><Relationship Id="rId22" Type="http://schemas.openxmlformats.org/officeDocument/2006/relationships/slide" Target="slides/slide46.xml"/><Relationship Id="rId27" Type="http://schemas.openxmlformats.org/officeDocument/2006/relationships/slide" Target="slides/slide57.xml"/><Relationship Id="rId30" Type="http://schemas.openxmlformats.org/officeDocument/2006/relationships/slide" Target="slides/slide63.xml"/><Relationship Id="rId35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1C7B0BA-0E73-42F0-BDD1-F99BE79337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CC935-9CB6-4E23-806E-5D34155F72BF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Service Access Point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Port number specified for UDP or TCP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客户端：主动</a:t>
            </a:r>
            <a:r>
              <a:rPr lang="en-US" altLang="zh-CN" smtClean="0">
                <a:ea typeface="宋体" charset="-122"/>
              </a:rPr>
              <a:t>Open</a:t>
            </a:r>
            <a:r>
              <a:rPr lang="zh-CN" altLang="en-US" smtClean="0">
                <a:ea typeface="宋体" charset="-122"/>
              </a:rPr>
              <a:t>，主动</a:t>
            </a:r>
            <a:r>
              <a:rPr lang="en-US" altLang="zh-CN" smtClean="0">
                <a:ea typeface="宋体" charset="-122"/>
              </a:rPr>
              <a:t>Close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3A2177-1BBA-4E47-831C-E51AB25B1273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避免两方失去同步：即只有一方认为终止</a:t>
            </a:r>
            <a:endParaRPr lang="en-US" smtClean="0">
              <a:ea typeface="宋体" charset="-122"/>
            </a:endParaRPr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DAE05-7752-4A06-9285-F088550FF890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82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Assure lost segments run out of TTL</a:t>
            </a:r>
          </a:p>
          <a:p>
            <a:r>
              <a:rPr lang="en-US" altLang="zh-CN" smtClean="0">
                <a:ea typeface="宋体" charset="-122"/>
              </a:rPr>
              <a:t>Assure ACK j+1 received</a:t>
            </a:r>
          </a:p>
        </p:txBody>
      </p:sp>
      <p:sp>
        <p:nvSpPr>
          <p:cNvPr id="1382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AF33B-20D4-485C-81FC-287A246B3D94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1336EB-B9EC-49BD-ADB4-F6FA69A46F5A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B6935E-56BD-4868-8B3B-167E56CC0A18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（更可能是提升性能）纯</a:t>
            </a:r>
            <a:r>
              <a:rPr lang="en-US" altLang="zh-CN" smtClean="0">
                <a:ea typeface="宋体" charset="-122"/>
              </a:rPr>
              <a:t>ACK</a:t>
            </a:r>
            <a:r>
              <a:rPr lang="zh-CN" altLang="en-US" smtClean="0">
                <a:ea typeface="宋体" charset="-122"/>
              </a:rPr>
              <a:t>不占序号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TCP: segment</a:t>
            </a:r>
            <a:r>
              <a:rPr lang="zh-CN" altLang="en-US" smtClean="0">
                <a:ea typeface="宋体" charset="-122"/>
              </a:rPr>
              <a:t>不定长；</a:t>
            </a:r>
            <a:r>
              <a:rPr lang="en-US" altLang="zh-CN" smtClean="0">
                <a:ea typeface="宋体" charset="-122"/>
              </a:rPr>
              <a:t>IP: </a:t>
            </a:r>
            <a:r>
              <a:rPr lang="zh-CN" altLang="en-US" smtClean="0">
                <a:ea typeface="宋体" charset="-122"/>
              </a:rPr>
              <a:t>数据报生存期</a:t>
            </a:r>
            <a:endParaRPr lang="en-US" smtClean="0">
              <a:ea typeface="宋体" charset="-122"/>
            </a:endParaRPr>
          </a:p>
        </p:txBody>
      </p:sp>
      <p:sp>
        <p:nvSpPr>
          <p:cNvPr id="15053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7D36A-ED6B-42D1-8D78-4A0A872B31C0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TCP: </a:t>
            </a:r>
            <a:r>
              <a:rPr lang="zh-CN" altLang="en-US" smtClean="0">
                <a:ea typeface="宋体" charset="-122"/>
              </a:rPr>
              <a:t>初始序号设置，连接终止等待；应用</a:t>
            </a:r>
            <a:r>
              <a:rPr lang="en-US" altLang="zh-CN" smtClean="0">
                <a:ea typeface="宋体" charset="-122"/>
              </a:rPr>
              <a:t>: port</a:t>
            </a:r>
            <a:r>
              <a:rPr lang="zh-CN" altLang="en-US" smtClean="0">
                <a:ea typeface="宋体" charset="-122"/>
              </a:rPr>
              <a:t>不重用</a:t>
            </a:r>
            <a:endParaRPr lang="en-US" smtClean="0">
              <a:ea typeface="宋体" charset="-122"/>
            </a:endParaRPr>
          </a:p>
        </p:txBody>
      </p:sp>
      <p:sp>
        <p:nvSpPr>
          <p:cNvPr id="1525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E531F-B405-41DE-ACC2-132DFBC1DEC1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A0CCB-4EB6-43BD-AED7-EA4CE0B48B00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DNS: Domain Name System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SNMP: Simple Network Management Protocol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72CD-0B9C-4BEB-94A8-5A8FF51A3B06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ISN: Initial Sequence Number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09E1E-647F-4A8A-B9DD-29F2A2B22458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Set 1 to be useful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Transport Entity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3F1A5-EE99-4CFF-A5C1-79C11967715F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从上而下</a:t>
            </a:r>
            <a:endParaRPr lang="en-US" smtClean="0">
              <a:ea typeface="宋体" charset="-122"/>
            </a:endParaRPr>
          </a:p>
        </p:txBody>
      </p:sp>
      <p:sp>
        <p:nvSpPr>
          <p:cNvPr id="1658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E3688-6E9D-46B5-A2C0-5BE2F1E1D859}" type="slidenum">
              <a:rPr lang="en-US" altLang="zh-CN" smtClean="0">
                <a:ea typeface="宋体" charset="-122"/>
              </a:rPr>
              <a:pPr/>
              <a:t>58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从下而上</a:t>
            </a:r>
            <a:endParaRPr lang="en-US" smtClean="0">
              <a:ea typeface="宋体" charset="-122"/>
            </a:endParaRPr>
          </a:p>
        </p:txBody>
      </p:sp>
      <p:sp>
        <p:nvSpPr>
          <p:cNvPr id="1679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FB66F-B71F-4100-BEE4-D529227319C0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103B3-D64B-4B58-8B21-1A1078EDED1C}" type="slidenum">
              <a:rPr lang="en-US" altLang="zh-CN" smtClean="0">
                <a:ea typeface="宋体" charset="-122"/>
              </a:rPr>
              <a:pPr/>
              <a:t>61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MSS: maximum segment size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考虑位置：应用</a:t>
            </a:r>
            <a:r>
              <a:rPr lang="en-US" altLang="zh-CN" smtClean="0">
                <a:ea typeface="宋体" charset="-122"/>
                <a:sym typeface="Wingdings" pitchFamily="2" charset="2"/>
              </a:rPr>
              <a:t>TCPIP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740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68B71-D5A7-4439-9ECB-7A9A25B2F712}" type="slidenum">
              <a:rPr lang="en-US" altLang="zh-CN" smtClean="0">
                <a:ea typeface="宋体" charset="-122"/>
              </a:rPr>
              <a:pPr/>
              <a:t>63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79D36-3A0F-4A11-8748-39CE1FA2B452}" type="slidenum">
              <a:rPr lang="en-US" altLang="zh-CN" smtClean="0">
                <a:ea typeface="宋体" charset="-122"/>
              </a:rPr>
              <a:pPr/>
              <a:t>73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指数平均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8C7E47-CB74-4AFA-8831-5E8EECB31E03}" type="slidenum">
              <a:rPr lang="en-US" altLang="zh-CN" smtClean="0">
                <a:ea typeface="宋体" charset="-122"/>
              </a:rPr>
              <a:pPr/>
              <a:t>81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Slow start + linear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2048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C5411-EAA6-4DA9-9A22-358CD43672C0}" type="slidenum">
              <a:rPr lang="en-US" altLang="zh-CN" smtClean="0">
                <a:ea typeface="宋体" charset="-122"/>
              </a:rPr>
              <a:pPr/>
              <a:t>85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685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Threshold and increase unit</a:t>
            </a:r>
          </a:p>
        </p:txBody>
      </p:sp>
      <p:sp>
        <p:nvSpPr>
          <p:cNvPr id="20685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B9F4F6-875F-4009-9F1E-EEA9155F88B0}" type="slidenum">
              <a:rPr lang="en-US" altLang="zh-CN" smtClean="0">
                <a:ea typeface="宋体" charset="-122"/>
              </a:rPr>
              <a:pPr/>
              <a:t>86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709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Used by application-layer protocol: Real-Time Streaming Protocol (RTSP)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2170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CF7CA-AC43-427C-AB6F-7352D410D6B4}" type="slidenum">
              <a:rPr lang="en-US" altLang="zh-CN" smtClean="0">
                <a:ea typeface="宋体" charset="-122"/>
              </a:rPr>
              <a:pPr/>
              <a:t>95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317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2631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59724-BE69-41A6-928F-10C3B465E015}" type="slidenum">
              <a:rPr lang="en-US" altLang="zh-CN" smtClean="0">
                <a:ea typeface="宋体" charset="-122"/>
              </a:rPr>
              <a:pPr/>
              <a:t>103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Source port and Destination port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B6C7C-915D-4930-8E86-187CD50B2ABC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52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End of participation (BYE)</a:t>
            </a:r>
          </a:p>
        </p:txBody>
      </p:sp>
      <p:sp>
        <p:nvSpPr>
          <p:cNvPr id="2652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9D547-4C16-46CC-B996-CB284314AFA7}" type="slidenum">
              <a:rPr lang="en-US" altLang="zh-CN" smtClean="0">
                <a:ea typeface="宋体" charset="-122"/>
              </a:rPr>
              <a:pPr/>
              <a:t>104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72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Sender report (SR), Receiver report (RR)</a:t>
            </a:r>
          </a:p>
          <a:p>
            <a:r>
              <a:rPr lang="en-US" altLang="zh-CN" smtClean="0">
                <a:ea typeface="宋体" charset="-122"/>
              </a:rPr>
              <a:t>padding (P), Reserved (RC), Packet type (PT)</a:t>
            </a:r>
          </a:p>
          <a:p>
            <a:r>
              <a:rPr lang="en-US" altLang="zh-CN" smtClean="0">
                <a:ea typeface="宋体" charset="-122"/>
              </a:rPr>
              <a:t>NTP (Network Time Protocol)</a:t>
            </a:r>
          </a:p>
        </p:txBody>
      </p:sp>
      <p:sp>
        <p:nvSpPr>
          <p:cNvPr id="2672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C750-5538-4909-AB86-AF4946B8AFF6}" type="slidenum">
              <a:rPr lang="en-US" altLang="zh-CN" smtClean="0">
                <a:ea typeface="宋体" charset="-122"/>
              </a:rPr>
              <a:pPr/>
              <a:t>105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136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Public Switched Telephone Network</a:t>
            </a:r>
          </a:p>
        </p:txBody>
      </p:sp>
      <p:sp>
        <p:nvSpPr>
          <p:cNvPr id="2713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B39D6-112B-4A64-AF19-3B46C2D2E475}" type="slidenum">
              <a:rPr lang="en-US" altLang="zh-CN" smtClean="0">
                <a:ea typeface="宋体" charset="-122"/>
              </a:rPr>
              <a:pPr/>
              <a:t>108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34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AVP: RTP audio video profile</a:t>
            </a:r>
          </a:p>
        </p:txBody>
      </p:sp>
      <p:sp>
        <p:nvSpPr>
          <p:cNvPr id="2734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513-E8DE-4CEA-BBBD-47D180A0581F}" type="slidenum">
              <a:rPr lang="en-US" altLang="zh-CN" smtClean="0">
                <a:ea typeface="宋体" charset="-122"/>
              </a:rPr>
              <a:pPr/>
              <a:t>109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Session description protocol</a:t>
            </a:r>
          </a:p>
        </p:txBody>
      </p:sp>
      <p:sp>
        <p:nvSpPr>
          <p:cNvPr id="276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2AE32-0C78-4BB0-BE18-AEA2C614CD73}" type="slidenum">
              <a:rPr lang="en-US" altLang="zh-CN" smtClean="0">
                <a:ea typeface="宋体" charset="-122"/>
              </a:rPr>
              <a:pPr/>
              <a:t>111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774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Description ==Meta file</a:t>
            </a:r>
          </a:p>
        </p:txBody>
      </p:sp>
      <p:sp>
        <p:nvSpPr>
          <p:cNvPr id="28774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8B6F9-1DF1-4E09-BBD0-C8BDC32D4BD5}" type="slidenum">
              <a:rPr lang="en-US" altLang="zh-CN" smtClean="0">
                <a:ea typeface="宋体" charset="-122"/>
              </a:rPr>
              <a:pPr/>
              <a:t>121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0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Support fast forward</a:t>
            </a:r>
          </a:p>
        </p:txBody>
      </p:sp>
      <p:sp>
        <p:nvSpPr>
          <p:cNvPr id="290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8B9722-8753-4FA5-BBB2-7C360801DBBF}" type="slidenum">
              <a:rPr lang="en-US" altLang="zh-CN" smtClean="0">
                <a:ea typeface="宋体" charset="-122"/>
              </a:rPr>
              <a:pPr/>
              <a:t>123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491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VCR: Video Cassette Recorder</a:t>
            </a:r>
          </a:p>
          <a:p>
            <a:r>
              <a:rPr lang="en-US" altLang="zh-CN" smtClean="0">
                <a:ea typeface="宋体" charset="-122"/>
              </a:rPr>
              <a:t>SCTP: bundling of several connections into a single SCTP association (Transport layer protocol)</a:t>
            </a:r>
          </a:p>
        </p:txBody>
      </p:sp>
      <p:sp>
        <p:nvSpPr>
          <p:cNvPr id="29491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791AE-CBF1-4E8A-AD6C-BD01AEAA4BCB}" type="slidenum">
              <a:rPr lang="en-US" altLang="zh-CN" smtClean="0">
                <a:ea typeface="宋体" charset="-122"/>
              </a:rPr>
              <a:pPr/>
              <a:t>126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DD657-193E-4882-AA7A-D0B163CE683E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Single buffer pool used in TCP/IP transport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Multiplexed by multiple TCP connections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476F2-A887-423D-90F8-365134CC4D90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Transport buffer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A1CF68-4866-4530-ACB3-B52D9DE0A25D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fixed sliding window: ACK </a:t>
            </a:r>
            <a:r>
              <a:rPr lang="en-US" altLang="zh-CN" smtClean="0">
                <a:ea typeface="宋体" charset="-122"/>
                <a:sym typeface="Wingdings" pitchFamily="2" charset="2"/>
              </a:rPr>
              <a:t> sliding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C0A2-C91C-49B1-AD40-D66957C9453E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需同步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C349A-89A0-4DCD-A473-CEE3FFA16015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LAPF: </a:t>
            </a:r>
            <a:r>
              <a:rPr lang="en-US" altLang="en-US" smtClean="0">
                <a:ea typeface="宋体" charset="-122"/>
              </a:rPr>
              <a:t>Link Access Procedure for Frame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14CD44-3314-426C-BA06-76230FD3A6DE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 considers connect but A does not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未同步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E471-EF34-4611-954F-33F7120F85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E6176-2C5F-4F19-A33C-ACB5356D5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7BD50-7C6F-4BA3-9100-D29C560053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FF020-FC0D-4FB2-AD3E-6BF4A8D78B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CC453-A6D2-4C8E-BAF3-5089370B1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25A61-19D6-4639-9322-74967AFE1B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816C-CD75-46FB-9B63-AAF1F266C9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4CF35-2C77-49D4-A269-E9533A97E0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30D7E-FC7A-40D0-ADAF-28129A7604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32D20-6ED9-4EAD-B90B-34620EE942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1E0B0-3C0D-478E-8008-9B88C3D8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224E6-CE01-46C9-9B19-D2323322E3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ED97-FCB5-4856-9E39-B2863D5B7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tow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 descr="R0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ea typeface="宋体" pitchFamily="2" charset="-122"/>
              </a:defRPr>
            </a:lvl1pPr>
          </a:lstStyle>
          <a:p>
            <a:pPr>
              <a:defRPr/>
            </a:pPr>
            <a:fld id="{E9118253-0ED1-4BDA-BEF4-2FA33EE25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宋体" pitchFamily="2" charset="-122"/>
            </a:endParaRPr>
          </a:p>
        </p:txBody>
      </p:sp>
      <p:pic>
        <p:nvPicPr>
          <p:cNvPr id="20490" name="图片 10" descr="校徽.gif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5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34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8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7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36CB11-5631-433C-87EB-D53FCF8A3EA5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412875"/>
            <a:ext cx="7200900" cy="1725613"/>
          </a:xfrm>
        </p:spPr>
        <p:txBody>
          <a:bodyPr/>
          <a:lstStyle/>
          <a:p>
            <a:pPr algn="ctr" eaLnBrk="1" hangingPunct="1"/>
            <a:r>
              <a:rPr lang="en-US" altLang="zh-CN" sz="5400" smtClean="0"/>
              <a:t>Computer Networks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Gu Qing, Xia Nai</a:t>
            </a:r>
          </a:p>
          <a:p>
            <a:pPr eaLnBrk="1" hangingPunct="1"/>
            <a:r>
              <a:rPr lang="en-US" altLang="zh-CN" sz="2800" smtClean="0"/>
              <a:t>Nanjing University</a:t>
            </a:r>
          </a:p>
          <a:p>
            <a:pPr eaLnBrk="1" hangingPunct="1"/>
            <a:fld id="{68C8346A-16DE-49BD-9C3C-951851695566}" type="datetime2">
              <a:rPr lang="zh-CN" altLang="en-US" sz="2800" smtClean="0"/>
              <a:pPr eaLnBrk="1" hangingPunct="1"/>
              <a:t>2011年9月13日</a:t>
            </a:fld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Multiplexing / Demultiplexing</a:t>
            </a:r>
          </a:p>
        </p:txBody>
      </p:sp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44E2B0-8076-4826-822A-5E518BA41BF7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8675" name="图片 86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3024188"/>
            <a:ext cx="8210550" cy="35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 Box 44"/>
          <p:cNvSpPr txBox="1">
            <a:spLocks noChangeArrowheads="1"/>
          </p:cNvSpPr>
          <p:nvPr/>
        </p:nvSpPr>
        <p:spPr bwMode="auto">
          <a:xfrm>
            <a:off x="423863" y="1909763"/>
            <a:ext cx="3743325" cy="925512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Gathering data from multiple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sockets, enveloping data with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header (for demultiplexing)</a:t>
            </a:r>
          </a:p>
        </p:txBody>
      </p:sp>
      <p:grpSp>
        <p:nvGrpSpPr>
          <p:cNvPr id="105" name="Group 46"/>
          <p:cNvGrpSpPr>
            <a:grpSpLocks/>
          </p:cNvGrpSpPr>
          <p:nvPr/>
        </p:nvGrpSpPr>
        <p:grpSpPr bwMode="auto">
          <a:xfrm>
            <a:off x="182736" y="1512692"/>
            <a:ext cx="3563938" cy="396875"/>
            <a:chOff x="3214" y="541"/>
            <a:chExt cx="2245" cy="250"/>
          </a:xfrm>
          <a:noFill/>
        </p:grpSpPr>
        <p:sp>
          <p:nvSpPr>
            <p:cNvPr id="106" name="Rectangle 47"/>
            <p:cNvSpPr>
              <a:spLocks noChangeArrowheads="1"/>
            </p:cNvSpPr>
            <p:nvPr/>
          </p:nvSpPr>
          <p:spPr bwMode="auto">
            <a:xfrm>
              <a:off x="3821" y="560"/>
              <a:ext cx="998" cy="20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宋体" pitchFamily="2" charset="-122"/>
              </a:endParaRPr>
            </a:p>
          </p:txBody>
        </p:sp>
        <p:sp>
          <p:nvSpPr>
            <p:cNvPr id="107" name="Text Box 48"/>
            <p:cNvSpPr txBox="1">
              <a:spLocks noChangeArrowheads="1"/>
            </p:cNvSpPr>
            <p:nvPr/>
          </p:nvSpPr>
          <p:spPr bwMode="auto">
            <a:xfrm>
              <a:off x="3214" y="541"/>
              <a:ext cx="2245" cy="25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u="sng" dirty="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Multiplexing at send host:</a:t>
              </a:r>
            </a:p>
          </p:txBody>
        </p:sp>
      </p:grpSp>
      <p:sp>
        <p:nvSpPr>
          <p:cNvPr id="108" name="Rectangle 40"/>
          <p:cNvSpPr>
            <a:spLocks noChangeArrowheads="1"/>
          </p:cNvSpPr>
          <p:nvPr/>
        </p:nvSpPr>
        <p:spPr bwMode="auto">
          <a:xfrm>
            <a:off x="4881563" y="2019300"/>
            <a:ext cx="3808412" cy="777875"/>
          </a:xfrm>
          <a:prstGeom prst="rect">
            <a:avLst/>
          </a:prstGeom>
          <a:noFill/>
          <a:ln w="1908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000" b="0">
                <a:solidFill>
                  <a:srgbClr val="000000"/>
                </a:solidFill>
                <a:latin typeface="Comic Sans MS" pitchFamily="66" charset="0"/>
              </a:rPr>
              <a:t>Delivering received segments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000" b="0">
                <a:solidFill>
                  <a:srgbClr val="000000"/>
                </a:solidFill>
                <a:latin typeface="Comic Sans MS" pitchFamily="66" charset="0"/>
              </a:rPr>
              <a:t>to correct socket</a:t>
            </a:r>
          </a:p>
        </p:txBody>
      </p:sp>
      <p:grpSp>
        <p:nvGrpSpPr>
          <p:cNvPr id="109" name="Group 41"/>
          <p:cNvGrpSpPr>
            <a:grpSpLocks/>
          </p:cNvGrpSpPr>
          <p:nvPr/>
        </p:nvGrpSpPr>
        <p:grpSpPr bwMode="auto">
          <a:xfrm>
            <a:off x="4795838" y="1427163"/>
            <a:ext cx="3698875" cy="504825"/>
            <a:chOff x="234" y="563"/>
            <a:chExt cx="2330" cy="318"/>
          </a:xfrm>
        </p:grpSpPr>
        <p:sp>
          <p:nvSpPr>
            <p:cNvPr id="28680" name="Rectangle 42"/>
            <p:cNvSpPr>
              <a:spLocks noChangeArrowheads="1"/>
            </p:cNvSpPr>
            <p:nvPr/>
          </p:nvSpPr>
          <p:spPr bwMode="auto">
            <a:xfrm>
              <a:off x="762" y="563"/>
              <a:ext cx="1243" cy="2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8681" name="Text Box 43"/>
            <p:cNvSpPr txBox="1">
              <a:spLocks noChangeArrowheads="1"/>
            </p:cNvSpPr>
            <p:nvPr/>
          </p:nvSpPr>
          <p:spPr bwMode="auto">
            <a:xfrm>
              <a:off x="234" y="631"/>
              <a:ext cx="2330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sz="2000" b="0" u="sng">
                  <a:solidFill>
                    <a:srgbClr val="FF0000"/>
                  </a:solidFill>
                  <a:latin typeface="Comic Sans MS" pitchFamily="66" charset="0"/>
                </a:rPr>
                <a:t>Demultiplexing at rcv host: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RTP Header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Version (2 bits)</a:t>
            </a:r>
          </a:p>
          <a:p>
            <a:pPr lvl="1">
              <a:defRPr/>
            </a:pPr>
            <a:r>
              <a:rPr lang="en-US" dirty="0" smtClean="0"/>
              <a:t>Version of the protocol, Current 2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 (Padding) (1 bit)</a:t>
            </a:r>
          </a:p>
          <a:p>
            <a:pPr lvl="1">
              <a:defRPr/>
            </a:pPr>
            <a:r>
              <a:rPr lang="en-US" dirty="0" smtClean="0"/>
              <a:t>Indicates if there are extra padding octets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X (Extension) (1 bit)</a:t>
            </a:r>
          </a:p>
          <a:p>
            <a:pPr lvl="1">
              <a:defRPr/>
            </a:pPr>
            <a:r>
              <a:rPr lang="en-US" dirty="0" smtClean="0"/>
              <a:t>Indicates presence of an </a:t>
            </a:r>
            <a:r>
              <a:rPr lang="en-US" dirty="0" smtClean="0">
                <a:solidFill>
                  <a:srgbClr val="FF0000"/>
                </a:solidFill>
              </a:rPr>
              <a:t>extension header</a:t>
            </a:r>
            <a:r>
              <a:rPr lang="en-US" dirty="0" smtClean="0"/>
              <a:t> 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CC (CSRC Count) (4 bits)</a:t>
            </a:r>
          </a:p>
          <a:p>
            <a:pPr lvl="1">
              <a:defRPr/>
            </a:pPr>
            <a:r>
              <a:rPr lang="en-US" dirty="0" smtClean="0"/>
              <a:t>Number of CSRC identifiers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 (Marker) (1 bit)</a:t>
            </a:r>
          </a:p>
          <a:p>
            <a:pPr lvl="1">
              <a:defRPr/>
            </a:pPr>
            <a:r>
              <a:rPr lang="en-US" dirty="0" smtClean="0"/>
              <a:t>Indicates special relevance for the application</a:t>
            </a:r>
            <a:endParaRPr lang="en-US" dirty="0"/>
          </a:p>
        </p:txBody>
      </p:sp>
      <p:sp>
        <p:nvSpPr>
          <p:cNvPr id="2590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1FEA8C-B11B-4215-B041-CDF46E73712A}" type="slidenum">
              <a:rPr lang="en-US" altLang="zh-CN" smtClean="0">
                <a:ea typeface="宋体" charset="-122"/>
              </a:rPr>
              <a:pPr/>
              <a:t>100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RTP Header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Payload Type </a:t>
            </a:r>
            <a:r>
              <a:rPr lang="en-US" dirty="0" smtClean="0"/>
              <a:t>(7 bits)</a:t>
            </a:r>
          </a:p>
          <a:p>
            <a:pPr lvl="1">
              <a:defRPr/>
            </a:pPr>
            <a:r>
              <a:rPr lang="en-US" dirty="0" smtClean="0"/>
              <a:t>Indicates type of encoding currently being </a:t>
            </a:r>
            <a:br>
              <a:rPr lang="en-US" dirty="0" smtClean="0"/>
            </a:br>
            <a:r>
              <a:rPr lang="en-US" dirty="0" smtClean="0"/>
              <a:t>used</a:t>
            </a:r>
          </a:p>
          <a:p>
            <a:pPr lvl="1">
              <a:defRPr/>
            </a:pPr>
            <a:r>
              <a:rPr lang="en-US" dirty="0" smtClean="0"/>
              <a:t>Sender can change encoding in middle of session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Example payload:</a:t>
            </a:r>
          </a:p>
          <a:p>
            <a:pPr lvl="1">
              <a:defRPr/>
            </a:pPr>
            <a:r>
              <a:rPr lang="en-US" dirty="0" smtClean="0">
                <a:latin typeface="Comic Sans MS" pitchFamily="66" charset="0"/>
              </a:rPr>
              <a:t>0: PCM mu-law, 64 kbps</a:t>
            </a:r>
          </a:p>
          <a:p>
            <a:pPr lvl="1">
              <a:defRPr/>
            </a:pPr>
            <a:r>
              <a:rPr lang="en-US" dirty="0" smtClean="0">
                <a:latin typeface="Comic Sans MS" pitchFamily="66" charset="0"/>
              </a:rPr>
              <a:t>3: GSM, 13 kbps</a:t>
            </a:r>
          </a:p>
          <a:p>
            <a:pPr lvl="1">
              <a:defRPr/>
            </a:pPr>
            <a:r>
              <a:rPr lang="en-US" dirty="0" smtClean="0">
                <a:latin typeface="Comic Sans MS" pitchFamily="66" charset="0"/>
              </a:rPr>
              <a:t>7: LPC, 2.4 kbps</a:t>
            </a:r>
          </a:p>
          <a:p>
            <a:pPr lvl="1">
              <a:defRPr/>
            </a:pPr>
            <a:r>
              <a:rPr lang="en-US" dirty="0" smtClean="0">
                <a:latin typeface="Comic Sans MS" pitchFamily="66" charset="0"/>
              </a:rPr>
              <a:t>26: Motion JPEG</a:t>
            </a:r>
          </a:p>
          <a:p>
            <a:pPr lvl="1">
              <a:defRPr/>
            </a:pPr>
            <a:r>
              <a:rPr lang="en-US" dirty="0" smtClean="0">
                <a:latin typeface="Comic Sans MS" pitchFamily="66" charset="0"/>
              </a:rPr>
              <a:t>31: H.261</a:t>
            </a:r>
          </a:p>
          <a:p>
            <a:pPr lvl="1">
              <a:defRPr/>
            </a:pPr>
            <a:r>
              <a:rPr lang="en-US" dirty="0" smtClean="0">
                <a:latin typeface="Comic Sans MS" pitchFamily="66" charset="0"/>
              </a:rPr>
              <a:t>33: MPEG2 video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600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E2B199-7164-4460-80F3-47BA82B319C4}" type="slidenum">
              <a:rPr lang="en-US" altLang="zh-CN" smtClean="0">
                <a:ea typeface="宋体" charset="-122"/>
              </a:rPr>
              <a:pPr/>
              <a:t>101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RTP Header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Sequence Number (16 bits)</a:t>
            </a:r>
          </a:p>
          <a:p>
            <a:pPr lvl="1">
              <a:defRPr/>
            </a:pPr>
            <a:r>
              <a:rPr lang="en-US" dirty="0" smtClean="0"/>
              <a:t>Increment by 1 for each RTP data packet sent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Timestamp: (32 bits)</a:t>
            </a:r>
          </a:p>
          <a:p>
            <a:pPr lvl="1">
              <a:defRPr/>
            </a:pPr>
            <a:r>
              <a:rPr lang="en-US" dirty="0" smtClean="0"/>
              <a:t>Sampling instant of first octet, used for play-back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SSRC (Synchronization source identifier) (32 bits)</a:t>
            </a:r>
          </a:p>
          <a:p>
            <a:pPr lvl="1">
              <a:defRPr/>
            </a:pPr>
            <a:r>
              <a:rPr lang="en-US" dirty="0" smtClean="0"/>
              <a:t>Uniquely identifies the source of a stream in a RTP session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CSRC (Contributing source IDs) (32 bits)</a:t>
            </a:r>
          </a:p>
          <a:p>
            <a:pPr lvl="1">
              <a:defRPr/>
            </a:pPr>
            <a:r>
              <a:rPr lang="en-US" dirty="0" smtClean="0"/>
              <a:t>Enumerate contributing sources to a stream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Extension header</a:t>
            </a:r>
          </a:p>
          <a:p>
            <a:pPr lvl="1">
              <a:defRPr/>
            </a:pPr>
            <a:r>
              <a:rPr lang="en-US" dirty="0" smtClean="0"/>
              <a:t>Specific header for certain payload type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611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3CBD84-6216-406A-9081-5D8F9DD08898}" type="slidenum">
              <a:rPr lang="en-US" altLang="zh-CN" smtClean="0">
                <a:ea typeface="宋体" charset="-122"/>
              </a:rPr>
              <a:pPr/>
              <a:t>102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RTP Control Protocol (RTCP)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 smtClean="0"/>
              <a:t>Specifies </a:t>
            </a:r>
            <a:r>
              <a:rPr lang="en-US" sz="2800" dirty="0" smtClean="0">
                <a:solidFill>
                  <a:srgbClr val="FF0000"/>
                </a:solidFill>
              </a:rPr>
              <a:t>report PDUs </a:t>
            </a:r>
            <a:r>
              <a:rPr lang="en-US" sz="2800" dirty="0" smtClean="0"/>
              <a:t>exchanged between sources and destinations</a:t>
            </a:r>
          </a:p>
          <a:p>
            <a:pPr lvl="1">
              <a:defRPr/>
            </a:pPr>
            <a:r>
              <a:rPr lang="en-US" sz="2400" dirty="0" smtClean="0"/>
              <a:t>Receiver reception report</a:t>
            </a:r>
          </a:p>
          <a:p>
            <a:pPr lvl="1">
              <a:defRPr/>
            </a:pPr>
            <a:r>
              <a:rPr lang="en-US" sz="2400" dirty="0" smtClean="0"/>
              <a:t>Sender report</a:t>
            </a:r>
          </a:p>
          <a:p>
            <a:pPr lvl="1">
              <a:defRPr/>
            </a:pPr>
            <a:r>
              <a:rPr lang="en-US" sz="2400" dirty="0" smtClean="0"/>
              <a:t>Source description report</a:t>
            </a:r>
          </a:p>
          <a:p>
            <a:pPr lvl="3">
              <a:defRPr/>
            </a:pPr>
            <a:endParaRPr lang="en-US" sz="1800" dirty="0" smtClean="0"/>
          </a:p>
          <a:p>
            <a:pPr lvl="3"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800" dirty="0" smtClean="0"/>
              <a:t>Reports contain </a:t>
            </a:r>
            <a:r>
              <a:rPr lang="en-US" sz="2800" dirty="0" smtClean="0">
                <a:solidFill>
                  <a:srgbClr val="0000FF"/>
                </a:solidFill>
              </a:rPr>
              <a:t>statistics</a:t>
            </a:r>
            <a:r>
              <a:rPr lang="en-US" sz="2800" dirty="0" smtClean="0"/>
              <a:t> such as the number of RTP-PDUs sent, number of RTP-PDUs lost, inter-arrival jitter</a:t>
            </a:r>
          </a:p>
          <a:p>
            <a:pPr lvl="3"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800" dirty="0" smtClean="0"/>
              <a:t>Used by application to </a:t>
            </a:r>
            <a:r>
              <a:rPr lang="en-US" sz="2800" dirty="0" smtClean="0">
                <a:solidFill>
                  <a:srgbClr val="FF0000"/>
                </a:solidFill>
              </a:rPr>
              <a:t>modify sender transmission rates</a:t>
            </a:r>
            <a:r>
              <a:rPr lang="en-US" sz="2800" dirty="0" smtClean="0"/>
              <a:t> and for </a:t>
            </a:r>
            <a:r>
              <a:rPr lang="en-US" sz="2800" dirty="0" smtClean="0">
                <a:solidFill>
                  <a:srgbClr val="FF0000"/>
                </a:solidFill>
              </a:rPr>
              <a:t>diagnostics purposes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2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2B1A00-1F20-4D86-BF0F-828038481F2C}" type="slidenum">
              <a:rPr lang="en-US" altLang="zh-CN" smtClean="0">
                <a:ea typeface="宋体" charset="-122"/>
              </a:rPr>
              <a:pPr/>
              <a:t>103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62148" name="Picture 7" descr="Rtp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7075" y="1779588"/>
            <a:ext cx="2068513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RTCP Message Types</a:t>
            </a:r>
          </a:p>
        </p:txBody>
      </p:sp>
      <p:sp>
        <p:nvSpPr>
          <p:cNvPr id="264194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028700"/>
          </a:xfrm>
        </p:spPr>
        <p:txBody>
          <a:bodyPr/>
          <a:lstStyle/>
          <a:p>
            <a:r>
              <a:rPr lang="en-US" altLang="zh-CN" sz="2800" smtClean="0"/>
              <a:t>Several RTCP PDUs of different types can be transmitted in </a:t>
            </a:r>
            <a:r>
              <a:rPr lang="en-US" altLang="zh-CN" sz="2800" smtClean="0">
                <a:solidFill>
                  <a:srgbClr val="0000FF"/>
                </a:solidFill>
              </a:rPr>
              <a:t>a single UDP segment</a:t>
            </a:r>
          </a:p>
        </p:txBody>
      </p:sp>
      <p:sp>
        <p:nvSpPr>
          <p:cNvPr id="264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951CC3-1F81-4B93-8498-7379F07C3FA0}" type="slidenum">
              <a:rPr lang="en-US" altLang="zh-CN" smtClean="0">
                <a:ea typeface="宋体" charset="-122"/>
              </a:rPr>
              <a:pPr/>
              <a:t>104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875" y="2568575"/>
            <a:ext cx="6467475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Sender/Receiver Report PDUs</a:t>
            </a:r>
          </a:p>
        </p:txBody>
      </p:sp>
      <p:pic>
        <p:nvPicPr>
          <p:cNvPr id="266242" name="内容占位符 4" descr="图片1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25475" y="1325563"/>
            <a:ext cx="8021638" cy="5121275"/>
          </a:xfrm>
        </p:spPr>
      </p:pic>
      <p:sp>
        <p:nvSpPr>
          <p:cNvPr id="2662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836FC3-F54C-42CF-9E8D-119A5F9A16E1}" type="slidenum">
              <a:rPr lang="en-US" altLang="zh-CN" smtClean="0">
                <a:ea typeface="宋体" charset="-122"/>
              </a:rPr>
              <a:pPr/>
              <a:t>105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Session Initiation Protocol (SIP)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RFC 3261 – an application level protocol</a:t>
            </a:r>
          </a:p>
          <a:p>
            <a:pPr lvl="1"/>
            <a:r>
              <a:rPr lang="en-US" altLang="zh-CN" sz="2000" smtClean="0"/>
              <a:t>A signaling protocol used for </a:t>
            </a:r>
            <a:r>
              <a:rPr lang="en-US" altLang="zh-CN" sz="2000" smtClean="0">
                <a:solidFill>
                  <a:srgbClr val="0000FF"/>
                </a:solidFill>
              </a:rPr>
              <a:t>controlling multimedia communication sessions </a:t>
            </a:r>
            <a:r>
              <a:rPr lang="en-US" altLang="zh-CN" sz="2000" smtClean="0"/>
              <a:t>such as voice and video calls over IP</a:t>
            </a:r>
          </a:p>
          <a:p>
            <a:pPr lvl="1"/>
            <a:r>
              <a:rPr lang="en-US" altLang="zh-CN" sz="2000" smtClean="0"/>
              <a:t>For create, modify and terminate </a:t>
            </a:r>
            <a:r>
              <a:rPr lang="en-US" altLang="zh-CN" sz="2000" smtClean="0">
                <a:solidFill>
                  <a:srgbClr val="0000FF"/>
                </a:solidFill>
              </a:rPr>
              <a:t>two-party (unicast) or multiparty (multicast) </a:t>
            </a:r>
            <a:r>
              <a:rPr lang="en-US" altLang="zh-CN" sz="2000" smtClean="0"/>
              <a:t>sessions consisting of one or several media streams</a:t>
            </a:r>
          </a:p>
          <a:p>
            <a:pPr lvl="1"/>
            <a:r>
              <a:rPr lang="en-US" altLang="zh-CN" sz="2000" smtClean="0"/>
              <a:t>An alternative to ITU’s H.323, used for IP Telephony since 1994</a:t>
            </a:r>
          </a:p>
          <a:p>
            <a:pPr lvl="3"/>
            <a:endParaRPr lang="en-US" altLang="zh-CN" sz="1600" smtClean="0"/>
          </a:p>
          <a:p>
            <a:r>
              <a:rPr lang="en-US" altLang="zh-CN" sz="2400" smtClean="0">
                <a:solidFill>
                  <a:srgbClr val="FF0000"/>
                </a:solidFill>
              </a:rPr>
              <a:t>Application examples</a:t>
            </a:r>
          </a:p>
          <a:p>
            <a:pPr lvl="1"/>
            <a:r>
              <a:rPr lang="en-US" altLang="zh-CN" sz="2000" smtClean="0"/>
              <a:t>Video conferencing</a:t>
            </a:r>
          </a:p>
          <a:p>
            <a:pPr lvl="1"/>
            <a:r>
              <a:rPr lang="en-US" altLang="zh-CN" sz="2000" smtClean="0"/>
              <a:t>Streaming multimedia distribution</a:t>
            </a:r>
          </a:p>
          <a:p>
            <a:pPr lvl="1"/>
            <a:r>
              <a:rPr lang="en-US" altLang="zh-CN" sz="2000" smtClean="0"/>
              <a:t>Instant messaging</a:t>
            </a:r>
          </a:p>
          <a:p>
            <a:pPr lvl="1"/>
            <a:r>
              <a:rPr lang="en-US" altLang="zh-CN" sz="2000" smtClean="0"/>
              <a:t>Online games</a:t>
            </a:r>
          </a:p>
        </p:txBody>
      </p:sp>
      <p:sp>
        <p:nvSpPr>
          <p:cNvPr id="2682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2CFDB-EA71-44B3-8073-A3BFDE2CBBD8}" type="slidenum">
              <a:rPr lang="en-US" altLang="zh-CN" smtClean="0">
                <a:ea typeface="宋体" charset="-122"/>
              </a:rPr>
              <a:pPr/>
              <a:t>106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SIP Services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>
                <a:solidFill>
                  <a:srgbClr val="0000FF"/>
                </a:solidFill>
              </a:rPr>
              <a:t>Setting up a call</a:t>
            </a:r>
          </a:p>
          <a:p>
            <a:pPr lvl="1"/>
            <a:r>
              <a:rPr lang="en-US" altLang="zh-CN" sz="2400" smtClean="0"/>
              <a:t>Determine current IP address of callee by </a:t>
            </a:r>
            <a:r>
              <a:rPr lang="en-US" altLang="zh-CN" sz="2400" smtClean="0">
                <a:solidFill>
                  <a:srgbClr val="FF0000"/>
                </a:solidFill>
              </a:rPr>
              <a:t>SIP address</a:t>
            </a:r>
          </a:p>
          <a:p>
            <a:pPr lvl="1"/>
            <a:r>
              <a:rPr lang="en-US" altLang="zh-CN" sz="2400" smtClean="0"/>
              <a:t>Let callee know caller wants to establish a call</a:t>
            </a:r>
          </a:p>
          <a:p>
            <a:pPr lvl="1"/>
            <a:r>
              <a:rPr lang="en-US" altLang="zh-CN" sz="2400" smtClean="0"/>
              <a:t>Caller, callee agree on media type, encoding</a:t>
            </a:r>
          </a:p>
          <a:p>
            <a:pPr lvl="3"/>
            <a:endParaRPr lang="en-US" altLang="zh-CN" sz="1800" smtClean="0"/>
          </a:p>
          <a:p>
            <a:r>
              <a:rPr lang="en-US" altLang="zh-CN" sz="2800" smtClean="0">
                <a:solidFill>
                  <a:srgbClr val="0000FF"/>
                </a:solidFill>
              </a:rPr>
              <a:t>Call management</a:t>
            </a:r>
          </a:p>
          <a:p>
            <a:pPr lvl="1"/>
            <a:r>
              <a:rPr lang="en-US" altLang="zh-CN" sz="2400" smtClean="0"/>
              <a:t>Add new media streams during call</a:t>
            </a:r>
          </a:p>
          <a:p>
            <a:pPr lvl="1"/>
            <a:r>
              <a:rPr lang="en-US" altLang="zh-CN" sz="2400" smtClean="0"/>
              <a:t>Change encoding during call</a:t>
            </a:r>
          </a:p>
          <a:p>
            <a:pPr lvl="1"/>
            <a:r>
              <a:rPr lang="en-US" altLang="zh-CN" sz="2400" smtClean="0"/>
              <a:t>Invite others, transfer and hold calls</a:t>
            </a:r>
          </a:p>
        </p:txBody>
      </p:sp>
      <p:sp>
        <p:nvSpPr>
          <p:cNvPr id="2693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D4443-3D5C-4603-8B94-15D8E24CCA26}" type="slidenum">
              <a:rPr lang="en-US" altLang="zh-CN" smtClean="0">
                <a:ea typeface="宋体" charset="-122"/>
              </a:rPr>
              <a:pPr/>
              <a:t>107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SIP Addressing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Uses Internet URLs</a:t>
            </a:r>
          </a:p>
          <a:p>
            <a:pPr lvl="1">
              <a:defRPr/>
            </a:pPr>
            <a:r>
              <a:rPr lang="en-US" dirty="0" smtClean="0"/>
              <a:t>Uniform Resource Locators</a:t>
            </a:r>
          </a:p>
          <a:p>
            <a:pPr lvl="1">
              <a:defRPr/>
            </a:pPr>
            <a:r>
              <a:rPr lang="en-US" dirty="0" smtClean="0"/>
              <a:t>Supports both Internet and PSTN addresses</a:t>
            </a:r>
          </a:p>
          <a:p>
            <a:pPr lvl="1">
              <a:defRPr/>
            </a:pPr>
            <a:r>
              <a:rPr lang="en-US" dirty="0" smtClean="0"/>
              <a:t>General form is </a:t>
            </a:r>
            <a:r>
              <a:rPr lang="en-US" dirty="0" err="1" smtClean="0"/>
              <a:t>user@host</a:t>
            </a:r>
            <a:endParaRPr lang="en-US" dirty="0" smtClean="0"/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Examples</a:t>
            </a:r>
          </a:p>
          <a:p>
            <a:pPr lvl="1">
              <a:defRPr/>
            </a:pPr>
            <a:r>
              <a:rPr lang="nb-NO" dirty="0" smtClean="0"/>
              <a:t>sip:alan@wcom.com</a:t>
            </a:r>
          </a:p>
          <a:p>
            <a:pPr lvl="1">
              <a:defRPr/>
            </a:pPr>
            <a:r>
              <a:rPr lang="nb-NO" dirty="0" smtClean="0"/>
              <a:t>sip:J.T. Kirk &lt;kirk@starfleet.gov&gt;</a:t>
            </a:r>
          </a:p>
          <a:p>
            <a:pPr lvl="1">
              <a:defRPr/>
            </a:pPr>
            <a:r>
              <a:rPr lang="nb-NO" dirty="0" smtClean="0"/>
              <a:t>sip:+1-613-555-1212@wcom.com;user=phone</a:t>
            </a:r>
          </a:p>
          <a:p>
            <a:pPr lvl="1">
              <a:defRPr/>
            </a:pPr>
            <a:r>
              <a:rPr lang="nb-NO" dirty="0" smtClean="0"/>
              <a:t>sip:guest@10.64.1.1</a:t>
            </a:r>
          </a:p>
          <a:p>
            <a:pPr lvl="1">
              <a:defRPr/>
            </a:pPr>
            <a:r>
              <a:rPr lang="nb-NO" dirty="0" smtClean="0"/>
              <a:t>sip:790-7360@wcom.com;phone-context=VNET</a:t>
            </a:r>
            <a:endParaRPr lang="en-US" dirty="0"/>
          </a:p>
        </p:txBody>
      </p:sp>
      <p:sp>
        <p:nvSpPr>
          <p:cNvPr id="2703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4FB350-6ED8-446F-A5F5-73ECBA1A3F09}" type="slidenum">
              <a:rPr lang="en-US" altLang="zh-CN" smtClean="0">
                <a:ea typeface="宋体" charset="-122"/>
              </a:rPr>
              <a:pPr/>
              <a:t>108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Setting up a Call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100" y="1412875"/>
            <a:ext cx="3814763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 dirty="0" smtClean="0"/>
              <a:t>Alice’s SIP agent </a:t>
            </a:r>
            <a:r>
              <a:rPr lang="en-US" sz="2000" dirty="0" smtClean="0">
                <a:latin typeface="Comic Sans MS" pitchFamily="66" charset="0"/>
              </a:rPr>
              <a:t>invite</a:t>
            </a:r>
            <a:r>
              <a:rPr lang="en-US" sz="2000" dirty="0" smtClean="0"/>
              <a:t> </a:t>
            </a:r>
            <a:r>
              <a:rPr lang="en-US" sz="2000" dirty="0" err="1" smtClean="0"/>
              <a:t>msg</a:t>
            </a:r>
            <a:r>
              <a:rPr lang="en-US" sz="2000" dirty="0" smtClean="0"/>
              <a:t>, indicates her </a:t>
            </a:r>
            <a:r>
              <a:rPr lang="en-US" sz="2000" dirty="0" smtClean="0">
                <a:solidFill>
                  <a:srgbClr val="0000FF"/>
                </a:solidFill>
              </a:rPr>
              <a:t>port, IP address, encoding </a:t>
            </a:r>
            <a:r>
              <a:rPr lang="en-US" sz="2000" dirty="0" smtClean="0"/>
              <a:t>she prefers to receive (PCM </a:t>
            </a:r>
            <a:r>
              <a:rPr lang="el-GR" sz="2000" dirty="0" smtClean="0">
                <a:latin typeface="Times New Roman"/>
                <a:cs typeface="Times New Roman"/>
              </a:rPr>
              <a:t>μ</a:t>
            </a:r>
            <a:r>
              <a:rPr lang="en-US" sz="2000" dirty="0" smtClean="0"/>
              <a:t>law)</a:t>
            </a:r>
          </a:p>
          <a:p>
            <a:pPr lvl="3">
              <a:defRPr/>
            </a:pPr>
            <a:endParaRPr lang="en-US" sz="1200" dirty="0" smtClean="0"/>
          </a:p>
          <a:p>
            <a:pPr>
              <a:defRPr/>
            </a:pPr>
            <a:r>
              <a:rPr lang="en-US" sz="2000" dirty="0" smtClean="0"/>
              <a:t>Bob’s agent </a:t>
            </a:r>
            <a:r>
              <a:rPr lang="en-US" sz="2000" dirty="0" smtClean="0">
                <a:latin typeface="Comic Sans MS" pitchFamily="66" charset="0"/>
              </a:rPr>
              <a:t>200 OK </a:t>
            </a:r>
            <a:r>
              <a:rPr lang="en-US" sz="2000" dirty="0" err="1" smtClean="0"/>
              <a:t>msg</a:t>
            </a:r>
            <a:r>
              <a:rPr lang="en-US" sz="2000" dirty="0" smtClean="0"/>
              <a:t>, indicates his </a:t>
            </a:r>
            <a:r>
              <a:rPr lang="en-US" sz="2000" dirty="0" smtClean="0">
                <a:solidFill>
                  <a:srgbClr val="0000FF"/>
                </a:solidFill>
              </a:rPr>
              <a:t>port, IP address, preferred encoding </a:t>
            </a:r>
            <a:r>
              <a:rPr lang="en-US" sz="2000" dirty="0" smtClean="0"/>
              <a:t>(GSM)</a:t>
            </a:r>
          </a:p>
          <a:p>
            <a:pPr lvl="3">
              <a:defRPr/>
            </a:pPr>
            <a:endParaRPr lang="en-US" sz="1200" dirty="0" smtClean="0"/>
          </a:p>
          <a:p>
            <a:pPr>
              <a:defRPr/>
            </a:pPr>
            <a:r>
              <a:rPr lang="en-US" sz="2000" dirty="0" smtClean="0"/>
              <a:t>SIP </a:t>
            </a:r>
            <a:r>
              <a:rPr lang="en-US" sz="2000" dirty="0" err="1" smtClean="0"/>
              <a:t>msgs</a:t>
            </a:r>
            <a:r>
              <a:rPr lang="en-US" sz="2000" dirty="0" smtClean="0"/>
              <a:t> can be </a:t>
            </a:r>
            <a:r>
              <a:rPr lang="en-US" sz="2000" dirty="0" smtClean="0">
                <a:solidFill>
                  <a:srgbClr val="FF0000"/>
                </a:solidFill>
              </a:rPr>
              <a:t>sent over TCP or UDP</a:t>
            </a:r>
            <a:r>
              <a:rPr lang="en-US" sz="2000" dirty="0" smtClean="0"/>
              <a:t>, here sent over RTP/UDP</a:t>
            </a:r>
          </a:p>
          <a:p>
            <a:pPr lvl="3">
              <a:defRPr/>
            </a:pPr>
            <a:endParaRPr lang="en-US" sz="1200" dirty="0" smtClean="0"/>
          </a:p>
          <a:p>
            <a:pPr>
              <a:defRPr/>
            </a:pPr>
            <a:r>
              <a:rPr lang="en-US" sz="2000" dirty="0" smtClean="0"/>
              <a:t>Default SIP port number is 5060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2723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372B8C-C0CB-41EE-8791-872C3D114A19}" type="slidenum">
              <a:rPr lang="en-US" altLang="zh-CN" smtClean="0">
                <a:ea typeface="宋体" charset="-122"/>
              </a:rPr>
              <a:pPr/>
              <a:t>109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57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9863" y="1412875"/>
            <a:ext cx="5018087" cy="48958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Demultiplexing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12725" y="1412875"/>
            <a:ext cx="4543425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/>
              <a:t>TE receives IP </a:t>
            </a:r>
            <a:r>
              <a:rPr lang="en-US" sz="2400" dirty="0" err="1" smtClean="0"/>
              <a:t>datagrams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Each datagram carries </a:t>
            </a:r>
            <a:r>
              <a:rPr lang="en-US" sz="2400" dirty="0" smtClean="0">
                <a:solidFill>
                  <a:srgbClr val="0000FF"/>
                </a:solidFill>
              </a:rPr>
              <a:t>1 transport-layer segment</a:t>
            </a:r>
          </a:p>
          <a:p>
            <a:pPr lvl="3">
              <a:defRPr/>
            </a:pPr>
            <a:endParaRPr lang="en-US" sz="1600" dirty="0" smtClean="0"/>
          </a:p>
          <a:p>
            <a:pPr>
              <a:defRPr/>
            </a:pPr>
            <a:r>
              <a:rPr lang="en-US" sz="2400" dirty="0" smtClean="0"/>
              <a:t>Each datagram has </a:t>
            </a:r>
            <a:r>
              <a:rPr lang="en-US" sz="2400" dirty="0" smtClean="0">
                <a:solidFill>
                  <a:srgbClr val="FF0000"/>
                </a:solidFill>
              </a:rPr>
              <a:t>source IP address, destination IP address</a:t>
            </a:r>
          </a:p>
          <a:p>
            <a:pPr>
              <a:defRPr/>
            </a:pPr>
            <a:r>
              <a:rPr lang="en-US" sz="2400" dirty="0" smtClean="0"/>
              <a:t>Each segment has </a:t>
            </a:r>
            <a:r>
              <a:rPr lang="en-US" sz="2400" dirty="0" smtClean="0">
                <a:solidFill>
                  <a:srgbClr val="FF0000"/>
                </a:solidFill>
              </a:rPr>
              <a:t>source, destination port number</a:t>
            </a:r>
          </a:p>
          <a:p>
            <a:pPr lvl="3">
              <a:defRPr/>
            </a:pPr>
            <a:endParaRPr lang="en-US" sz="1600" dirty="0" smtClean="0"/>
          </a:p>
          <a:p>
            <a:pPr>
              <a:defRPr/>
            </a:pPr>
            <a:r>
              <a:rPr lang="en-US" sz="2400" dirty="0" smtClean="0"/>
              <a:t>TE uses IP addresses &amp; port numbers to direct segment to </a:t>
            </a:r>
            <a:r>
              <a:rPr lang="en-US" sz="2400" dirty="0" smtClean="0">
                <a:solidFill>
                  <a:srgbClr val="0000FF"/>
                </a:solidFill>
              </a:rPr>
              <a:t>appropriate socket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1B0AFB-D7A6-4C92-ABBA-BF0F1CFBB048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7" name="内容占位符 6"/>
          <p:cNvGrpSpPr>
            <a:grpSpLocks noGrp="1"/>
          </p:cNvGrpSpPr>
          <p:nvPr>
            <p:ph sz="half" idx="2"/>
          </p:nvPr>
        </p:nvGrpSpPr>
        <p:grpSpPr bwMode="auto">
          <a:xfrm>
            <a:off x="4756150" y="1412875"/>
            <a:ext cx="4208463" cy="4895850"/>
            <a:chOff x="5208588" y="1665288"/>
            <a:chExt cx="3541712" cy="4251325"/>
          </a:xfrm>
        </p:grpSpPr>
        <p:sp>
          <p:nvSpPr>
            <p:cNvPr id="29701" name="Rectangle 1"/>
            <p:cNvSpPr>
              <a:spLocks noChangeArrowheads="1"/>
            </p:cNvSpPr>
            <p:nvPr/>
          </p:nvSpPr>
          <p:spPr bwMode="auto">
            <a:xfrm>
              <a:off x="5343525" y="2000250"/>
              <a:ext cx="3324225" cy="3200400"/>
            </a:xfrm>
            <a:prstGeom prst="rect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9702" name="Rectangle 2"/>
            <p:cNvSpPr>
              <a:spLocks noChangeArrowheads="1"/>
            </p:cNvSpPr>
            <p:nvPr/>
          </p:nvSpPr>
          <p:spPr bwMode="auto">
            <a:xfrm>
              <a:off x="5267325" y="2095500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9703" name="Text Box 5"/>
            <p:cNvSpPr txBox="1">
              <a:spLocks noChangeArrowheads="1"/>
            </p:cNvSpPr>
            <p:nvPr/>
          </p:nvSpPr>
          <p:spPr bwMode="auto">
            <a:xfrm>
              <a:off x="5208588" y="2117725"/>
              <a:ext cx="1760537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b="0">
                  <a:solidFill>
                    <a:srgbClr val="FF0000"/>
                  </a:solidFill>
                  <a:latin typeface="Comic Sans MS" pitchFamily="66" charset="0"/>
                </a:rPr>
                <a:t>source port #</a:t>
              </a:r>
            </a:p>
          </p:txBody>
        </p:sp>
        <p:sp>
          <p:nvSpPr>
            <p:cNvPr id="29704" name="Text Box 6"/>
            <p:cNvSpPr txBox="1">
              <a:spLocks noChangeArrowheads="1"/>
            </p:cNvSpPr>
            <p:nvPr/>
          </p:nvSpPr>
          <p:spPr bwMode="auto">
            <a:xfrm>
              <a:off x="7008813" y="2117725"/>
              <a:ext cx="1495425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b="0">
                  <a:solidFill>
                    <a:srgbClr val="FF0000"/>
                  </a:solidFill>
                  <a:latin typeface="Comic Sans MS" pitchFamily="66" charset="0"/>
                </a:rPr>
                <a:t>dest port #</a:t>
              </a:r>
            </a:p>
          </p:txBody>
        </p:sp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>
              <a:off x="5257800" y="2495550"/>
              <a:ext cx="3328988" cy="1588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8"/>
            <p:cNvSpPr>
              <a:spLocks noChangeShapeType="1"/>
            </p:cNvSpPr>
            <p:nvPr/>
          </p:nvSpPr>
          <p:spPr bwMode="auto">
            <a:xfrm>
              <a:off x="5267325" y="3486150"/>
              <a:ext cx="3324225" cy="1588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 flipV="1">
              <a:off x="6905625" y="2087563"/>
              <a:ext cx="1588" cy="41116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Text Box 10"/>
            <p:cNvSpPr txBox="1">
              <a:spLocks noChangeArrowheads="1"/>
            </p:cNvSpPr>
            <p:nvPr/>
          </p:nvSpPr>
          <p:spPr bwMode="auto">
            <a:xfrm>
              <a:off x="6392863" y="1665288"/>
              <a:ext cx="977900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32 bits</a:t>
              </a:r>
            </a:p>
          </p:txBody>
        </p:sp>
        <p:sp>
          <p:nvSpPr>
            <p:cNvPr id="29709" name="Line 11"/>
            <p:cNvSpPr>
              <a:spLocks noChangeShapeType="1"/>
            </p:cNvSpPr>
            <p:nvPr/>
          </p:nvSpPr>
          <p:spPr bwMode="auto">
            <a:xfrm>
              <a:off x="7362825" y="1862138"/>
              <a:ext cx="1200150" cy="476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12"/>
            <p:cNvSpPr>
              <a:spLocks noChangeShapeType="1"/>
            </p:cNvSpPr>
            <p:nvPr/>
          </p:nvSpPr>
          <p:spPr bwMode="auto">
            <a:xfrm flipH="1">
              <a:off x="5245100" y="1871663"/>
              <a:ext cx="1144588" cy="1587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Text Box 13"/>
            <p:cNvSpPr txBox="1">
              <a:spLocks noChangeArrowheads="1"/>
            </p:cNvSpPr>
            <p:nvPr/>
          </p:nvSpPr>
          <p:spPr bwMode="auto">
            <a:xfrm>
              <a:off x="6122988" y="3779838"/>
              <a:ext cx="1616075" cy="10080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sz="2000" b="0">
                  <a:solidFill>
                    <a:srgbClr val="000000"/>
                  </a:solidFill>
                  <a:latin typeface="Comic Sans MS" pitchFamily="66" charset="0"/>
                </a:rPr>
                <a:t>application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sz="2000" b="0">
                  <a:solidFill>
                    <a:srgbClr val="000000"/>
                  </a:solidFill>
                  <a:latin typeface="Comic Sans MS" pitchFamily="66" charset="0"/>
                </a:rPr>
                <a:t>data 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sz="2000" b="0">
                  <a:solidFill>
                    <a:srgbClr val="000000"/>
                  </a:solidFill>
                  <a:latin typeface="Comic Sans MS" pitchFamily="66" charset="0"/>
                </a:rPr>
                <a:t>(message)</a:t>
              </a:r>
            </a:p>
          </p:txBody>
        </p:sp>
        <p:sp>
          <p:nvSpPr>
            <p:cNvPr id="29712" name="Text Box 14"/>
            <p:cNvSpPr txBox="1">
              <a:spLocks noChangeArrowheads="1"/>
            </p:cNvSpPr>
            <p:nvPr/>
          </p:nvSpPr>
          <p:spPr bwMode="auto">
            <a:xfrm>
              <a:off x="5595938" y="2860675"/>
              <a:ext cx="2652712" cy="3984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sz="2000" b="0">
                  <a:solidFill>
                    <a:srgbClr val="000000"/>
                  </a:solidFill>
                  <a:latin typeface="Comic Sans MS" pitchFamily="66" charset="0"/>
                </a:rPr>
                <a:t>other header fields</a:t>
              </a:r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5295900" y="5518150"/>
              <a:ext cx="3454400" cy="3984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sz="2000" b="0">
                  <a:solidFill>
                    <a:srgbClr val="000000"/>
                  </a:solidFill>
                  <a:latin typeface="Comic Sans MS" pitchFamily="66" charset="0"/>
                </a:rPr>
                <a:t>TCP/UDP segment format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Other Possible Reply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FF"/>
                </a:solidFill>
              </a:rPr>
              <a:t>Rejecting a call</a:t>
            </a:r>
          </a:p>
          <a:p>
            <a:pPr lvl="1"/>
            <a:r>
              <a:rPr lang="en-US" altLang="zh-CN" smtClean="0"/>
              <a:t>Bob’ agent rejects with “600 busy”, “503 unavailable”, “302 gone”, “401 unauthorized”</a:t>
            </a:r>
          </a:p>
          <a:p>
            <a:pPr lvl="3"/>
            <a:endParaRPr lang="en-US" altLang="zh-CN" smtClean="0"/>
          </a:p>
          <a:p>
            <a:r>
              <a:rPr lang="en-US" altLang="zh-CN" smtClean="0">
                <a:solidFill>
                  <a:srgbClr val="0000FF"/>
                </a:solidFill>
              </a:rPr>
              <a:t>Further negotiation</a:t>
            </a:r>
          </a:p>
          <a:p>
            <a:pPr lvl="1"/>
            <a:r>
              <a:rPr lang="en-US" altLang="zh-CN" smtClean="0"/>
              <a:t>Bob replies with “606 Not Acceptable”, listing his encoders</a:t>
            </a:r>
          </a:p>
          <a:p>
            <a:pPr lvl="1"/>
            <a:r>
              <a:rPr lang="en-US" altLang="zh-CN" smtClean="0"/>
              <a:t>Alice can then send new “INVITE” message, advertising different encoder</a:t>
            </a:r>
          </a:p>
        </p:txBody>
      </p:sp>
      <p:sp>
        <p:nvSpPr>
          <p:cNvPr id="274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F45413-5F67-452F-8592-27FA8565200F}" type="slidenum">
              <a:rPr lang="en-US" altLang="zh-CN" smtClean="0">
                <a:ea typeface="宋体" charset="-122"/>
              </a:rPr>
              <a:pPr/>
              <a:t>110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SIP Request Message</a:t>
            </a:r>
          </a:p>
        </p:txBody>
      </p:sp>
      <p:sp>
        <p:nvSpPr>
          <p:cNvPr id="275458" name="内容占位符 2"/>
          <p:cNvSpPr>
            <a:spLocks noGrp="1"/>
          </p:cNvSpPr>
          <p:nvPr>
            <p:ph idx="1"/>
          </p:nvPr>
        </p:nvSpPr>
        <p:spPr>
          <a:xfrm>
            <a:off x="395288" y="4279900"/>
            <a:ext cx="8569325" cy="2028825"/>
          </a:xfrm>
        </p:spPr>
        <p:txBody>
          <a:bodyPr/>
          <a:lstStyle/>
          <a:p>
            <a:r>
              <a:rPr lang="en-US" altLang="zh-CN" sz="2000" smtClean="0"/>
              <a:t>Use HTTP message syntax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Via</a:t>
            </a:r>
            <a:r>
              <a:rPr lang="en-US" altLang="zh-CN" sz="2000" smtClean="0"/>
              <a:t>: Shows route taken by request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Call-ID</a:t>
            </a:r>
            <a:r>
              <a:rPr lang="en-US" altLang="zh-CN" sz="2000" smtClean="0"/>
              <a:t>: unique identifier generated by client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CSeq</a:t>
            </a:r>
            <a:r>
              <a:rPr lang="en-US" altLang="zh-CN" sz="2000" smtClean="0"/>
              <a:t>: Command Sequence number, incremented for each successive request</a:t>
            </a:r>
          </a:p>
        </p:txBody>
      </p:sp>
      <p:sp>
        <p:nvSpPr>
          <p:cNvPr id="275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9F21A-EDEB-4252-A4C2-B270B9CE8998}" type="slidenum">
              <a:rPr lang="en-US" altLang="zh-CN" smtClean="0">
                <a:ea typeface="宋体" charset="-122"/>
              </a:rPr>
              <a:pPr/>
              <a:t>111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6613" y="1293813"/>
            <a:ext cx="6497637" cy="27654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latin typeface="Courier New" pitchFamily="49" charset="0"/>
                <a:ea typeface="宋体" pitchFamily="2" charset="-122"/>
              </a:rPr>
              <a:t>INVITE </a:t>
            </a:r>
            <a:r>
              <a:rPr lang="en-US" sz="1200" dirty="0" err="1">
                <a:latin typeface="Courier New" pitchFamily="49" charset="0"/>
                <a:ea typeface="宋体" pitchFamily="2" charset="-122"/>
              </a:rPr>
              <a:t>sip:bob@domain.com</a:t>
            </a:r>
            <a:r>
              <a:rPr lang="en-US" sz="1200" dirty="0">
                <a:latin typeface="Courier New" pitchFamily="49" charset="0"/>
                <a:ea typeface="宋体" pitchFamily="2" charset="-122"/>
              </a:rPr>
              <a:t> SIP/2.0</a:t>
            </a: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latin typeface="Courier New" pitchFamily="49" charset="0"/>
                <a:ea typeface="宋体" pitchFamily="2" charset="-122"/>
              </a:rPr>
              <a:t>Via: SIP/2.0/UDP 167.180.112.24:5060</a:t>
            </a: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latin typeface="Courier New" pitchFamily="49" charset="0"/>
                <a:ea typeface="宋体" pitchFamily="2" charset="-122"/>
              </a:rPr>
              <a:t>From: </a:t>
            </a:r>
            <a:r>
              <a:rPr lang="en-US" sz="1200" dirty="0" err="1">
                <a:latin typeface="Courier New" pitchFamily="49" charset="0"/>
                <a:ea typeface="宋体" pitchFamily="2" charset="-122"/>
              </a:rPr>
              <a:t>sip:alice@hereway.com</a:t>
            </a:r>
            <a:endParaRPr lang="en-US" sz="1200" dirty="0">
              <a:latin typeface="Courier New" pitchFamily="49" charset="0"/>
              <a:ea typeface="宋体" pitchFamily="2" charset="-122"/>
            </a:endParaRP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latin typeface="Courier New" pitchFamily="49" charset="0"/>
                <a:ea typeface="宋体" pitchFamily="2" charset="-122"/>
              </a:rPr>
              <a:t>To: </a:t>
            </a:r>
            <a:r>
              <a:rPr lang="en-US" sz="1200" dirty="0" err="1">
                <a:latin typeface="Courier New" pitchFamily="49" charset="0"/>
                <a:ea typeface="宋体" pitchFamily="2" charset="-122"/>
              </a:rPr>
              <a:t>sip:bob@domain.com</a:t>
            </a:r>
            <a:r>
              <a:rPr lang="en-US" sz="1200" dirty="0">
                <a:latin typeface="Courier New" pitchFamily="49" charset="0"/>
                <a:ea typeface="宋体" pitchFamily="2" charset="-122"/>
              </a:rPr>
              <a:t> </a:t>
            </a: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latin typeface="Courier New" pitchFamily="49" charset="0"/>
                <a:ea typeface="宋体" pitchFamily="2" charset="-122"/>
              </a:rPr>
              <a:t>Call-ID: a2e3a@pigeon.hereway.com</a:t>
            </a: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 err="1">
                <a:latin typeface="Courier New" pitchFamily="49" charset="0"/>
                <a:ea typeface="宋体" pitchFamily="2" charset="-122"/>
              </a:rPr>
              <a:t>CSeq</a:t>
            </a:r>
            <a:r>
              <a:rPr lang="en-US" sz="1200" dirty="0">
                <a:latin typeface="Courier New" pitchFamily="49" charset="0"/>
                <a:ea typeface="宋体" pitchFamily="2" charset="-122"/>
              </a:rPr>
              <a:t>: 1 INVITE</a:t>
            </a: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latin typeface="Courier New" pitchFamily="49" charset="0"/>
                <a:ea typeface="宋体" pitchFamily="2" charset="-122"/>
              </a:rPr>
              <a:t>Content-Type: application/</a:t>
            </a:r>
            <a:r>
              <a:rPr lang="en-US" sz="1200" dirty="0" err="1">
                <a:latin typeface="Courier New" pitchFamily="49" charset="0"/>
                <a:ea typeface="宋体" pitchFamily="2" charset="-122"/>
              </a:rPr>
              <a:t>sdp</a:t>
            </a:r>
            <a:endParaRPr lang="en-US" sz="1200" dirty="0">
              <a:latin typeface="Courier New" pitchFamily="49" charset="0"/>
              <a:ea typeface="宋体" pitchFamily="2" charset="-122"/>
            </a:endParaRP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latin typeface="Courier New" pitchFamily="49" charset="0"/>
                <a:ea typeface="宋体" pitchFamily="2" charset="-122"/>
              </a:rPr>
              <a:t>Content-Length: 885</a:t>
            </a: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latin typeface="Courier New" pitchFamily="49" charset="0"/>
                <a:ea typeface="宋体" pitchFamily="2" charset="-122"/>
              </a:rPr>
              <a:t>… … …</a:t>
            </a: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latin typeface="Courier New" pitchFamily="49" charset="0"/>
                <a:ea typeface="宋体" pitchFamily="2" charset="-122"/>
              </a:rPr>
              <a:t>c=IN IP4 167.180.112.24</a:t>
            </a: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latin typeface="Courier New" pitchFamily="49" charset="0"/>
                <a:ea typeface="宋体" pitchFamily="2" charset="-122"/>
              </a:rPr>
              <a:t>m=audio 38060 RTP/AVP 0</a:t>
            </a:r>
            <a:endParaRPr lang="en-US" sz="120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SIP Response Message</a:t>
            </a:r>
          </a:p>
        </p:txBody>
      </p:sp>
      <p:sp>
        <p:nvSpPr>
          <p:cNvPr id="277506" name="内容占位符 2"/>
          <p:cNvSpPr>
            <a:spLocks noGrp="1"/>
          </p:cNvSpPr>
          <p:nvPr>
            <p:ph idx="1"/>
          </p:nvPr>
        </p:nvSpPr>
        <p:spPr>
          <a:xfrm>
            <a:off x="395288" y="3921125"/>
            <a:ext cx="8569325" cy="2387600"/>
          </a:xfrm>
        </p:spPr>
        <p:txBody>
          <a:bodyPr/>
          <a:lstStyle/>
          <a:p>
            <a:r>
              <a:rPr lang="en-US" altLang="zh-CN" smtClean="0">
                <a:latin typeface="Comic Sans MS" pitchFamily="66" charset="0"/>
              </a:rPr>
              <a:t>Via</a:t>
            </a:r>
            <a:r>
              <a:rPr lang="en-US" altLang="zh-CN" b="1" smtClean="0">
                <a:latin typeface="Courier New" pitchFamily="49" charset="0"/>
              </a:rPr>
              <a:t>, </a:t>
            </a:r>
            <a:r>
              <a:rPr lang="en-US" altLang="zh-CN" smtClean="0">
                <a:latin typeface="Comic Sans MS" pitchFamily="66" charset="0"/>
              </a:rPr>
              <a:t>From</a:t>
            </a:r>
            <a:r>
              <a:rPr lang="en-US" altLang="zh-CN" b="1" smtClean="0">
                <a:latin typeface="Courier New" pitchFamily="49" charset="0"/>
              </a:rPr>
              <a:t>, </a:t>
            </a:r>
            <a:r>
              <a:rPr lang="en-US" altLang="zh-CN" smtClean="0">
                <a:latin typeface="Comic Sans MS" pitchFamily="66" charset="0"/>
              </a:rPr>
              <a:t>To</a:t>
            </a:r>
            <a:r>
              <a:rPr lang="en-US" altLang="zh-CN" b="1" smtClean="0">
                <a:latin typeface="Courier New" pitchFamily="49" charset="0"/>
              </a:rPr>
              <a:t>, </a:t>
            </a:r>
            <a:r>
              <a:rPr lang="en-US" altLang="zh-CN" smtClean="0">
                <a:latin typeface="Comic Sans MS" pitchFamily="66" charset="0"/>
              </a:rPr>
              <a:t>Call-ID</a:t>
            </a:r>
            <a:r>
              <a:rPr lang="en-US" altLang="zh-CN" smtClean="0"/>
              <a:t>, and </a:t>
            </a:r>
            <a:r>
              <a:rPr lang="en-US" altLang="zh-CN" smtClean="0">
                <a:latin typeface="Comic Sans MS" pitchFamily="66" charset="0"/>
              </a:rPr>
              <a:t>CSeq</a:t>
            </a:r>
            <a:r>
              <a:rPr lang="en-US" altLang="zh-CN" smtClean="0"/>
              <a:t> are copied exactly from Request</a:t>
            </a:r>
          </a:p>
          <a:p>
            <a:pPr lvl="1"/>
            <a:r>
              <a:rPr lang="en-US" altLang="zh-CN" smtClean="0">
                <a:latin typeface="Comic Sans MS" pitchFamily="66" charset="0"/>
              </a:rPr>
              <a:t>To</a:t>
            </a:r>
            <a:r>
              <a:rPr lang="en-US" altLang="zh-CN" smtClean="0"/>
              <a:t> and </a:t>
            </a:r>
            <a:r>
              <a:rPr lang="en-US" altLang="zh-CN" smtClean="0">
                <a:latin typeface="Comic Sans MS" pitchFamily="66" charset="0"/>
              </a:rPr>
              <a:t>From</a:t>
            </a:r>
            <a:r>
              <a:rPr lang="en-US" altLang="zh-CN" smtClean="0"/>
              <a:t> are </a:t>
            </a:r>
            <a:r>
              <a:rPr lang="en-US" altLang="zh-CN" smtClean="0">
                <a:solidFill>
                  <a:srgbClr val="0000FF"/>
                </a:solidFill>
              </a:rPr>
              <a:t>NOT swapped</a:t>
            </a:r>
          </a:p>
        </p:txBody>
      </p:sp>
      <p:sp>
        <p:nvSpPr>
          <p:cNvPr id="27750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6FFBD7-53AB-4FDB-9100-BE9CE09E2580}" type="slidenum">
              <a:rPr lang="en-US" altLang="zh-CN" smtClean="0">
                <a:ea typeface="宋体" charset="-122"/>
              </a:rPr>
              <a:pPr/>
              <a:t>112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6613" y="1528763"/>
            <a:ext cx="6497637" cy="189071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dirty="0">
                <a:latin typeface="Courier New" pitchFamily="49" charset="0"/>
                <a:ea typeface="宋体" pitchFamily="2" charset="-122"/>
              </a:rPr>
              <a:t>SIP/2.0 200 OK</a:t>
            </a: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dirty="0">
                <a:latin typeface="Courier New" pitchFamily="49" charset="0"/>
                <a:ea typeface="宋体" pitchFamily="2" charset="-122"/>
              </a:rPr>
              <a:t>Via: SIP/2.0/UDP 167.180.112.24:5060</a:t>
            </a: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dirty="0">
                <a:latin typeface="Courier New" pitchFamily="49" charset="0"/>
                <a:ea typeface="宋体" pitchFamily="2" charset="-122"/>
              </a:rPr>
              <a:t>From: </a:t>
            </a:r>
            <a:r>
              <a:rPr lang="en-US" sz="1600" dirty="0" err="1">
                <a:latin typeface="Courier New" pitchFamily="49" charset="0"/>
                <a:ea typeface="宋体" pitchFamily="2" charset="-122"/>
              </a:rPr>
              <a:t>sip:alice@hereway.com</a:t>
            </a:r>
            <a:endParaRPr lang="en-US" sz="1600" dirty="0">
              <a:latin typeface="Courier New" pitchFamily="49" charset="0"/>
              <a:ea typeface="宋体" pitchFamily="2" charset="-122"/>
            </a:endParaRP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dirty="0">
                <a:latin typeface="Courier New" pitchFamily="49" charset="0"/>
                <a:ea typeface="宋体" pitchFamily="2" charset="-122"/>
              </a:rPr>
              <a:t>To: </a:t>
            </a:r>
            <a:r>
              <a:rPr lang="en-US" sz="1600" dirty="0" err="1">
                <a:latin typeface="Courier New" pitchFamily="49" charset="0"/>
                <a:ea typeface="宋体" pitchFamily="2" charset="-122"/>
              </a:rPr>
              <a:t>sip:bob@domain.com</a:t>
            </a:r>
            <a:r>
              <a:rPr lang="en-US" sz="1600" dirty="0">
                <a:latin typeface="Courier New" pitchFamily="49" charset="0"/>
                <a:ea typeface="宋体" pitchFamily="2" charset="-122"/>
              </a:rPr>
              <a:t> </a:t>
            </a: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dirty="0">
                <a:latin typeface="Courier New" pitchFamily="49" charset="0"/>
                <a:ea typeface="宋体" pitchFamily="2" charset="-122"/>
              </a:rPr>
              <a:t>Call-ID: a2e3a@pigeon.hereway.com</a:t>
            </a:r>
          </a:p>
          <a:p>
            <a:pPr indent="-338138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dirty="0" err="1">
                <a:latin typeface="Courier New" pitchFamily="49" charset="0"/>
                <a:ea typeface="宋体" pitchFamily="2" charset="-122"/>
              </a:rPr>
              <a:t>CSeq</a:t>
            </a:r>
            <a:r>
              <a:rPr lang="en-US" sz="1600" dirty="0">
                <a:latin typeface="Courier New" pitchFamily="49" charset="0"/>
                <a:ea typeface="宋体" pitchFamily="2" charset="-122"/>
              </a:rPr>
              <a:t>: 1 INVITE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Finding a Callee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SIP address </a:t>
            </a:r>
            <a:r>
              <a:rPr lang="en-US" sz="2800" dirty="0" smtClean="0"/>
              <a:t>must be transformed to </a:t>
            </a:r>
            <a:r>
              <a:rPr lang="en-US" sz="2800" dirty="0" smtClean="0">
                <a:solidFill>
                  <a:srgbClr val="0000FF"/>
                </a:solidFill>
              </a:rPr>
              <a:t>IP address </a:t>
            </a:r>
            <a:r>
              <a:rPr lang="en-US" sz="2800" dirty="0" smtClean="0"/>
              <a:t>of </a:t>
            </a:r>
            <a:r>
              <a:rPr lang="en-US" sz="2800" dirty="0" err="1" smtClean="0"/>
              <a:t>callee’s</a:t>
            </a:r>
            <a:r>
              <a:rPr lang="en-US" sz="2800" dirty="0" smtClean="0"/>
              <a:t> current host</a:t>
            </a:r>
          </a:p>
          <a:p>
            <a:pPr lvl="1">
              <a:defRPr/>
            </a:pPr>
            <a:r>
              <a:rPr lang="en-US" sz="2400" dirty="0" smtClean="0"/>
              <a:t>Bob may move around, getting different IP addresses (using mobile devices)</a:t>
            </a:r>
          </a:p>
          <a:p>
            <a:pPr lvl="3"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800" dirty="0" smtClean="0"/>
              <a:t>Different SIP servers to handle this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Registrar</a:t>
            </a:r>
            <a:r>
              <a:rPr lang="en-US" sz="2400" dirty="0" smtClean="0"/>
              <a:t>: Accepts REGISTER requests from clients (caller or </a:t>
            </a:r>
            <a:r>
              <a:rPr lang="en-US" sz="2400" dirty="0" err="1" smtClean="0"/>
              <a:t>callee</a:t>
            </a:r>
            <a:r>
              <a:rPr lang="en-US" sz="2400" dirty="0" smtClean="0"/>
              <a:t>)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Redirect</a:t>
            </a:r>
            <a:r>
              <a:rPr lang="en-US" sz="2400" dirty="0" smtClean="0"/>
              <a:t>: Sends address of next hop towards </a:t>
            </a:r>
            <a:r>
              <a:rPr lang="en-US" sz="2400" dirty="0" err="1" smtClean="0"/>
              <a:t>callee</a:t>
            </a:r>
            <a:r>
              <a:rPr lang="en-US" sz="2400" dirty="0" smtClean="0"/>
              <a:t> back to caller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Proxy</a:t>
            </a:r>
            <a:r>
              <a:rPr lang="en-US" sz="2400" dirty="0" smtClean="0"/>
              <a:t>: Decides next hop and forwards request (as a broker)</a:t>
            </a:r>
            <a:endParaRPr lang="en-US" sz="2400" dirty="0"/>
          </a:p>
        </p:txBody>
      </p:sp>
      <p:sp>
        <p:nvSpPr>
          <p:cNvPr id="2785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0C262B-5BA8-4898-AB4C-84D4E9F31D48}" type="slidenum">
              <a:rPr lang="en-US" altLang="zh-CN" smtClean="0">
                <a:ea typeface="宋体" charset="-122"/>
              </a:rPr>
              <a:pPr/>
              <a:t>113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SIP Registrar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7938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When Bob starts SIP agent, agent sends SIP REGISTER message to Bob’s registrar server</a:t>
            </a:r>
          </a:p>
          <a:p>
            <a:pPr>
              <a:defRPr/>
            </a:pPr>
            <a:r>
              <a:rPr lang="en-US" dirty="0" smtClean="0"/>
              <a:t>Similar function needed by </a:t>
            </a:r>
            <a:r>
              <a:rPr lang="en-US" dirty="0" smtClean="0">
                <a:solidFill>
                  <a:srgbClr val="FF0000"/>
                </a:solidFill>
              </a:rPr>
              <a:t>Instant Messaging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9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6D0DA-DFB8-4E0E-97BE-0B392CA788BA}" type="slidenum">
              <a:rPr lang="en-US" altLang="zh-CN" smtClean="0">
                <a:ea typeface="宋体" charset="-122"/>
              </a:rPr>
              <a:pPr/>
              <a:t>114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4213" y="3370263"/>
            <a:ext cx="7032625" cy="18938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38138" eaLnBrk="0" hangingPunct="0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kern="0" dirty="0">
                <a:latin typeface="Courier New" pitchFamily="49" charset="0"/>
                <a:ea typeface="+mn-ea"/>
              </a:rPr>
              <a:t>REGISTER </a:t>
            </a:r>
            <a:r>
              <a:rPr lang="en-US" sz="2000" b="0" kern="0" dirty="0" err="1">
                <a:latin typeface="Courier New" pitchFamily="49" charset="0"/>
                <a:ea typeface="+mn-ea"/>
              </a:rPr>
              <a:t>sip:domain.com</a:t>
            </a:r>
            <a:r>
              <a:rPr lang="en-US" sz="2000" b="0" kern="0" dirty="0">
                <a:latin typeface="Courier New" pitchFamily="49" charset="0"/>
                <a:ea typeface="+mn-ea"/>
              </a:rPr>
              <a:t> SIP/2.0</a:t>
            </a:r>
          </a:p>
          <a:p>
            <a:pPr marL="342900" indent="-338138" eaLnBrk="0" hangingPunct="0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kern="0" dirty="0">
                <a:latin typeface="Courier New" pitchFamily="49" charset="0"/>
                <a:ea typeface="+mn-ea"/>
              </a:rPr>
              <a:t>Via: SIP/2.0/UDP 193.64.210.89 </a:t>
            </a:r>
          </a:p>
          <a:p>
            <a:pPr marL="342900" indent="-338138" eaLnBrk="0" hangingPunct="0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kern="0" dirty="0">
                <a:latin typeface="Courier New" pitchFamily="49" charset="0"/>
                <a:ea typeface="+mn-ea"/>
              </a:rPr>
              <a:t>From: </a:t>
            </a:r>
            <a:r>
              <a:rPr lang="en-US" sz="2000" b="0" kern="0" dirty="0" err="1">
                <a:latin typeface="Courier New" pitchFamily="49" charset="0"/>
                <a:ea typeface="+mn-ea"/>
              </a:rPr>
              <a:t>sip:bob@domain.com</a:t>
            </a:r>
            <a:endParaRPr lang="en-US" sz="2000" b="0" kern="0" dirty="0">
              <a:latin typeface="Courier New" pitchFamily="49" charset="0"/>
              <a:ea typeface="+mn-ea"/>
            </a:endParaRPr>
          </a:p>
          <a:p>
            <a:pPr marL="342900" indent="-338138" eaLnBrk="0" hangingPunct="0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kern="0" dirty="0">
                <a:latin typeface="Courier New" pitchFamily="49" charset="0"/>
                <a:ea typeface="+mn-ea"/>
              </a:rPr>
              <a:t>To: </a:t>
            </a:r>
            <a:r>
              <a:rPr lang="en-US" sz="2000" b="0" kern="0" dirty="0" err="1">
                <a:latin typeface="Courier New" pitchFamily="49" charset="0"/>
                <a:ea typeface="+mn-ea"/>
              </a:rPr>
              <a:t>sip:bob@domain.com</a:t>
            </a:r>
            <a:endParaRPr lang="en-US" sz="2000" b="0" kern="0" dirty="0">
              <a:latin typeface="Courier New" pitchFamily="49" charset="0"/>
              <a:ea typeface="+mn-ea"/>
            </a:endParaRPr>
          </a:p>
          <a:p>
            <a:pPr marL="342900" indent="-338138" eaLnBrk="0" hangingPunct="0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kern="0" dirty="0">
                <a:latin typeface="Courier New" pitchFamily="49" charset="0"/>
                <a:ea typeface="+mn-ea"/>
              </a:rPr>
              <a:t>Expires: 3600</a:t>
            </a:r>
            <a:endParaRPr lang="en-US" sz="2000" b="0" kern="0" dirty="0"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Using Redirect Server</a:t>
            </a:r>
          </a:p>
        </p:txBody>
      </p:sp>
      <p:sp>
        <p:nvSpPr>
          <p:cNvPr id="280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90D307-338B-4214-88E6-AC0146A5C95F}" type="slidenum">
              <a:rPr lang="en-US" altLang="zh-CN" smtClean="0">
                <a:ea typeface="宋体" charset="-122"/>
              </a:rPr>
              <a:pPr/>
              <a:t>115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80579" name="图片 6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1338263"/>
            <a:ext cx="7796212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Using Proxy Server</a:t>
            </a:r>
          </a:p>
        </p:txBody>
      </p:sp>
      <p:pic>
        <p:nvPicPr>
          <p:cNvPr id="281602" name="内容占位符 4" descr="图片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38250" y="1381125"/>
            <a:ext cx="6827838" cy="4995863"/>
          </a:xfrm>
        </p:spPr>
      </p:pic>
      <p:sp>
        <p:nvSpPr>
          <p:cNvPr id="281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BA9B9A-37D7-4184-92FE-EDDDA68CB74E}" type="slidenum">
              <a:rPr lang="en-US" altLang="zh-CN" smtClean="0">
                <a:ea typeface="宋体" charset="-122"/>
              </a:rPr>
              <a:pPr/>
              <a:t>116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More Complicated Example</a:t>
            </a:r>
          </a:p>
        </p:txBody>
      </p:sp>
      <p:sp>
        <p:nvSpPr>
          <p:cNvPr id="282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01065-3B09-410D-8EFE-FD73C1521A37}" type="slidenum">
              <a:rPr lang="en-US" altLang="zh-CN" smtClean="0">
                <a:ea typeface="宋体" charset="-122"/>
              </a:rPr>
              <a:pPr/>
              <a:t>117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82627" name="矩形 4"/>
          <p:cNvSpPr>
            <a:spLocks noChangeArrowheads="1"/>
          </p:cNvSpPr>
          <p:nvPr/>
        </p:nvSpPr>
        <p:spPr bwMode="auto">
          <a:xfrm>
            <a:off x="157163" y="1357313"/>
            <a:ext cx="37258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400" b="0">
                <a:solidFill>
                  <a:srgbClr val="FF0000"/>
                </a:solidFill>
                <a:latin typeface="Comic Sans MS" pitchFamily="66" charset="0"/>
              </a:rPr>
              <a:t>Caller: Bob@umass.edu </a:t>
            </a:r>
            <a:br>
              <a:rPr lang="en-US" altLang="zh-CN" sz="2400" b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zh-CN" sz="2400" b="0">
                <a:solidFill>
                  <a:srgbClr val="FF0000"/>
                </a:solidFill>
                <a:latin typeface="Comic Sans MS" pitchFamily="66" charset="0"/>
              </a:rPr>
              <a:t>Callee: Alice@upenn.edu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157163" y="2201863"/>
            <a:ext cx="3884612" cy="2746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AutoNum type="arabicParenBoth"/>
              <a:defRPr/>
            </a:pPr>
            <a:r>
              <a:rPr lang="en-US" b="0" dirty="0">
                <a:solidFill>
                  <a:srgbClr val="000000"/>
                </a:solidFill>
                <a:ea typeface="宋体" pitchFamily="2" charset="-122"/>
              </a:rPr>
              <a:t>Bob’s agent sends INVITE message to </a:t>
            </a:r>
            <a:r>
              <a:rPr lang="en-US" b="0" dirty="0" err="1">
                <a:solidFill>
                  <a:srgbClr val="000000"/>
                </a:solidFill>
                <a:ea typeface="宋体" pitchFamily="2" charset="-122"/>
              </a:rPr>
              <a:t>umass</a:t>
            </a:r>
            <a:r>
              <a:rPr lang="en-US" b="0" dirty="0">
                <a:solidFill>
                  <a:srgbClr val="000000"/>
                </a:solidFill>
                <a:ea typeface="宋体" pitchFamily="2" charset="-122"/>
              </a:rPr>
              <a:t> SIP proxy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b="0" dirty="0">
                <a:solidFill>
                  <a:srgbClr val="000000"/>
                </a:solidFill>
                <a:ea typeface="宋体" pitchFamily="2" charset="-122"/>
              </a:rPr>
              <a:t>Proxy forwards request to </a:t>
            </a:r>
            <a:r>
              <a:rPr lang="en-US" b="0" dirty="0" err="1">
                <a:solidFill>
                  <a:srgbClr val="000000"/>
                </a:solidFill>
                <a:ea typeface="宋体" pitchFamily="2" charset="-122"/>
              </a:rPr>
              <a:t>upenn</a:t>
            </a:r>
            <a:r>
              <a:rPr lang="en-US" b="0" dirty="0">
                <a:solidFill>
                  <a:srgbClr val="000000"/>
                </a:solidFill>
                <a:ea typeface="宋体" pitchFamily="2" charset="-122"/>
              </a:rPr>
              <a:t> registrar server</a:t>
            </a:r>
          </a:p>
          <a:p>
            <a:pPr marL="342900" indent="-342900">
              <a:buFontTx/>
              <a:buAutoNum type="arabicParenBoth"/>
              <a:defRPr/>
            </a:pPr>
            <a:endParaRPr lang="en-US" sz="1050" dirty="0">
              <a:ea typeface="宋体" pitchFamily="2" charset="-122"/>
            </a:endParaRPr>
          </a:p>
          <a:p>
            <a:pPr marL="342900" indent="-342900">
              <a:buFontTx/>
              <a:buAutoNum type="arabicParenBoth"/>
              <a:defRPr/>
            </a:pPr>
            <a:r>
              <a:rPr lang="en-US" b="0" dirty="0" err="1">
                <a:solidFill>
                  <a:srgbClr val="000000"/>
                </a:solidFill>
                <a:ea typeface="宋体" pitchFamily="2" charset="-122"/>
              </a:rPr>
              <a:t>upenn</a:t>
            </a:r>
            <a:r>
              <a:rPr lang="en-US" b="0" dirty="0">
                <a:solidFill>
                  <a:srgbClr val="000000"/>
                </a:solidFill>
                <a:ea typeface="宋体" pitchFamily="2" charset="-122"/>
              </a:rPr>
              <a:t> server returns redirect response, indicating that it should try keith@eurecom.fr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b="0" dirty="0" err="1">
                <a:solidFill>
                  <a:srgbClr val="000000"/>
                </a:solidFill>
                <a:ea typeface="宋体" pitchFamily="2" charset="-122"/>
              </a:rPr>
              <a:t>umass</a:t>
            </a:r>
            <a:r>
              <a:rPr lang="en-US" b="0" dirty="0">
                <a:solidFill>
                  <a:srgbClr val="000000"/>
                </a:solidFill>
                <a:ea typeface="宋体" pitchFamily="2" charset="-122"/>
              </a:rPr>
              <a:t> proxy sends INVITE to </a:t>
            </a:r>
            <a:r>
              <a:rPr lang="en-US" b="0" dirty="0" err="1">
                <a:solidFill>
                  <a:srgbClr val="000000"/>
                </a:solidFill>
                <a:ea typeface="宋体" pitchFamily="2" charset="-122"/>
              </a:rPr>
              <a:t>eurecom</a:t>
            </a:r>
            <a:r>
              <a:rPr lang="en-US" b="0" dirty="0">
                <a:solidFill>
                  <a:srgbClr val="000000"/>
                </a:solidFill>
                <a:ea typeface="宋体" pitchFamily="2" charset="-122"/>
              </a:rPr>
              <a:t> registrar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7163" y="5040313"/>
            <a:ext cx="8740775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000000"/>
                </a:solidFill>
              </a:rPr>
              <a:t>(5) eurecom registrar forwards INVITE to 197.87.54.21, which is running Alice’s SIP agent</a:t>
            </a:r>
          </a:p>
          <a:p>
            <a:r>
              <a:rPr lang="en-US" altLang="zh-CN" b="0">
                <a:solidFill>
                  <a:srgbClr val="000000"/>
                </a:solidFill>
              </a:rPr>
              <a:t>(6-8) SIP response sent back</a:t>
            </a:r>
          </a:p>
          <a:p>
            <a:endParaRPr lang="en-US" altLang="zh-CN" sz="1000" b="0">
              <a:solidFill>
                <a:srgbClr val="000000"/>
              </a:solidFill>
            </a:endParaRPr>
          </a:p>
          <a:p>
            <a:r>
              <a:rPr lang="en-US" altLang="zh-CN" b="0">
                <a:solidFill>
                  <a:srgbClr val="000000"/>
                </a:solidFill>
              </a:rPr>
              <a:t>(9) media sent directly between SIP agents</a:t>
            </a:r>
            <a:endParaRPr lang="en-US" altLang="zh-CN"/>
          </a:p>
        </p:txBody>
      </p:sp>
      <p:pic>
        <p:nvPicPr>
          <p:cNvPr id="2826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1775" y="1333500"/>
            <a:ext cx="5051425" cy="3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Real Time Streaming Protocol (RTSP)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RFC 2326</a:t>
            </a:r>
          </a:p>
          <a:p>
            <a:pPr lvl="1"/>
            <a:r>
              <a:rPr lang="en-US" altLang="zh-CN" smtClean="0">
                <a:solidFill>
                  <a:srgbClr val="0000FF"/>
                </a:solidFill>
              </a:rPr>
              <a:t>An app-level protocol </a:t>
            </a:r>
            <a:r>
              <a:rPr lang="en-US" altLang="zh-CN" smtClean="0"/>
              <a:t>that establishes and controls media sessions between end points</a:t>
            </a:r>
          </a:p>
          <a:p>
            <a:pPr lvl="1"/>
            <a:r>
              <a:rPr lang="en-US" altLang="zh-CN" smtClean="0"/>
              <a:t>Support VCR commands: rewind, fast forward, pause, resume, repositioning, etc…</a:t>
            </a:r>
          </a:p>
          <a:p>
            <a:pPr lvl="3"/>
            <a:endParaRPr lang="en-US" altLang="zh-CN" smtClean="0"/>
          </a:p>
          <a:p>
            <a:pPr lvl="1"/>
            <a:r>
              <a:rPr lang="en-US" altLang="zh-CN" smtClean="0"/>
              <a:t>Can built upon UDP or TCP, commands sent in </a:t>
            </a:r>
            <a:r>
              <a:rPr lang="en-US" altLang="zh-CN" smtClean="0">
                <a:solidFill>
                  <a:srgbClr val="FF0000"/>
                </a:solidFill>
              </a:rPr>
              <a:t>ASCII text</a:t>
            </a:r>
          </a:p>
          <a:p>
            <a:pPr lvl="1"/>
            <a:r>
              <a:rPr lang="en-US" altLang="zh-CN" smtClean="0"/>
              <a:t>Integration with web architecture, separate stream channel and control channel</a:t>
            </a:r>
          </a:p>
        </p:txBody>
      </p:sp>
      <p:sp>
        <p:nvSpPr>
          <p:cNvPr id="2836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17257-DFFE-4BBE-A30D-EE84B08C9FA3}" type="slidenum">
              <a:rPr lang="en-US" altLang="zh-CN" smtClean="0">
                <a:ea typeface="宋体" charset="-122"/>
              </a:rPr>
              <a:pPr/>
              <a:t>118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RTSP Scenario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7160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Metafile communicated </a:t>
            </a:r>
            <a:r>
              <a:rPr lang="en-US" sz="2400" dirty="0" smtClean="0"/>
              <a:t>to web browser using HTTP</a:t>
            </a:r>
          </a:p>
          <a:p>
            <a:pPr>
              <a:defRPr/>
            </a:pPr>
            <a:r>
              <a:rPr lang="en-US" sz="2400" dirty="0" smtClean="0"/>
              <a:t>Browser launches player</a:t>
            </a:r>
          </a:p>
          <a:p>
            <a:pPr lvl="3">
              <a:defRPr/>
            </a:pPr>
            <a:endParaRPr lang="en-US" sz="1400" dirty="0" smtClean="0"/>
          </a:p>
          <a:p>
            <a:pPr>
              <a:defRPr/>
            </a:pPr>
            <a:r>
              <a:rPr lang="en-US" sz="2400" dirty="0" smtClean="0"/>
              <a:t>Player sets up an RTSP control connection, data connection to streaming server</a:t>
            </a:r>
            <a:endParaRPr lang="en-US" sz="2400" dirty="0"/>
          </a:p>
        </p:txBody>
      </p:sp>
      <p:sp>
        <p:nvSpPr>
          <p:cNvPr id="284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FCFD38-9096-4198-AC0A-937B9619A4E5}" type="slidenum">
              <a:rPr lang="en-US" altLang="zh-CN" smtClean="0">
                <a:ea typeface="宋体" charset="-122"/>
              </a:rPr>
              <a:pPr/>
              <a:t>119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3363" y="3128963"/>
            <a:ext cx="6124575" cy="347345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Demultiplexing in UDP</a:t>
            </a:r>
          </a:p>
        </p:txBody>
      </p:sp>
      <p:pic>
        <p:nvPicPr>
          <p:cNvPr id="31746" name="内容占位符 6" descr="图片1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65150" y="2244725"/>
            <a:ext cx="8229600" cy="3232150"/>
          </a:xfrm>
        </p:spPr>
      </p:pic>
      <p:sp>
        <p:nvSpPr>
          <p:cNvPr id="3174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E757A1-CE2B-419B-AF91-1210429266A5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48" name="Text Box 64"/>
          <p:cNvSpPr txBox="1">
            <a:spLocks noChangeArrowheads="1"/>
          </p:cNvSpPr>
          <p:nvPr/>
        </p:nvSpPr>
        <p:spPr bwMode="auto">
          <a:xfrm>
            <a:off x="735013" y="5715000"/>
            <a:ext cx="4008437" cy="398463"/>
          </a:xfrm>
          <a:prstGeom prst="rect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000" b="0">
                <a:solidFill>
                  <a:srgbClr val="000000"/>
                </a:solidFill>
                <a:latin typeface="Comic Sans MS" pitchFamily="66" charset="0"/>
              </a:rPr>
              <a:t>SP provides “return address”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9713" y="15494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2900" indent="-334963" eaLnBrk="0" hangingPunct="0">
              <a:spcBef>
                <a:spcPts val="500"/>
              </a:spcBef>
              <a:buSzPct val="85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kern="0">
                <a:latin typeface="Courier New" pitchFamily="49" charset="0"/>
                <a:ea typeface="+mn-ea"/>
              </a:rPr>
              <a:t>DatagramSocket serverSocket = new DatagramSocket(6428);</a:t>
            </a:r>
          </a:p>
          <a:p>
            <a:pPr marL="342900" indent="-334963" eaLnBrk="0" hangingPunct="0">
              <a:spcBef>
                <a:spcPts val="500"/>
              </a:spcBef>
              <a:buSzPct val="6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000" b="0" kern="0" dirty="0"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Meta-File Example</a:t>
            </a:r>
          </a:p>
        </p:txBody>
      </p:sp>
      <p:sp>
        <p:nvSpPr>
          <p:cNvPr id="285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C16656-635C-4386-B9B5-62F9BCB13C9B}" type="slidenum">
              <a:rPr lang="en-US" altLang="zh-CN" smtClean="0">
                <a:ea typeface="宋体" charset="-122"/>
              </a:rPr>
              <a:pPr/>
              <a:t>120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9563" y="1316038"/>
            <a:ext cx="865981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&lt;title&gt;Twister&lt;/title&gt;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>
                <a:solidFill>
                  <a:srgbClr val="3333CC"/>
                </a:solidFill>
                <a:latin typeface="Comic Sans MS"/>
                <a:ea typeface="+mn-ea"/>
              </a:rPr>
              <a:t>&lt;session&gt;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&lt;group language=en </a:t>
            </a:r>
            <a:r>
              <a:rPr lang="en-US" b="0" kern="0" dirty="0" err="1">
                <a:solidFill>
                  <a:srgbClr val="000000"/>
                </a:solidFill>
                <a:latin typeface="Comic Sans MS"/>
                <a:ea typeface="+mn-ea"/>
              </a:rPr>
              <a:t>lipsync</a:t>
            </a: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&gt; 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>
                <a:solidFill>
                  <a:srgbClr val="3333CC"/>
                </a:solidFill>
                <a:latin typeface="Comic Sans MS"/>
                <a:ea typeface="+mn-ea"/>
              </a:rPr>
              <a:t>&lt;switch&gt; </a:t>
            </a:r>
          </a:p>
          <a:p>
            <a:pPr marL="1714500" lvl="3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&lt;track type=audio </a:t>
            </a:r>
          </a:p>
          <a:p>
            <a:pPr marL="2171700" lvl="4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e="PCMU/8000/1" </a:t>
            </a:r>
          </a:p>
          <a:p>
            <a:pPr marL="2171700" lvl="4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 err="1">
                <a:solidFill>
                  <a:srgbClr val="000000"/>
                </a:solidFill>
                <a:latin typeface="Comic Sans MS"/>
                <a:ea typeface="+mn-ea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 = "</a:t>
            </a:r>
            <a:r>
              <a:rPr lang="en-US" b="0" kern="0" dirty="0">
                <a:solidFill>
                  <a:srgbClr val="FF0000"/>
                </a:solidFill>
                <a:latin typeface="Comic Sans MS"/>
                <a:ea typeface="+mn-ea"/>
              </a:rPr>
              <a:t>rtsp</a:t>
            </a: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://audio.example.com/twister/audio.en/lofi"&gt;</a:t>
            </a:r>
          </a:p>
          <a:p>
            <a:pPr marL="1714500" lvl="3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&lt;track type=audio</a:t>
            </a:r>
          </a:p>
          <a:p>
            <a:pPr marL="2171700" lvl="4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e="DVI4/16000/2" pt="90 DVI4/8000/1" </a:t>
            </a:r>
          </a:p>
          <a:p>
            <a:pPr marL="2171700" lvl="4" indent="-342900" eaLnBrk="0" hangingPunct="0">
              <a:lnSpc>
                <a:spcPct val="6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 err="1">
                <a:solidFill>
                  <a:srgbClr val="000000"/>
                </a:solidFill>
                <a:latin typeface="Comic Sans MS"/>
                <a:ea typeface="+mn-ea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="</a:t>
            </a:r>
            <a:r>
              <a:rPr lang="en-US" b="0" kern="0" dirty="0">
                <a:solidFill>
                  <a:srgbClr val="FF0000"/>
                </a:solidFill>
                <a:latin typeface="Comic Sans MS"/>
                <a:ea typeface="+mn-ea"/>
              </a:rPr>
              <a:t>rtsp</a:t>
            </a: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://audio.example.com/twister/audio.en/hifi"&gt; 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>
                <a:solidFill>
                  <a:srgbClr val="3333CC"/>
                </a:solidFill>
                <a:latin typeface="Comic Sans MS"/>
                <a:ea typeface="+mn-ea"/>
              </a:rPr>
              <a:t>&lt;/switch&gt; 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&lt;track type="video/jpeg" </a:t>
            </a:r>
            <a:r>
              <a:rPr lang="en-US" b="0" kern="0" dirty="0" err="1">
                <a:solidFill>
                  <a:srgbClr val="000000"/>
                </a:solidFill>
                <a:latin typeface="Comic Sans MS"/>
                <a:ea typeface="+mn-ea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="</a:t>
            </a:r>
            <a:r>
              <a:rPr lang="en-US" b="0" kern="0" dirty="0">
                <a:solidFill>
                  <a:srgbClr val="FF0000"/>
                </a:solidFill>
                <a:latin typeface="Comic Sans MS"/>
                <a:ea typeface="+mn-ea"/>
              </a:rPr>
              <a:t>rtsp</a:t>
            </a: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://video.example.com/twister/video"&gt;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>
                <a:solidFill>
                  <a:srgbClr val="000000"/>
                </a:solidFill>
                <a:latin typeface="Comic Sans MS"/>
                <a:ea typeface="+mn-ea"/>
              </a:rPr>
              <a:t>&lt;/group&gt;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b="0" kern="0" dirty="0">
                <a:solidFill>
                  <a:srgbClr val="3333CC"/>
                </a:solidFill>
                <a:latin typeface="Comic Sans MS"/>
                <a:ea typeface="+mn-ea"/>
              </a:rPr>
              <a:t>&lt;/session&gt;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RTSP Operation</a:t>
            </a:r>
          </a:p>
        </p:txBody>
      </p:sp>
      <p:sp>
        <p:nvSpPr>
          <p:cNvPr id="286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D6785C-A077-434A-9755-6D26A257EF64}" type="slidenum">
              <a:rPr lang="en-US" altLang="zh-CN" smtClean="0">
                <a:ea typeface="宋体" charset="-122"/>
              </a:rPr>
              <a:pPr/>
              <a:t>121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86723" name="内容占位符 8" descr="图片1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23963" y="1412875"/>
            <a:ext cx="6911975" cy="4895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SETUP Example</a:t>
            </a:r>
          </a:p>
        </p:txBody>
      </p:sp>
      <p:sp>
        <p:nvSpPr>
          <p:cNvPr id="288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B9DD80-AE3B-4648-A475-20F808E4D1B4}" type="slidenum">
              <a:rPr lang="en-US" altLang="zh-CN" smtClean="0">
                <a:ea typeface="宋体" charset="-122"/>
              </a:rPr>
              <a:pPr/>
              <a:t>122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23031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 smtClean="0"/>
              <a:t>Specifies the </a:t>
            </a:r>
            <a:r>
              <a:rPr lang="en-US" sz="2400" dirty="0" smtClean="0">
                <a:solidFill>
                  <a:srgbClr val="FF0000"/>
                </a:solidFill>
              </a:rPr>
              <a:t>transport mechanism </a:t>
            </a:r>
            <a:r>
              <a:rPr lang="en-US" sz="2400" dirty="0" smtClean="0"/>
              <a:t>used for streaming media</a:t>
            </a:r>
          </a:p>
          <a:p>
            <a:pPr>
              <a:defRPr/>
            </a:pPr>
            <a:r>
              <a:rPr lang="en-US" sz="2400" dirty="0" smtClean="0"/>
              <a:t>Client can issue SETUP to </a:t>
            </a:r>
            <a:r>
              <a:rPr lang="en-US" sz="2400" dirty="0" smtClean="0">
                <a:solidFill>
                  <a:srgbClr val="0000FF"/>
                </a:solidFill>
              </a:rPr>
              <a:t>change parameters </a:t>
            </a:r>
            <a:r>
              <a:rPr lang="en-US" sz="2400" dirty="0" smtClean="0"/>
              <a:t>for already started media</a:t>
            </a:r>
            <a:endParaRPr lang="en-US" sz="2400" dirty="0"/>
          </a:p>
        </p:txBody>
      </p:sp>
      <p:pic>
        <p:nvPicPr>
          <p:cNvPr id="8" name="图片 7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" y="2446338"/>
            <a:ext cx="7689850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PLAY Example</a:t>
            </a:r>
          </a:p>
        </p:txBody>
      </p:sp>
      <p:sp>
        <p:nvSpPr>
          <p:cNvPr id="289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C588C2-648A-44A5-8310-6312C607A579}" type="slidenum">
              <a:rPr lang="en-US" altLang="zh-CN" smtClean="0">
                <a:ea typeface="宋体" charset="-122"/>
              </a:rPr>
              <a:pPr/>
              <a:t>123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9302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Plays from beginning to end of </a:t>
            </a:r>
            <a:r>
              <a:rPr lang="en-US" dirty="0" smtClean="0">
                <a:solidFill>
                  <a:srgbClr val="FF0000"/>
                </a:solidFill>
              </a:rPr>
              <a:t>range</a:t>
            </a:r>
            <a:r>
              <a:rPr lang="en-US" dirty="0" smtClean="0"/>
              <a:t> specified</a:t>
            </a:r>
          </a:p>
          <a:p>
            <a:pPr>
              <a:defRPr/>
            </a:pPr>
            <a:r>
              <a:rPr lang="en-US" dirty="0" smtClean="0"/>
              <a:t>Scale header can be used to </a:t>
            </a:r>
            <a:r>
              <a:rPr lang="en-US" dirty="0" smtClean="0">
                <a:solidFill>
                  <a:srgbClr val="0000FF"/>
                </a:solidFill>
              </a:rPr>
              <a:t>change viewing rate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7" name="图片 6" descr="图片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950" y="2227263"/>
            <a:ext cx="6742113" cy="458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Pause and Teardown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7526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Pause</a:t>
            </a:r>
          </a:p>
          <a:p>
            <a:pPr lvl="1">
              <a:defRPr/>
            </a:pPr>
            <a:r>
              <a:rPr lang="en-US" dirty="0" smtClean="0"/>
              <a:t>May contain Range header to specify when to pause</a:t>
            </a:r>
          </a:p>
          <a:p>
            <a:pPr lvl="1">
              <a:defRPr/>
            </a:pPr>
            <a:r>
              <a:rPr lang="en-US" dirty="0" smtClean="0"/>
              <a:t>Server will terminate session after </a:t>
            </a:r>
            <a:r>
              <a:rPr lang="en-US" dirty="0" smtClean="0">
                <a:solidFill>
                  <a:srgbClr val="FF0000"/>
                </a:solidFill>
              </a:rPr>
              <a:t>timeout period expires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Teardown</a:t>
            </a:r>
          </a:p>
          <a:p>
            <a:pPr lvl="1">
              <a:defRPr/>
            </a:pPr>
            <a:r>
              <a:rPr lang="en-US" dirty="0" smtClean="0"/>
              <a:t>Frees up resources on the server</a:t>
            </a:r>
            <a:endParaRPr lang="en-US" dirty="0"/>
          </a:p>
        </p:txBody>
      </p:sp>
      <p:sp>
        <p:nvSpPr>
          <p:cNvPr id="291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84660-46D5-4345-9BAF-DC33186FFEB0}" type="slidenum">
              <a:rPr lang="en-US" altLang="zh-CN" smtClean="0">
                <a:ea typeface="宋体" charset="-122"/>
              </a:rPr>
              <a:pPr/>
              <a:t>124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65475"/>
            <a:ext cx="6915150" cy="352107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RTSP Reliability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If using TCP message is sent just once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using UDP, RTSP will </a:t>
            </a:r>
            <a:r>
              <a:rPr lang="en-US" dirty="0" smtClean="0">
                <a:solidFill>
                  <a:srgbClr val="FF0000"/>
                </a:solidFill>
              </a:rPr>
              <a:t>retransmit</a:t>
            </a:r>
            <a:r>
              <a:rPr lang="en-US" dirty="0" smtClean="0"/>
              <a:t> if not receive ACK</a:t>
            </a:r>
          </a:p>
          <a:p>
            <a:pPr lvl="1">
              <a:defRPr/>
            </a:pPr>
            <a:r>
              <a:rPr lang="en-US" dirty="0" smtClean="0"/>
              <a:t>Timeout is initially set to 500 ms</a:t>
            </a:r>
          </a:p>
          <a:p>
            <a:pPr lvl="1">
              <a:defRPr/>
            </a:pPr>
            <a:r>
              <a:rPr lang="en-US" dirty="0" smtClean="0"/>
              <a:t>Can re-compute timeout based on RTT like TCP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Sequence no </a:t>
            </a:r>
            <a:r>
              <a:rPr lang="en-US" dirty="0" smtClean="0"/>
              <a:t>is not incremented for retransmission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Timestamp</a:t>
            </a:r>
            <a:r>
              <a:rPr lang="en-US" dirty="0" smtClean="0"/>
              <a:t> is used to overcome retransmission ambiguity</a:t>
            </a:r>
            <a:endParaRPr lang="en-US" dirty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8077F0-4D41-449A-8379-6A5A4D7536B7}" type="slidenum">
              <a:rPr lang="en-US" altLang="zh-CN" smtClean="0">
                <a:ea typeface="宋体" charset="-122"/>
              </a:rPr>
              <a:pPr/>
              <a:t>125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Little More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Stream Control Transmission Protocol </a:t>
            </a:r>
            <a:r>
              <a:rPr lang="en-US" sz="3100" dirty="0" smtClean="0"/>
              <a:t>(RFC 4960)</a:t>
            </a:r>
          </a:p>
          <a:p>
            <a:pPr lvl="1">
              <a:defRPr/>
            </a:pPr>
            <a:r>
              <a:rPr lang="en-US" sz="2700" dirty="0" smtClean="0"/>
              <a:t>Message-based multi-streaming, preserves </a:t>
            </a:r>
            <a:r>
              <a:rPr lang="en-US" sz="2700" dirty="0" err="1" smtClean="0"/>
              <a:t>msg</a:t>
            </a:r>
            <a:r>
              <a:rPr lang="en-US" sz="2700" dirty="0" smtClean="0"/>
              <a:t> order in each stream</a:t>
            </a:r>
          </a:p>
          <a:p>
            <a:pPr lvl="3">
              <a:defRPr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Session Announcement Protocol</a:t>
            </a:r>
            <a:r>
              <a:rPr lang="en-US" dirty="0" smtClean="0"/>
              <a:t> (RFC 2974)</a:t>
            </a:r>
          </a:p>
          <a:p>
            <a:pPr lvl="1">
              <a:defRPr/>
            </a:pPr>
            <a:r>
              <a:rPr lang="en-US" dirty="0" smtClean="0"/>
              <a:t>Broadcasting multicast session information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Session Description Protocol </a:t>
            </a:r>
            <a:r>
              <a:rPr lang="en-US" dirty="0" smtClean="0"/>
              <a:t>(RFC 4566)</a:t>
            </a:r>
          </a:p>
          <a:p>
            <a:pPr lvl="1">
              <a:defRPr/>
            </a:pPr>
            <a:r>
              <a:rPr lang="en-US" dirty="0" smtClean="0"/>
              <a:t>Format for describing streaming media initialization parameters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Synchronized Multimedia Integration Language </a:t>
            </a:r>
            <a:r>
              <a:rPr lang="en-US" dirty="0" smtClean="0"/>
              <a:t>(SMIL)</a:t>
            </a:r>
          </a:p>
          <a:p>
            <a:pPr lvl="1">
              <a:defRPr/>
            </a:pPr>
            <a:r>
              <a:rPr lang="en-US" dirty="0" smtClean="0"/>
              <a:t>XML based language for describing multimedia presentations</a:t>
            </a:r>
          </a:p>
          <a:p>
            <a:pPr lvl="1">
              <a:defRPr/>
            </a:pPr>
            <a:r>
              <a:rPr lang="en-US" dirty="0" smtClean="0"/>
              <a:t>Timing, layout, animations, visual transitions, and media embedding</a:t>
            </a:r>
            <a:endParaRPr lang="en-US" dirty="0"/>
          </a:p>
        </p:txBody>
      </p:sp>
      <p:sp>
        <p:nvSpPr>
          <p:cNvPr id="293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90C1CB-C3FC-4D94-947C-062E0594DDD9}" type="slidenum">
              <a:rPr lang="en-US" altLang="zh-CN" smtClean="0">
                <a:ea typeface="宋体" charset="-122"/>
              </a:rPr>
              <a:pPr/>
              <a:t>126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Goals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Principles behind transport layer services</a:t>
            </a:r>
          </a:p>
          <a:p>
            <a:pPr lvl="1">
              <a:defRPr/>
            </a:pPr>
            <a:r>
              <a:rPr lang="en-US" dirty="0" smtClean="0"/>
              <a:t>Multiplexing, 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3-way handshake</a:t>
            </a:r>
          </a:p>
          <a:p>
            <a:pPr lvl="1">
              <a:defRPr/>
            </a:pPr>
            <a:r>
              <a:rPr lang="en-US" dirty="0" smtClean="0"/>
              <a:t>Reliable data transfer</a:t>
            </a:r>
          </a:p>
          <a:p>
            <a:pPr lvl="1">
              <a:defRPr/>
            </a:pPr>
            <a:r>
              <a:rPr lang="en-US" dirty="0" smtClean="0"/>
              <a:t>Credit scheme and congestion control</a:t>
            </a:r>
          </a:p>
          <a:p>
            <a:pPr lvl="1">
              <a:defRPr/>
            </a:pPr>
            <a:r>
              <a:rPr lang="en-US" dirty="0" smtClean="0"/>
              <a:t>Real-time support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TS implementations in the Internet</a:t>
            </a:r>
          </a:p>
          <a:p>
            <a:pPr lvl="1">
              <a:defRPr/>
            </a:pPr>
            <a:r>
              <a:rPr lang="en-US" dirty="0" smtClean="0"/>
              <a:t>TCP and UDP</a:t>
            </a:r>
          </a:p>
          <a:p>
            <a:pPr lvl="1">
              <a:defRPr/>
            </a:pPr>
            <a:r>
              <a:rPr lang="en-US" dirty="0" smtClean="0"/>
              <a:t>RTP, SIP and RTSP</a:t>
            </a:r>
            <a:endParaRPr lang="en-US" dirty="0"/>
          </a:p>
        </p:txBody>
      </p:sp>
      <p:sp>
        <p:nvSpPr>
          <p:cNvPr id="295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1EA6E-1BC3-41C7-9292-269219028CCE}" type="slidenum">
              <a:rPr lang="en-US" altLang="zh-CN" smtClean="0">
                <a:ea typeface="宋体" charset="-122"/>
              </a:rPr>
              <a:pPr/>
              <a:t>127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Demultiplexing in TCP</a:t>
            </a:r>
          </a:p>
        </p:txBody>
      </p:sp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3D23C0-CBB1-48ED-BC73-8A637EFC6DAF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3795" name="矩形 5"/>
          <p:cNvSpPr>
            <a:spLocks noChangeArrowheads="1"/>
          </p:cNvSpPr>
          <p:nvPr/>
        </p:nvSpPr>
        <p:spPr bwMode="auto">
          <a:xfrm>
            <a:off x="660400" y="1377950"/>
            <a:ext cx="71231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TCP connection </a:t>
            </a:r>
            <a:r>
              <a:rPr lang="en-US" altLang="zh-CN" sz="2000" b="0">
                <a:latin typeface="Comic Sans MS" pitchFamily="66" charset="0"/>
              </a:rPr>
              <a:t>identified by 4-tuple:</a:t>
            </a:r>
          </a:p>
          <a:p>
            <a:r>
              <a:rPr lang="en-US" altLang="zh-CN" sz="2000" b="0">
                <a:latin typeface="Comic Sans MS" pitchFamily="66" charset="0"/>
              </a:rPr>
              <a:t>&lt;Source IP, Source Port, Destination IP, Destination Port&gt;</a:t>
            </a:r>
          </a:p>
        </p:txBody>
      </p:sp>
      <p:pic>
        <p:nvPicPr>
          <p:cNvPr id="33796" name="内容占位符 7" descr="图片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14350" y="2179638"/>
            <a:ext cx="8234363" cy="34020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Threaded Web Server</a:t>
            </a:r>
          </a:p>
        </p:txBody>
      </p:sp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CA4818-1E28-43CD-98CF-19E7AE4B2A21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9" name="矩形 5"/>
          <p:cNvSpPr>
            <a:spLocks noChangeArrowheads="1"/>
          </p:cNvSpPr>
          <p:nvPr/>
        </p:nvSpPr>
        <p:spPr bwMode="auto">
          <a:xfrm>
            <a:off x="660400" y="1377950"/>
            <a:ext cx="6011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latin typeface="Comic Sans MS" pitchFamily="66" charset="0"/>
              </a:rPr>
              <a:t>Application with multiple threads, can be seen as</a:t>
            </a:r>
            <a:br>
              <a:rPr lang="en-US" altLang="zh-CN" sz="2000" b="0">
                <a:latin typeface="Comic Sans MS" pitchFamily="66" charset="0"/>
              </a:rPr>
            </a:br>
            <a:r>
              <a:rPr lang="en-US" altLang="zh-CN" sz="2000" b="0">
                <a:latin typeface="Comic Sans MS" pitchFamily="66" charset="0"/>
              </a:rPr>
              <a:t>a </a:t>
            </a: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downward multiplexing</a:t>
            </a:r>
          </a:p>
        </p:txBody>
      </p:sp>
      <p:pic>
        <p:nvPicPr>
          <p:cNvPr id="34820" name="内容占位符 7" descr="图片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65150" y="2170113"/>
            <a:ext cx="8229600" cy="3400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241CF4-24C5-4760-AEB3-4B68718D1F0C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Flow Control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/>
              <a:t>Flow control in </a:t>
            </a:r>
            <a:r>
              <a:rPr lang="en-US" altLang="zh-CN" dirty="0" smtClean="0">
                <a:solidFill>
                  <a:srgbClr val="0000FF"/>
                </a:solidFill>
              </a:rPr>
              <a:t>multi-layers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Sender won’t overflow receiver’s buffer by transmitting </a:t>
            </a:r>
            <a:r>
              <a:rPr lang="en-US" altLang="zh-CN" dirty="0" smtClean="0">
                <a:solidFill>
                  <a:schemeClr val="hlink"/>
                </a:solidFill>
              </a:rPr>
              <a:t>too much too fast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The receiving </a:t>
            </a:r>
            <a:r>
              <a:rPr lang="en-US" altLang="zh-CN" dirty="0" smtClean="0">
                <a:latin typeface="Comic Sans MS" pitchFamily="66" charset="0"/>
              </a:rPr>
              <a:t>TS</a:t>
            </a:r>
            <a:r>
              <a:rPr lang="en-US" altLang="zh-CN" dirty="0" smtClean="0"/>
              <a:t> user can not keep up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Transport buffer may overflow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The receiving transport entity can not keep up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Network buffer may overflow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Speed-matching</a:t>
            </a:r>
            <a:r>
              <a:rPr lang="en-US" altLang="zh-CN" dirty="0" smtClean="0"/>
              <a:t> service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Matching the send rate to the receiving app’s receive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615B0-636A-4F2E-85EC-A7474FFC444B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Receive Buffer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receive side of TS connection has a </a:t>
            </a:r>
            <a:r>
              <a:rPr lang="en-US" altLang="zh-CN" smtClean="0">
                <a:solidFill>
                  <a:srgbClr val="FF0000"/>
                </a:solidFill>
              </a:rPr>
              <a:t>receive buffer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App process may be slow at reading from buffer</a:t>
            </a:r>
          </a:p>
        </p:txBody>
      </p:sp>
      <p:pic>
        <p:nvPicPr>
          <p:cNvPr id="37892" name="Picture 4" descr="rcvw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2492375"/>
            <a:ext cx="480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41E9A-0765-4759-BCB4-97FB3115A0DD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Handle Flow Control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2517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chemeClr val="folHlink"/>
                </a:solidFill>
              </a:rPr>
              <a:t>Fixed sliding 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Works well on reliable direct links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chemeClr val="folHlink"/>
                </a:solidFill>
              </a:rPr>
              <a:t>Problem</a:t>
            </a:r>
            <a:r>
              <a:rPr lang="en-US" altLang="zh-CN" sz="24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Failure to receive </a:t>
            </a:r>
            <a:r>
              <a:rPr lang="en-US" altLang="zh-CN" sz="2000" smtClean="0">
                <a:latin typeface="Comic Sans MS" pitchFamily="66" charset="0"/>
              </a:rPr>
              <a:t>ACK</a:t>
            </a:r>
            <a:r>
              <a:rPr lang="en-US" altLang="zh-CN" sz="2000" smtClean="0"/>
              <a:t> is taken as flow control indication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hlink"/>
                </a:solidFill>
              </a:rPr>
              <a:t>Can not distinguish between lost segment and flow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Not flexible for congestion control mandated in Internet</a:t>
            </a:r>
            <a:endParaRPr lang="en-US" altLang="zh-CN" sz="2400" smtClean="0"/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3913" y="4103688"/>
            <a:ext cx="7177087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5F46CA-7CC3-4277-B7A5-0E6F5C67E6F0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Credit Scheme (1)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66688" y="3824288"/>
            <a:ext cx="4540250" cy="1260475"/>
          </a:xfrm>
        </p:spPr>
        <p:txBody>
          <a:bodyPr lIns="18000" rIns="18000"/>
          <a:lstStyle/>
          <a:p>
            <a:pPr eaLnBrk="1" hangingPunct="1"/>
            <a:r>
              <a:rPr lang="en-US" altLang="zh-CN" sz="2400" smtClean="0">
                <a:solidFill>
                  <a:schemeClr val="hlink"/>
                </a:solidFill>
              </a:rPr>
              <a:t>Spare room</a:t>
            </a:r>
            <a:r>
              <a:rPr lang="en-US" altLang="zh-CN" sz="2400" smtClean="0"/>
              <a:t> in receive buffer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smtClean="0">
                <a:latin typeface="Comic Sans MS" pitchFamily="66" charset="0"/>
              </a:rPr>
              <a:t>RcvWindow</a:t>
            </a:r>
            <a:r>
              <a:rPr lang="en-US" altLang="zh-CN" sz="2000" smtClean="0"/>
              <a:t> = </a:t>
            </a:r>
            <a:r>
              <a:rPr lang="en-US" altLang="zh-CN" sz="2000" smtClean="0">
                <a:latin typeface="Comic Sans MS" pitchFamily="66" charset="0"/>
              </a:rPr>
              <a:t>RcvBuffer –[LastByteRcvd – LastByteRead]</a:t>
            </a:r>
          </a:p>
        </p:txBody>
      </p:sp>
      <p:sp>
        <p:nvSpPr>
          <p:cNvPr id="49664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852738"/>
            <a:ext cx="4208463" cy="3455987"/>
          </a:xfrm>
        </p:spPr>
        <p:txBody>
          <a:bodyPr lIns="18000" rIns="18000"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Rcvr advertises spare room (</a:t>
            </a:r>
            <a:r>
              <a:rPr lang="en-US" altLang="zh-CN" sz="2400" smtClean="0">
                <a:solidFill>
                  <a:schemeClr val="folHlink"/>
                </a:solidFill>
              </a:rPr>
              <a:t>credits</a:t>
            </a:r>
            <a:r>
              <a:rPr lang="en-US" altLang="zh-CN" sz="2400" smtClean="0"/>
              <a:t>) by including value of </a:t>
            </a:r>
            <a:r>
              <a:rPr lang="en-US" altLang="zh-CN" sz="2400" smtClean="0">
                <a:latin typeface="Comic Sans MS" pitchFamily="66" charset="0"/>
              </a:rPr>
              <a:t>RcvWindow</a:t>
            </a:r>
            <a:r>
              <a:rPr lang="en-US" altLang="zh-CN" sz="2400" smtClean="0"/>
              <a:t> in segments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4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Sender limits unACKed data to </a:t>
            </a:r>
            <a:r>
              <a:rPr lang="en-US" altLang="zh-CN" sz="2400" smtClean="0">
                <a:latin typeface="Comic Sans MS" pitchFamily="66" charset="0"/>
              </a:rPr>
              <a:t>RcvWindow</a:t>
            </a:r>
          </a:p>
        </p:txBody>
      </p:sp>
      <p:pic>
        <p:nvPicPr>
          <p:cNvPr id="41989" name="Picture 7" descr="rcvwi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1484313"/>
            <a:ext cx="480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2C23B8-F04B-48A1-A4D9-CA5711F7F123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Credit Scheme (2)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4356100" cy="4895850"/>
          </a:xfrm>
        </p:spPr>
        <p:txBody>
          <a:bodyPr lIns="54000" rIns="54000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Greater control on Internet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chemeClr val="folHlink"/>
                </a:solidFill>
              </a:rPr>
              <a:t>Decouples </a:t>
            </a:r>
            <a:r>
              <a:rPr lang="en-US" altLang="zh-CN" sz="2400" smtClean="0">
                <a:solidFill>
                  <a:schemeClr val="folHlink"/>
                </a:solidFill>
                <a:latin typeface="Comic Sans MS" pitchFamily="66" charset="0"/>
              </a:rPr>
              <a:t>flow control</a:t>
            </a:r>
            <a:r>
              <a:rPr lang="en-US" altLang="zh-CN" sz="2400" smtClean="0">
                <a:solidFill>
                  <a:schemeClr val="folHlink"/>
                </a:solidFill>
              </a:rPr>
              <a:t> from </a:t>
            </a:r>
            <a:r>
              <a:rPr lang="en-US" altLang="zh-CN" sz="2400" smtClean="0">
                <a:solidFill>
                  <a:schemeClr val="folHlink"/>
                </a:solidFill>
                <a:latin typeface="Comic Sans MS" pitchFamily="66" charset="0"/>
              </a:rPr>
              <a:t>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May </a:t>
            </a:r>
            <a:r>
              <a:rPr lang="en-US" altLang="zh-CN" sz="2000" smtClean="0">
                <a:latin typeface="Comic Sans MS" pitchFamily="66" charset="0"/>
              </a:rPr>
              <a:t>ACK</a:t>
            </a:r>
            <a:r>
              <a:rPr lang="en-US" altLang="zh-CN" sz="2000" smtClean="0"/>
              <a:t> without granting credit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16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</a:rPr>
              <a:t>Each octet </a:t>
            </a:r>
            <a:r>
              <a:rPr lang="en-US" altLang="zh-CN" sz="2400" smtClean="0"/>
              <a:t>has a sequence 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Each transport segment has </a:t>
            </a:r>
            <a:r>
              <a:rPr lang="en-US" altLang="zh-CN" sz="2400" smtClean="0">
                <a:latin typeface="Comic Sans MS" pitchFamily="66" charset="0"/>
              </a:rPr>
              <a:t>seq number</a:t>
            </a:r>
            <a:r>
              <a:rPr lang="en-US" altLang="zh-CN" sz="2400" smtClean="0"/>
              <a:t>, </a:t>
            </a:r>
            <a:r>
              <a:rPr lang="en-US" altLang="zh-CN" sz="2400" smtClean="0">
                <a:latin typeface="Comic Sans MS" pitchFamily="66" charset="0"/>
              </a:rPr>
              <a:t>ack number</a:t>
            </a:r>
            <a:r>
              <a:rPr lang="en-US" altLang="zh-CN" sz="2400" smtClean="0"/>
              <a:t> and </a:t>
            </a:r>
            <a:r>
              <a:rPr lang="en-US" altLang="zh-CN" sz="2400" smtClean="0">
                <a:latin typeface="Comic Sans MS" pitchFamily="66" charset="0"/>
              </a:rPr>
              <a:t>window size</a:t>
            </a:r>
            <a:r>
              <a:rPr lang="en-US" altLang="zh-CN" sz="2400" smtClean="0"/>
              <a:t> in header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5232400" y="1587500"/>
            <a:ext cx="3440113" cy="4664075"/>
            <a:chOff x="5232400" y="1587464"/>
            <a:chExt cx="3440113" cy="4664680"/>
          </a:xfrm>
        </p:grpSpPr>
        <p:grpSp>
          <p:nvGrpSpPr>
            <p:cNvPr id="43013" name="Group 27"/>
            <p:cNvGrpSpPr>
              <a:grpSpLocks/>
            </p:cNvGrpSpPr>
            <p:nvPr/>
          </p:nvGrpSpPr>
          <p:grpSpPr bwMode="auto">
            <a:xfrm>
              <a:off x="5232400" y="1587464"/>
              <a:ext cx="3440113" cy="4248150"/>
              <a:chOff x="3296" y="1049"/>
              <a:chExt cx="2167" cy="2676"/>
            </a:xfrm>
          </p:grpSpPr>
          <p:sp>
            <p:nvSpPr>
              <p:cNvPr id="43015" name="Rectangle 8"/>
              <p:cNvSpPr>
                <a:spLocks noChangeArrowheads="1"/>
              </p:cNvSpPr>
              <p:nvPr/>
            </p:nvSpPr>
            <p:spPr bwMode="auto">
              <a:xfrm>
                <a:off x="3369" y="1260"/>
                <a:ext cx="2094" cy="2420"/>
              </a:xfrm>
              <a:prstGeom prst="rect">
                <a:avLst/>
              </a:prstGeom>
              <a:solidFill>
                <a:srgbClr val="3333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43016" name="Rectangle 9"/>
              <p:cNvSpPr>
                <a:spLocks noChangeArrowheads="1"/>
              </p:cNvSpPr>
              <p:nvPr/>
            </p:nvSpPr>
            <p:spPr bwMode="auto">
              <a:xfrm>
                <a:off x="3321" y="1320"/>
                <a:ext cx="2094" cy="24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43017" name="Text Box 10"/>
              <p:cNvSpPr txBox="1">
                <a:spLocks noChangeArrowheads="1"/>
              </p:cNvSpPr>
              <p:nvPr/>
            </p:nvSpPr>
            <p:spPr bwMode="auto">
              <a:xfrm>
                <a:off x="3296" y="1334"/>
                <a:ext cx="10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0">
                    <a:solidFill>
                      <a:srgbClr val="FF0000"/>
                    </a:solidFill>
                    <a:latin typeface="Comic Sans MS" pitchFamily="66" charset="0"/>
                  </a:rPr>
                  <a:t>Source port #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18" name="Text Box 11"/>
              <p:cNvSpPr txBox="1">
                <a:spLocks noChangeArrowheads="1"/>
              </p:cNvSpPr>
              <p:nvPr/>
            </p:nvSpPr>
            <p:spPr bwMode="auto">
              <a:xfrm>
                <a:off x="4423" y="1334"/>
                <a:ext cx="9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0">
                    <a:solidFill>
                      <a:srgbClr val="FF0000"/>
                    </a:solidFill>
                    <a:latin typeface="Comic Sans MS" pitchFamily="66" charset="0"/>
                  </a:rPr>
                  <a:t>Dest port #</a:t>
                </a:r>
                <a:endParaRPr lang="en-US" altLang="zh-CN" sz="2400" b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19" name="Line 12"/>
              <p:cNvSpPr>
                <a:spLocks noChangeShapeType="1"/>
              </p:cNvSpPr>
              <p:nvPr/>
            </p:nvSpPr>
            <p:spPr bwMode="auto">
              <a:xfrm flipV="1">
                <a:off x="3315" y="1572"/>
                <a:ext cx="209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0" name="Line 13"/>
              <p:cNvSpPr>
                <a:spLocks noChangeShapeType="1"/>
              </p:cNvSpPr>
              <p:nvPr/>
            </p:nvSpPr>
            <p:spPr bwMode="auto">
              <a:xfrm flipV="1">
                <a:off x="3334" y="2772"/>
                <a:ext cx="209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1" name="Line 14"/>
              <p:cNvSpPr>
                <a:spLocks noChangeShapeType="1"/>
              </p:cNvSpPr>
              <p:nvPr/>
            </p:nvSpPr>
            <p:spPr bwMode="auto">
              <a:xfrm flipV="1">
                <a:off x="4353" y="1320"/>
                <a:ext cx="0" cy="2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2" name="Text Box 15"/>
              <p:cNvSpPr txBox="1">
                <a:spLocks noChangeArrowheads="1"/>
              </p:cNvSpPr>
              <p:nvPr/>
            </p:nvSpPr>
            <p:spPr bwMode="auto">
              <a:xfrm>
                <a:off x="4039" y="1049"/>
                <a:ext cx="59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0">
                    <a:solidFill>
                      <a:srgbClr val="000000"/>
                    </a:solidFill>
                    <a:latin typeface="Comic Sans MS" pitchFamily="66" charset="0"/>
                  </a:rPr>
                  <a:t>32 bits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23" name="Line 16"/>
              <p:cNvSpPr>
                <a:spLocks noChangeShapeType="1"/>
              </p:cNvSpPr>
              <p:nvPr/>
            </p:nvSpPr>
            <p:spPr bwMode="auto">
              <a:xfrm rot="10800000">
                <a:off x="3312" y="1179"/>
                <a:ext cx="71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4" name="Text Box 17"/>
              <p:cNvSpPr txBox="1">
                <a:spLocks noChangeArrowheads="1"/>
              </p:cNvSpPr>
              <p:nvPr/>
            </p:nvSpPr>
            <p:spPr bwMode="auto">
              <a:xfrm>
                <a:off x="3901" y="2999"/>
                <a:ext cx="911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b="0">
                    <a:solidFill>
                      <a:srgbClr val="000000"/>
                    </a:solidFill>
                    <a:latin typeface="Comic Sans MS" pitchFamily="66" charset="0"/>
                  </a:rPr>
                  <a:t>application</a:t>
                </a:r>
              </a:p>
              <a:p>
                <a:pPr algn="ctr" eaLnBrk="0" hangingPunct="0"/>
                <a:r>
                  <a:rPr lang="en-US" altLang="zh-CN" sz="2000" b="0">
                    <a:solidFill>
                      <a:srgbClr val="000000"/>
                    </a:solidFill>
                    <a:latin typeface="Comic Sans MS" pitchFamily="66" charset="0"/>
                  </a:rPr>
                  <a:t>data </a:t>
                </a:r>
              </a:p>
              <a:p>
                <a:pPr algn="ctr" eaLnBrk="0" hangingPunct="0"/>
                <a:r>
                  <a:rPr lang="en-US" altLang="zh-CN" sz="2000" b="0">
                    <a:solidFill>
                      <a:srgbClr val="000000"/>
                    </a:solidFill>
                    <a:latin typeface="Comic Sans MS" pitchFamily="66" charset="0"/>
                  </a:rPr>
                  <a:t>(message)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25" name="Text Box 18"/>
              <p:cNvSpPr txBox="1">
                <a:spLocks noChangeArrowheads="1"/>
              </p:cNvSpPr>
              <p:nvPr/>
            </p:nvSpPr>
            <p:spPr bwMode="auto">
              <a:xfrm>
                <a:off x="3606" y="2387"/>
                <a:ext cx="15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b="0">
                    <a:solidFill>
                      <a:srgbClr val="000000"/>
                    </a:solidFill>
                    <a:latin typeface="Comic Sans MS" pitchFamily="66" charset="0"/>
                  </a:rPr>
                  <a:t>other header fields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26" name="Line 19"/>
              <p:cNvSpPr>
                <a:spLocks noChangeShapeType="1"/>
              </p:cNvSpPr>
              <p:nvPr/>
            </p:nvSpPr>
            <p:spPr bwMode="auto">
              <a:xfrm rot="10800000">
                <a:off x="4625" y="1179"/>
                <a:ext cx="71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7" name="Line 20"/>
              <p:cNvSpPr>
                <a:spLocks noChangeShapeType="1"/>
              </p:cNvSpPr>
              <p:nvPr/>
            </p:nvSpPr>
            <p:spPr bwMode="auto">
              <a:xfrm flipV="1">
                <a:off x="3311" y="1842"/>
                <a:ext cx="209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8" name="Line 21"/>
              <p:cNvSpPr>
                <a:spLocks noChangeShapeType="1"/>
              </p:cNvSpPr>
              <p:nvPr/>
            </p:nvSpPr>
            <p:spPr bwMode="auto">
              <a:xfrm flipV="1">
                <a:off x="3311" y="2092"/>
                <a:ext cx="209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9" name="Text Box 22"/>
              <p:cNvSpPr txBox="1">
                <a:spLocks noChangeArrowheads="1"/>
              </p:cNvSpPr>
              <p:nvPr/>
            </p:nvSpPr>
            <p:spPr bwMode="auto">
              <a:xfrm>
                <a:off x="3672" y="1593"/>
                <a:ext cx="129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0">
                    <a:solidFill>
                      <a:srgbClr val="FF0000"/>
                    </a:solidFill>
                    <a:latin typeface="Comic Sans MS" pitchFamily="66" charset="0"/>
                  </a:rPr>
                  <a:t>Sequence number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30" name="Text Box 23"/>
              <p:cNvSpPr txBox="1">
                <a:spLocks noChangeArrowheads="1"/>
              </p:cNvSpPr>
              <p:nvPr/>
            </p:nvSpPr>
            <p:spPr bwMode="auto">
              <a:xfrm>
                <a:off x="3855" y="1842"/>
                <a:ext cx="9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0">
                    <a:solidFill>
                      <a:srgbClr val="FF0000"/>
                    </a:solidFill>
                    <a:latin typeface="Comic Sans MS" pitchFamily="66" charset="0"/>
                  </a:rPr>
                  <a:t>ACK number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31" name="Line 24"/>
              <p:cNvSpPr>
                <a:spLocks noChangeShapeType="1"/>
              </p:cNvSpPr>
              <p:nvPr/>
            </p:nvSpPr>
            <p:spPr bwMode="auto">
              <a:xfrm flipV="1">
                <a:off x="4354" y="2341"/>
                <a:ext cx="104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2" name="Line 25"/>
              <p:cNvSpPr>
                <a:spLocks noChangeShapeType="1"/>
              </p:cNvSpPr>
              <p:nvPr/>
            </p:nvSpPr>
            <p:spPr bwMode="auto">
              <a:xfrm flipV="1">
                <a:off x="4354" y="2092"/>
                <a:ext cx="0" cy="2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3" name="Text Box 26"/>
              <p:cNvSpPr txBox="1">
                <a:spLocks noChangeArrowheads="1"/>
              </p:cNvSpPr>
              <p:nvPr/>
            </p:nvSpPr>
            <p:spPr bwMode="auto">
              <a:xfrm>
                <a:off x="4546" y="2092"/>
                <a:ext cx="69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0">
                    <a:solidFill>
                      <a:srgbClr val="FF0000"/>
                    </a:solidFill>
                    <a:latin typeface="Comic Sans MS" pitchFamily="66" charset="0"/>
                  </a:rPr>
                  <a:t>Win size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3014" name="Text Box 15"/>
            <p:cNvSpPr txBox="1">
              <a:spLocks noChangeArrowheads="1"/>
            </p:cNvSpPr>
            <p:nvPr/>
          </p:nvSpPr>
          <p:spPr bwMode="auto">
            <a:xfrm>
              <a:off x="5595881" y="5849853"/>
              <a:ext cx="263274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sz="2000" b="0">
                  <a:solidFill>
                    <a:srgbClr val="000000"/>
                  </a:solidFill>
                  <a:latin typeface="Comic Sans MS" pitchFamily="66" charset="0"/>
                </a:rPr>
                <a:t>TCP segment format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AEF68-6E34-40CE-B554-8AC7052E2FDA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5. End-to-End Protocols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smtClean="0">
                <a:solidFill>
                  <a:srgbClr val="000000"/>
                </a:solidFill>
              </a:rPr>
              <a:t>Transport Services and Mechanisms</a:t>
            </a:r>
            <a:endParaRPr kumimoji="1" lang="en-US" altLang="zh-CN" smtClean="0"/>
          </a:p>
          <a:p>
            <a:pPr eaLnBrk="1" hangingPunct="1"/>
            <a:r>
              <a:rPr kumimoji="1" lang="en-US" altLang="zh-CN" smtClean="0"/>
              <a:t>User Datagram Protocol (UDP)</a:t>
            </a:r>
            <a:endParaRPr kumimoji="1" lang="en-GB" altLang="zh-CN" smtClean="0"/>
          </a:p>
          <a:p>
            <a:pPr eaLnBrk="1" hangingPunct="1"/>
            <a:r>
              <a:rPr lang="en-US" altLang="zh-CN" smtClean="0"/>
              <a:t>Transmission</a:t>
            </a:r>
            <a:r>
              <a:rPr kumimoji="1" lang="en-US" altLang="zh-CN" smtClean="0"/>
              <a:t> Control Protocol (TCP)</a:t>
            </a:r>
          </a:p>
          <a:p>
            <a:pPr eaLnBrk="1" hangingPunct="1"/>
            <a:r>
              <a:rPr kumimoji="1" lang="en-US" altLang="zh-CN" smtClean="0"/>
              <a:t>TCP Congestion Control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Real-time Transport Protocol (RTP)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Session Initiation Protocol (SIP)</a:t>
            </a:r>
          </a:p>
          <a:p>
            <a:pPr eaLnBrk="1" hangingPunct="1"/>
            <a:r>
              <a:rPr lang="en-US" altLang="zh-CN" smtClean="0"/>
              <a:t>Real Time Streaming Protocol (RTSP)</a:t>
            </a:r>
            <a:endParaRPr kumimoji="1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780F94-B4F1-453E-BB00-F4B51313D58A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Use of Header Fields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zh-CN" dirty="0" smtClean="0"/>
              <a:t>When </a:t>
            </a:r>
            <a:r>
              <a:rPr lang="en-US" altLang="zh-CN" dirty="0" smtClean="0">
                <a:solidFill>
                  <a:schemeClr val="folHlink"/>
                </a:solidFill>
              </a:rPr>
              <a:t>sending a segment</a:t>
            </a:r>
          </a:p>
          <a:p>
            <a:pPr lvl="1" eaLnBrk="1" hangingPunct="1">
              <a:defRPr/>
            </a:pPr>
            <a:r>
              <a:rPr lang="en-US" altLang="zh-CN" dirty="0" err="1" smtClean="0">
                <a:latin typeface="Comic Sans MS" pitchFamily="66" charset="0"/>
              </a:rPr>
              <a:t>seq</a:t>
            </a:r>
            <a:r>
              <a:rPr lang="en-US" altLang="zh-CN" dirty="0" smtClean="0">
                <a:latin typeface="Comic Sans MS" pitchFamily="66" charset="0"/>
              </a:rPr>
              <a:t> number</a:t>
            </a:r>
            <a:r>
              <a:rPr lang="en-US" altLang="zh-CN" dirty="0" smtClean="0"/>
              <a:t> (</a:t>
            </a:r>
            <a:r>
              <a:rPr lang="en-US" altLang="zh-CN" dirty="0" smtClean="0">
                <a:latin typeface="Comic Sans MS" pitchFamily="66" charset="0"/>
              </a:rPr>
              <a:t>SN</a:t>
            </a:r>
            <a:r>
              <a:rPr lang="en-US" altLang="zh-CN" dirty="0" smtClean="0"/>
              <a:t>) is that of first octet in segment</a:t>
            </a:r>
          </a:p>
          <a:p>
            <a:pPr lvl="1" eaLnBrk="1" hangingPunct="1">
              <a:defRPr/>
            </a:pPr>
            <a:r>
              <a:rPr lang="en-US" altLang="zh-CN" dirty="0" smtClean="0">
                <a:latin typeface="Comic Sans MS" pitchFamily="66" charset="0"/>
              </a:rPr>
              <a:t>ACK</a:t>
            </a:r>
            <a:r>
              <a:rPr lang="en-US" altLang="zh-CN" dirty="0" smtClean="0"/>
              <a:t> includes </a:t>
            </a:r>
            <a:r>
              <a:rPr lang="en-US" altLang="zh-CN" dirty="0" smtClean="0">
                <a:latin typeface="Comic Sans MS" pitchFamily="66" charset="0"/>
              </a:rPr>
              <a:t>AN=</a:t>
            </a:r>
            <a:r>
              <a:rPr lang="en-US" altLang="zh-CN" dirty="0" err="1" smtClean="0">
                <a:latin typeface="Comic Sans MS" pitchFamily="66" charset="0"/>
              </a:rPr>
              <a:t>i</a:t>
            </a:r>
            <a:r>
              <a:rPr lang="en-US" altLang="zh-CN" dirty="0" smtClean="0">
                <a:latin typeface="Comic Sans MS" pitchFamily="66" charset="0"/>
              </a:rPr>
              <a:t>, W=j</a:t>
            </a:r>
          </a:p>
          <a:p>
            <a:pPr lvl="3" eaLnBrk="1" hangingPunct="1">
              <a:defRPr/>
            </a:pPr>
            <a:endParaRPr lang="en-US" altLang="zh-CN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altLang="zh-CN" dirty="0" smtClean="0"/>
              <a:t>All octets through </a:t>
            </a:r>
            <a:r>
              <a:rPr lang="en-US" altLang="zh-CN" dirty="0" smtClean="0">
                <a:latin typeface="Comic Sans MS" pitchFamily="66" charset="0"/>
              </a:rPr>
              <a:t>SN=i–1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folHlink"/>
                </a:solidFill>
              </a:rPr>
              <a:t>acknowledged</a:t>
            </a:r>
          </a:p>
          <a:p>
            <a:pPr lvl="1" eaLnBrk="1" hangingPunct="1">
              <a:defRPr/>
            </a:pPr>
            <a:r>
              <a:rPr lang="en-US" altLang="zh-CN" dirty="0" smtClean="0"/>
              <a:t>Next expected octet is </a:t>
            </a:r>
            <a:r>
              <a:rPr lang="en-US" altLang="zh-CN" dirty="0" err="1" smtClean="0">
                <a:latin typeface="Comic Sans MS" pitchFamily="66" charset="0"/>
              </a:rPr>
              <a:t>i</a:t>
            </a:r>
            <a:endParaRPr lang="en-US" altLang="zh-CN" dirty="0" smtClean="0">
              <a:latin typeface="Comic Sans MS" pitchFamily="66" charset="0"/>
            </a:endParaRPr>
          </a:p>
          <a:p>
            <a:pPr lvl="3" eaLnBrk="1" hangingPunct="1">
              <a:defRPr/>
            </a:pPr>
            <a:endParaRPr lang="en-US" altLang="zh-CN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altLang="zh-CN" dirty="0" smtClean="0"/>
              <a:t>Permission to send </a:t>
            </a:r>
            <a:r>
              <a:rPr lang="en-US" altLang="zh-CN" dirty="0" smtClean="0">
                <a:solidFill>
                  <a:schemeClr val="folHlink"/>
                </a:solidFill>
              </a:rPr>
              <a:t>additional window</a:t>
            </a:r>
            <a:r>
              <a:rPr lang="en-US" altLang="zh-CN" dirty="0" smtClean="0"/>
              <a:t> of </a:t>
            </a:r>
            <a:r>
              <a:rPr lang="en-US" altLang="zh-CN" dirty="0" smtClean="0">
                <a:latin typeface="Comic Sans MS" pitchFamily="66" charset="0"/>
              </a:rPr>
              <a:t>W=j</a:t>
            </a:r>
            <a:r>
              <a:rPr lang="en-US" altLang="zh-CN" dirty="0" smtClean="0"/>
              <a:t> octets</a:t>
            </a:r>
          </a:p>
          <a:p>
            <a:pPr lvl="1" eaLnBrk="1" hangingPunct="1">
              <a:defRPr/>
            </a:pPr>
            <a:r>
              <a:rPr lang="en-US" altLang="zh-CN" dirty="0" smtClean="0"/>
              <a:t>i.e. octets from </a:t>
            </a:r>
            <a:r>
              <a:rPr lang="en-US" altLang="zh-CN" dirty="0" err="1" smtClean="0">
                <a:latin typeface="Comic Sans MS" pitchFamily="66" charset="0"/>
              </a:rPr>
              <a:t>i</a:t>
            </a:r>
            <a:r>
              <a:rPr lang="en-US" altLang="zh-CN" dirty="0" smtClean="0"/>
              <a:t> to </a:t>
            </a:r>
            <a:r>
              <a:rPr lang="en-US" altLang="zh-CN" dirty="0" smtClean="0">
                <a:latin typeface="Comic Sans MS" pitchFamily="66" charset="0"/>
              </a:rPr>
              <a:t>i+j–1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33AAB-AACB-4A8C-9AEC-E80A0642AD07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Sending and Receiving Windows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 b="7977"/>
          <a:stretch>
            <a:fillRect/>
          </a:stretch>
        </p:blipFill>
        <p:spPr bwMode="auto">
          <a:xfrm>
            <a:off x="1223963" y="1341438"/>
            <a:ext cx="6840537" cy="507206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F6EDB5-DBAB-42FE-980B-904CE518159D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Credit Allocation Procedure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 b="13309"/>
          <a:stretch>
            <a:fillRect/>
          </a:stretch>
        </p:blipFill>
        <p:spPr bwMode="auto">
          <a:xfrm>
            <a:off x="533400" y="1371600"/>
            <a:ext cx="8001000" cy="51974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895600" y="1392238"/>
            <a:ext cx="2573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folHlink"/>
                </a:solidFill>
              </a:rPr>
              <a:t>200 octets per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6A6385-D604-4ADE-842D-A286946533C6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Connection Establishment and Termination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2 ends establish </a:t>
            </a:r>
            <a:r>
              <a:rPr lang="en-US" altLang="zh-CN" dirty="0" smtClean="0">
                <a:solidFill>
                  <a:schemeClr val="hlink"/>
                </a:solidFill>
              </a:rPr>
              <a:t>connection</a:t>
            </a:r>
            <a:r>
              <a:rPr lang="en-US" altLang="zh-CN" dirty="0" smtClean="0"/>
              <a:t> before exchanging data segments</a:t>
            </a:r>
          </a:p>
          <a:p>
            <a:pPr lvl="1" eaLnBrk="1" hangingPunct="1">
              <a:defRPr/>
            </a:pPr>
            <a:r>
              <a:rPr lang="en-US" altLang="zh-CN" dirty="0" smtClean="0"/>
              <a:t>Allow each end to know the other exists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Negotiation of </a:t>
            </a:r>
            <a:r>
              <a:rPr lang="en-US" altLang="zh-CN" dirty="0" smtClean="0">
                <a:solidFill>
                  <a:schemeClr val="folHlink"/>
                </a:solidFill>
              </a:rPr>
              <a:t>optional parameters</a:t>
            </a:r>
          </a:p>
          <a:p>
            <a:pPr lvl="2" eaLnBrk="1" hangingPunct="1">
              <a:defRPr/>
            </a:pPr>
            <a:r>
              <a:rPr lang="en-US" altLang="zh-CN" dirty="0" smtClean="0"/>
              <a:t>e.g. initial </a:t>
            </a:r>
            <a:r>
              <a:rPr lang="en-US" altLang="zh-CN" dirty="0" err="1" smtClean="0">
                <a:latin typeface="Comic Sans MS" pitchFamily="66" charset="0"/>
              </a:rPr>
              <a:t>seq</a:t>
            </a:r>
            <a:r>
              <a:rPr lang="en-US" altLang="zh-CN" dirty="0" smtClean="0">
                <a:latin typeface="Comic Sans MS" pitchFamily="66" charset="0"/>
              </a:rPr>
              <a:t> numbers</a:t>
            </a:r>
            <a:r>
              <a:rPr lang="en-US" altLang="zh-CN" dirty="0" smtClean="0"/>
              <a:t>, max segment size, max window size, IP </a:t>
            </a:r>
            <a:r>
              <a:rPr lang="en-US" altLang="zh-CN" dirty="0" smtClean="0">
                <a:latin typeface="Comic Sans MS" pitchFamily="66" charset="0"/>
              </a:rPr>
              <a:t>QOS</a:t>
            </a:r>
          </a:p>
          <a:p>
            <a:pPr lvl="3" eaLnBrk="1" hangingPunct="1">
              <a:defRPr/>
            </a:pPr>
            <a:endParaRPr lang="en-US" altLang="zh-CN" dirty="0" smtClean="0">
              <a:latin typeface="Comic Sans MS" pitchFamily="66" charset="0"/>
            </a:endParaRPr>
          </a:p>
          <a:p>
            <a:pPr lvl="1" eaLnBrk="1" hangingPunct="1">
              <a:defRPr/>
            </a:pPr>
            <a:r>
              <a:rPr lang="en-US" altLang="zh-CN" dirty="0" smtClean="0"/>
              <a:t>Allocation of transport entity resources</a:t>
            </a:r>
          </a:p>
          <a:p>
            <a:pPr lvl="2" eaLnBrk="1" hangingPunct="1">
              <a:defRPr/>
            </a:pPr>
            <a:r>
              <a:rPr lang="en-US" altLang="zh-CN" dirty="0" smtClean="0"/>
              <a:t>e.g. buffers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Gets </a:t>
            </a:r>
            <a:r>
              <a:rPr lang="en-US" altLang="zh-CN" dirty="0" smtClean="0">
                <a:solidFill>
                  <a:srgbClr val="0000FF"/>
                </a:solidFill>
              </a:rPr>
              <a:t>mutual agreement</a:t>
            </a:r>
          </a:p>
          <a:p>
            <a:pPr lvl="1" eaLnBrk="1" hangingPunct="1">
              <a:defRPr/>
            </a:pPr>
            <a:r>
              <a:rPr lang="en-US" altLang="zh-CN" dirty="0" smtClean="0"/>
              <a:t>On reliable sequencing networks</a:t>
            </a:r>
          </a:p>
          <a:p>
            <a:pPr lvl="1" eaLnBrk="1" hangingPunct="1">
              <a:defRPr/>
            </a:pPr>
            <a:r>
              <a:rPr lang="en-US" altLang="zh-CN" dirty="0" smtClean="0"/>
              <a:t>On unreliable IP internets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A43C29-8EE0-4AF4-9BAD-C17AF684B271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Reliable Sequencing Network Service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 smtClean="0"/>
              <a:t>Assume arbitrary length message delivered </a:t>
            </a:r>
            <a:r>
              <a:rPr lang="en-US" altLang="zh-CN" dirty="0" smtClean="0">
                <a:solidFill>
                  <a:schemeClr val="folHlink"/>
                </a:solidFill>
              </a:rPr>
              <a:t>in sequence</a:t>
            </a:r>
          </a:p>
          <a:p>
            <a:pPr eaLnBrk="1" hangingPunct="1">
              <a:defRPr/>
            </a:pPr>
            <a:r>
              <a:rPr lang="en-US" altLang="zh-CN" dirty="0" smtClean="0"/>
              <a:t>Assume virtually </a:t>
            </a:r>
            <a:r>
              <a:rPr lang="en-US" altLang="zh-CN" dirty="0" smtClean="0">
                <a:solidFill>
                  <a:schemeClr val="hlink"/>
                </a:solidFill>
                <a:latin typeface="Comic Sans MS" pitchFamily="66" charset="0"/>
              </a:rPr>
              <a:t>100%</a:t>
            </a:r>
            <a:r>
              <a:rPr lang="en-US" altLang="zh-CN" dirty="0" smtClean="0">
                <a:solidFill>
                  <a:schemeClr val="hlink"/>
                </a:solidFill>
              </a:rPr>
              <a:t> reliable delivery</a:t>
            </a:r>
            <a:r>
              <a:rPr lang="en-US" altLang="zh-CN" dirty="0" smtClean="0"/>
              <a:t> by network service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Examples</a:t>
            </a:r>
          </a:p>
          <a:p>
            <a:pPr lvl="1" eaLnBrk="1" hangingPunct="1">
              <a:defRPr/>
            </a:pPr>
            <a:r>
              <a:rPr lang="en-US" altLang="zh-CN" dirty="0" smtClean="0"/>
              <a:t>Reliable packet switched network using </a:t>
            </a:r>
            <a:r>
              <a:rPr lang="en-US" altLang="zh-CN" dirty="0" smtClean="0">
                <a:solidFill>
                  <a:schemeClr val="folHlink"/>
                </a:solidFill>
                <a:latin typeface="Comic Sans MS" pitchFamily="66" charset="0"/>
              </a:rPr>
              <a:t>X.25</a:t>
            </a:r>
          </a:p>
          <a:p>
            <a:pPr lvl="1" eaLnBrk="1" hangingPunct="1">
              <a:defRPr/>
            </a:pPr>
            <a:r>
              <a:rPr lang="en-US" altLang="zh-CN" dirty="0" smtClean="0"/>
              <a:t>Frame relay using </a:t>
            </a:r>
            <a:r>
              <a:rPr lang="en-US" altLang="zh-CN" dirty="0" smtClean="0">
                <a:solidFill>
                  <a:schemeClr val="folHlink"/>
                </a:solidFill>
              </a:rPr>
              <a:t>LAPF control</a:t>
            </a:r>
            <a:r>
              <a:rPr lang="en-US" altLang="zh-CN" dirty="0" smtClean="0"/>
              <a:t> protocol</a:t>
            </a:r>
          </a:p>
          <a:p>
            <a:pPr lvl="1" eaLnBrk="1" hangingPunct="1">
              <a:defRPr/>
            </a:pPr>
            <a:r>
              <a:rPr lang="en-US" altLang="zh-CN" dirty="0" smtClean="0"/>
              <a:t>IEEE 802.3 using </a:t>
            </a:r>
            <a:r>
              <a:rPr lang="en-US" altLang="zh-CN" dirty="0" smtClean="0">
                <a:solidFill>
                  <a:schemeClr val="folHlink"/>
                </a:solidFill>
              </a:rPr>
              <a:t>connection oriented LLC</a:t>
            </a:r>
            <a:r>
              <a:rPr lang="en-US" altLang="zh-CN" dirty="0" smtClean="0"/>
              <a:t>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C22D27-3CAC-4874-88B7-01138F187B4D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Simple Connection State Diagram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96"/>
          <a:stretch>
            <a:fillRect/>
          </a:stretch>
        </p:blipFill>
        <p:spPr bwMode="auto">
          <a:xfrm>
            <a:off x="1547813" y="1449388"/>
            <a:ext cx="6227762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72F037-1EA6-40FE-B066-EAC4346BED01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Connection Establishment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 b="24065"/>
          <a:stretch>
            <a:fillRect/>
          </a:stretch>
        </p:blipFill>
        <p:spPr bwMode="auto">
          <a:xfrm>
            <a:off x="533400" y="1822450"/>
            <a:ext cx="800100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CAC614-2521-4D65-BE1C-49FF84B77017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Handle Pending Request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latin typeface="Comic Sans MS" pitchFamily="66" charset="0"/>
              </a:rPr>
              <a:t>SYN</a:t>
            </a:r>
            <a:r>
              <a:rPr lang="en-US" altLang="zh-CN" smtClean="0"/>
              <a:t> comes while requested </a:t>
            </a:r>
            <a:r>
              <a:rPr lang="en-US" altLang="zh-CN" smtClean="0">
                <a:latin typeface="Comic Sans MS" pitchFamily="66" charset="0"/>
              </a:rPr>
              <a:t>TS</a:t>
            </a:r>
            <a:r>
              <a:rPr lang="en-US" altLang="zh-CN" smtClean="0"/>
              <a:t> user is </a:t>
            </a:r>
            <a:r>
              <a:rPr lang="en-US" altLang="zh-CN" smtClean="0">
                <a:solidFill>
                  <a:srgbClr val="FF0000"/>
                </a:solidFill>
              </a:rPr>
              <a:t>not listening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Reject with </a:t>
            </a:r>
            <a:r>
              <a:rPr lang="en-US" altLang="zh-CN" smtClean="0">
                <a:latin typeface="Comic Sans MS" pitchFamily="66" charset="0"/>
              </a:rPr>
              <a:t>RST</a:t>
            </a:r>
            <a:r>
              <a:rPr lang="en-US" altLang="zh-CN" smtClean="0"/>
              <a:t> (Reset)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Queue request until matching open issued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Signal </a:t>
            </a:r>
            <a:r>
              <a:rPr lang="en-US" altLang="zh-CN" smtClean="0">
                <a:latin typeface="Comic Sans MS" pitchFamily="66" charset="0"/>
              </a:rPr>
              <a:t>TS</a:t>
            </a:r>
            <a:r>
              <a:rPr lang="en-US" altLang="zh-CN" smtClean="0"/>
              <a:t> user to notify of pending request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mtClean="0"/>
              <a:t>Just accept without passive open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628458-5BB3-4BAC-BCBF-DA36314ECA8E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Termination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 smtClean="0"/>
              <a:t>Either or both sides issue </a:t>
            </a:r>
            <a:r>
              <a:rPr lang="en-US" altLang="zh-CN" dirty="0" smtClean="0">
                <a:solidFill>
                  <a:schemeClr val="hlink"/>
                </a:solidFill>
              </a:rPr>
              <a:t>terminate</a:t>
            </a:r>
          </a:p>
          <a:p>
            <a:pPr eaLnBrk="1" hangingPunct="1">
              <a:defRPr/>
            </a:pPr>
            <a:r>
              <a:rPr lang="en-US" altLang="zh-CN" dirty="0" smtClean="0"/>
              <a:t>Reach </a:t>
            </a:r>
            <a:r>
              <a:rPr lang="en-US" altLang="zh-CN" dirty="0" smtClean="0">
                <a:solidFill>
                  <a:schemeClr val="folHlink"/>
                </a:solidFill>
              </a:rPr>
              <a:t>mutual agreement</a:t>
            </a:r>
          </a:p>
          <a:p>
            <a:pPr lvl="3" eaLnBrk="1" hangingPunct="1">
              <a:defRPr/>
            </a:pPr>
            <a:endParaRPr lang="en-US" altLang="zh-CN" dirty="0" smtClean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Abrupt termination</a:t>
            </a:r>
          </a:p>
          <a:p>
            <a:pPr lvl="1" eaLnBrk="1" hangingPunct="1">
              <a:defRPr/>
            </a:pPr>
            <a:r>
              <a:rPr lang="en-US" altLang="zh-CN" dirty="0" smtClean="0"/>
              <a:t>Pending segments from other end may lost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Graceful termination</a:t>
            </a:r>
          </a:p>
          <a:p>
            <a:pPr lvl="1" eaLnBrk="1" hangingPunct="1">
              <a:defRPr/>
            </a:pPr>
            <a:r>
              <a:rPr lang="en-US" altLang="zh-CN" dirty="0" smtClean="0"/>
              <a:t>All outstanding data is transmitted from both sides</a:t>
            </a:r>
          </a:p>
          <a:p>
            <a:pPr lvl="1" eaLnBrk="1" hangingPunct="1">
              <a:defRPr/>
            </a:pPr>
            <a:r>
              <a:rPr lang="en-US" altLang="zh-CN" dirty="0" smtClean="0"/>
              <a:t>Both sides agree to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5DBE68-0F86-4148-A795-D48139E7832F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Side Initiating Termination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latin typeface="Comic Sans MS" pitchFamily="66" charset="0"/>
              </a:rPr>
              <a:t>TS</a:t>
            </a:r>
            <a:r>
              <a:rPr lang="en-US" altLang="zh-CN" sz="2800" dirty="0" smtClean="0"/>
              <a:t> user issues </a:t>
            </a:r>
            <a:r>
              <a:rPr lang="en-US" altLang="zh-CN" sz="2800" dirty="0" smtClean="0">
                <a:latin typeface="Comic Sans MS" pitchFamily="66" charset="0"/>
              </a:rPr>
              <a:t>Close request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/>
              <a:t>Transport entity sends </a:t>
            </a:r>
            <a:r>
              <a:rPr lang="en-US" altLang="zh-CN" sz="2800" dirty="0" smtClean="0">
                <a:latin typeface="Comic Sans MS" pitchFamily="66" charset="0"/>
              </a:rPr>
              <a:t>FIN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chemeClr val="folHlink"/>
                </a:solidFill>
              </a:rPr>
              <a:t>requesting termination</a:t>
            </a:r>
          </a:p>
          <a:p>
            <a:pPr lvl="3" eaLnBrk="1" hangingPunct="1">
              <a:lnSpc>
                <a:spcPct val="120000"/>
              </a:lnSpc>
              <a:defRPr/>
            </a:pPr>
            <a:endParaRPr lang="en-US" altLang="zh-CN" sz="16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/>
              <a:t>Connection placed in </a:t>
            </a:r>
            <a:r>
              <a:rPr lang="en-US" altLang="zh-CN" sz="2800" dirty="0" smtClean="0">
                <a:latin typeface="Comic Sans MS" pitchFamily="66" charset="0"/>
              </a:rPr>
              <a:t>FIN Wait</a:t>
            </a:r>
            <a:r>
              <a:rPr lang="en-US" altLang="zh-CN" sz="2800" dirty="0" smtClean="0"/>
              <a:t> state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smtClean="0"/>
              <a:t>Continues to accept data and deliver data to user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smtClean="0"/>
              <a:t>Not sends any more data</a:t>
            </a:r>
          </a:p>
          <a:p>
            <a:pPr lvl="3" eaLnBrk="1" hangingPunct="1">
              <a:lnSpc>
                <a:spcPct val="12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/>
              <a:t>When </a:t>
            </a:r>
            <a:r>
              <a:rPr lang="en-US" altLang="zh-CN" sz="2800" dirty="0" smtClean="0">
                <a:latin typeface="Comic Sans MS" pitchFamily="66" charset="0"/>
              </a:rPr>
              <a:t>FIN</a:t>
            </a:r>
            <a:r>
              <a:rPr lang="en-US" altLang="zh-CN" sz="2800" dirty="0" smtClean="0"/>
              <a:t> received, inform user and close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451EC-EE50-4D07-AFDF-7331E763FF14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Transport Services and Mechanisms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313" y="1557338"/>
            <a:ext cx="8358187" cy="423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03238" y="1592263"/>
            <a:ext cx="1368425" cy="11890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Application</a:t>
            </a:r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7416800" y="1592263"/>
            <a:ext cx="1368425" cy="11890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Application</a:t>
            </a:r>
          </a:p>
        </p:txBody>
      </p:sp>
      <p:sp>
        <p:nvSpPr>
          <p:cNvPr id="484359" name="Oval 7"/>
          <p:cNvSpPr>
            <a:spLocks noChangeArrowheads="1"/>
          </p:cNvSpPr>
          <p:nvPr/>
        </p:nvSpPr>
        <p:spPr bwMode="auto">
          <a:xfrm>
            <a:off x="431800" y="3176588"/>
            <a:ext cx="8461375" cy="4318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IP</a:t>
            </a:r>
          </a:p>
        </p:txBody>
      </p:sp>
      <p:sp>
        <p:nvSpPr>
          <p:cNvPr id="484360" name="AutoShape 8"/>
          <p:cNvSpPr>
            <a:spLocks noChangeArrowheads="1"/>
          </p:cNvSpPr>
          <p:nvPr/>
        </p:nvSpPr>
        <p:spPr bwMode="auto">
          <a:xfrm>
            <a:off x="503238" y="3608388"/>
            <a:ext cx="2592387" cy="757237"/>
          </a:xfrm>
          <a:prstGeom prst="cloudCallout">
            <a:avLst>
              <a:gd name="adj1" fmla="val -25505"/>
              <a:gd name="adj2" fmla="val 40356"/>
            </a:avLst>
          </a:prstGeom>
          <a:solidFill>
            <a:srgbClr val="66FFFF"/>
          </a:solidFill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b="0"/>
              <a:t>Network 1</a:t>
            </a:r>
          </a:p>
        </p:txBody>
      </p:sp>
      <p:sp>
        <p:nvSpPr>
          <p:cNvPr id="484361" name="AutoShape 9"/>
          <p:cNvSpPr>
            <a:spLocks noChangeArrowheads="1"/>
          </p:cNvSpPr>
          <p:nvPr/>
        </p:nvSpPr>
        <p:spPr bwMode="auto">
          <a:xfrm>
            <a:off x="3779838" y="3608388"/>
            <a:ext cx="2016125" cy="757237"/>
          </a:xfrm>
          <a:prstGeom prst="cloudCallout">
            <a:avLst>
              <a:gd name="adj1" fmla="val -36380"/>
              <a:gd name="adj2" fmla="val 40356"/>
            </a:avLst>
          </a:prstGeom>
          <a:solidFill>
            <a:srgbClr val="66FFFF"/>
          </a:solidFill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b="0"/>
              <a:t>Network 2</a:t>
            </a:r>
          </a:p>
        </p:txBody>
      </p:sp>
      <p:sp>
        <p:nvSpPr>
          <p:cNvPr id="484362" name="AutoShape 10"/>
          <p:cNvSpPr>
            <a:spLocks noChangeArrowheads="1"/>
          </p:cNvSpPr>
          <p:nvPr/>
        </p:nvSpPr>
        <p:spPr bwMode="auto">
          <a:xfrm>
            <a:off x="6084888" y="3608388"/>
            <a:ext cx="2592387" cy="757237"/>
          </a:xfrm>
          <a:prstGeom prst="cloudCallout">
            <a:avLst>
              <a:gd name="adj1" fmla="val -25505"/>
              <a:gd name="adj2" fmla="val 40356"/>
            </a:avLst>
          </a:prstGeom>
          <a:solidFill>
            <a:srgbClr val="66FFFF"/>
          </a:solidFill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b="0"/>
              <a:t>Network 3</a:t>
            </a:r>
          </a:p>
        </p:txBody>
      </p:sp>
      <p:sp>
        <p:nvSpPr>
          <p:cNvPr id="18442" name="矩形 10"/>
          <p:cNvSpPr>
            <a:spLocks noChangeArrowheads="1"/>
          </p:cNvSpPr>
          <p:nvPr/>
        </p:nvSpPr>
        <p:spPr bwMode="auto">
          <a:xfrm>
            <a:off x="2811463" y="1357313"/>
            <a:ext cx="2773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latin typeface="Comic Sans MS" pitchFamily="66" charset="0"/>
              </a:rPr>
              <a:t>The 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animBg="1"/>
      <p:bldP spid="484358" grpId="0" animBg="1"/>
      <p:bldP spid="484359" grpId="0" animBg="1"/>
      <p:bldP spid="484360" grpId="0" animBg="1"/>
      <p:bldP spid="484361" grpId="0" animBg="1"/>
      <p:bldP spid="4843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4227D3-777D-476D-B6D0-C6BD6A1D5466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Side Not Initiating Termination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FIN</a:t>
            </a:r>
            <a:r>
              <a:rPr lang="en-US" altLang="zh-CN" sz="2800" smtClean="0"/>
              <a:t> received, Inform </a:t>
            </a:r>
            <a:r>
              <a:rPr lang="en-US" altLang="zh-CN" sz="2800" smtClean="0">
                <a:latin typeface="Comic Sans MS" pitchFamily="66" charset="0"/>
              </a:rPr>
              <a:t>TS</a:t>
            </a:r>
            <a:r>
              <a:rPr lang="en-US" altLang="zh-CN" sz="2800" smtClean="0"/>
              <a:t> user</a:t>
            </a:r>
          </a:p>
          <a:p>
            <a:pPr lvl="1" eaLnBrk="1" hangingPunct="1"/>
            <a:r>
              <a:rPr lang="en-US" altLang="zh-CN" sz="2400" smtClean="0">
                <a:solidFill>
                  <a:schemeClr val="folHlink"/>
                </a:solidFill>
              </a:rPr>
              <a:t>No more data come from the other end</a:t>
            </a:r>
          </a:p>
          <a:p>
            <a:pPr lvl="3" eaLnBrk="1" hangingPunct="1"/>
            <a:endParaRPr lang="en-US" altLang="zh-CN" sz="160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CN" sz="2800" smtClean="0"/>
              <a:t>Place connection in </a:t>
            </a:r>
            <a:r>
              <a:rPr lang="en-US" altLang="zh-CN" sz="2800" smtClean="0">
                <a:latin typeface="Comic Sans MS" pitchFamily="66" charset="0"/>
              </a:rPr>
              <a:t>CLOSE Wait</a:t>
            </a:r>
            <a:r>
              <a:rPr lang="en-US" altLang="zh-CN" sz="2800" smtClean="0"/>
              <a:t> state</a:t>
            </a:r>
          </a:p>
          <a:p>
            <a:pPr lvl="1" eaLnBrk="1" hangingPunct="1"/>
            <a:r>
              <a:rPr lang="en-US" altLang="zh-CN" sz="2400" smtClean="0"/>
              <a:t>Continue to accept data from </a:t>
            </a:r>
            <a:r>
              <a:rPr lang="en-US" altLang="zh-CN" sz="2400" smtClean="0">
                <a:latin typeface="Comic Sans MS" pitchFamily="66" charset="0"/>
              </a:rPr>
              <a:t>TS</a:t>
            </a:r>
            <a:r>
              <a:rPr lang="en-US" altLang="zh-CN" sz="2400" smtClean="0"/>
              <a:t> user and transmit it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TS user issues </a:t>
            </a:r>
            <a:r>
              <a:rPr lang="en-US" altLang="zh-CN" sz="2800" smtClean="0">
                <a:latin typeface="Comic Sans MS" pitchFamily="66" charset="0"/>
              </a:rPr>
              <a:t>CLOSE</a:t>
            </a:r>
            <a:r>
              <a:rPr lang="en-US" altLang="zh-CN" sz="2800" smtClean="0"/>
              <a:t> primitive</a:t>
            </a:r>
          </a:p>
          <a:p>
            <a:pPr lvl="1" eaLnBrk="1" hangingPunct="1"/>
            <a:r>
              <a:rPr lang="en-US" altLang="zh-CN" sz="2400" smtClean="0"/>
              <a:t>Transport entity sends </a:t>
            </a:r>
            <a:r>
              <a:rPr lang="en-US" altLang="zh-CN" sz="2400" smtClean="0">
                <a:latin typeface="Comic Sans MS" pitchFamily="66" charset="0"/>
              </a:rPr>
              <a:t>FIN</a:t>
            </a:r>
          </a:p>
          <a:p>
            <a:pPr lvl="1" eaLnBrk="1" hangingPunct="1"/>
            <a:r>
              <a:rPr lang="en-US" altLang="zh-CN" sz="2400" smtClean="0"/>
              <a:t>Connection 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553C94-42B2-4EEC-87DD-210B44C93D6A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Unreliable Network Service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Segments may </a:t>
            </a:r>
            <a:r>
              <a:rPr lang="en-US" altLang="zh-CN" smtClean="0">
                <a:solidFill>
                  <a:schemeClr val="hlink"/>
                </a:solidFill>
              </a:rPr>
              <a:t>get lost</a:t>
            </a:r>
          </a:p>
          <a:p>
            <a:pPr eaLnBrk="1" hangingPunct="1"/>
            <a:r>
              <a:rPr lang="en-US" altLang="zh-CN" smtClean="0"/>
              <a:t>Segments may arrive </a:t>
            </a:r>
            <a:r>
              <a:rPr lang="en-US" altLang="zh-CN" smtClean="0">
                <a:solidFill>
                  <a:schemeClr val="hlink"/>
                </a:solidFill>
              </a:rPr>
              <a:t>out of order</a:t>
            </a:r>
          </a:p>
          <a:p>
            <a:pPr lvl="2" eaLnBrk="1" hangingPunct="1"/>
            <a:endParaRPr lang="en-US" altLang="zh-CN" smtClean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 smtClean="0"/>
              <a:t>Examples</a:t>
            </a:r>
          </a:p>
          <a:p>
            <a:pPr lvl="1" eaLnBrk="1" hangingPunct="1"/>
            <a:r>
              <a:rPr lang="en-US" altLang="zh-CN" smtClean="0"/>
              <a:t>Internet using </a:t>
            </a:r>
            <a:r>
              <a:rPr lang="en-US" altLang="zh-CN" smtClean="0">
                <a:latin typeface="Comic Sans MS" pitchFamily="66" charset="0"/>
              </a:rPr>
              <a:t>IP</a:t>
            </a:r>
          </a:p>
          <a:p>
            <a:pPr lvl="1" eaLnBrk="1" hangingPunct="1"/>
            <a:r>
              <a:rPr lang="en-US" altLang="zh-CN" smtClean="0"/>
              <a:t>Frame relay using </a:t>
            </a:r>
            <a:r>
              <a:rPr lang="en-US" altLang="zh-CN" smtClean="0">
                <a:latin typeface="Comic Sans MS" pitchFamily="66" charset="0"/>
              </a:rPr>
              <a:t>LAPF</a:t>
            </a:r>
            <a:r>
              <a:rPr lang="en-US" altLang="zh-CN" smtClean="0"/>
              <a:t> core</a:t>
            </a:r>
          </a:p>
          <a:p>
            <a:pPr lvl="1" eaLnBrk="1" hangingPunct="1"/>
            <a:r>
              <a:rPr lang="en-US" altLang="zh-CN" smtClean="0"/>
              <a:t>IEEE 802.3 using unacknowledged connectionless </a:t>
            </a:r>
            <a:r>
              <a:rPr lang="en-US" altLang="zh-CN" smtClean="0">
                <a:latin typeface="Comic Sans MS" pitchFamily="66" charset="0"/>
              </a:rPr>
              <a:t>LLC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B6AB4F-7CFE-49C7-9AA9-B692986995F2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Connection Establishment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2-way handshake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A sends </a:t>
            </a:r>
            <a:r>
              <a:rPr lang="en-US" altLang="zh-CN" sz="2400" dirty="0" smtClean="0">
                <a:latin typeface="Comic Sans MS" pitchFamily="66" charset="0"/>
              </a:rPr>
              <a:t>SYN</a:t>
            </a:r>
            <a:r>
              <a:rPr lang="en-US" altLang="zh-CN" sz="2400" dirty="0" smtClean="0"/>
              <a:t>, B replies with </a:t>
            </a:r>
            <a:r>
              <a:rPr lang="en-US" altLang="zh-CN" sz="2400" dirty="0" smtClean="0">
                <a:latin typeface="Comic Sans MS" pitchFamily="66" charset="0"/>
              </a:rPr>
              <a:t>SYN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Lost </a:t>
            </a:r>
            <a:r>
              <a:rPr lang="en-US" altLang="zh-CN" sz="2400" dirty="0" smtClean="0">
                <a:latin typeface="Comic Sans MS" pitchFamily="66" charset="0"/>
              </a:rPr>
              <a:t>SYNs</a:t>
            </a:r>
            <a:r>
              <a:rPr lang="en-US" altLang="zh-CN" sz="2400" dirty="0" smtClean="0"/>
              <a:t> handled by re-transmission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Ignore duplicate </a:t>
            </a:r>
            <a:r>
              <a:rPr lang="en-US" altLang="zh-CN" sz="2400" dirty="0" smtClean="0">
                <a:latin typeface="Comic Sans MS" pitchFamily="66" charset="0"/>
              </a:rPr>
              <a:t>SYNs</a:t>
            </a:r>
            <a:r>
              <a:rPr lang="en-US" altLang="zh-CN" sz="2400" dirty="0" smtClean="0"/>
              <a:t> once connected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Problem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How to recognize </a:t>
            </a:r>
            <a:r>
              <a:rPr lang="en-US" altLang="zh-CN" sz="2400" dirty="0" smtClean="0">
                <a:solidFill>
                  <a:schemeClr val="hlink"/>
                </a:solidFill>
              </a:rPr>
              <a:t>slipped segments from old connection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How to recognize duplicated </a:t>
            </a:r>
            <a:r>
              <a:rPr lang="en-US" altLang="zh-CN" sz="2400" dirty="0" smtClean="0">
                <a:solidFill>
                  <a:schemeClr val="hlink"/>
                </a:solidFill>
              </a:rPr>
              <a:t>obsolete 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itchFamily="66" charset="0"/>
              </a:rPr>
              <a:t>SYN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Handle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SYN</a:t>
            </a:r>
            <a:r>
              <a:rPr lang="en-US" altLang="zh-CN" sz="2400" dirty="0" smtClean="0"/>
              <a:t> with start </a:t>
            </a:r>
            <a:r>
              <a:rPr lang="en-US" altLang="zh-CN" sz="2400" dirty="0" err="1" smtClean="0">
                <a:latin typeface="Comic Sans MS" pitchFamily="66" charset="0"/>
              </a:rPr>
              <a:t>seq</a:t>
            </a:r>
            <a:r>
              <a:rPr lang="en-US" altLang="zh-CN" sz="2400" dirty="0" smtClean="0">
                <a:latin typeface="Comic Sans MS" pitchFamily="66" charset="0"/>
              </a:rPr>
              <a:t> number </a:t>
            </a:r>
            <a:r>
              <a:rPr lang="en-US" altLang="zh-CN" sz="2400" dirty="0" err="1" smtClean="0">
                <a:latin typeface="Comic Sans MS" pitchFamily="66" charset="0"/>
              </a:rPr>
              <a:t>i</a:t>
            </a:r>
            <a:r>
              <a:rPr lang="en-US" altLang="zh-CN" sz="2400" dirty="0" smtClean="0"/>
              <a:t> far removed from previous connection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ACK SYN</a:t>
            </a:r>
            <a:r>
              <a:rPr lang="en-US" altLang="zh-CN" sz="2400" dirty="0" smtClean="0"/>
              <a:t>, use 3-way handshake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3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FB65AB-1C6C-40A7-BC88-C877999ECB5E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2-Way Handshake: Slipped Data Segment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 b="15790"/>
          <a:stretch>
            <a:fillRect/>
          </a:stretch>
        </p:blipFill>
        <p:spPr bwMode="auto">
          <a:xfrm>
            <a:off x="2592388" y="1449388"/>
            <a:ext cx="4659312" cy="513556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70682E-22A9-42D1-B630-BE865C1BD0FA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2-Way Handshake: Obsolete SYN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8965"/>
          <a:stretch>
            <a:fillRect/>
          </a:stretch>
        </p:blipFill>
        <p:spPr bwMode="auto">
          <a:xfrm>
            <a:off x="1258888" y="1412875"/>
            <a:ext cx="6675437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2E63B4-0FAA-4090-918D-7AD3D928A2CC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3-Way Handshake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5763" y="1520825"/>
            <a:ext cx="5918200" cy="403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E3533E-2473-4274-BFF2-E4AF3AB27F93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84200"/>
            <a:ext cx="2951162" cy="1944688"/>
          </a:xfrm>
        </p:spPr>
        <p:txBody>
          <a:bodyPr/>
          <a:lstStyle/>
          <a:p>
            <a:pPr eaLnBrk="1" hangingPunct="1"/>
            <a:r>
              <a:rPr lang="en-US" altLang="zh-CN" smtClean="0"/>
              <a:t>3-Way Handshake: Examples</a:t>
            </a: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254000"/>
            <a:ext cx="4000500" cy="62928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89F458-2892-4603-B2CB-01DAD0DAAB7A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512763"/>
            <a:ext cx="3517900" cy="1935162"/>
          </a:xfrm>
        </p:spPr>
        <p:txBody>
          <a:bodyPr/>
          <a:lstStyle/>
          <a:p>
            <a:pPr eaLnBrk="1" hangingPunct="1"/>
            <a:r>
              <a:rPr lang="en-US" altLang="zh-CN" smtClean="0"/>
              <a:t>3-Way Handshake: State Diagram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548"/>
          <a:stretch>
            <a:fillRect/>
          </a:stretch>
        </p:blipFill>
        <p:spPr bwMode="auto">
          <a:xfrm>
            <a:off x="3887788" y="584200"/>
            <a:ext cx="4697412" cy="602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9640B-86D2-486E-8257-BCACD0E855A4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Connection Termination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A problem with 2-way termination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Entity in </a:t>
            </a:r>
            <a:r>
              <a:rPr lang="en-US" altLang="zh-CN" sz="2400" dirty="0" smtClean="0">
                <a:latin typeface="Comic Sans MS" pitchFamily="66" charset="0"/>
              </a:rPr>
              <a:t>CLOSE Wait</a:t>
            </a:r>
            <a:r>
              <a:rPr lang="en-US" altLang="zh-CN" sz="2400" dirty="0" smtClean="0"/>
              <a:t> state sends last data segment, followed by </a:t>
            </a:r>
            <a:r>
              <a:rPr lang="en-US" altLang="zh-CN" sz="2400" dirty="0" smtClean="0">
                <a:latin typeface="Comic Sans MS" pitchFamily="66" charset="0"/>
              </a:rPr>
              <a:t>FIN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latin typeface="Comic Sans MS" pitchFamily="66" charset="0"/>
              </a:rPr>
              <a:t>FIN</a:t>
            </a:r>
            <a:r>
              <a:rPr lang="en-US" altLang="zh-CN" sz="2400" dirty="0" smtClean="0"/>
              <a:t> arrives before last data segment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Receiver accepts </a:t>
            </a:r>
            <a:r>
              <a:rPr lang="en-US" altLang="zh-CN" sz="2400" dirty="0" smtClean="0">
                <a:latin typeface="Comic Sans MS" pitchFamily="66" charset="0"/>
              </a:rPr>
              <a:t>FIN</a:t>
            </a:r>
            <a:r>
              <a:rPr lang="en-US" altLang="zh-CN" sz="2400" dirty="0" smtClean="0"/>
              <a:t> and closes connection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Now </a:t>
            </a:r>
            <a:r>
              <a:rPr lang="en-US" altLang="zh-CN" sz="2400" dirty="0" smtClean="0">
                <a:solidFill>
                  <a:schemeClr val="hlink"/>
                </a:solidFill>
              </a:rPr>
              <a:t>last data segment lost</a:t>
            </a:r>
          </a:p>
          <a:p>
            <a:pPr lvl="3" eaLnBrk="1" hangingPunct="1">
              <a:defRPr/>
            </a:pPr>
            <a:endParaRPr lang="en-US" altLang="zh-CN" sz="1600" dirty="0" smtClean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en-US" altLang="zh-CN" sz="2800" dirty="0" smtClean="0"/>
              <a:t>Handle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Associate sequence number with </a:t>
            </a:r>
            <a:r>
              <a:rPr lang="en-US" altLang="zh-CN" sz="2400" dirty="0" smtClean="0">
                <a:latin typeface="Comic Sans MS" pitchFamily="66" charset="0"/>
              </a:rPr>
              <a:t>FIN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Receiver waits for all segments before </a:t>
            </a:r>
            <a:r>
              <a:rPr lang="en-US" altLang="zh-CN" sz="2400" dirty="0" smtClean="0">
                <a:latin typeface="Comic Sans MS" pitchFamily="66" charset="0"/>
              </a:rPr>
              <a:t>FIN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seq</a:t>
            </a:r>
            <a:r>
              <a:rPr lang="en-US" altLang="zh-CN" sz="2400" dirty="0" smtClean="0"/>
              <a:t> number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latin typeface="Comic Sans MS" pitchFamily="66" charset="0"/>
              </a:rPr>
              <a:t>ACK FIN</a:t>
            </a:r>
            <a:r>
              <a:rPr lang="en-US" altLang="zh-CN" sz="2400" dirty="0" smtClean="0"/>
              <a:t>, use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3-way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8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67AA2A-2CF1-4299-A893-AC4BA9E798BF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7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Graceful Close</a:t>
            </a:r>
          </a:p>
        </p:txBody>
      </p:sp>
      <p:sp>
        <p:nvSpPr>
          <p:cNvPr id="137222" name="Line 28"/>
          <p:cNvSpPr>
            <a:spLocks noChangeShapeType="1"/>
          </p:cNvSpPr>
          <p:nvPr/>
        </p:nvSpPr>
        <p:spPr bwMode="auto">
          <a:xfrm>
            <a:off x="2339975" y="2420938"/>
            <a:ext cx="4572000" cy="50323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18" name="Object 29"/>
          <p:cNvGraphicFramePr>
            <a:graphicFrameLocks noChangeAspect="1"/>
          </p:cNvGraphicFramePr>
          <p:nvPr/>
        </p:nvGraphicFramePr>
        <p:xfrm>
          <a:off x="1919288" y="1731963"/>
          <a:ext cx="485775" cy="385762"/>
        </p:xfrm>
        <a:graphic>
          <a:graphicData uri="http://schemas.openxmlformats.org/presentationml/2006/ole">
            <p:oleObj spid="_x0000_s137218" name="Clip" r:id="rId4" imgW="1305626" imgH="1082835" progId="">
              <p:embed/>
            </p:oleObj>
          </a:graphicData>
        </a:graphic>
      </p:graphicFrame>
      <p:sp>
        <p:nvSpPr>
          <p:cNvPr id="137223" name="Text Box 30"/>
          <p:cNvSpPr txBox="1">
            <a:spLocks noChangeArrowheads="1"/>
          </p:cNvSpPr>
          <p:nvPr/>
        </p:nvSpPr>
        <p:spPr bwMode="auto">
          <a:xfrm>
            <a:off x="2397125" y="1731963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client</a:t>
            </a:r>
            <a:endParaRPr lang="en-US" altLang="zh-CN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24" name="Text Box 31"/>
          <p:cNvSpPr txBox="1">
            <a:spLocks noChangeArrowheads="1"/>
          </p:cNvSpPr>
          <p:nvPr/>
        </p:nvSpPr>
        <p:spPr bwMode="auto">
          <a:xfrm rot="351754">
            <a:off x="3987800" y="2349500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400" b="0">
                <a:solidFill>
                  <a:srgbClr val="000000"/>
                </a:solidFill>
                <a:latin typeface="Arial" charset="0"/>
              </a:rPr>
              <a:t>FIN i</a:t>
            </a:r>
            <a:endParaRPr lang="en-US" altLang="zh-CN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37219" name="Object 32"/>
          <p:cNvGraphicFramePr>
            <a:graphicFrameLocks noChangeAspect="1"/>
          </p:cNvGraphicFramePr>
          <p:nvPr/>
        </p:nvGraphicFramePr>
        <p:xfrm>
          <a:off x="6623050" y="1741488"/>
          <a:ext cx="485775" cy="385762"/>
        </p:xfrm>
        <a:graphic>
          <a:graphicData uri="http://schemas.openxmlformats.org/presentationml/2006/ole">
            <p:oleObj spid="_x0000_s137219" name="Clip" r:id="rId5" imgW="1305626" imgH="1082835" progId="">
              <p:embed/>
            </p:oleObj>
          </a:graphicData>
        </a:graphic>
      </p:graphicFrame>
      <p:sp>
        <p:nvSpPr>
          <p:cNvPr id="137225" name="Text Box 33"/>
          <p:cNvSpPr txBox="1">
            <a:spLocks noChangeArrowheads="1"/>
          </p:cNvSpPr>
          <p:nvPr/>
        </p:nvSpPr>
        <p:spPr bwMode="auto">
          <a:xfrm>
            <a:off x="5795963" y="1736725"/>
            <a:ext cx="800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server</a:t>
            </a:r>
            <a:endParaRPr lang="en-US" altLang="zh-CN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26" name="Line 34"/>
          <p:cNvSpPr>
            <a:spLocks noChangeShapeType="1"/>
          </p:cNvSpPr>
          <p:nvPr/>
        </p:nvSpPr>
        <p:spPr bwMode="auto">
          <a:xfrm>
            <a:off x="2339975" y="4437063"/>
            <a:ext cx="4572000" cy="5397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7" name="Line 35"/>
          <p:cNvSpPr>
            <a:spLocks noChangeShapeType="1"/>
          </p:cNvSpPr>
          <p:nvPr/>
        </p:nvSpPr>
        <p:spPr bwMode="auto">
          <a:xfrm>
            <a:off x="2195513" y="4365625"/>
            <a:ext cx="0" cy="1258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8" name="Line 36"/>
          <p:cNvSpPr>
            <a:spLocks noChangeShapeType="1"/>
          </p:cNvSpPr>
          <p:nvPr/>
        </p:nvSpPr>
        <p:spPr bwMode="auto">
          <a:xfrm flipH="1">
            <a:off x="6911975" y="2171700"/>
            <a:ext cx="0" cy="3409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9" name="Line 37"/>
          <p:cNvSpPr>
            <a:spLocks noChangeShapeType="1"/>
          </p:cNvSpPr>
          <p:nvPr/>
        </p:nvSpPr>
        <p:spPr bwMode="auto">
          <a:xfrm flipH="1">
            <a:off x="2339975" y="2997200"/>
            <a:ext cx="4537075" cy="6477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0" name="Text Box 38"/>
          <p:cNvSpPr txBox="1">
            <a:spLocks noChangeArrowheads="1"/>
          </p:cNvSpPr>
          <p:nvPr/>
        </p:nvSpPr>
        <p:spPr bwMode="auto">
          <a:xfrm rot="-534246">
            <a:off x="2884488" y="3087688"/>
            <a:ext cx="2732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0">
                <a:solidFill>
                  <a:srgbClr val="000000"/>
                </a:solidFill>
                <a:latin typeface="Arial" charset="0"/>
              </a:rPr>
              <a:t>ACK i+1</a:t>
            </a:r>
            <a:endParaRPr lang="en-US" altLang="zh-CN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31" name="Text Box 39"/>
          <p:cNvSpPr txBox="1">
            <a:spLocks noChangeArrowheads="1"/>
          </p:cNvSpPr>
          <p:nvPr/>
        </p:nvSpPr>
        <p:spPr bwMode="auto">
          <a:xfrm rot="349395">
            <a:off x="3949700" y="4400550"/>
            <a:ext cx="84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400" b="0">
                <a:solidFill>
                  <a:srgbClr val="000000"/>
                </a:solidFill>
                <a:latin typeface="Arial" charset="0"/>
              </a:rPr>
              <a:t>ACK j+1</a:t>
            </a:r>
          </a:p>
        </p:txBody>
      </p:sp>
      <p:sp>
        <p:nvSpPr>
          <p:cNvPr id="137232" name="Line 40"/>
          <p:cNvSpPr>
            <a:spLocks noChangeShapeType="1"/>
          </p:cNvSpPr>
          <p:nvPr/>
        </p:nvSpPr>
        <p:spPr bwMode="auto">
          <a:xfrm flipH="1">
            <a:off x="2339975" y="3536950"/>
            <a:ext cx="4537075" cy="82867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3" name="Text Box 41"/>
          <p:cNvSpPr txBox="1">
            <a:spLocks noChangeArrowheads="1"/>
          </p:cNvSpPr>
          <p:nvPr/>
        </p:nvSpPr>
        <p:spPr bwMode="auto">
          <a:xfrm rot="-570055">
            <a:off x="3516313" y="3703638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0">
                <a:solidFill>
                  <a:srgbClr val="000000"/>
                </a:solidFill>
                <a:latin typeface="Arial" charset="0"/>
              </a:rPr>
              <a:t>FIN j</a:t>
            </a:r>
            <a:endParaRPr lang="en-US" altLang="zh-CN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34" name="Line 42"/>
          <p:cNvSpPr>
            <a:spLocks noChangeShapeType="1"/>
          </p:cNvSpPr>
          <p:nvPr/>
        </p:nvSpPr>
        <p:spPr bwMode="auto">
          <a:xfrm>
            <a:off x="2322513" y="2324100"/>
            <a:ext cx="0" cy="3343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5" name="Text Box 43"/>
          <p:cNvSpPr txBox="1">
            <a:spLocks noChangeArrowheads="1"/>
          </p:cNvSpPr>
          <p:nvPr/>
        </p:nvSpPr>
        <p:spPr bwMode="auto">
          <a:xfrm>
            <a:off x="611188" y="2203450"/>
            <a:ext cx="1485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User close</a:t>
            </a:r>
          </a:p>
          <a:p>
            <a:pPr algn="ctr" eaLnBrk="0" hangingPunct="0"/>
            <a:r>
              <a:rPr lang="en-US" altLang="zh-CN" b="0">
                <a:solidFill>
                  <a:schemeClr val="folHlink"/>
                </a:solidFill>
                <a:latin typeface="Comic Sans MS" pitchFamily="66" charset="0"/>
              </a:rPr>
              <a:t>FIN Wait_1</a:t>
            </a:r>
          </a:p>
        </p:txBody>
      </p:sp>
      <p:sp>
        <p:nvSpPr>
          <p:cNvPr id="137236" name="Text Box 44"/>
          <p:cNvSpPr txBox="1">
            <a:spLocks noChangeArrowheads="1"/>
          </p:cNvSpPr>
          <p:nvPr/>
        </p:nvSpPr>
        <p:spPr bwMode="auto">
          <a:xfrm>
            <a:off x="6985000" y="3429000"/>
            <a:ext cx="1303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User close</a:t>
            </a:r>
          </a:p>
          <a:p>
            <a:pPr algn="ctr" eaLnBrk="0" hangingPunct="0"/>
            <a:r>
              <a:rPr lang="en-US" altLang="zh-CN" b="0">
                <a:solidFill>
                  <a:schemeClr val="folHlink"/>
                </a:solidFill>
                <a:latin typeface="Comic Sans MS" pitchFamily="66" charset="0"/>
              </a:rPr>
              <a:t>LAST ACK</a:t>
            </a:r>
          </a:p>
        </p:txBody>
      </p:sp>
      <p:sp>
        <p:nvSpPr>
          <p:cNvPr id="137237" name="Text Box 45"/>
          <p:cNvSpPr txBox="1">
            <a:spLocks noChangeArrowheads="1"/>
          </p:cNvSpPr>
          <p:nvPr/>
        </p:nvSpPr>
        <p:spPr bwMode="auto">
          <a:xfrm>
            <a:off x="620713" y="5551488"/>
            <a:ext cx="1179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0">
                <a:solidFill>
                  <a:schemeClr val="folHlink"/>
                </a:solidFill>
                <a:latin typeface="Comic Sans MS" pitchFamily="66" charset="0"/>
              </a:rPr>
              <a:t>CLOSED</a:t>
            </a:r>
          </a:p>
        </p:txBody>
      </p:sp>
      <p:sp>
        <p:nvSpPr>
          <p:cNvPr id="137238" name="Line 46"/>
          <p:cNvSpPr>
            <a:spLocks noChangeShapeType="1"/>
          </p:cNvSpPr>
          <p:nvPr/>
        </p:nvSpPr>
        <p:spPr bwMode="auto">
          <a:xfrm>
            <a:off x="2078038" y="4365625"/>
            <a:ext cx="190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9" name="Line 47"/>
          <p:cNvSpPr>
            <a:spLocks noChangeShapeType="1"/>
          </p:cNvSpPr>
          <p:nvPr/>
        </p:nvSpPr>
        <p:spPr bwMode="auto">
          <a:xfrm>
            <a:off x="2079625" y="5624513"/>
            <a:ext cx="190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40" name="Text Box 48"/>
          <p:cNvSpPr txBox="1">
            <a:spLocks noChangeArrowheads="1"/>
          </p:cNvSpPr>
          <p:nvPr/>
        </p:nvSpPr>
        <p:spPr bwMode="auto">
          <a:xfrm rot="-5400000">
            <a:off x="1329532" y="4804568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timed wait</a:t>
            </a:r>
          </a:p>
        </p:txBody>
      </p:sp>
      <p:sp>
        <p:nvSpPr>
          <p:cNvPr id="137241" name="Text Box 49"/>
          <p:cNvSpPr txBox="1">
            <a:spLocks noChangeArrowheads="1"/>
          </p:cNvSpPr>
          <p:nvPr/>
        </p:nvSpPr>
        <p:spPr bwMode="auto">
          <a:xfrm>
            <a:off x="6985000" y="2816225"/>
            <a:ext cx="1547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eaLnBrk="0" hangingPunct="0"/>
            <a:r>
              <a:rPr lang="en-US" altLang="zh-CN" b="0">
                <a:solidFill>
                  <a:schemeClr val="folHlink"/>
                </a:solidFill>
                <a:latin typeface="Comic Sans MS" pitchFamily="66" charset="0"/>
              </a:rPr>
              <a:t>CLOSE Wait</a:t>
            </a:r>
          </a:p>
        </p:txBody>
      </p:sp>
      <p:sp>
        <p:nvSpPr>
          <p:cNvPr id="137242" name="Line 50"/>
          <p:cNvSpPr>
            <a:spLocks noChangeShapeType="1"/>
          </p:cNvSpPr>
          <p:nvPr/>
        </p:nvSpPr>
        <p:spPr bwMode="auto">
          <a:xfrm>
            <a:off x="684213" y="249237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3" name="Line 51"/>
          <p:cNvSpPr>
            <a:spLocks noChangeShapeType="1"/>
          </p:cNvSpPr>
          <p:nvPr/>
        </p:nvSpPr>
        <p:spPr bwMode="auto">
          <a:xfrm>
            <a:off x="6948488" y="375285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4" name="Text Box 52"/>
          <p:cNvSpPr txBox="1">
            <a:spLocks noChangeArrowheads="1"/>
          </p:cNvSpPr>
          <p:nvPr/>
        </p:nvSpPr>
        <p:spPr bwMode="auto">
          <a:xfrm>
            <a:off x="611188" y="3465513"/>
            <a:ext cx="1547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eaLnBrk="0" hangingPunct="0"/>
            <a:r>
              <a:rPr lang="en-US" altLang="zh-CN" b="0">
                <a:solidFill>
                  <a:schemeClr val="folHlink"/>
                </a:solidFill>
                <a:latin typeface="Comic Sans MS" pitchFamily="66" charset="0"/>
              </a:rPr>
              <a:t>FIN Wait_2</a:t>
            </a:r>
          </a:p>
        </p:txBody>
      </p:sp>
      <p:sp>
        <p:nvSpPr>
          <p:cNvPr id="137245" name="Text Box 53"/>
          <p:cNvSpPr txBox="1">
            <a:spLocks noChangeArrowheads="1"/>
          </p:cNvSpPr>
          <p:nvPr/>
        </p:nvSpPr>
        <p:spPr bwMode="auto">
          <a:xfrm>
            <a:off x="503238" y="4214813"/>
            <a:ext cx="1547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eaLnBrk="0" hangingPunct="0"/>
            <a:r>
              <a:rPr lang="en-US" altLang="zh-CN" b="0">
                <a:solidFill>
                  <a:schemeClr val="folHlink"/>
                </a:solidFill>
                <a:latin typeface="Comic Sans MS" pitchFamily="66" charset="0"/>
              </a:rPr>
              <a:t>TIME Wait</a:t>
            </a:r>
          </a:p>
        </p:txBody>
      </p:sp>
      <p:sp>
        <p:nvSpPr>
          <p:cNvPr id="137246" name="Text Box 54"/>
          <p:cNvSpPr txBox="1">
            <a:spLocks noChangeArrowheads="1"/>
          </p:cNvSpPr>
          <p:nvPr/>
        </p:nvSpPr>
        <p:spPr bwMode="auto">
          <a:xfrm>
            <a:off x="6992938" y="4797425"/>
            <a:ext cx="11795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0">
                <a:solidFill>
                  <a:schemeClr val="folHlink"/>
                </a:solidFill>
                <a:latin typeface="Comic Sans MS" pitchFamily="66" charset="0"/>
              </a:rPr>
              <a:t>CLOSED</a:t>
            </a:r>
          </a:p>
        </p:txBody>
      </p:sp>
      <p:sp>
        <p:nvSpPr>
          <p:cNvPr id="137247" name="Line 55"/>
          <p:cNvSpPr>
            <a:spLocks noChangeShapeType="1"/>
          </p:cNvSpPr>
          <p:nvPr/>
        </p:nvSpPr>
        <p:spPr bwMode="auto">
          <a:xfrm>
            <a:off x="4427538" y="3573463"/>
            <a:ext cx="32385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8" name="Line 56"/>
          <p:cNvSpPr>
            <a:spLocks noChangeShapeType="1"/>
          </p:cNvSpPr>
          <p:nvPr/>
        </p:nvSpPr>
        <p:spPr bwMode="auto">
          <a:xfrm>
            <a:off x="3816350" y="3573463"/>
            <a:ext cx="32385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9" name="TextBox 32"/>
          <p:cNvSpPr txBox="1">
            <a:spLocks noChangeArrowheads="1"/>
          </p:cNvSpPr>
          <p:nvPr/>
        </p:nvSpPr>
        <p:spPr bwMode="auto">
          <a:xfrm>
            <a:off x="2397125" y="5918200"/>
            <a:ext cx="4197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  <a:latin typeface="Comic Sans MS" pitchFamily="66" charset="0"/>
              </a:rPr>
              <a:t>Q: What does TIME Wait stand for?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BB76E7-08B2-4C9C-B231-71531F608F1F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Internet Transport Services</a:t>
            </a:r>
          </a:p>
        </p:txBody>
      </p:sp>
      <p:sp>
        <p:nvSpPr>
          <p:cNvPr id="4853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4624387" cy="4895850"/>
          </a:xfrm>
        </p:spPr>
        <p:txBody>
          <a:bodyPr lIns="54000" rIns="54000"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000" dirty="0" smtClean="0"/>
              <a:t>Provide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logical communication</a:t>
            </a:r>
            <a:r>
              <a:rPr lang="en-US" altLang="zh-CN" sz="2000" dirty="0" smtClean="0"/>
              <a:t> between app processes running on different hosts</a:t>
            </a:r>
          </a:p>
          <a:p>
            <a:pPr lvl="2" eaLnBrk="1" hangingPunct="1">
              <a:defRPr/>
            </a:pPr>
            <a:endParaRPr lang="en-US" altLang="zh-CN" sz="1200" dirty="0" smtClean="0"/>
          </a:p>
          <a:p>
            <a:pPr eaLnBrk="1" hangingPunct="1">
              <a:defRPr/>
            </a:pPr>
            <a:r>
              <a:rPr lang="en-US" altLang="zh-CN" sz="2000" dirty="0" smtClean="0"/>
              <a:t>Transport protocols run in end systems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Send side</a:t>
            </a:r>
            <a:r>
              <a:rPr lang="en-US" altLang="zh-CN" sz="2000" dirty="0" smtClean="0"/>
              <a:t>: breaks app messages into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segments</a:t>
            </a:r>
            <a:r>
              <a:rPr lang="en-US" altLang="zh-CN" sz="2000" dirty="0" smtClean="0"/>
              <a:t>, passes to network layer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Receive side</a:t>
            </a:r>
            <a:r>
              <a:rPr lang="en-US" altLang="zh-CN" sz="2000" dirty="0" smtClean="0"/>
              <a:t>: reassembles segments into messages, passes to app layer</a:t>
            </a:r>
          </a:p>
          <a:p>
            <a:pPr lvl="3" eaLnBrk="1" hangingPunct="1">
              <a:defRPr/>
            </a:pPr>
            <a:endParaRPr lang="en-US" altLang="zh-CN" sz="1200" dirty="0" smtClean="0"/>
          </a:p>
          <a:p>
            <a:pPr eaLnBrk="1" hangingPunct="1">
              <a:defRPr/>
            </a:pPr>
            <a:r>
              <a:rPr lang="en-US" altLang="zh-CN" sz="2000" dirty="0" smtClean="0"/>
              <a:t>More than one transport protocol available to apps</a:t>
            </a:r>
          </a:p>
          <a:p>
            <a:pPr lvl="1" eaLnBrk="1" hangingPunct="1">
              <a:defRPr/>
            </a:pPr>
            <a:r>
              <a:rPr lang="en-US" altLang="zh-CN" sz="2000" dirty="0" smtClean="0"/>
              <a:t>Internet: </a:t>
            </a:r>
            <a:r>
              <a:rPr lang="en-US" altLang="zh-CN" sz="2000" dirty="0" smtClean="0">
                <a:latin typeface="Comic Sans MS" pitchFamily="66" charset="0"/>
              </a:rPr>
              <a:t>TCP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latin typeface="Comic Sans MS" pitchFamily="66" charset="0"/>
              </a:rPr>
              <a:t>UDP</a:t>
            </a:r>
          </a:p>
        </p:txBody>
      </p:sp>
      <p:sp>
        <p:nvSpPr>
          <p:cNvPr id="1044" name="Freeform 276"/>
          <p:cNvSpPr>
            <a:spLocks/>
          </p:cNvSpPr>
          <p:nvPr/>
        </p:nvSpPr>
        <p:spPr bwMode="auto">
          <a:xfrm>
            <a:off x="7016750" y="201930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" name="Freeform 277"/>
          <p:cNvSpPr>
            <a:spLocks/>
          </p:cNvSpPr>
          <p:nvPr/>
        </p:nvSpPr>
        <p:spPr bwMode="auto">
          <a:xfrm>
            <a:off x="5137150" y="18764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6" name="Freeform 278"/>
          <p:cNvSpPr>
            <a:spLocks/>
          </p:cNvSpPr>
          <p:nvPr/>
        </p:nvSpPr>
        <p:spPr bwMode="auto">
          <a:xfrm>
            <a:off x="5505450" y="33274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47" name="Group 279"/>
          <p:cNvGrpSpPr>
            <a:grpSpLocks/>
          </p:cNvGrpSpPr>
          <p:nvPr/>
        </p:nvGrpSpPr>
        <p:grpSpPr bwMode="auto">
          <a:xfrm>
            <a:off x="5254625" y="2011363"/>
            <a:ext cx="733425" cy="319087"/>
            <a:chOff x="3552" y="246"/>
            <a:chExt cx="527" cy="248"/>
          </a:xfrm>
        </p:grpSpPr>
        <p:graphicFrame>
          <p:nvGraphicFramePr>
            <p:cNvPr id="1039" name="Object 28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1039" name="Clip" r:id="rId3" imgW="1305626" imgH="1082835" progId="">
                <p:embed/>
              </p:oleObj>
            </a:graphicData>
          </a:graphic>
        </p:graphicFrame>
        <p:graphicFrame>
          <p:nvGraphicFramePr>
            <p:cNvPr id="1040" name="Object 28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1040" name="Clip" r:id="rId4" imgW="676440" imgH="485640" progId="">
                <p:embed/>
              </p:oleObj>
            </a:graphicData>
          </a:graphic>
        </p:graphicFrame>
        <p:sp>
          <p:nvSpPr>
            <p:cNvPr id="1298" name="Line 28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8" name="Group 283"/>
          <p:cNvGrpSpPr>
            <a:grpSpLocks/>
          </p:cNvGrpSpPr>
          <p:nvPr/>
        </p:nvGrpSpPr>
        <p:grpSpPr bwMode="auto">
          <a:xfrm>
            <a:off x="5254625" y="2606675"/>
            <a:ext cx="733425" cy="319088"/>
            <a:chOff x="3552" y="246"/>
            <a:chExt cx="527" cy="248"/>
          </a:xfrm>
        </p:grpSpPr>
        <p:graphicFrame>
          <p:nvGraphicFramePr>
            <p:cNvPr id="1037" name="Object 284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1037" name="Clip" r:id="rId5" imgW="1305626" imgH="1082835" progId="">
                <p:embed/>
              </p:oleObj>
            </a:graphicData>
          </a:graphic>
        </p:graphicFrame>
        <p:graphicFrame>
          <p:nvGraphicFramePr>
            <p:cNvPr id="1038" name="Object 285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1038" name="Clip" r:id="rId6" imgW="676440" imgH="485640" progId="">
                <p:embed/>
              </p:oleObj>
            </a:graphicData>
          </a:graphic>
        </p:graphicFrame>
        <p:sp>
          <p:nvSpPr>
            <p:cNvPr id="1297" name="Line 286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9" name="Group 287"/>
          <p:cNvGrpSpPr>
            <a:grpSpLocks/>
          </p:cNvGrpSpPr>
          <p:nvPr/>
        </p:nvGrpSpPr>
        <p:grpSpPr bwMode="auto">
          <a:xfrm>
            <a:off x="5630863" y="2393950"/>
            <a:ext cx="69850" cy="214313"/>
            <a:chOff x="3842" y="406"/>
            <a:chExt cx="51" cy="167"/>
          </a:xfrm>
        </p:grpSpPr>
        <p:sp>
          <p:nvSpPr>
            <p:cNvPr id="1294" name="Oval 288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95" name="Oval 289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96" name="Oval 290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1050" name="Group 291"/>
          <p:cNvGrpSpPr>
            <a:grpSpLocks/>
          </p:cNvGrpSpPr>
          <p:nvPr/>
        </p:nvGrpSpPr>
        <p:grpSpPr bwMode="auto">
          <a:xfrm>
            <a:off x="6100763" y="2897188"/>
            <a:ext cx="209550" cy="395287"/>
            <a:chOff x="4180" y="783"/>
            <a:chExt cx="150" cy="307"/>
          </a:xfrm>
        </p:grpSpPr>
        <p:sp>
          <p:nvSpPr>
            <p:cNvPr id="1286" name="AutoShape 29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87" name="Rectangle 29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88" name="Rectangle 29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89" name="AutoShape 29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90" name="Line 29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1" name="Line 29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2" name="Rectangle 29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93" name="Rectangle 29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1051" name="Group 300"/>
          <p:cNvGrpSpPr>
            <a:grpSpLocks/>
          </p:cNvGrpSpPr>
          <p:nvPr/>
        </p:nvGrpSpPr>
        <p:grpSpPr bwMode="auto">
          <a:xfrm rot="-5400000">
            <a:off x="6413500" y="2974975"/>
            <a:ext cx="80963" cy="233363"/>
            <a:chOff x="3842" y="406"/>
            <a:chExt cx="51" cy="167"/>
          </a:xfrm>
        </p:grpSpPr>
        <p:sp>
          <p:nvSpPr>
            <p:cNvPr id="1283" name="Oval 301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84" name="Oval 302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85" name="Oval 303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1052" name="Line 304"/>
          <p:cNvSpPr>
            <a:spLocks noChangeShapeType="1"/>
          </p:cNvSpPr>
          <p:nvPr/>
        </p:nvSpPr>
        <p:spPr bwMode="auto">
          <a:xfrm>
            <a:off x="6237288" y="2805113"/>
            <a:ext cx="4953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" name="Line 305"/>
          <p:cNvSpPr>
            <a:spLocks noChangeShapeType="1"/>
          </p:cNvSpPr>
          <p:nvPr/>
        </p:nvSpPr>
        <p:spPr bwMode="auto">
          <a:xfrm>
            <a:off x="6240463" y="2801938"/>
            <a:ext cx="1587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" name="Line 306"/>
          <p:cNvSpPr>
            <a:spLocks noChangeShapeType="1"/>
          </p:cNvSpPr>
          <p:nvPr/>
        </p:nvSpPr>
        <p:spPr bwMode="auto">
          <a:xfrm>
            <a:off x="6735763" y="2800350"/>
            <a:ext cx="1587" cy="82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Line 307"/>
          <p:cNvSpPr>
            <a:spLocks noChangeShapeType="1"/>
          </p:cNvSpPr>
          <p:nvPr/>
        </p:nvSpPr>
        <p:spPr bwMode="auto">
          <a:xfrm>
            <a:off x="5937250" y="2265363"/>
            <a:ext cx="288925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" name="Line 308"/>
          <p:cNvSpPr>
            <a:spLocks noChangeShapeType="1"/>
          </p:cNvSpPr>
          <p:nvPr/>
        </p:nvSpPr>
        <p:spPr bwMode="auto">
          <a:xfrm flipV="1">
            <a:off x="5949950" y="2551113"/>
            <a:ext cx="276225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" name="Line 309"/>
          <p:cNvSpPr>
            <a:spLocks noChangeShapeType="1"/>
          </p:cNvSpPr>
          <p:nvPr/>
        </p:nvSpPr>
        <p:spPr bwMode="auto">
          <a:xfrm flipV="1">
            <a:off x="6477000" y="2636838"/>
            <a:ext cx="1588" cy="163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58" name="Group 310"/>
          <p:cNvGrpSpPr>
            <a:grpSpLocks/>
          </p:cNvGrpSpPr>
          <p:nvPr/>
        </p:nvGrpSpPr>
        <p:grpSpPr bwMode="auto">
          <a:xfrm>
            <a:off x="6596063" y="2874963"/>
            <a:ext cx="209550" cy="395287"/>
            <a:chOff x="4180" y="783"/>
            <a:chExt cx="150" cy="307"/>
          </a:xfrm>
        </p:grpSpPr>
        <p:sp>
          <p:nvSpPr>
            <p:cNvPr id="1275" name="AutoShape 3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76" name="Rectangle 3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77" name="Rectangle 3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78" name="AutoShape 3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79" name="Line 3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" name="Line 3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" name="Rectangle 3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82" name="Rectangle 3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1059" name="Group 319"/>
          <p:cNvGrpSpPr>
            <a:grpSpLocks/>
          </p:cNvGrpSpPr>
          <p:nvPr/>
        </p:nvGrpSpPr>
        <p:grpSpPr bwMode="auto">
          <a:xfrm>
            <a:off x="5638800" y="3494088"/>
            <a:ext cx="479425" cy="925512"/>
            <a:chOff x="3314" y="1248"/>
            <a:chExt cx="344" cy="694"/>
          </a:xfrm>
        </p:grpSpPr>
        <p:graphicFrame>
          <p:nvGraphicFramePr>
            <p:cNvPr id="1035" name="Object 320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1035" name="Clip" r:id="rId7" imgW="1305626" imgH="1082835" progId="">
                <p:embed/>
              </p:oleObj>
            </a:graphicData>
          </a:graphic>
        </p:graphicFrame>
        <p:sp>
          <p:nvSpPr>
            <p:cNvPr id="1268" name="Line 321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6" name="Object 32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1036" name="Clip" r:id="rId8" imgW="1305626" imgH="1082835" progId="">
                <p:embed/>
              </p:oleObj>
            </a:graphicData>
          </a:graphic>
        </p:graphicFrame>
        <p:sp>
          <p:nvSpPr>
            <p:cNvPr id="1269" name="Line 323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70" name="Group 324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272" name="Oval 325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1273" name="Oval 326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1274" name="Oval 327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1271" name="Line 328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6" name="Object 329"/>
          <p:cNvGraphicFramePr>
            <a:graphicFrameLocks noChangeAspect="1"/>
          </p:cNvGraphicFramePr>
          <p:nvPr/>
        </p:nvGraphicFramePr>
        <p:xfrm>
          <a:off x="6507163" y="4503738"/>
          <a:ext cx="417512" cy="331787"/>
        </p:xfrm>
        <a:graphic>
          <a:graphicData uri="http://schemas.openxmlformats.org/presentationml/2006/ole">
            <p:oleObj spid="_x0000_s1026" name="Clip" r:id="rId9" imgW="1305626" imgH="1082835" progId="">
              <p:embed/>
            </p:oleObj>
          </a:graphicData>
        </a:graphic>
      </p:graphicFrame>
      <p:graphicFrame>
        <p:nvGraphicFramePr>
          <p:cNvPr id="1027" name="Object 330"/>
          <p:cNvGraphicFramePr>
            <a:graphicFrameLocks noChangeAspect="1"/>
          </p:cNvGraphicFramePr>
          <p:nvPr/>
        </p:nvGraphicFramePr>
        <p:xfrm>
          <a:off x="5892800" y="4492625"/>
          <a:ext cx="415925" cy="330200"/>
        </p:xfrm>
        <a:graphic>
          <a:graphicData uri="http://schemas.openxmlformats.org/presentationml/2006/ole">
            <p:oleObj spid="_x0000_s1027" name="Clip" r:id="rId10" imgW="1305626" imgH="1082835" progId="">
              <p:embed/>
            </p:oleObj>
          </a:graphicData>
        </a:graphic>
      </p:graphicFrame>
      <p:sp>
        <p:nvSpPr>
          <p:cNvPr id="1060" name="Oval 331"/>
          <p:cNvSpPr>
            <a:spLocks noChangeArrowheads="1"/>
          </p:cNvSpPr>
          <p:nvPr/>
        </p:nvSpPr>
        <p:spPr bwMode="auto">
          <a:xfrm rot="-5400000">
            <a:off x="6309519" y="4596606"/>
            <a:ext cx="63500" cy="65088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61" name="Oval 332"/>
          <p:cNvSpPr>
            <a:spLocks noChangeArrowheads="1"/>
          </p:cNvSpPr>
          <p:nvPr/>
        </p:nvSpPr>
        <p:spPr bwMode="auto">
          <a:xfrm rot="-5400000">
            <a:off x="6394451" y="4594225"/>
            <a:ext cx="63500" cy="66675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62" name="Oval 333"/>
          <p:cNvSpPr>
            <a:spLocks noChangeArrowheads="1"/>
          </p:cNvSpPr>
          <p:nvPr/>
        </p:nvSpPr>
        <p:spPr bwMode="auto">
          <a:xfrm rot="-5400000">
            <a:off x="6472237" y="4598988"/>
            <a:ext cx="61913" cy="65088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63" name="Line 334"/>
          <p:cNvSpPr>
            <a:spLocks noChangeShapeType="1"/>
          </p:cNvSpPr>
          <p:nvPr/>
        </p:nvSpPr>
        <p:spPr bwMode="auto">
          <a:xfrm rot="-5400000">
            <a:off x="6731794" y="4479132"/>
            <a:ext cx="60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4" name="Line 335"/>
          <p:cNvSpPr>
            <a:spLocks noChangeShapeType="1"/>
          </p:cNvSpPr>
          <p:nvPr/>
        </p:nvSpPr>
        <p:spPr bwMode="auto">
          <a:xfrm rot="5400000" flipH="1">
            <a:off x="6105525" y="4470400"/>
            <a:ext cx="6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" name="Line 336"/>
          <p:cNvSpPr>
            <a:spLocks noChangeShapeType="1"/>
          </p:cNvSpPr>
          <p:nvPr/>
        </p:nvSpPr>
        <p:spPr bwMode="auto">
          <a:xfrm rot="16200000" flipV="1">
            <a:off x="6452394" y="4131469"/>
            <a:ext cx="0" cy="627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6" name="Line 337"/>
          <p:cNvSpPr>
            <a:spLocks noChangeShapeType="1"/>
          </p:cNvSpPr>
          <p:nvPr/>
        </p:nvSpPr>
        <p:spPr bwMode="auto">
          <a:xfrm flipV="1">
            <a:off x="6118225" y="4070350"/>
            <a:ext cx="9366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7" name="Line 338"/>
          <p:cNvSpPr>
            <a:spLocks noChangeShapeType="1"/>
          </p:cNvSpPr>
          <p:nvPr/>
        </p:nvSpPr>
        <p:spPr bwMode="auto">
          <a:xfrm>
            <a:off x="6719888" y="4116388"/>
            <a:ext cx="303212" cy="385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8" name="Line 339"/>
          <p:cNvSpPr>
            <a:spLocks noChangeShapeType="1"/>
          </p:cNvSpPr>
          <p:nvPr/>
        </p:nvSpPr>
        <p:spPr bwMode="auto">
          <a:xfrm flipH="1">
            <a:off x="7515225" y="4113213"/>
            <a:ext cx="27940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8" name="Object 340"/>
          <p:cNvGraphicFramePr>
            <a:graphicFrameLocks noChangeAspect="1"/>
          </p:cNvGraphicFramePr>
          <p:nvPr/>
        </p:nvGraphicFramePr>
        <p:xfrm>
          <a:off x="7693025" y="3665538"/>
          <a:ext cx="203200" cy="241300"/>
        </p:xfrm>
        <a:graphic>
          <a:graphicData uri="http://schemas.openxmlformats.org/presentationml/2006/ole">
            <p:oleObj spid="_x0000_s1028" name="Clip" r:id="rId11" imgW="981000" imgH="1209600" progId="">
              <p:embed/>
            </p:oleObj>
          </a:graphicData>
        </a:graphic>
      </p:graphicFrame>
      <p:graphicFrame>
        <p:nvGraphicFramePr>
          <p:cNvPr id="1029" name="Object 341"/>
          <p:cNvGraphicFramePr>
            <a:graphicFrameLocks noChangeAspect="1"/>
          </p:cNvGraphicFramePr>
          <p:nvPr/>
        </p:nvGraphicFramePr>
        <p:xfrm>
          <a:off x="6356350" y="3746500"/>
          <a:ext cx="203200" cy="239713"/>
        </p:xfrm>
        <a:graphic>
          <a:graphicData uri="http://schemas.openxmlformats.org/presentationml/2006/ole">
            <p:oleObj spid="_x0000_s1029" name="Clip" r:id="rId12" imgW="981000" imgH="1209600" progId="">
              <p:embed/>
            </p:oleObj>
          </a:graphicData>
        </a:graphic>
      </p:graphicFrame>
      <p:grpSp>
        <p:nvGrpSpPr>
          <p:cNvPr id="1069" name="Group 342"/>
          <p:cNvGrpSpPr>
            <a:grpSpLocks/>
          </p:cNvGrpSpPr>
          <p:nvPr/>
        </p:nvGrpSpPr>
        <p:grpSpPr bwMode="auto">
          <a:xfrm>
            <a:off x="6704013" y="4943475"/>
            <a:ext cx="406400" cy="427038"/>
            <a:chOff x="2870" y="1518"/>
            <a:chExt cx="292" cy="320"/>
          </a:xfrm>
        </p:grpSpPr>
        <p:graphicFrame>
          <p:nvGraphicFramePr>
            <p:cNvPr id="1033" name="Object 34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033" name="Clip" r:id="rId13" imgW="819000" imgH="847800" progId="">
                <p:embed/>
              </p:oleObj>
            </a:graphicData>
          </a:graphic>
        </p:graphicFrame>
        <p:graphicFrame>
          <p:nvGraphicFramePr>
            <p:cNvPr id="1034" name="Object 34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034" name="Clip" r:id="rId14" imgW="1266840" imgH="1200240" progId="">
                <p:embed/>
              </p:oleObj>
            </a:graphicData>
          </a:graphic>
        </p:graphicFrame>
      </p:grpSp>
      <p:grpSp>
        <p:nvGrpSpPr>
          <p:cNvPr id="1070" name="Group 345"/>
          <p:cNvGrpSpPr>
            <a:grpSpLocks/>
          </p:cNvGrpSpPr>
          <p:nvPr/>
        </p:nvGrpSpPr>
        <p:grpSpPr bwMode="auto">
          <a:xfrm>
            <a:off x="7481888" y="4975225"/>
            <a:ext cx="406400" cy="427038"/>
            <a:chOff x="2870" y="1518"/>
            <a:chExt cx="292" cy="320"/>
          </a:xfrm>
        </p:grpSpPr>
        <p:graphicFrame>
          <p:nvGraphicFramePr>
            <p:cNvPr id="1031" name="Object 34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031" name="Clip" r:id="rId15" imgW="819000" imgH="847800" progId="">
                <p:embed/>
              </p:oleObj>
            </a:graphicData>
          </a:graphic>
        </p:graphicFrame>
        <p:graphicFrame>
          <p:nvGraphicFramePr>
            <p:cNvPr id="1032" name="Object 34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032" name="Clip" r:id="rId16" imgW="1266840" imgH="1200240" progId="">
                <p:embed/>
              </p:oleObj>
            </a:graphicData>
          </a:graphic>
        </p:graphicFrame>
      </p:grpSp>
      <p:grpSp>
        <p:nvGrpSpPr>
          <p:cNvPr id="1071" name="Group 348"/>
          <p:cNvGrpSpPr>
            <a:grpSpLocks/>
          </p:cNvGrpSpPr>
          <p:nvPr/>
        </p:nvGrpSpPr>
        <p:grpSpPr bwMode="auto">
          <a:xfrm>
            <a:off x="7067550" y="4691063"/>
            <a:ext cx="379413" cy="376237"/>
            <a:chOff x="4733" y="2082"/>
            <a:chExt cx="272" cy="282"/>
          </a:xfrm>
        </p:grpSpPr>
        <p:graphicFrame>
          <p:nvGraphicFramePr>
            <p:cNvPr id="1030" name="Object 349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1030" name="Clip" r:id="rId17" imgW="819000" imgH="847800" progId="">
                <p:embed/>
              </p:oleObj>
            </a:graphicData>
          </a:graphic>
        </p:graphicFrame>
        <p:sp>
          <p:nvSpPr>
            <p:cNvPr id="1267" name="Rectangle 350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1072" name="Line 351"/>
          <p:cNvSpPr>
            <a:spLocks noChangeShapeType="1"/>
          </p:cNvSpPr>
          <p:nvPr/>
        </p:nvSpPr>
        <p:spPr bwMode="auto">
          <a:xfrm>
            <a:off x="7373938" y="4594225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73" name="Group 352"/>
          <p:cNvGrpSpPr>
            <a:grpSpLocks/>
          </p:cNvGrpSpPr>
          <p:nvPr/>
        </p:nvGrpSpPr>
        <p:grpSpPr bwMode="auto">
          <a:xfrm>
            <a:off x="8094663" y="4017963"/>
            <a:ext cx="207962" cy="409575"/>
            <a:chOff x="4180" y="783"/>
            <a:chExt cx="150" cy="307"/>
          </a:xfrm>
        </p:grpSpPr>
        <p:sp>
          <p:nvSpPr>
            <p:cNvPr id="1259" name="AutoShape 35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60" name="Rectangle 35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61" name="Rectangle 35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62" name="AutoShape 35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63" name="Line 35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4" name="Line 35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5" name="Rectangle 35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66" name="Rectangle 36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1074" name="Group 361"/>
          <p:cNvGrpSpPr>
            <a:grpSpLocks/>
          </p:cNvGrpSpPr>
          <p:nvPr/>
        </p:nvGrpSpPr>
        <p:grpSpPr bwMode="auto">
          <a:xfrm>
            <a:off x="8081963" y="4462463"/>
            <a:ext cx="207962" cy="409575"/>
            <a:chOff x="4180" y="783"/>
            <a:chExt cx="150" cy="307"/>
          </a:xfrm>
        </p:grpSpPr>
        <p:sp>
          <p:nvSpPr>
            <p:cNvPr id="1251" name="AutoShape 36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52" name="Rectangle 36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53" name="Rectangle 36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54" name="AutoShape 36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55" name="Line 36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6" name="Line 36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7" name="Rectangle 36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58" name="Rectangle 36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1075" name="Line 370"/>
          <p:cNvSpPr>
            <a:spLocks noChangeShapeType="1"/>
          </p:cNvSpPr>
          <p:nvPr/>
        </p:nvSpPr>
        <p:spPr bwMode="auto">
          <a:xfrm rot="5400000" flipH="1">
            <a:off x="7708106" y="4391819"/>
            <a:ext cx="6111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" name="Line 371"/>
          <p:cNvSpPr>
            <a:spLocks noChangeShapeType="1"/>
          </p:cNvSpPr>
          <p:nvPr/>
        </p:nvSpPr>
        <p:spPr bwMode="auto">
          <a:xfrm rot="-5400000">
            <a:off x="8062119" y="4644231"/>
            <a:ext cx="0" cy="103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7" name="Line 372"/>
          <p:cNvSpPr>
            <a:spLocks noChangeShapeType="1"/>
          </p:cNvSpPr>
          <p:nvPr/>
        </p:nvSpPr>
        <p:spPr bwMode="auto">
          <a:xfrm rot="-5400000">
            <a:off x="8051800" y="4175125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8" name="Line 373"/>
          <p:cNvSpPr>
            <a:spLocks noChangeShapeType="1"/>
          </p:cNvSpPr>
          <p:nvPr/>
        </p:nvSpPr>
        <p:spPr bwMode="auto">
          <a:xfrm flipV="1">
            <a:off x="6731000" y="2316163"/>
            <a:ext cx="458788" cy="207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9" name="Line 374"/>
          <p:cNvSpPr>
            <a:spLocks noChangeShapeType="1"/>
          </p:cNvSpPr>
          <p:nvPr/>
        </p:nvSpPr>
        <p:spPr bwMode="auto">
          <a:xfrm>
            <a:off x="7666038" y="2300288"/>
            <a:ext cx="485775" cy="207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0" name="Line 375"/>
          <p:cNvSpPr>
            <a:spLocks noChangeShapeType="1"/>
          </p:cNvSpPr>
          <p:nvPr/>
        </p:nvSpPr>
        <p:spPr bwMode="auto">
          <a:xfrm flipH="1">
            <a:off x="8185150" y="2636838"/>
            <a:ext cx="241300" cy="681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1" name="Line 376"/>
          <p:cNvSpPr>
            <a:spLocks noChangeShapeType="1"/>
          </p:cNvSpPr>
          <p:nvPr/>
        </p:nvSpPr>
        <p:spPr bwMode="auto">
          <a:xfrm>
            <a:off x="7415213" y="2413000"/>
            <a:ext cx="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2" name="Line 377"/>
          <p:cNvSpPr>
            <a:spLocks noChangeShapeType="1"/>
          </p:cNvSpPr>
          <p:nvPr/>
        </p:nvSpPr>
        <p:spPr bwMode="auto">
          <a:xfrm>
            <a:off x="7440613" y="3060700"/>
            <a:ext cx="534987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3" name="Line 378"/>
          <p:cNvSpPr>
            <a:spLocks noChangeShapeType="1"/>
          </p:cNvSpPr>
          <p:nvPr/>
        </p:nvSpPr>
        <p:spPr bwMode="auto">
          <a:xfrm flipH="1">
            <a:off x="7900988" y="3525838"/>
            <a:ext cx="266700" cy="360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4" name="Line 379"/>
          <p:cNvSpPr>
            <a:spLocks noChangeShapeType="1"/>
          </p:cNvSpPr>
          <p:nvPr/>
        </p:nvSpPr>
        <p:spPr bwMode="auto">
          <a:xfrm flipH="1">
            <a:off x="7673975" y="2605088"/>
            <a:ext cx="560388" cy="384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" name="Line 380"/>
          <p:cNvSpPr>
            <a:spLocks noChangeShapeType="1"/>
          </p:cNvSpPr>
          <p:nvPr/>
        </p:nvSpPr>
        <p:spPr bwMode="auto">
          <a:xfrm flipH="1">
            <a:off x="7683500" y="2044700"/>
            <a:ext cx="350838" cy="255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" name="Line 381"/>
          <p:cNvSpPr>
            <a:spLocks noChangeShapeType="1"/>
          </p:cNvSpPr>
          <p:nvPr/>
        </p:nvSpPr>
        <p:spPr bwMode="auto">
          <a:xfrm flipH="1">
            <a:off x="8401050" y="2220913"/>
            <a:ext cx="201613" cy="176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87" name="Group 382"/>
          <p:cNvGrpSpPr>
            <a:grpSpLocks/>
          </p:cNvGrpSpPr>
          <p:nvPr/>
        </p:nvGrpSpPr>
        <p:grpSpPr bwMode="auto">
          <a:xfrm>
            <a:off x="6211888" y="2413000"/>
            <a:ext cx="501650" cy="233363"/>
            <a:chOff x="3600" y="219"/>
            <a:chExt cx="360" cy="175"/>
          </a:xfrm>
        </p:grpSpPr>
        <p:sp>
          <p:nvSpPr>
            <p:cNvPr id="1238" name="Oval 38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39" name="Line 38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" name="Line 38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1" name="Rectangle 38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1242" name="Oval 38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grpSp>
          <p:nvGrpSpPr>
            <p:cNvPr id="1243" name="Group 38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48" name="Line 3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" name="Line 3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0" name="Line 3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4" name="Group 39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45" name="Line 3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6" name="Line 3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7" name="Line 3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88" name="Group 396"/>
          <p:cNvGrpSpPr>
            <a:grpSpLocks/>
          </p:cNvGrpSpPr>
          <p:nvPr/>
        </p:nvGrpSpPr>
        <p:grpSpPr bwMode="auto">
          <a:xfrm>
            <a:off x="7164388" y="2184400"/>
            <a:ext cx="501650" cy="233363"/>
            <a:chOff x="3600" y="219"/>
            <a:chExt cx="360" cy="175"/>
          </a:xfrm>
        </p:grpSpPr>
        <p:sp>
          <p:nvSpPr>
            <p:cNvPr id="1225" name="Oval 39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26" name="Line 39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7" name="Line 39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" name="Rectangle 40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1229" name="Oval 40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grpSp>
          <p:nvGrpSpPr>
            <p:cNvPr id="1230" name="Group 40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35" name="Line 4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" name="Line 4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" name="Line 4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1" name="Group 40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32" name="Line 4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" name="Line 4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" name="Line 4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89" name="Group 410"/>
          <p:cNvGrpSpPr>
            <a:grpSpLocks/>
          </p:cNvGrpSpPr>
          <p:nvPr/>
        </p:nvGrpSpPr>
        <p:grpSpPr bwMode="auto">
          <a:xfrm>
            <a:off x="7181850" y="2841625"/>
            <a:ext cx="501650" cy="233363"/>
            <a:chOff x="3600" y="219"/>
            <a:chExt cx="360" cy="175"/>
          </a:xfrm>
        </p:grpSpPr>
        <p:sp>
          <p:nvSpPr>
            <p:cNvPr id="1212" name="Oval 4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13" name="Line 4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4" name="Line 4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5" name="Rectangle 4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1216" name="Oval 4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grpSp>
          <p:nvGrpSpPr>
            <p:cNvPr id="1217" name="Group 4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22" name="Line 4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3" name="Line 4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4" name="Line 4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18" name="Group 4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19" name="Line 4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0" name="Line 4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1" name="Line 4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90" name="Group 424"/>
          <p:cNvGrpSpPr>
            <a:grpSpLocks/>
          </p:cNvGrpSpPr>
          <p:nvPr/>
        </p:nvGrpSpPr>
        <p:grpSpPr bwMode="auto">
          <a:xfrm>
            <a:off x="8151813" y="2392363"/>
            <a:ext cx="500062" cy="233362"/>
            <a:chOff x="3600" y="219"/>
            <a:chExt cx="360" cy="175"/>
          </a:xfrm>
        </p:grpSpPr>
        <p:sp>
          <p:nvSpPr>
            <p:cNvPr id="1199" name="Oval 4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200" name="Line 4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1" name="Line 4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2" name="Rectangle 4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1203" name="Oval 4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grpSp>
          <p:nvGrpSpPr>
            <p:cNvPr id="1204" name="Group 4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9" name="Line 4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0" name="Line 4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1" name="Line 4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05" name="Group 4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6" name="Line 4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7" name="Line 4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" name="Line 4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91" name="Group 438"/>
          <p:cNvGrpSpPr>
            <a:grpSpLocks/>
          </p:cNvGrpSpPr>
          <p:nvPr/>
        </p:nvGrpSpPr>
        <p:grpSpPr bwMode="auto">
          <a:xfrm>
            <a:off x="7958138" y="3289300"/>
            <a:ext cx="501650" cy="233363"/>
            <a:chOff x="3600" y="219"/>
            <a:chExt cx="360" cy="175"/>
          </a:xfrm>
        </p:grpSpPr>
        <p:sp>
          <p:nvSpPr>
            <p:cNvPr id="1186" name="Oval 4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87" name="Line 4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" name="Line 4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9" name="Rectangle 4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1190" name="Oval 4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grpSp>
          <p:nvGrpSpPr>
            <p:cNvPr id="1191" name="Group 4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96" name="Line 4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7" name="Line 4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" name="Line 4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92" name="Group 4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93" name="Line 4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4" name="Line 4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5" name="Line 4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92" name="Group 452"/>
          <p:cNvGrpSpPr>
            <a:grpSpLocks/>
          </p:cNvGrpSpPr>
          <p:nvPr/>
        </p:nvGrpSpPr>
        <p:grpSpPr bwMode="auto">
          <a:xfrm>
            <a:off x="7624763" y="3873500"/>
            <a:ext cx="501650" cy="234950"/>
            <a:chOff x="3600" y="219"/>
            <a:chExt cx="360" cy="175"/>
          </a:xfrm>
        </p:grpSpPr>
        <p:sp>
          <p:nvSpPr>
            <p:cNvPr id="1173" name="Oval 4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74" name="Line 4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5" name="Line 4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6" name="Rectangle 4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1177" name="Oval 4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grpSp>
          <p:nvGrpSpPr>
            <p:cNvPr id="1178" name="Group 4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83" name="Line 4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4" name="Line 4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5" name="Line 4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79" name="Group 4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80" name="Line 4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1" name="Line 4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2" name="Line 4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93" name="Group 466"/>
          <p:cNvGrpSpPr>
            <a:grpSpLocks/>
          </p:cNvGrpSpPr>
          <p:nvPr/>
        </p:nvGrpSpPr>
        <p:grpSpPr bwMode="auto">
          <a:xfrm>
            <a:off x="7015163" y="4362450"/>
            <a:ext cx="500062" cy="233363"/>
            <a:chOff x="3600" y="219"/>
            <a:chExt cx="360" cy="175"/>
          </a:xfrm>
        </p:grpSpPr>
        <p:sp>
          <p:nvSpPr>
            <p:cNvPr id="1160" name="Oval 4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61" name="Line 4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2" name="Line 4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3" name="Rectangle 4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1164" name="Oval 4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grpSp>
          <p:nvGrpSpPr>
            <p:cNvPr id="1165" name="Group 4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70" name="Line 4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1" name="Line 4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2" name="Line 4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6" name="Group 4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7" name="Line 4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8" name="Line 4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" name="Line 4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94" name="Group 480"/>
          <p:cNvGrpSpPr>
            <a:grpSpLocks/>
          </p:cNvGrpSpPr>
          <p:nvPr/>
        </p:nvGrpSpPr>
        <p:grpSpPr bwMode="auto">
          <a:xfrm>
            <a:off x="6211888" y="3986213"/>
            <a:ext cx="501650" cy="233362"/>
            <a:chOff x="3600" y="219"/>
            <a:chExt cx="360" cy="175"/>
          </a:xfrm>
        </p:grpSpPr>
        <p:sp>
          <p:nvSpPr>
            <p:cNvPr id="1147" name="Oval 4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48" name="Line 4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9" name="Line 4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0" name="Rectangle 4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1151" name="Oval 4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grpSp>
          <p:nvGrpSpPr>
            <p:cNvPr id="1152" name="Group 4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57" name="Line 4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8" name="Line 4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9" name="Line 4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53" name="Group 4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54" name="Line 4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5" name="Line 4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6" name="Line 4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95" name="Line 494"/>
          <p:cNvSpPr>
            <a:spLocks noChangeShapeType="1"/>
          </p:cNvSpPr>
          <p:nvPr/>
        </p:nvSpPr>
        <p:spPr bwMode="auto">
          <a:xfrm flipV="1">
            <a:off x="6467475" y="4198938"/>
            <a:ext cx="1588" cy="249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95"/>
          <p:cNvGrpSpPr>
            <a:grpSpLocks/>
          </p:cNvGrpSpPr>
          <p:nvPr/>
        </p:nvGrpSpPr>
        <p:grpSpPr bwMode="auto">
          <a:xfrm>
            <a:off x="4921250" y="1533525"/>
            <a:ext cx="814388" cy="854075"/>
            <a:chOff x="4180" y="744"/>
            <a:chExt cx="513" cy="538"/>
          </a:xfrm>
        </p:grpSpPr>
        <p:sp>
          <p:nvSpPr>
            <p:cNvPr id="1140" name="Rectangle 496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41" name="Rectangle 497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42" name="Rectangle 498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43" name="Text Box 499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application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FFFFFF"/>
                  </a:solidFill>
                  <a:latin typeface="Comic Sans MS" pitchFamily="66" charset="0"/>
                </a:rPr>
                <a:t>transport</a:t>
              </a:r>
              <a:endParaRPr lang="en-US" altLang="zh-CN" sz="1000" b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network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data link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physical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4" name="Line 500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" name="Line 501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6" name="Line 502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03"/>
          <p:cNvGrpSpPr>
            <a:grpSpLocks/>
          </p:cNvGrpSpPr>
          <p:nvPr/>
        </p:nvGrpSpPr>
        <p:grpSpPr bwMode="auto">
          <a:xfrm>
            <a:off x="8045450" y="4419600"/>
            <a:ext cx="814388" cy="854075"/>
            <a:chOff x="4180" y="744"/>
            <a:chExt cx="513" cy="538"/>
          </a:xfrm>
        </p:grpSpPr>
        <p:sp>
          <p:nvSpPr>
            <p:cNvPr id="1133" name="Rectangle 50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34" name="Rectangle 50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35" name="Rectangle 50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36" name="Text Box 50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application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FFFFFF"/>
                  </a:solidFill>
                  <a:latin typeface="Comic Sans MS" pitchFamily="66" charset="0"/>
                </a:rPr>
                <a:t>transport</a:t>
              </a:r>
              <a:endParaRPr lang="en-US" altLang="zh-CN" sz="1000" b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network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data link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physical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37" name="Line 50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" name="Line 50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9" name="Line 51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11"/>
          <p:cNvGrpSpPr>
            <a:grpSpLocks/>
          </p:cNvGrpSpPr>
          <p:nvPr/>
        </p:nvGrpSpPr>
        <p:grpSpPr bwMode="auto">
          <a:xfrm>
            <a:off x="7383463" y="3538538"/>
            <a:ext cx="814387" cy="701675"/>
            <a:chOff x="2923" y="3345"/>
            <a:chExt cx="513" cy="442"/>
          </a:xfrm>
        </p:grpSpPr>
        <p:sp>
          <p:nvSpPr>
            <p:cNvPr id="1128" name="Rectangle 51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29" name="Rectangle 51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30" name="Text Box 51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altLang="zh-CN" sz="1000" b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network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data link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physical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31" name="Line 51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" name="Line 51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17"/>
          <p:cNvGrpSpPr>
            <a:grpSpLocks/>
          </p:cNvGrpSpPr>
          <p:nvPr/>
        </p:nvGrpSpPr>
        <p:grpSpPr bwMode="auto">
          <a:xfrm>
            <a:off x="7916863" y="2957513"/>
            <a:ext cx="814387" cy="701675"/>
            <a:chOff x="2923" y="3345"/>
            <a:chExt cx="513" cy="442"/>
          </a:xfrm>
        </p:grpSpPr>
        <p:sp>
          <p:nvSpPr>
            <p:cNvPr id="1123" name="Rectangle 51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24" name="Rectangle 51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25" name="Text Box 52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altLang="zh-CN" sz="1000" b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network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data link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physical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" name="Line 52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" name="Line 52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23"/>
          <p:cNvGrpSpPr>
            <a:grpSpLocks/>
          </p:cNvGrpSpPr>
          <p:nvPr/>
        </p:nvGrpSpPr>
        <p:grpSpPr bwMode="auto">
          <a:xfrm>
            <a:off x="7031038" y="2652713"/>
            <a:ext cx="814387" cy="701675"/>
            <a:chOff x="2923" y="3345"/>
            <a:chExt cx="513" cy="442"/>
          </a:xfrm>
        </p:grpSpPr>
        <p:sp>
          <p:nvSpPr>
            <p:cNvPr id="1118" name="Rectangle 52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19" name="Rectangle 52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20" name="Text Box 52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altLang="zh-CN" sz="1000" b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network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data link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physical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1" name="Line 52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2" name="Line 52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29"/>
          <p:cNvGrpSpPr>
            <a:grpSpLocks/>
          </p:cNvGrpSpPr>
          <p:nvPr/>
        </p:nvGrpSpPr>
        <p:grpSpPr bwMode="auto">
          <a:xfrm>
            <a:off x="6961188" y="1881188"/>
            <a:ext cx="814387" cy="701675"/>
            <a:chOff x="2923" y="3345"/>
            <a:chExt cx="513" cy="442"/>
          </a:xfrm>
        </p:grpSpPr>
        <p:sp>
          <p:nvSpPr>
            <p:cNvPr id="1113" name="Rectangle 53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14" name="Rectangle 53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15" name="Text Box 53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altLang="zh-CN" sz="1000" b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network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data link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physical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16" name="Line 53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" name="Line 53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35"/>
          <p:cNvGrpSpPr>
            <a:grpSpLocks/>
          </p:cNvGrpSpPr>
          <p:nvPr/>
        </p:nvGrpSpPr>
        <p:grpSpPr bwMode="auto">
          <a:xfrm>
            <a:off x="6030913" y="2166938"/>
            <a:ext cx="814387" cy="701675"/>
            <a:chOff x="2923" y="3345"/>
            <a:chExt cx="513" cy="442"/>
          </a:xfrm>
        </p:grpSpPr>
        <p:sp>
          <p:nvSpPr>
            <p:cNvPr id="1108" name="Rectangle 53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09" name="Rectangle 53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10" name="Text Box 53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altLang="zh-CN" sz="1000" b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network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data link</a:t>
              </a:r>
            </a:p>
            <a:p>
              <a:pPr algn="ctr" eaLnBrk="0" hangingPunct="0"/>
              <a:r>
                <a:rPr lang="en-US" altLang="zh-CN" sz="1000" b="0">
                  <a:solidFill>
                    <a:srgbClr val="000000"/>
                  </a:solidFill>
                  <a:latin typeface="Comic Sans MS" pitchFamily="66" charset="0"/>
                </a:rPr>
                <a:t>physical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11" name="Line 53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2" name="Line 54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41"/>
          <p:cNvGrpSpPr>
            <a:grpSpLocks/>
          </p:cNvGrpSpPr>
          <p:nvPr/>
        </p:nvGrpSpPr>
        <p:grpSpPr bwMode="auto">
          <a:xfrm rot="2937887">
            <a:off x="4976813" y="2986088"/>
            <a:ext cx="3781425" cy="434975"/>
            <a:chOff x="2937" y="3579"/>
            <a:chExt cx="2382" cy="274"/>
          </a:xfrm>
        </p:grpSpPr>
        <p:sp>
          <p:nvSpPr>
            <p:cNvPr id="1104" name="Rectangle 542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05" name="Text Box 543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0">
                  <a:solidFill>
                    <a:srgbClr val="FFFFFF"/>
                  </a:solidFill>
                  <a:latin typeface="Comic Sans MS" pitchFamily="66" charset="0"/>
                </a:rPr>
                <a:t>logical end-end transport</a:t>
              </a:r>
              <a:endParaRPr lang="en-US" altLang="zh-CN" sz="1600" b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106" name="Freeform 544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" name="Freeform 545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5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5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85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9A7240-9C41-44EF-B40C-934BF1960D35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State Diagram: Client and Server</a:t>
            </a:r>
          </a:p>
        </p:txBody>
      </p:sp>
      <p:pic>
        <p:nvPicPr>
          <p:cNvPr id="139267" name="Picture 8" descr="transClie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363" y="1398588"/>
            <a:ext cx="4848225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6889" name="Picture 9" descr="transServer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8588" y="3767138"/>
            <a:ext cx="4702175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69" name="Text Box 10"/>
          <p:cNvSpPr txBox="1">
            <a:spLocks noChangeArrowheads="1"/>
          </p:cNvSpPr>
          <p:nvPr/>
        </p:nvSpPr>
        <p:spPr bwMode="auto">
          <a:xfrm>
            <a:off x="581025" y="4024313"/>
            <a:ext cx="1381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0">
                <a:solidFill>
                  <a:srgbClr val="000000"/>
                </a:solidFill>
                <a:latin typeface="Comic Sans MS" pitchFamily="66" charset="0"/>
              </a:rPr>
              <a:t>TCP client</a:t>
            </a:r>
          </a:p>
          <a:p>
            <a:pPr eaLnBrk="0" hangingPunct="0"/>
            <a:r>
              <a:rPr lang="en-US" altLang="zh-CN" sz="2000" b="0">
                <a:solidFill>
                  <a:srgbClr val="000000"/>
                </a:solidFill>
                <a:latin typeface="Comic Sans MS" pitchFamily="66" charset="0"/>
              </a:rPr>
              <a:t>lifecycle</a:t>
            </a:r>
            <a:endParaRPr lang="en-US" altLang="zh-CN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6891" name="Text Box 11"/>
          <p:cNvSpPr txBox="1">
            <a:spLocks noChangeArrowheads="1"/>
          </p:cNvSpPr>
          <p:nvPr/>
        </p:nvSpPr>
        <p:spPr bwMode="auto">
          <a:xfrm>
            <a:off x="6905625" y="2938463"/>
            <a:ext cx="1489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0">
                <a:solidFill>
                  <a:srgbClr val="000000"/>
                </a:solidFill>
                <a:latin typeface="Comic Sans MS" pitchFamily="66" charset="0"/>
              </a:rPr>
              <a:t>TCP server</a:t>
            </a:r>
          </a:p>
          <a:p>
            <a:pPr eaLnBrk="0" hangingPunct="0"/>
            <a:r>
              <a:rPr lang="en-US" altLang="zh-CN" sz="2000" b="0">
                <a:solidFill>
                  <a:srgbClr val="000000"/>
                </a:solidFill>
                <a:latin typeface="Comic Sans MS" pitchFamily="66" charset="0"/>
              </a:rPr>
              <a:t>lifecycle</a:t>
            </a:r>
            <a:endParaRPr lang="en-US" altLang="zh-CN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3FB07E-8B87-4B7E-8B7C-C2AF02451FE9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Crash Recovery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Problem</a:t>
            </a:r>
          </a:p>
          <a:p>
            <a:pPr eaLnBrk="1" hangingPunct="1">
              <a:defRPr/>
            </a:pPr>
            <a:r>
              <a:rPr lang="en-US" altLang="zh-CN" sz="2400" dirty="0" smtClean="0"/>
              <a:t>If a side restarts, all state info is lost</a:t>
            </a:r>
          </a:p>
          <a:p>
            <a:pPr eaLnBrk="1" hangingPunct="1">
              <a:defRPr/>
            </a:pPr>
            <a:r>
              <a:rPr lang="en-US" altLang="zh-CN" sz="2400" dirty="0" smtClean="0"/>
              <a:t>Connection is </a:t>
            </a:r>
            <a:r>
              <a:rPr lang="en-US" altLang="zh-CN" sz="2400" dirty="0" smtClean="0">
                <a:solidFill>
                  <a:schemeClr val="hlink"/>
                </a:solidFill>
              </a:rPr>
              <a:t>half open now</a:t>
            </a:r>
          </a:p>
          <a:p>
            <a:pPr lvl="1" eaLnBrk="1" hangingPunct="1">
              <a:defRPr/>
            </a:pPr>
            <a:r>
              <a:rPr lang="en-US" altLang="zh-CN" sz="2200" dirty="0" smtClean="0"/>
              <a:t>Side that did not crash still thinks it is connected</a:t>
            </a:r>
          </a:p>
          <a:p>
            <a:pPr lvl="3" eaLnBrk="1" hangingPunct="1">
              <a:defRPr/>
            </a:pPr>
            <a:endParaRPr lang="en-US" altLang="zh-CN" sz="14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Handle</a:t>
            </a:r>
          </a:p>
          <a:p>
            <a:pPr eaLnBrk="1" hangingPunct="1">
              <a:defRPr/>
            </a:pPr>
            <a:r>
              <a:rPr lang="en-US" altLang="zh-CN" sz="2400" dirty="0" smtClean="0"/>
              <a:t>Close connection using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Persistence Timer</a:t>
            </a:r>
          </a:p>
          <a:p>
            <a:pPr lvl="1" eaLnBrk="1" hangingPunct="1">
              <a:defRPr/>
            </a:pPr>
            <a:r>
              <a:rPr lang="en-US" altLang="zh-CN" sz="2200" dirty="0" smtClean="0"/>
              <a:t>Wait for </a:t>
            </a:r>
            <a:r>
              <a:rPr lang="en-US" altLang="zh-CN" sz="2200" dirty="0" smtClean="0">
                <a:latin typeface="Comic Sans MS" pitchFamily="66" charset="0"/>
              </a:rPr>
              <a:t>ACK</a:t>
            </a:r>
            <a:r>
              <a:rPr lang="en-US" altLang="zh-CN" sz="2200" dirty="0" smtClean="0"/>
              <a:t> for </a:t>
            </a:r>
            <a:r>
              <a:rPr lang="en-US" altLang="zh-CN" sz="2200" dirty="0" smtClean="0">
                <a:latin typeface="Comic Sans MS" pitchFamily="66" charset="0"/>
              </a:rPr>
              <a:t>(timeout) </a:t>
            </a:r>
            <a:r>
              <a:rPr lang="en-US" altLang="zh-CN" sz="2200" dirty="0" smtClean="0">
                <a:latin typeface="Comic Sans MS" pitchFamily="66" charset="0"/>
                <a:sym typeface="Symbol" pitchFamily="18" charset="2"/>
              </a:rPr>
              <a:t></a:t>
            </a:r>
            <a:r>
              <a:rPr lang="en-US" altLang="zh-CN" sz="2200" dirty="0" smtClean="0">
                <a:latin typeface="Comic Sans MS" pitchFamily="66" charset="0"/>
              </a:rPr>
              <a:t> (number of retries)</a:t>
            </a:r>
          </a:p>
          <a:p>
            <a:pPr lvl="1" eaLnBrk="1" hangingPunct="1">
              <a:defRPr/>
            </a:pPr>
            <a:r>
              <a:rPr lang="en-US" altLang="zh-CN" sz="2200" dirty="0" smtClean="0"/>
              <a:t>When expired, close connection and inform user</a:t>
            </a:r>
          </a:p>
          <a:p>
            <a:pPr lvl="3" eaLnBrk="1" hangingPunct="1">
              <a:defRPr/>
            </a:pPr>
            <a:endParaRPr lang="en-US" altLang="zh-CN" sz="14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Restarted side </a:t>
            </a:r>
            <a:r>
              <a:rPr lang="en-US" altLang="zh-CN" sz="2400" dirty="0" smtClean="0">
                <a:solidFill>
                  <a:schemeClr val="hlink"/>
                </a:solidFill>
              </a:rPr>
              <a:t>sends 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itchFamily="66" charset="0"/>
              </a:rPr>
              <a:t>RST </a:t>
            </a:r>
            <a:r>
              <a:rPr lang="en-US" altLang="zh-CN" sz="2400" dirty="0" err="1" smtClean="0">
                <a:solidFill>
                  <a:schemeClr val="hlink"/>
                </a:solidFill>
                <a:latin typeface="Comic Sans MS" pitchFamily="66" charset="0"/>
              </a:rPr>
              <a:t>i</a:t>
            </a:r>
            <a:r>
              <a:rPr lang="en-US" altLang="zh-CN" sz="2400" dirty="0" smtClean="0"/>
              <a:t> in response to any </a:t>
            </a:r>
            <a:r>
              <a:rPr lang="en-US" altLang="zh-CN" sz="2400" dirty="0" err="1" smtClean="0">
                <a:latin typeface="Comic Sans MS" pitchFamily="66" charset="0"/>
              </a:rPr>
              <a:t>i</a:t>
            </a:r>
            <a:r>
              <a:rPr lang="en-US" altLang="zh-CN" sz="2400" dirty="0" smtClean="0"/>
              <a:t> segment arriving</a:t>
            </a:r>
          </a:p>
          <a:p>
            <a:pPr lvl="1" eaLnBrk="1" hangingPunct="1">
              <a:defRPr/>
            </a:pPr>
            <a:r>
              <a:rPr lang="en-US" altLang="zh-CN" sz="2200" dirty="0" smtClean="0"/>
              <a:t>Other side verifies </a:t>
            </a:r>
            <a:r>
              <a:rPr lang="en-US" altLang="zh-CN" sz="2200" dirty="0" smtClean="0">
                <a:latin typeface="Comic Sans MS" pitchFamily="66" charset="0"/>
              </a:rPr>
              <a:t>RST </a:t>
            </a:r>
            <a:r>
              <a:rPr lang="en-US" altLang="zh-CN" sz="2200" dirty="0" err="1" smtClean="0">
                <a:latin typeface="Comic Sans MS" pitchFamily="66" charset="0"/>
              </a:rPr>
              <a:t>i</a:t>
            </a:r>
            <a:r>
              <a:rPr lang="en-US" altLang="zh-CN" sz="2200" dirty="0" smtClean="0"/>
              <a:t>, then closes connection</a:t>
            </a:r>
          </a:p>
          <a:p>
            <a:pPr lvl="1" eaLnBrk="1" hangingPunct="1">
              <a:defRPr/>
            </a:pPr>
            <a:r>
              <a:rPr lang="en-US" altLang="zh-CN" sz="2200" dirty="0" smtClean="0"/>
              <a:t>Restarted user can </a:t>
            </a:r>
            <a:r>
              <a:rPr lang="en-US" altLang="zh-CN" sz="2200" dirty="0" smtClean="0">
                <a:solidFill>
                  <a:schemeClr val="folHlink"/>
                </a:solidFill>
              </a:rPr>
              <a:t>reconnect immediately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0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0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0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A3A43D-80C4-4F29-838D-BA2622F9FD69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Reliable Communication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Ordered Delivery</a:t>
            </a:r>
          </a:p>
          <a:p>
            <a:pPr eaLnBrk="1" hangingPunct="1"/>
            <a:r>
              <a:rPr lang="en-US" altLang="zh-CN" smtClean="0"/>
              <a:t>Retransmission strategy</a:t>
            </a:r>
          </a:p>
          <a:p>
            <a:pPr eaLnBrk="1" hangingPunct="1"/>
            <a:r>
              <a:rPr lang="en-US" altLang="zh-CN" smtClean="0"/>
              <a:t>Duplication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86F7AF-3C3A-4359-87EB-3B81F2DCBB3C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Ordered Delivery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Problem</a:t>
            </a:r>
          </a:p>
          <a:p>
            <a:pPr lvl="1" eaLnBrk="1" hangingPunct="1"/>
            <a:r>
              <a:rPr lang="en-US" altLang="zh-CN" smtClean="0"/>
              <a:t>Segments may arrive out of order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Handle</a:t>
            </a:r>
          </a:p>
          <a:p>
            <a:pPr lvl="1" eaLnBrk="1" hangingPunct="1"/>
            <a:r>
              <a:rPr lang="en-US" altLang="zh-CN" smtClean="0">
                <a:solidFill>
                  <a:schemeClr val="folHlink"/>
                </a:solidFill>
              </a:rPr>
              <a:t>Number segments sequentially</a:t>
            </a:r>
          </a:p>
          <a:p>
            <a:pPr lvl="1" eaLnBrk="1" hangingPunct="1"/>
            <a:r>
              <a:rPr lang="en-US" altLang="zh-CN" smtClean="0">
                <a:latin typeface="Comic Sans MS" pitchFamily="66" charset="0"/>
              </a:rPr>
              <a:t>TCP</a:t>
            </a:r>
            <a:r>
              <a:rPr lang="en-US" altLang="zh-CN" smtClean="0"/>
              <a:t> numbers each octet sequentially</a:t>
            </a:r>
          </a:p>
          <a:p>
            <a:pPr lvl="1" eaLnBrk="1" hangingPunct="1"/>
            <a:r>
              <a:rPr lang="en-US" altLang="zh-CN" smtClean="0"/>
              <a:t>Segments are numbered by the first octet number in the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Retransmission Strategy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/>
              <a:t>Problem</a:t>
            </a:r>
          </a:p>
          <a:p>
            <a:pPr lvl="1"/>
            <a:r>
              <a:rPr lang="en-US" altLang="zh-CN" sz="2400" smtClean="0"/>
              <a:t>Segment damaged in transit, or</a:t>
            </a:r>
          </a:p>
          <a:p>
            <a:pPr lvl="1"/>
            <a:r>
              <a:rPr lang="en-US" altLang="zh-CN" sz="2400" smtClean="0"/>
              <a:t>Segment dropped due to buffer overflow at router</a:t>
            </a:r>
          </a:p>
          <a:p>
            <a:pPr lvl="1"/>
            <a:r>
              <a:rPr lang="en-US" altLang="zh-CN" sz="2400" smtClean="0"/>
              <a:t>Sender may not know of failure</a:t>
            </a:r>
          </a:p>
          <a:p>
            <a:pPr lvl="3"/>
            <a:endParaRPr lang="en-US" altLang="zh-CN" sz="1800" smtClean="0"/>
          </a:p>
          <a:p>
            <a:r>
              <a:rPr lang="en-US" altLang="zh-CN" sz="2800" smtClean="0"/>
              <a:t>Handle</a:t>
            </a:r>
          </a:p>
          <a:p>
            <a:pPr lvl="1"/>
            <a:r>
              <a:rPr lang="en-US" altLang="zh-CN" sz="2400" smtClean="0"/>
              <a:t>Receiver: </a:t>
            </a:r>
            <a:r>
              <a:rPr lang="en-US" altLang="zh-CN" sz="2400" smtClean="0">
                <a:solidFill>
                  <a:srgbClr val="0000FF"/>
                </a:solidFill>
              </a:rPr>
              <a:t>acknowledge successful receipt</a:t>
            </a:r>
          </a:p>
          <a:p>
            <a:pPr lvl="1"/>
            <a:r>
              <a:rPr lang="en-US" altLang="zh-CN" sz="2400" smtClean="0"/>
              <a:t>Can use cumulative acknowledgement</a:t>
            </a:r>
          </a:p>
          <a:p>
            <a:pPr lvl="1"/>
            <a:r>
              <a:rPr lang="en-US" altLang="zh-CN" sz="2400" smtClean="0"/>
              <a:t>Sender: waiting </a:t>
            </a:r>
            <a:r>
              <a:rPr lang="en-US" altLang="zh-CN" sz="2400" smtClean="0">
                <a:solidFill>
                  <a:srgbClr val="FF0000"/>
                </a:solidFill>
              </a:rPr>
              <a:t>Timer for ACK </a:t>
            </a:r>
            <a:r>
              <a:rPr lang="en-US" altLang="zh-CN" sz="2400" smtClean="0"/>
              <a:t>timeout triggers </a:t>
            </a:r>
            <a:br>
              <a:rPr lang="en-US" altLang="zh-CN" sz="2400" smtClean="0"/>
            </a:br>
            <a:r>
              <a:rPr lang="en-US" altLang="zh-CN" sz="2400" smtClean="0"/>
              <a:t>re-transmission</a:t>
            </a:r>
          </a:p>
        </p:txBody>
      </p:sp>
      <p:sp>
        <p:nvSpPr>
          <p:cNvPr id="144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CD6661-9924-4D1C-B6E4-0B3A04BA174F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Setting Re-transmission Timer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/>
              <a:t>Should adapt to </a:t>
            </a:r>
            <a:r>
              <a:rPr lang="en-US" altLang="zh-CN" sz="2800" smtClean="0">
                <a:solidFill>
                  <a:srgbClr val="FF0000"/>
                </a:solidFill>
              </a:rPr>
              <a:t>changing network conditions</a:t>
            </a:r>
          </a:p>
          <a:p>
            <a:pPr lvl="1"/>
            <a:r>
              <a:rPr lang="en-US" altLang="zh-CN" sz="2400" smtClean="0"/>
              <a:t>Fixed timer is not suitable</a:t>
            </a:r>
          </a:p>
          <a:p>
            <a:pPr lvl="1"/>
            <a:r>
              <a:rPr lang="en-US" altLang="zh-CN" sz="2400" smtClean="0"/>
              <a:t>Too small leads to unnecessary re-transmissions</a:t>
            </a:r>
          </a:p>
          <a:p>
            <a:pPr lvl="1"/>
            <a:r>
              <a:rPr lang="en-US" altLang="zh-CN" sz="2400" smtClean="0"/>
              <a:t>Too large and response to lost segments is slow</a:t>
            </a:r>
          </a:p>
          <a:p>
            <a:pPr lvl="2"/>
            <a:endParaRPr lang="en-US" altLang="zh-CN" sz="2000" smtClean="0"/>
          </a:p>
          <a:p>
            <a:r>
              <a:rPr lang="en-US" altLang="zh-CN" sz="2800" smtClean="0"/>
              <a:t>Can be set a </a:t>
            </a:r>
            <a:r>
              <a:rPr lang="en-US" altLang="zh-CN" sz="2800" smtClean="0">
                <a:solidFill>
                  <a:srgbClr val="0000FF"/>
                </a:solidFill>
              </a:rPr>
              <a:t>bit longer than round-trip time</a:t>
            </a:r>
          </a:p>
          <a:p>
            <a:pPr lvl="1"/>
            <a:r>
              <a:rPr lang="en-US" altLang="zh-CN" sz="2400" smtClean="0"/>
              <a:t>Receiver may not ACK immediately</a:t>
            </a:r>
          </a:p>
          <a:p>
            <a:pPr lvl="1"/>
            <a:r>
              <a:rPr lang="en-US" altLang="zh-CN" sz="2400" smtClean="0"/>
              <a:t>Sender can not distinguish between ACK of original segment and re-transmitted segment</a:t>
            </a:r>
          </a:p>
          <a:p>
            <a:pPr lvl="1"/>
            <a:r>
              <a:rPr lang="en-US" altLang="zh-CN" sz="2400" smtClean="0"/>
              <a:t>Should adapt to </a:t>
            </a:r>
            <a:r>
              <a:rPr lang="en-US" altLang="zh-CN" sz="2400" smtClean="0">
                <a:solidFill>
                  <a:srgbClr val="FF0000"/>
                </a:solidFill>
              </a:rPr>
              <a:t>network congestion</a:t>
            </a:r>
          </a:p>
        </p:txBody>
      </p:sp>
      <p:sp>
        <p:nvSpPr>
          <p:cNvPr id="145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521A8D-442B-4BB8-AD0D-3B7F9B8B5332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BB0ABB-9101-4B47-BEB5-5AD389EC6143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 Timer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solidFill>
                  <a:schemeClr val="hlink"/>
                </a:solidFill>
              </a:rPr>
              <a:t>Credit allocation deadlock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Segment with </a:t>
            </a:r>
            <a:r>
              <a:rPr lang="en-US" altLang="zh-CN" sz="2400" smtClean="0">
                <a:latin typeface="Comic Sans MS" pitchFamily="66" charset="0"/>
              </a:rPr>
              <a:t>AN=i, W=0</a:t>
            </a:r>
            <a:r>
              <a:rPr lang="en-US" altLang="zh-CN" sz="2400" smtClean="0"/>
              <a:t> closing rcv-window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Should send </a:t>
            </a:r>
            <a:r>
              <a:rPr lang="en-US" altLang="zh-CN" sz="2400" smtClean="0">
                <a:latin typeface="Comic Sans MS" pitchFamily="66" charset="0"/>
              </a:rPr>
              <a:t>AN=i, W=j</a:t>
            </a:r>
            <a:r>
              <a:rPr lang="en-US" altLang="zh-CN" sz="2400" smtClean="0"/>
              <a:t> to reopen, but this maybe lost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Now sender thinks window is closed, receiver thinks it is open and wait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6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Handle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Use </a:t>
            </a:r>
            <a:r>
              <a:rPr lang="en-US" altLang="zh-CN" sz="2400" smtClean="0">
                <a:solidFill>
                  <a:schemeClr val="folHlink"/>
                </a:solidFill>
              </a:rPr>
              <a:t>window timer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If timer expires without any receiving, send something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Could be re-transmission of previous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2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4C5B9D-522D-4BBC-A451-714A5DD7FBEF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Duplication Detection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If re-transmission Timer timeout, sender re-transmits segment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If segment just delayed, receiver must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recognize duplicates</a:t>
            </a:r>
          </a:p>
          <a:p>
            <a:pPr lvl="3" eaLnBrk="1" hangingPunct="1">
              <a:defRPr/>
            </a:pPr>
            <a:endParaRPr lang="en-US" altLang="zh-CN" sz="1600" dirty="0" smtClean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r>
              <a:rPr lang="en-US" altLang="zh-CN" sz="2800" dirty="0" smtClean="0"/>
              <a:t>Duplicate received within a connection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Receiver assumes </a:t>
            </a:r>
            <a:r>
              <a:rPr lang="en-US" altLang="zh-CN" sz="2400" dirty="0" smtClean="0">
                <a:latin typeface="Comic Sans MS" pitchFamily="66" charset="0"/>
              </a:rPr>
              <a:t>ACK</a:t>
            </a:r>
            <a:r>
              <a:rPr lang="en-US" altLang="zh-CN" sz="2400" dirty="0" smtClean="0"/>
              <a:t> lost and re-transmits </a:t>
            </a:r>
            <a:r>
              <a:rPr lang="en-US" altLang="zh-CN" sz="2400" dirty="0" smtClean="0">
                <a:latin typeface="Comic Sans MS" pitchFamily="66" charset="0"/>
              </a:rPr>
              <a:t>ACKs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Sender must not get confused with multiple </a:t>
            </a:r>
            <a:r>
              <a:rPr lang="en-US" altLang="zh-CN" sz="2400" dirty="0" smtClean="0">
                <a:latin typeface="Comic Sans MS" pitchFamily="66" charset="0"/>
              </a:rPr>
              <a:t>ACKs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Space of </a:t>
            </a:r>
            <a:r>
              <a:rPr lang="en-US" altLang="zh-CN" sz="2400" dirty="0" err="1" smtClean="0">
                <a:latin typeface="Comic Sans MS" pitchFamily="66" charset="0"/>
              </a:rPr>
              <a:t>seq</a:t>
            </a:r>
            <a:r>
              <a:rPr lang="en-US" altLang="zh-CN" sz="2400" dirty="0" smtClean="0">
                <a:latin typeface="Comic Sans MS" pitchFamily="66" charset="0"/>
              </a:rPr>
              <a:t> number</a:t>
            </a:r>
            <a:r>
              <a:rPr lang="en-US" altLang="zh-CN" sz="2400" dirty="0" smtClean="0"/>
              <a:t> should be </a:t>
            </a:r>
            <a:r>
              <a:rPr lang="en-US" altLang="zh-CN" sz="2400" dirty="0" smtClean="0">
                <a:solidFill>
                  <a:srgbClr val="0000FF"/>
                </a:solidFill>
              </a:rPr>
              <a:t>large enough to not cycle</a:t>
            </a:r>
            <a:r>
              <a:rPr lang="en-US" altLang="zh-CN" sz="2400" dirty="0" smtClean="0"/>
              <a:t> within maximum life of segment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hlink"/>
                </a:solidFill>
              </a:rPr>
              <a:t>Duplicate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hlink"/>
                </a:solidFill>
              </a:rPr>
              <a:t>received after connection</a:t>
            </a:r>
            <a:r>
              <a:rPr lang="en-US" altLang="zh-CN" sz="2800" dirty="0" smtClean="0"/>
              <a:t> 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75EE37-B11D-453C-8EE4-2219017C116C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Incorrect Duplicate Detection (1)</a:t>
            </a:r>
          </a:p>
        </p:txBody>
      </p:sp>
      <p:sp>
        <p:nvSpPr>
          <p:cNvPr id="14950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95275" y="2781300"/>
            <a:ext cx="3702050" cy="7683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latin typeface="Comic Sans MS" pitchFamily="66" charset="0"/>
              </a:rPr>
              <a:t>Seq number</a:t>
            </a:r>
            <a:r>
              <a:rPr lang="en-US" altLang="zh-CN" sz="2000" smtClean="0"/>
              <a:t> cycled within life of a segment</a:t>
            </a:r>
          </a:p>
        </p:txBody>
      </p:sp>
      <p:pic>
        <p:nvPicPr>
          <p:cNvPr id="149508" name="Picture 3"/>
          <p:cNvPicPr>
            <a:picLocks noChangeAspect="1" noChangeArrowheads="1"/>
          </p:cNvPicPr>
          <p:nvPr/>
        </p:nvPicPr>
        <p:blipFill>
          <a:blip r:embed="rId3"/>
          <a:srcRect b="12312"/>
          <a:stretch>
            <a:fillRect/>
          </a:stretch>
        </p:blipFill>
        <p:spPr bwMode="auto">
          <a:xfrm>
            <a:off x="4176713" y="1368425"/>
            <a:ext cx="4275137" cy="50847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9509" name="TextBox 5"/>
          <p:cNvSpPr txBox="1">
            <a:spLocks noChangeArrowheads="1"/>
          </p:cNvSpPr>
          <p:nvPr/>
        </p:nvSpPr>
        <p:spPr bwMode="auto">
          <a:xfrm>
            <a:off x="684213" y="4708525"/>
            <a:ext cx="2411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  <a:latin typeface="Comic Sans MS" pitchFamily="66" charset="0"/>
              </a:rPr>
              <a:t>Q: How to handle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465A95-89F6-4C12-9A88-A7FD62AFD494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Incorrect Duplicate Detection (2)</a:t>
            </a:r>
          </a:p>
        </p:txBody>
      </p:sp>
      <p:sp>
        <p:nvSpPr>
          <p:cNvPr id="15155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889250"/>
            <a:ext cx="3636962" cy="935038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Segments slipped into another connection</a:t>
            </a:r>
          </a:p>
        </p:txBody>
      </p:sp>
      <p:pic>
        <p:nvPicPr>
          <p:cNvPr id="151556" name="Picture 7"/>
          <p:cNvPicPr>
            <a:picLocks noChangeAspect="1" noChangeArrowheads="1"/>
          </p:cNvPicPr>
          <p:nvPr/>
        </p:nvPicPr>
        <p:blipFill>
          <a:blip r:embed="rId3"/>
          <a:srcRect b="15790"/>
          <a:stretch>
            <a:fillRect/>
          </a:stretch>
        </p:blipFill>
        <p:spPr bwMode="auto">
          <a:xfrm>
            <a:off x="3967163" y="1412875"/>
            <a:ext cx="4529137" cy="49926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1557" name="TextBox 5"/>
          <p:cNvSpPr txBox="1">
            <a:spLocks noChangeArrowheads="1"/>
          </p:cNvSpPr>
          <p:nvPr/>
        </p:nvSpPr>
        <p:spPr bwMode="auto">
          <a:xfrm>
            <a:off x="684213" y="4708525"/>
            <a:ext cx="2411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  <a:latin typeface="Comic Sans MS" pitchFamily="66" charset="0"/>
              </a:rPr>
              <a:t>Q: How to handle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BC4A7B-19A5-4B30-B6CB-F3FE64E0BEF3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Internet Transport-Layer Protocols</a:t>
            </a:r>
          </a:p>
        </p:txBody>
      </p:sp>
      <p:sp>
        <p:nvSpPr>
          <p:cNvPr id="206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chemeClr val="folHlink"/>
                </a:solidFill>
              </a:rPr>
              <a:t>Reliable, in-order delivery</a:t>
            </a:r>
            <a:r>
              <a:rPr lang="en-US" altLang="zh-CN" sz="2800" smtClean="0"/>
              <a:t> (</a:t>
            </a:r>
            <a:r>
              <a:rPr lang="en-US" altLang="zh-CN" sz="2800" smtClean="0">
                <a:latin typeface="Comic Sans MS" pitchFamily="66" charset="0"/>
              </a:rPr>
              <a:t>TCP</a:t>
            </a:r>
            <a:r>
              <a:rPr lang="en-US" altLang="zh-CN" sz="2800" smtClean="0"/>
              <a:t>)</a:t>
            </a:r>
          </a:p>
          <a:p>
            <a:pPr lvl="1" eaLnBrk="1" hangingPunct="1"/>
            <a:r>
              <a:rPr lang="en-US" altLang="zh-CN" sz="2400" smtClean="0"/>
              <a:t>Connection oriented</a:t>
            </a:r>
            <a:endParaRPr lang="en-US" altLang="zh-CN" smtClean="0"/>
          </a:p>
          <a:p>
            <a:pPr lvl="1" eaLnBrk="1" hangingPunct="1"/>
            <a:r>
              <a:rPr lang="en-US" altLang="zh-CN" sz="2400" smtClean="0"/>
              <a:t>Congestion control </a:t>
            </a:r>
          </a:p>
          <a:p>
            <a:pPr lvl="1" eaLnBrk="1" hangingPunct="1"/>
            <a:r>
              <a:rPr lang="en-US" altLang="zh-CN" sz="2400" smtClean="0"/>
              <a:t>Flow control</a:t>
            </a:r>
          </a:p>
          <a:p>
            <a:pPr lvl="2" eaLnBrk="1" hangingPunct="1"/>
            <a:endParaRPr lang="en-US" altLang="zh-CN" sz="1800" smtClean="0"/>
          </a:p>
          <a:p>
            <a:pPr eaLnBrk="1" hangingPunct="1"/>
            <a:r>
              <a:rPr lang="en-US" altLang="zh-CN" sz="2800" smtClean="0">
                <a:solidFill>
                  <a:schemeClr val="folHlink"/>
                </a:solidFill>
              </a:rPr>
              <a:t>Unreliable, unordered delivery</a:t>
            </a:r>
            <a:r>
              <a:rPr lang="en-US" altLang="zh-CN" sz="2800" smtClean="0"/>
              <a:t> (</a:t>
            </a:r>
            <a:r>
              <a:rPr lang="en-US" altLang="zh-CN" sz="2800" smtClean="0">
                <a:latin typeface="Comic Sans MS" pitchFamily="66" charset="0"/>
              </a:rPr>
              <a:t>UDP</a:t>
            </a:r>
            <a:r>
              <a:rPr lang="en-US" altLang="zh-CN" sz="2800" smtClean="0"/>
              <a:t>)</a:t>
            </a:r>
          </a:p>
          <a:p>
            <a:pPr lvl="1" eaLnBrk="1" hangingPunct="1"/>
            <a:r>
              <a:rPr lang="en-US" altLang="zh-CN" sz="2400" smtClean="0"/>
              <a:t>No-frills extension of “best-effort” </a:t>
            </a:r>
            <a:r>
              <a:rPr lang="en-US" altLang="zh-CN" sz="2400" smtClean="0">
                <a:latin typeface="Comic Sans MS" pitchFamily="66" charset="0"/>
              </a:rPr>
              <a:t>IP</a:t>
            </a:r>
          </a:p>
        </p:txBody>
      </p:sp>
      <p:grpSp>
        <p:nvGrpSpPr>
          <p:cNvPr id="2068" name="Group 546"/>
          <p:cNvGrpSpPr>
            <a:grpSpLocks/>
          </p:cNvGrpSpPr>
          <p:nvPr/>
        </p:nvGrpSpPr>
        <p:grpSpPr bwMode="auto">
          <a:xfrm>
            <a:off x="4919663" y="1312863"/>
            <a:ext cx="3938587" cy="4233862"/>
            <a:chOff x="3075" y="827"/>
            <a:chExt cx="2481" cy="2667"/>
          </a:xfrm>
        </p:grpSpPr>
        <p:sp>
          <p:nvSpPr>
            <p:cNvPr id="2069" name="Freeform 276"/>
            <p:cNvSpPr>
              <a:spLocks/>
            </p:cNvSpPr>
            <p:nvPr/>
          </p:nvSpPr>
          <p:spPr bwMode="auto">
            <a:xfrm>
              <a:off x="4395" y="1272"/>
              <a:ext cx="1133" cy="1055"/>
            </a:xfrm>
            <a:custGeom>
              <a:avLst/>
              <a:gdLst>
                <a:gd name="T0" fmla="*/ 124 w 1292"/>
                <a:gd name="T1" fmla="*/ 3 h 1255"/>
                <a:gd name="T2" fmla="*/ 18 w 1292"/>
                <a:gd name="T3" fmla="*/ 66 h 1255"/>
                <a:gd name="T4" fmla="*/ 15 w 1292"/>
                <a:gd name="T5" fmla="*/ 219 h 1255"/>
                <a:gd name="T6" fmla="*/ 27 w 1292"/>
                <a:gd name="T7" fmla="*/ 348 h 1255"/>
                <a:gd name="T8" fmla="*/ 128 w 1292"/>
                <a:gd name="T9" fmla="*/ 366 h 1255"/>
                <a:gd name="T10" fmla="*/ 335 w 1292"/>
                <a:gd name="T11" fmla="*/ 474 h 1255"/>
                <a:gd name="T12" fmla="*/ 517 w 1292"/>
                <a:gd name="T13" fmla="*/ 520 h 1255"/>
                <a:gd name="T14" fmla="*/ 622 w 1292"/>
                <a:gd name="T15" fmla="*/ 428 h 1255"/>
                <a:gd name="T16" fmla="*/ 659 w 1292"/>
                <a:gd name="T17" fmla="*/ 187 h 1255"/>
                <a:gd name="T18" fmla="*/ 625 w 1292"/>
                <a:gd name="T19" fmla="*/ 88 h 1255"/>
                <a:gd name="T20" fmla="*/ 388 w 1292"/>
                <a:gd name="T21" fmla="*/ 49 h 1255"/>
                <a:gd name="T22" fmla="*/ 124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Freeform 277"/>
            <p:cNvSpPr>
              <a:spLocks/>
            </p:cNvSpPr>
            <p:nvPr/>
          </p:nvSpPr>
          <p:spPr bwMode="auto">
            <a:xfrm>
              <a:off x="3211" y="1182"/>
              <a:ext cx="1176" cy="1001"/>
            </a:xfrm>
            <a:custGeom>
              <a:avLst/>
              <a:gdLst>
                <a:gd name="T0" fmla="*/ 286 w 1340"/>
                <a:gd name="T1" fmla="*/ 17 h 1191"/>
                <a:gd name="T2" fmla="*/ 42 w 1340"/>
                <a:gd name="T3" fmla="*/ 24 h 1191"/>
                <a:gd name="T4" fmla="*/ 30 w 1340"/>
                <a:gd name="T5" fmla="*/ 169 h 1191"/>
                <a:gd name="T6" fmla="*/ 15 w 1340"/>
                <a:gd name="T7" fmla="*/ 302 h 1191"/>
                <a:gd name="T8" fmla="*/ 58 w 1340"/>
                <a:gd name="T9" fmla="*/ 365 h 1191"/>
                <a:gd name="T10" fmla="*/ 280 w 1340"/>
                <a:gd name="T11" fmla="*/ 367 h 1191"/>
                <a:gd name="T12" fmla="*/ 333 w 1340"/>
                <a:gd name="T13" fmla="*/ 473 h 1191"/>
                <a:gd name="T14" fmla="*/ 642 w 1340"/>
                <a:gd name="T15" fmla="*/ 461 h 1191"/>
                <a:gd name="T16" fmla="*/ 664 w 1340"/>
                <a:gd name="T17" fmla="*/ 240 h 1191"/>
                <a:gd name="T18" fmla="*/ 627 w 1340"/>
                <a:gd name="T19" fmla="*/ 144 h 1191"/>
                <a:gd name="T20" fmla="*/ 395 w 1340"/>
                <a:gd name="T21" fmla="*/ 121 h 1191"/>
                <a:gd name="T22" fmla="*/ 286 w 1340"/>
                <a:gd name="T23" fmla="*/ 1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Freeform 278"/>
            <p:cNvSpPr>
              <a:spLocks/>
            </p:cNvSpPr>
            <p:nvPr/>
          </p:nvSpPr>
          <p:spPr bwMode="auto">
            <a:xfrm>
              <a:off x="3443" y="2096"/>
              <a:ext cx="1874" cy="1398"/>
            </a:xfrm>
            <a:custGeom>
              <a:avLst/>
              <a:gdLst>
                <a:gd name="T0" fmla="*/ 14 w 2135"/>
                <a:gd name="T1" fmla="*/ 274 h 1662"/>
                <a:gd name="T2" fmla="*/ 54 w 2135"/>
                <a:gd name="T3" fmla="*/ 32 h 1662"/>
                <a:gd name="T4" fmla="*/ 342 w 2135"/>
                <a:gd name="T5" fmla="*/ 82 h 1662"/>
                <a:gd name="T6" fmla="*/ 629 w 2135"/>
                <a:gd name="T7" fmla="*/ 42 h 1662"/>
                <a:gd name="T8" fmla="*/ 1043 w 2135"/>
                <a:gd name="T9" fmla="*/ 172 h 1662"/>
                <a:gd name="T10" fmla="*/ 1049 w 2135"/>
                <a:gd name="T11" fmla="*/ 481 h 1662"/>
                <a:gd name="T12" fmla="*/ 823 w 2135"/>
                <a:gd name="T13" fmla="*/ 674 h 1662"/>
                <a:gd name="T14" fmla="*/ 424 w 2135"/>
                <a:gd name="T15" fmla="*/ 638 h 1662"/>
                <a:gd name="T16" fmla="*/ 262 w 2135"/>
                <a:gd name="T17" fmla="*/ 534 h 1662"/>
                <a:gd name="T18" fmla="*/ 96 w 2135"/>
                <a:gd name="T19" fmla="*/ 449 h 1662"/>
                <a:gd name="T20" fmla="*/ 14 w 2135"/>
                <a:gd name="T21" fmla="*/ 27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72" name="Group 279"/>
            <p:cNvGrpSpPr>
              <a:grpSpLocks/>
            </p:cNvGrpSpPr>
            <p:nvPr/>
          </p:nvGrpSpPr>
          <p:grpSpPr bwMode="auto">
            <a:xfrm>
              <a:off x="3285" y="1267"/>
              <a:ext cx="462" cy="201"/>
              <a:chOff x="3552" y="246"/>
              <a:chExt cx="527" cy="248"/>
            </a:xfrm>
          </p:grpSpPr>
          <p:graphicFrame>
            <p:nvGraphicFramePr>
              <p:cNvPr id="2063" name="Object 280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2063" name="Clip" r:id="rId3" imgW="1305626" imgH="1082835" progId="">
                  <p:embed/>
                </p:oleObj>
              </a:graphicData>
            </a:graphic>
          </p:graphicFrame>
          <p:graphicFrame>
            <p:nvGraphicFramePr>
              <p:cNvPr id="2064" name="Object 281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2064" name="Clip" r:id="rId4" imgW="676440" imgH="485640" progId="">
                  <p:embed/>
                </p:oleObj>
              </a:graphicData>
            </a:graphic>
          </p:graphicFrame>
          <p:sp>
            <p:nvSpPr>
              <p:cNvPr id="2323" name="Line 282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73" name="Group 283"/>
            <p:cNvGrpSpPr>
              <a:grpSpLocks/>
            </p:cNvGrpSpPr>
            <p:nvPr/>
          </p:nvGrpSpPr>
          <p:grpSpPr bwMode="auto">
            <a:xfrm>
              <a:off x="3285" y="1642"/>
              <a:ext cx="462" cy="201"/>
              <a:chOff x="3552" y="246"/>
              <a:chExt cx="527" cy="248"/>
            </a:xfrm>
          </p:grpSpPr>
          <p:graphicFrame>
            <p:nvGraphicFramePr>
              <p:cNvPr id="2061" name="Object 284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2061" name="Clip" r:id="rId5" imgW="1305626" imgH="1082835" progId="">
                  <p:embed/>
                </p:oleObj>
              </a:graphicData>
            </a:graphic>
          </p:graphicFrame>
          <p:graphicFrame>
            <p:nvGraphicFramePr>
              <p:cNvPr id="2062" name="Object 285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2062" name="Clip" r:id="rId6" imgW="676440" imgH="485640" progId="">
                  <p:embed/>
                </p:oleObj>
              </a:graphicData>
            </a:graphic>
          </p:graphicFrame>
          <p:sp>
            <p:nvSpPr>
              <p:cNvPr id="2322" name="Line 286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74" name="Group 287"/>
            <p:cNvGrpSpPr>
              <a:grpSpLocks/>
            </p:cNvGrpSpPr>
            <p:nvPr/>
          </p:nvGrpSpPr>
          <p:grpSpPr bwMode="auto">
            <a:xfrm>
              <a:off x="3522" y="1508"/>
              <a:ext cx="44" cy="135"/>
              <a:chOff x="3842" y="406"/>
              <a:chExt cx="51" cy="167"/>
            </a:xfrm>
          </p:grpSpPr>
          <p:sp>
            <p:nvSpPr>
              <p:cNvPr id="2319" name="Oval 288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20" name="Oval 289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21" name="Oval 290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grpSp>
          <p:nvGrpSpPr>
            <p:cNvPr id="2075" name="Group 291"/>
            <p:cNvGrpSpPr>
              <a:grpSpLocks/>
            </p:cNvGrpSpPr>
            <p:nvPr/>
          </p:nvGrpSpPr>
          <p:grpSpPr bwMode="auto">
            <a:xfrm>
              <a:off x="3818" y="1825"/>
              <a:ext cx="132" cy="249"/>
              <a:chOff x="4180" y="783"/>
              <a:chExt cx="150" cy="307"/>
            </a:xfrm>
          </p:grpSpPr>
          <p:sp>
            <p:nvSpPr>
              <p:cNvPr id="2311" name="AutoShape 29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12" name="Rectangle 29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13" name="Rectangle 29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14" name="AutoShape 29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15" name="Line 29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6" name="Line 29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7" name="Rectangle 29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18" name="Rectangle 29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grpSp>
          <p:nvGrpSpPr>
            <p:cNvPr id="2076" name="Group 300"/>
            <p:cNvGrpSpPr>
              <a:grpSpLocks/>
            </p:cNvGrpSpPr>
            <p:nvPr/>
          </p:nvGrpSpPr>
          <p:grpSpPr bwMode="auto">
            <a:xfrm rot="-5400000">
              <a:off x="4015" y="1874"/>
              <a:ext cx="51" cy="147"/>
              <a:chOff x="3842" y="406"/>
              <a:chExt cx="51" cy="167"/>
            </a:xfrm>
          </p:grpSpPr>
          <p:sp>
            <p:nvSpPr>
              <p:cNvPr id="2308" name="Oval 301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09" name="Oval 302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10" name="Oval 303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077" name="Line 304"/>
            <p:cNvSpPr>
              <a:spLocks noChangeShapeType="1"/>
            </p:cNvSpPr>
            <p:nvPr/>
          </p:nvSpPr>
          <p:spPr bwMode="auto">
            <a:xfrm>
              <a:off x="3904" y="1767"/>
              <a:ext cx="31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Line 305"/>
            <p:cNvSpPr>
              <a:spLocks noChangeShapeType="1"/>
            </p:cNvSpPr>
            <p:nvPr/>
          </p:nvSpPr>
          <p:spPr bwMode="auto">
            <a:xfrm>
              <a:off x="3906" y="1765"/>
              <a:ext cx="1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306"/>
            <p:cNvSpPr>
              <a:spLocks noChangeShapeType="1"/>
            </p:cNvSpPr>
            <p:nvPr/>
          </p:nvSpPr>
          <p:spPr bwMode="auto">
            <a:xfrm>
              <a:off x="4218" y="1764"/>
              <a:ext cx="1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307"/>
            <p:cNvSpPr>
              <a:spLocks noChangeShapeType="1"/>
            </p:cNvSpPr>
            <p:nvPr/>
          </p:nvSpPr>
          <p:spPr bwMode="auto">
            <a:xfrm>
              <a:off x="3715" y="1427"/>
              <a:ext cx="182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308"/>
            <p:cNvSpPr>
              <a:spLocks noChangeShapeType="1"/>
            </p:cNvSpPr>
            <p:nvPr/>
          </p:nvSpPr>
          <p:spPr bwMode="auto">
            <a:xfrm flipV="1">
              <a:off x="3723" y="1607"/>
              <a:ext cx="174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Line 309"/>
            <p:cNvSpPr>
              <a:spLocks noChangeShapeType="1"/>
            </p:cNvSpPr>
            <p:nvPr/>
          </p:nvSpPr>
          <p:spPr bwMode="auto">
            <a:xfrm flipV="1">
              <a:off x="4055" y="1661"/>
              <a:ext cx="1" cy="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83" name="Group 310"/>
            <p:cNvGrpSpPr>
              <a:grpSpLocks/>
            </p:cNvGrpSpPr>
            <p:nvPr/>
          </p:nvGrpSpPr>
          <p:grpSpPr bwMode="auto">
            <a:xfrm>
              <a:off x="4130" y="1811"/>
              <a:ext cx="132" cy="249"/>
              <a:chOff x="4180" y="783"/>
              <a:chExt cx="150" cy="307"/>
            </a:xfrm>
          </p:grpSpPr>
          <p:sp>
            <p:nvSpPr>
              <p:cNvPr id="2300" name="AutoShape 31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01" name="Rectangle 31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02" name="Rectangle 31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03" name="AutoShape 31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04" name="Line 31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5" name="Line 31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" name="Rectangle 31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307" name="Rectangle 31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grpSp>
          <p:nvGrpSpPr>
            <p:cNvPr id="2084" name="Group 319"/>
            <p:cNvGrpSpPr>
              <a:grpSpLocks/>
            </p:cNvGrpSpPr>
            <p:nvPr/>
          </p:nvGrpSpPr>
          <p:grpSpPr bwMode="auto">
            <a:xfrm>
              <a:off x="3527" y="2201"/>
              <a:ext cx="302" cy="583"/>
              <a:chOff x="3314" y="1248"/>
              <a:chExt cx="344" cy="694"/>
            </a:xfrm>
          </p:grpSpPr>
          <p:graphicFrame>
            <p:nvGraphicFramePr>
              <p:cNvPr id="2059" name="Object 320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p:oleObj spid="_x0000_s2059" name="Clip" r:id="rId7" imgW="1305626" imgH="1082835" progId="">
                  <p:embed/>
                </p:oleObj>
              </a:graphicData>
            </a:graphic>
          </p:graphicFrame>
          <p:sp>
            <p:nvSpPr>
              <p:cNvPr id="2293" name="Line 321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0" name="Object 322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p:oleObj spid="_x0000_s2060" name="Clip" r:id="rId8" imgW="1305626" imgH="1082835" progId="">
                  <p:embed/>
                </p:oleObj>
              </a:graphicData>
            </a:graphic>
          </p:graphicFrame>
          <p:sp>
            <p:nvSpPr>
              <p:cNvPr id="2294" name="Line 323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95" name="Group 324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2297" name="Oval 325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rgbClr val="3333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2298" name="Oval 326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rgbClr val="3333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2299" name="Oval 327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rgbClr val="3333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2296" name="Line 328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0" name="Object 329"/>
            <p:cNvGraphicFramePr>
              <a:graphicFrameLocks noChangeAspect="1"/>
            </p:cNvGraphicFramePr>
            <p:nvPr/>
          </p:nvGraphicFramePr>
          <p:xfrm>
            <a:off x="4074" y="2837"/>
            <a:ext cx="263" cy="209"/>
          </p:xfrm>
          <a:graphic>
            <a:graphicData uri="http://schemas.openxmlformats.org/presentationml/2006/ole">
              <p:oleObj spid="_x0000_s2050" name="Clip" r:id="rId9" imgW="1305626" imgH="1082835" progId="">
                <p:embed/>
              </p:oleObj>
            </a:graphicData>
          </a:graphic>
        </p:graphicFrame>
        <p:graphicFrame>
          <p:nvGraphicFramePr>
            <p:cNvPr id="2051" name="Object 330"/>
            <p:cNvGraphicFramePr>
              <a:graphicFrameLocks noChangeAspect="1"/>
            </p:cNvGraphicFramePr>
            <p:nvPr/>
          </p:nvGraphicFramePr>
          <p:xfrm>
            <a:off x="3687" y="2830"/>
            <a:ext cx="262" cy="208"/>
          </p:xfrm>
          <a:graphic>
            <a:graphicData uri="http://schemas.openxmlformats.org/presentationml/2006/ole">
              <p:oleObj spid="_x0000_s2051" name="Clip" r:id="rId10" imgW="1305626" imgH="1082835" progId="">
                <p:embed/>
              </p:oleObj>
            </a:graphicData>
          </a:graphic>
        </p:graphicFrame>
        <p:sp>
          <p:nvSpPr>
            <p:cNvPr id="2085" name="Oval 331"/>
            <p:cNvSpPr>
              <a:spLocks noChangeArrowheads="1"/>
            </p:cNvSpPr>
            <p:nvPr/>
          </p:nvSpPr>
          <p:spPr bwMode="auto">
            <a:xfrm rot="-5400000">
              <a:off x="3950" y="2895"/>
              <a:ext cx="40" cy="41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086" name="Oval 332"/>
            <p:cNvSpPr>
              <a:spLocks noChangeArrowheads="1"/>
            </p:cNvSpPr>
            <p:nvPr/>
          </p:nvSpPr>
          <p:spPr bwMode="auto">
            <a:xfrm rot="-5400000">
              <a:off x="4003" y="2894"/>
              <a:ext cx="40" cy="42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087" name="Oval 333"/>
            <p:cNvSpPr>
              <a:spLocks noChangeArrowheads="1"/>
            </p:cNvSpPr>
            <p:nvPr/>
          </p:nvSpPr>
          <p:spPr bwMode="auto">
            <a:xfrm rot="-5400000">
              <a:off x="4052" y="2897"/>
              <a:ext cx="39" cy="41"/>
            </a:xfrm>
            <a:prstGeom prst="ellipse">
              <a:avLst/>
            </a:pr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088" name="Line 334"/>
            <p:cNvSpPr>
              <a:spLocks noChangeShapeType="1"/>
            </p:cNvSpPr>
            <p:nvPr/>
          </p:nvSpPr>
          <p:spPr bwMode="auto">
            <a:xfrm rot="-5400000">
              <a:off x="4216" y="2821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" name="Line 335"/>
            <p:cNvSpPr>
              <a:spLocks noChangeShapeType="1"/>
            </p:cNvSpPr>
            <p:nvPr/>
          </p:nvSpPr>
          <p:spPr bwMode="auto">
            <a:xfrm rot="5400000" flipH="1">
              <a:off x="3821" y="2816"/>
              <a:ext cx="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0" name="Line 336"/>
            <p:cNvSpPr>
              <a:spLocks noChangeShapeType="1"/>
            </p:cNvSpPr>
            <p:nvPr/>
          </p:nvSpPr>
          <p:spPr bwMode="auto">
            <a:xfrm rot="16200000" flipV="1">
              <a:off x="4040" y="2602"/>
              <a:ext cx="0" cy="3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1" name="Line 337"/>
            <p:cNvSpPr>
              <a:spLocks noChangeShapeType="1"/>
            </p:cNvSpPr>
            <p:nvPr/>
          </p:nvSpPr>
          <p:spPr bwMode="auto">
            <a:xfrm flipV="1">
              <a:off x="3829" y="2564"/>
              <a:ext cx="5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2" name="Line 338"/>
            <p:cNvSpPr>
              <a:spLocks noChangeShapeType="1"/>
            </p:cNvSpPr>
            <p:nvPr/>
          </p:nvSpPr>
          <p:spPr bwMode="auto">
            <a:xfrm>
              <a:off x="4208" y="2593"/>
              <a:ext cx="191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3" name="Line 339"/>
            <p:cNvSpPr>
              <a:spLocks noChangeShapeType="1"/>
            </p:cNvSpPr>
            <p:nvPr/>
          </p:nvSpPr>
          <p:spPr bwMode="auto">
            <a:xfrm flipH="1">
              <a:off x="4709" y="2591"/>
              <a:ext cx="176" cy="2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2" name="Object 340"/>
            <p:cNvGraphicFramePr>
              <a:graphicFrameLocks noChangeAspect="1"/>
            </p:cNvGraphicFramePr>
            <p:nvPr/>
          </p:nvGraphicFramePr>
          <p:xfrm>
            <a:off x="4821" y="2309"/>
            <a:ext cx="128" cy="152"/>
          </p:xfrm>
          <a:graphic>
            <a:graphicData uri="http://schemas.openxmlformats.org/presentationml/2006/ole">
              <p:oleObj spid="_x0000_s2052" name="Clip" r:id="rId11" imgW="981000" imgH="1209600" progId="">
                <p:embed/>
              </p:oleObj>
            </a:graphicData>
          </a:graphic>
        </p:graphicFrame>
        <p:graphicFrame>
          <p:nvGraphicFramePr>
            <p:cNvPr id="2053" name="Object 341"/>
            <p:cNvGraphicFramePr>
              <a:graphicFrameLocks noChangeAspect="1"/>
            </p:cNvGraphicFramePr>
            <p:nvPr/>
          </p:nvGraphicFramePr>
          <p:xfrm>
            <a:off x="3979" y="2360"/>
            <a:ext cx="128" cy="151"/>
          </p:xfrm>
          <a:graphic>
            <a:graphicData uri="http://schemas.openxmlformats.org/presentationml/2006/ole">
              <p:oleObj spid="_x0000_s2053" name="Clip" r:id="rId12" imgW="981000" imgH="1209600" progId="">
                <p:embed/>
              </p:oleObj>
            </a:graphicData>
          </a:graphic>
        </p:graphicFrame>
        <p:grpSp>
          <p:nvGrpSpPr>
            <p:cNvPr id="2094" name="Group 342"/>
            <p:cNvGrpSpPr>
              <a:grpSpLocks/>
            </p:cNvGrpSpPr>
            <p:nvPr/>
          </p:nvGrpSpPr>
          <p:grpSpPr bwMode="auto">
            <a:xfrm>
              <a:off x="4198" y="3114"/>
              <a:ext cx="256" cy="269"/>
              <a:chOff x="2870" y="1518"/>
              <a:chExt cx="292" cy="320"/>
            </a:xfrm>
          </p:grpSpPr>
          <p:graphicFrame>
            <p:nvGraphicFramePr>
              <p:cNvPr id="2057" name="Object 34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057" name="Clip" r:id="rId13" imgW="819000" imgH="847800" progId="">
                  <p:embed/>
                </p:oleObj>
              </a:graphicData>
            </a:graphic>
          </p:graphicFrame>
          <p:graphicFrame>
            <p:nvGraphicFramePr>
              <p:cNvPr id="2058" name="Object 34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058" name="Clip" r:id="rId14" imgW="1266840" imgH="1200240" progId="">
                  <p:embed/>
                </p:oleObj>
              </a:graphicData>
            </a:graphic>
          </p:graphicFrame>
        </p:grpSp>
        <p:grpSp>
          <p:nvGrpSpPr>
            <p:cNvPr id="2095" name="Group 345"/>
            <p:cNvGrpSpPr>
              <a:grpSpLocks/>
            </p:cNvGrpSpPr>
            <p:nvPr/>
          </p:nvGrpSpPr>
          <p:grpSpPr bwMode="auto">
            <a:xfrm>
              <a:off x="4688" y="3134"/>
              <a:ext cx="256" cy="269"/>
              <a:chOff x="2870" y="1518"/>
              <a:chExt cx="292" cy="320"/>
            </a:xfrm>
          </p:grpSpPr>
          <p:graphicFrame>
            <p:nvGraphicFramePr>
              <p:cNvPr id="2055" name="Object 34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055" name="Clip" r:id="rId15" imgW="819000" imgH="847800" progId="">
                  <p:embed/>
                </p:oleObj>
              </a:graphicData>
            </a:graphic>
          </p:graphicFrame>
          <p:graphicFrame>
            <p:nvGraphicFramePr>
              <p:cNvPr id="2056" name="Object 34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056" name="Clip" r:id="rId16" imgW="1266840" imgH="1200240" progId="">
                  <p:embed/>
                </p:oleObj>
              </a:graphicData>
            </a:graphic>
          </p:graphicFrame>
        </p:grpSp>
        <p:grpSp>
          <p:nvGrpSpPr>
            <p:cNvPr id="2096" name="Group 348"/>
            <p:cNvGrpSpPr>
              <a:grpSpLocks/>
            </p:cNvGrpSpPr>
            <p:nvPr/>
          </p:nvGrpSpPr>
          <p:grpSpPr bwMode="auto">
            <a:xfrm>
              <a:off x="4427" y="2955"/>
              <a:ext cx="239" cy="237"/>
              <a:chOff x="4733" y="2082"/>
              <a:chExt cx="272" cy="282"/>
            </a:xfrm>
          </p:grpSpPr>
          <p:graphicFrame>
            <p:nvGraphicFramePr>
              <p:cNvPr id="2054" name="Object 349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p:oleObj spid="_x0000_s2054" name="Clip" r:id="rId17" imgW="819000" imgH="847800" progId="">
                  <p:embed/>
                </p:oleObj>
              </a:graphicData>
            </a:graphic>
          </p:graphicFrame>
          <p:sp>
            <p:nvSpPr>
              <p:cNvPr id="2292" name="Rectangle 350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097" name="Line 351"/>
            <p:cNvSpPr>
              <a:spLocks noChangeShapeType="1"/>
            </p:cNvSpPr>
            <p:nvPr/>
          </p:nvSpPr>
          <p:spPr bwMode="auto">
            <a:xfrm>
              <a:off x="4620" y="2894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98" name="Group 352"/>
            <p:cNvGrpSpPr>
              <a:grpSpLocks/>
            </p:cNvGrpSpPr>
            <p:nvPr/>
          </p:nvGrpSpPr>
          <p:grpSpPr bwMode="auto">
            <a:xfrm>
              <a:off x="5074" y="2531"/>
              <a:ext cx="131" cy="258"/>
              <a:chOff x="4180" y="783"/>
              <a:chExt cx="150" cy="307"/>
            </a:xfrm>
          </p:grpSpPr>
          <p:sp>
            <p:nvSpPr>
              <p:cNvPr id="2284" name="AutoShape 35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85" name="Rectangle 35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86" name="Rectangle 35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87" name="AutoShape 35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88" name="Line 35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9" name="Line 35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0" name="Rectangle 35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91" name="Rectangle 36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grpSp>
          <p:nvGrpSpPr>
            <p:cNvPr id="2099" name="Group 361"/>
            <p:cNvGrpSpPr>
              <a:grpSpLocks/>
            </p:cNvGrpSpPr>
            <p:nvPr/>
          </p:nvGrpSpPr>
          <p:grpSpPr bwMode="auto">
            <a:xfrm>
              <a:off x="5066" y="2811"/>
              <a:ext cx="131" cy="258"/>
              <a:chOff x="4180" y="783"/>
              <a:chExt cx="150" cy="307"/>
            </a:xfrm>
          </p:grpSpPr>
          <p:sp>
            <p:nvSpPr>
              <p:cNvPr id="2276" name="AutoShape 36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77" name="Rectangle 36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78" name="Rectangle 36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79" name="AutoShape 36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80" name="Line 36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1" name="Line 36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2" name="Rectangle 36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83" name="Rectangle 36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100" name="Line 370"/>
            <p:cNvSpPr>
              <a:spLocks noChangeShapeType="1"/>
            </p:cNvSpPr>
            <p:nvPr/>
          </p:nvSpPr>
          <p:spPr bwMode="auto">
            <a:xfrm rot="5400000" flipH="1">
              <a:off x="4830" y="2767"/>
              <a:ext cx="38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1" name="Line 371"/>
            <p:cNvSpPr>
              <a:spLocks noChangeShapeType="1"/>
            </p:cNvSpPr>
            <p:nvPr/>
          </p:nvSpPr>
          <p:spPr bwMode="auto">
            <a:xfrm rot="-5400000">
              <a:off x="5054" y="2925"/>
              <a:ext cx="0" cy="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2" name="Line 372"/>
            <p:cNvSpPr>
              <a:spLocks noChangeShapeType="1"/>
            </p:cNvSpPr>
            <p:nvPr/>
          </p:nvSpPr>
          <p:spPr bwMode="auto">
            <a:xfrm rot="-5400000">
              <a:off x="5047" y="2630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3" name="Line 373"/>
            <p:cNvSpPr>
              <a:spLocks noChangeShapeType="1"/>
            </p:cNvSpPr>
            <p:nvPr/>
          </p:nvSpPr>
          <p:spPr bwMode="auto">
            <a:xfrm flipV="1">
              <a:off x="4215" y="1459"/>
              <a:ext cx="289" cy="1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4" name="Line 374"/>
            <p:cNvSpPr>
              <a:spLocks noChangeShapeType="1"/>
            </p:cNvSpPr>
            <p:nvPr/>
          </p:nvSpPr>
          <p:spPr bwMode="auto">
            <a:xfrm>
              <a:off x="4804" y="1449"/>
              <a:ext cx="306" cy="1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5" name="Line 375"/>
            <p:cNvSpPr>
              <a:spLocks noChangeShapeType="1"/>
            </p:cNvSpPr>
            <p:nvPr/>
          </p:nvSpPr>
          <p:spPr bwMode="auto">
            <a:xfrm flipH="1">
              <a:off x="5131" y="1661"/>
              <a:ext cx="152" cy="4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6" name="Line 376"/>
            <p:cNvSpPr>
              <a:spLocks noChangeShapeType="1"/>
            </p:cNvSpPr>
            <p:nvPr/>
          </p:nvSpPr>
          <p:spPr bwMode="auto">
            <a:xfrm>
              <a:off x="4646" y="1520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7" name="Line 377"/>
            <p:cNvSpPr>
              <a:spLocks noChangeShapeType="1"/>
            </p:cNvSpPr>
            <p:nvPr/>
          </p:nvSpPr>
          <p:spPr bwMode="auto">
            <a:xfrm>
              <a:off x="4662" y="1928"/>
              <a:ext cx="337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8" name="Line 378"/>
            <p:cNvSpPr>
              <a:spLocks noChangeShapeType="1"/>
            </p:cNvSpPr>
            <p:nvPr/>
          </p:nvSpPr>
          <p:spPr bwMode="auto">
            <a:xfrm flipH="1">
              <a:off x="4952" y="2221"/>
              <a:ext cx="168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" name="Line 379"/>
            <p:cNvSpPr>
              <a:spLocks noChangeShapeType="1"/>
            </p:cNvSpPr>
            <p:nvPr/>
          </p:nvSpPr>
          <p:spPr bwMode="auto">
            <a:xfrm flipH="1">
              <a:off x="4809" y="1641"/>
              <a:ext cx="353" cy="2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0" name="Line 380"/>
            <p:cNvSpPr>
              <a:spLocks noChangeShapeType="1"/>
            </p:cNvSpPr>
            <p:nvPr/>
          </p:nvSpPr>
          <p:spPr bwMode="auto">
            <a:xfrm flipH="1">
              <a:off x="4815" y="1288"/>
              <a:ext cx="221" cy="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1" name="Line 381"/>
            <p:cNvSpPr>
              <a:spLocks noChangeShapeType="1"/>
            </p:cNvSpPr>
            <p:nvPr/>
          </p:nvSpPr>
          <p:spPr bwMode="auto">
            <a:xfrm flipH="1">
              <a:off x="5267" y="1399"/>
              <a:ext cx="127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12" name="Group 382"/>
            <p:cNvGrpSpPr>
              <a:grpSpLocks/>
            </p:cNvGrpSpPr>
            <p:nvPr/>
          </p:nvGrpSpPr>
          <p:grpSpPr bwMode="auto">
            <a:xfrm>
              <a:off x="3888" y="1520"/>
              <a:ext cx="316" cy="147"/>
              <a:chOff x="3600" y="219"/>
              <a:chExt cx="360" cy="175"/>
            </a:xfrm>
          </p:grpSpPr>
          <p:sp>
            <p:nvSpPr>
              <p:cNvPr id="2263" name="Oval 3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64" name="Line 3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5" name="Line 3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6" name="Rectangle 3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2267" name="Oval 3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grpSp>
            <p:nvGrpSpPr>
              <p:cNvPr id="2268" name="Group 3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73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4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5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9" name="Group 3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70" name="Line 3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1" name="Line 3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2" name="Line 3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3" name="Group 396"/>
            <p:cNvGrpSpPr>
              <a:grpSpLocks/>
            </p:cNvGrpSpPr>
            <p:nvPr/>
          </p:nvGrpSpPr>
          <p:grpSpPr bwMode="auto">
            <a:xfrm>
              <a:off x="4488" y="1376"/>
              <a:ext cx="316" cy="147"/>
              <a:chOff x="3600" y="219"/>
              <a:chExt cx="360" cy="175"/>
            </a:xfrm>
          </p:grpSpPr>
          <p:sp>
            <p:nvSpPr>
              <p:cNvPr id="2250" name="Oval 3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51" name="Line 3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" name="Line 3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" name="Rectangle 4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2254" name="Oval 4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grpSp>
            <p:nvGrpSpPr>
              <p:cNvPr id="2255" name="Group 4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60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1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2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" name="Group 4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57" name="Line 4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" name="Line 4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9" name="Line 4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4" name="Group 410"/>
            <p:cNvGrpSpPr>
              <a:grpSpLocks/>
            </p:cNvGrpSpPr>
            <p:nvPr/>
          </p:nvGrpSpPr>
          <p:grpSpPr bwMode="auto">
            <a:xfrm>
              <a:off x="4499" y="1790"/>
              <a:ext cx="316" cy="147"/>
              <a:chOff x="3600" y="219"/>
              <a:chExt cx="360" cy="175"/>
            </a:xfrm>
          </p:grpSpPr>
          <p:sp>
            <p:nvSpPr>
              <p:cNvPr id="2237" name="Oval 4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38" name="Line 4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9" name="Line 4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40" name="Rectangle 4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2241" name="Oval 4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grpSp>
            <p:nvGrpSpPr>
              <p:cNvPr id="2242" name="Group 4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47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48" name="Line 4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49" name="Line 4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43" name="Group 4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44" name="Line 4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45" name="Line 4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46" name="Line 4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5" name="Group 424"/>
            <p:cNvGrpSpPr>
              <a:grpSpLocks/>
            </p:cNvGrpSpPr>
            <p:nvPr/>
          </p:nvGrpSpPr>
          <p:grpSpPr bwMode="auto">
            <a:xfrm>
              <a:off x="5110" y="1507"/>
              <a:ext cx="315" cy="147"/>
              <a:chOff x="3600" y="219"/>
              <a:chExt cx="360" cy="175"/>
            </a:xfrm>
          </p:grpSpPr>
          <p:sp>
            <p:nvSpPr>
              <p:cNvPr id="2224" name="Oval 42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25" name="Line 42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6" name="Line 42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7" name="Rectangle 42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2228" name="Oval 42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grpSp>
            <p:nvGrpSpPr>
              <p:cNvPr id="2229" name="Group 43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34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5" name="Line 4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6" name="Line 4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30" name="Group 43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31" name="Line 4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2" name="Line 4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3" name="Line 4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6" name="Group 438"/>
            <p:cNvGrpSpPr>
              <a:grpSpLocks/>
            </p:cNvGrpSpPr>
            <p:nvPr/>
          </p:nvGrpSpPr>
          <p:grpSpPr bwMode="auto">
            <a:xfrm>
              <a:off x="4988" y="2072"/>
              <a:ext cx="316" cy="147"/>
              <a:chOff x="3600" y="219"/>
              <a:chExt cx="360" cy="175"/>
            </a:xfrm>
          </p:grpSpPr>
          <p:sp>
            <p:nvSpPr>
              <p:cNvPr id="2211" name="Oval 43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212" name="Line 44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3" name="Line 44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4" name="Rectangle 44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2215" name="Oval 44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grpSp>
            <p:nvGrpSpPr>
              <p:cNvPr id="2216" name="Group 44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21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2" name="Line 4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3" name="Line 4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17" name="Group 44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18" name="Line 4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19" name="Line 4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0" name="Line 4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7" name="Group 452"/>
            <p:cNvGrpSpPr>
              <a:grpSpLocks/>
            </p:cNvGrpSpPr>
            <p:nvPr/>
          </p:nvGrpSpPr>
          <p:grpSpPr bwMode="auto">
            <a:xfrm>
              <a:off x="4778" y="2440"/>
              <a:ext cx="316" cy="148"/>
              <a:chOff x="3600" y="219"/>
              <a:chExt cx="360" cy="175"/>
            </a:xfrm>
          </p:grpSpPr>
          <p:sp>
            <p:nvSpPr>
              <p:cNvPr id="2198" name="Oval 45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99" name="Line 45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0" name="Line 45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" name="Rectangle 45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2202" name="Oval 45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grpSp>
            <p:nvGrpSpPr>
              <p:cNvPr id="2203" name="Group 45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08" name="Line 4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9" name="Line 4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10" name="Line 4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4" name="Group 46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5" name="Line 46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6" name="Line 46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7" name="Line 46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8" name="Group 466"/>
            <p:cNvGrpSpPr>
              <a:grpSpLocks/>
            </p:cNvGrpSpPr>
            <p:nvPr/>
          </p:nvGrpSpPr>
          <p:grpSpPr bwMode="auto">
            <a:xfrm>
              <a:off x="4394" y="2748"/>
              <a:ext cx="315" cy="147"/>
              <a:chOff x="3600" y="219"/>
              <a:chExt cx="360" cy="175"/>
            </a:xfrm>
          </p:grpSpPr>
          <p:sp>
            <p:nvSpPr>
              <p:cNvPr id="2185" name="Oval 46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86" name="Line 46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7" name="Line 46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8" name="Rectangle 47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2189" name="Oval 47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grpSp>
            <p:nvGrpSpPr>
              <p:cNvPr id="2190" name="Group 47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95" name="Line 4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6" name="Line 4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7" name="Line 4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91" name="Group 47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92" name="Line 4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3" name="Line 4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4" name="Line 4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9" name="Group 480"/>
            <p:cNvGrpSpPr>
              <a:grpSpLocks/>
            </p:cNvGrpSpPr>
            <p:nvPr/>
          </p:nvGrpSpPr>
          <p:grpSpPr bwMode="auto">
            <a:xfrm>
              <a:off x="3888" y="2511"/>
              <a:ext cx="316" cy="147"/>
              <a:chOff x="3600" y="219"/>
              <a:chExt cx="360" cy="175"/>
            </a:xfrm>
          </p:grpSpPr>
          <p:sp>
            <p:nvSpPr>
              <p:cNvPr id="2172" name="Oval 48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73" name="Line 48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4" name="Line 48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5" name="Rectangle 48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2176" name="Oval 48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grpSp>
            <p:nvGrpSpPr>
              <p:cNvPr id="2177" name="Group 48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2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3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4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8" name="Group 49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79" name="Line 49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0" name="Line 49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" name="Line 49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20" name="Line 494"/>
            <p:cNvSpPr>
              <a:spLocks noChangeShapeType="1"/>
            </p:cNvSpPr>
            <p:nvPr/>
          </p:nvSpPr>
          <p:spPr bwMode="auto">
            <a:xfrm flipV="1">
              <a:off x="4049" y="2645"/>
              <a:ext cx="1" cy="1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21" name="Group 495"/>
            <p:cNvGrpSpPr>
              <a:grpSpLocks/>
            </p:cNvGrpSpPr>
            <p:nvPr/>
          </p:nvGrpSpPr>
          <p:grpSpPr bwMode="auto">
            <a:xfrm>
              <a:off x="3075" y="966"/>
              <a:ext cx="513" cy="538"/>
              <a:chOff x="4180" y="744"/>
              <a:chExt cx="513" cy="538"/>
            </a:xfrm>
          </p:grpSpPr>
          <p:sp>
            <p:nvSpPr>
              <p:cNvPr id="2165" name="Rectangle 496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66" name="Rectangle 497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67" name="Rectangle 498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68" name="Text Box 499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application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FFFFFF"/>
                    </a:solidFill>
                    <a:latin typeface="Comic Sans MS" pitchFamily="66" charset="0"/>
                  </a:rPr>
                  <a:t>transport</a:t>
                </a:r>
                <a:endParaRPr lang="en-US" altLang="zh-CN" sz="1000" b="0">
                  <a:solidFill>
                    <a:srgbClr val="000000"/>
                  </a:solidFill>
                  <a:latin typeface="Comic Sans MS" pitchFamily="66" charset="0"/>
                </a:endParaRP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physical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9" name="Line 500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0" name="Line 501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" name="Line 502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22" name="Group 503"/>
            <p:cNvGrpSpPr>
              <a:grpSpLocks/>
            </p:cNvGrpSpPr>
            <p:nvPr/>
          </p:nvGrpSpPr>
          <p:grpSpPr bwMode="auto">
            <a:xfrm>
              <a:off x="5043" y="2784"/>
              <a:ext cx="513" cy="538"/>
              <a:chOff x="4180" y="744"/>
              <a:chExt cx="513" cy="538"/>
            </a:xfrm>
          </p:grpSpPr>
          <p:sp>
            <p:nvSpPr>
              <p:cNvPr id="2158" name="Rectangle 504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59" name="Rectangle 505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60" name="Rectangle 506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61" name="Text Box 507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application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FFFFFF"/>
                    </a:solidFill>
                    <a:latin typeface="Comic Sans MS" pitchFamily="66" charset="0"/>
                  </a:rPr>
                  <a:t>transport</a:t>
                </a:r>
                <a:endParaRPr lang="en-US" altLang="zh-CN" sz="1000" b="0">
                  <a:solidFill>
                    <a:srgbClr val="000000"/>
                  </a:solidFill>
                  <a:latin typeface="Comic Sans MS" pitchFamily="66" charset="0"/>
                </a:endParaRP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physical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2" name="Line 508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3" name="Line 509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4" name="Line 510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23" name="Group 511"/>
            <p:cNvGrpSpPr>
              <a:grpSpLocks/>
            </p:cNvGrpSpPr>
            <p:nvPr/>
          </p:nvGrpSpPr>
          <p:grpSpPr bwMode="auto">
            <a:xfrm>
              <a:off x="4626" y="2229"/>
              <a:ext cx="513" cy="442"/>
              <a:chOff x="2923" y="3345"/>
              <a:chExt cx="513" cy="442"/>
            </a:xfrm>
          </p:grpSpPr>
          <p:sp>
            <p:nvSpPr>
              <p:cNvPr id="2153" name="Rectangle 512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54" name="Rectangle 513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55" name="Text Box 514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en-US" altLang="zh-CN" sz="1000" b="0">
                  <a:solidFill>
                    <a:srgbClr val="000000"/>
                  </a:solidFill>
                  <a:latin typeface="Comic Sans MS" pitchFamily="66" charset="0"/>
                </a:endParaRP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physical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6" name="Line 515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" name="Line 516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24" name="Group 517"/>
            <p:cNvGrpSpPr>
              <a:grpSpLocks/>
            </p:cNvGrpSpPr>
            <p:nvPr/>
          </p:nvGrpSpPr>
          <p:grpSpPr bwMode="auto">
            <a:xfrm>
              <a:off x="4962" y="1863"/>
              <a:ext cx="513" cy="442"/>
              <a:chOff x="2923" y="3345"/>
              <a:chExt cx="513" cy="442"/>
            </a:xfrm>
          </p:grpSpPr>
          <p:sp>
            <p:nvSpPr>
              <p:cNvPr id="2148" name="Rectangle 518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49" name="Rectangle 519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50" name="Text Box 520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en-US" altLang="zh-CN" sz="1000" b="0">
                  <a:solidFill>
                    <a:srgbClr val="000000"/>
                  </a:solidFill>
                  <a:latin typeface="Comic Sans MS" pitchFamily="66" charset="0"/>
                </a:endParaRP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physical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1" name="Line 521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" name="Line 522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25" name="Group 523"/>
            <p:cNvGrpSpPr>
              <a:grpSpLocks/>
            </p:cNvGrpSpPr>
            <p:nvPr/>
          </p:nvGrpSpPr>
          <p:grpSpPr bwMode="auto">
            <a:xfrm>
              <a:off x="4404" y="1671"/>
              <a:ext cx="513" cy="442"/>
              <a:chOff x="2923" y="3345"/>
              <a:chExt cx="513" cy="442"/>
            </a:xfrm>
          </p:grpSpPr>
          <p:sp>
            <p:nvSpPr>
              <p:cNvPr id="2143" name="Rectangle 524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44" name="Rectangle 525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45" name="Text Box 526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en-US" altLang="zh-CN" sz="1000" b="0">
                  <a:solidFill>
                    <a:srgbClr val="000000"/>
                  </a:solidFill>
                  <a:latin typeface="Comic Sans MS" pitchFamily="66" charset="0"/>
                </a:endParaRP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physical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46" name="Line 527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7" name="Line 528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26" name="Group 529"/>
            <p:cNvGrpSpPr>
              <a:grpSpLocks/>
            </p:cNvGrpSpPr>
            <p:nvPr/>
          </p:nvGrpSpPr>
          <p:grpSpPr bwMode="auto">
            <a:xfrm>
              <a:off x="4362" y="1185"/>
              <a:ext cx="513" cy="442"/>
              <a:chOff x="2923" y="3345"/>
              <a:chExt cx="513" cy="442"/>
            </a:xfrm>
          </p:grpSpPr>
          <p:sp>
            <p:nvSpPr>
              <p:cNvPr id="2138" name="Rectangle 530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39" name="Rectangle 531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40" name="Text Box 532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en-US" altLang="zh-CN" sz="1000" b="0">
                  <a:solidFill>
                    <a:srgbClr val="000000"/>
                  </a:solidFill>
                  <a:latin typeface="Comic Sans MS" pitchFamily="66" charset="0"/>
                </a:endParaRP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physical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41" name="Line 533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2" name="Line 534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27" name="Group 535"/>
            <p:cNvGrpSpPr>
              <a:grpSpLocks/>
            </p:cNvGrpSpPr>
            <p:nvPr/>
          </p:nvGrpSpPr>
          <p:grpSpPr bwMode="auto">
            <a:xfrm>
              <a:off x="3774" y="1365"/>
              <a:ext cx="513" cy="442"/>
              <a:chOff x="2923" y="3345"/>
              <a:chExt cx="513" cy="442"/>
            </a:xfrm>
          </p:grpSpPr>
          <p:sp>
            <p:nvSpPr>
              <p:cNvPr id="2133" name="Rectangle 536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34" name="Rectangle 537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35" name="Text Box 538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en-US" altLang="zh-CN" sz="1000" b="0">
                  <a:solidFill>
                    <a:srgbClr val="000000"/>
                  </a:solidFill>
                  <a:latin typeface="Comic Sans MS" pitchFamily="66" charset="0"/>
                </a:endParaRP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 b="0">
                    <a:solidFill>
                      <a:srgbClr val="000000"/>
                    </a:solidFill>
                    <a:latin typeface="Comic Sans MS" pitchFamily="66" charset="0"/>
                  </a:rPr>
                  <a:t>physical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36" name="Line 539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7" name="Line 540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28" name="Group 541"/>
            <p:cNvGrpSpPr>
              <a:grpSpLocks/>
            </p:cNvGrpSpPr>
            <p:nvPr/>
          </p:nvGrpSpPr>
          <p:grpSpPr bwMode="auto">
            <a:xfrm rot="2937887">
              <a:off x="3110" y="1881"/>
              <a:ext cx="2382" cy="274"/>
              <a:chOff x="2937" y="3579"/>
              <a:chExt cx="2382" cy="274"/>
            </a:xfrm>
          </p:grpSpPr>
          <p:sp>
            <p:nvSpPr>
              <p:cNvPr id="2129" name="Rectangle 542"/>
              <p:cNvSpPr>
                <a:spLocks noChangeArrowheads="1"/>
              </p:cNvSpPr>
              <p:nvPr/>
            </p:nvSpPr>
            <p:spPr bwMode="auto">
              <a:xfrm>
                <a:off x="3168" y="3630"/>
                <a:ext cx="1920" cy="174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130" name="Text Box 543"/>
              <p:cNvSpPr txBox="1">
                <a:spLocks noChangeArrowheads="1"/>
              </p:cNvSpPr>
              <p:nvPr/>
            </p:nvSpPr>
            <p:spPr bwMode="auto">
              <a:xfrm>
                <a:off x="3343" y="3617"/>
                <a:ext cx="16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600" b="0">
                    <a:solidFill>
                      <a:srgbClr val="FFFFFF"/>
                    </a:solidFill>
                    <a:latin typeface="Comic Sans MS" pitchFamily="66" charset="0"/>
                  </a:rPr>
                  <a:t>logical end-end transport</a:t>
                </a:r>
                <a:endParaRPr lang="en-US" altLang="zh-CN" sz="1600" b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31" name="Freeform 544"/>
              <p:cNvSpPr>
                <a:spLocks/>
              </p:cNvSpPr>
              <p:nvPr/>
            </p:nvSpPr>
            <p:spPr bwMode="auto">
              <a:xfrm>
                <a:off x="2937" y="3579"/>
                <a:ext cx="282" cy="264"/>
              </a:xfrm>
              <a:custGeom>
                <a:avLst/>
                <a:gdLst>
                  <a:gd name="T0" fmla="*/ 282 w 282"/>
                  <a:gd name="T1" fmla="*/ 0 h 264"/>
                  <a:gd name="T2" fmla="*/ 282 w 282"/>
                  <a:gd name="T3" fmla="*/ 264 h 264"/>
                  <a:gd name="T4" fmla="*/ 0 w 282"/>
                  <a:gd name="T5" fmla="*/ 129 h 264"/>
                  <a:gd name="T6" fmla="*/ 282 w 282"/>
                  <a:gd name="T7" fmla="*/ 0 h 2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264"/>
                  <a:gd name="T14" fmla="*/ 282 w 282"/>
                  <a:gd name="T15" fmla="*/ 264 h 2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264">
                    <a:moveTo>
                      <a:pt x="282" y="0"/>
                    </a:moveTo>
                    <a:cubicBezTo>
                      <a:pt x="282" y="132"/>
                      <a:pt x="282" y="264"/>
                      <a:pt x="282" y="264"/>
                    </a:cubicBezTo>
                    <a:cubicBezTo>
                      <a:pt x="159" y="150"/>
                      <a:pt x="0" y="153"/>
                      <a:pt x="0" y="129"/>
                    </a:cubicBezTo>
                    <a:cubicBezTo>
                      <a:pt x="0" y="108"/>
                      <a:pt x="153" y="108"/>
                      <a:pt x="28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Freeform 545"/>
              <p:cNvSpPr>
                <a:spLocks/>
              </p:cNvSpPr>
              <p:nvPr/>
            </p:nvSpPr>
            <p:spPr bwMode="auto">
              <a:xfrm flipH="1">
                <a:off x="5037" y="3589"/>
                <a:ext cx="282" cy="264"/>
              </a:xfrm>
              <a:custGeom>
                <a:avLst/>
                <a:gdLst>
                  <a:gd name="T0" fmla="*/ 282 w 282"/>
                  <a:gd name="T1" fmla="*/ 0 h 264"/>
                  <a:gd name="T2" fmla="*/ 282 w 282"/>
                  <a:gd name="T3" fmla="*/ 264 h 264"/>
                  <a:gd name="T4" fmla="*/ 0 w 282"/>
                  <a:gd name="T5" fmla="*/ 129 h 264"/>
                  <a:gd name="T6" fmla="*/ 282 w 282"/>
                  <a:gd name="T7" fmla="*/ 0 h 2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264"/>
                  <a:gd name="T14" fmla="*/ 282 w 282"/>
                  <a:gd name="T15" fmla="*/ 264 h 2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264">
                    <a:moveTo>
                      <a:pt x="282" y="0"/>
                    </a:moveTo>
                    <a:cubicBezTo>
                      <a:pt x="282" y="132"/>
                      <a:pt x="282" y="264"/>
                      <a:pt x="282" y="264"/>
                    </a:cubicBezTo>
                    <a:cubicBezTo>
                      <a:pt x="159" y="150"/>
                      <a:pt x="0" y="153"/>
                      <a:pt x="0" y="129"/>
                    </a:cubicBezTo>
                    <a:cubicBezTo>
                      <a:pt x="0" y="108"/>
                      <a:pt x="153" y="108"/>
                      <a:pt x="28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D10DD-8525-4F6C-BE11-DE19DCBE80FB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User Datagram Protocol (UDP)</a:t>
            </a:r>
            <a:endParaRPr lang="en-US" altLang="zh-CN" smtClean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User datagram protocol, RFC 768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Connectionless service</a:t>
            </a:r>
            <a:r>
              <a:rPr lang="en-US" altLang="zh-CN" sz="2800" dirty="0" smtClean="0"/>
              <a:t> for application level processes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Unreliable, “best-effort” of </a:t>
            </a:r>
            <a:r>
              <a:rPr lang="en-US" altLang="zh-CN" sz="2400" dirty="0" smtClean="0">
                <a:latin typeface="Comic Sans MS" pitchFamily="66" charset="0"/>
              </a:rPr>
              <a:t>IP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Each </a:t>
            </a:r>
            <a:r>
              <a:rPr lang="en-US" altLang="zh-CN" sz="2400" dirty="0" smtClean="0">
                <a:latin typeface="Comic Sans MS" pitchFamily="66" charset="0"/>
              </a:rPr>
              <a:t>UDP</a:t>
            </a:r>
            <a:r>
              <a:rPr lang="en-US" altLang="zh-CN" sz="2400" dirty="0" smtClean="0"/>
              <a:t> segment handled independently of others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Delivery and duplication control not guaranteed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Simple and reduced overhead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No connection establishment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No connection state at sender, receiver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Small segment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1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B8320-FDCE-429E-AF41-5E3C74B8296C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UDP Uses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Normal use</a:t>
            </a:r>
          </a:p>
          <a:p>
            <a:pPr lvl="1" eaLnBrk="1" hangingPunct="1">
              <a:defRPr/>
            </a:pPr>
            <a:r>
              <a:rPr lang="en-US" altLang="zh-CN" dirty="0" smtClean="0"/>
              <a:t>Inward data collection from sensors</a:t>
            </a:r>
          </a:p>
          <a:p>
            <a:pPr lvl="1" eaLnBrk="1" hangingPunct="1">
              <a:defRPr/>
            </a:pPr>
            <a:r>
              <a:rPr lang="en-US" altLang="zh-CN" dirty="0" smtClean="0"/>
              <a:t>Outward data dissemination</a:t>
            </a:r>
          </a:p>
          <a:p>
            <a:pPr lvl="1" eaLnBrk="1" hangingPunct="1">
              <a:defRPr/>
            </a:pPr>
            <a:r>
              <a:rPr lang="en-US" altLang="zh-CN" dirty="0" smtClean="0"/>
              <a:t>Real time applications</a:t>
            </a:r>
          </a:p>
          <a:p>
            <a:pPr lvl="1" eaLnBrk="1" hangingPunct="1">
              <a:defRPr/>
            </a:pPr>
            <a:r>
              <a:rPr lang="en-US" altLang="zh-CN" dirty="0" smtClean="0"/>
              <a:t>Request-Response (e.g. </a:t>
            </a:r>
            <a:r>
              <a:rPr lang="en-US" altLang="zh-CN" dirty="0" smtClean="0">
                <a:latin typeface="Comic Sans MS" pitchFamily="66" charset="0"/>
              </a:rPr>
              <a:t>RPC</a:t>
            </a:r>
            <a:r>
              <a:rPr lang="en-US" altLang="zh-CN" dirty="0" smtClean="0"/>
              <a:t>), add reliability at application layer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Example Apps based on </a:t>
            </a:r>
            <a:r>
              <a:rPr lang="en-US" altLang="zh-CN" dirty="0" smtClean="0">
                <a:latin typeface="Comic Sans MS" pitchFamily="66" charset="0"/>
              </a:rPr>
              <a:t>UDP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sz="3200" dirty="0" smtClean="0">
                <a:latin typeface="Comic Sans MS" pitchFamily="66" charset="0"/>
              </a:rPr>
              <a:t>DNS</a:t>
            </a:r>
          </a:p>
          <a:p>
            <a:pPr lvl="1" eaLnBrk="1" hangingPunct="1">
              <a:defRPr/>
            </a:pPr>
            <a:r>
              <a:rPr lang="en-US" altLang="zh-CN" sz="3200" dirty="0" smtClean="0">
                <a:latin typeface="Comic Sans MS" pitchFamily="66" charset="0"/>
              </a:rPr>
              <a:t>SNMP</a:t>
            </a:r>
            <a:endParaRPr lang="en-US" altLang="zh-CN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255702-D474-4ADD-A7D0-8B051B87F301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6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UDP Segment Format</a:t>
            </a:r>
          </a:p>
        </p:txBody>
      </p:sp>
      <p:grpSp>
        <p:nvGrpSpPr>
          <p:cNvPr id="156675" name="Group 46"/>
          <p:cNvGrpSpPr>
            <a:grpSpLocks/>
          </p:cNvGrpSpPr>
          <p:nvPr/>
        </p:nvGrpSpPr>
        <p:grpSpPr bwMode="auto">
          <a:xfrm>
            <a:off x="517525" y="1304925"/>
            <a:ext cx="5710238" cy="2952750"/>
            <a:chOff x="326" y="822"/>
            <a:chExt cx="3597" cy="1860"/>
          </a:xfrm>
        </p:grpSpPr>
        <p:sp>
          <p:nvSpPr>
            <p:cNvPr id="156684" name="Rectangle 22"/>
            <p:cNvSpPr>
              <a:spLocks noChangeArrowheads="1"/>
            </p:cNvSpPr>
            <p:nvPr/>
          </p:nvSpPr>
          <p:spPr bwMode="auto">
            <a:xfrm>
              <a:off x="1829" y="1033"/>
              <a:ext cx="2094" cy="1581"/>
            </a:xfrm>
            <a:prstGeom prst="rect">
              <a:avLst/>
            </a:prstGeom>
            <a:solidFill>
              <a:srgbClr val="3333CC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56685" name="Rectangle 23"/>
            <p:cNvSpPr>
              <a:spLocks noChangeArrowheads="1"/>
            </p:cNvSpPr>
            <p:nvPr/>
          </p:nvSpPr>
          <p:spPr bwMode="auto">
            <a:xfrm>
              <a:off x="1781" y="1093"/>
              <a:ext cx="2094" cy="158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156686" name="Text Box 24"/>
            <p:cNvSpPr txBox="1">
              <a:spLocks noChangeArrowheads="1"/>
            </p:cNvSpPr>
            <p:nvPr/>
          </p:nvSpPr>
          <p:spPr bwMode="auto">
            <a:xfrm>
              <a:off x="1771" y="1107"/>
              <a:ext cx="10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source port #</a:t>
              </a:r>
            </a:p>
          </p:txBody>
        </p:sp>
        <p:sp>
          <p:nvSpPr>
            <p:cNvPr id="156687" name="Text Box 25"/>
            <p:cNvSpPr txBox="1">
              <a:spLocks noChangeArrowheads="1"/>
            </p:cNvSpPr>
            <p:nvPr/>
          </p:nvSpPr>
          <p:spPr bwMode="auto">
            <a:xfrm>
              <a:off x="2892" y="1107"/>
              <a:ext cx="9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dest port #</a:t>
              </a:r>
              <a:endParaRPr lang="en-US" altLang="zh-CN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6688" name="Line 26"/>
            <p:cNvSpPr>
              <a:spLocks noChangeShapeType="1"/>
            </p:cNvSpPr>
            <p:nvPr/>
          </p:nvSpPr>
          <p:spPr bwMode="auto">
            <a:xfrm flipV="1">
              <a:off x="1775" y="1345"/>
              <a:ext cx="20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89" name="Line 27"/>
            <p:cNvSpPr>
              <a:spLocks noChangeShapeType="1"/>
            </p:cNvSpPr>
            <p:nvPr/>
          </p:nvSpPr>
          <p:spPr bwMode="auto">
            <a:xfrm flipV="1">
              <a:off x="1769" y="1597"/>
              <a:ext cx="20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0" name="Line 28"/>
            <p:cNvSpPr>
              <a:spLocks noChangeShapeType="1"/>
            </p:cNvSpPr>
            <p:nvPr/>
          </p:nvSpPr>
          <p:spPr bwMode="auto">
            <a:xfrm flipV="1">
              <a:off x="2813" y="1093"/>
              <a:ext cx="0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1" name="Text Box 29"/>
            <p:cNvSpPr txBox="1">
              <a:spLocks noChangeArrowheads="1"/>
            </p:cNvSpPr>
            <p:nvPr/>
          </p:nvSpPr>
          <p:spPr bwMode="auto">
            <a:xfrm>
              <a:off x="2499" y="822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32 bits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6692" name="Line 30"/>
            <p:cNvSpPr>
              <a:spLocks noChangeShapeType="1"/>
            </p:cNvSpPr>
            <p:nvPr/>
          </p:nvSpPr>
          <p:spPr bwMode="auto">
            <a:xfrm>
              <a:off x="3101" y="946"/>
              <a:ext cx="75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3" name="Line 31"/>
            <p:cNvSpPr>
              <a:spLocks noChangeShapeType="1"/>
            </p:cNvSpPr>
            <p:nvPr/>
          </p:nvSpPr>
          <p:spPr bwMode="auto">
            <a:xfrm rot="10800000">
              <a:off x="1772" y="952"/>
              <a:ext cx="71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4" name="Text Box 32"/>
            <p:cNvSpPr txBox="1">
              <a:spLocks noChangeArrowheads="1"/>
            </p:cNvSpPr>
            <p:nvPr/>
          </p:nvSpPr>
          <p:spPr bwMode="auto">
            <a:xfrm>
              <a:off x="2321" y="1865"/>
              <a:ext cx="94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0">
                  <a:solidFill>
                    <a:srgbClr val="000000"/>
                  </a:solidFill>
                  <a:latin typeface="Comic Sans MS" pitchFamily="66" charset="0"/>
                </a:rPr>
                <a:t>Application</a:t>
              </a:r>
            </a:p>
            <a:p>
              <a:pPr algn="ctr" eaLnBrk="0" hangingPunct="0"/>
              <a:r>
                <a:rPr lang="en-US" altLang="zh-CN" sz="2000" b="0">
                  <a:solidFill>
                    <a:srgbClr val="000000"/>
                  </a:solidFill>
                  <a:latin typeface="Comic Sans MS" pitchFamily="66" charset="0"/>
                </a:rPr>
                <a:t>data </a:t>
              </a:r>
            </a:p>
            <a:p>
              <a:pPr algn="ctr" eaLnBrk="0" hangingPunct="0"/>
              <a:r>
                <a:rPr lang="en-US" altLang="zh-CN" sz="2000" b="0">
                  <a:solidFill>
                    <a:srgbClr val="000000"/>
                  </a:solidFill>
                  <a:latin typeface="Comic Sans MS" pitchFamily="66" charset="0"/>
                </a:rPr>
                <a:t>(message)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6695" name="Line 33"/>
            <p:cNvSpPr>
              <a:spLocks noChangeShapeType="1"/>
            </p:cNvSpPr>
            <p:nvPr/>
          </p:nvSpPr>
          <p:spPr bwMode="auto">
            <a:xfrm flipV="1">
              <a:off x="2813" y="1351"/>
              <a:ext cx="0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6" name="Text Box 34"/>
            <p:cNvSpPr txBox="1">
              <a:spLocks noChangeArrowheads="1"/>
            </p:cNvSpPr>
            <p:nvPr/>
          </p:nvSpPr>
          <p:spPr bwMode="auto">
            <a:xfrm>
              <a:off x="2011" y="1353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length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6697" name="Text Box 35"/>
            <p:cNvSpPr txBox="1">
              <a:spLocks noChangeArrowheads="1"/>
            </p:cNvSpPr>
            <p:nvPr/>
          </p:nvSpPr>
          <p:spPr bwMode="auto">
            <a:xfrm>
              <a:off x="2986" y="1347"/>
              <a:ext cx="7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checksum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6698" name="Text Box 36"/>
            <p:cNvSpPr txBox="1">
              <a:spLocks noChangeArrowheads="1"/>
            </p:cNvSpPr>
            <p:nvPr/>
          </p:nvSpPr>
          <p:spPr bwMode="auto">
            <a:xfrm>
              <a:off x="326" y="1071"/>
              <a:ext cx="133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Length in octets, including Header and Data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6699" name="Line 37"/>
            <p:cNvSpPr>
              <a:spLocks noChangeShapeType="1"/>
            </p:cNvSpPr>
            <p:nvPr/>
          </p:nvSpPr>
          <p:spPr bwMode="auto">
            <a:xfrm>
              <a:off x="1601" y="1375"/>
              <a:ext cx="450" cy="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39750" y="4405313"/>
            <a:ext cx="5688013" cy="1292225"/>
            <a:chOff x="340" y="2775"/>
            <a:chExt cx="3583" cy="814"/>
          </a:xfrm>
        </p:grpSpPr>
        <p:sp>
          <p:nvSpPr>
            <p:cNvPr id="156677" name="Rectangle 44"/>
            <p:cNvSpPr>
              <a:spLocks noChangeArrowheads="1"/>
            </p:cNvSpPr>
            <p:nvPr/>
          </p:nvSpPr>
          <p:spPr bwMode="auto">
            <a:xfrm>
              <a:off x="1829" y="2775"/>
              <a:ext cx="2094" cy="744"/>
            </a:xfrm>
            <a:prstGeom prst="rect">
              <a:avLst/>
            </a:prstGeom>
            <a:solidFill>
              <a:srgbClr val="3333CC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56678" name="Text Box 38"/>
            <p:cNvSpPr txBox="1">
              <a:spLocks noChangeArrowheads="1"/>
            </p:cNvSpPr>
            <p:nvPr/>
          </p:nvSpPr>
          <p:spPr bwMode="auto">
            <a:xfrm>
              <a:off x="340" y="2818"/>
              <a:ext cx="133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Pseudo-Header for Checksum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6679" name="Rectangle 39"/>
            <p:cNvSpPr>
              <a:spLocks noChangeArrowheads="1"/>
            </p:cNvSpPr>
            <p:nvPr/>
          </p:nvSpPr>
          <p:spPr bwMode="auto">
            <a:xfrm>
              <a:off x="1781" y="2840"/>
              <a:ext cx="2094" cy="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0">
                  <a:latin typeface="Comic Sans MS" pitchFamily="66" charset="0"/>
                </a:rPr>
                <a:t>source IP</a:t>
              </a:r>
            </a:p>
          </p:txBody>
        </p:sp>
        <p:sp>
          <p:nvSpPr>
            <p:cNvPr id="156680" name="Rectangle 40"/>
            <p:cNvSpPr>
              <a:spLocks noChangeArrowheads="1"/>
            </p:cNvSpPr>
            <p:nvPr/>
          </p:nvSpPr>
          <p:spPr bwMode="auto">
            <a:xfrm>
              <a:off x="1781" y="3090"/>
              <a:ext cx="2094" cy="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0">
                  <a:latin typeface="Comic Sans MS" pitchFamily="66" charset="0"/>
                </a:rPr>
                <a:t>destination IP</a:t>
              </a:r>
            </a:p>
          </p:txBody>
        </p:sp>
        <p:sp>
          <p:nvSpPr>
            <p:cNvPr id="156681" name="Rectangle 41"/>
            <p:cNvSpPr>
              <a:spLocks noChangeArrowheads="1"/>
            </p:cNvSpPr>
            <p:nvPr/>
          </p:nvSpPr>
          <p:spPr bwMode="auto">
            <a:xfrm>
              <a:off x="2835" y="3339"/>
              <a:ext cx="1040" cy="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0">
                  <a:latin typeface="Comic Sans MS" pitchFamily="66" charset="0"/>
                </a:rPr>
                <a:t>total length</a:t>
              </a:r>
            </a:p>
          </p:txBody>
        </p:sp>
        <p:sp>
          <p:nvSpPr>
            <p:cNvPr id="156682" name="Rectangle 42"/>
            <p:cNvSpPr>
              <a:spLocks noChangeArrowheads="1"/>
            </p:cNvSpPr>
            <p:nvPr/>
          </p:nvSpPr>
          <p:spPr bwMode="auto">
            <a:xfrm>
              <a:off x="2290" y="3339"/>
              <a:ext cx="545" cy="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0">
                  <a:latin typeface="Comic Sans MS" pitchFamily="66" charset="0"/>
                </a:rPr>
                <a:t>proto</a:t>
              </a:r>
            </a:p>
          </p:txBody>
        </p:sp>
        <p:sp>
          <p:nvSpPr>
            <p:cNvPr id="156683" name="Rectangle 43"/>
            <p:cNvSpPr>
              <a:spLocks noChangeArrowheads="1"/>
            </p:cNvSpPr>
            <p:nvPr/>
          </p:nvSpPr>
          <p:spPr bwMode="auto">
            <a:xfrm>
              <a:off x="1781" y="3339"/>
              <a:ext cx="523" cy="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0">
                  <a:latin typeface="Comic Sans MS" pitchFamily="66" charset="0"/>
                </a:rPr>
                <a:t>pad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Transmission Control Protocol (TCP)</a:t>
            </a:r>
          </a:p>
        </p:txBody>
      </p:sp>
      <p:sp>
        <p:nvSpPr>
          <p:cNvPr id="157698" name="内容占位符 4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660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chemeClr val="folHlink"/>
                </a:solidFill>
              </a:rPr>
              <a:t>Reliable communication</a:t>
            </a:r>
            <a:r>
              <a:rPr lang="en-US" altLang="zh-CN" sz="2800" smtClean="0"/>
              <a:t> between pairs of processes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Across variety of reliable and unreliable networks and internets</a:t>
            </a:r>
            <a:endParaRPr lang="en-US" altLang="zh-CN" smtClean="0"/>
          </a:p>
        </p:txBody>
      </p:sp>
      <p:sp>
        <p:nvSpPr>
          <p:cNvPr id="157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1A4DD2-65CC-48A6-B217-101117910FE0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6042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074"/>
          <a:stretch>
            <a:fillRect/>
          </a:stretch>
        </p:blipFill>
        <p:spPr bwMode="auto">
          <a:xfrm>
            <a:off x="1206500" y="3073400"/>
            <a:ext cx="5976938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50FF34-09F3-4F9E-BF3B-3F3E0C405A86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 Header Fields (1)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kumimoji="1" lang="en-US" altLang="zh-CN" sz="2800" dirty="0" smtClean="0"/>
              <a:t>Source port (</a:t>
            </a:r>
            <a:r>
              <a:rPr kumimoji="1" lang="en-US" altLang="zh-CN" sz="2800" dirty="0" smtClean="0">
                <a:latin typeface="Comic Sans MS" pitchFamily="66" charset="0"/>
              </a:rPr>
              <a:t>16 bits</a:t>
            </a:r>
            <a:r>
              <a:rPr kumimoji="1" lang="en-US" altLang="zh-CN" sz="2800" dirty="0" smtClean="0"/>
              <a:t>)</a:t>
            </a:r>
          </a:p>
          <a:p>
            <a:pPr eaLnBrk="1" hangingPunct="1">
              <a:defRPr/>
            </a:pPr>
            <a:r>
              <a:rPr kumimoji="1" lang="en-US" altLang="zh-CN" sz="2800" dirty="0" smtClean="0"/>
              <a:t>Destination port (</a:t>
            </a:r>
            <a:r>
              <a:rPr kumimoji="1" lang="en-US" altLang="zh-CN" sz="2800" dirty="0" smtClean="0">
                <a:latin typeface="Comic Sans MS" pitchFamily="66" charset="0"/>
              </a:rPr>
              <a:t>16 bits</a:t>
            </a:r>
            <a:r>
              <a:rPr kumimoji="1" lang="en-US" altLang="zh-CN" sz="2800" dirty="0" smtClean="0"/>
              <a:t>)</a:t>
            </a:r>
          </a:p>
          <a:p>
            <a:pPr lvl="1" eaLnBrk="1" hangingPunct="1">
              <a:defRPr/>
            </a:pPr>
            <a:r>
              <a:rPr kumimoji="1" lang="en-US" altLang="zh-CN" sz="2400" dirty="0" smtClean="0"/>
              <a:t>Identify </a:t>
            </a:r>
            <a:r>
              <a:rPr kumimoji="1" lang="en-US" altLang="zh-CN" sz="2400" dirty="0" err="1" smtClean="0">
                <a:solidFill>
                  <a:schemeClr val="folHlink"/>
                </a:solidFill>
              </a:rPr>
              <a:t>src</a:t>
            </a:r>
            <a:r>
              <a:rPr kumimoji="1" lang="en-US" altLang="zh-CN" sz="2400" dirty="0" smtClean="0">
                <a:solidFill>
                  <a:schemeClr val="folHlink"/>
                </a:solidFill>
              </a:rPr>
              <a:t> and </a:t>
            </a:r>
            <a:r>
              <a:rPr kumimoji="1" lang="en-US" altLang="zh-CN" sz="2400" dirty="0" err="1" smtClean="0">
                <a:solidFill>
                  <a:schemeClr val="folHlink"/>
                </a:solidFill>
              </a:rPr>
              <a:t>dest</a:t>
            </a:r>
            <a:r>
              <a:rPr kumimoji="1" lang="en-US" altLang="zh-CN" sz="2400" dirty="0" smtClean="0">
                <a:solidFill>
                  <a:schemeClr val="folHlink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folHlink"/>
                </a:solidFill>
                <a:latin typeface="Comic Sans MS" pitchFamily="66" charset="0"/>
              </a:rPr>
              <a:t>TCP</a:t>
            </a:r>
            <a:r>
              <a:rPr kumimoji="1" lang="en-US" altLang="zh-CN" sz="2400" dirty="0" smtClean="0">
                <a:solidFill>
                  <a:schemeClr val="folHlink"/>
                </a:solidFill>
              </a:rPr>
              <a:t> user</a:t>
            </a:r>
          </a:p>
          <a:p>
            <a:pPr lvl="3" eaLnBrk="1" hangingPunct="1">
              <a:defRPr/>
            </a:pPr>
            <a:endParaRPr kumimoji="1" lang="en-US" altLang="zh-CN" sz="1600" dirty="0" smtClean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Sequence number 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smtClean="0">
                <a:latin typeface="Comic Sans MS" pitchFamily="66" charset="0"/>
              </a:rPr>
              <a:t>32 bits</a:t>
            </a:r>
            <a:r>
              <a:rPr kumimoji="1" lang="en-US" altLang="zh-CN" sz="2800" dirty="0" smtClean="0"/>
              <a:t>)</a:t>
            </a:r>
          </a:p>
          <a:p>
            <a:pPr lvl="1" eaLnBrk="1" hangingPunct="1">
              <a:defRPr/>
            </a:pPr>
            <a:r>
              <a:rPr kumimoji="1" lang="en-US" altLang="zh-CN" sz="2400" dirty="0" err="1" smtClean="0"/>
              <a:t>Seq</a:t>
            </a:r>
            <a:r>
              <a:rPr kumimoji="1" lang="en-US" altLang="zh-CN" sz="2400" dirty="0" smtClean="0"/>
              <a:t> number of first data octet</a:t>
            </a:r>
          </a:p>
          <a:p>
            <a:pPr lvl="1" eaLnBrk="1" hangingPunct="1">
              <a:defRPr/>
            </a:pPr>
            <a:r>
              <a:rPr kumimoji="1" lang="en-US" altLang="zh-CN" sz="2400" dirty="0" smtClean="0"/>
              <a:t>If </a:t>
            </a:r>
            <a:r>
              <a:rPr kumimoji="1" lang="en-US" altLang="zh-CN" sz="2400" dirty="0" smtClean="0">
                <a:latin typeface="Comic Sans MS" pitchFamily="66" charset="0"/>
              </a:rPr>
              <a:t>SYN</a:t>
            </a:r>
            <a:r>
              <a:rPr kumimoji="1" lang="en-US" altLang="zh-CN" sz="2400" dirty="0" smtClean="0"/>
              <a:t> is set, it is </a:t>
            </a:r>
            <a:r>
              <a:rPr kumimoji="1" lang="en-US" altLang="zh-CN" sz="2400" dirty="0" smtClean="0">
                <a:latin typeface="Comic Sans MS" pitchFamily="66" charset="0"/>
              </a:rPr>
              <a:t>ISN</a:t>
            </a:r>
            <a:r>
              <a:rPr kumimoji="1" lang="en-US" altLang="zh-CN" sz="2400" dirty="0" smtClean="0"/>
              <a:t> and first data octet is </a:t>
            </a:r>
            <a:r>
              <a:rPr kumimoji="1" lang="en-US" altLang="zh-CN" sz="2400" dirty="0" smtClean="0">
                <a:latin typeface="Comic Sans MS" pitchFamily="66" charset="0"/>
              </a:rPr>
              <a:t>ISN+1</a:t>
            </a:r>
          </a:p>
          <a:p>
            <a:pPr lvl="3" eaLnBrk="1" hangingPunct="1">
              <a:defRPr/>
            </a:pPr>
            <a:endParaRPr kumimoji="1" lang="en-US" altLang="zh-CN" sz="16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ACK number 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smtClean="0">
                <a:latin typeface="Comic Sans MS" pitchFamily="66" charset="0"/>
              </a:rPr>
              <a:t>32 bits</a:t>
            </a:r>
            <a:r>
              <a:rPr kumimoji="1" lang="en-US" altLang="zh-CN" sz="2800" dirty="0" smtClean="0"/>
              <a:t>)</a:t>
            </a:r>
          </a:p>
          <a:p>
            <a:pPr lvl="1" eaLnBrk="1" hangingPunct="1">
              <a:defRPr/>
            </a:pPr>
            <a:r>
              <a:rPr kumimoji="1" lang="en-US" altLang="zh-CN" sz="2400" dirty="0" smtClean="0"/>
              <a:t>Piggybacked </a:t>
            </a:r>
            <a:r>
              <a:rPr kumimoji="1" lang="en-US" altLang="zh-CN" sz="2400" dirty="0" smtClean="0">
                <a:latin typeface="Comic Sans MS" pitchFamily="66" charset="0"/>
              </a:rPr>
              <a:t>ACK</a:t>
            </a:r>
          </a:p>
          <a:p>
            <a:pPr lvl="3" eaLnBrk="1" hangingPunct="1">
              <a:defRPr/>
            </a:pPr>
            <a:endParaRPr kumimoji="1" lang="en-US" altLang="zh-CN" sz="16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kumimoji="1" lang="en-US" altLang="zh-CN" sz="2800" dirty="0" smtClean="0">
                <a:solidFill>
                  <a:schemeClr val="folHlink"/>
                </a:solidFill>
              </a:rPr>
              <a:t>Window</a:t>
            </a:r>
            <a:r>
              <a:rPr kumimoji="1" lang="en-US" altLang="zh-CN" sz="2800" dirty="0" smtClean="0"/>
              <a:t> (</a:t>
            </a:r>
            <a:r>
              <a:rPr kumimoji="1" lang="en-US" altLang="zh-CN" sz="2800" dirty="0" smtClean="0">
                <a:latin typeface="Comic Sans MS" pitchFamily="66" charset="0"/>
              </a:rPr>
              <a:t>16 bits</a:t>
            </a:r>
            <a:r>
              <a:rPr kumimoji="1" lang="en-US" altLang="zh-CN" sz="2800" dirty="0" smtClean="0"/>
              <a:t>)</a:t>
            </a:r>
          </a:p>
          <a:p>
            <a:pPr lvl="1" eaLnBrk="1" hangingPunct="1">
              <a:defRPr/>
            </a:pPr>
            <a:r>
              <a:rPr kumimoji="1" lang="en-US" altLang="zh-CN" sz="2400" dirty="0" smtClean="0"/>
              <a:t>Credit allocation in octets, i.e. </a:t>
            </a:r>
            <a:r>
              <a:rPr kumimoji="1" lang="en-US" altLang="zh-CN" sz="2400" dirty="0" err="1" smtClean="0"/>
              <a:t>rcv_window</a:t>
            </a:r>
            <a:r>
              <a:rPr kumimoji="1" lang="en-US" altLang="zh-CN" sz="2400" dirty="0" smtClean="0"/>
              <a:t> of sender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3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3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3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3C6510-3157-4A51-ADA4-1CEFF6A8EA17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 Header Fields (2)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kumimoji="1" lang="en-US" altLang="zh-CN" sz="2800" dirty="0" smtClean="0"/>
              <a:t>Data offset (</a:t>
            </a:r>
            <a:r>
              <a:rPr kumimoji="1" lang="en-US" altLang="zh-CN" sz="2800" dirty="0" smtClean="0">
                <a:latin typeface="Comic Sans MS" pitchFamily="66" charset="0"/>
              </a:rPr>
              <a:t>4 bits</a:t>
            </a:r>
            <a:r>
              <a:rPr kumimoji="1" lang="en-US" altLang="zh-CN" sz="2800" dirty="0" smtClean="0"/>
              <a:t>)</a:t>
            </a:r>
          </a:p>
          <a:p>
            <a:pPr lvl="1" eaLnBrk="1" hangingPunct="1">
              <a:defRPr/>
            </a:pPr>
            <a:r>
              <a:rPr kumimoji="1" lang="en-US" altLang="zh-CN" sz="2400" dirty="0" smtClean="0"/>
              <a:t>Number of </a:t>
            </a:r>
            <a:r>
              <a:rPr kumimoji="1" lang="en-US" altLang="zh-CN" sz="2400" dirty="0" smtClean="0">
                <a:latin typeface="Comic Sans MS" pitchFamily="66" charset="0"/>
              </a:rPr>
              <a:t>32-bit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>
                <a:solidFill>
                  <a:schemeClr val="folHlink"/>
                </a:solidFill>
              </a:rPr>
              <a:t>words in the header</a:t>
            </a:r>
          </a:p>
          <a:p>
            <a:pPr lvl="1" eaLnBrk="1" hangingPunct="1">
              <a:defRPr/>
            </a:pPr>
            <a:r>
              <a:rPr kumimoji="1" lang="en-US" altLang="zh-CN" sz="2400" dirty="0" smtClean="0"/>
              <a:t>Largest data offset is </a:t>
            </a:r>
            <a:r>
              <a:rPr kumimoji="1" lang="en-US" altLang="zh-CN" sz="2400" dirty="0" smtClean="0">
                <a:latin typeface="Comic Sans MS" pitchFamily="66" charset="0"/>
              </a:rPr>
              <a:t>15</a:t>
            </a:r>
            <a:r>
              <a:rPr kumimoji="1" lang="en-US" altLang="zh-CN" sz="2400" dirty="0" smtClean="0">
                <a:latin typeface="Comic Sans MS" pitchFamily="66" charset="0"/>
                <a:sym typeface="Symbol" pitchFamily="18" charset="2"/>
              </a:rPr>
              <a:t></a:t>
            </a:r>
            <a:r>
              <a:rPr kumimoji="1" lang="en-US" altLang="zh-CN" sz="2400" dirty="0" smtClean="0">
                <a:latin typeface="Comic Sans MS" pitchFamily="66" charset="0"/>
              </a:rPr>
              <a:t>4=60</a:t>
            </a:r>
            <a:r>
              <a:rPr kumimoji="1" lang="en-US" altLang="zh-CN" sz="2400" dirty="0" smtClean="0"/>
              <a:t> octets</a:t>
            </a:r>
          </a:p>
          <a:p>
            <a:pPr lvl="3" eaLnBrk="1" hangingPunct="1">
              <a:defRPr/>
            </a:pPr>
            <a:endParaRPr kumimoji="1" lang="en-US" altLang="zh-CN" sz="1600" dirty="0" smtClean="0"/>
          </a:p>
          <a:p>
            <a:pPr eaLnBrk="1" hangingPunct="1">
              <a:defRPr/>
            </a:pPr>
            <a:r>
              <a:rPr kumimoji="1" lang="en-US" altLang="zh-CN" sz="2800" dirty="0" smtClean="0"/>
              <a:t>Checksum (</a:t>
            </a:r>
            <a:r>
              <a:rPr kumimoji="1" lang="en-US" altLang="zh-CN" sz="2800" dirty="0" smtClean="0">
                <a:latin typeface="Comic Sans MS" pitchFamily="66" charset="0"/>
              </a:rPr>
              <a:t>16 bits</a:t>
            </a:r>
            <a:r>
              <a:rPr kumimoji="1" lang="en-US" altLang="zh-CN" sz="2800" dirty="0" smtClean="0"/>
              <a:t>)</a:t>
            </a:r>
          </a:p>
          <a:p>
            <a:pPr lvl="1" eaLnBrk="1" hangingPunct="1">
              <a:defRPr/>
            </a:pPr>
            <a:r>
              <a:rPr kumimoji="1" lang="en-US" altLang="zh-CN" sz="2400" dirty="0" smtClean="0"/>
              <a:t>Header + Data + </a:t>
            </a:r>
            <a:r>
              <a:rPr kumimoji="1" lang="en-US" altLang="zh-CN" sz="2400" dirty="0" smtClean="0">
                <a:solidFill>
                  <a:schemeClr val="hlink"/>
                </a:solidFill>
              </a:rPr>
              <a:t>Pseudo-header</a:t>
            </a:r>
            <a:r>
              <a:rPr kumimoji="1" lang="en-US" altLang="zh-CN" sz="2400" dirty="0" smtClean="0"/>
              <a:t> (</a:t>
            </a:r>
            <a:r>
              <a:rPr kumimoji="1" lang="en-US" altLang="zh-CN" sz="2400" dirty="0" err="1" smtClean="0">
                <a:latin typeface="Comic Sans MS" pitchFamily="66" charset="0"/>
              </a:rPr>
              <a:t>src</a:t>
            </a:r>
            <a:r>
              <a:rPr kumimoji="1" lang="en-US" altLang="zh-CN" sz="2400" dirty="0" smtClean="0">
                <a:latin typeface="Comic Sans MS" pitchFamily="66" charset="0"/>
              </a:rPr>
              <a:t> IP, </a:t>
            </a:r>
            <a:r>
              <a:rPr kumimoji="1" lang="en-US" altLang="zh-CN" sz="2400" dirty="0" err="1" smtClean="0">
                <a:latin typeface="Comic Sans MS" pitchFamily="66" charset="0"/>
              </a:rPr>
              <a:t>dest</a:t>
            </a:r>
            <a:r>
              <a:rPr kumimoji="1" lang="en-US" altLang="zh-CN" sz="2400" dirty="0" smtClean="0">
                <a:latin typeface="Comic Sans MS" pitchFamily="66" charset="0"/>
              </a:rPr>
              <a:t> IP, protocol No, total length</a:t>
            </a:r>
            <a:r>
              <a:rPr kumimoji="1" lang="en-US" altLang="zh-CN" sz="2400" dirty="0" smtClean="0"/>
              <a:t>)</a:t>
            </a:r>
          </a:p>
          <a:p>
            <a:pPr lvl="3" eaLnBrk="1" hangingPunct="1">
              <a:defRPr/>
            </a:pPr>
            <a:endParaRPr kumimoji="1" lang="en-US" altLang="zh-CN" sz="1600" dirty="0" smtClean="0"/>
          </a:p>
          <a:p>
            <a:pPr eaLnBrk="1" hangingPunct="1">
              <a:defRPr/>
            </a:pPr>
            <a:r>
              <a:rPr kumimoji="1" lang="en-US" altLang="zh-CN" sz="2800" dirty="0" smtClean="0"/>
              <a:t>Reserved (</a:t>
            </a:r>
            <a:r>
              <a:rPr kumimoji="1" lang="en-US" altLang="zh-CN" sz="2800" dirty="0" smtClean="0">
                <a:latin typeface="Comic Sans MS" pitchFamily="66" charset="0"/>
              </a:rPr>
              <a:t>6 bits</a:t>
            </a:r>
            <a:r>
              <a:rPr kumimoji="1" lang="en-US" altLang="zh-CN" sz="2800" dirty="0" smtClean="0"/>
              <a:t>)</a:t>
            </a:r>
          </a:p>
          <a:p>
            <a:pPr eaLnBrk="1" hangingPunct="1">
              <a:defRPr/>
            </a:pPr>
            <a:r>
              <a:rPr kumimoji="1" lang="en-US" altLang="zh-CN" sz="2800" dirty="0" smtClean="0"/>
              <a:t>Options (Variable)</a:t>
            </a:r>
          </a:p>
          <a:p>
            <a:pPr lvl="1" eaLnBrk="1" hangingPunct="1">
              <a:defRPr/>
            </a:pPr>
            <a:r>
              <a:rPr kumimoji="1" lang="en-US" altLang="zh-CN" sz="2400" dirty="0" smtClean="0"/>
              <a:t>e.g. Maximum segment size the sender can accept</a:t>
            </a:r>
          </a:p>
          <a:p>
            <a:pPr lvl="1" eaLnBrk="1" hangingPunct="1">
              <a:defRPr/>
            </a:pPr>
            <a:r>
              <a:rPr kumimoji="1" lang="en-US" altLang="zh-CN" sz="2400" dirty="0" smtClean="0"/>
              <a:t>or Max value of </a:t>
            </a:r>
            <a:r>
              <a:rPr kumimoji="1" lang="en-US" altLang="zh-CN" sz="2400" dirty="0" err="1" smtClean="0">
                <a:latin typeface="Comic Sans MS" pitchFamily="66" charset="0"/>
              </a:rPr>
              <a:t>rcv_window</a:t>
            </a:r>
            <a:r>
              <a:rPr kumimoji="1" lang="en-US" altLang="zh-CN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5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5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4E555-5D38-4833-A23B-1DA18DBA9EF7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 Header Fields (3)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kumimoji="1" lang="en-US" altLang="zh-CN" dirty="0" smtClean="0">
                <a:solidFill>
                  <a:schemeClr val="folHlink"/>
                </a:solidFill>
              </a:rPr>
              <a:t>Flags</a:t>
            </a:r>
            <a:r>
              <a:rPr kumimoji="1" lang="en-US" altLang="zh-CN" dirty="0" smtClean="0"/>
              <a:t> (</a:t>
            </a:r>
            <a:r>
              <a:rPr kumimoji="1" lang="en-US" altLang="zh-CN" dirty="0" smtClean="0">
                <a:latin typeface="Comic Sans MS" pitchFamily="66" charset="0"/>
              </a:rPr>
              <a:t>6 bits</a:t>
            </a:r>
            <a:r>
              <a:rPr kumimoji="1" lang="en-US" altLang="zh-CN" dirty="0" smtClean="0"/>
              <a:t>): </a:t>
            </a:r>
          </a:p>
          <a:p>
            <a:pPr lvl="1" eaLnBrk="1" hangingPunct="1">
              <a:defRPr/>
            </a:pPr>
            <a:r>
              <a:rPr kumimoji="1" lang="en-US" altLang="zh-CN" dirty="0" smtClean="0">
                <a:latin typeface="Comic Sans MS" pitchFamily="66" charset="0"/>
              </a:rPr>
              <a:t>URG</a:t>
            </a:r>
            <a:r>
              <a:rPr kumimoji="1" lang="en-US" altLang="zh-CN" dirty="0" smtClean="0"/>
              <a:t>: urgent pointer field meaningful</a:t>
            </a:r>
          </a:p>
          <a:p>
            <a:pPr lvl="1" eaLnBrk="1" hangingPunct="1">
              <a:defRPr/>
            </a:pPr>
            <a:r>
              <a:rPr kumimoji="1" lang="en-US" altLang="zh-CN" dirty="0" smtClean="0">
                <a:latin typeface="Comic Sans MS" pitchFamily="66" charset="0"/>
              </a:rPr>
              <a:t>ACK</a:t>
            </a:r>
            <a:r>
              <a:rPr kumimoji="1" lang="en-US" altLang="zh-CN" dirty="0" smtClean="0"/>
              <a:t>: acknowledgment field meaningful</a:t>
            </a:r>
          </a:p>
          <a:p>
            <a:pPr lvl="1" eaLnBrk="1" hangingPunct="1">
              <a:defRPr/>
            </a:pPr>
            <a:r>
              <a:rPr kumimoji="1" lang="en-US" altLang="zh-CN" dirty="0" smtClean="0">
                <a:latin typeface="Comic Sans MS" pitchFamily="66" charset="0"/>
              </a:rPr>
              <a:t>PSH</a:t>
            </a:r>
            <a:r>
              <a:rPr kumimoji="1" lang="en-US" altLang="zh-CN" dirty="0" smtClean="0"/>
              <a:t>: push function</a:t>
            </a:r>
          </a:p>
          <a:p>
            <a:pPr lvl="3" eaLnBrk="1" hangingPunct="1">
              <a:defRPr/>
            </a:pPr>
            <a:endParaRPr kumimoji="1" lang="en-US" altLang="zh-CN" dirty="0" smtClean="0"/>
          </a:p>
          <a:p>
            <a:pPr lvl="1" eaLnBrk="1" hangingPunct="1">
              <a:defRPr/>
            </a:pPr>
            <a:r>
              <a:rPr kumimoji="1" lang="en-US" altLang="zh-CN" dirty="0" smtClean="0">
                <a:latin typeface="Comic Sans MS" pitchFamily="66" charset="0"/>
              </a:rPr>
              <a:t>RST</a:t>
            </a:r>
            <a:r>
              <a:rPr kumimoji="1" lang="en-US" altLang="zh-CN" dirty="0" smtClean="0"/>
              <a:t>: reset the connection</a:t>
            </a:r>
          </a:p>
          <a:p>
            <a:pPr lvl="1" eaLnBrk="1" hangingPunct="1">
              <a:defRPr/>
            </a:pPr>
            <a:r>
              <a:rPr kumimoji="1" lang="en-US" altLang="zh-CN" dirty="0" smtClean="0">
                <a:latin typeface="Comic Sans MS" pitchFamily="66" charset="0"/>
              </a:rPr>
              <a:t>SYN</a:t>
            </a:r>
            <a:r>
              <a:rPr kumimoji="1" lang="en-US" altLang="zh-CN" dirty="0" smtClean="0"/>
              <a:t>: synchronize the sequence number </a:t>
            </a:r>
          </a:p>
          <a:p>
            <a:pPr lvl="1" eaLnBrk="1" hangingPunct="1">
              <a:defRPr/>
            </a:pPr>
            <a:r>
              <a:rPr kumimoji="1" lang="en-US" altLang="zh-CN" dirty="0" smtClean="0">
                <a:latin typeface="Comic Sans MS" pitchFamily="66" charset="0"/>
              </a:rPr>
              <a:t>FIN</a:t>
            </a:r>
            <a:r>
              <a:rPr kumimoji="1" lang="en-US" altLang="zh-CN" dirty="0" smtClean="0"/>
              <a:t>: no more data from sender</a:t>
            </a:r>
          </a:p>
          <a:p>
            <a:pPr lvl="3" eaLnBrk="1" hangingPunct="1">
              <a:defRPr/>
            </a:pPr>
            <a:endParaRPr kumimoji="1" lang="en-US" altLang="zh-CN" dirty="0" smtClean="0"/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Urgent Pointer</a:t>
            </a:r>
            <a:r>
              <a:rPr lang="en-US" altLang="zh-CN" dirty="0" smtClean="0"/>
              <a:t> (</a:t>
            </a:r>
            <a:r>
              <a:rPr lang="en-US" altLang="zh-CN" dirty="0" smtClean="0">
                <a:latin typeface="Comic Sans MS" pitchFamily="66" charset="0"/>
              </a:rPr>
              <a:t>16 bits</a:t>
            </a:r>
            <a:r>
              <a:rPr lang="en-US" altLang="zh-CN" dirty="0" smtClean="0"/>
              <a:t>)</a:t>
            </a:r>
          </a:p>
          <a:p>
            <a:pPr lvl="1" eaLnBrk="1" hangingPunct="1">
              <a:defRPr/>
            </a:pPr>
            <a:r>
              <a:rPr lang="en-US" altLang="zh-CN" dirty="0" smtClean="0"/>
              <a:t>Points to last octet in a sequence of urgent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6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6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1239DC-5F3D-4C24-8016-C890B985A803}" type="slidenum">
              <a:rPr lang="en-US" altLang="zh-CN" smtClean="0">
                <a:ea typeface="宋体" charset="-122"/>
              </a:rPr>
              <a:pPr/>
              <a:t>57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Parameters Passed to IP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Comic Sans MS" pitchFamily="66" charset="0"/>
              </a:rPr>
              <a:t>TCP</a:t>
            </a:r>
            <a:r>
              <a:rPr lang="en-US" altLang="zh-CN" smtClean="0"/>
              <a:t> passes </a:t>
            </a:r>
            <a:r>
              <a:rPr lang="en-US" altLang="zh-CN" smtClean="0">
                <a:solidFill>
                  <a:schemeClr val="folHlink"/>
                </a:solidFill>
                <a:latin typeface="Comic Sans MS" pitchFamily="66" charset="0"/>
              </a:rPr>
              <a:t>QOS</a:t>
            </a:r>
            <a:r>
              <a:rPr lang="en-US" altLang="zh-CN" smtClean="0">
                <a:solidFill>
                  <a:schemeClr val="folHlink"/>
                </a:solidFill>
              </a:rPr>
              <a:t> parameters</a:t>
            </a:r>
            <a:r>
              <a:rPr lang="en-US" altLang="zh-CN" smtClean="0"/>
              <a:t> down to </a:t>
            </a:r>
            <a:r>
              <a:rPr lang="en-US" altLang="zh-CN" smtClean="0">
                <a:latin typeface="Comic Sans MS" pitchFamily="66" charset="0"/>
              </a:rPr>
              <a:t>IP</a:t>
            </a:r>
          </a:p>
          <a:p>
            <a:pPr lvl="1" eaLnBrk="1" hangingPunct="1"/>
            <a:r>
              <a:rPr lang="en-US" altLang="zh-CN" smtClean="0"/>
              <a:t>Precedence</a:t>
            </a:r>
          </a:p>
          <a:p>
            <a:pPr lvl="1" eaLnBrk="1" hangingPunct="1"/>
            <a:r>
              <a:rPr lang="en-US" altLang="zh-CN" smtClean="0"/>
              <a:t>Normal delay / low delay</a:t>
            </a:r>
          </a:p>
          <a:p>
            <a:pPr lvl="1" eaLnBrk="1" hangingPunct="1"/>
            <a:r>
              <a:rPr lang="en-US" altLang="zh-CN" smtClean="0"/>
              <a:t>Normal throughput / high throughput</a:t>
            </a:r>
          </a:p>
          <a:p>
            <a:pPr lvl="1" eaLnBrk="1" hangingPunct="1"/>
            <a:r>
              <a:rPr lang="en-US" altLang="zh-CN" smtClean="0"/>
              <a:t>Normal reliability / high reliability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latin typeface="Comic Sans MS" pitchFamily="66" charset="0"/>
              </a:rPr>
              <a:t>IPv4</a:t>
            </a:r>
            <a:r>
              <a:rPr lang="en-US" altLang="zh-CN" smtClean="0"/>
              <a:t> “Type of Service” or </a:t>
            </a:r>
            <a:r>
              <a:rPr lang="en-US" altLang="zh-CN" smtClean="0">
                <a:latin typeface="Comic Sans MS" pitchFamily="66" charset="0"/>
              </a:rPr>
              <a:t>IPv6</a:t>
            </a:r>
            <a:r>
              <a:rPr lang="en-US" altLang="zh-CN" smtClean="0"/>
              <a:t> “Traffic Class”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4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A38099-A923-4885-AC58-60927B294FF6}" type="slidenum">
              <a:rPr lang="en-US" altLang="zh-CN" smtClean="0">
                <a:ea typeface="宋体" charset="-122"/>
              </a:rPr>
              <a:pPr/>
              <a:t>58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 Service Request Primitives</a:t>
            </a:r>
          </a:p>
        </p:txBody>
      </p:sp>
      <p:pic>
        <p:nvPicPr>
          <p:cNvPr id="16486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323975"/>
            <a:ext cx="6545263" cy="53816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7A3C9-471E-4EA4-8174-BE990683EBF9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 Service Response Primitives</a:t>
            </a:r>
          </a:p>
        </p:txBody>
      </p:sp>
      <p:pic>
        <p:nvPicPr>
          <p:cNvPr id="1669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04925"/>
            <a:ext cx="6705600" cy="53371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Internet Transport Mechanisms</a:t>
            </a:r>
          </a:p>
        </p:txBody>
      </p:sp>
      <p:sp>
        <p:nvSpPr>
          <p:cNvPr id="23554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Addressing and multiplexing</a:t>
            </a:r>
          </a:p>
          <a:p>
            <a:pPr lvl="3"/>
            <a:endParaRPr lang="en-US" altLang="zh-CN" smtClean="0"/>
          </a:p>
          <a:p>
            <a:r>
              <a:rPr lang="en-US" altLang="zh-CN" smtClean="0"/>
              <a:t>Connection-oriented mechanisms</a:t>
            </a:r>
          </a:p>
          <a:p>
            <a:pPr lvl="1"/>
            <a:r>
              <a:rPr lang="en-US" altLang="zh-CN" smtClean="0"/>
              <a:t>Flow control</a:t>
            </a:r>
          </a:p>
          <a:p>
            <a:pPr lvl="1"/>
            <a:r>
              <a:rPr lang="en-US" altLang="zh-CN" smtClean="0"/>
              <a:t>Connection establishment and termination</a:t>
            </a:r>
          </a:p>
          <a:p>
            <a:pPr lvl="1"/>
            <a:r>
              <a:rPr lang="en-US" altLang="zh-CN" smtClean="0"/>
              <a:t>Reliable sequencing communication</a:t>
            </a:r>
          </a:p>
        </p:txBody>
      </p:sp>
      <p:sp>
        <p:nvSpPr>
          <p:cNvPr id="2355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8CD727-84ED-4DED-B234-0A1F594D3C3E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B6021E-BE10-422B-B9F6-6FC7B6388D71}" type="slidenum">
              <a:rPr lang="en-US" altLang="zh-CN" smtClean="0">
                <a:ea typeface="宋体" charset="-122"/>
              </a:rPr>
              <a:pPr/>
              <a:t>60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 Mechanisms (1)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chemeClr val="folHlink"/>
                </a:solidFill>
              </a:rPr>
              <a:t>Connection establishment</a:t>
            </a:r>
          </a:p>
          <a:p>
            <a:pPr lvl="1" eaLnBrk="1" hangingPunct="1"/>
            <a:r>
              <a:rPr lang="en-US" altLang="zh-CN" sz="2400" smtClean="0"/>
              <a:t>3-way handshake</a:t>
            </a:r>
          </a:p>
          <a:p>
            <a:pPr lvl="1" eaLnBrk="1" hangingPunct="1"/>
            <a:r>
              <a:rPr lang="en-US" altLang="zh-CN" sz="2400" smtClean="0"/>
              <a:t>Between pairs of ports</a:t>
            </a:r>
          </a:p>
          <a:p>
            <a:pPr lvl="1" eaLnBrk="1" hangingPunct="1"/>
            <a:r>
              <a:rPr lang="en-US" altLang="zh-CN" sz="2400" smtClean="0"/>
              <a:t>One port can connect to multiple destination ports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>
                <a:solidFill>
                  <a:schemeClr val="folHlink"/>
                </a:solidFill>
              </a:rPr>
              <a:t>Connection termination</a:t>
            </a:r>
          </a:p>
          <a:p>
            <a:pPr lvl="1" eaLnBrk="1" hangingPunct="1"/>
            <a:r>
              <a:rPr lang="en-US" altLang="zh-CN" sz="2400" smtClean="0"/>
              <a:t>Graceful termination: </a:t>
            </a:r>
            <a:r>
              <a:rPr lang="en-US" altLang="zh-CN" sz="2400" smtClean="0">
                <a:latin typeface="Comic Sans MS" pitchFamily="66" charset="0"/>
              </a:rPr>
              <a:t>CLOSE + FIN</a:t>
            </a:r>
          </a:p>
          <a:p>
            <a:pPr lvl="3" eaLnBrk="1" hangingPunct="1"/>
            <a:endParaRPr lang="en-US" altLang="zh-CN" sz="1600" smtClean="0"/>
          </a:p>
          <a:p>
            <a:pPr lvl="1" eaLnBrk="1" hangingPunct="1"/>
            <a:r>
              <a:rPr lang="en-US" altLang="zh-CN" sz="2400" smtClean="0">
                <a:solidFill>
                  <a:schemeClr val="hlink"/>
                </a:solidFill>
              </a:rPr>
              <a:t>Abrupt termination</a:t>
            </a:r>
            <a:r>
              <a:rPr lang="en-US" altLang="zh-CN" sz="2400" smtClean="0"/>
              <a:t>: </a:t>
            </a:r>
            <a:r>
              <a:rPr lang="en-US" altLang="zh-CN" sz="2400" smtClean="0">
                <a:latin typeface="Comic Sans MS" pitchFamily="66" charset="0"/>
              </a:rPr>
              <a:t>ABORT + RST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F83B4D-CAD1-4C21-9E83-B709B6F0ED12}" type="slidenum">
              <a:rPr lang="en-US" altLang="zh-CN" smtClean="0">
                <a:ea typeface="宋体" charset="-122"/>
              </a:rPr>
              <a:pPr/>
              <a:t>61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Illustration of Connection establishment &amp; Termination</a:t>
            </a:r>
          </a:p>
        </p:txBody>
      </p:sp>
      <p:pic>
        <p:nvPicPr>
          <p:cNvPr id="169987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392238"/>
            <a:ext cx="5789613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20EC0B-519D-4D7C-83DB-3D44C87F83C5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2034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 Mechanisms (2)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Data transfer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hlink"/>
                </a:solidFill>
              </a:rPr>
              <a:t>Logical stream</a:t>
            </a:r>
            <a:r>
              <a:rPr lang="en-US" altLang="zh-CN" dirty="0" smtClean="0"/>
              <a:t> of octets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Octets numbered modulo </a:t>
            </a:r>
            <a:r>
              <a:rPr lang="en-US" altLang="zh-CN" dirty="0" smtClean="0">
                <a:latin typeface="Comic Sans MS" pitchFamily="66" charset="0"/>
              </a:rPr>
              <a:t>2</a:t>
            </a:r>
            <a:r>
              <a:rPr lang="en-US" altLang="zh-CN" baseline="30000" dirty="0" smtClean="0">
                <a:latin typeface="Comic Sans MS" pitchFamily="66" charset="0"/>
              </a:rPr>
              <a:t>32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dirty="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Flow control by credit allocation of number of octets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Data buffered </a:t>
            </a:r>
            <a:r>
              <a:rPr lang="en-US" altLang="zh-CN" dirty="0" smtClean="0"/>
              <a:t>at sender and receiver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User sets </a:t>
            </a:r>
            <a:r>
              <a:rPr lang="en-US" altLang="zh-CN" dirty="0" smtClean="0">
                <a:latin typeface="Comic Sans MS" pitchFamily="66" charset="0"/>
              </a:rPr>
              <a:t>PUSH</a:t>
            </a:r>
            <a:r>
              <a:rPr lang="en-US" altLang="zh-CN" dirty="0" smtClean="0"/>
              <a:t> to force data transmission immediately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User may specify a block of data as </a:t>
            </a:r>
            <a:r>
              <a:rPr lang="en-US" altLang="zh-CN" dirty="0" smtClean="0">
                <a:solidFill>
                  <a:schemeClr val="hlink"/>
                </a:solidFill>
              </a:rPr>
              <a:t>urgent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6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252E84-49B7-42C7-8B69-3EB8238FA280}" type="slidenum">
              <a:rPr lang="en-US" altLang="zh-CN" smtClean="0">
                <a:ea typeface="宋体" charset="-122"/>
              </a:rPr>
              <a:pPr/>
              <a:t>63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Implementation Policy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Send</a:t>
            </a:r>
          </a:p>
          <a:p>
            <a:pPr eaLnBrk="1" hangingPunct="1"/>
            <a:r>
              <a:rPr lang="en-US" altLang="zh-CN" smtClean="0"/>
              <a:t>Deliver</a:t>
            </a:r>
          </a:p>
          <a:p>
            <a:pPr eaLnBrk="1" hangingPunct="1"/>
            <a:r>
              <a:rPr lang="en-US" altLang="zh-CN" smtClean="0"/>
              <a:t>Accept</a:t>
            </a:r>
          </a:p>
          <a:p>
            <a:pPr eaLnBrk="1" hangingPunct="1"/>
            <a:r>
              <a:rPr lang="en-US" altLang="zh-CN" smtClean="0"/>
              <a:t>Retransmit</a:t>
            </a:r>
          </a:p>
          <a:p>
            <a:pPr eaLnBrk="1" hangingPunct="1"/>
            <a:r>
              <a:rPr lang="en-US" altLang="zh-CN" smtClean="0"/>
              <a:t>Acknowledge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A8496E-313B-4DAB-9010-C563115700EA}" type="slidenum">
              <a:rPr lang="en-US" altLang="zh-CN" smtClean="0">
                <a:ea typeface="宋体" charset="-122"/>
              </a:rPr>
              <a:pPr/>
              <a:t>64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Send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If no </a:t>
            </a:r>
            <a:r>
              <a:rPr lang="en-US" altLang="zh-CN" smtClean="0">
                <a:latin typeface="Comic Sans MS" pitchFamily="66" charset="0"/>
              </a:rPr>
              <a:t>PUSH</a:t>
            </a:r>
            <a:r>
              <a:rPr lang="en-US" altLang="zh-CN" smtClean="0"/>
              <a:t> or </a:t>
            </a:r>
            <a:r>
              <a:rPr lang="en-US" altLang="zh-CN" smtClean="0">
                <a:latin typeface="Comic Sans MS" pitchFamily="66" charset="0"/>
              </a:rPr>
              <a:t>CLOSE</a:t>
            </a:r>
            <a:r>
              <a:rPr lang="en-US" altLang="zh-CN" smtClean="0"/>
              <a:t>, </a:t>
            </a:r>
            <a:r>
              <a:rPr lang="en-US" altLang="zh-CN" smtClean="0">
                <a:latin typeface="Comic Sans MS" pitchFamily="66" charset="0"/>
              </a:rPr>
              <a:t>TCP</a:t>
            </a:r>
            <a:r>
              <a:rPr lang="en-US" altLang="zh-CN" smtClean="0"/>
              <a:t> entity transmits at its own convenience</a:t>
            </a:r>
          </a:p>
          <a:p>
            <a:pPr lvl="2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Data issued by </a:t>
            </a:r>
            <a:r>
              <a:rPr lang="en-US" altLang="zh-CN" smtClean="0">
                <a:latin typeface="Comic Sans MS" pitchFamily="66" charset="0"/>
              </a:rPr>
              <a:t>TCP</a:t>
            </a:r>
            <a:r>
              <a:rPr lang="en-US" altLang="zh-CN" smtClean="0"/>
              <a:t> user buffered at transmit buffer</a:t>
            </a:r>
          </a:p>
          <a:p>
            <a:pPr lvl="1" eaLnBrk="1" hangingPunct="1"/>
            <a:r>
              <a:rPr lang="en-US" altLang="zh-CN" smtClean="0"/>
              <a:t>May construct segment per data batch</a:t>
            </a:r>
          </a:p>
          <a:p>
            <a:pPr lvl="1" eaLnBrk="1" hangingPunct="1"/>
            <a:r>
              <a:rPr lang="en-US" altLang="zh-CN" smtClean="0"/>
              <a:t>May </a:t>
            </a:r>
            <a:r>
              <a:rPr lang="en-US" altLang="zh-CN" smtClean="0">
                <a:solidFill>
                  <a:schemeClr val="folHlink"/>
                </a:solidFill>
              </a:rPr>
              <a:t>wait for certain amount of data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DFBF9-8BF4-4881-8026-5883BDE8B021}" type="slidenum">
              <a:rPr lang="en-US" altLang="zh-CN" smtClean="0">
                <a:ea typeface="宋体" charset="-122"/>
              </a:rPr>
              <a:pPr/>
              <a:t>65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Deliver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zh-CN" dirty="0" smtClean="0"/>
              <a:t>In absence of </a:t>
            </a:r>
            <a:r>
              <a:rPr lang="en-US" altLang="zh-CN" dirty="0" smtClean="0">
                <a:latin typeface="Comic Sans MS" pitchFamily="66" charset="0"/>
              </a:rPr>
              <a:t>PUSH</a:t>
            </a:r>
            <a:r>
              <a:rPr lang="en-US" altLang="zh-CN" dirty="0" smtClean="0"/>
              <a:t>, </a:t>
            </a:r>
            <a:r>
              <a:rPr lang="en-US" altLang="zh-CN" dirty="0" smtClean="0">
                <a:latin typeface="Comic Sans MS" pitchFamily="66" charset="0"/>
              </a:rPr>
              <a:t>TCP</a:t>
            </a:r>
            <a:r>
              <a:rPr lang="en-US" altLang="zh-CN" dirty="0" smtClean="0"/>
              <a:t> entity delivers data at own convenience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May deliver as each segment in order received</a:t>
            </a:r>
          </a:p>
          <a:p>
            <a:pPr lvl="1" eaLnBrk="1" hangingPunct="1">
              <a:defRPr/>
            </a:pPr>
            <a:r>
              <a:rPr lang="en-US" altLang="zh-CN" dirty="0" smtClean="0"/>
              <a:t>Deliveries (</a:t>
            </a:r>
            <a:r>
              <a:rPr lang="en-US" altLang="zh-CN" dirty="0" smtClean="0">
                <a:latin typeface="Comic Sans MS" pitchFamily="66" charset="0"/>
              </a:rPr>
              <a:t>I/O</a:t>
            </a:r>
            <a:r>
              <a:rPr lang="en-US" altLang="zh-CN" dirty="0" smtClean="0"/>
              <a:t> interrupts) are frequent and small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May </a:t>
            </a:r>
            <a:r>
              <a:rPr lang="en-US" altLang="zh-CN" dirty="0" smtClean="0">
                <a:solidFill>
                  <a:schemeClr val="folHlink"/>
                </a:solidFill>
              </a:rPr>
              <a:t>buffer data from more than one segment</a:t>
            </a:r>
          </a:p>
          <a:p>
            <a:pPr lvl="1" eaLnBrk="1" hangingPunct="1">
              <a:defRPr/>
            </a:pPr>
            <a:r>
              <a:rPr lang="en-US" altLang="zh-CN" dirty="0" smtClean="0"/>
              <a:t>Deliveries are infrequent and large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FB5DA6-70D2-4600-A412-7D21A0368387}" type="slidenum">
              <a:rPr lang="en-US" altLang="zh-CN" smtClean="0">
                <a:ea typeface="宋体" charset="-122"/>
              </a:rPr>
              <a:pPr/>
              <a:t>66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Accept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 smtClean="0"/>
              <a:t>Segments may arrive </a:t>
            </a:r>
            <a:r>
              <a:rPr lang="en-US" altLang="zh-CN" dirty="0" smtClean="0">
                <a:solidFill>
                  <a:schemeClr val="hlink"/>
                </a:solidFill>
              </a:rPr>
              <a:t>out of order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In order</a:t>
            </a:r>
          </a:p>
          <a:p>
            <a:pPr lvl="1" eaLnBrk="1" hangingPunct="1">
              <a:defRPr/>
            </a:pPr>
            <a:r>
              <a:rPr lang="en-US" altLang="zh-CN" dirty="0" smtClean="0"/>
              <a:t>Only accept segments in order</a:t>
            </a:r>
          </a:p>
          <a:p>
            <a:pPr lvl="1" eaLnBrk="1" hangingPunct="1">
              <a:defRPr/>
            </a:pPr>
            <a:r>
              <a:rPr lang="en-US" altLang="zh-CN" dirty="0" smtClean="0"/>
              <a:t>Discard out of order segments</a:t>
            </a:r>
          </a:p>
          <a:p>
            <a:pPr lvl="1" eaLnBrk="1" hangingPunct="1">
              <a:defRPr/>
            </a:pPr>
            <a:r>
              <a:rPr lang="en-US" altLang="zh-CN" dirty="0" smtClean="0"/>
              <a:t>Makes for a simpler implementation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In windows</a:t>
            </a:r>
          </a:p>
          <a:p>
            <a:pPr lvl="1" eaLnBrk="1" hangingPunct="1">
              <a:defRPr/>
            </a:pPr>
            <a:r>
              <a:rPr lang="en-US" altLang="zh-CN" dirty="0" smtClean="0"/>
              <a:t>Accept all segments </a:t>
            </a:r>
            <a:r>
              <a:rPr lang="en-US" altLang="zh-CN" dirty="0" smtClean="0">
                <a:solidFill>
                  <a:schemeClr val="folHlink"/>
                </a:solidFill>
              </a:rPr>
              <a:t>within receive window</a:t>
            </a:r>
          </a:p>
          <a:p>
            <a:pPr lvl="1" eaLnBrk="1" hangingPunct="1">
              <a:defRPr/>
            </a:pPr>
            <a:r>
              <a:rPr lang="en-US" altLang="zh-CN" dirty="0" smtClean="0"/>
              <a:t>Can reduce retransmission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0DBABF-B4CB-42A4-A69E-8FF4CBE59AB3}" type="slidenum">
              <a:rPr lang="en-US" altLang="zh-CN" smtClean="0">
                <a:ea typeface="宋体" charset="-122"/>
              </a:rPr>
              <a:pPr/>
              <a:t>67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Retransmit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latin typeface="Comic Sans MS" pitchFamily="66" charset="0"/>
              </a:rPr>
              <a:t>TCP</a:t>
            </a:r>
            <a:r>
              <a:rPr lang="en-US" altLang="zh-CN" sz="2800" smtClean="0"/>
              <a:t> entity maintains queue of segments </a:t>
            </a:r>
            <a:r>
              <a:rPr lang="en-US" altLang="zh-CN" sz="2800" smtClean="0">
                <a:solidFill>
                  <a:schemeClr val="hlink"/>
                </a:solidFill>
              </a:rPr>
              <a:t>transmitted but not acknowledged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6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latin typeface="Comic Sans MS" pitchFamily="66" charset="0"/>
              </a:rPr>
              <a:t>TCP</a:t>
            </a:r>
            <a:r>
              <a:rPr lang="en-US" altLang="zh-CN" sz="2800" smtClean="0"/>
              <a:t> will retransmit if not ACKed in given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First only</a:t>
            </a:r>
            <a:r>
              <a:rPr lang="en-US" altLang="zh-CN" sz="2400" smtClean="0"/>
              <a:t>: one timer a queue, reset the timer after retransmission of first segment in queue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Batch</a:t>
            </a:r>
            <a:r>
              <a:rPr lang="en-US" altLang="zh-CN" sz="2400" smtClean="0"/>
              <a:t>: one timer a queue, reset after retransmission of all segments in queue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60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solidFill>
                  <a:srgbClr val="FF0000"/>
                </a:solidFill>
              </a:rPr>
              <a:t>Individual</a:t>
            </a:r>
            <a:r>
              <a:rPr lang="en-US" altLang="zh-CN" sz="2400" smtClean="0"/>
              <a:t>: one timer each segment, reset after retransmission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51B33-A69F-4679-ACA1-EFC5C2CA58C3}" type="slidenum">
              <a:rPr lang="en-US" altLang="zh-CN" smtClean="0">
                <a:ea typeface="宋体" charset="-122"/>
              </a:rPr>
              <a:pPr/>
              <a:t>68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Fast Retransmit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smtClean="0"/>
              <a:t>Time-out period often relatively long</a:t>
            </a:r>
          </a:p>
          <a:p>
            <a:pPr lvl="3" eaLnBrk="1" hangingPunct="1">
              <a:lnSpc>
                <a:spcPct val="120000"/>
              </a:lnSpc>
            </a:pPr>
            <a:endParaRPr lang="en-US" altLang="zh-CN" sz="160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800" smtClean="0"/>
              <a:t>Detect lost segments via </a:t>
            </a:r>
            <a:r>
              <a:rPr lang="en-US" altLang="zh-CN" sz="2800" smtClean="0">
                <a:solidFill>
                  <a:schemeClr val="hlink"/>
                </a:solidFill>
              </a:rPr>
              <a:t>duplicate </a:t>
            </a:r>
            <a:r>
              <a:rPr lang="en-US" altLang="zh-CN" sz="2800" smtClean="0">
                <a:solidFill>
                  <a:schemeClr val="hlink"/>
                </a:solidFill>
                <a:latin typeface="Comic Sans MS" pitchFamily="66" charset="0"/>
              </a:rPr>
              <a:t>ACKs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/>
              <a:t>If segment is lost, there will likely be many duplicate </a:t>
            </a:r>
            <a:r>
              <a:rPr lang="en-US" altLang="zh-CN" sz="2400" smtClean="0">
                <a:latin typeface="Comic Sans MS" pitchFamily="66" charset="0"/>
              </a:rPr>
              <a:t>ACKs</a:t>
            </a:r>
          </a:p>
          <a:p>
            <a:pPr lvl="3" eaLnBrk="1" hangingPunct="1">
              <a:lnSpc>
                <a:spcPct val="120000"/>
              </a:lnSpc>
            </a:pPr>
            <a:endParaRPr lang="en-US" altLang="zh-CN" sz="1600" smtClean="0">
              <a:latin typeface="Comic Sans MS" pitchFamily="66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smtClean="0"/>
              <a:t>If a </a:t>
            </a:r>
            <a:r>
              <a:rPr lang="en-US" altLang="zh-CN" sz="2800" smtClean="0">
                <a:latin typeface="Comic Sans MS" pitchFamily="66" charset="0"/>
              </a:rPr>
              <a:t>TCP</a:t>
            </a:r>
            <a:r>
              <a:rPr lang="en-US" altLang="zh-CN" sz="2800" smtClean="0"/>
              <a:t> entity receives </a:t>
            </a:r>
            <a:r>
              <a:rPr lang="en-US" altLang="zh-CN" sz="2800" smtClean="0">
                <a:latin typeface="Comic Sans MS" pitchFamily="66" charset="0"/>
              </a:rPr>
              <a:t>3 ACKs</a:t>
            </a:r>
            <a:r>
              <a:rPr lang="en-US" altLang="zh-CN" sz="2800" smtClean="0"/>
              <a:t> for the same data, then segments after ACKed data must be lost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/>
              <a:t>Trigger </a:t>
            </a:r>
            <a:r>
              <a:rPr lang="en-US" altLang="zh-CN" sz="2400" smtClean="0">
                <a:solidFill>
                  <a:srgbClr val="0000FF"/>
                </a:solidFill>
              </a:rPr>
              <a:t>fast retransmit</a:t>
            </a:r>
            <a:r>
              <a:rPr lang="en-US" altLang="zh-CN" sz="2400" smtClean="0"/>
              <a:t>: resend segment before timer expires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C923F8-1A05-4654-A72C-790569BDD112}" type="slidenum">
              <a:rPr lang="en-US" altLang="zh-CN" smtClean="0">
                <a:ea typeface="宋体" charset="-122"/>
              </a:rPr>
              <a:pPr/>
              <a:t>69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Acknowledgement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395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Immediate or Cumulative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</p:txBody>
      </p:sp>
      <p:sp>
        <p:nvSpPr>
          <p:cNvPr id="180228" name="Text Box 11"/>
          <p:cNvSpPr txBox="1">
            <a:spLocks noChangeArrowheads="1"/>
          </p:cNvSpPr>
          <p:nvPr/>
        </p:nvSpPr>
        <p:spPr bwMode="auto">
          <a:xfrm>
            <a:off x="663575" y="1738313"/>
            <a:ext cx="3694113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chemeClr val="folHlink"/>
                </a:solidFill>
                <a:latin typeface="Comic Sans MS" pitchFamily="66" charset="0"/>
              </a:rPr>
              <a:t>Event at Receiver</a:t>
            </a:r>
            <a:endParaRPr lang="en-US" altLang="zh-CN" b="0">
              <a:solidFill>
                <a:schemeClr val="folHlink"/>
              </a:solidFill>
              <a:latin typeface="Comic Sans MS" pitchFamily="66" charset="0"/>
            </a:endParaRPr>
          </a:p>
          <a:p>
            <a:pPr eaLnBrk="0" hangingPunct="0"/>
            <a:endParaRPr lang="en-US" altLang="zh-CN" b="0">
              <a:solidFill>
                <a:srgbClr val="000000"/>
              </a:solidFill>
              <a:latin typeface="Comic Sans MS" pitchFamily="66" charset="0"/>
            </a:endParaRP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Arrival of in-order segment with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expected seq #. All data up to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expected seq # already ACKed</a:t>
            </a:r>
          </a:p>
          <a:p>
            <a:pPr eaLnBrk="0" hangingPunct="0"/>
            <a:endParaRPr lang="en-US" altLang="zh-CN" b="0">
              <a:solidFill>
                <a:srgbClr val="000000"/>
              </a:solidFill>
              <a:latin typeface="Comic Sans MS" pitchFamily="66" charset="0"/>
            </a:endParaRP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Arrival of in-order segment with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expected seq #. One other 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segment has ACK pending</a:t>
            </a:r>
          </a:p>
          <a:p>
            <a:pPr eaLnBrk="0" hangingPunct="0"/>
            <a:endParaRPr lang="en-US" altLang="zh-CN" b="0">
              <a:solidFill>
                <a:srgbClr val="000000"/>
              </a:solidFill>
              <a:latin typeface="Comic Sans MS" pitchFamily="66" charset="0"/>
            </a:endParaRP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Arrival of out-of-order segment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higher-than-expect seq. # .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Gap detected</a:t>
            </a:r>
          </a:p>
          <a:p>
            <a:pPr eaLnBrk="0" hangingPunct="0"/>
            <a:endParaRPr lang="en-US" altLang="zh-CN" b="0">
              <a:solidFill>
                <a:srgbClr val="000000"/>
              </a:solidFill>
              <a:latin typeface="Comic Sans MS" pitchFamily="66" charset="0"/>
            </a:endParaRP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Arrival of segment that 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partially or completely fills gap</a:t>
            </a:r>
            <a:endParaRPr lang="en-US" altLang="zh-CN" sz="1000" b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0229" name="Text Box 12"/>
          <p:cNvSpPr txBox="1">
            <a:spLocks noChangeArrowheads="1"/>
          </p:cNvSpPr>
          <p:nvPr/>
        </p:nvSpPr>
        <p:spPr bwMode="auto">
          <a:xfrm>
            <a:off x="4425950" y="1728788"/>
            <a:ext cx="4471988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chemeClr val="hlink"/>
                </a:solidFill>
                <a:latin typeface="Comic Sans MS" pitchFamily="66" charset="0"/>
              </a:rPr>
              <a:t>TCP Receiver action</a:t>
            </a:r>
            <a:endParaRPr lang="en-US" altLang="zh-CN" b="0">
              <a:solidFill>
                <a:schemeClr val="hlink"/>
              </a:solidFill>
              <a:latin typeface="Comic Sans MS" pitchFamily="66" charset="0"/>
            </a:endParaRPr>
          </a:p>
          <a:p>
            <a:pPr eaLnBrk="0" hangingPunct="0"/>
            <a:endParaRPr lang="en-US" altLang="zh-CN" b="0">
              <a:solidFill>
                <a:srgbClr val="000000"/>
              </a:solidFill>
              <a:latin typeface="Comic Sans MS" pitchFamily="66" charset="0"/>
            </a:endParaRP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Delayed ACK. Wait up to 500ms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for next segment. If no next segment,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send ACK</a:t>
            </a:r>
          </a:p>
          <a:p>
            <a:pPr eaLnBrk="0" hangingPunct="0"/>
            <a:endParaRPr lang="en-US" altLang="zh-CN" b="0">
              <a:solidFill>
                <a:srgbClr val="000000"/>
              </a:solidFill>
              <a:latin typeface="Comic Sans MS" pitchFamily="66" charset="0"/>
            </a:endParaRP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Immediately send single cumulative 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ACK, ACKing both in-order segments </a:t>
            </a:r>
          </a:p>
          <a:p>
            <a:pPr eaLnBrk="0" hangingPunct="0"/>
            <a:endParaRPr lang="en-US" altLang="zh-CN" b="0">
              <a:solidFill>
                <a:srgbClr val="000000"/>
              </a:solidFill>
              <a:latin typeface="Comic Sans MS" pitchFamily="66" charset="0"/>
            </a:endParaRPr>
          </a:p>
          <a:p>
            <a:pPr eaLnBrk="0" hangingPunct="0"/>
            <a:endParaRPr lang="en-US" altLang="zh-CN" b="0">
              <a:solidFill>
                <a:srgbClr val="000000"/>
              </a:solidFill>
              <a:latin typeface="Comic Sans MS" pitchFamily="66" charset="0"/>
            </a:endParaRP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Immediately send duplicate ACK, 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indicating seq. # of next expected byte</a:t>
            </a:r>
          </a:p>
          <a:p>
            <a:pPr eaLnBrk="0" hangingPunct="0"/>
            <a:endParaRPr lang="en-US" altLang="zh-CN" b="0">
              <a:solidFill>
                <a:srgbClr val="000000"/>
              </a:solidFill>
              <a:latin typeface="Comic Sans MS" pitchFamily="66" charset="0"/>
            </a:endParaRPr>
          </a:p>
          <a:p>
            <a:pPr eaLnBrk="0" hangingPunct="0"/>
            <a:endParaRPr lang="en-US" altLang="zh-CN" b="0">
              <a:solidFill>
                <a:srgbClr val="000000"/>
              </a:solidFill>
              <a:latin typeface="Comic Sans MS" pitchFamily="66" charset="0"/>
            </a:endParaRP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Immediate send ACK, provided that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segment sat at lower end of gap</a:t>
            </a:r>
            <a:endParaRPr lang="en-US" altLang="zh-CN" sz="1000" b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0230" name="Line 13"/>
          <p:cNvSpPr>
            <a:spLocks noChangeShapeType="1"/>
          </p:cNvSpPr>
          <p:nvPr/>
        </p:nvSpPr>
        <p:spPr bwMode="auto">
          <a:xfrm>
            <a:off x="787400" y="2193925"/>
            <a:ext cx="7467600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1" name="Line 14"/>
          <p:cNvSpPr>
            <a:spLocks noChangeShapeType="1"/>
          </p:cNvSpPr>
          <p:nvPr/>
        </p:nvSpPr>
        <p:spPr bwMode="auto">
          <a:xfrm flipV="1">
            <a:off x="758825" y="3375025"/>
            <a:ext cx="74771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2" name="Line 15"/>
          <p:cNvSpPr>
            <a:spLocks noChangeShapeType="1"/>
          </p:cNvSpPr>
          <p:nvPr/>
        </p:nvSpPr>
        <p:spPr bwMode="auto">
          <a:xfrm>
            <a:off x="768350" y="4489450"/>
            <a:ext cx="75057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3" name="Line 16"/>
          <p:cNvSpPr>
            <a:spLocks noChangeShapeType="1"/>
          </p:cNvSpPr>
          <p:nvPr/>
        </p:nvSpPr>
        <p:spPr bwMode="auto">
          <a:xfrm>
            <a:off x="777875" y="5594350"/>
            <a:ext cx="7486650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4" name="Line 17"/>
          <p:cNvSpPr>
            <a:spLocks noChangeShapeType="1"/>
          </p:cNvSpPr>
          <p:nvPr/>
        </p:nvSpPr>
        <p:spPr bwMode="auto">
          <a:xfrm>
            <a:off x="4313238" y="1889125"/>
            <a:ext cx="0" cy="43529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EAD701-5304-41C8-8FCA-976979259D1B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Addressing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chemeClr val="hlink"/>
                </a:solidFill>
              </a:rPr>
              <a:t>3-level address for application processes</a:t>
            </a:r>
            <a:r>
              <a:rPr lang="en-US" altLang="zh-CN" sz="2400" dirty="0" smtClean="0"/>
              <a:t> on hosts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Process identification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 dirty="0" smtClean="0">
                <a:latin typeface="Comic Sans MS" pitchFamily="66" charset="0"/>
              </a:rPr>
              <a:t>SAP</a:t>
            </a:r>
            <a:r>
              <a:rPr lang="en-US" altLang="zh-CN" sz="2200" dirty="0" smtClean="0"/>
              <a:t> on transport entity, represents a particular transport service (</a:t>
            </a:r>
            <a:r>
              <a:rPr lang="en-US" altLang="zh-CN" sz="2200" dirty="0" smtClean="0">
                <a:latin typeface="Comic Sans MS" pitchFamily="66" charset="0"/>
              </a:rPr>
              <a:t>TS</a:t>
            </a:r>
            <a:r>
              <a:rPr lang="en-US" altLang="zh-CN" sz="2200" dirty="0" smtClean="0"/>
              <a:t>) user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 dirty="0" smtClean="0"/>
              <a:t>Port number on </a:t>
            </a:r>
            <a:r>
              <a:rPr lang="en-US" altLang="zh-CN" sz="2200" dirty="0" smtClean="0">
                <a:latin typeface="Comic Sans MS" pitchFamily="66" charset="0"/>
              </a:rPr>
              <a:t>TCP/UDP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4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Transport entity identification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 dirty="0" smtClean="0"/>
              <a:t>Generally only one of each type per host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 dirty="0" smtClean="0"/>
              <a:t>Transport protocol identity (</a:t>
            </a:r>
            <a:r>
              <a:rPr lang="en-US" altLang="zh-CN" sz="2200" dirty="0" smtClean="0">
                <a:latin typeface="Comic Sans MS" pitchFamily="66" charset="0"/>
              </a:rPr>
              <a:t>TCP, UDP</a:t>
            </a:r>
            <a:r>
              <a:rPr lang="en-US" altLang="zh-CN" sz="2200" dirty="0" smtClean="0"/>
              <a:t>)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Host address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 dirty="0" smtClean="0"/>
              <a:t>A global Internet address for attached hosts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2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Internet </a:t>
            </a:r>
            <a:r>
              <a:rPr lang="en-US" altLang="zh-CN" sz="2400" dirty="0" smtClean="0">
                <a:latin typeface="Comic Sans MS" pitchFamily="66" charset="0"/>
              </a:rPr>
              <a:t>TCP/UDP</a:t>
            </a:r>
            <a:r>
              <a:rPr lang="en-US" altLang="zh-CN" sz="2400" dirty="0" smtClean="0"/>
              <a:t> addressing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 smtClean="0">
                <a:latin typeface="Comic Sans MS" pitchFamily="66" charset="0"/>
              </a:rPr>
              <a:t>&lt;</a:t>
            </a:r>
            <a:r>
              <a:rPr lang="en-US" altLang="zh-CN" sz="2000" dirty="0" err="1" smtClean="0">
                <a:latin typeface="Comic Sans MS" pitchFamily="66" charset="0"/>
              </a:rPr>
              <a:t>HostIP</a:t>
            </a:r>
            <a:r>
              <a:rPr lang="en-US" altLang="zh-CN" sz="2000" dirty="0" smtClean="0">
                <a:latin typeface="Comic Sans MS" pitchFamily="66" charset="0"/>
              </a:rPr>
              <a:t>, Port&gt;</a:t>
            </a:r>
            <a:r>
              <a:rPr lang="en-US" altLang="zh-CN" sz="2000" dirty="0" smtClean="0"/>
              <a:t>, called a </a:t>
            </a:r>
            <a:r>
              <a:rPr lang="en-US" altLang="zh-CN" sz="2000" dirty="0" smtClean="0">
                <a:solidFill>
                  <a:srgbClr val="FF0000"/>
                </a:solidFill>
              </a:rPr>
              <a:t>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2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5B873B-3859-4A41-971B-AD3BB0F6C3DC}" type="slidenum">
              <a:rPr lang="en-US" altLang="zh-CN" smtClean="0">
                <a:ea typeface="宋体" charset="-122"/>
              </a:rPr>
              <a:pPr/>
              <a:t>70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 Congestion Control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solidFill>
                  <a:schemeClr val="folHlink"/>
                </a:solidFill>
              </a:rPr>
              <a:t>Congestion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Too many sources sending too much data too fast for Internet to handle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RFC 1122, Requirements for Internet hosts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mtClean="0"/>
          </a:p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End to end control, </a:t>
            </a:r>
            <a:r>
              <a:rPr lang="en-US" altLang="zh-CN" smtClean="0">
                <a:solidFill>
                  <a:schemeClr val="hlink"/>
                </a:solidFill>
              </a:rPr>
              <a:t>no network assistance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Retransmission timer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Window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3879A8-0E03-4F07-B469-78D611977963}" type="slidenum">
              <a:rPr lang="en-US" altLang="zh-CN" smtClean="0">
                <a:ea typeface="宋体" charset="-122"/>
              </a:rPr>
              <a:pPr/>
              <a:t>71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Retransmission Timer Management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Estimate round trip delay by </a:t>
            </a:r>
            <a:r>
              <a:rPr lang="en-US" altLang="zh-CN" sz="2800" dirty="0" smtClean="0">
                <a:solidFill>
                  <a:schemeClr val="folHlink"/>
                </a:solidFill>
              </a:rPr>
              <a:t>observing delay pattern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Simple average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Exponential average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hlink"/>
                </a:solidFill>
              </a:rPr>
              <a:t>Set timer</a:t>
            </a:r>
            <a:r>
              <a:rPr lang="en-US" altLang="zh-CN" sz="2800" dirty="0" smtClean="0"/>
              <a:t> to value somewhat greater than estimate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RFC 793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RTT</a:t>
            </a:r>
            <a:r>
              <a:rPr lang="en-US" altLang="zh-CN" sz="2400" dirty="0" smtClean="0"/>
              <a:t> Variance Estimation (Jacobson’s algorithm)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How to </a:t>
            </a:r>
            <a:r>
              <a:rPr lang="en-US" altLang="zh-CN" sz="2800" dirty="0" smtClean="0">
                <a:solidFill>
                  <a:schemeClr val="hlink"/>
                </a:solidFill>
              </a:rPr>
              <a:t>set timer after retransmission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1" lang="en-US" altLang="zh-CN" sz="2400" dirty="0" smtClean="0"/>
              <a:t>Exponential </a:t>
            </a:r>
            <a:r>
              <a:rPr kumimoji="1" lang="en-US" altLang="zh-CN" sz="2400" dirty="0" smtClean="0">
                <a:latin typeface="Comic Sans MS" pitchFamily="66" charset="0"/>
              </a:rPr>
              <a:t>RTO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backoff</a:t>
            </a:r>
            <a:r>
              <a:rPr kumimoji="1" lang="en-US" altLang="zh-CN" sz="2400" dirty="0" smtClean="0"/>
              <a:t> algorithm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When to sample</a:t>
            </a:r>
            <a:r>
              <a:rPr lang="en-US" altLang="zh-CN" sz="2800" dirty="0" smtClean="0"/>
              <a:t> the round trip delay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err="1" smtClean="0"/>
              <a:t>Karn’s</a:t>
            </a:r>
            <a:r>
              <a:rPr lang="en-US" altLang="zh-CN" sz="2400" dirty="0" smtClean="0"/>
              <a:t>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7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7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8BD6F2-41D6-437C-BE8C-2B64D03E2B64}" type="slidenum">
              <a:rPr lang="en-US" altLang="zh-CN" smtClean="0">
                <a:ea typeface="宋体" charset="-122"/>
              </a:rPr>
              <a:pPr/>
              <a:t>72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Simple Average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Term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RTT(i)</a:t>
            </a:r>
            <a:r>
              <a:rPr lang="en-US" altLang="zh-CN" sz="2400" smtClean="0"/>
              <a:t>: round-trip time observed for the </a:t>
            </a:r>
            <a:r>
              <a:rPr lang="en-US" altLang="zh-CN" sz="2400" smtClean="0">
                <a:latin typeface="Comic Sans MS" pitchFamily="66" charset="0"/>
              </a:rPr>
              <a:t>i</a:t>
            </a:r>
            <a:r>
              <a:rPr lang="en-US" altLang="zh-CN" sz="2400" baseline="30000" smtClean="0">
                <a:latin typeface="Comic Sans MS" pitchFamily="66" charset="0"/>
              </a:rPr>
              <a:t>th</a:t>
            </a:r>
            <a:r>
              <a:rPr lang="en-US" altLang="zh-CN" sz="2400" smtClean="0"/>
              <a:t> transmitted segment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ARTT(k)</a:t>
            </a:r>
            <a:r>
              <a:rPr lang="en-US" altLang="zh-CN" sz="2400" smtClean="0"/>
              <a:t>: </a:t>
            </a:r>
            <a:r>
              <a:rPr lang="en-US" altLang="zh-CN" sz="2400" smtClean="0">
                <a:solidFill>
                  <a:schemeClr val="hlink"/>
                </a:solidFill>
              </a:rPr>
              <a:t>average round-trip time</a:t>
            </a:r>
            <a:r>
              <a:rPr lang="en-US" altLang="zh-CN" sz="2400" smtClean="0"/>
              <a:t> for the first </a:t>
            </a:r>
            <a:r>
              <a:rPr lang="en-US" altLang="zh-CN" sz="2400" smtClean="0">
                <a:latin typeface="Comic Sans MS" pitchFamily="66" charset="0"/>
              </a:rPr>
              <a:t>k</a:t>
            </a:r>
            <a:r>
              <a:rPr lang="en-US" altLang="zh-CN" sz="2400" smtClean="0"/>
              <a:t> segments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Expression</a:t>
            </a:r>
          </a:p>
        </p:txBody>
      </p:sp>
      <p:graphicFrame>
        <p:nvGraphicFramePr>
          <p:cNvPr id="521220" name="Object 4"/>
          <p:cNvGraphicFramePr>
            <a:graphicFrameLocks noChangeAspect="1"/>
          </p:cNvGraphicFramePr>
          <p:nvPr/>
        </p:nvGraphicFramePr>
        <p:xfrm>
          <a:off x="2897188" y="3697288"/>
          <a:ext cx="5133975" cy="2265362"/>
        </p:xfrm>
        <a:graphic>
          <a:graphicData uri="http://schemas.openxmlformats.org/presentationml/2006/ole">
            <p:oleObj spid="_x0000_s4098" name="Equation" r:id="rId3" imgW="2819160" imgH="1244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8FF49F-A09F-4305-A1AF-553E5CAA1049}" type="slidenum">
              <a:rPr lang="en-US" altLang="zh-CN" smtClean="0">
                <a:ea typeface="宋体" charset="-122"/>
              </a:rPr>
              <a:pPr/>
              <a:t>73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Exponential Average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Term</a:t>
            </a:r>
          </a:p>
          <a:p>
            <a:pPr lvl="1" eaLnBrk="1" hangingPunct="1"/>
            <a:r>
              <a:rPr kumimoji="1" lang="en-US" altLang="zh-TW" smtClean="0">
                <a:latin typeface="Comic Sans MS" pitchFamily="66" charset="0"/>
              </a:rPr>
              <a:t>SRTT</a:t>
            </a:r>
            <a:r>
              <a:rPr kumimoji="1" lang="en-US" altLang="zh-CN" smtClean="0">
                <a:latin typeface="Comic Sans MS" pitchFamily="66" charset="0"/>
              </a:rPr>
              <a:t>(k)</a:t>
            </a:r>
            <a:r>
              <a:rPr kumimoji="1" lang="en-US" altLang="zh-TW" smtClean="0"/>
              <a:t>: </a:t>
            </a:r>
            <a:r>
              <a:rPr kumimoji="1" lang="en-US" altLang="zh-TW" smtClean="0">
                <a:solidFill>
                  <a:schemeClr val="hlink"/>
                </a:solidFill>
              </a:rPr>
              <a:t>smoothed round-trip time</a:t>
            </a:r>
            <a:r>
              <a:rPr kumimoji="1" lang="en-US" altLang="zh-TW" smtClean="0"/>
              <a:t> estimate</a:t>
            </a:r>
            <a:r>
              <a:rPr kumimoji="1" lang="en-US" altLang="zh-CN" smtClean="0"/>
              <a:t> for the first </a:t>
            </a:r>
            <a:r>
              <a:rPr kumimoji="1" lang="en-US" altLang="zh-CN" smtClean="0">
                <a:latin typeface="Comic Sans MS" pitchFamily="66" charset="0"/>
              </a:rPr>
              <a:t>k</a:t>
            </a:r>
            <a:r>
              <a:rPr kumimoji="1" lang="en-US" altLang="zh-CN" smtClean="0"/>
              <a:t> segments</a:t>
            </a:r>
          </a:p>
          <a:p>
            <a:pPr lvl="3" eaLnBrk="1" hangingPunct="1"/>
            <a:endParaRPr kumimoji="1" lang="en-US" altLang="zh-CN" smtClean="0"/>
          </a:p>
          <a:p>
            <a:pPr eaLnBrk="1" hangingPunct="1"/>
            <a:r>
              <a:rPr kumimoji="1" lang="en-US" altLang="zh-CN" smtClean="0"/>
              <a:t>Expression</a:t>
            </a:r>
          </a:p>
        </p:txBody>
      </p:sp>
      <p:graphicFrame>
        <p:nvGraphicFramePr>
          <p:cNvPr id="522244" name="Object 4"/>
          <p:cNvGraphicFramePr>
            <a:graphicFrameLocks noChangeAspect="1"/>
          </p:cNvGraphicFramePr>
          <p:nvPr/>
        </p:nvGraphicFramePr>
        <p:xfrm>
          <a:off x="684213" y="3984625"/>
          <a:ext cx="7704137" cy="1508125"/>
        </p:xfrm>
        <a:graphic>
          <a:graphicData uri="http://schemas.openxmlformats.org/presentationml/2006/ole">
            <p:oleObj spid="_x0000_s5122" name="Equation" r:id="rId4" imgW="3886200" imgH="761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899835-1508-4C03-BA28-AD0B49C9B7CB}" type="slidenum">
              <a:rPr lang="en-US" altLang="zh-CN" smtClean="0">
                <a:ea typeface="宋体" charset="-122"/>
              </a:rPr>
              <a:pPr/>
              <a:t>74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2952750" cy="1873250"/>
          </a:xfrm>
        </p:spPr>
        <p:txBody>
          <a:bodyPr/>
          <a:lstStyle/>
          <a:p>
            <a:pPr eaLnBrk="1" hangingPunct="1"/>
            <a:r>
              <a:rPr lang="en-US" altLang="zh-CN" smtClean="0"/>
              <a:t>Simple and Exponential Averaging</a:t>
            </a:r>
          </a:p>
        </p:txBody>
      </p:sp>
      <p:pic>
        <p:nvPicPr>
          <p:cNvPr id="188419" name="Picture 4" descr="Exponential Averaging"/>
          <p:cNvPicPr>
            <a:picLocks noChangeAspect="1" noChangeArrowheads="1"/>
          </p:cNvPicPr>
          <p:nvPr/>
        </p:nvPicPr>
        <p:blipFill>
          <a:blip r:embed="rId2"/>
          <a:srcRect b="6479"/>
          <a:stretch>
            <a:fillRect/>
          </a:stretch>
        </p:blipFill>
        <p:spPr bwMode="auto">
          <a:xfrm>
            <a:off x="3671888" y="404813"/>
            <a:ext cx="4394200" cy="6129337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6B929F-222E-4C66-A4C5-1686FAD57FF5}" type="slidenum">
              <a:rPr lang="en-US" altLang="zh-CN" smtClean="0">
                <a:ea typeface="宋体" charset="-122"/>
              </a:rPr>
              <a:pPr/>
              <a:t>75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RFC 793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Term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RTO(k)</a:t>
            </a:r>
            <a:r>
              <a:rPr lang="en-US" altLang="zh-CN" sz="2400" smtClean="0"/>
              <a:t>: </a:t>
            </a:r>
            <a:r>
              <a:rPr kumimoji="1" lang="en-US" altLang="zh-TW" sz="2400" smtClean="0">
                <a:solidFill>
                  <a:schemeClr val="hlink"/>
                </a:solidFill>
              </a:rPr>
              <a:t>retransmission</a:t>
            </a:r>
            <a:r>
              <a:rPr kumimoji="1" lang="en-US" altLang="zh-CN" sz="2400" smtClean="0">
                <a:solidFill>
                  <a:schemeClr val="hlink"/>
                </a:solidFill>
              </a:rPr>
              <a:t> timeout</a:t>
            </a:r>
            <a:r>
              <a:rPr kumimoji="1" lang="en-US" altLang="zh-CN" sz="2400" smtClean="0"/>
              <a:t>, i.e. the timer after the first </a:t>
            </a:r>
            <a:r>
              <a:rPr kumimoji="1" lang="en-US" altLang="zh-CN" sz="2400" smtClean="0">
                <a:latin typeface="Comic Sans MS" pitchFamily="66" charset="0"/>
              </a:rPr>
              <a:t>k</a:t>
            </a:r>
            <a:r>
              <a:rPr kumimoji="1" lang="en-US" altLang="zh-CN" sz="2400" smtClean="0"/>
              <a:t> segments</a:t>
            </a:r>
          </a:p>
          <a:p>
            <a:pPr lvl="3" eaLnBrk="1" hangingPunct="1"/>
            <a:endParaRPr kumimoji="1" lang="en-US" altLang="zh-CN" sz="1800" smtClean="0"/>
          </a:p>
          <a:p>
            <a:pPr eaLnBrk="1" hangingPunct="1"/>
            <a:r>
              <a:rPr kumimoji="1" lang="en-US" altLang="zh-CN" sz="2800" smtClean="0"/>
              <a:t>Expression</a:t>
            </a:r>
          </a:p>
          <a:p>
            <a:pPr lvl="2" eaLnBrk="1" hangingPunct="1"/>
            <a:endParaRPr kumimoji="1" lang="en-US" altLang="zh-CN" sz="2000" smtClean="0"/>
          </a:p>
          <a:p>
            <a:pPr lvl="2" eaLnBrk="1" hangingPunct="1"/>
            <a:endParaRPr kumimoji="1" lang="en-US" altLang="zh-CN" sz="2000" smtClean="0"/>
          </a:p>
          <a:p>
            <a:pPr lvl="1" eaLnBrk="1" hangingPunct="1"/>
            <a:r>
              <a:rPr kumimoji="1" lang="en-US" altLang="zh-CN" sz="2400" smtClean="0"/>
              <a:t>R</a:t>
            </a:r>
            <a:r>
              <a:rPr kumimoji="1" lang="en-US" altLang="zh-TW" sz="2400" smtClean="0"/>
              <a:t>etransmission</a:t>
            </a:r>
            <a:r>
              <a:rPr kumimoji="1" lang="en-US" altLang="zh-CN" sz="2400" smtClean="0"/>
              <a:t> timer set between </a:t>
            </a:r>
            <a:r>
              <a:rPr kumimoji="1" lang="en-US" altLang="zh-CN" sz="2400" smtClean="0">
                <a:latin typeface="Comic Sans MS" pitchFamily="66" charset="0"/>
              </a:rPr>
              <a:t>LBOUND</a:t>
            </a:r>
            <a:r>
              <a:rPr kumimoji="1" lang="en-US" altLang="zh-CN" sz="2400" smtClean="0"/>
              <a:t>~</a:t>
            </a:r>
            <a:r>
              <a:rPr kumimoji="1" lang="en-US" altLang="zh-CN" sz="2400" smtClean="0">
                <a:latin typeface="Comic Sans MS" pitchFamily="66" charset="0"/>
              </a:rPr>
              <a:t>UBOUND</a:t>
            </a:r>
          </a:p>
          <a:p>
            <a:pPr lvl="3" eaLnBrk="1" hangingPunct="1"/>
            <a:endParaRPr kumimoji="1" lang="en-US" altLang="zh-CN" sz="1600" smtClean="0">
              <a:latin typeface="Comic Sans MS" pitchFamily="66" charset="0"/>
            </a:endParaRPr>
          </a:p>
          <a:p>
            <a:pPr lvl="1" eaLnBrk="1" hangingPunct="1"/>
            <a:r>
              <a:rPr kumimoji="1" lang="en-US" altLang="zh-CN" sz="2400" smtClean="0"/>
              <a:t>Suggested </a:t>
            </a:r>
            <a:r>
              <a:rPr kumimoji="1" lang="en-US" altLang="zh-CN" sz="2400" smtClean="0">
                <a:sym typeface="Symbol" pitchFamily="18" charset="2"/>
              </a:rPr>
              <a:t>values, </a:t>
            </a:r>
            <a:r>
              <a:rPr kumimoji="1" lang="en-US" altLang="zh-TW" sz="2400" smtClean="0">
                <a:sym typeface="Symbol" pitchFamily="18" charset="2"/>
              </a:rPr>
              <a:t></a:t>
            </a:r>
            <a:r>
              <a:rPr kumimoji="1" lang="en-US" altLang="zh-TW" sz="2400" smtClean="0"/>
              <a:t>: </a:t>
            </a:r>
            <a:r>
              <a:rPr kumimoji="1" lang="en-US" altLang="zh-TW" sz="2400" smtClean="0">
                <a:latin typeface="Comic Sans MS" pitchFamily="66" charset="0"/>
              </a:rPr>
              <a:t>0.8~0.9</a:t>
            </a:r>
            <a:r>
              <a:rPr kumimoji="1" lang="en-US" altLang="zh-TW" sz="2400" smtClean="0"/>
              <a:t>, </a:t>
            </a:r>
            <a:r>
              <a:rPr kumimoji="1" lang="en-US" altLang="zh-TW" sz="2400" smtClean="0">
                <a:sym typeface="Symbol" pitchFamily="18" charset="2"/>
              </a:rPr>
              <a:t></a:t>
            </a:r>
            <a:r>
              <a:rPr kumimoji="1" lang="en-US" altLang="zh-TW" sz="2400" smtClean="0"/>
              <a:t>: </a:t>
            </a:r>
            <a:r>
              <a:rPr kumimoji="1" lang="en-US" altLang="zh-TW" sz="2400" smtClean="0">
                <a:latin typeface="Comic Sans MS" pitchFamily="66" charset="0"/>
              </a:rPr>
              <a:t>1.3~2.0</a:t>
            </a:r>
            <a:endParaRPr kumimoji="1" lang="en-US" altLang="zh-CN" sz="2400" smtClean="0">
              <a:latin typeface="Comic Sans MS" pitchFamily="66" charset="0"/>
            </a:endParaRPr>
          </a:p>
        </p:txBody>
      </p:sp>
      <p:graphicFrame>
        <p:nvGraphicFramePr>
          <p:cNvPr id="523268" name="Object 4"/>
          <p:cNvGraphicFramePr>
            <a:graphicFrameLocks noChangeAspect="1"/>
          </p:cNvGraphicFramePr>
          <p:nvPr/>
        </p:nvGraphicFramePr>
        <p:xfrm>
          <a:off x="946150" y="3641725"/>
          <a:ext cx="7632700" cy="565150"/>
        </p:xfrm>
        <a:graphic>
          <a:graphicData uri="http://schemas.openxmlformats.org/presentationml/2006/ole">
            <p:oleObj spid="_x0000_s6146" name="Equation" r:id="rId3" imgW="4101840" imgH="304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5C952E-0DD1-4443-BB11-4F1766312611}" type="slidenum">
              <a:rPr lang="en-US" altLang="zh-CN" smtClean="0">
                <a:ea typeface="宋体" charset="-122"/>
              </a:rPr>
              <a:pPr/>
              <a:t>76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Jacobson’s Algorithm (1)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Problem in RFC 793</a:t>
            </a:r>
          </a:p>
          <a:p>
            <a:pPr eaLnBrk="1" hangingPunct="1"/>
            <a:r>
              <a:rPr lang="en-US" altLang="zh-CN" sz="2800" smtClean="0"/>
              <a:t>Not counting </a:t>
            </a:r>
            <a:r>
              <a:rPr lang="en-US" altLang="zh-CN" sz="2800" smtClean="0">
                <a:solidFill>
                  <a:schemeClr val="hlink"/>
                </a:solidFill>
              </a:rPr>
              <a:t>variance of </a:t>
            </a:r>
            <a:r>
              <a:rPr lang="en-US" altLang="zh-CN" sz="2800" smtClean="0">
                <a:solidFill>
                  <a:schemeClr val="hlink"/>
                </a:solidFill>
                <a:latin typeface="Comic Sans MS" pitchFamily="66" charset="0"/>
              </a:rPr>
              <a:t>RTT</a:t>
            </a:r>
            <a:r>
              <a:rPr lang="en-US" altLang="zh-CN" sz="2800" smtClean="0"/>
              <a:t> (network stability)</a:t>
            </a:r>
          </a:p>
          <a:p>
            <a:pPr lvl="3" eaLnBrk="1" hangingPunct="1"/>
            <a:endParaRPr lang="en-US" altLang="zh-CN" sz="1800" smtClean="0"/>
          </a:p>
          <a:p>
            <a:pPr eaLnBrk="1" hangingPunct="1"/>
            <a:r>
              <a:rPr lang="en-US" altLang="zh-CN" sz="2800" smtClean="0"/>
              <a:t>When network is stable, </a:t>
            </a:r>
            <a:r>
              <a:rPr lang="en-US" altLang="zh-CN" sz="2800" smtClean="0">
                <a:latin typeface="Comic Sans MS" pitchFamily="66" charset="0"/>
              </a:rPr>
              <a:t>RTT</a:t>
            </a:r>
            <a:r>
              <a:rPr lang="en-US" altLang="zh-CN" sz="2800" smtClean="0"/>
              <a:t> variance is low, but </a:t>
            </a:r>
            <a:r>
              <a:rPr lang="en-US" altLang="zh-CN" sz="2800" smtClean="0">
                <a:sym typeface="Symbol" pitchFamily="18" charset="2"/>
              </a:rPr>
              <a:t>=</a:t>
            </a:r>
            <a:r>
              <a:rPr lang="en-US" altLang="zh-CN" sz="2800" smtClean="0">
                <a:latin typeface="Comic Sans MS" pitchFamily="66" charset="0"/>
                <a:sym typeface="Symbol" pitchFamily="18" charset="2"/>
              </a:rPr>
              <a:t>1.3</a:t>
            </a:r>
            <a:r>
              <a:rPr lang="en-US" altLang="zh-CN" sz="2800" smtClean="0">
                <a:sym typeface="Symbol" pitchFamily="18" charset="2"/>
              </a:rPr>
              <a:t> gives a higher </a:t>
            </a:r>
            <a:r>
              <a:rPr lang="en-US" altLang="zh-CN" sz="2800" smtClean="0">
                <a:latin typeface="Comic Sans MS" pitchFamily="66" charset="0"/>
                <a:sym typeface="Symbol" pitchFamily="18" charset="2"/>
              </a:rPr>
              <a:t>RTO</a:t>
            </a:r>
          </a:p>
          <a:p>
            <a:pPr lvl="3" eaLnBrk="1" hangingPunct="1"/>
            <a:endParaRPr lang="en-US" altLang="zh-CN" sz="1800" smtClean="0">
              <a:latin typeface="Comic Sans MS" pitchFamily="66" charset="0"/>
              <a:sym typeface="Symbol" pitchFamily="18" charset="2"/>
            </a:endParaRPr>
          </a:p>
          <a:p>
            <a:pPr eaLnBrk="1" hangingPunct="1"/>
            <a:r>
              <a:rPr lang="en-US" altLang="zh-CN" sz="2800" smtClean="0">
                <a:sym typeface="Symbol" pitchFamily="18" charset="2"/>
              </a:rPr>
              <a:t>When network is </a:t>
            </a:r>
            <a:r>
              <a:rPr lang="en-US" altLang="zh-CN" sz="2800" smtClean="0">
                <a:solidFill>
                  <a:srgbClr val="FF0000"/>
                </a:solidFill>
                <a:sym typeface="Symbol" pitchFamily="18" charset="2"/>
              </a:rPr>
              <a:t>unstable</a:t>
            </a:r>
            <a:r>
              <a:rPr lang="en-US" altLang="zh-CN" sz="2800" smtClean="0">
                <a:sym typeface="Symbol" pitchFamily="18" charset="2"/>
              </a:rPr>
              <a:t>, </a:t>
            </a:r>
            <a:r>
              <a:rPr lang="en-US" altLang="zh-CN" sz="2800" smtClean="0">
                <a:latin typeface="Comic Sans MS" pitchFamily="66" charset="0"/>
                <a:sym typeface="Symbol" pitchFamily="18" charset="2"/>
              </a:rPr>
              <a:t>RTT</a:t>
            </a:r>
            <a:r>
              <a:rPr lang="en-US" altLang="zh-CN" sz="2800" smtClean="0">
                <a:sym typeface="Symbol" pitchFamily="18" charset="2"/>
              </a:rPr>
              <a:t> variance is high, =</a:t>
            </a:r>
            <a:r>
              <a:rPr lang="en-US" altLang="zh-CN" sz="280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zh-CN" sz="2800" smtClean="0">
                <a:sym typeface="Symbol" pitchFamily="18" charset="2"/>
              </a:rPr>
              <a:t> </a:t>
            </a:r>
            <a:r>
              <a:rPr kumimoji="1" lang="en-US" altLang="zh-TW" sz="2800" smtClean="0">
                <a:sym typeface="Symbol" pitchFamily="18" charset="2"/>
              </a:rPr>
              <a:t>is inadequate to protect against retransmissions</a:t>
            </a:r>
            <a:endParaRPr kumimoji="1" lang="en-US" altLang="zh-CN" sz="28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39F3E7-5A20-44E8-89FC-32E68685CC12}" type="slidenum">
              <a:rPr lang="en-US" altLang="zh-CN" smtClean="0">
                <a:ea typeface="宋体" charset="-122"/>
              </a:rPr>
              <a:pPr/>
              <a:t>77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Jacobson’s Algorithm (2)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Term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SERR(k)</a:t>
            </a:r>
            <a:r>
              <a:rPr lang="en-US" altLang="zh-CN" sz="2400" smtClean="0"/>
              <a:t>: </a:t>
            </a:r>
            <a:r>
              <a:rPr lang="en-US" altLang="zh-CN" sz="2400" smtClean="0">
                <a:solidFill>
                  <a:schemeClr val="hlink"/>
                </a:solidFill>
              </a:rPr>
              <a:t>smoothed error estimate</a:t>
            </a:r>
            <a:r>
              <a:rPr lang="en-US" altLang="zh-CN" sz="2400" smtClean="0"/>
              <a:t>, difference of round-trip time of segment </a:t>
            </a:r>
            <a:r>
              <a:rPr lang="en-US" altLang="zh-CN" sz="2400" smtClean="0">
                <a:latin typeface="Comic Sans MS" pitchFamily="66" charset="0"/>
              </a:rPr>
              <a:t>k</a:t>
            </a:r>
            <a:r>
              <a:rPr lang="en-US" altLang="zh-CN" sz="2400" smtClean="0"/>
              <a:t> and the current </a:t>
            </a:r>
            <a:r>
              <a:rPr lang="en-US" altLang="zh-CN" sz="2400" smtClean="0">
                <a:latin typeface="Comic Sans MS" pitchFamily="66" charset="0"/>
              </a:rPr>
              <a:t>SRTT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SDEV(k)</a:t>
            </a:r>
            <a:r>
              <a:rPr lang="en-US" altLang="zh-CN" sz="2400" smtClean="0"/>
              <a:t>: </a:t>
            </a:r>
            <a:r>
              <a:rPr lang="en-US" altLang="zh-CN" sz="2400" smtClean="0">
                <a:solidFill>
                  <a:schemeClr val="folHlink"/>
                </a:solidFill>
              </a:rPr>
              <a:t>standard deviation</a:t>
            </a:r>
            <a:r>
              <a:rPr lang="en-US" altLang="zh-CN" sz="2400" smtClean="0"/>
              <a:t> for round-trip time of first </a:t>
            </a:r>
            <a:r>
              <a:rPr lang="en-US" altLang="zh-CN" sz="2400" smtClean="0">
                <a:latin typeface="Comic Sans MS" pitchFamily="66" charset="0"/>
              </a:rPr>
              <a:t>k</a:t>
            </a:r>
            <a:r>
              <a:rPr lang="en-US" altLang="zh-CN" sz="2400" smtClean="0"/>
              <a:t> segments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Expression</a:t>
            </a:r>
          </a:p>
        </p:txBody>
      </p:sp>
      <p:graphicFrame>
        <p:nvGraphicFramePr>
          <p:cNvPr id="525316" name="Object 4"/>
          <p:cNvGraphicFramePr>
            <a:graphicFrameLocks noChangeAspect="1"/>
          </p:cNvGraphicFramePr>
          <p:nvPr/>
        </p:nvGraphicFramePr>
        <p:xfrm>
          <a:off x="2644775" y="3856038"/>
          <a:ext cx="5767388" cy="2384425"/>
        </p:xfrm>
        <a:graphic>
          <a:graphicData uri="http://schemas.openxmlformats.org/presentationml/2006/ole">
            <p:oleObj spid="_x0000_s7170" name="Equation" r:id="rId3" imgW="3251160" imgH="1346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D6F4FD-17B4-412D-B119-EDC02477D88B}" type="slidenum">
              <a:rPr lang="en-US" altLang="zh-CN" smtClean="0">
                <a:ea typeface="宋体" charset="-122"/>
              </a:rPr>
              <a:pPr/>
              <a:t>78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728663"/>
            <a:ext cx="2978150" cy="1730375"/>
          </a:xfrm>
        </p:spPr>
        <p:txBody>
          <a:bodyPr/>
          <a:lstStyle/>
          <a:p>
            <a:pPr eaLnBrk="1" hangingPunct="1"/>
            <a:r>
              <a:rPr lang="en-US" altLang="zh-CN" smtClean="0"/>
              <a:t>Jacobson’s RTO Calculation</a:t>
            </a:r>
          </a:p>
        </p:txBody>
      </p:sp>
      <p:pic>
        <p:nvPicPr>
          <p:cNvPr id="194563" name="Picture 4" descr="Jacobson RTO calculation"/>
          <p:cNvPicPr>
            <a:picLocks noChangeAspect="1" noChangeArrowheads="1"/>
          </p:cNvPicPr>
          <p:nvPr/>
        </p:nvPicPr>
        <p:blipFill>
          <a:blip r:embed="rId2"/>
          <a:srcRect b="4225"/>
          <a:stretch>
            <a:fillRect/>
          </a:stretch>
        </p:blipFill>
        <p:spPr bwMode="auto">
          <a:xfrm>
            <a:off x="3816350" y="323850"/>
            <a:ext cx="4416425" cy="6165850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5679B-A545-41C9-A314-A78B15DA2AAB}" type="slidenum">
              <a:rPr lang="en-US" altLang="zh-CN" smtClean="0">
                <a:ea typeface="宋体" charset="-122"/>
              </a:rPr>
              <a:pPr/>
              <a:t>79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Exponential RTO Backoff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Timeout is often </a:t>
            </a:r>
            <a:r>
              <a:rPr lang="en-US" altLang="zh-CN" sz="2800" smtClean="0">
                <a:solidFill>
                  <a:schemeClr val="hlink"/>
                </a:solidFill>
              </a:rPr>
              <a:t>due to congestion</a:t>
            </a:r>
            <a:r>
              <a:rPr lang="en-US" altLang="zh-CN" sz="2800" smtClean="0"/>
              <a:t> by dropped packet or long round trip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Should slow down end system transmission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Maintaining </a:t>
            </a:r>
            <a:r>
              <a:rPr lang="en-US" altLang="zh-CN" sz="2400" smtClean="0">
                <a:latin typeface="Comic Sans MS" pitchFamily="66" charset="0"/>
              </a:rPr>
              <a:t>RTO</a:t>
            </a:r>
            <a:r>
              <a:rPr lang="en-US" altLang="zh-CN" sz="2400" smtClean="0"/>
              <a:t> is not a good idea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6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Similar to </a:t>
            </a:r>
            <a:r>
              <a:rPr lang="en-US" altLang="zh-CN" sz="2800" smtClean="0">
                <a:solidFill>
                  <a:schemeClr val="folHlink"/>
                </a:solidFill>
              </a:rPr>
              <a:t>Binary exponential backoff</a:t>
            </a:r>
            <a:r>
              <a:rPr lang="en-US" altLang="zh-CN" sz="2800" smtClean="0"/>
              <a:t> in </a:t>
            </a:r>
            <a:r>
              <a:rPr lang="en-US" altLang="zh-CN" sz="2800" smtClean="0">
                <a:latin typeface="Comic Sans MS" pitchFamily="66" charset="0"/>
              </a:rPr>
              <a:t>Ethernet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Comic Sans MS" pitchFamily="66" charset="0"/>
              </a:rPr>
              <a:t>RTO</a:t>
            </a:r>
            <a:r>
              <a:rPr lang="en-US" altLang="zh-CN" sz="2400" smtClean="0"/>
              <a:t> multiplied each time a segment is re-transmitted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Comic Sans MS" pitchFamily="66" charset="0"/>
              </a:rPr>
              <a:t>RTO</a:t>
            </a:r>
            <a:r>
              <a:rPr lang="en-US" altLang="zh-CN" sz="2400" smtClean="0"/>
              <a:t> = </a:t>
            </a:r>
            <a:r>
              <a:rPr lang="en-US" altLang="zh-CN" sz="2400" smtClean="0">
                <a:latin typeface="Comic Sans MS" pitchFamily="66" charset="0"/>
              </a:rPr>
              <a:t>q</a:t>
            </a:r>
            <a:r>
              <a:rPr lang="en-US" altLang="zh-CN" sz="2400" smtClean="0">
                <a:sym typeface="Symbol" pitchFamily="18" charset="2"/>
              </a:rPr>
              <a:t></a:t>
            </a:r>
            <a:r>
              <a:rPr lang="en-US" altLang="zh-CN" sz="2400" smtClean="0">
                <a:latin typeface="Comic Sans MS" pitchFamily="66" charset="0"/>
              </a:rPr>
              <a:t>RTO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Commonly </a:t>
            </a:r>
            <a:r>
              <a:rPr lang="en-US" altLang="zh-CN" sz="2400" smtClean="0">
                <a:latin typeface="Comic Sans MS" pitchFamily="66" charset="0"/>
              </a:rPr>
              <a:t>q</a:t>
            </a:r>
            <a:r>
              <a:rPr lang="en-US" altLang="zh-CN" sz="2400" smtClean="0"/>
              <a:t>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40694F-E9E6-4EBA-B3FE-C528ABB5D744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Finding Addresses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How </a:t>
            </a:r>
            <a:r>
              <a:rPr lang="en-US" altLang="zh-CN" smtClean="0">
                <a:latin typeface="Comic Sans MS" pitchFamily="66" charset="0"/>
              </a:rPr>
              <a:t>TS</a:t>
            </a:r>
            <a:r>
              <a:rPr lang="en-US" altLang="zh-CN" smtClean="0"/>
              <a:t> user get to know each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Target port: use conventions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4 methods can be used for target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Know address ahead of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folHlink"/>
                </a:solidFill>
              </a:rPr>
              <a:t>Well known addresses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folHlink"/>
                </a:solidFill>
              </a:rPr>
              <a:t>Name server</a:t>
            </a:r>
            <a:r>
              <a:rPr lang="en-US" altLang="zh-CN" smtClean="0"/>
              <a:t>, directory service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Sending process request to known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Create a </a:t>
            </a:r>
            <a:r>
              <a:rPr lang="en-US" altLang="zh-CN" smtClean="0">
                <a:latin typeface="Comic Sans MS" pitchFamily="66" charset="0"/>
              </a:rPr>
              <a:t>TS</a:t>
            </a:r>
            <a:r>
              <a:rPr lang="en-US" altLang="zh-CN" smtClean="0"/>
              <a:t> user on target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9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36ADF-DA00-47C3-BC43-815B31C05435}" type="slidenum">
              <a:rPr lang="en-US" altLang="zh-CN" smtClean="0">
                <a:ea typeface="宋体" charset="-122"/>
              </a:rPr>
              <a:pPr/>
              <a:t>80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Karn’s Algorithm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The problem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If a segment is </a:t>
            </a:r>
            <a:r>
              <a:rPr lang="en-US" altLang="zh-CN" sz="2400" dirty="0" smtClean="0">
                <a:solidFill>
                  <a:schemeClr val="hlink"/>
                </a:solidFill>
              </a:rPr>
              <a:t>re-transmitted</a:t>
            </a:r>
            <a:r>
              <a:rPr lang="en-US" altLang="zh-CN" sz="2400" dirty="0" smtClean="0"/>
              <a:t>, the </a:t>
            </a:r>
            <a:r>
              <a:rPr lang="en-US" altLang="zh-CN" sz="2400" dirty="0" smtClean="0">
                <a:latin typeface="Comic Sans MS" pitchFamily="66" charset="0"/>
              </a:rPr>
              <a:t>ACK</a:t>
            </a:r>
            <a:r>
              <a:rPr lang="en-US" altLang="zh-CN" sz="2400" dirty="0" smtClean="0"/>
              <a:t> arriving may be</a:t>
            </a:r>
          </a:p>
          <a:p>
            <a:pPr lvl="2" eaLnBrk="1" hangingPunct="1">
              <a:defRPr/>
            </a:pPr>
            <a:r>
              <a:rPr lang="en-US" altLang="zh-CN" sz="2000" dirty="0" smtClean="0"/>
              <a:t>For the first copy of the segment, or for the second copy, or others</a:t>
            </a:r>
          </a:p>
          <a:p>
            <a:pPr lvl="2" eaLnBrk="1" hangingPunct="1">
              <a:defRPr/>
            </a:pPr>
            <a:r>
              <a:rPr lang="en-US" altLang="zh-CN" sz="2000" dirty="0" smtClean="0"/>
              <a:t>No way to tell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latin typeface="Comic Sans MS" pitchFamily="66" charset="0"/>
              </a:rPr>
              <a:t>RTT</a:t>
            </a:r>
            <a:r>
              <a:rPr lang="en-US" altLang="zh-CN" sz="2800" dirty="0" smtClean="0"/>
              <a:t> Sampling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Do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not measure </a:t>
            </a:r>
            <a:r>
              <a:rPr lang="en-US" altLang="zh-CN" sz="2400" dirty="0" smtClean="0">
                <a:solidFill>
                  <a:schemeClr val="folHlink"/>
                </a:solidFill>
                <a:latin typeface="Comic Sans MS" pitchFamily="66" charset="0"/>
              </a:rPr>
              <a:t>RTT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for re-transmitted segments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Calculate </a:t>
            </a:r>
            <a:r>
              <a:rPr lang="en-US" altLang="zh-CN" sz="2400" dirty="0" smtClean="0">
                <a:latin typeface="Comic Sans MS" pitchFamily="66" charset="0"/>
              </a:rPr>
              <a:t>RTO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backoff</a:t>
            </a:r>
            <a:r>
              <a:rPr lang="en-US" altLang="zh-CN" sz="2400" dirty="0" smtClean="0"/>
              <a:t> when re-transmission occurs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Until </a:t>
            </a:r>
            <a:r>
              <a:rPr lang="en-US" altLang="zh-CN" sz="2400" dirty="0" smtClean="0">
                <a:latin typeface="Comic Sans MS" pitchFamily="66" charset="0"/>
              </a:rPr>
              <a:t>ACK</a:t>
            </a:r>
            <a:r>
              <a:rPr lang="en-US" altLang="zh-CN" sz="2400" dirty="0" smtClean="0"/>
              <a:t> arrives for segment that has not been re-transmitted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Begin sampling, stop </a:t>
            </a:r>
            <a:r>
              <a:rPr lang="en-US" altLang="zh-CN" sz="2400" dirty="0" smtClean="0">
                <a:latin typeface="Comic Sans MS" pitchFamily="66" charset="0"/>
              </a:rPr>
              <a:t>RTO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backoff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8C66CE-81BA-4A0B-AB32-DB446A361003}" type="slidenum">
              <a:rPr lang="en-US" altLang="zh-CN" smtClean="0">
                <a:ea typeface="宋体" charset="-122"/>
              </a:rPr>
              <a:pPr/>
              <a:t>81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 Management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Add </a:t>
            </a:r>
            <a:r>
              <a:rPr lang="en-US" altLang="zh-CN" sz="2800" dirty="0" smtClean="0">
                <a:solidFill>
                  <a:schemeClr val="hlink"/>
                </a:solidFill>
              </a:rPr>
              <a:t>congestion (send) window</a:t>
            </a:r>
            <a:r>
              <a:rPr lang="en-US" altLang="zh-CN" sz="2800" dirty="0" smtClean="0"/>
              <a:t> besides the credit (receive window)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i="1" dirty="0" err="1" smtClean="0">
                <a:latin typeface="Times New Roman" pitchFamily="18" charset="0"/>
              </a:rPr>
              <a:t>awind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</a:rPr>
              <a:t> Min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credit, </a:t>
            </a:r>
            <a:r>
              <a:rPr lang="en-US" altLang="zh-CN" i="1" dirty="0" err="1" smtClean="0">
                <a:latin typeface="Times New Roman" pitchFamily="18" charset="0"/>
              </a:rPr>
              <a:t>cwnd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err="1" smtClean="0">
                <a:solidFill>
                  <a:schemeClr val="folHlink"/>
                </a:solidFill>
                <a:latin typeface="Comic Sans MS" pitchFamily="66" charset="0"/>
              </a:rPr>
              <a:t>awnd</a:t>
            </a:r>
            <a:r>
              <a:rPr lang="en-US" altLang="zh-CN" sz="2400" dirty="0" smtClean="0"/>
              <a:t>: allowed window, in </a:t>
            </a:r>
            <a:r>
              <a:rPr lang="en-US" altLang="zh-CN" sz="2400" dirty="0" smtClean="0">
                <a:latin typeface="Comic Sans MS" pitchFamily="66" charset="0"/>
              </a:rPr>
              <a:t>MSS</a:t>
            </a:r>
            <a:r>
              <a:rPr lang="en-US" altLang="zh-CN" sz="2400" dirty="0" smtClean="0"/>
              <a:t> (maximum segment size)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credit</a:t>
            </a:r>
            <a:r>
              <a:rPr lang="en-US" altLang="zh-CN" sz="2400" dirty="0" smtClean="0"/>
              <a:t>: the amount of unused credit granted in last </a:t>
            </a:r>
            <a:r>
              <a:rPr lang="en-US" altLang="zh-CN" sz="2400" dirty="0" smtClean="0">
                <a:latin typeface="Comic Sans MS" pitchFamily="66" charset="0"/>
              </a:rPr>
              <a:t>ACK</a:t>
            </a:r>
            <a:r>
              <a:rPr lang="en-US" altLang="zh-CN" sz="2400" dirty="0" smtClean="0"/>
              <a:t>, in </a:t>
            </a:r>
            <a:r>
              <a:rPr lang="en-US" altLang="zh-CN" sz="2400" dirty="0" smtClean="0">
                <a:latin typeface="Comic Sans MS" pitchFamily="66" charset="0"/>
              </a:rPr>
              <a:t>MSS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err="1" smtClean="0">
                <a:solidFill>
                  <a:schemeClr val="folHlink"/>
                </a:solidFill>
                <a:latin typeface="Comic Sans MS" pitchFamily="66" charset="0"/>
              </a:rPr>
              <a:t>cwnd</a:t>
            </a:r>
            <a:r>
              <a:rPr lang="en-US" altLang="zh-CN" sz="2400" dirty="0" smtClean="0"/>
              <a:t>: </a:t>
            </a:r>
            <a:r>
              <a:rPr lang="en-US" altLang="zh-TW" sz="2400" dirty="0" smtClean="0">
                <a:ea typeface="PMingLiU" pitchFamily="18" charset="-120"/>
              </a:rPr>
              <a:t>congestion window</a:t>
            </a:r>
            <a:r>
              <a:rPr lang="en-US" altLang="zh-CN" sz="2400" dirty="0" smtClean="0">
                <a:ea typeface="PMingLiU" pitchFamily="18" charset="-120"/>
              </a:rPr>
              <a:t>, in </a:t>
            </a:r>
            <a:r>
              <a:rPr lang="en-US" altLang="zh-CN" sz="2400" dirty="0" smtClean="0">
                <a:latin typeface="Comic Sans MS" pitchFamily="66" charset="0"/>
                <a:ea typeface="PMingLiU" pitchFamily="18" charset="-120"/>
              </a:rPr>
              <a:t>MSS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Manage congestion window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Slow Start</a:t>
            </a:r>
            <a:r>
              <a:rPr lang="en-US" altLang="zh-CN" sz="2400" dirty="0" smtClean="0"/>
              <a:t>: exponentially expending the </a:t>
            </a:r>
            <a:r>
              <a:rPr lang="en-US" altLang="zh-CN" sz="2400" dirty="0" err="1" smtClean="0">
                <a:latin typeface="Comic Sans MS" pitchFamily="66" charset="0"/>
              </a:rPr>
              <a:t>cwnd</a:t>
            </a:r>
            <a:r>
              <a:rPr lang="en-US" altLang="zh-CN" sz="2400" dirty="0" smtClean="0"/>
              <a:t> at start of connection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hlink"/>
                </a:solidFill>
              </a:rPr>
              <a:t>Dynamic Window on Congestion</a:t>
            </a:r>
            <a:r>
              <a:rPr lang="en-US" altLang="zh-CN" sz="2400" dirty="0" smtClean="0"/>
              <a:t>: shrinking / expending the </a:t>
            </a:r>
            <a:r>
              <a:rPr lang="en-US" altLang="zh-CN" sz="2400" dirty="0" err="1" smtClean="0">
                <a:latin typeface="Comic Sans MS" pitchFamily="66" charset="0"/>
              </a:rPr>
              <a:t>cwnd</a:t>
            </a:r>
            <a:r>
              <a:rPr lang="en-US" altLang="zh-CN" sz="2400" dirty="0" smtClean="0"/>
              <a:t> with stages when retransmission occurs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EBFA43-BADC-403D-8F57-C0A7303132C3}" type="slidenum">
              <a:rPr lang="en-US" altLang="zh-CN" smtClean="0">
                <a:ea typeface="宋体" charset="-122"/>
              </a:rPr>
              <a:pPr/>
              <a:t>82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Slow Start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1412875"/>
            <a:ext cx="4500562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When connection begins, 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</a:rPr>
              <a:t>cwnd</a:t>
            </a:r>
            <a:r>
              <a:rPr lang="en-US" altLang="zh-CN" sz="2400" smtClean="0">
                <a:solidFill>
                  <a:schemeClr val="hlink"/>
                </a:solidFill>
              </a:rPr>
              <a:t> = 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</a:rPr>
              <a:t>1</a:t>
            </a:r>
            <a:r>
              <a:rPr lang="en-US" altLang="zh-CN" sz="2400" smtClean="0">
                <a:solidFill>
                  <a:schemeClr val="hlink"/>
                </a:solidFill>
              </a:rPr>
              <a:t> 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</a:rPr>
              <a:t>MSS</a:t>
            </a:r>
          </a:p>
          <a:p>
            <a:pPr lvl="2" eaLnBrk="1" hangingPunct="1">
              <a:lnSpc>
                <a:spcPct val="110000"/>
              </a:lnSpc>
            </a:pPr>
            <a:endParaRPr lang="en-US" altLang="zh-CN" sz="1600" smtClean="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Each time an </a:t>
            </a:r>
            <a:r>
              <a:rPr lang="en-US" altLang="zh-CN" sz="2400" smtClean="0">
                <a:latin typeface="Comic Sans MS" pitchFamily="66" charset="0"/>
              </a:rPr>
              <a:t>ACK</a:t>
            </a:r>
            <a:r>
              <a:rPr lang="en-US" altLang="zh-CN" sz="2400" smtClean="0"/>
              <a:t> received, </a:t>
            </a:r>
            <a:r>
              <a:rPr lang="en-US" altLang="zh-CN" sz="2400" smtClean="0">
                <a:latin typeface="Comic Sans MS" pitchFamily="66" charset="0"/>
              </a:rPr>
              <a:t>cwnd</a:t>
            </a:r>
            <a:r>
              <a:rPr lang="en-US" altLang="zh-CN" sz="2400" smtClean="0"/>
              <a:t> increased by ACKed number of </a:t>
            </a:r>
            <a:r>
              <a:rPr lang="en-US" altLang="zh-CN" sz="2400" smtClean="0">
                <a:latin typeface="Comic Sans MS" pitchFamily="66" charset="0"/>
              </a:rPr>
              <a:t>MSSs</a:t>
            </a:r>
            <a:r>
              <a:rPr lang="en-US" altLang="zh-CN" sz="2400" smtClean="0"/>
              <a:t> until Max value reached</a:t>
            </a:r>
          </a:p>
          <a:p>
            <a:pPr lvl="2" eaLnBrk="1" hangingPunct="1">
              <a:lnSpc>
                <a:spcPct val="110000"/>
              </a:lnSpc>
            </a:pPr>
            <a:endParaRPr lang="en-US" altLang="zh-CN" sz="16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latin typeface="Comic Sans MS" pitchFamily="66" charset="0"/>
              </a:rPr>
              <a:t>cwnd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chemeClr val="folHlink"/>
                </a:solidFill>
              </a:rPr>
              <a:t>increased exponentially until first loss</a:t>
            </a:r>
            <a:r>
              <a:rPr lang="en-US" altLang="zh-CN" sz="2400" smtClean="0"/>
              <a:t> event occurs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/>
              <a:t>Timeout or 3 duplicate </a:t>
            </a:r>
            <a:r>
              <a:rPr lang="en-US" altLang="zh-CN" sz="2000" smtClean="0">
                <a:latin typeface="Comic Sans MS" pitchFamily="66" charset="0"/>
              </a:rPr>
              <a:t>ACKs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003800" y="1484313"/>
            <a:ext cx="3270250" cy="4335462"/>
            <a:chOff x="3334" y="827"/>
            <a:chExt cx="2060" cy="2731"/>
          </a:xfrm>
        </p:grpSpPr>
        <p:sp>
          <p:nvSpPr>
            <p:cNvPr id="8200" name="Line 38"/>
            <p:cNvSpPr>
              <a:spLocks noChangeShapeType="1"/>
            </p:cNvSpPr>
            <p:nvPr/>
          </p:nvSpPr>
          <p:spPr bwMode="auto">
            <a:xfrm>
              <a:off x="3591" y="1227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4" name="Object 39"/>
            <p:cNvGraphicFramePr>
              <a:graphicFrameLocks noChangeAspect="1"/>
            </p:cNvGraphicFramePr>
            <p:nvPr/>
          </p:nvGraphicFramePr>
          <p:xfrm>
            <a:off x="3334" y="827"/>
            <a:ext cx="306" cy="243"/>
          </p:xfrm>
          <a:graphic>
            <a:graphicData uri="http://schemas.openxmlformats.org/presentationml/2006/ole">
              <p:oleObj spid="_x0000_s8194" name="Clip" r:id="rId3" imgW="1305626" imgH="1082835" progId="">
                <p:embed/>
              </p:oleObj>
            </a:graphicData>
          </a:graphic>
        </p:graphicFrame>
        <p:sp>
          <p:nvSpPr>
            <p:cNvPr id="8201" name="Text Box 40"/>
            <p:cNvSpPr txBox="1">
              <a:spLocks noChangeArrowheads="1"/>
            </p:cNvSpPr>
            <p:nvPr/>
          </p:nvSpPr>
          <p:spPr bwMode="auto">
            <a:xfrm>
              <a:off x="3592" y="827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0">
                  <a:solidFill>
                    <a:srgbClr val="000000"/>
                  </a:solidFill>
                  <a:latin typeface="Comic Sans MS" pitchFamily="66" charset="0"/>
                </a:rPr>
                <a:t>Host A</a:t>
              </a:r>
              <a:endParaRPr lang="en-US" altLang="zh-CN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202" name="Text Box 41"/>
            <p:cNvSpPr txBox="1">
              <a:spLocks noChangeArrowheads="1"/>
            </p:cNvSpPr>
            <p:nvPr/>
          </p:nvSpPr>
          <p:spPr bwMode="auto">
            <a:xfrm rot="408567">
              <a:off x="4225" y="1206"/>
              <a:ext cx="7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 b="0">
                  <a:solidFill>
                    <a:srgbClr val="000000"/>
                  </a:solidFill>
                  <a:latin typeface="Arial" charset="0"/>
                </a:rPr>
                <a:t>one segment</a:t>
              </a:r>
              <a:endParaRPr lang="en-US" altLang="zh-CN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203" name="Text Box 42"/>
            <p:cNvSpPr txBox="1">
              <a:spLocks noChangeArrowheads="1"/>
            </p:cNvSpPr>
            <p:nvPr/>
          </p:nvSpPr>
          <p:spPr bwMode="auto">
            <a:xfrm rot="-5400000">
              <a:off x="3312" y="1356"/>
              <a:ext cx="3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 b="0">
                  <a:solidFill>
                    <a:srgbClr val="000000"/>
                  </a:solidFill>
                  <a:latin typeface="Comic Sans MS" pitchFamily="66" charset="0"/>
                </a:rPr>
                <a:t>RTT</a:t>
              </a:r>
              <a:endParaRPr lang="en-US" altLang="zh-CN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8195" name="Object 43"/>
            <p:cNvGraphicFramePr>
              <a:graphicFrameLocks noChangeAspect="1"/>
            </p:cNvGraphicFramePr>
            <p:nvPr/>
          </p:nvGraphicFramePr>
          <p:xfrm>
            <a:off x="5008" y="833"/>
            <a:ext cx="306" cy="243"/>
          </p:xfrm>
          <a:graphic>
            <a:graphicData uri="http://schemas.openxmlformats.org/presentationml/2006/ole">
              <p:oleObj spid="_x0000_s8195" name="Clip" r:id="rId4" imgW="1305626" imgH="1082835" progId="">
                <p:embed/>
              </p:oleObj>
            </a:graphicData>
          </a:graphic>
        </p:graphicFrame>
        <p:sp>
          <p:nvSpPr>
            <p:cNvPr id="8204" name="Text Box 44"/>
            <p:cNvSpPr txBox="1">
              <a:spLocks noChangeArrowheads="1"/>
            </p:cNvSpPr>
            <p:nvPr/>
          </p:nvSpPr>
          <p:spPr bwMode="auto">
            <a:xfrm>
              <a:off x="4552" y="839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0">
                  <a:solidFill>
                    <a:srgbClr val="000000"/>
                  </a:solidFill>
                  <a:latin typeface="Comic Sans MS" pitchFamily="66" charset="0"/>
                </a:rPr>
                <a:t>Host B</a:t>
              </a:r>
              <a:endParaRPr lang="en-US" altLang="zh-CN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205" name="Line 45"/>
            <p:cNvSpPr>
              <a:spLocks noChangeShapeType="1"/>
            </p:cNvSpPr>
            <p:nvPr/>
          </p:nvSpPr>
          <p:spPr bwMode="auto">
            <a:xfrm>
              <a:off x="3588" y="1110"/>
              <a:ext cx="0" cy="24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Line 46"/>
            <p:cNvSpPr>
              <a:spLocks noChangeShapeType="1"/>
            </p:cNvSpPr>
            <p:nvPr/>
          </p:nvSpPr>
          <p:spPr bwMode="auto">
            <a:xfrm>
              <a:off x="5172" y="1134"/>
              <a:ext cx="0" cy="24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Line 47"/>
            <p:cNvSpPr>
              <a:spLocks noChangeShapeType="1"/>
            </p:cNvSpPr>
            <p:nvPr/>
          </p:nvSpPr>
          <p:spPr bwMode="auto">
            <a:xfrm flipH="1" flipV="1">
              <a:off x="3474" y="1218"/>
              <a:ext cx="3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48"/>
            <p:cNvSpPr>
              <a:spLocks noChangeShapeType="1"/>
            </p:cNvSpPr>
            <p:nvPr/>
          </p:nvSpPr>
          <p:spPr bwMode="auto">
            <a:xfrm>
              <a:off x="3480" y="1572"/>
              <a:ext cx="3" cy="1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49"/>
            <p:cNvSpPr>
              <a:spLocks noChangeShapeType="1"/>
            </p:cNvSpPr>
            <p:nvPr/>
          </p:nvSpPr>
          <p:spPr bwMode="auto">
            <a:xfrm flipV="1">
              <a:off x="3576" y="1482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10" name="Group 50"/>
            <p:cNvGrpSpPr>
              <a:grpSpLocks/>
            </p:cNvGrpSpPr>
            <p:nvPr/>
          </p:nvGrpSpPr>
          <p:grpSpPr bwMode="auto">
            <a:xfrm>
              <a:off x="4979" y="3212"/>
              <a:ext cx="415" cy="231"/>
              <a:chOff x="3304" y="3530"/>
              <a:chExt cx="415" cy="231"/>
            </a:xfrm>
          </p:grpSpPr>
          <p:sp>
            <p:nvSpPr>
              <p:cNvPr id="8227" name="Rectangle 51"/>
              <p:cNvSpPr>
                <a:spLocks noChangeArrowheads="1"/>
              </p:cNvSpPr>
              <p:nvPr/>
            </p:nvSpPr>
            <p:spPr bwMode="auto">
              <a:xfrm>
                <a:off x="3342" y="3576"/>
                <a:ext cx="324" cy="15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8228" name="Text Box 52"/>
              <p:cNvSpPr txBox="1">
                <a:spLocks noChangeArrowheads="1"/>
              </p:cNvSpPr>
              <p:nvPr/>
            </p:nvSpPr>
            <p:spPr bwMode="auto">
              <a:xfrm>
                <a:off x="3304" y="3530"/>
                <a:ext cx="41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0">
                    <a:solidFill>
                      <a:srgbClr val="000000"/>
                    </a:solidFill>
                    <a:latin typeface="Comic Sans MS" pitchFamily="66" charset="0"/>
                  </a:rPr>
                  <a:t>time</a:t>
                </a:r>
                <a:endParaRPr lang="en-US" altLang="zh-CN" sz="10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211" name="Line 53"/>
            <p:cNvSpPr>
              <a:spLocks noChangeShapeType="1"/>
            </p:cNvSpPr>
            <p:nvPr/>
          </p:nvSpPr>
          <p:spPr bwMode="auto">
            <a:xfrm>
              <a:off x="3594" y="1719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54"/>
            <p:cNvSpPr>
              <a:spLocks noChangeShapeType="1"/>
            </p:cNvSpPr>
            <p:nvPr/>
          </p:nvSpPr>
          <p:spPr bwMode="auto">
            <a:xfrm>
              <a:off x="3591" y="177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55"/>
            <p:cNvSpPr>
              <a:spLocks noChangeShapeType="1"/>
            </p:cNvSpPr>
            <p:nvPr/>
          </p:nvSpPr>
          <p:spPr bwMode="auto">
            <a:xfrm flipV="1">
              <a:off x="3591" y="2103"/>
              <a:ext cx="1593" cy="22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56"/>
            <p:cNvSpPr>
              <a:spLocks noChangeShapeType="1"/>
            </p:cNvSpPr>
            <p:nvPr/>
          </p:nvSpPr>
          <p:spPr bwMode="auto">
            <a:xfrm flipV="1">
              <a:off x="3600" y="2181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Text Box 57"/>
            <p:cNvSpPr txBox="1">
              <a:spLocks noChangeArrowheads="1"/>
            </p:cNvSpPr>
            <p:nvPr/>
          </p:nvSpPr>
          <p:spPr bwMode="auto">
            <a:xfrm rot="408567">
              <a:off x="4224" y="1701"/>
              <a:ext cx="8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 b="0">
                  <a:solidFill>
                    <a:srgbClr val="000000"/>
                  </a:solidFill>
                  <a:latin typeface="Arial" charset="0"/>
                </a:rPr>
                <a:t>two segments</a:t>
              </a:r>
              <a:endParaRPr lang="en-US" altLang="zh-CN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216" name="Text Box 58"/>
            <p:cNvSpPr txBox="1">
              <a:spLocks noChangeArrowheads="1"/>
            </p:cNvSpPr>
            <p:nvPr/>
          </p:nvSpPr>
          <p:spPr bwMode="auto">
            <a:xfrm rot="408567">
              <a:off x="4282" y="2340"/>
              <a:ext cx="8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 b="0">
                  <a:solidFill>
                    <a:srgbClr val="000000"/>
                  </a:solidFill>
                  <a:latin typeface="Arial" charset="0"/>
                </a:rPr>
                <a:t>four segments</a:t>
              </a:r>
              <a:endParaRPr lang="en-US" altLang="zh-CN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8217" name="Group 59"/>
            <p:cNvGrpSpPr>
              <a:grpSpLocks/>
            </p:cNvGrpSpPr>
            <p:nvPr/>
          </p:nvGrpSpPr>
          <p:grpSpPr bwMode="auto">
            <a:xfrm>
              <a:off x="3588" y="2352"/>
              <a:ext cx="1587" cy="411"/>
              <a:chOff x="3954" y="2214"/>
              <a:chExt cx="1587" cy="411"/>
            </a:xfrm>
          </p:grpSpPr>
          <p:sp>
            <p:nvSpPr>
              <p:cNvPr id="8223" name="Line 60"/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4" name="Line 61"/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Line 62"/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6" name="Line 63"/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18" name="Group 64"/>
            <p:cNvGrpSpPr>
              <a:grpSpLocks/>
            </p:cNvGrpSpPr>
            <p:nvPr/>
          </p:nvGrpSpPr>
          <p:grpSpPr bwMode="auto">
            <a:xfrm flipV="1">
              <a:off x="3768" y="2592"/>
              <a:ext cx="1404" cy="381"/>
              <a:chOff x="3954" y="2214"/>
              <a:chExt cx="1587" cy="411"/>
            </a:xfrm>
          </p:grpSpPr>
          <p:sp>
            <p:nvSpPr>
              <p:cNvPr id="8219" name="Line 65"/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0" name="Line 66"/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Line 67"/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Line 68"/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6E9DEB-4608-4D3A-8CB2-B48C56400FBC}" type="slidenum">
              <a:rPr lang="en-US" altLang="zh-CN" smtClean="0">
                <a:ea typeface="宋体" charset="-122"/>
              </a:rPr>
              <a:pPr/>
              <a:t>83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Dynamic Windows Sizing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By Jacobson, set slow start threshold </a:t>
            </a:r>
            <a:r>
              <a:rPr lang="en-US" altLang="zh-CN" sz="2800" dirty="0" err="1" smtClean="0">
                <a:solidFill>
                  <a:schemeClr val="hlink"/>
                </a:solidFill>
                <a:latin typeface="Comic Sans MS" pitchFamily="66" charset="0"/>
              </a:rPr>
              <a:t>ssthresh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>
                <a:latin typeface="Comic Sans MS" pitchFamily="66" charset="0"/>
              </a:rPr>
              <a:t>cwnd</a:t>
            </a:r>
            <a:r>
              <a:rPr lang="en-US" altLang="zh-CN" sz="2800" dirty="0" smtClean="0">
                <a:latin typeface="Comic Sans MS" pitchFamily="66" charset="0"/>
              </a:rPr>
              <a:t>/2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After </a:t>
            </a:r>
            <a:r>
              <a:rPr lang="en-US" altLang="zh-CN" sz="2800" dirty="0" smtClean="0">
                <a:solidFill>
                  <a:schemeClr val="folHlink"/>
                </a:solidFill>
              </a:rPr>
              <a:t>3 duplicate </a:t>
            </a:r>
            <a:r>
              <a:rPr lang="en-US" altLang="zh-CN" sz="2800" dirty="0" smtClean="0">
                <a:solidFill>
                  <a:schemeClr val="folHlink"/>
                </a:solidFill>
                <a:latin typeface="Comic Sans MS" pitchFamily="66" charset="0"/>
              </a:rPr>
              <a:t>ACKs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Network still capable of delivering some segments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err="1" smtClean="0">
                <a:latin typeface="Comic Sans MS" pitchFamily="66" charset="0"/>
              </a:rPr>
              <a:t>cwnd</a:t>
            </a:r>
            <a:r>
              <a:rPr lang="en-US" altLang="zh-CN" sz="2400" dirty="0" smtClean="0"/>
              <a:t> is set to be </a:t>
            </a:r>
            <a:r>
              <a:rPr lang="en-US" altLang="zh-CN" sz="2400" dirty="0" err="1" smtClean="0">
                <a:latin typeface="Comic Sans MS" pitchFamily="66" charset="0"/>
              </a:rPr>
              <a:t>ssthresh</a:t>
            </a:r>
            <a:endParaRPr lang="en-US" altLang="zh-CN" sz="2400" dirty="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err="1" smtClean="0">
                <a:latin typeface="Comic Sans MS" pitchFamily="66" charset="0"/>
              </a:rPr>
              <a:t>cwnd</a:t>
            </a:r>
            <a:r>
              <a:rPr lang="en-US" altLang="zh-CN" sz="2400" dirty="0" smtClean="0"/>
              <a:t> increases by </a:t>
            </a:r>
            <a:r>
              <a:rPr lang="en-US" altLang="zh-CN" sz="2400" dirty="0" smtClean="0">
                <a:latin typeface="Comic Sans MS" pitchFamily="66" charset="0"/>
              </a:rPr>
              <a:t>1</a:t>
            </a:r>
            <a:r>
              <a:rPr lang="en-US" altLang="zh-CN" sz="2400" dirty="0" smtClean="0"/>
              <a:t> (linearly instead of exponentially) after each </a:t>
            </a:r>
            <a:r>
              <a:rPr lang="en-US" altLang="zh-CN" sz="2400" dirty="0" smtClean="0">
                <a:latin typeface="Comic Sans MS" pitchFamily="66" charset="0"/>
              </a:rPr>
              <a:t>RTT</a:t>
            </a:r>
            <a:r>
              <a:rPr lang="en-US" altLang="zh-CN" sz="2400" dirty="0" smtClean="0"/>
              <a:t> or </a:t>
            </a:r>
            <a:r>
              <a:rPr lang="en-US" altLang="zh-CN" sz="2400" dirty="0" smtClean="0">
                <a:latin typeface="Comic Sans MS" pitchFamily="66" charset="0"/>
              </a:rPr>
              <a:t>ACK</a:t>
            </a:r>
            <a:r>
              <a:rPr lang="en-US" altLang="zh-CN" sz="2400" dirty="0" smtClean="0"/>
              <a:t> received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After </a:t>
            </a:r>
            <a:r>
              <a:rPr lang="en-US" altLang="zh-CN" sz="2800" dirty="0" smtClean="0">
                <a:solidFill>
                  <a:schemeClr val="folHlink"/>
                </a:solidFill>
              </a:rPr>
              <a:t>timeout event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err="1" smtClean="0">
                <a:latin typeface="Comic Sans MS" pitchFamily="66" charset="0"/>
              </a:rPr>
              <a:t>cwnd</a:t>
            </a:r>
            <a:r>
              <a:rPr lang="en-US" altLang="zh-CN" sz="2400" dirty="0" smtClean="0"/>
              <a:t> is set to </a:t>
            </a:r>
            <a:r>
              <a:rPr lang="en-US" altLang="zh-CN" sz="2400" dirty="0" smtClean="0">
                <a:latin typeface="Comic Sans MS" pitchFamily="66" charset="0"/>
              </a:rPr>
              <a:t>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Same as </a:t>
            </a:r>
            <a:r>
              <a:rPr lang="en-US" altLang="zh-CN" sz="2400" dirty="0" smtClean="0">
                <a:solidFill>
                  <a:schemeClr val="hlink"/>
                </a:solidFill>
              </a:rPr>
              <a:t>Slow Start</a:t>
            </a:r>
            <a:r>
              <a:rPr lang="en-US" altLang="zh-CN" sz="2400" dirty="0" smtClean="0"/>
              <a:t> until </a:t>
            </a:r>
            <a:r>
              <a:rPr lang="en-US" altLang="zh-CN" sz="2400" dirty="0" err="1" smtClean="0">
                <a:latin typeface="Comic Sans MS" pitchFamily="66" charset="0"/>
              </a:rPr>
              <a:t>cwnd</a:t>
            </a:r>
            <a:r>
              <a:rPr lang="en-US" altLang="zh-CN" sz="2400" dirty="0" smtClean="0"/>
              <a:t> reaches </a:t>
            </a:r>
            <a:r>
              <a:rPr lang="en-US" altLang="zh-CN" sz="2400" dirty="0" err="1" smtClean="0">
                <a:latin typeface="Comic Sans MS" pitchFamily="66" charset="0"/>
              </a:rPr>
              <a:t>ssthresh</a:t>
            </a:r>
            <a:endParaRPr lang="en-US" altLang="zh-CN" sz="2400" dirty="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err="1" smtClean="0">
                <a:latin typeface="Comic Sans MS" pitchFamily="66" charset="0"/>
              </a:rPr>
              <a:t>cwnd</a:t>
            </a:r>
            <a:r>
              <a:rPr lang="en-US" altLang="zh-CN" sz="2400" dirty="0" smtClean="0"/>
              <a:t> increases by </a:t>
            </a:r>
            <a:r>
              <a:rPr lang="en-US" altLang="zh-CN" sz="2400" dirty="0" smtClean="0">
                <a:latin typeface="Comic Sans MS" pitchFamily="66" charset="0"/>
              </a:rPr>
              <a:t>1</a:t>
            </a:r>
            <a:r>
              <a:rPr lang="en-US" altLang="zh-CN" sz="2400" dirty="0" smtClean="0"/>
              <a:t> after each </a:t>
            </a:r>
            <a:r>
              <a:rPr lang="en-US" altLang="zh-CN" sz="2400" dirty="0" smtClean="0">
                <a:latin typeface="Comic Sans MS" pitchFamily="66" charset="0"/>
              </a:rPr>
              <a:t>RTT</a:t>
            </a:r>
            <a:r>
              <a:rPr lang="en-US" altLang="zh-CN" sz="2400" dirty="0" smtClean="0"/>
              <a:t> or </a:t>
            </a:r>
            <a:r>
              <a:rPr lang="en-US" altLang="zh-CN" sz="2400" dirty="0" smtClean="0">
                <a:latin typeface="Comic Sans MS" pitchFamily="66" charset="0"/>
              </a:rPr>
              <a:t>ACK</a:t>
            </a:r>
            <a:r>
              <a:rPr lang="en-US" altLang="zh-CN" sz="2400" dirty="0" smtClean="0"/>
              <a:t> received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9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9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EC2C83-C641-482E-9C35-E9373B630514}" type="slidenum">
              <a:rPr lang="en-US" altLang="zh-CN" smtClean="0">
                <a:ea typeface="宋体" charset="-122"/>
              </a:rPr>
              <a:pPr/>
              <a:t>84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Illustration of Window Management</a:t>
            </a:r>
          </a:p>
        </p:txBody>
      </p:sp>
      <p:pic>
        <p:nvPicPr>
          <p:cNvPr id="20275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1371600"/>
            <a:ext cx="6858000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3581400" y="2139950"/>
            <a:ext cx="274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b="0">
                <a:solidFill>
                  <a:srgbClr val="0000CC"/>
                </a:solidFill>
                <a:latin typeface="Comic Sans MS" pitchFamily="66" charset="0"/>
                <a:ea typeface="PMingLiU" pitchFamily="18" charset="-120"/>
              </a:rPr>
              <a:t>ssthresh</a:t>
            </a:r>
            <a:r>
              <a:rPr kumimoji="1" lang="en-US" altLang="zh-TW" sz="2400" b="0">
                <a:solidFill>
                  <a:srgbClr val="0000CC"/>
                </a:solidFill>
                <a:latin typeface="Arial" charset="0"/>
                <a:ea typeface="PMingLiU" pitchFamily="18" charset="-120"/>
              </a:rPr>
              <a:t> = </a:t>
            </a:r>
            <a:r>
              <a:rPr kumimoji="1" lang="en-US" altLang="zh-TW" sz="2400" b="0">
                <a:solidFill>
                  <a:srgbClr val="0000CC"/>
                </a:solidFill>
                <a:latin typeface="Comic Sans MS" pitchFamily="66" charset="0"/>
                <a:ea typeface="PMingLiU" pitchFamily="18" charset="-120"/>
              </a:rPr>
              <a:t>cwnd</a:t>
            </a:r>
            <a:r>
              <a:rPr kumimoji="1" lang="en-US" altLang="zh-TW" sz="2400" b="0">
                <a:solidFill>
                  <a:srgbClr val="0000CC"/>
                </a:solidFill>
                <a:latin typeface="Arial" charset="0"/>
                <a:ea typeface="PMingLiU" pitchFamily="18" charset="-120"/>
              </a:rPr>
              <a:t>/2</a:t>
            </a:r>
          </a:p>
        </p:txBody>
      </p:sp>
      <p:sp>
        <p:nvSpPr>
          <p:cNvPr id="519174" name="Line 6"/>
          <p:cNvSpPr>
            <a:spLocks noChangeShapeType="1"/>
          </p:cNvSpPr>
          <p:nvPr/>
        </p:nvSpPr>
        <p:spPr bwMode="auto">
          <a:xfrm>
            <a:off x="4343400" y="2514600"/>
            <a:ext cx="457200" cy="1143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9175" name="AutoShape 7"/>
          <p:cNvSpPr>
            <a:spLocks/>
          </p:cNvSpPr>
          <p:nvPr/>
        </p:nvSpPr>
        <p:spPr bwMode="auto">
          <a:xfrm rot="-5400000">
            <a:off x="2561431" y="4677569"/>
            <a:ext cx="220663" cy="1381125"/>
          </a:xfrm>
          <a:prstGeom prst="leftBrace">
            <a:avLst>
              <a:gd name="adj1" fmla="val 52158"/>
              <a:gd name="adj2" fmla="val 50000"/>
            </a:avLst>
          </a:prstGeom>
          <a:noFill/>
          <a:ln w="38100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9176" name="AutoShape 8"/>
          <p:cNvSpPr>
            <a:spLocks/>
          </p:cNvSpPr>
          <p:nvPr/>
        </p:nvSpPr>
        <p:spPr bwMode="auto">
          <a:xfrm rot="-7093723">
            <a:off x="6269037" y="1641476"/>
            <a:ext cx="220663" cy="2989262"/>
          </a:xfrm>
          <a:prstGeom prst="leftBrace">
            <a:avLst>
              <a:gd name="adj1" fmla="val 112889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9177" name="Line 9"/>
          <p:cNvSpPr>
            <a:spLocks noChangeShapeType="1"/>
          </p:cNvSpPr>
          <p:nvPr/>
        </p:nvSpPr>
        <p:spPr bwMode="auto">
          <a:xfrm flipH="1" flipV="1">
            <a:off x="2895600" y="5410200"/>
            <a:ext cx="1152525" cy="8001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9178" name="Line 10"/>
          <p:cNvSpPr>
            <a:spLocks noChangeShapeType="1"/>
          </p:cNvSpPr>
          <p:nvPr/>
        </p:nvSpPr>
        <p:spPr bwMode="auto">
          <a:xfrm flipV="1">
            <a:off x="5486400" y="3284538"/>
            <a:ext cx="957263" cy="3040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9179" name="Rectangle 11"/>
          <p:cNvSpPr>
            <a:spLocks noChangeArrowheads="1"/>
          </p:cNvSpPr>
          <p:nvPr/>
        </p:nvSpPr>
        <p:spPr bwMode="auto">
          <a:xfrm>
            <a:off x="3886200" y="6324600"/>
            <a:ext cx="895350" cy="247650"/>
          </a:xfrm>
          <a:prstGeom prst="rect">
            <a:avLst/>
          </a:prstGeom>
          <a:noFill/>
          <a:ln w="28575">
            <a:solidFill>
              <a:srgbClr val="66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9180" name="Rectangle 12"/>
          <p:cNvSpPr>
            <a:spLocks noChangeArrowheads="1"/>
          </p:cNvSpPr>
          <p:nvPr/>
        </p:nvSpPr>
        <p:spPr bwMode="auto">
          <a:xfrm>
            <a:off x="5105400" y="6324600"/>
            <a:ext cx="1809750" cy="2476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9181" name="AutoShape 13"/>
          <p:cNvSpPr>
            <a:spLocks/>
          </p:cNvSpPr>
          <p:nvPr/>
        </p:nvSpPr>
        <p:spPr bwMode="auto">
          <a:xfrm rot="-7984380">
            <a:off x="4552156" y="3677444"/>
            <a:ext cx="192088" cy="1676400"/>
          </a:xfrm>
          <a:prstGeom prst="leftBrace">
            <a:avLst>
              <a:gd name="adj1" fmla="val 72727"/>
              <a:gd name="adj2" fmla="val 50000"/>
            </a:avLst>
          </a:prstGeom>
          <a:noFill/>
          <a:ln w="38100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9182" name="Line 14"/>
          <p:cNvSpPr>
            <a:spLocks noChangeShapeType="1"/>
          </p:cNvSpPr>
          <p:nvPr/>
        </p:nvSpPr>
        <p:spPr bwMode="auto">
          <a:xfrm flipV="1">
            <a:off x="4267200" y="4648200"/>
            <a:ext cx="238125" cy="161925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9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9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3" grpId="0"/>
      <p:bldP spid="519174" grpId="0" animBg="1"/>
      <p:bldP spid="519175" grpId="0" animBg="1"/>
      <p:bldP spid="519176" grpId="0" animBg="1"/>
      <p:bldP spid="519177" grpId="0" animBg="1"/>
      <p:bldP spid="519178" grpId="0" animBg="1"/>
      <p:bldP spid="519179" grpId="0" animBg="1"/>
      <p:bldP spid="519180" grpId="0" animBg="1"/>
      <p:bldP spid="519181" grpId="0" animBg="1"/>
      <p:bldP spid="51918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New Window Management 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Problem of </a:t>
            </a:r>
            <a:r>
              <a:rPr lang="en-US" dirty="0" smtClean="0">
                <a:solidFill>
                  <a:srgbClr val="FF0000"/>
                </a:solidFill>
              </a:rPr>
              <a:t>linear increase</a:t>
            </a:r>
          </a:p>
          <a:p>
            <a:pPr lvl="1">
              <a:defRPr/>
            </a:pPr>
            <a:r>
              <a:rPr lang="en-US" dirty="0" smtClean="0"/>
              <a:t>Many </a:t>
            </a:r>
            <a:r>
              <a:rPr lang="en-US" altLang="zh-CN" dirty="0" smtClean="0">
                <a:solidFill>
                  <a:schemeClr val="folHlink"/>
                </a:solidFill>
                <a:cs typeface="+mn-cs"/>
              </a:rPr>
              <a:t>long fat networks</a:t>
            </a:r>
            <a:r>
              <a:rPr lang="en-US" dirty="0" smtClean="0"/>
              <a:t>: large bandwidth with long delay</a:t>
            </a:r>
          </a:p>
          <a:p>
            <a:pPr lvl="1">
              <a:defRPr/>
            </a:pPr>
            <a:r>
              <a:rPr lang="en-US" dirty="0" smtClean="0"/>
              <a:t>Slow response of TCP in </a:t>
            </a:r>
            <a:r>
              <a:rPr lang="en-US" altLang="zh-CN" dirty="0" smtClean="0"/>
              <a:t>such networks</a:t>
            </a:r>
            <a:r>
              <a:rPr lang="en-US" dirty="0" smtClean="0"/>
              <a:t> leaves sizeable unused bandwidth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An example</a:t>
            </a:r>
          </a:p>
          <a:p>
            <a:pPr lvl="1">
              <a:defRPr/>
            </a:pPr>
            <a:r>
              <a:rPr lang="en-US" altLang="zh-CN" dirty="0" smtClean="0"/>
              <a:t>A TCP connection with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1250-Octet MSS </a:t>
            </a:r>
            <a:r>
              <a:rPr lang="en-US" altLang="zh-CN" dirty="0" smtClean="0"/>
              <a:t>and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100ms RTT </a:t>
            </a:r>
            <a:r>
              <a:rPr lang="en-US" altLang="zh-CN" dirty="0" smtClean="0"/>
              <a:t>on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10Gbps</a:t>
            </a:r>
            <a:r>
              <a:rPr lang="en-US" altLang="zh-CN" dirty="0" smtClean="0"/>
              <a:t> network</a:t>
            </a:r>
          </a:p>
          <a:p>
            <a:pPr lvl="1">
              <a:defRPr/>
            </a:pPr>
            <a:r>
              <a:rPr lang="en-US" altLang="zh-CN" dirty="0" smtClean="0"/>
              <a:t>To fully use the network, credit is big, and nearly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1.4 hour </a:t>
            </a:r>
            <a:r>
              <a:rPr lang="en-US" altLang="zh-CN" dirty="0" smtClean="0"/>
              <a:t>is needed for linear increase</a:t>
            </a:r>
            <a:endParaRPr lang="en-US" dirty="0"/>
          </a:p>
        </p:txBody>
      </p:sp>
      <p:sp>
        <p:nvSpPr>
          <p:cNvPr id="2037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FBF989-5579-4AB5-A6E2-9374B014FABF}" type="slidenum">
              <a:rPr lang="en-US" altLang="zh-CN" smtClean="0">
                <a:ea typeface="宋体" charset="-122"/>
              </a:rPr>
              <a:pPr/>
              <a:t>85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Too Slow Linear Increase</a:t>
            </a:r>
          </a:p>
        </p:txBody>
      </p:sp>
      <p:sp>
        <p:nvSpPr>
          <p:cNvPr id="205826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717550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latin typeface="Comic Sans MS" pitchFamily="66" charset="0"/>
              </a:rPr>
              <a:t>Q: how to improve it</a:t>
            </a:r>
          </a:p>
        </p:txBody>
      </p:sp>
      <p:sp>
        <p:nvSpPr>
          <p:cNvPr id="2058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63D875-5BC9-486C-A615-D5A99908B31C}" type="slidenum">
              <a:rPr lang="en-US" altLang="zh-CN" smtClean="0">
                <a:ea typeface="宋体" charset="-122"/>
              </a:rPr>
              <a:pPr/>
              <a:t>86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457200" y="3048000"/>
            <a:ext cx="8305800" cy="3276600"/>
          </a:xfrm>
          <a:prstGeom prst="rect">
            <a:avLst/>
          </a:prstGeom>
          <a:solidFill>
            <a:srgbClr val="FCFEB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7" name="Line 3"/>
          <p:cNvSpPr>
            <a:spLocks noChangeShapeType="1"/>
          </p:cNvSpPr>
          <p:nvPr/>
        </p:nvSpPr>
        <p:spPr bwMode="auto">
          <a:xfrm>
            <a:off x="1143000" y="3276600"/>
            <a:ext cx="1588" cy="24384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1143000" y="5715000"/>
            <a:ext cx="68580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 flipV="1">
            <a:off x="2209800" y="3494088"/>
            <a:ext cx="1752600" cy="116522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05832" name="Text Box 6"/>
          <p:cNvSpPr txBox="1">
            <a:spLocks noChangeArrowheads="1"/>
          </p:cNvSpPr>
          <p:nvPr/>
        </p:nvSpPr>
        <p:spPr bwMode="auto">
          <a:xfrm>
            <a:off x="3138488" y="3168650"/>
            <a:ext cx="1243012" cy="341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Packet loss</a:t>
            </a:r>
          </a:p>
        </p:txBody>
      </p:sp>
      <p:sp>
        <p:nvSpPr>
          <p:cNvPr id="205833" name="Text Box 7"/>
          <p:cNvSpPr txBox="1">
            <a:spLocks noChangeArrowheads="1"/>
          </p:cNvSpPr>
          <p:nvPr/>
        </p:nvSpPr>
        <p:spPr bwMode="auto">
          <a:xfrm>
            <a:off x="6894513" y="5911850"/>
            <a:ext cx="1268412" cy="341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Time (RTT)</a:t>
            </a:r>
          </a:p>
        </p:txBody>
      </p:sp>
      <p:sp>
        <p:nvSpPr>
          <p:cNvPr id="62" name="Line 8"/>
          <p:cNvSpPr>
            <a:spLocks noChangeShapeType="1"/>
          </p:cNvSpPr>
          <p:nvPr/>
        </p:nvSpPr>
        <p:spPr bwMode="auto">
          <a:xfrm>
            <a:off x="3962400" y="3505200"/>
            <a:ext cx="1588" cy="1143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3" name="Line 9"/>
          <p:cNvSpPr>
            <a:spLocks noChangeShapeType="1"/>
          </p:cNvSpPr>
          <p:nvPr/>
        </p:nvSpPr>
        <p:spPr bwMode="auto">
          <a:xfrm>
            <a:off x="2209800" y="5867400"/>
            <a:ext cx="1752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3962400" y="5791200"/>
            <a:ext cx="1588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>
            <a:off x="3962400" y="2667000"/>
            <a:ext cx="1588" cy="304800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05838" name="Text Box 12"/>
          <p:cNvSpPr txBox="1">
            <a:spLocks noChangeArrowheads="1"/>
          </p:cNvSpPr>
          <p:nvPr/>
        </p:nvSpPr>
        <p:spPr bwMode="auto">
          <a:xfrm>
            <a:off x="2178050" y="5911850"/>
            <a:ext cx="2192338" cy="341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Congestion avoidance</a:t>
            </a:r>
          </a:p>
        </p:txBody>
      </p:sp>
      <p:sp>
        <p:nvSpPr>
          <p:cNvPr id="67" name="Line 13"/>
          <p:cNvSpPr>
            <a:spLocks noChangeShapeType="1"/>
          </p:cNvSpPr>
          <p:nvPr/>
        </p:nvSpPr>
        <p:spPr bwMode="auto">
          <a:xfrm flipV="1">
            <a:off x="3956050" y="3494088"/>
            <a:ext cx="1752600" cy="116522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05840" name="Text Box 14"/>
          <p:cNvSpPr txBox="1">
            <a:spLocks noChangeArrowheads="1"/>
          </p:cNvSpPr>
          <p:nvPr/>
        </p:nvSpPr>
        <p:spPr bwMode="auto">
          <a:xfrm>
            <a:off x="4884738" y="3168650"/>
            <a:ext cx="1243012" cy="341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Packet loss</a:t>
            </a:r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>
            <a:off x="5715000" y="3505200"/>
            <a:ext cx="1588" cy="1143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>
            <a:off x="3962400" y="5867400"/>
            <a:ext cx="1752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1" name="Line 17"/>
          <p:cNvSpPr>
            <a:spLocks noChangeShapeType="1"/>
          </p:cNvSpPr>
          <p:nvPr/>
        </p:nvSpPr>
        <p:spPr bwMode="auto">
          <a:xfrm>
            <a:off x="5715000" y="5791200"/>
            <a:ext cx="1588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2" name="Line 18"/>
          <p:cNvSpPr>
            <a:spLocks noChangeShapeType="1"/>
          </p:cNvSpPr>
          <p:nvPr/>
        </p:nvSpPr>
        <p:spPr bwMode="auto">
          <a:xfrm>
            <a:off x="5715000" y="2667000"/>
            <a:ext cx="1588" cy="304800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 flipV="1">
            <a:off x="5708650" y="3494088"/>
            <a:ext cx="1752600" cy="116522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05846" name="Text Box 20"/>
          <p:cNvSpPr txBox="1">
            <a:spLocks noChangeArrowheads="1"/>
          </p:cNvSpPr>
          <p:nvPr/>
        </p:nvSpPr>
        <p:spPr bwMode="auto">
          <a:xfrm>
            <a:off x="6637338" y="3168650"/>
            <a:ext cx="1243012" cy="341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Packet loss</a:t>
            </a:r>
          </a:p>
        </p:txBody>
      </p:sp>
      <p:sp>
        <p:nvSpPr>
          <p:cNvPr id="75" name="Line 21"/>
          <p:cNvSpPr>
            <a:spLocks noChangeShapeType="1"/>
          </p:cNvSpPr>
          <p:nvPr/>
        </p:nvSpPr>
        <p:spPr bwMode="auto">
          <a:xfrm>
            <a:off x="7467600" y="3505200"/>
            <a:ext cx="1588" cy="1143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>
            <a:off x="5715000" y="5867400"/>
            <a:ext cx="1752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7467600" y="5791200"/>
            <a:ext cx="1588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7467600" y="2667000"/>
            <a:ext cx="1588" cy="304800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05851" name="Text Box 25"/>
          <p:cNvSpPr txBox="1">
            <a:spLocks noChangeArrowheads="1"/>
          </p:cNvSpPr>
          <p:nvPr/>
        </p:nvSpPr>
        <p:spPr bwMode="auto">
          <a:xfrm>
            <a:off x="381000" y="3473450"/>
            <a:ext cx="655638" cy="341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cwnd</a:t>
            </a:r>
          </a:p>
        </p:txBody>
      </p:sp>
      <p:sp>
        <p:nvSpPr>
          <p:cNvPr id="80" name="Freeform 26"/>
          <p:cNvSpPr>
            <a:spLocks noChangeArrowheads="1"/>
          </p:cNvSpPr>
          <p:nvPr/>
        </p:nvSpPr>
        <p:spPr bwMode="auto">
          <a:xfrm>
            <a:off x="1152525" y="3429000"/>
            <a:ext cx="1066800" cy="2281238"/>
          </a:xfrm>
          <a:custGeom>
            <a:avLst/>
            <a:gdLst/>
            <a:ahLst/>
            <a:cxnLst>
              <a:cxn ang="0">
                <a:pos x="0" y="872"/>
              </a:cxn>
              <a:cxn ang="0">
                <a:pos x="432" y="680"/>
              </a:cxn>
              <a:cxn ang="0">
                <a:pos x="624" y="104"/>
              </a:cxn>
              <a:cxn ang="0">
                <a:pos x="624" y="56"/>
              </a:cxn>
            </a:cxnLst>
            <a:rect l="0" t="0" r="r" b="b"/>
            <a:pathLst>
              <a:path w="656" h="872">
                <a:moveTo>
                  <a:pt x="0" y="872"/>
                </a:moveTo>
                <a:cubicBezTo>
                  <a:pt x="164" y="840"/>
                  <a:pt x="328" y="808"/>
                  <a:pt x="432" y="680"/>
                </a:cubicBezTo>
                <a:cubicBezTo>
                  <a:pt x="536" y="552"/>
                  <a:pt x="592" y="208"/>
                  <a:pt x="624" y="104"/>
                </a:cubicBezTo>
                <a:cubicBezTo>
                  <a:pt x="656" y="0"/>
                  <a:pt x="640" y="28"/>
                  <a:pt x="624" y="5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1" name="Line 27"/>
          <p:cNvSpPr>
            <a:spLocks noChangeShapeType="1"/>
          </p:cNvSpPr>
          <p:nvPr/>
        </p:nvSpPr>
        <p:spPr bwMode="auto">
          <a:xfrm>
            <a:off x="2219325" y="2667000"/>
            <a:ext cx="1588" cy="3043238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2" name="Line 28"/>
          <p:cNvSpPr>
            <a:spLocks noChangeShapeType="1"/>
          </p:cNvSpPr>
          <p:nvPr/>
        </p:nvSpPr>
        <p:spPr bwMode="auto">
          <a:xfrm>
            <a:off x="1152525" y="5788025"/>
            <a:ext cx="1588" cy="1571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>
            <a:off x="2219325" y="5788025"/>
            <a:ext cx="1588" cy="1571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4" name="Line 30"/>
          <p:cNvSpPr>
            <a:spLocks noChangeShapeType="1"/>
          </p:cNvSpPr>
          <p:nvPr/>
        </p:nvSpPr>
        <p:spPr bwMode="auto">
          <a:xfrm>
            <a:off x="1152525" y="58674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05857" name="Text Box 31"/>
          <p:cNvSpPr txBox="1">
            <a:spLocks noChangeArrowheads="1"/>
          </p:cNvSpPr>
          <p:nvPr/>
        </p:nvSpPr>
        <p:spPr bwMode="auto">
          <a:xfrm>
            <a:off x="1065213" y="5911850"/>
            <a:ext cx="1187450" cy="341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Slow start</a:t>
            </a:r>
          </a:p>
        </p:txBody>
      </p:sp>
      <p:sp>
        <p:nvSpPr>
          <p:cNvPr id="86" name="Line 32"/>
          <p:cNvSpPr>
            <a:spLocks noChangeShapeType="1"/>
          </p:cNvSpPr>
          <p:nvPr/>
        </p:nvSpPr>
        <p:spPr bwMode="auto">
          <a:xfrm>
            <a:off x="2219325" y="3505200"/>
            <a:ext cx="1588" cy="1143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05859" name="Text Box 33"/>
          <p:cNvSpPr txBox="1">
            <a:spLocks noChangeArrowheads="1"/>
          </p:cNvSpPr>
          <p:nvPr/>
        </p:nvSpPr>
        <p:spPr bwMode="auto">
          <a:xfrm>
            <a:off x="1462088" y="3168650"/>
            <a:ext cx="1243012" cy="341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Packet loss</a:t>
            </a:r>
          </a:p>
        </p:txBody>
      </p:sp>
      <p:grpSp>
        <p:nvGrpSpPr>
          <p:cNvPr id="88" name="Group 35"/>
          <p:cNvGrpSpPr>
            <a:grpSpLocks/>
          </p:cNvGrpSpPr>
          <p:nvPr/>
        </p:nvGrpSpPr>
        <p:grpSpPr bwMode="auto">
          <a:xfrm>
            <a:off x="1063625" y="3489325"/>
            <a:ext cx="7750175" cy="401638"/>
            <a:chOff x="670" y="2198"/>
            <a:chExt cx="4882" cy="253"/>
          </a:xfrm>
        </p:grpSpPr>
        <p:sp>
          <p:nvSpPr>
            <p:cNvPr id="89" name="Line 36"/>
            <p:cNvSpPr>
              <a:spLocks noChangeShapeType="1"/>
            </p:cNvSpPr>
            <p:nvPr/>
          </p:nvSpPr>
          <p:spPr bwMode="auto">
            <a:xfrm>
              <a:off x="720" y="2208"/>
              <a:ext cx="4317" cy="0"/>
            </a:xfrm>
            <a:prstGeom prst="line">
              <a:avLst/>
            </a:prstGeom>
            <a:noFill/>
            <a:ln w="28440">
              <a:solidFill>
                <a:srgbClr val="3366FF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0" name="Text Box 37"/>
            <p:cNvSpPr txBox="1">
              <a:spLocks noChangeArrowheads="1"/>
            </p:cNvSpPr>
            <p:nvPr/>
          </p:nvSpPr>
          <p:spPr bwMode="auto">
            <a:xfrm>
              <a:off x="670" y="2198"/>
              <a:ext cx="726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kern="0">
                  <a:solidFill>
                    <a:srgbClr val="3333CC"/>
                  </a:solidFill>
                  <a:latin typeface="Comic Sans MS" pitchFamily="66" charset="0"/>
                  <a:ea typeface="宋体" pitchFamily="2" charset="-122"/>
                </a:rPr>
                <a:t>100,000</a:t>
              </a:r>
            </a:p>
          </p:txBody>
        </p:sp>
        <p:sp>
          <p:nvSpPr>
            <p:cNvPr id="91" name="Text Box 38"/>
            <p:cNvSpPr txBox="1">
              <a:spLocks noChangeArrowheads="1"/>
            </p:cNvSpPr>
            <p:nvPr/>
          </p:nvSpPr>
          <p:spPr bwMode="auto">
            <a:xfrm>
              <a:off x="4894" y="2198"/>
              <a:ext cx="65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kern="0">
                  <a:solidFill>
                    <a:srgbClr val="3333CC"/>
                  </a:solidFill>
                  <a:latin typeface="Comic Sans MS" pitchFamily="66" charset="0"/>
                  <a:ea typeface="宋体" pitchFamily="2" charset="-122"/>
                </a:rPr>
                <a:t>10Gbps</a:t>
              </a:r>
            </a:p>
          </p:txBody>
        </p:sp>
      </p:grpSp>
      <p:grpSp>
        <p:nvGrpSpPr>
          <p:cNvPr id="92" name="Group 39"/>
          <p:cNvGrpSpPr>
            <a:grpSpLocks/>
          </p:cNvGrpSpPr>
          <p:nvPr/>
        </p:nvGrpSpPr>
        <p:grpSpPr bwMode="auto">
          <a:xfrm>
            <a:off x="1074738" y="4632325"/>
            <a:ext cx="7700962" cy="401638"/>
            <a:chOff x="677" y="2918"/>
            <a:chExt cx="4851" cy="253"/>
          </a:xfrm>
        </p:grpSpPr>
        <p:sp>
          <p:nvSpPr>
            <p:cNvPr id="93" name="Line 40"/>
            <p:cNvSpPr>
              <a:spLocks noChangeShapeType="1"/>
            </p:cNvSpPr>
            <p:nvPr/>
          </p:nvSpPr>
          <p:spPr bwMode="auto">
            <a:xfrm>
              <a:off x="720" y="2928"/>
              <a:ext cx="4317" cy="0"/>
            </a:xfrm>
            <a:prstGeom prst="line">
              <a:avLst/>
            </a:prstGeom>
            <a:noFill/>
            <a:ln w="28440">
              <a:solidFill>
                <a:srgbClr val="3366FF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4" name="Text Box 41"/>
            <p:cNvSpPr txBox="1">
              <a:spLocks noChangeArrowheads="1"/>
            </p:cNvSpPr>
            <p:nvPr/>
          </p:nvSpPr>
          <p:spPr bwMode="auto">
            <a:xfrm>
              <a:off x="677" y="2918"/>
              <a:ext cx="799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kern="0">
                  <a:solidFill>
                    <a:srgbClr val="3333CC"/>
                  </a:solidFill>
                  <a:latin typeface="Comic Sans MS" pitchFamily="66" charset="0"/>
                  <a:ea typeface="宋体" pitchFamily="2" charset="-122"/>
                </a:rPr>
                <a:t>50,000   </a:t>
              </a:r>
            </a:p>
          </p:txBody>
        </p:sp>
        <p:sp>
          <p:nvSpPr>
            <p:cNvPr id="95" name="Text Box 42"/>
            <p:cNvSpPr txBox="1">
              <a:spLocks noChangeArrowheads="1"/>
            </p:cNvSpPr>
            <p:nvPr/>
          </p:nvSpPr>
          <p:spPr bwMode="auto">
            <a:xfrm>
              <a:off x="4943" y="2918"/>
              <a:ext cx="585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kern="0">
                  <a:solidFill>
                    <a:srgbClr val="3333CC"/>
                  </a:solidFill>
                  <a:latin typeface="Comic Sans MS" pitchFamily="66" charset="0"/>
                  <a:ea typeface="宋体" pitchFamily="2" charset="-122"/>
                </a:rPr>
                <a:t>5Gbps</a:t>
              </a:r>
            </a:p>
          </p:txBody>
        </p:sp>
      </p:grpSp>
      <p:grpSp>
        <p:nvGrpSpPr>
          <p:cNvPr id="96" name="Group 43"/>
          <p:cNvGrpSpPr>
            <a:grpSpLocks/>
          </p:cNvGrpSpPr>
          <p:nvPr/>
        </p:nvGrpSpPr>
        <p:grpSpPr bwMode="auto">
          <a:xfrm>
            <a:off x="2209800" y="2422525"/>
            <a:ext cx="5251450" cy="417513"/>
            <a:chOff x="1392" y="1526"/>
            <a:chExt cx="3308" cy="263"/>
          </a:xfrm>
        </p:grpSpPr>
        <p:sp>
          <p:nvSpPr>
            <p:cNvPr id="97" name="Line 44"/>
            <p:cNvSpPr>
              <a:spLocks noChangeShapeType="1"/>
            </p:cNvSpPr>
            <p:nvPr/>
          </p:nvSpPr>
          <p:spPr bwMode="auto">
            <a:xfrm>
              <a:off x="2496" y="1776"/>
              <a:ext cx="1100" cy="0"/>
            </a:xfrm>
            <a:prstGeom prst="line">
              <a:avLst/>
            </a:prstGeom>
            <a:noFill/>
            <a:ln w="50760">
              <a:solidFill>
                <a:srgbClr val="3366FF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8" name="Line 45"/>
            <p:cNvSpPr>
              <a:spLocks noChangeShapeType="1"/>
            </p:cNvSpPr>
            <p:nvPr/>
          </p:nvSpPr>
          <p:spPr bwMode="auto">
            <a:xfrm>
              <a:off x="3600" y="1776"/>
              <a:ext cx="1100" cy="0"/>
            </a:xfrm>
            <a:prstGeom prst="line">
              <a:avLst/>
            </a:prstGeom>
            <a:noFill/>
            <a:ln w="50760">
              <a:solidFill>
                <a:srgbClr val="3366FF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9" name="Line 46"/>
            <p:cNvSpPr>
              <a:spLocks noChangeShapeType="1"/>
            </p:cNvSpPr>
            <p:nvPr/>
          </p:nvSpPr>
          <p:spPr bwMode="auto">
            <a:xfrm>
              <a:off x="1392" y="1776"/>
              <a:ext cx="1100" cy="0"/>
            </a:xfrm>
            <a:prstGeom prst="line">
              <a:avLst/>
            </a:prstGeom>
            <a:noFill/>
            <a:ln w="50760">
              <a:solidFill>
                <a:srgbClr val="3366FF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00" name="Text Box 47"/>
            <p:cNvSpPr txBox="1">
              <a:spLocks noChangeArrowheads="1"/>
            </p:cNvSpPr>
            <p:nvPr/>
          </p:nvSpPr>
          <p:spPr bwMode="auto">
            <a:xfrm>
              <a:off x="1559" y="1526"/>
              <a:ext cx="793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kern="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1.4 hours</a:t>
              </a:r>
            </a:p>
          </p:txBody>
        </p:sp>
        <p:sp>
          <p:nvSpPr>
            <p:cNvPr id="101" name="Text Box 48"/>
            <p:cNvSpPr txBox="1">
              <a:spLocks noChangeArrowheads="1"/>
            </p:cNvSpPr>
            <p:nvPr/>
          </p:nvSpPr>
          <p:spPr bwMode="auto">
            <a:xfrm>
              <a:off x="2615" y="1536"/>
              <a:ext cx="793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kern="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1.4 hours</a:t>
              </a:r>
            </a:p>
          </p:txBody>
        </p:sp>
        <p:sp>
          <p:nvSpPr>
            <p:cNvPr id="102" name="Text Box 49"/>
            <p:cNvSpPr txBox="1">
              <a:spLocks noChangeArrowheads="1"/>
            </p:cNvSpPr>
            <p:nvPr/>
          </p:nvSpPr>
          <p:spPr bwMode="auto">
            <a:xfrm>
              <a:off x="3719" y="1536"/>
              <a:ext cx="793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kern="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1.4 hours</a:t>
              </a:r>
            </a:p>
          </p:txBody>
        </p:sp>
      </p:grpSp>
      <p:sp>
        <p:nvSpPr>
          <p:cNvPr id="205863" name="Text Box 50"/>
          <p:cNvSpPr txBox="1">
            <a:spLocks noChangeArrowheads="1"/>
          </p:cNvSpPr>
          <p:nvPr/>
        </p:nvSpPr>
        <p:spPr bwMode="auto">
          <a:xfrm>
            <a:off x="8216900" y="3124200"/>
            <a:ext cx="600075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TCP</a:t>
            </a:r>
          </a:p>
        </p:txBody>
      </p:sp>
      <p:sp>
        <p:nvSpPr>
          <p:cNvPr id="104" name="Freeform 51"/>
          <p:cNvSpPr>
            <a:spLocks/>
          </p:cNvSpPr>
          <p:nvPr/>
        </p:nvSpPr>
        <p:spPr bwMode="auto">
          <a:xfrm>
            <a:off x="7467600" y="3505200"/>
            <a:ext cx="1588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" y="3175"/>
              </a:cxn>
            </a:cxnLst>
            <a:rect l="0" t="0" r="r" b="b"/>
            <a:pathLst>
              <a:path w="6" h="3176">
                <a:moveTo>
                  <a:pt x="0" y="0"/>
                </a:moveTo>
                <a:lnTo>
                  <a:pt x="5" y="3175"/>
                </a:lnTo>
              </a:path>
            </a:pathLst>
          </a:custGeom>
          <a:noFill/>
          <a:ln w="5076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05" name="Freeform 52"/>
          <p:cNvSpPr>
            <a:spLocks/>
          </p:cNvSpPr>
          <p:nvPr/>
        </p:nvSpPr>
        <p:spPr bwMode="auto">
          <a:xfrm>
            <a:off x="2209800" y="3505200"/>
            <a:ext cx="17526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9" y="4"/>
              </a:cxn>
            </a:cxnLst>
            <a:rect l="0" t="0" r="r" b="b"/>
            <a:pathLst>
              <a:path w="4870" h="5">
                <a:moveTo>
                  <a:pt x="0" y="0"/>
                </a:moveTo>
                <a:lnTo>
                  <a:pt x="4869" y="4"/>
                </a:lnTo>
              </a:path>
            </a:pathLst>
          </a:custGeom>
          <a:noFill/>
          <a:ln w="5076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06" name="AutoShape 53"/>
          <p:cNvSpPr>
            <a:spLocks noChangeArrowheads="1"/>
          </p:cNvSpPr>
          <p:nvPr/>
        </p:nvSpPr>
        <p:spPr bwMode="auto">
          <a:xfrm>
            <a:off x="2362200" y="2286000"/>
            <a:ext cx="1447800" cy="1676400"/>
          </a:xfrm>
          <a:prstGeom prst="irregularSeal2">
            <a:avLst/>
          </a:prstGeom>
          <a:solidFill>
            <a:srgbClr val="FFCC00"/>
          </a:solidFill>
          <a:ln w="28440">
            <a:solidFill>
              <a:srgbClr val="FF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slow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BIC and CUBIC</a:t>
            </a:r>
          </a:p>
        </p:txBody>
      </p:sp>
      <p:sp>
        <p:nvSpPr>
          <p:cNvPr id="2078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FF"/>
                </a:solidFill>
              </a:rPr>
              <a:t>BIC</a:t>
            </a:r>
            <a:r>
              <a:rPr lang="en-US" altLang="zh-CN" smtClean="0"/>
              <a:t> (Binary Increase Congestion control)</a:t>
            </a:r>
          </a:p>
          <a:p>
            <a:pPr lvl="1"/>
            <a:r>
              <a:rPr lang="en-US" altLang="zh-CN" smtClean="0"/>
              <a:t>Implemented and used by default in Linux kernels 2.6.8</a:t>
            </a:r>
          </a:p>
          <a:p>
            <a:pPr lvl="2"/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CUBIC</a:t>
            </a:r>
          </a:p>
          <a:p>
            <a:pPr lvl="1"/>
            <a:r>
              <a:rPr lang="en-US" altLang="zh-CN" smtClean="0"/>
              <a:t>The window is a cubic function of time since the last congestion event</a:t>
            </a:r>
          </a:p>
          <a:p>
            <a:pPr lvl="1"/>
            <a:r>
              <a:rPr lang="en-US" altLang="zh-CN" smtClean="0"/>
              <a:t>Implemented and used by default in Linux kernels 2.6.19 and above</a:t>
            </a:r>
          </a:p>
        </p:txBody>
      </p:sp>
      <p:sp>
        <p:nvSpPr>
          <p:cNvPr id="2078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CB6B4-D085-44BA-A869-1AC00B73AAD4}" type="slidenum">
              <a:rPr lang="en-US" altLang="zh-CN" smtClean="0">
                <a:ea typeface="宋体" charset="-122"/>
              </a:rPr>
              <a:pPr/>
              <a:t>87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BIC</a:t>
            </a:r>
          </a:p>
        </p:txBody>
      </p:sp>
      <p:sp>
        <p:nvSpPr>
          <p:cNvPr id="208898" name="内容占位符 2"/>
          <p:cNvSpPr>
            <a:spLocks noGrp="1"/>
          </p:cNvSpPr>
          <p:nvPr>
            <p:ph idx="1"/>
          </p:nvPr>
        </p:nvSpPr>
        <p:spPr>
          <a:xfrm>
            <a:off x="395288" y="1393825"/>
            <a:ext cx="8569325" cy="530225"/>
          </a:xfrm>
        </p:spPr>
        <p:txBody>
          <a:bodyPr/>
          <a:lstStyle/>
          <a:p>
            <a:r>
              <a:rPr lang="en-US" altLang="zh-CN" sz="2400" smtClean="0"/>
              <a:t>BIC adaptively increase cwnd, and decrease cwnd by 1/8</a:t>
            </a:r>
          </a:p>
        </p:txBody>
      </p:sp>
      <p:sp>
        <p:nvSpPr>
          <p:cNvPr id="2088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5FDFE-2FF6-4BF3-A04B-35F0246449F0}" type="slidenum">
              <a:rPr lang="en-US" altLang="zh-CN" smtClean="0">
                <a:ea typeface="宋体" charset="-122"/>
              </a:rPr>
              <a:pPr/>
              <a:t>88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8900" name="Rectangle 3"/>
          <p:cNvSpPr>
            <a:spLocks noChangeArrowheads="1"/>
          </p:cNvSpPr>
          <p:nvPr/>
        </p:nvSpPr>
        <p:spPr bwMode="auto">
          <a:xfrm>
            <a:off x="457200" y="3087688"/>
            <a:ext cx="8305800" cy="3276600"/>
          </a:xfrm>
          <a:prstGeom prst="rect">
            <a:avLst/>
          </a:prstGeom>
          <a:solidFill>
            <a:srgbClr val="FCFEB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latin typeface="Comic Sans MS" pitchFamily="66" charset="0"/>
            </a:endParaRPr>
          </a:p>
        </p:txBody>
      </p:sp>
      <p:sp>
        <p:nvSpPr>
          <p:cNvPr id="208901" name="Line 4"/>
          <p:cNvSpPr>
            <a:spLocks noChangeShapeType="1"/>
          </p:cNvSpPr>
          <p:nvPr/>
        </p:nvSpPr>
        <p:spPr bwMode="auto">
          <a:xfrm>
            <a:off x="1143000" y="3316288"/>
            <a:ext cx="1588" cy="24384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02" name="Line 5"/>
          <p:cNvSpPr>
            <a:spLocks noChangeShapeType="1"/>
          </p:cNvSpPr>
          <p:nvPr/>
        </p:nvSpPr>
        <p:spPr bwMode="auto">
          <a:xfrm>
            <a:off x="1143000" y="5754688"/>
            <a:ext cx="6858000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03" name="Line 6"/>
          <p:cNvSpPr>
            <a:spLocks noChangeShapeType="1"/>
          </p:cNvSpPr>
          <p:nvPr/>
        </p:nvSpPr>
        <p:spPr bwMode="auto">
          <a:xfrm flipV="1">
            <a:off x="2209800" y="3533775"/>
            <a:ext cx="1752600" cy="116522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04" name="Text Box 7"/>
          <p:cNvSpPr txBox="1">
            <a:spLocks noChangeArrowheads="1"/>
          </p:cNvSpPr>
          <p:nvPr/>
        </p:nvSpPr>
        <p:spPr bwMode="auto">
          <a:xfrm>
            <a:off x="3138488" y="3208338"/>
            <a:ext cx="1243012" cy="33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Packet loss</a:t>
            </a:r>
          </a:p>
        </p:txBody>
      </p:sp>
      <p:sp>
        <p:nvSpPr>
          <p:cNvPr id="208905" name="Text Box 8"/>
          <p:cNvSpPr txBox="1">
            <a:spLocks noChangeArrowheads="1"/>
          </p:cNvSpPr>
          <p:nvPr/>
        </p:nvSpPr>
        <p:spPr bwMode="auto">
          <a:xfrm>
            <a:off x="6894513" y="5951538"/>
            <a:ext cx="1268412" cy="33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Time (RTT)</a:t>
            </a:r>
          </a:p>
        </p:txBody>
      </p:sp>
      <p:sp>
        <p:nvSpPr>
          <p:cNvPr id="208906" name="Freeform 9"/>
          <p:cNvSpPr>
            <a:spLocks noChangeArrowheads="1"/>
          </p:cNvSpPr>
          <p:nvPr/>
        </p:nvSpPr>
        <p:spPr bwMode="auto">
          <a:xfrm>
            <a:off x="1143000" y="3468688"/>
            <a:ext cx="1066800" cy="2281237"/>
          </a:xfrm>
          <a:custGeom>
            <a:avLst/>
            <a:gdLst>
              <a:gd name="T0" fmla="*/ 0 w 656"/>
              <a:gd name="T1" fmla="*/ 872 h 872"/>
              <a:gd name="T2" fmla="*/ 432 w 656"/>
              <a:gd name="T3" fmla="*/ 680 h 872"/>
              <a:gd name="T4" fmla="*/ 624 w 656"/>
              <a:gd name="T5" fmla="*/ 104 h 872"/>
              <a:gd name="T6" fmla="*/ 624 w 656"/>
              <a:gd name="T7" fmla="*/ 56 h 872"/>
              <a:gd name="T8" fmla="*/ 0 60000 65536"/>
              <a:gd name="T9" fmla="*/ 0 60000 65536"/>
              <a:gd name="T10" fmla="*/ 0 60000 65536"/>
              <a:gd name="T11" fmla="*/ 0 60000 65536"/>
              <a:gd name="T12" fmla="*/ 0 w 656"/>
              <a:gd name="T13" fmla="*/ 0 h 872"/>
              <a:gd name="T14" fmla="*/ 656 w 656"/>
              <a:gd name="T15" fmla="*/ 872 h 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6" h="872">
                <a:moveTo>
                  <a:pt x="0" y="872"/>
                </a:moveTo>
                <a:cubicBezTo>
                  <a:pt x="164" y="840"/>
                  <a:pt x="328" y="808"/>
                  <a:pt x="432" y="680"/>
                </a:cubicBezTo>
                <a:cubicBezTo>
                  <a:pt x="536" y="552"/>
                  <a:pt x="592" y="208"/>
                  <a:pt x="624" y="104"/>
                </a:cubicBezTo>
                <a:cubicBezTo>
                  <a:pt x="656" y="0"/>
                  <a:pt x="640" y="28"/>
                  <a:pt x="624" y="5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7" name="Line 10"/>
          <p:cNvSpPr>
            <a:spLocks noChangeShapeType="1"/>
          </p:cNvSpPr>
          <p:nvPr/>
        </p:nvSpPr>
        <p:spPr bwMode="auto">
          <a:xfrm>
            <a:off x="2209800" y="3621088"/>
            <a:ext cx="1588" cy="2128837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08" name="Line 11"/>
          <p:cNvSpPr>
            <a:spLocks noChangeShapeType="1"/>
          </p:cNvSpPr>
          <p:nvPr/>
        </p:nvSpPr>
        <p:spPr bwMode="auto">
          <a:xfrm>
            <a:off x="1143000" y="5827713"/>
            <a:ext cx="1588" cy="1571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09" name="Line 12"/>
          <p:cNvSpPr>
            <a:spLocks noChangeShapeType="1"/>
          </p:cNvSpPr>
          <p:nvPr/>
        </p:nvSpPr>
        <p:spPr bwMode="auto">
          <a:xfrm>
            <a:off x="2209800" y="5827713"/>
            <a:ext cx="1588" cy="1571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0" name="Line 13"/>
          <p:cNvSpPr>
            <a:spLocks noChangeShapeType="1"/>
          </p:cNvSpPr>
          <p:nvPr/>
        </p:nvSpPr>
        <p:spPr bwMode="auto">
          <a:xfrm>
            <a:off x="1143000" y="5907088"/>
            <a:ext cx="1066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1" name="Text Box 14"/>
          <p:cNvSpPr txBox="1">
            <a:spLocks noChangeArrowheads="1"/>
          </p:cNvSpPr>
          <p:nvPr/>
        </p:nvSpPr>
        <p:spPr bwMode="auto">
          <a:xfrm>
            <a:off x="1055688" y="5951538"/>
            <a:ext cx="1187450" cy="33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Slow start</a:t>
            </a:r>
          </a:p>
        </p:txBody>
      </p:sp>
      <p:sp>
        <p:nvSpPr>
          <p:cNvPr id="208912" name="Line 15"/>
          <p:cNvSpPr>
            <a:spLocks noChangeShapeType="1"/>
          </p:cNvSpPr>
          <p:nvPr/>
        </p:nvSpPr>
        <p:spPr bwMode="auto">
          <a:xfrm>
            <a:off x="3962400" y="3544888"/>
            <a:ext cx="1588" cy="1143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3" name="Line 16"/>
          <p:cNvSpPr>
            <a:spLocks noChangeShapeType="1"/>
          </p:cNvSpPr>
          <p:nvPr/>
        </p:nvSpPr>
        <p:spPr bwMode="auto">
          <a:xfrm>
            <a:off x="2209800" y="5907088"/>
            <a:ext cx="1752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4" name="Line 17"/>
          <p:cNvSpPr>
            <a:spLocks noChangeShapeType="1"/>
          </p:cNvSpPr>
          <p:nvPr/>
        </p:nvSpPr>
        <p:spPr bwMode="auto">
          <a:xfrm>
            <a:off x="3962400" y="5830888"/>
            <a:ext cx="1588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5" name="Line 18"/>
          <p:cNvSpPr>
            <a:spLocks noChangeShapeType="1"/>
          </p:cNvSpPr>
          <p:nvPr/>
        </p:nvSpPr>
        <p:spPr bwMode="auto">
          <a:xfrm>
            <a:off x="3962400" y="4687888"/>
            <a:ext cx="1588" cy="106680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6" name="Text Box 19"/>
          <p:cNvSpPr txBox="1">
            <a:spLocks noChangeArrowheads="1"/>
          </p:cNvSpPr>
          <p:nvPr/>
        </p:nvSpPr>
        <p:spPr bwMode="auto">
          <a:xfrm>
            <a:off x="2178050" y="5951538"/>
            <a:ext cx="2192338" cy="33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Congestion avoidance</a:t>
            </a:r>
          </a:p>
        </p:txBody>
      </p:sp>
      <p:grpSp>
        <p:nvGrpSpPr>
          <p:cNvPr id="208917" name="Group 20"/>
          <p:cNvGrpSpPr>
            <a:grpSpLocks/>
          </p:cNvGrpSpPr>
          <p:nvPr/>
        </p:nvGrpSpPr>
        <p:grpSpPr bwMode="auto">
          <a:xfrm>
            <a:off x="3956050" y="3208338"/>
            <a:ext cx="2170113" cy="2768600"/>
            <a:chOff x="2492" y="1996"/>
            <a:chExt cx="1367" cy="1744"/>
          </a:xfrm>
        </p:grpSpPr>
        <p:sp>
          <p:nvSpPr>
            <p:cNvPr id="208935" name="Line 21"/>
            <p:cNvSpPr>
              <a:spLocks noChangeShapeType="1"/>
            </p:cNvSpPr>
            <p:nvPr/>
          </p:nvSpPr>
          <p:spPr bwMode="auto">
            <a:xfrm flipV="1">
              <a:off x="2492" y="2201"/>
              <a:ext cx="1102" cy="73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36" name="Text Box 22"/>
            <p:cNvSpPr txBox="1">
              <a:spLocks noChangeArrowheads="1"/>
            </p:cNvSpPr>
            <p:nvPr/>
          </p:nvSpPr>
          <p:spPr bwMode="auto">
            <a:xfrm>
              <a:off x="3076" y="1996"/>
              <a:ext cx="783" cy="2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sz="1600" b="0">
                  <a:solidFill>
                    <a:srgbClr val="000000"/>
                  </a:solidFill>
                  <a:latin typeface="Comic Sans MS" pitchFamily="66" charset="0"/>
                </a:rPr>
                <a:t>Packet loss</a:t>
              </a:r>
            </a:p>
          </p:txBody>
        </p:sp>
        <p:sp>
          <p:nvSpPr>
            <p:cNvPr id="208937" name="Line 23"/>
            <p:cNvSpPr>
              <a:spLocks noChangeShapeType="1"/>
            </p:cNvSpPr>
            <p:nvPr/>
          </p:nvSpPr>
          <p:spPr bwMode="auto">
            <a:xfrm>
              <a:off x="3602" y="2208"/>
              <a:ext cx="0" cy="71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38" name="Line 24"/>
            <p:cNvSpPr>
              <a:spLocks noChangeShapeType="1"/>
            </p:cNvSpPr>
            <p:nvPr/>
          </p:nvSpPr>
          <p:spPr bwMode="auto">
            <a:xfrm>
              <a:off x="2496" y="3696"/>
              <a:ext cx="110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39" name="Line 25"/>
            <p:cNvSpPr>
              <a:spLocks noChangeShapeType="1"/>
            </p:cNvSpPr>
            <p:nvPr/>
          </p:nvSpPr>
          <p:spPr bwMode="auto">
            <a:xfrm>
              <a:off x="3602" y="3648"/>
              <a:ext cx="0" cy="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40" name="Line 26"/>
            <p:cNvSpPr>
              <a:spLocks noChangeShapeType="1"/>
            </p:cNvSpPr>
            <p:nvPr/>
          </p:nvSpPr>
          <p:spPr bwMode="auto">
            <a:xfrm>
              <a:off x="3602" y="2928"/>
              <a:ext cx="0" cy="668"/>
            </a:xfrm>
            <a:prstGeom prst="line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8918" name="Group 27"/>
          <p:cNvGrpSpPr>
            <a:grpSpLocks/>
          </p:cNvGrpSpPr>
          <p:nvPr/>
        </p:nvGrpSpPr>
        <p:grpSpPr bwMode="auto">
          <a:xfrm>
            <a:off x="5708650" y="3208338"/>
            <a:ext cx="2170113" cy="2768600"/>
            <a:chOff x="3596" y="1996"/>
            <a:chExt cx="1367" cy="1744"/>
          </a:xfrm>
        </p:grpSpPr>
        <p:sp>
          <p:nvSpPr>
            <p:cNvPr id="208929" name="Line 28"/>
            <p:cNvSpPr>
              <a:spLocks noChangeShapeType="1"/>
            </p:cNvSpPr>
            <p:nvPr/>
          </p:nvSpPr>
          <p:spPr bwMode="auto">
            <a:xfrm flipV="1">
              <a:off x="3596" y="2201"/>
              <a:ext cx="1102" cy="73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30" name="Text Box 29"/>
            <p:cNvSpPr txBox="1">
              <a:spLocks noChangeArrowheads="1"/>
            </p:cNvSpPr>
            <p:nvPr/>
          </p:nvSpPr>
          <p:spPr bwMode="auto">
            <a:xfrm>
              <a:off x="4180" y="1996"/>
              <a:ext cx="783" cy="2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sz="1600" b="0">
                  <a:solidFill>
                    <a:srgbClr val="000000"/>
                  </a:solidFill>
                  <a:latin typeface="Comic Sans MS" pitchFamily="66" charset="0"/>
                </a:rPr>
                <a:t>Packet loss</a:t>
              </a:r>
            </a:p>
          </p:txBody>
        </p:sp>
        <p:sp>
          <p:nvSpPr>
            <p:cNvPr id="208931" name="Line 30"/>
            <p:cNvSpPr>
              <a:spLocks noChangeShapeType="1"/>
            </p:cNvSpPr>
            <p:nvPr/>
          </p:nvSpPr>
          <p:spPr bwMode="auto">
            <a:xfrm>
              <a:off x="4706" y="2208"/>
              <a:ext cx="0" cy="71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32" name="Line 31"/>
            <p:cNvSpPr>
              <a:spLocks noChangeShapeType="1"/>
            </p:cNvSpPr>
            <p:nvPr/>
          </p:nvSpPr>
          <p:spPr bwMode="auto">
            <a:xfrm>
              <a:off x="3600" y="3696"/>
              <a:ext cx="110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33" name="Line 32"/>
            <p:cNvSpPr>
              <a:spLocks noChangeShapeType="1"/>
            </p:cNvSpPr>
            <p:nvPr/>
          </p:nvSpPr>
          <p:spPr bwMode="auto">
            <a:xfrm>
              <a:off x="4706" y="3648"/>
              <a:ext cx="0" cy="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34" name="Line 33"/>
            <p:cNvSpPr>
              <a:spLocks noChangeShapeType="1"/>
            </p:cNvSpPr>
            <p:nvPr/>
          </p:nvSpPr>
          <p:spPr bwMode="auto">
            <a:xfrm>
              <a:off x="4706" y="2928"/>
              <a:ext cx="0" cy="668"/>
            </a:xfrm>
            <a:prstGeom prst="line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8919" name="Text Box 34"/>
          <p:cNvSpPr txBox="1">
            <a:spLocks noChangeArrowheads="1"/>
          </p:cNvSpPr>
          <p:nvPr/>
        </p:nvSpPr>
        <p:spPr bwMode="auto">
          <a:xfrm>
            <a:off x="425450" y="3513138"/>
            <a:ext cx="655638" cy="33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cwnd</a:t>
            </a:r>
          </a:p>
        </p:txBody>
      </p:sp>
      <p:sp>
        <p:nvSpPr>
          <p:cNvPr id="208920" name="Line 35"/>
          <p:cNvSpPr>
            <a:spLocks noChangeShapeType="1"/>
          </p:cNvSpPr>
          <p:nvPr/>
        </p:nvSpPr>
        <p:spPr bwMode="auto">
          <a:xfrm>
            <a:off x="2209800" y="3544888"/>
            <a:ext cx="1588" cy="1143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1" name="Text Box 36"/>
          <p:cNvSpPr txBox="1">
            <a:spLocks noChangeArrowheads="1"/>
          </p:cNvSpPr>
          <p:nvPr/>
        </p:nvSpPr>
        <p:spPr bwMode="auto">
          <a:xfrm>
            <a:off x="1462088" y="3208338"/>
            <a:ext cx="1243012" cy="33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Packet loss</a:t>
            </a:r>
          </a:p>
        </p:txBody>
      </p:sp>
      <p:grpSp>
        <p:nvGrpSpPr>
          <p:cNvPr id="208922" name="Group 37"/>
          <p:cNvGrpSpPr>
            <a:grpSpLocks/>
          </p:cNvGrpSpPr>
          <p:nvPr/>
        </p:nvGrpSpPr>
        <p:grpSpPr bwMode="auto">
          <a:xfrm>
            <a:off x="304800" y="1944688"/>
            <a:ext cx="4337050" cy="1060450"/>
            <a:chOff x="192" y="1200"/>
            <a:chExt cx="2732" cy="668"/>
          </a:xfrm>
        </p:grpSpPr>
        <p:sp>
          <p:nvSpPr>
            <p:cNvPr id="208927" name="AutoShape 38"/>
            <p:cNvSpPr>
              <a:spLocks noChangeArrowheads="1"/>
            </p:cNvSpPr>
            <p:nvPr/>
          </p:nvSpPr>
          <p:spPr bwMode="auto">
            <a:xfrm>
              <a:off x="192" y="1200"/>
              <a:ext cx="2732" cy="668"/>
            </a:xfrm>
            <a:prstGeom prst="wedgeRoundRectCallout">
              <a:avLst>
                <a:gd name="adj1" fmla="val 12940"/>
                <a:gd name="adj2" fmla="val 127681"/>
                <a:gd name="adj3" fmla="val 16667"/>
              </a:avLst>
            </a:prstGeom>
            <a:solidFill>
              <a:srgbClr val="00CC99"/>
            </a:solidFill>
            <a:ln w="50760">
              <a:solidFill>
                <a:srgbClr val="3366FF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7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sz="2000" b="0">
                  <a:solidFill>
                    <a:srgbClr val="000000"/>
                  </a:solidFill>
                  <a:latin typeface="Comic Sans MS" pitchFamily="66" charset="0"/>
                </a:rPr>
                <a:t>cwnd = cwnd + 1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altLang="zh-CN" sz="2000" b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sz="2000" b="0">
                  <a:solidFill>
                    <a:srgbClr val="000000"/>
                  </a:solidFill>
                  <a:latin typeface="Comic Sans MS" pitchFamily="66" charset="0"/>
                </a:rPr>
                <a:t>cwnd = cwnd + f(cwnd, history)</a:t>
              </a:r>
            </a:p>
          </p:txBody>
        </p:sp>
        <p:sp>
          <p:nvSpPr>
            <p:cNvPr id="208928" name="AutoShape 39"/>
            <p:cNvSpPr>
              <a:spLocks noChangeArrowheads="1"/>
            </p:cNvSpPr>
            <p:nvPr/>
          </p:nvSpPr>
          <p:spPr bwMode="auto">
            <a:xfrm>
              <a:off x="1392" y="1440"/>
              <a:ext cx="332" cy="1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507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>
                <a:latin typeface="Comic Sans MS" pitchFamily="66" charset="0"/>
              </a:endParaRPr>
            </a:p>
          </p:txBody>
        </p:sp>
      </p:grpSp>
      <p:grpSp>
        <p:nvGrpSpPr>
          <p:cNvPr id="208923" name="Group 40"/>
          <p:cNvGrpSpPr>
            <a:grpSpLocks/>
          </p:cNvGrpSpPr>
          <p:nvPr/>
        </p:nvGrpSpPr>
        <p:grpSpPr bwMode="auto">
          <a:xfrm>
            <a:off x="5943600" y="1944688"/>
            <a:ext cx="2889250" cy="1060450"/>
            <a:chOff x="3744" y="1200"/>
            <a:chExt cx="1820" cy="668"/>
          </a:xfrm>
        </p:grpSpPr>
        <p:sp>
          <p:nvSpPr>
            <p:cNvPr id="208925" name="AutoShape 41"/>
            <p:cNvSpPr>
              <a:spLocks noChangeArrowheads="1"/>
            </p:cNvSpPr>
            <p:nvPr/>
          </p:nvSpPr>
          <p:spPr bwMode="auto">
            <a:xfrm>
              <a:off x="3744" y="1200"/>
              <a:ext cx="1820" cy="668"/>
            </a:xfrm>
            <a:prstGeom prst="wedgeRoundRectCallout">
              <a:avLst>
                <a:gd name="adj1" fmla="val 3838"/>
                <a:gd name="adj2" fmla="val 158931"/>
                <a:gd name="adj3" fmla="val 16667"/>
              </a:avLst>
            </a:prstGeom>
            <a:solidFill>
              <a:srgbClr val="00CC99"/>
            </a:solidFill>
            <a:ln w="50760">
              <a:solidFill>
                <a:srgbClr val="3366FF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7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sz="2000" b="0">
                  <a:solidFill>
                    <a:srgbClr val="000000"/>
                  </a:solidFill>
                  <a:latin typeface="Comic Sans MS" pitchFamily="66" charset="0"/>
                </a:rPr>
                <a:t>cwnd = cwnd * (1-1/2)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altLang="zh-CN" sz="2000" b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CN" sz="2000" b="0">
                  <a:solidFill>
                    <a:srgbClr val="000000"/>
                  </a:solidFill>
                  <a:latin typeface="Comic Sans MS" pitchFamily="66" charset="0"/>
                </a:rPr>
                <a:t>cwnd = cwnd * (1-1/8)</a:t>
              </a:r>
            </a:p>
          </p:txBody>
        </p:sp>
        <p:sp>
          <p:nvSpPr>
            <p:cNvPr id="208926" name="AutoShape 42"/>
            <p:cNvSpPr>
              <a:spLocks noChangeArrowheads="1"/>
            </p:cNvSpPr>
            <p:nvPr/>
          </p:nvSpPr>
          <p:spPr bwMode="auto">
            <a:xfrm>
              <a:off x="4464" y="1440"/>
              <a:ext cx="332" cy="1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507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>
                <a:latin typeface="Comic Sans MS" pitchFamily="66" charset="0"/>
              </a:endParaRPr>
            </a:p>
          </p:txBody>
        </p:sp>
      </p:grpSp>
      <p:sp>
        <p:nvSpPr>
          <p:cNvPr id="208924" name="Text Box 43"/>
          <p:cNvSpPr txBox="1">
            <a:spLocks noChangeArrowheads="1"/>
          </p:cNvSpPr>
          <p:nvPr/>
        </p:nvSpPr>
        <p:spPr bwMode="auto">
          <a:xfrm>
            <a:off x="8216900" y="3163888"/>
            <a:ext cx="600075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b="0">
                <a:solidFill>
                  <a:srgbClr val="000000"/>
                </a:solidFill>
                <a:latin typeface="Comic Sans MS" pitchFamily="66" charset="0"/>
              </a:rPr>
              <a:t>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BIC Overview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2 stages</a:t>
            </a: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Binary Search</a:t>
            </a:r>
            <a:r>
              <a:rPr lang="en-US" altLang="zh-CN" sz="2400" dirty="0" smtClean="0"/>
              <a:t>: increase window after congestion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Max Probing</a:t>
            </a:r>
            <a:r>
              <a:rPr lang="en-US" sz="2400" dirty="0" smtClean="0"/>
              <a:t>: search for better window size (until max credit)</a:t>
            </a:r>
          </a:p>
          <a:p>
            <a:pPr lvl="3">
              <a:defRPr/>
            </a:pPr>
            <a:endParaRPr lang="en-US" sz="1600" dirty="0" smtClean="0"/>
          </a:p>
          <a:p>
            <a:pPr>
              <a:defRPr/>
            </a:pPr>
            <a:r>
              <a:rPr lang="en-US" sz="2800" dirty="0" smtClean="0"/>
              <a:t>4 parameters defined</a:t>
            </a:r>
          </a:p>
          <a:p>
            <a:pPr lvl="1">
              <a:defRPr/>
            </a:pP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Smax</a:t>
            </a:r>
            <a:r>
              <a:rPr lang="en-US" sz="2400" dirty="0" smtClean="0"/>
              <a:t> : the </a:t>
            </a:r>
            <a:r>
              <a:rPr lang="en-US" altLang="zh-CN" sz="2400" dirty="0" smtClean="0"/>
              <a:t>maximum increment, e.g.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1/8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credit</a:t>
            </a:r>
            <a:endParaRPr lang="en-US" altLang="zh-C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Smin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/>
              <a:t>: the minimum increment, e.g.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2 MSS</a:t>
            </a:r>
          </a:p>
          <a:p>
            <a:pPr lvl="3">
              <a:defRPr/>
            </a:pPr>
            <a:endParaRPr lang="en-US" altLang="zh-CN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Wmax</a:t>
            </a:r>
            <a:r>
              <a:rPr lang="en-US" altLang="zh-CN" sz="2400" dirty="0" smtClean="0"/>
              <a:t> : maximum window size of current search, e.g. window size just before the lost</a:t>
            </a:r>
          </a:p>
          <a:p>
            <a:pPr lvl="1">
              <a:defRPr/>
            </a:pPr>
            <a:r>
              <a:rPr lang="en-US" altLang="zh-CN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Wmin</a:t>
            </a:r>
            <a:r>
              <a:rPr lang="en-US" altLang="zh-CN" sz="2400" dirty="0" smtClean="0"/>
              <a:t> : minimum window size of current search, e.g. current window size without lost</a:t>
            </a:r>
            <a:endParaRPr lang="en-US" sz="2400" dirty="0"/>
          </a:p>
        </p:txBody>
      </p:sp>
      <p:sp>
        <p:nvSpPr>
          <p:cNvPr id="2099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D32F23-5078-4784-9386-820D1C619C79}" type="slidenum">
              <a:rPr lang="en-US" altLang="zh-CN" smtClean="0">
                <a:ea typeface="宋体" charset="-122"/>
              </a:rPr>
              <a:pPr/>
              <a:t>89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Multiplexing</a:t>
            </a:r>
          </a:p>
        </p:txBody>
      </p:sp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2A9396-FD91-4F15-8F17-B9380AA3558B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7651" name="内容占位符 29" descr="图片1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9488" y="1387475"/>
            <a:ext cx="7326312" cy="4395788"/>
          </a:xfrm>
        </p:spPr>
      </p:pic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892175" y="2159000"/>
            <a:ext cx="3744913" cy="16192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254000" y="2490788"/>
            <a:ext cx="2592388" cy="720725"/>
          </a:xfrm>
          <a:prstGeom prst="wedgeRoundRectCallout">
            <a:avLst>
              <a:gd name="adj1" fmla="val 48468"/>
              <a:gd name="adj2" fmla="val 11167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0"/>
              <a:t>Multiple users employ same transport entity</a:t>
            </a:r>
          </a:p>
        </p:txBody>
      </p:sp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5256213" y="1665288"/>
            <a:ext cx="3416300" cy="3635375"/>
            <a:chOff x="3311" y="1049"/>
            <a:chExt cx="2152" cy="2290"/>
          </a:xfrm>
        </p:grpSpPr>
        <p:sp>
          <p:nvSpPr>
            <p:cNvPr id="27655" name="Rectangle 34"/>
            <p:cNvSpPr>
              <a:spLocks noChangeArrowheads="1"/>
            </p:cNvSpPr>
            <p:nvPr/>
          </p:nvSpPr>
          <p:spPr bwMode="auto">
            <a:xfrm>
              <a:off x="3311" y="1071"/>
              <a:ext cx="2132" cy="22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grpSp>
          <p:nvGrpSpPr>
            <p:cNvPr id="27656" name="Group 20"/>
            <p:cNvGrpSpPr>
              <a:grpSpLocks/>
            </p:cNvGrpSpPr>
            <p:nvPr/>
          </p:nvGrpSpPr>
          <p:grpSpPr bwMode="auto">
            <a:xfrm>
              <a:off x="3311" y="1049"/>
              <a:ext cx="2152" cy="2287"/>
              <a:chOff x="3308" y="1049"/>
              <a:chExt cx="2152" cy="2287"/>
            </a:xfrm>
          </p:grpSpPr>
          <p:sp>
            <p:nvSpPr>
              <p:cNvPr id="27657" name="Rectangle 21"/>
              <p:cNvSpPr>
                <a:spLocks noChangeArrowheads="1"/>
              </p:cNvSpPr>
              <p:nvPr/>
            </p:nvSpPr>
            <p:spPr bwMode="auto">
              <a:xfrm>
                <a:off x="3366" y="1260"/>
                <a:ext cx="2094" cy="2016"/>
              </a:xfrm>
              <a:prstGeom prst="rect">
                <a:avLst/>
              </a:prstGeom>
              <a:solidFill>
                <a:srgbClr val="3333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7658" name="Rectangle 22"/>
              <p:cNvSpPr>
                <a:spLocks noChangeArrowheads="1"/>
              </p:cNvSpPr>
              <p:nvPr/>
            </p:nvSpPr>
            <p:spPr bwMode="auto">
              <a:xfrm>
                <a:off x="3318" y="1320"/>
                <a:ext cx="2094" cy="201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7659" name="Text Box 23"/>
              <p:cNvSpPr txBox="1">
                <a:spLocks noChangeArrowheads="1"/>
              </p:cNvSpPr>
              <p:nvPr/>
            </p:nvSpPr>
            <p:spPr bwMode="auto">
              <a:xfrm>
                <a:off x="3308" y="1334"/>
                <a:ext cx="10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0">
                    <a:solidFill>
                      <a:srgbClr val="FF0000"/>
                    </a:solidFill>
                    <a:latin typeface="Comic Sans MS" pitchFamily="66" charset="0"/>
                  </a:rPr>
                  <a:t>source port #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660" name="Text Box 24"/>
              <p:cNvSpPr txBox="1">
                <a:spLocks noChangeArrowheads="1"/>
              </p:cNvSpPr>
              <p:nvPr/>
            </p:nvSpPr>
            <p:spPr bwMode="auto">
              <a:xfrm>
                <a:off x="4429" y="1334"/>
                <a:ext cx="91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0">
                    <a:solidFill>
                      <a:srgbClr val="FF0000"/>
                    </a:solidFill>
                    <a:latin typeface="Comic Sans MS" pitchFamily="66" charset="0"/>
                  </a:rPr>
                  <a:t>dest port #</a:t>
                </a:r>
                <a:endParaRPr lang="en-US" altLang="zh-CN" sz="2400" b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661" name="Line 25"/>
              <p:cNvSpPr>
                <a:spLocks noChangeShapeType="1"/>
              </p:cNvSpPr>
              <p:nvPr/>
            </p:nvSpPr>
            <p:spPr bwMode="auto">
              <a:xfrm flipV="1">
                <a:off x="3312" y="1572"/>
                <a:ext cx="209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2" name="Line 26"/>
              <p:cNvSpPr>
                <a:spLocks noChangeShapeType="1"/>
              </p:cNvSpPr>
              <p:nvPr/>
            </p:nvSpPr>
            <p:spPr bwMode="auto">
              <a:xfrm flipV="1">
                <a:off x="3318" y="2196"/>
                <a:ext cx="209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3" name="Line 27"/>
              <p:cNvSpPr>
                <a:spLocks noChangeShapeType="1"/>
              </p:cNvSpPr>
              <p:nvPr/>
            </p:nvSpPr>
            <p:spPr bwMode="auto">
              <a:xfrm flipV="1">
                <a:off x="4350" y="1320"/>
                <a:ext cx="0" cy="2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4" name="Text Box 28"/>
              <p:cNvSpPr txBox="1">
                <a:spLocks noChangeArrowheads="1"/>
              </p:cNvSpPr>
              <p:nvPr/>
            </p:nvSpPr>
            <p:spPr bwMode="auto">
              <a:xfrm>
                <a:off x="4036" y="1049"/>
                <a:ext cx="59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0">
                    <a:solidFill>
                      <a:srgbClr val="000000"/>
                    </a:solidFill>
                    <a:latin typeface="Comic Sans MS" pitchFamily="66" charset="0"/>
                  </a:rPr>
                  <a:t>32 bits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665" name="Line 29"/>
              <p:cNvSpPr>
                <a:spLocks noChangeShapeType="1"/>
              </p:cNvSpPr>
              <p:nvPr/>
            </p:nvSpPr>
            <p:spPr bwMode="auto">
              <a:xfrm rot="10800000">
                <a:off x="3309" y="1179"/>
                <a:ext cx="71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6" name="Text Box 30"/>
              <p:cNvSpPr txBox="1">
                <a:spLocks noChangeArrowheads="1"/>
              </p:cNvSpPr>
              <p:nvPr/>
            </p:nvSpPr>
            <p:spPr bwMode="auto">
              <a:xfrm>
                <a:off x="3875" y="2489"/>
                <a:ext cx="911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b="0">
                    <a:solidFill>
                      <a:srgbClr val="000000"/>
                    </a:solidFill>
                    <a:latin typeface="Comic Sans MS" pitchFamily="66" charset="0"/>
                  </a:rPr>
                  <a:t>application</a:t>
                </a:r>
              </a:p>
              <a:p>
                <a:pPr algn="ctr" eaLnBrk="0" hangingPunct="0"/>
                <a:r>
                  <a:rPr lang="en-US" altLang="zh-CN" sz="2000" b="0">
                    <a:solidFill>
                      <a:srgbClr val="000000"/>
                    </a:solidFill>
                    <a:latin typeface="Comic Sans MS" pitchFamily="66" charset="0"/>
                  </a:rPr>
                  <a:t>data </a:t>
                </a:r>
              </a:p>
              <a:p>
                <a:pPr algn="ctr" eaLnBrk="0" hangingPunct="0"/>
                <a:r>
                  <a:rPr lang="en-US" altLang="zh-CN" sz="2000" b="0">
                    <a:solidFill>
                      <a:srgbClr val="000000"/>
                    </a:solidFill>
                    <a:latin typeface="Comic Sans MS" pitchFamily="66" charset="0"/>
                  </a:rPr>
                  <a:t>(message)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667" name="Text Box 31"/>
              <p:cNvSpPr txBox="1">
                <a:spLocks noChangeArrowheads="1"/>
              </p:cNvSpPr>
              <p:nvPr/>
            </p:nvSpPr>
            <p:spPr bwMode="auto">
              <a:xfrm>
                <a:off x="3571" y="1802"/>
                <a:ext cx="15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b="0">
                    <a:solidFill>
                      <a:srgbClr val="000000"/>
                    </a:solidFill>
                    <a:latin typeface="Comic Sans MS" pitchFamily="66" charset="0"/>
                  </a:rPr>
                  <a:t>other header fields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668" name="Line 32"/>
              <p:cNvSpPr>
                <a:spLocks noChangeShapeType="1"/>
              </p:cNvSpPr>
              <p:nvPr/>
            </p:nvSpPr>
            <p:spPr bwMode="auto">
              <a:xfrm rot="10800000">
                <a:off x="4622" y="1179"/>
                <a:ext cx="71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BIC Stages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3865562" cy="26574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Additive Increase</a:t>
            </a:r>
          </a:p>
          <a:p>
            <a:pPr lvl="1">
              <a:defRPr/>
            </a:pPr>
            <a:r>
              <a:rPr lang="en-US" sz="2400" dirty="0" smtClean="0"/>
              <a:t>Linear increase with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inc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Binary search</a:t>
            </a:r>
          </a:p>
          <a:p>
            <a:pPr lvl="1">
              <a:defRPr/>
            </a:pPr>
            <a:r>
              <a:rPr lang="en-US" sz="2400" dirty="0" smtClean="0"/>
              <a:t>How to set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inc</a:t>
            </a:r>
          </a:p>
        </p:txBody>
      </p:sp>
      <p:sp>
        <p:nvSpPr>
          <p:cNvPr id="2109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4117AA-5A8E-4A11-81DD-C45AA50C01C4}" type="slidenum">
              <a:rPr lang="en-US" altLang="zh-CN" smtClean="0">
                <a:ea typeface="宋体" charset="-122"/>
              </a:rPr>
              <a:pPr/>
              <a:t>90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21150" y="1627188"/>
            <a:ext cx="4330700" cy="4121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altLang="zh-CN" b="0" i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Wmin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altLang="zh-CN" b="0" i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Wmax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){ 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0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zh-CN" b="0" i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Wmin+Wmax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)/2 - </a:t>
            </a:r>
            <a:r>
              <a:rPr lang="en-US" altLang="zh-CN" b="0" i="1" kern="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b="0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altLang="zh-CN" b="0" i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Smax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 inc = </a:t>
            </a:r>
            <a:r>
              <a:rPr lang="en-US" altLang="zh-CN" b="0" i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Smax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else if (</a:t>
            </a:r>
            <a:r>
              <a:rPr lang="en-US" altLang="zh-CN" b="0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zh-CN" b="0" i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Smin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b="0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b="0" i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Smin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0" i="1" kern="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+= </a:t>
            </a:r>
            <a:r>
              <a:rPr lang="en-US" altLang="zh-CN" b="0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b="0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if (no packet losses) </a:t>
            </a:r>
            <a:r>
              <a:rPr lang="en-US" altLang="zh-CN" b="0" i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Wmin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b="0" i="1" kern="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else {</a:t>
            </a:r>
          </a:p>
          <a:p>
            <a:pPr marL="1200150" lvl="2" indent="-28575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0" i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Wmax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b="0" i="1" kern="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200150" lvl="2" indent="-28575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0" i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Wmin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b="0" i="1" kern="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	(e.g. 0.8)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  <a:endParaRPr lang="en-US" altLang="zh-CN" b="0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BIC Stages</a:t>
            </a:r>
          </a:p>
        </p:txBody>
      </p:sp>
      <p:sp>
        <p:nvSpPr>
          <p:cNvPr id="2119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07623E-04FD-4E3B-909D-02E1CEF0DE7C}" type="slidenum">
              <a:rPr lang="en-US" altLang="zh-CN" smtClean="0">
                <a:ea typeface="宋体" charset="-122"/>
              </a:rPr>
              <a:pPr/>
              <a:t>91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1971" name="内容占位符 5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389063"/>
          </a:xfrm>
        </p:spPr>
        <p:txBody>
          <a:bodyPr/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Binary Search Stage</a:t>
            </a:r>
            <a:r>
              <a:rPr lang="en-US" altLang="zh-CN" sz="2400" smtClean="0"/>
              <a:t>: Additive increase + Binary search</a:t>
            </a:r>
          </a:p>
          <a:p>
            <a:pPr lvl="3"/>
            <a:endParaRPr lang="en-US" altLang="zh-CN" sz="1200" smtClean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400" smtClean="0">
                <a:solidFill>
                  <a:srgbClr val="FF0000"/>
                </a:solidFill>
              </a:rPr>
              <a:t>Max Probing Stage</a:t>
            </a:r>
            <a:r>
              <a:rPr lang="en-US" altLang="zh-CN" sz="2400" smtClean="0"/>
              <a:t>: Binary search + Additive increase</a:t>
            </a:r>
          </a:p>
        </p:txBody>
      </p:sp>
      <p:pic>
        <p:nvPicPr>
          <p:cNvPr id="7" name="图片 6" descr="bic_cur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5125" y="2675106"/>
            <a:ext cx="5457825" cy="32099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CUBIC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BIC problem</a:t>
            </a:r>
          </a:p>
          <a:p>
            <a:pPr lvl="1"/>
            <a:r>
              <a:rPr lang="en-US" altLang="zh-CN" smtClean="0"/>
              <a:t>The BIC’s growth function may be </a:t>
            </a:r>
            <a:r>
              <a:rPr lang="en-US" altLang="zh-CN" smtClean="0">
                <a:solidFill>
                  <a:srgbClr val="FF0000"/>
                </a:solidFill>
              </a:rPr>
              <a:t>too aggressive</a:t>
            </a:r>
            <a:r>
              <a:rPr lang="en-US" altLang="zh-CN" smtClean="0"/>
              <a:t> for TCP</a:t>
            </a:r>
          </a:p>
          <a:p>
            <a:pPr lvl="1"/>
            <a:r>
              <a:rPr lang="en-US" altLang="zh-CN" smtClean="0"/>
              <a:t>BIC is not suitable for short RTT or low speed networks</a:t>
            </a:r>
          </a:p>
          <a:p>
            <a:pPr lvl="3"/>
            <a:endParaRPr lang="en-US" altLang="zh-CN" smtClean="0"/>
          </a:p>
          <a:p>
            <a:r>
              <a:rPr lang="en-US" altLang="zh-CN" smtClean="0"/>
              <a:t>Handle</a:t>
            </a:r>
          </a:p>
          <a:p>
            <a:pPr lvl="1"/>
            <a:r>
              <a:rPr lang="en-US" altLang="zh-CN" smtClean="0"/>
              <a:t>Express the multi-stage BIC curve with a </a:t>
            </a:r>
            <a:r>
              <a:rPr lang="en-US" altLang="zh-CN" smtClean="0">
                <a:solidFill>
                  <a:srgbClr val="0000FF"/>
                </a:solidFill>
              </a:rPr>
              <a:t>single cubic function</a:t>
            </a:r>
          </a:p>
        </p:txBody>
      </p:sp>
      <p:sp>
        <p:nvSpPr>
          <p:cNvPr id="2129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49A813-7CA4-4EC7-A74B-2EA4A0FC13C8}" type="slidenum">
              <a:rPr lang="en-US" altLang="zh-CN" smtClean="0">
                <a:ea typeface="宋体" charset="-122"/>
              </a:rPr>
              <a:pPr/>
              <a:t>92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CUBIC Overview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Parameters</a:t>
            </a:r>
          </a:p>
          <a:p>
            <a:pPr lvl="1"/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Wcubic</a:t>
            </a:r>
            <a:r>
              <a:rPr lang="en-US" altLang="zh-CN" sz="2400" smtClean="0"/>
              <a:t>: current cwnd</a:t>
            </a:r>
          </a:p>
          <a:p>
            <a:pPr lvl="1"/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Wmax</a:t>
            </a:r>
            <a:r>
              <a:rPr lang="en-US" altLang="zh-CN" sz="2400" smtClean="0"/>
              <a:t>: window size just before the last lost</a:t>
            </a:r>
          </a:p>
          <a:p>
            <a:pPr lvl="1"/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smtClean="0"/>
              <a:t>: elapsed time from the last lost</a:t>
            </a:r>
          </a:p>
          <a:p>
            <a:pPr lvl="1"/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smtClean="0"/>
              <a:t>: a scaling constant</a:t>
            </a:r>
          </a:p>
          <a:p>
            <a:pPr lvl="3"/>
            <a:endParaRPr lang="en-US" altLang="zh-CN" sz="1800" smtClean="0"/>
          </a:p>
          <a:p>
            <a:r>
              <a:rPr lang="en-US" altLang="zh-CN" sz="2800" smtClean="0"/>
              <a:t>Function</a:t>
            </a:r>
          </a:p>
        </p:txBody>
      </p:sp>
      <p:sp>
        <p:nvSpPr>
          <p:cNvPr id="11981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2B412F-DEE6-4FD5-813D-048A93B5CB4E}" type="slidenum">
              <a:rPr lang="en-US" altLang="zh-CN" smtClean="0">
                <a:ea typeface="宋体" charset="-122"/>
              </a:rPr>
              <a:pPr/>
              <a:t>93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335213" y="3984625"/>
          <a:ext cx="4405312" cy="1738313"/>
        </p:xfrm>
        <a:graphic>
          <a:graphicData uri="http://schemas.openxmlformats.org/presentationml/2006/ole">
            <p:oleObj spid="_x0000_s119810" name="公式" r:id="rId3" imgW="180324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CUBIC Overview</a:t>
            </a:r>
          </a:p>
        </p:txBody>
      </p:sp>
      <p:pic>
        <p:nvPicPr>
          <p:cNvPr id="5" name="内容占位符 4" descr="cubic_curv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9975" y="1741487"/>
            <a:ext cx="6255273" cy="36722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50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033D0D-851A-4273-B2DD-3B59EA255D3B}" type="slidenum">
              <a:rPr lang="en-US" altLang="zh-CN" smtClean="0">
                <a:ea typeface="宋体" charset="-122"/>
              </a:rPr>
              <a:pPr/>
              <a:t>94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Real-time Transport Protocol (RTP)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RFC 3550</a:t>
            </a:r>
          </a:p>
          <a:p>
            <a:pPr lvl="1">
              <a:defRPr/>
            </a:pPr>
            <a:r>
              <a:rPr lang="en-US" dirty="0" smtClean="0"/>
              <a:t>Built upon UDP, i.e. RTP packets encapsulated in UDP segments</a:t>
            </a:r>
          </a:p>
          <a:p>
            <a:pPr lvl="1">
              <a:defRPr/>
            </a:pPr>
            <a:r>
              <a:rPr lang="en-US" dirty="0" smtClean="0"/>
              <a:t>Specifies packet structure for packets carrying audio, video data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RTP packet provides</a:t>
            </a:r>
          </a:p>
          <a:p>
            <a:pPr lvl="1">
              <a:defRPr/>
            </a:pPr>
            <a:r>
              <a:rPr lang="en-US" dirty="0" smtClean="0"/>
              <a:t>Payload type identification</a:t>
            </a:r>
          </a:p>
          <a:p>
            <a:pPr lvl="1">
              <a:defRPr/>
            </a:pPr>
            <a:r>
              <a:rPr lang="en-US" dirty="0" smtClean="0"/>
              <a:t>Packet sequence numbering</a:t>
            </a:r>
          </a:p>
          <a:p>
            <a:pPr lvl="1">
              <a:defRPr/>
            </a:pPr>
            <a:r>
              <a:rPr lang="en-US" dirty="0" smtClean="0"/>
              <a:t>Time stamping</a:t>
            </a:r>
            <a:endParaRPr lang="en-US" dirty="0"/>
          </a:p>
        </p:txBody>
      </p:sp>
      <p:sp>
        <p:nvSpPr>
          <p:cNvPr id="2160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8F914F-7DB2-4D49-8AE8-C04651435047}" type="slidenum">
              <a:rPr lang="en-US" altLang="zh-CN" smtClean="0">
                <a:ea typeface="宋体" charset="-122"/>
              </a:rPr>
              <a:pPr/>
              <a:t>95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1" name="图片 10" descr="图片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3429000"/>
            <a:ext cx="3316288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Real-time Streaming</a:t>
            </a:r>
          </a:p>
        </p:txBody>
      </p:sp>
      <p:sp>
        <p:nvSpPr>
          <p:cNvPr id="2549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ECC5C8-2A2A-439D-819A-95A811128759}" type="slidenum">
              <a:rPr lang="en-US" altLang="zh-CN" smtClean="0">
                <a:ea typeface="宋体" charset="-122"/>
              </a:rPr>
              <a:pPr/>
              <a:t>96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54981" name="Group 24"/>
          <p:cNvGrpSpPr>
            <a:grpSpLocks/>
          </p:cNvGrpSpPr>
          <p:nvPr/>
        </p:nvGrpSpPr>
        <p:grpSpPr bwMode="auto">
          <a:xfrm>
            <a:off x="1547813" y="1395413"/>
            <a:ext cx="5670550" cy="2446337"/>
            <a:chOff x="248" y="1872"/>
            <a:chExt cx="4656" cy="2160"/>
          </a:xfrm>
        </p:grpSpPr>
        <p:graphicFrame>
          <p:nvGraphicFramePr>
            <p:cNvPr id="254978" name="Object 2"/>
            <p:cNvGraphicFramePr>
              <a:graphicFrameLocks noChangeAspect="1"/>
            </p:cNvGraphicFramePr>
            <p:nvPr/>
          </p:nvGraphicFramePr>
          <p:xfrm>
            <a:off x="248" y="1872"/>
            <a:ext cx="4656" cy="1980"/>
          </p:xfrm>
          <a:graphic>
            <a:graphicData uri="http://schemas.openxmlformats.org/presentationml/2006/ole">
              <p:oleObj spid="_x0000_s254978" name="Bitmap Image" r:id="rId3" imgW="8695238" imgH="3877216" progId="PBrush">
                <p:embed/>
              </p:oleObj>
            </a:graphicData>
          </a:graphic>
        </p:graphicFrame>
        <p:sp>
          <p:nvSpPr>
            <p:cNvPr id="254986" name="Rectangle 26"/>
            <p:cNvSpPr>
              <a:spLocks noChangeArrowheads="1"/>
            </p:cNvSpPr>
            <p:nvPr/>
          </p:nvSpPr>
          <p:spPr bwMode="auto">
            <a:xfrm>
              <a:off x="1056" y="3696"/>
              <a:ext cx="1200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 altLang="zh-CN"/>
            </a:p>
          </p:txBody>
        </p:sp>
        <p:sp>
          <p:nvSpPr>
            <p:cNvPr id="254987" name="Rectangle 27"/>
            <p:cNvSpPr>
              <a:spLocks noChangeArrowheads="1"/>
            </p:cNvSpPr>
            <p:nvPr/>
          </p:nvSpPr>
          <p:spPr bwMode="auto">
            <a:xfrm>
              <a:off x="1200" y="345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 altLang="zh-CN"/>
            </a:p>
          </p:txBody>
        </p:sp>
      </p:grpSp>
      <p:pic>
        <p:nvPicPr>
          <p:cNvPr id="11" name="图片 10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13" y="4165600"/>
            <a:ext cx="5545137" cy="160813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2" name="下箭头 11"/>
          <p:cNvSpPr/>
          <p:nvPr/>
        </p:nvSpPr>
        <p:spPr bwMode="auto">
          <a:xfrm>
            <a:off x="3993175" y="3638551"/>
            <a:ext cx="491276" cy="378972"/>
          </a:xfrm>
          <a:prstGeom prst="downArrow">
            <a:avLst>
              <a:gd name="adj1" fmla="val 50000"/>
              <a:gd name="adj2" fmla="val 397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Real-time Streaming</a:t>
            </a:r>
          </a:p>
        </p:txBody>
      </p:sp>
      <p:sp>
        <p:nvSpPr>
          <p:cNvPr id="2560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9A7624-46C8-4CDC-91BD-CB8D9E1513D5}" type="slidenum">
              <a:rPr lang="en-US" altLang="zh-CN" smtClean="0">
                <a:ea typeface="宋体" charset="-122"/>
              </a:rPr>
              <a:pPr/>
              <a:t>97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56003" name="内容占位符 137" descr="图片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76338" y="1412875"/>
            <a:ext cx="7007225" cy="4895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RTP and QoS</a:t>
            </a:r>
          </a:p>
        </p:txBody>
      </p:sp>
      <p:sp>
        <p:nvSpPr>
          <p:cNvPr id="2570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>
                <a:cs typeface="Tahoma" pitchFamily="34" charset="0"/>
              </a:rPr>
              <a:t>RTP does not provide any mechanism to ensure </a:t>
            </a:r>
            <a:r>
              <a:rPr lang="en-US" altLang="zh-CN" sz="2800" smtClean="0">
                <a:solidFill>
                  <a:srgbClr val="FF0000"/>
                </a:solidFill>
                <a:cs typeface="Tahoma" pitchFamily="34" charset="0"/>
              </a:rPr>
              <a:t>timely data delivery</a:t>
            </a:r>
          </a:p>
          <a:p>
            <a:pPr lvl="3"/>
            <a:endParaRPr lang="en-US" altLang="zh-CN" sz="1800" smtClean="0">
              <a:cs typeface="Tahoma" pitchFamily="34" charset="0"/>
            </a:endParaRPr>
          </a:p>
          <a:p>
            <a:r>
              <a:rPr lang="en-US" altLang="zh-CN" sz="2800" smtClean="0">
                <a:cs typeface="Tahoma" pitchFamily="34" charset="0"/>
              </a:rPr>
              <a:t>RTP encapsulation is only seen at end systems, and unseen by </a:t>
            </a:r>
            <a:r>
              <a:rPr lang="en-US" altLang="zh-CN" sz="2800" smtClean="0">
                <a:solidFill>
                  <a:srgbClr val="FF0000"/>
                </a:solidFill>
                <a:cs typeface="Tahoma" pitchFamily="34" charset="0"/>
              </a:rPr>
              <a:t>intermediate routers</a:t>
            </a:r>
          </a:p>
          <a:p>
            <a:pPr lvl="3"/>
            <a:endParaRPr lang="en-US" altLang="zh-CN" sz="1800" smtClean="0">
              <a:cs typeface="Tahoma" pitchFamily="34" charset="0"/>
            </a:endParaRPr>
          </a:p>
          <a:p>
            <a:r>
              <a:rPr lang="en-US" altLang="zh-CN" sz="2800" smtClean="0"/>
              <a:t>Routers make </a:t>
            </a:r>
            <a:r>
              <a:rPr lang="en-US" altLang="zh-CN" sz="2800" smtClean="0">
                <a:solidFill>
                  <a:srgbClr val="FF0000"/>
                </a:solidFill>
              </a:rPr>
              <a:t>no special effort </a:t>
            </a:r>
            <a:r>
              <a:rPr lang="en-US" altLang="zh-CN" sz="2800" smtClean="0"/>
              <a:t>for RTP packets</a:t>
            </a:r>
          </a:p>
        </p:txBody>
      </p:sp>
      <p:sp>
        <p:nvSpPr>
          <p:cNvPr id="2570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AFCF4-310A-4460-80AB-E270A67FE553}" type="slidenum">
              <a:rPr lang="en-US" altLang="zh-CN" smtClean="0">
                <a:ea typeface="宋体" charset="-122"/>
              </a:rPr>
              <a:pPr/>
              <a:t>98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RTP Packets</a:t>
            </a:r>
          </a:p>
        </p:txBody>
      </p:sp>
      <p:sp>
        <p:nvSpPr>
          <p:cNvPr id="2580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152374-707C-459F-B492-92A08242A7AE}" type="slidenum">
              <a:rPr lang="en-US" altLang="zh-CN" smtClean="0">
                <a:ea typeface="宋体" charset="-122"/>
              </a:rPr>
              <a:pPr/>
              <a:t>99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580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6713" y="1409700"/>
            <a:ext cx="8569325" cy="1438275"/>
          </a:xfrm>
        </p:spPr>
      </p:pic>
      <p:pic>
        <p:nvPicPr>
          <p:cNvPr id="2539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8550" y="3005138"/>
            <a:ext cx="7089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讲义模板</Template>
  <TotalTime>6561</TotalTime>
  <Words>4687</Words>
  <Application>Microsoft Office PowerPoint</Application>
  <PresentationFormat>On-screen Show (4:3)</PresentationFormat>
  <Paragraphs>1292</Paragraphs>
  <Slides>127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127</vt:i4>
      </vt:variant>
    </vt:vector>
  </HeadingPairs>
  <TitlesOfParts>
    <vt:vector size="143" baseType="lpstr">
      <vt:lpstr>Tahoma</vt:lpstr>
      <vt:lpstr>宋体</vt:lpstr>
      <vt:lpstr>Arial</vt:lpstr>
      <vt:lpstr>Wingdings</vt:lpstr>
      <vt:lpstr>Comic Sans MS</vt:lpstr>
      <vt:lpstr>Times New Roman</vt:lpstr>
      <vt:lpstr>Courier New</vt:lpstr>
      <vt:lpstr>Symbol</vt:lpstr>
      <vt:lpstr>PMingLiU</vt:lpstr>
      <vt:lpstr>ZapfDingbats</vt:lpstr>
      <vt:lpstr>1_Blends</vt:lpstr>
      <vt:lpstr>1_Blends</vt:lpstr>
      <vt:lpstr>Clip</vt:lpstr>
      <vt:lpstr>Equation</vt:lpstr>
      <vt:lpstr>公式</vt:lpstr>
      <vt:lpstr>Bitmap Image</vt:lpstr>
      <vt:lpstr>Computer Networks</vt:lpstr>
      <vt:lpstr>Chapter 5. End-to-End Protocols</vt:lpstr>
      <vt:lpstr>Transport Services and Mechanisms</vt:lpstr>
      <vt:lpstr>Internet Transport Services</vt:lpstr>
      <vt:lpstr>Internet Transport-Layer Protocols</vt:lpstr>
      <vt:lpstr>Internet Transport Mechanisms</vt:lpstr>
      <vt:lpstr>Addressing</vt:lpstr>
      <vt:lpstr>Finding Addresses</vt:lpstr>
      <vt:lpstr>Multiplexing</vt:lpstr>
      <vt:lpstr>Multiplexing / Demultiplexing</vt:lpstr>
      <vt:lpstr>Demultiplexing</vt:lpstr>
      <vt:lpstr>Demultiplexing in UDP</vt:lpstr>
      <vt:lpstr>Demultiplexing in TCP</vt:lpstr>
      <vt:lpstr>Threaded Web Server</vt:lpstr>
      <vt:lpstr>Flow Control</vt:lpstr>
      <vt:lpstr>Receive Buffer</vt:lpstr>
      <vt:lpstr>Handle Flow Control</vt:lpstr>
      <vt:lpstr>Credit Scheme (1)</vt:lpstr>
      <vt:lpstr>Credit Scheme (2)</vt:lpstr>
      <vt:lpstr>Use of Header Fields</vt:lpstr>
      <vt:lpstr>Sending and Receiving Windows</vt:lpstr>
      <vt:lpstr>Credit Allocation Procedure</vt:lpstr>
      <vt:lpstr>Connection Establishment and Termination</vt:lpstr>
      <vt:lpstr>Reliable Sequencing Network Service</vt:lpstr>
      <vt:lpstr>Simple Connection State Diagram</vt:lpstr>
      <vt:lpstr>Connection Establishment</vt:lpstr>
      <vt:lpstr>Handle Pending Request</vt:lpstr>
      <vt:lpstr>Termination</vt:lpstr>
      <vt:lpstr>Side Initiating Termination</vt:lpstr>
      <vt:lpstr>Side Not Initiating Termination</vt:lpstr>
      <vt:lpstr>Unreliable Network Service</vt:lpstr>
      <vt:lpstr>Connection Establishment</vt:lpstr>
      <vt:lpstr>2-Way Handshake: Slipped Data Segment</vt:lpstr>
      <vt:lpstr>2-Way Handshake: Obsolete SYN</vt:lpstr>
      <vt:lpstr>3-Way Handshake</vt:lpstr>
      <vt:lpstr>3-Way Handshake: Examples</vt:lpstr>
      <vt:lpstr>3-Way Handshake: State Diagram</vt:lpstr>
      <vt:lpstr>Connection Termination</vt:lpstr>
      <vt:lpstr>Graceful Close</vt:lpstr>
      <vt:lpstr>State Diagram: Client and Server</vt:lpstr>
      <vt:lpstr>Crash Recovery</vt:lpstr>
      <vt:lpstr>Reliable Communication</vt:lpstr>
      <vt:lpstr>Ordered Delivery</vt:lpstr>
      <vt:lpstr>Retransmission Strategy</vt:lpstr>
      <vt:lpstr>Setting Re-transmission Timer</vt:lpstr>
      <vt:lpstr>Window Timer</vt:lpstr>
      <vt:lpstr>Duplication Detection</vt:lpstr>
      <vt:lpstr>Incorrect Duplicate Detection (1)</vt:lpstr>
      <vt:lpstr>Incorrect Duplicate Detection (2)</vt:lpstr>
      <vt:lpstr>User Datagram Protocol (UDP)</vt:lpstr>
      <vt:lpstr>UDP Uses</vt:lpstr>
      <vt:lpstr>UDP Segment Format</vt:lpstr>
      <vt:lpstr>Transmission Control Protocol (TCP)</vt:lpstr>
      <vt:lpstr>TCP Header Fields (1)</vt:lpstr>
      <vt:lpstr>TCP Header Fields (2)</vt:lpstr>
      <vt:lpstr>TCP Header Fields (3)</vt:lpstr>
      <vt:lpstr>Parameters Passed to IP</vt:lpstr>
      <vt:lpstr>TCP Service Request Primitives</vt:lpstr>
      <vt:lpstr>TCP Service Response Primitives</vt:lpstr>
      <vt:lpstr>TCP Mechanisms (1)</vt:lpstr>
      <vt:lpstr>Illustration of Connection establishment &amp; Termination</vt:lpstr>
      <vt:lpstr>TCP Mechanisms (2)</vt:lpstr>
      <vt:lpstr>Implementation Policy</vt:lpstr>
      <vt:lpstr>Send</vt:lpstr>
      <vt:lpstr>Deliver</vt:lpstr>
      <vt:lpstr>Accept</vt:lpstr>
      <vt:lpstr>Retransmit</vt:lpstr>
      <vt:lpstr>Fast Retransmit</vt:lpstr>
      <vt:lpstr>Acknowledgement</vt:lpstr>
      <vt:lpstr>TCP Congestion Control</vt:lpstr>
      <vt:lpstr>Retransmission Timer Management</vt:lpstr>
      <vt:lpstr>Simple Average</vt:lpstr>
      <vt:lpstr>Exponential Average</vt:lpstr>
      <vt:lpstr>Simple and Exponential Averaging</vt:lpstr>
      <vt:lpstr>RFC 793</vt:lpstr>
      <vt:lpstr>Jacobson’s Algorithm (1)</vt:lpstr>
      <vt:lpstr>Jacobson’s Algorithm (2)</vt:lpstr>
      <vt:lpstr>Jacobson’s RTO Calculation</vt:lpstr>
      <vt:lpstr>Exponential RTO Backoff</vt:lpstr>
      <vt:lpstr>Karn’s Algorithm</vt:lpstr>
      <vt:lpstr>Window Management</vt:lpstr>
      <vt:lpstr>Slow Start</vt:lpstr>
      <vt:lpstr>Dynamic Windows Sizing</vt:lpstr>
      <vt:lpstr>Illustration of Window Management</vt:lpstr>
      <vt:lpstr>New Window Management Algorithm</vt:lpstr>
      <vt:lpstr>Too Slow Linear Increase</vt:lpstr>
      <vt:lpstr>BIC and CUBIC</vt:lpstr>
      <vt:lpstr>BIC</vt:lpstr>
      <vt:lpstr>BIC Overview</vt:lpstr>
      <vt:lpstr>BIC Stages</vt:lpstr>
      <vt:lpstr>BIC Stages</vt:lpstr>
      <vt:lpstr>CUBIC</vt:lpstr>
      <vt:lpstr>CUBIC Overview</vt:lpstr>
      <vt:lpstr>CUBIC Overview</vt:lpstr>
      <vt:lpstr>Real-time Transport Protocol (RTP)</vt:lpstr>
      <vt:lpstr>Real-time Streaming</vt:lpstr>
      <vt:lpstr>Real-time Streaming</vt:lpstr>
      <vt:lpstr>RTP and QoS</vt:lpstr>
      <vt:lpstr>RTP Packets</vt:lpstr>
      <vt:lpstr>RTP Header</vt:lpstr>
      <vt:lpstr>RTP Header</vt:lpstr>
      <vt:lpstr>RTP Header</vt:lpstr>
      <vt:lpstr>RTP Control Protocol (RTCP)</vt:lpstr>
      <vt:lpstr>RTCP Message Types</vt:lpstr>
      <vt:lpstr>Sender/Receiver Report PDUs</vt:lpstr>
      <vt:lpstr>Session Initiation Protocol (SIP)</vt:lpstr>
      <vt:lpstr>SIP Services</vt:lpstr>
      <vt:lpstr>SIP Addressing</vt:lpstr>
      <vt:lpstr>Setting up a Call</vt:lpstr>
      <vt:lpstr>Other Possible Reply</vt:lpstr>
      <vt:lpstr>A SIP Request Message</vt:lpstr>
      <vt:lpstr>A SIP Response Message</vt:lpstr>
      <vt:lpstr>Finding a Callee</vt:lpstr>
      <vt:lpstr>SIP Registrar</vt:lpstr>
      <vt:lpstr>Using Redirect Server</vt:lpstr>
      <vt:lpstr>Using Proxy Server</vt:lpstr>
      <vt:lpstr>A More Complicated Example</vt:lpstr>
      <vt:lpstr>Real Time Streaming Protocol (RTSP)</vt:lpstr>
      <vt:lpstr>RTSP Scenario</vt:lpstr>
      <vt:lpstr>A Meta-File Example</vt:lpstr>
      <vt:lpstr>RTSP Operation</vt:lpstr>
      <vt:lpstr>SETUP Example</vt:lpstr>
      <vt:lpstr>PLAY Example</vt:lpstr>
      <vt:lpstr>Pause and Teardown</vt:lpstr>
      <vt:lpstr>RTSP Reliability</vt:lpstr>
      <vt:lpstr>A Little More</vt:lpstr>
      <vt:lpstr>Chapter Goals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微软用户</cp:lastModifiedBy>
  <cp:revision>381</cp:revision>
  <dcterms:created xsi:type="dcterms:W3CDTF">2002-08-26T10:01:27Z</dcterms:created>
  <dcterms:modified xsi:type="dcterms:W3CDTF">2011-09-13T07:47:09Z</dcterms:modified>
</cp:coreProperties>
</file>