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07" r:id="rId2"/>
    <p:sldMasterId id="2147483720" r:id="rId3"/>
    <p:sldMasterId id="2147483733" r:id="rId4"/>
    <p:sldMasterId id="2147483750" r:id="rId5"/>
    <p:sldMasterId id="2147483767" r:id="rId6"/>
  </p:sldMasterIdLst>
  <p:notesMasterIdLst>
    <p:notesMasterId r:id="rId80"/>
  </p:notesMasterIdLst>
  <p:sldIdLst>
    <p:sldId id="256" r:id="rId7"/>
    <p:sldId id="322" r:id="rId8"/>
    <p:sldId id="323" r:id="rId9"/>
    <p:sldId id="324" r:id="rId10"/>
    <p:sldId id="341" r:id="rId11"/>
    <p:sldId id="326" r:id="rId12"/>
    <p:sldId id="327" r:id="rId13"/>
    <p:sldId id="330" r:id="rId14"/>
    <p:sldId id="331" r:id="rId15"/>
    <p:sldId id="332" r:id="rId16"/>
    <p:sldId id="334" r:id="rId17"/>
    <p:sldId id="343" r:id="rId18"/>
    <p:sldId id="336" r:id="rId19"/>
    <p:sldId id="344" r:id="rId20"/>
    <p:sldId id="342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5" r:id="rId39"/>
    <p:sldId id="364" r:id="rId40"/>
    <p:sldId id="366" r:id="rId41"/>
    <p:sldId id="367" r:id="rId42"/>
    <p:sldId id="368" r:id="rId43"/>
    <p:sldId id="369" r:id="rId44"/>
    <p:sldId id="370" r:id="rId45"/>
    <p:sldId id="372" r:id="rId46"/>
    <p:sldId id="371" r:id="rId47"/>
    <p:sldId id="373" r:id="rId48"/>
    <p:sldId id="374" r:id="rId49"/>
    <p:sldId id="375" r:id="rId50"/>
    <p:sldId id="401" r:id="rId51"/>
    <p:sldId id="376" r:id="rId52"/>
    <p:sldId id="377" r:id="rId53"/>
    <p:sldId id="402" r:id="rId54"/>
    <p:sldId id="405" r:id="rId55"/>
    <p:sldId id="413" r:id="rId56"/>
    <p:sldId id="414" r:id="rId57"/>
    <p:sldId id="407" r:id="rId58"/>
    <p:sldId id="408" r:id="rId59"/>
    <p:sldId id="409" r:id="rId60"/>
    <p:sldId id="415" r:id="rId61"/>
    <p:sldId id="410" r:id="rId62"/>
    <p:sldId id="412" r:id="rId63"/>
    <p:sldId id="411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425" r:id="rId73"/>
    <p:sldId id="426" r:id="rId74"/>
    <p:sldId id="427" r:id="rId75"/>
    <p:sldId id="428" r:id="rId76"/>
    <p:sldId id="429" r:id="rId77"/>
    <p:sldId id="430" r:id="rId78"/>
    <p:sldId id="416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86532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7BB3C61-DE48-4978-A270-3619C0AC2C5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Resource reservation protocol</a:t>
            </a:r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08F96-FC47-4878-9281-C47D939F2543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2EF2C-AD39-4884-96B5-730E5B41837E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smtClean="0"/>
              <a:t>Discard </a:t>
            </a:r>
            <a:r>
              <a:rPr lang="en-US" altLang="zh-CN" smtClean="0"/>
              <a:t>S</a:t>
            </a:r>
            <a:r>
              <a:rPr lang="en-US" altLang="en-US" smtClean="0"/>
              <a:t>trategy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56BDE-7171-40C8-AACC-11B1AFA9A758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DE: Discard Eligibility</a:t>
            </a:r>
          </a:p>
          <a:p>
            <a:pPr eaLnBrk="1" hangingPunct="1"/>
            <a:r>
              <a:rPr lang="zh-CN" altLang="en-US" smtClean="0"/>
              <a:t>单位时间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23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OAM: Operation, Administration, and Maintenance</a:t>
            </a:r>
          </a:p>
          <a:p>
            <a:r>
              <a:rPr lang="en-US" altLang="zh-CN" smtClean="0"/>
              <a:t>F4, F5 is ATM OAM fault management, loopback, and continuity check (CC) cells</a:t>
            </a:r>
          </a:p>
          <a:p>
            <a:r>
              <a:rPr lang="en-US" altLang="zh-CN" smtClean="0"/>
              <a:t>F4 used in VPs, F5 in VCs</a:t>
            </a:r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6B17F-FCC5-4625-987C-10D3DF5610E1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88E6B-D3E8-4A41-817D-F1964D77806F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VBR: for burst traffic (i.e. computer traffic)</a:t>
            </a:r>
          </a:p>
          <a:p>
            <a:pPr eaLnBrk="1" hangingPunct="1"/>
            <a:r>
              <a:rPr lang="en-US" altLang="zh-CN" smtClean="0"/>
              <a:t>PCR: cell per second</a:t>
            </a:r>
          </a:p>
          <a:p>
            <a:pPr eaLnBrk="1" hangingPunct="1"/>
            <a:r>
              <a:rPr lang="en-US" altLang="zh-CN" smtClean="0"/>
              <a:t>CDVT: Millisecond or us (microsecond)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CLP == 1 ?</a:t>
            </a:r>
          </a:p>
        </p:txBody>
      </p:sp>
      <p:sp>
        <p:nvSpPr>
          <p:cNvPr id="1525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EDB08-5DDD-444E-9471-B3730A4EA7D7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Resource reservation protocol</a:t>
            </a:r>
          </a:p>
        </p:txBody>
      </p:sp>
      <p:sp>
        <p:nvSpPr>
          <p:cNvPr id="1597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14658-7952-4A0D-8C5B-5C0532E306B8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E2CCF-2AC8-4362-98CA-EF3DF9315E5C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49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流约定：</a:t>
            </a:r>
            <a:r>
              <a:rPr lang="en-US" altLang="zh-CN" smtClean="0"/>
              <a:t>delay, throughput, lost, …</a:t>
            </a:r>
          </a:p>
          <a:p>
            <a:pPr eaLnBrk="1" hangingPunct="1"/>
            <a:r>
              <a:rPr lang="zh-CN" altLang="en-US" smtClean="0"/>
              <a:t>筛选：</a:t>
            </a:r>
            <a:r>
              <a:rPr lang="en-US" altLang="zh-CN" smtClean="0"/>
              <a:t>token bucket – Rate, Burst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2F343-DDA5-4CC1-9A27-3B2173EB5247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59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量体裁衣 </a:t>
            </a:r>
            <a:r>
              <a:rPr lang="en-US" altLang="zh-CN" smtClean="0"/>
              <a:t>vs. </a:t>
            </a:r>
            <a:r>
              <a:rPr lang="zh-CN" altLang="en-US" smtClean="0"/>
              <a:t>按标准号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0A794-673E-4FEB-89A8-2271EBCEEB8C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60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Internet Service Provider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D392C-0D4E-44E9-8DF8-F711A3468CBC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61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参数设置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DE272-3CEB-4D14-B057-54EC98180D0D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6FC14-43E7-4B7E-92CB-78A8E52D8094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69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快速转发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公交专用车道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C5663-9DA4-4EB2-BC9F-E7C2168FE250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70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4×3=12</a:t>
            </a:r>
            <a:r>
              <a:rPr lang="zh-CN" altLang="en-US" smtClean="0"/>
              <a:t>种不同的</a:t>
            </a:r>
            <a:r>
              <a:rPr lang="en-US" altLang="zh-CN" smtClean="0"/>
              <a:t>profile</a:t>
            </a:r>
          </a:p>
          <a:p>
            <a:pPr eaLnBrk="1" hangingPunct="1"/>
            <a:r>
              <a:rPr lang="zh-CN" altLang="en-US" smtClean="0"/>
              <a:t>确保转发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55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Random Early Discard</a:t>
            </a:r>
          </a:p>
        </p:txBody>
      </p:sp>
      <p:sp>
        <p:nvSpPr>
          <p:cNvPr id="1955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BD6D4-B355-449A-8E83-1D1FAB3A7B6C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86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Random Early Discard</a:t>
            </a:r>
          </a:p>
        </p:txBody>
      </p:sp>
      <p:sp>
        <p:nvSpPr>
          <p:cNvPr id="1986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D6EB1-FEAB-489F-827E-F50857A7F66B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FF1A4-B350-4DBA-9C4D-3BB99B8EB03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存储资源占用、执行时间占用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不丢失分组</a:t>
            </a:r>
            <a:endParaRPr lang="en-US" smtClean="0"/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2AEE1-F8DD-40CD-81C7-20117B863783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Policing</a:t>
            </a:r>
            <a:r>
              <a:rPr lang="zh-CN" altLang="en-US" smtClean="0"/>
              <a:t>最有效，但实现最难</a:t>
            </a:r>
            <a:endParaRPr lang="en-US" smtClean="0"/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AEA1F-3552-4CC1-8DB9-DC057419BFF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AA50F-46B1-4DAA-AF7F-2E62517D73B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缓冲利用率</a:t>
            </a:r>
            <a:r>
              <a:rPr lang="en-US" altLang="zh-CN" smtClean="0"/>
              <a:t>&gt;85%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forward</a:t>
            </a:r>
            <a:r>
              <a:rPr lang="zh-CN" altLang="en-US" smtClean="0"/>
              <a:t>简单，</a:t>
            </a:r>
            <a:r>
              <a:rPr lang="en-US" altLang="zh-CN" smtClean="0"/>
              <a:t>backward</a:t>
            </a:r>
            <a:r>
              <a:rPr lang="zh-CN" altLang="en-US" smtClean="0"/>
              <a:t>需要识别</a:t>
            </a:r>
            <a:endParaRPr lang="en-US" smtClean="0"/>
          </a:p>
        </p:txBody>
      </p:sp>
      <p:sp>
        <p:nvSpPr>
          <p:cNvPr id="1167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A2CA9-9D28-416A-8D8E-F4345CB16205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Backward / Forward explicit congestion notification</a:t>
            </a:r>
          </a:p>
        </p:txBody>
      </p:sp>
      <p:sp>
        <p:nvSpPr>
          <p:cNvPr id="1187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B24DF-A69B-4D04-9D4F-921108ED1194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39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weight = 0.002 (0.02)</a:t>
            </a:r>
          </a:p>
          <a:p>
            <a:r>
              <a:rPr lang="en-US" altLang="zh-CN" smtClean="0"/>
              <a:t>maxP = 0.02</a:t>
            </a:r>
          </a:p>
        </p:txBody>
      </p:sp>
      <p:sp>
        <p:nvSpPr>
          <p:cNvPr id="1239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9CD6B-5B94-4FAF-8667-C15493BF3A2A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3958-5A61-4939-B339-53DC6772656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467F8-9016-48A3-A151-E2CA141247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BEE6-4C38-44C6-8D66-6A01E4C9BE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01E1B-7224-4702-BDCB-7393867E97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9D495-B2A2-43F4-A86D-93FB2B1187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A33EA-5BC1-42A1-BBBA-80F2BB86AE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801C-29B9-417C-A85C-523A360EA9E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B1F0-9566-4C8E-97A8-C90D903198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1193-875F-45D2-8FEC-C184376FF87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30400-AAD1-433D-9D9F-1596C52399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8BF1-560E-4485-99BA-9C8A18A1744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98F94-B4A3-4B8E-A775-B8EEB45F23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CC727-313E-42E0-8821-E26253DDB77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F3E09-6545-4EAD-B390-358051DA567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48939-1C36-4EAB-ADA4-F680CEF215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8B9E9-B02E-434E-A4CF-8BBC861E84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7AF7E-B5FA-4A2E-974D-118D101195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E7B2-8B0A-436B-AB7E-B6FAEAEDBB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4AE4B-A4E4-48E7-B89B-368D93F9E9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B3E96-2CDE-43CD-BD3F-0CFCD011B2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1A3A8-43C1-4EB4-81BF-EBAA7BF307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71BE1-00B1-443C-A27A-460DC19EDF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F922F-49FC-4F1B-B36A-D7489BB4E5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724AF-250A-4E88-95E7-7C0E2553FC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A1134-3503-4CB7-BF5A-AF7AA52E96E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C368B-337E-4F97-B6FC-9B089DDAE2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EABDD-38F0-4C35-ABA9-00C8332DDE7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14A5A-9252-4900-AC2E-1D5BAA75FC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903-4DEB-4F33-BD9A-42FBBD47BD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FAD0C-BA73-423A-A738-117459FFEB8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545E-655B-4C56-8E5D-809E0B16295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EB8C25BD-7659-4A7E-B748-B3595A617D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DB51A4E1-6375-4148-96CB-192277BF1A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9F3FF-BA2C-4635-B56D-FE226F9E30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BC6899AF-031D-4D88-A721-AC29F9DCC3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A7E9BCF9-5691-42C9-8866-8FEF67FE21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4260BE01-1265-4F20-894D-28DBADBEDB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3E0F8989-2775-4D77-8413-2BBE165E7B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CB42A901-9055-40EA-9FBE-9C558E22D2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A56F85F8-94FC-46A5-A505-81CFCC26F1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0E8D51FC-5A7D-4C0A-83EE-91122537A4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94F07862-A702-4E70-BBE4-1DDCBC41A4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55FBE201-E816-484A-90CA-E20C35E75F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13A8AF14-C579-4481-85C2-056ECAD075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5A11A-462C-466C-B8B6-0191633952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DAF0A6F2-793A-4474-A35E-E86D015D7B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F459FA93-8210-49E7-82F5-D529C5F56B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68F37F94-9D55-4B72-914F-3852771C3FA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6E5B1BA7-DD25-4791-B291-93400E69EE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2299D3AC-26AB-4D09-840C-C276E4717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02201135-DA98-491C-B0B1-EA19EFE2D3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A36497BE-2739-42F0-AB74-381519E797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7BD85016-FE16-4F89-ABBF-F8545C41D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8B3B9116-30B6-4C96-A8E3-648414EFD5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B78513C7-7DCD-4082-8F30-0CADC706F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0F23F-D444-4175-9A6B-5573D6CD08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C83D1ADC-177D-46F8-B9BF-A3BD6590A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9A811AC8-BD90-48B2-A848-3BE083504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47387EBF-6D7C-4147-AF94-9EC262C0C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1FFB66AC-E213-44C8-A88B-DEB5D7893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90BBD2B7-B01F-462C-A12C-167E0494F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3B0F2F8C-8D04-40E0-A84F-23B3A16D49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BC8FE6C8-3D15-4081-BD66-EC3450836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9FBFB9D4-468B-4A0B-83CF-67CAB33313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8110D6CB-14C3-4DA6-826E-80B5F02850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ea typeface="宋体" charset="-122"/>
              </a:defRPr>
            </a:lvl1pPr>
          </a:lstStyle>
          <a:p>
            <a:pPr>
              <a:defRPr/>
            </a:pPr>
            <a:fld id="{DC031AF6-FAE8-4E72-95D1-1949D401B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CDFF0-A926-4AFF-829D-109E32774CD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98743-AC47-40D6-895F-555A63EFF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F7906-0813-49F6-BC60-BC9E93D2E8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FAD3D-7B92-4349-9FA0-8641CABC3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66399-1F96-4F99-A672-7D7064467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6B1B-5993-4DEE-9834-80CEBDDA4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AD9C1-F879-4F8D-AAAA-7A971E5F9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7D0CB-CF4B-4A9A-A757-FF573FA90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9CB84-EA4F-413D-BFA5-376718964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A1425-4B52-4546-A811-3BC71964D0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7265C-ABA2-44D1-BFF8-7480B954F2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D3109-B148-43DC-9E44-3B02EB7608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522EF-6DF2-492F-A50C-B50EC2BEDF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9FA1E-10EC-4B5E-8642-EA8CC1DBCA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6F39-73CE-45FC-B0CF-860E066A1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F17D3-BFD8-40E4-9DEA-8F7FDEA42B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207D5-9407-40EB-B696-0AA9998E4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541A-FB18-48C0-BAF0-9A21D99F9D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8E191-2365-4390-8444-A09140E9BD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w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R0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D6BB01CF-1CD0-482A-BEA3-C8C06776DCB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034" name="图片 10" descr="校徽.gif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15" r:id="rId2"/>
    <p:sldLayoutId id="2147483814" r:id="rId3"/>
    <p:sldLayoutId id="2147483813" r:id="rId4"/>
    <p:sldLayoutId id="2147483812" r:id="rId5"/>
    <p:sldLayoutId id="2147483811" r:id="rId6"/>
    <p:sldLayoutId id="2147483810" r:id="rId7"/>
    <p:sldLayoutId id="2147483809" r:id="rId8"/>
    <p:sldLayoutId id="2147483808" r:id="rId9"/>
    <p:sldLayoutId id="2147483807" r:id="rId10"/>
    <p:sldLayoutId id="2147483806" r:id="rId11"/>
    <p:sldLayoutId id="2147483805" r:id="rId12"/>
    <p:sldLayoutId id="214748380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ow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 descr="R0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dirty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62FD3D4-46B5-45C6-AF9A-E5F8AC81FA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70" name="图片 10" descr="校徽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  <p:sldLayoutId id="214748381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tow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R0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dirty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ECA4E23-9EDA-498E-99A8-5D062C0AFE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82" name="图片 10" descr="校徽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7" r:id="rId2"/>
    <p:sldLayoutId id="2147483836" r:id="rId3"/>
    <p:sldLayoutId id="2147483835" r:id="rId4"/>
    <p:sldLayoutId id="2147483834" r:id="rId5"/>
    <p:sldLayoutId id="2147483833" r:id="rId6"/>
    <p:sldLayoutId id="2147483832" r:id="rId7"/>
    <p:sldLayoutId id="2147483831" r:id="rId8"/>
    <p:sldLayoutId id="2147483830" r:id="rId9"/>
    <p:sldLayoutId id="2147483829" r:id="rId10"/>
    <p:sldLayoutId id="2147483828" r:id="rId11"/>
    <p:sldLayoutId id="214748382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tower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 descr="R0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dirty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21E0F19-9D46-449C-B860-04FA9F1AED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41994" name="图片 10" descr="校徽.gif"/>
          <p:cNvPicPr>
            <a:picLocks noChangeAspect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tower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 descr="R0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D782091-AAD9-467B-8293-8A2186921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59402" name="图片 10" descr="校徽.gif"/>
          <p:cNvPicPr>
            <a:picLocks noChangeAspect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tower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 descr="R0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D573F57-1DB5-4898-AD9E-EDBC3506B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76810" name="图片 10" descr="校徽.gif"/>
          <p:cNvPicPr>
            <a:picLocks noChangeAspect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2" r:id="rId2"/>
    <p:sldLayoutId id="2147483851" r:id="rId3"/>
    <p:sldLayoutId id="2147483850" r:id="rId4"/>
    <p:sldLayoutId id="2147483849" r:id="rId5"/>
    <p:sldLayoutId id="2147483848" r:id="rId6"/>
    <p:sldLayoutId id="2147483847" r:id="rId7"/>
    <p:sldLayoutId id="2147483846" r:id="rId8"/>
    <p:sldLayoutId id="2147483845" r:id="rId9"/>
    <p:sldLayoutId id="2147483844" r:id="rId10"/>
    <p:sldLayoutId id="2147483843" r:id="rId11"/>
    <p:sldLayoutId id="2147483842" r:id="rId12"/>
    <p:sldLayoutId id="2147483841" r:id="rId13"/>
    <p:sldLayoutId id="2147483840" r:id="rId14"/>
    <p:sldLayoutId id="2147483839" r:id="rId15"/>
    <p:sldLayoutId id="2147483838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F66E1-E1D9-4787-8C6B-2CC8C06C55E3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412875"/>
            <a:ext cx="7200900" cy="1725613"/>
          </a:xfrm>
        </p:spPr>
        <p:txBody>
          <a:bodyPr/>
          <a:lstStyle/>
          <a:p>
            <a:pPr algn="ctr" eaLnBrk="1" hangingPunct="1"/>
            <a:r>
              <a:rPr lang="en-US" altLang="zh-CN" sz="5400" smtClean="0"/>
              <a:t>Computer Networks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Gu Qing, Xia Nai</a:t>
            </a:r>
          </a:p>
          <a:p>
            <a:pPr eaLnBrk="1" hangingPunct="1"/>
            <a:r>
              <a:rPr lang="en-US" altLang="zh-CN" sz="2800" smtClean="0"/>
              <a:t>Nanjing University</a:t>
            </a:r>
          </a:p>
          <a:p>
            <a:pPr eaLnBrk="1" hangingPunct="1"/>
            <a:fld id="{2234B4A8-A508-412F-8B03-9817B17C51E9}" type="datetime1">
              <a:rPr lang="zh-CN" altLang="en-US" sz="2800" smtClean="0"/>
              <a:pPr eaLnBrk="1" hangingPunct="1"/>
              <a:t>2011-9-13</a:t>
            </a:fld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B9B629-0644-4E84-990E-C70131851103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Possible Mechanisms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Choke Packet</a:t>
            </a:r>
          </a:p>
          <a:p>
            <a:pPr eaLnBrk="1" hangingPunct="1"/>
            <a:r>
              <a:rPr lang="en-US" altLang="en-US" smtClean="0"/>
              <a:t>Backpressure</a:t>
            </a:r>
          </a:p>
          <a:p>
            <a:pPr eaLnBrk="1" hangingPunct="1"/>
            <a:r>
              <a:rPr lang="en-US" altLang="zh-CN" smtClean="0"/>
              <a:t>Warning bit</a:t>
            </a:r>
          </a:p>
          <a:p>
            <a:pPr eaLnBrk="1" hangingPunct="1"/>
            <a:r>
              <a:rPr lang="en-US" altLang="zh-CN" smtClean="0"/>
              <a:t>Congestion window</a:t>
            </a:r>
          </a:p>
          <a:p>
            <a:pPr eaLnBrk="1" hangingPunct="1"/>
            <a:r>
              <a:rPr lang="en-US" altLang="zh-CN" smtClean="0"/>
              <a:t>Random early discard</a:t>
            </a:r>
          </a:p>
          <a:p>
            <a:pPr eaLnBrk="1" hangingPunct="1"/>
            <a:r>
              <a:rPr lang="en-US" altLang="zh-CN" smtClean="0"/>
              <a:t>Traffic shaping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AF797-507F-4BE3-B380-D7A47EC5F2FF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Choke Packet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25209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dirty="0" smtClean="0"/>
              <a:t>Control packet </a:t>
            </a:r>
          </a:p>
          <a:p>
            <a:pPr lvl="1" eaLnBrk="1" hangingPunct="1">
              <a:defRPr/>
            </a:pPr>
            <a:r>
              <a:rPr lang="en-US" altLang="en-US" dirty="0" smtClean="0"/>
              <a:t>Generated at </a:t>
            </a:r>
            <a:r>
              <a:rPr lang="en-US" altLang="en-US" dirty="0" smtClean="0">
                <a:solidFill>
                  <a:schemeClr val="hlink"/>
                </a:solidFill>
              </a:rPr>
              <a:t>congested node</a:t>
            </a:r>
          </a:p>
          <a:p>
            <a:pPr lvl="1" eaLnBrk="1" hangingPunct="1">
              <a:defRPr/>
            </a:pPr>
            <a:r>
              <a:rPr lang="en-US" altLang="en-US" dirty="0" smtClean="0"/>
              <a:t>Sent to source node</a:t>
            </a:r>
          </a:p>
          <a:p>
            <a:pPr lvl="3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>
                <a:latin typeface="Comic Sans MS" pitchFamily="66" charset="0"/>
              </a:rPr>
              <a:t>ICMP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hlink"/>
                </a:solidFill>
              </a:rPr>
              <a:t>source quench</a:t>
            </a:r>
          </a:p>
          <a:p>
            <a:pPr lvl="1" eaLnBrk="1" hangingPunct="1">
              <a:defRPr/>
            </a:pPr>
            <a:r>
              <a:rPr lang="en-US" altLang="en-US" dirty="0" smtClean="0"/>
              <a:t>From router or destination, sent for every discarded packet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005263"/>
            <a:ext cx="8528050" cy="23383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Backpressure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1605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Hop-by-Hop Choke Packets</a:t>
            </a:r>
          </a:p>
          <a:p>
            <a:pPr lvl="1">
              <a:defRPr/>
            </a:pPr>
            <a:r>
              <a:rPr lang="en-US" dirty="0" smtClean="0"/>
              <a:t>Propagation time &gt; transmission time (long distance or high speed link)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Choke packets </a:t>
            </a:r>
            <a:r>
              <a:rPr lang="en-US" dirty="0" smtClean="0"/>
              <a:t>from router to source are not effective</a:t>
            </a:r>
          </a:p>
          <a:p>
            <a:pPr lvl="1">
              <a:defRPr/>
            </a:pPr>
            <a:r>
              <a:rPr lang="en-US" dirty="0" smtClean="0"/>
              <a:t>Require each hop to reduce its transmission</a:t>
            </a:r>
            <a:endParaRPr lang="en-US" dirty="0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F6C50-F76B-43C4-ACBC-0459E4F597DC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3716338"/>
            <a:ext cx="8528050" cy="13779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9AE352-DA5F-4980-BD63-B484B093FB5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Warning Bit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800" dirty="0" smtClean="0"/>
              <a:t>Special bits set in the packet header by switches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</a:rPr>
              <a:t>Alerts end systems</a:t>
            </a:r>
            <a:r>
              <a:rPr lang="en-US" altLang="en-US" sz="2400" dirty="0" smtClean="0"/>
              <a:t> of increasing congestion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End systems take steps to reduce offered load</a:t>
            </a:r>
          </a:p>
          <a:p>
            <a:pPr lvl="3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en-US" sz="2800" dirty="0" smtClean="0"/>
              <a:t>Backwards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Congestion avoidance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in opposite direction</a:t>
            </a:r>
            <a:r>
              <a:rPr lang="en-US" altLang="en-US" sz="2400" dirty="0" smtClean="0"/>
              <a:t> to congested packet 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Assume congestion will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burst up quickly</a:t>
            </a:r>
          </a:p>
          <a:p>
            <a:pPr lvl="3" eaLnBrk="1" hangingPunct="1">
              <a:defRPr/>
            </a:pPr>
            <a:endParaRPr lang="en-US" altLang="en-US" sz="160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altLang="en-US" sz="2800" dirty="0" smtClean="0"/>
              <a:t>Forwards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Congestion avoidance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in same direction</a:t>
            </a:r>
            <a:r>
              <a:rPr lang="en-US" altLang="en-US" sz="2400" dirty="0" smtClean="0"/>
              <a:t> as congested packet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Assume congestion will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cumulate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slowly</a:t>
            </a:r>
            <a:endParaRPr lang="en-US" altLang="en-US" sz="24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BECN and FECN in FR</a:t>
            </a:r>
          </a:p>
        </p:txBody>
      </p:sp>
      <p:sp>
        <p:nvSpPr>
          <p:cNvPr id="1177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C36125-24EE-4CD5-A54C-D3655E4E89A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1431925"/>
            <a:ext cx="6480175" cy="214153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3879850"/>
            <a:ext cx="6480175" cy="214153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 Cases of Congestion</a:t>
            </a:r>
          </a:p>
        </p:txBody>
      </p:sp>
      <p:sp>
        <p:nvSpPr>
          <p:cNvPr id="119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DF6ED-D49C-4652-B762-B9B491C92B7B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pic>
        <p:nvPicPr>
          <p:cNvPr id="1198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11188" y="1700213"/>
            <a:ext cx="8064500" cy="2881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Congestion Window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87325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0000FF"/>
                </a:solidFill>
              </a:rPr>
              <a:t>Control congestion at hosts</a:t>
            </a:r>
          </a:p>
          <a:p>
            <a:pPr lvl="1"/>
            <a:r>
              <a:rPr lang="en-US" altLang="zh-CN" sz="2400" smtClean="0"/>
              <a:t>Packet timeout as a signal of network congestion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Dynamic send window management </a:t>
            </a:r>
            <a:r>
              <a:rPr lang="en-US" altLang="zh-CN" sz="2400" smtClean="0"/>
              <a:t>(as in TCP) to hold the packet sending</a:t>
            </a:r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6EFA2-1B4E-4833-A432-A38D67C5E8EB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143250"/>
            <a:ext cx="6858000" cy="36179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 Early Discard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congestion at routers </a:t>
            </a:r>
            <a:r>
              <a:rPr lang="en-US" dirty="0" smtClean="0"/>
              <a:t>(switches)</a:t>
            </a:r>
          </a:p>
          <a:p>
            <a:pPr lvl="1">
              <a:defRPr/>
            </a:pPr>
            <a:r>
              <a:rPr lang="en-US" dirty="0" smtClean="0"/>
              <a:t>Combined with congestion window at hosts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Internet (TCP) </a:t>
            </a:r>
            <a:r>
              <a:rPr lang="en-GB" dirty="0" smtClean="0">
                <a:solidFill>
                  <a:schemeClr val="hlink"/>
                </a:solidFill>
              </a:rPr>
              <a:t>global synchronization</a:t>
            </a:r>
            <a:r>
              <a:rPr lang="en-GB" altLang="zh-CN" dirty="0" smtClean="0"/>
              <a:t> problem</a:t>
            </a:r>
          </a:p>
          <a:p>
            <a:pPr lvl="1">
              <a:defRPr/>
            </a:pPr>
            <a:r>
              <a:rPr lang="en-GB" dirty="0" smtClean="0"/>
              <a:t>Traffic burst fills queues so packets lost, </a:t>
            </a:r>
            <a:r>
              <a:rPr lang="en-GB" dirty="0" smtClean="0">
                <a:latin typeface="Comic Sans MS" pitchFamily="66" charset="0"/>
              </a:rPr>
              <a:t>TCP</a:t>
            </a:r>
            <a:r>
              <a:rPr lang="en-GB" dirty="0" smtClean="0"/>
              <a:t> connections enter slow start</a:t>
            </a:r>
          </a:p>
          <a:p>
            <a:pPr lvl="1">
              <a:defRPr/>
            </a:pPr>
            <a:r>
              <a:rPr lang="en-GB" dirty="0" smtClean="0"/>
              <a:t>Traffic drops so network </a:t>
            </a:r>
            <a:r>
              <a:rPr lang="en-GB" dirty="0" smtClean="0">
                <a:solidFill>
                  <a:schemeClr val="folHlink"/>
                </a:solidFill>
              </a:rPr>
              <a:t>under utilized</a:t>
            </a:r>
            <a:r>
              <a:rPr lang="en-GB" dirty="0" smtClean="0"/>
              <a:t>, connections leave slow start at same time causing </a:t>
            </a:r>
            <a:r>
              <a:rPr lang="en-GB" dirty="0" smtClean="0">
                <a:solidFill>
                  <a:schemeClr val="hlink"/>
                </a:solidFill>
              </a:rPr>
              <a:t>burst</a:t>
            </a:r>
            <a:r>
              <a:rPr lang="en-GB" altLang="zh-CN" dirty="0" smtClean="0">
                <a:solidFill>
                  <a:schemeClr val="hlink"/>
                </a:solidFill>
              </a:rPr>
              <a:t> again</a:t>
            </a:r>
          </a:p>
          <a:p>
            <a:pPr lvl="3">
              <a:defRPr/>
            </a:pPr>
            <a:endParaRPr lang="en-GB" dirty="0" smtClean="0">
              <a:solidFill>
                <a:schemeClr val="hlink"/>
              </a:solidFill>
            </a:endParaRPr>
          </a:p>
          <a:p>
            <a:pPr>
              <a:defRPr/>
            </a:pPr>
            <a:r>
              <a:rPr lang="en-US" dirty="0" smtClean="0"/>
              <a:t>Handle the problem – RED</a:t>
            </a:r>
          </a:p>
          <a:p>
            <a:pPr lvl="1">
              <a:defRPr/>
            </a:pPr>
            <a:r>
              <a:rPr lang="en-US" dirty="0" smtClean="0"/>
              <a:t>Router randomly discards packets </a:t>
            </a:r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buffer becomes completely full</a:t>
            </a:r>
          </a:p>
        </p:txBody>
      </p:sp>
      <p:sp>
        <p:nvSpPr>
          <p:cNvPr id="1218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037001-0F6A-432F-AFC7-C966FDFA6771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RED Algorithm</a:t>
            </a:r>
          </a:p>
        </p:txBody>
      </p:sp>
      <p:sp>
        <p:nvSpPr>
          <p:cNvPr id="122882" name="内容占位符 2"/>
          <p:cNvSpPr>
            <a:spLocks noGrp="1"/>
          </p:cNvSpPr>
          <p:nvPr>
            <p:ph idx="1"/>
          </p:nvPr>
        </p:nvSpPr>
        <p:spPr>
          <a:xfrm>
            <a:off x="285750" y="1357313"/>
            <a:ext cx="8678863" cy="1071562"/>
          </a:xfrm>
        </p:spPr>
        <p:txBody>
          <a:bodyPr/>
          <a:lstStyle/>
          <a:p>
            <a:r>
              <a:rPr lang="en-US" altLang="zh-CN" sz="2800" smtClean="0">
                <a:solidFill>
                  <a:srgbClr val="0000FF"/>
                </a:solidFill>
              </a:rPr>
              <a:t>Compute average queue length</a:t>
            </a:r>
          </a:p>
          <a:p>
            <a:pPr lvl="1">
              <a:buFont typeface="Wingdings" pitchFamily="2" charset="2"/>
              <a:buNone/>
            </a:pPr>
            <a:r>
              <a:rPr lang="de-DE" altLang="zh-CN" sz="2400" smtClean="0"/>
              <a:t>avgLen = (1</a:t>
            </a:r>
            <a:r>
              <a:rPr lang="de-DE" altLang="zh-CN" sz="2400" smtClean="0">
                <a:sym typeface="Symbol" pitchFamily="18" charset="2"/>
              </a:rPr>
              <a:t></a:t>
            </a:r>
            <a:r>
              <a:rPr lang="de-DE" altLang="zh-CN" sz="2400" smtClean="0"/>
              <a:t>)</a:t>
            </a:r>
            <a:r>
              <a:rPr lang="de-DE" altLang="zh-CN" sz="2400" smtClean="0">
                <a:sym typeface="Symbol" pitchFamily="18" charset="2"/>
              </a:rPr>
              <a:t></a:t>
            </a:r>
            <a:r>
              <a:rPr lang="de-DE" altLang="zh-CN" sz="2400" smtClean="0"/>
              <a:t>avgLen+</a:t>
            </a:r>
            <a:r>
              <a:rPr lang="de-DE" altLang="zh-CN" sz="2400" smtClean="0">
                <a:sym typeface="Symbol" pitchFamily="18" charset="2"/>
              </a:rPr>
              <a:t></a:t>
            </a:r>
            <a:r>
              <a:rPr lang="de-DE" altLang="zh-CN" sz="2400" smtClean="0"/>
              <a:t>sampleLen</a:t>
            </a:r>
            <a:endParaRPr lang="en-US" altLang="zh-CN" sz="2400" smtClean="0"/>
          </a:p>
        </p:txBody>
      </p:sp>
      <p:sp>
        <p:nvSpPr>
          <p:cNvPr id="1228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90CEB-BF28-4C54-A3F0-80B6DC2E5432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2286000"/>
            <a:ext cx="3929062" cy="211296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5" y="2571750"/>
            <a:ext cx="49323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GB" altLang="zh-CN" sz="2000" b="0"/>
              <a:t>Calculate average queue size </a:t>
            </a:r>
            <a:r>
              <a:rPr lang="en-GB" altLang="zh-CN" sz="2000" b="0">
                <a:latin typeface="Comic Sans MS" pitchFamily="66" charset="0"/>
              </a:rPr>
              <a:t>avgLen</a:t>
            </a:r>
          </a:p>
          <a:p>
            <a:pPr>
              <a:lnSpc>
                <a:spcPct val="110000"/>
              </a:lnSpc>
            </a:pPr>
            <a:r>
              <a:rPr lang="en-GB" altLang="zh-CN" sz="2000" b="0"/>
              <a:t>if </a:t>
            </a:r>
            <a:r>
              <a:rPr lang="en-GB" altLang="zh-CN" sz="2000" b="0">
                <a:latin typeface="Comic Sans MS" pitchFamily="66" charset="0"/>
              </a:rPr>
              <a:t>avgLen</a:t>
            </a:r>
            <a:r>
              <a:rPr lang="en-GB" altLang="zh-CN" sz="2000" b="0"/>
              <a:t> &lt; TH</a:t>
            </a:r>
            <a:r>
              <a:rPr lang="en-GB" altLang="zh-CN" sz="2000" b="0" baseline="-25000"/>
              <a:t>min</a:t>
            </a:r>
          </a:p>
          <a:p>
            <a:pPr lvl="1">
              <a:lnSpc>
                <a:spcPct val="110000"/>
              </a:lnSpc>
            </a:pPr>
            <a:r>
              <a:rPr lang="en-GB" altLang="zh-CN" sz="2000" b="0"/>
              <a:t>queue packet</a:t>
            </a:r>
          </a:p>
          <a:p>
            <a:pPr lvl="1">
              <a:lnSpc>
                <a:spcPct val="110000"/>
              </a:lnSpc>
            </a:pPr>
            <a:endParaRPr lang="en-GB" altLang="zh-CN" sz="1600" b="0"/>
          </a:p>
          <a:p>
            <a:pPr>
              <a:lnSpc>
                <a:spcPct val="110000"/>
              </a:lnSpc>
            </a:pPr>
            <a:r>
              <a:rPr lang="en-GB" altLang="zh-CN" sz="2000" b="0"/>
              <a:t>else if TH</a:t>
            </a:r>
            <a:r>
              <a:rPr lang="en-GB" altLang="zh-CN" sz="2000" b="0" baseline="-25000"/>
              <a:t>min</a:t>
            </a:r>
            <a:r>
              <a:rPr lang="en-GB" altLang="zh-CN" sz="2000" b="0"/>
              <a:t> </a:t>
            </a:r>
            <a:r>
              <a:rPr lang="en-GB" altLang="zh-CN" sz="2000" b="0">
                <a:sym typeface="Symbol" pitchFamily="18" charset="2"/>
              </a:rPr>
              <a:t> </a:t>
            </a:r>
            <a:r>
              <a:rPr lang="en-GB" altLang="zh-CN" sz="2000" b="0">
                <a:latin typeface="Comic Sans MS" pitchFamily="66" charset="0"/>
                <a:sym typeface="Symbol" pitchFamily="18" charset="2"/>
              </a:rPr>
              <a:t>avgLen</a:t>
            </a:r>
            <a:r>
              <a:rPr lang="en-GB" altLang="zh-CN" sz="2000" b="0">
                <a:sym typeface="Symbol" pitchFamily="18" charset="2"/>
              </a:rPr>
              <a:t>  TH</a:t>
            </a:r>
            <a:r>
              <a:rPr lang="en-GB" altLang="zh-CN" sz="2000" b="0" baseline="-25000">
                <a:sym typeface="Symbol" pitchFamily="18" charset="2"/>
              </a:rPr>
              <a:t>max</a:t>
            </a:r>
          </a:p>
          <a:p>
            <a:pPr lvl="1">
              <a:lnSpc>
                <a:spcPct val="110000"/>
              </a:lnSpc>
            </a:pPr>
            <a:r>
              <a:rPr lang="en-GB" altLang="zh-CN" sz="2000" b="0">
                <a:sym typeface="Symbol" pitchFamily="18" charset="2"/>
              </a:rPr>
              <a:t>calculate probability </a:t>
            </a:r>
            <a:r>
              <a:rPr lang="en-GB" altLang="zh-CN" sz="2000" b="0">
                <a:latin typeface="Comic Sans MS" pitchFamily="66" charset="0"/>
                <a:sym typeface="Symbol" pitchFamily="18" charset="2"/>
              </a:rPr>
              <a:t>p</a:t>
            </a:r>
            <a:endParaRPr lang="en-GB" altLang="zh-CN" sz="2000" b="0" baseline="-25000">
              <a:latin typeface="Comic Sans MS" pitchFamily="66" charset="0"/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GB" altLang="zh-CN" sz="2000" b="0">
                <a:sym typeface="Symbol" pitchFamily="18" charset="2"/>
              </a:rPr>
              <a:t>with probability </a:t>
            </a:r>
            <a:r>
              <a:rPr lang="en-GB" altLang="zh-CN" sz="2000" b="0">
                <a:latin typeface="Comic Sans MS" pitchFamily="66" charset="0"/>
                <a:sym typeface="Symbol" pitchFamily="18" charset="2"/>
              </a:rPr>
              <a:t>p</a:t>
            </a:r>
            <a:r>
              <a:rPr lang="en-GB" altLang="zh-CN" sz="2000" b="0">
                <a:sym typeface="Symbol" pitchFamily="18" charset="2"/>
              </a:rPr>
              <a:t> discard packet</a:t>
            </a:r>
          </a:p>
          <a:p>
            <a:pPr lvl="1">
              <a:lnSpc>
                <a:spcPct val="110000"/>
              </a:lnSpc>
            </a:pPr>
            <a:r>
              <a:rPr lang="en-GB" altLang="zh-CN" sz="2000" b="0">
                <a:sym typeface="Symbol" pitchFamily="18" charset="2"/>
              </a:rPr>
              <a:t>else with probability </a:t>
            </a:r>
            <a:r>
              <a:rPr lang="en-GB" altLang="zh-CN" sz="2000" b="0">
                <a:latin typeface="Comic Sans MS" pitchFamily="66" charset="0"/>
                <a:sym typeface="Symbol" pitchFamily="18" charset="2"/>
              </a:rPr>
              <a:t>1-p</a:t>
            </a:r>
            <a:r>
              <a:rPr lang="en-GB" altLang="zh-CN" sz="2000" b="0">
                <a:sym typeface="Symbol" pitchFamily="18" charset="2"/>
              </a:rPr>
              <a:t> queue packet</a:t>
            </a:r>
          </a:p>
          <a:p>
            <a:pPr lvl="1">
              <a:lnSpc>
                <a:spcPct val="110000"/>
              </a:lnSpc>
            </a:pPr>
            <a:endParaRPr lang="en-GB" altLang="zh-CN" sz="1600" b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GB" altLang="zh-CN" sz="2000" b="0"/>
              <a:t>else if </a:t>
            </a:r>
            <a:r>
              <a:rPr lang="en-GB" altLang="zh-CN" sz="2000" b="0">
                <a:latin typeface="Comic Sans MS" pitchFamily="66" charset="0"/>
              </a:rPr>
              <a:t>avg</a:t>
            </a:r>
            <a:r>
              <a:rPr lang="en-GB" altLang="zh-CN" sz="2000" b="0"/>
              <a:t> </a:t>
            </a:r>
            <a:r>
              <a:rPr lang="en-GB" altLang="zh-CN" sz="2000" b="0">
                <a:sym typeface="Symbol" pitchFamily="18" charset="2"/>
              </a:rPr>
              <a:t> TH</a:t>
            </a:r>
            <a:r>
              <a:rPr lang="en-GB" altLang="zh-CN" sz="2000" b="0" baseline="-25000">
                <a:sym typeface="Symbol" pitchFamily="18" charset="2"/>
              </a:rPr>
              <a:t>max</a:t>
            </a:r>
          </a:p>
          <a:p>
            <a:pPr lvl="1">
              <a:lnSpc>
                <a:spcPct val="110000"/>
              </a:lnSpc>
            </a:pPr>
            <a:r>
              <a:rPr lang="en-GB" altLang="zh-CN" sz="2000" b="0"/>
              <a:t>discard packet</a:t>
            </a:r>
            <a:endParaRPr lang="en-US" altLang="zh-CN" sz="2000" b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4500563"/>
            <a:ext cx="3384550" cy="221456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Traffic Shaping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Shape the traffic (</a:t>
            </a:r>
            <a:r>
              <a:rPr lang="en-US" altLang="zh-CN" smtClean="0">
                <a:solidFill>
                  <a:srgbClr val="0000FF"/>
                </a:solidFill>
              </a:rPr>
              <a:t>packet flow</a:t>
            </a:r>
            <a:r>
              <a:rPr lang="en-US" altLang="zh-CN" smtClean="0"/>
              <a:t>) before it enters the network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Control the rate</a:t>
            </a:r>
            <a:r>
              <a:rPr lang="en-US" altLang="zh-CN" smtClean="0"/>
              <a:t> at which packets are sent</a:t>
            </a:r>
          </a:p>
          <a:p>
            <a:pPr lvl="1"/>
            <a:r>
              <a:rPr lang="en-US" altLang="zh-CN" smtClean="0"/>
              <a:t>At connection set-up, host and end switch negotiate a traffic pattern (shape)</a:t>
            </a:r>
          </a:p>
          <a:p>
            <a:pPr lvl="3"/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Two traffic shaping algorithms</a:t>
            </a:r>
          </a:p>
          <a:p>
            <a:pPr lvl="1"/>
            <a:r>
              <a:rPr lang="en-US" altLang="zh-CN" smtClean="0"/>
              <a:t>Leaky Bucket</a:t>
            </a:r>
          </a:p>
          <a:p>
            <a:pPr lvl="1"/>
            <a:r>
              <a:rPr lang="en-US" altLang="zh-CN" smtClean="0"/>
              <a:t>Token Bucket</a:t>
            </a:r>
          </a:p>
        </p:txBody>
      </p:sp>
      <p:sp>
        <p:nvSpPr>
          <p:cNvPr id="1249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0E8A1-6467-44F8-ABE8-B5C56801B434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6.</a:t>
            </a:r>
            <a:br>
              <a:rPr lang="en-US" altLang="zh-CN" smtClean="0"/>
            </a:br>
            <a:r>
              <a:rPr lang="en-US" altLang="zh-CN" smtClean="0"/>
              <a:t>Congestion Control and QoS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Network Congestion</a:t>
            </a:r>
          </a:p>
          <a:p>
            <a:r>
              <a:rPr lang="en-US" altLang="zh-CN" smtClean="0"/>
              <a:t>Congestion Control in FR</a:t>
            </a:r>
          </a:p>
          <a:p>
            <a:r>
              <a:rPr lang="en-US" altLang="zh-CN" smtClean="0"/>
              <a:t>Traffic Management in ATM</a:t>
            </a:r>
          </a:p>
          <a:p>
            <a:r>
              <a:rPr lang="en-US" altLang="zh-CN" smtClean="0"/>
              <a:t>Internet QoS</a:t>
            </a:r>
          </a:p>
          <a:p>
            <a:r>
              <a:rPr lang="en-US" altLang="zh-CN" smtClean="0"/>
              <a:t>Resource Allocation and RSVP</a:t>
            </a:r>
          </a:p>
          <a:p>
            <a:r>
              <a:rPr lang="en-US" altLang="en-US" smtClean="0"/>
              <a:t>Differentiated Services</a:t>
            </a:r>
            <a:endParaRPr lang="en-US" altLang="zh-CN" smtClean="0"/>
          </a:p>
        </p:txBody>
      </p:sp>
      <p:sp>
        <p:nvSpPr>
          <p:cNvPr id="962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3F54F-BE59-4F76-B74E-612B50CB49D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Leaky Bucket</a:t>
            </a:r>
          </a:p>
        </p:txBody>
      </p:sp>
      <p:sp>
        <p:nvSpPr>
          <p:cNvPr id="125954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587500"/>
          </a:xfrm>
        </p:spPr>
        <p:txBody>
          <a:bodyPr/>
          <a:lstStyle/>
          <a:p>
            <a:r>
              <a:rPr lang="en-US" altLang="zh-CN" sz="2800" smtClean="0"/>
              <a:t>Shape bursty traffic into </a:t>
            </a:r>
            <a:r>
              <a:rPr lang="en-US" altLang="zh-CN" sz="2800" smtClean="0">
                <a:solidFill>
                  <a:srgbClr val="0000FF"/>
                </a:solidFill>
              </a:rPr>
              <a:t>fixed-rate traffic </a:t>
            </a:r>
            <a:r>
              <a:rPr lang="en-US" altLang="zh-CN" sz="2800" smtClean="0"/>
              <a:t>by averaging the data rate</a:t>
            </a:r>
          </a:p>
          <a:p>
            <a:r>
              <a:rPr lang="en-US" altLang="zh-CN" sz="2800" smtClean="0"/>
              <a:t>May drop the packets if the bucket is full</a:t>
            </a:r>
          </a:p>
        </p:txBody>
      </p:sp>
      <p:sp>
        <p:nvSpPr>
          <p:cNvPr id="1259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D69F4-5E06-43E2-A101-732901BCF178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143250"/>
            <a:ext cx="7248525" cy="252412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Leaky Bucket</a:t>
            </a:r>
          </a:p>
        </p:txBody>
      </p:sp>
      <p:sp>
        <p:nvSpPr>
          <p:cNvPr id="126978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3462337" cy="4895850"/>
          </a:xfrm>
        </p:spPr>
        <p:txBody>
          <a:bodyPr/>
          <a:lstStyle/>
          <a:p>
            <a:r>
              <a:rPr lang="en-US" altLang="zh-CN" smtClean="0"/>
              <a:t>Do nothing when input is idle</a:t>
            </a:r>
          </a:p>
          <a:p>
            <a:pPr lvl="2"/>
            <a:endParaRPr lang="en-US" altLang="zh-CN" smtClean="0"/>
          </a:p>
          <a:p>
            <a:r>
              <a:rPr lang="en-US" altLang="zh-CN" smtClean="0"/>
              <a:t>Packet output rate is </a:t>
            </a:r>
            <a:r>
              <a:rPr lang="en-US" altLang="zh-CN" smtClean="0">
                <a:solidFill>
                  <a:srgbClr val="FF0000"/>
                </a:solidFill>
              </a:rPr>
              <a:t>fixed</a:t>
            </a:r>
          </a:p>
        </p:txBody>
      </p:sp>
      <p:sp>
        <p:nvSpPr>
          <p:cNvPr id="1269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68EA9-1216-4552-A585-C5EC61ECB49F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571625"/>
            <a:ext cx="563086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Token Bucket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4446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Use token to control the output traffic, allowing </a:t>
            </a:r>
            <a:r>
              <a:rPr lang="en-US" sz="2800" dirty="0" smtClean="0">
                <a:solidFill>
                  <a:srgbClr val="0000FF"/>
                </a:solidFill>
              </a:rPr>
              <a:t>vary output rate</a:t>
            </a:r>
          </a:p>
          <a:p>
            <a:pPr>
              <a:defRPr/>
            </a:pPr>
            <a:r>
              <a:rPr lang="en-US" sz="2800" dirty="0" smtClean="0"/>
              <a:t>Token generation rate is fixed, may drop token (</a:t>
            </a:r>
            <a:r>
              <a:rPr lang="en-US" sz="2800" dirty="0" smtClean="0">
                <a:solidFill>
                  <a:srgbClr val="FF0000"/>
                </a:solidFill>
              </a:rPr>
              <a:t>not packet</a:t>
            </a:r>
            <a:r>
              <a:rPr lang="en-US" sz="2800" dirty="0" smtClean="0"/>
              <a:t>) when bucket full</a:t>
            </a:r>
            <a:endParaRPr lang="en-US" sz="2800" dirty="0"/>
          </a:p>
        </p:txBody>
      </p:sp>
      <p:sp>
        <p:nvSpPr>
          <p:cNvPr id="1280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9FCC6-DB4B-42AF-8EF6-E6694F75592A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2857500"/>
            <a:ext cx="6491287" cy="385762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Token Bucket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3944938"/>
          </a:xfrm>
        </p:spPr>
        <p:txBody>
          <a:bodyPr/>
          <a:lstStyle/>
          <a:p>
            <a:r>
              <a:rPr lang="en-US" altLang="zh-CN" sz="2800" smtClean="0"/>
              <a:t>Token bucket is more powerful in traffic shaping</a:t>
            </a:r>
          </a:p>
          <a:p>
            <a:pPr lvl="2"/>
            <a:endParaRPr lang="en-US" altLang="zh-CN" sz="20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3 metrics defined</a:t>
            </a:r>
          </a:p>
          <a:p>
            <a:r>
              <a:rPr lang="en-US" altLang="zh-CN" sz="2800" smtClean="0">
                <a:solidFill>
                  <a:srgbClr val="0000FF"/>
                </a:solidFill>
              </a:rPr>
              <a:t>Average traffic rate</a:t>
            </a:r>
          </a:p>
          <a:p>
            <a:r>
              <a:rPr lang="en-US" altLang="zh-CN" sz="2800" smtClean="0">
                <a:solidFill>
                  <a:srgbClr val="0000FF"/>
                </a:solidFill>
              </a:rPr>
              <a:t>Burst traffic rate</a:t>
            </a:r>
          </a:p>
          <a:p>
            <a:r>
              <a:rPr lang="en-US" altLang="zh-CN" sz="2800" smtClean="0">
                <a:solidFill>
                  <a:srgbClr val="0000FF"/>
                </a:solidFill>
              </a:rPr>
              <a:t>Maximum burst size</a:t>
            </a:r>
          </a:p>
        </p:txBody>
      </p:sp>
      <p:sp>
        <p:nvSpPr>
          <p:cNvPr id="1290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A2F2F-94C0-4AA8-8C0D-7CDA9C9FBFB5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pic>
        <p:nvPicPr>
          <p:cNvPr id="6" name="Picture 4" descr="667 Token buck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6850" y="2349500"/>
            <a:ext cx="4972050" cy="280828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C94D50-A8EA-4063-9A59-2F0CA49889F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Congestion Control in FR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Explicit signaling use warning bits in packet</a:t>
            </a:r>
          </a:p>
          <a:p>
            <a:pPr lvl="1" eaLnBrk="1" hangingPunct="1"/>
            <a:r>
              <a:rPr lang="en-US" altLang="zh-CN" smtClean="0"/>
              <a:t>Backward/Forward explicit congestion notification</a:t>
            </a:r>
          </a:p>
          <a:p>
            <a:pPr lvl="3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Traffic Rate Management</a:t>
            </a:r>
          </a:p>
          <a:p>
            <a:pPr lvl="1" eaLnBrk="1" hangingPunct="1"/>
            <a:r>
              <a:rPr lang="en-US" altLang="en-US" smtClean="0"/>
              <a:t>Define </a:t>
            </a:r>
            <a:r>
              <a:rPr lang="en-US" altLang="en-US" smtClean="0">
                <a:solidFill>
                  <a:srgbClr val="FF0000"/>
                </a:solidFill>
              </a:rPr>
              <a:t>Committed information rate</a:t>
            </a:r>
            <a:r>
              <a:rPr lang="en-US" altLang="en-US" smtClean="0"/>
              <a:t> (</a:t>
            </a:r>
            <a:r>
              <a:rPr lang="en-US" altLang="en-US" smtClean="0">
                <a:latin typeface="Comic Sans MS" pitchFamily="66" charset="0"/>
              </a:rPr>
              <a:t>CIR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</a:rPr>
              <a:t>Congestion avoidance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</a:rPr>
              <a:t>Discard strategy</a:t>
            </a:r>
          </a:p>
          <a:p>
            <a:pPr lvl="1" eaLnBrk="1" hangingPunct="1"/>
            <a:endParaRPr lang="en-US" altLang="en-US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ECAA30-3390-4711-AD77-A69DA203DFC9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Committed information Rate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178800" cy="4686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Average bandwidth (throughput) guaranteed for a virtual circuit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Aggregate CIR should not exceed </a:t>
            </a:r>
            <a:r>
              <a:rPr lang="en-US" altLang="en-US" sz="2400" dirty="0" smtClean="0">
                <a:solidFill>
                  <a:srgbClr val="FF0000"/>
                </a:solidFill>
              </a:rPr>
              <a:t>line speed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sz="2400" dirty="0" smtClean="0"/>
              <a:t>Data in excess of CIR liable to discard</a:t>
            </a:r>
            <a:r>
              <a:rPr lang="en-US" altLang="zh-CN" sz="2400" dirty="0" smtClean="0"/>
              <a:t>, i.e. n</a:t>
            </a:r>
            <a:r>
              <a:rPr lang="en-US" altLang="en-US" sz="2400" dirty="0" smtClean="0"/>
              <a:t>ot guaranteed</a:t>
            </a:r>
          </a:p>
          <a:p>
            <a:pPr lvl="3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2 metrics in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CIR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Committed burst size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>
                <a:latin typeface="Comic Sans MS" pitchFamily="66" charset="0"/>
              </a:rPr>
              <a:t>B</a:t>
            </a:r>
            <a:r>
              <a:rPr lang="en-US" altLang="zh-CN" sz="2400" baseline="-25000" dirty="0" err="1" smtClean="0">
                <a:latin typeface="Comic Sans MS" pitchFamily="66" charset="0"/>
              </a:rPr>
              <a:t>c</a:t>
            </a:r>
            <a:r>
              <a:rPr lang="en-US" altLang="zh-CN" sz="2400" dirty="0" smtClean="0"/>
              <a:t> in duration </a:t>
            </a:r>
            <a:r>
              <a:rPr lang="en-US" altLang="zh-CN" sz="2400" dirty="0" smtClean="0">
                <a:latin typeface="Comic Sans MS" pitchFamily="66" charset="0"/>
              </a:rPr>
              <a:t>T</a:t>
            </a:r>
            <a:r>
              <a:rPr lang="en-US" altLang="zh-CN" sz="2400" dirty="0" smtClean="0"/>
              <a:t>)</a:t>
            </a:r>
            <a:endParaRPr lang="en-US" altLang="en-US" sz="2400" dirty="0" smtClean="0"/>
          </a:p>
          <a:p>
            <a:pPr lvl="1" eaLnBrk="1" hangingPunct="1">
              <a:defRPr/>
            </a:pPr>
            <a:r>
              <a:rPr lang="en-US" altLang="en-US" sz="2400" dirty="0" smtClean="0"/>
              <a:t>Excess burst size</a:t>
            </a:r>
            <a:r>
              <a:rPr lang="en-US" altLang="zh-CN" sz="2400" dirty="0" smtClean="0"/>
              <a:t> (</a:t>
            </a:r>
            <a:r>
              <a:rPr lang="en-US" altLang="zh-CN" sz="2400" dirty="0" smtClean="0">
                <a:latin typeface="Comic Sans MS" pitchFamily="66" charset="0"/>
              </a:rPr>
              <a:t>B</a:t>
            </a:r>
            <a:r>
              <a:rPr lang="en-US" altLang="zh-CN" sz="2400" baseline="-25000" dirty="0" smtClean="0">
                <a:latin typeface="Comic Sans MS" pitchFamily="66" charset="0"/>
              </a:rPr>
              <a:t>e</a:t>
            </a:r>
            <a:r>
              <a:rPr lang="en-US" altLang="zh-CN" sz="2400" dirty="0" smtClean="0"/>
              <a:t> in duration </a:t>
            </a:r>
            <a:r>
              <a:rPr lang="en-US" altLang="zh-CN" sz="2400" dirty="0" smtClean="0">
                <a:latin typeface="Comic Sans MS" pitchFamily="66" charset="0"/>
              </a:rPr>
              <a:t>T</a:t>
            </a:r>
            <a:r>
              <a:rPr lang="en-US" altLang="zh-CN" sz="2400" dirty="0" smtClean="0"/>
              <a:t>)</a:t>
            </a:r>
          </a:p>
          <a:p>
            <a:pPr lvl="3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en-US" sz="2800" dirty="0" smtClean="0"/>
              <a:t>Discard strategy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dirty="0" smtClean="0"/>
              <a:t>Data between </a:t>
            </a:r>
            <a:r>
              <a:rPr kumimoji="1" lang="en-US" altLang="zh-CN" sz="2400" dirty="0" err="1" smtClean="0">
                <a:latin typeface="Comic Sans MS" pitchFamily="66" charset="0"/>
              </a:rPr>
              <a:t>B</a:t>
            </a:r>
            <a:r>
              <a:rPr kumimoji="1" lang="en-US" altLang="zh-CN" sz="2400" baseline="-25000" dirty="0" err="1" smtClean="0">
                <a:latin typeface="Comic Sans MS" pitchFamily="66" charset="0"/>
              </a:rPr>
              <a:t>c</a:t>
            </a:r>
            <a:r>
              <a:rPr kumimoji="1" lang="en-US" altLang="zh-CN" sz="2400" dirty="0" err="1" smtClean="0">
                <a:latin typeface="Comic Sans MS" pitchFamily="66" charset="0"/>
              </a:rPr>
              <a:t>+B</a:t>
            </a:r>
            <a:r>
              <a:rPr kumimoji="1" lang="en-US" altLang="zh-CN" sz="2400" baseline="-25000" dirty="0" err="1" smtClean="0">
                <a:latin typeface="Comic Sans MS" pitchFamily="66" charset="0"/>
              </a:rPr>
              <a:t>e</a:t>
            </a:r>
            <a:r>
              <a:rPr kumimoji="1" lang="en-US" altLang="zh-CN" sz="2400" dirty="0" smtClean="0"/>
              <a:t> are </a:t>
            </a:r>
            <a:r>
              <a:rPr kumimoji="1" lang="en-US" altLang="zh-CN" sz="2400" dirty="0" smtClean="0">
                <a:solidFill>
                  <a:schemeClr val="folHlink"/>
                </a:solidFill>
              </a:rPr>
              <a:t>permitted but not guaranteed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dirty="0" smtClean="0"/>
              <a:t>Data above </a:t>
            </a:r>
            <a:r>
              <a:rPr kumimoji="1" lang="en-US" altLang="zh-CN" sz="2400" dirty="0" err="1" smtClean="0">
                <a:latin typeface="Comic Sans MS" pitchFamily="66" charset="0"/>
              </a:rPr>
              <a:t>B</a:t>
            </a:r>
            <a:r>
              <a:rPr kumimoji="1" lang="en-US" altLang="zh-CN" sz="2400" baseline="-25000" dirty="0" err="1" smtClean="0">
                <a:latin typeface="Comic Sans MS" pitchFamily="66" charset="0"/>
              </a:rPr>
              <a:t>c</a:t>
            </a:r>
            <a:r>
              <a:rPr kumimoji="1" lang="en-US" altLang="zh-CN" sz="2400" dirty="0" err="1" smtClean="0">
                <a:latin typeface="Comic Sans MS" pitchFamily="66" charset="0"/>
              </a:rPr>
              <a:t>+B</a:t>
            </a:r>
            <a:r>
              <a:rPr kumimoji="1" lang="en-US" altLang="zh-CN" sz="2400" baseline="-25000" dirty="0" err="1" smtClean="0">
                <a:latin typeface="Comic Sans MS" pitchFamily="66" charset="0"/>
              </a:rPr>
              <a:t>e</a:t>
            </a:r>
            <a:r>
              <a:rPr kumimoji="1" lang="en-US" altLang="zh-CN" sz="2400" dirty="0" smtClean="0"/>
              <a:t> are 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discarded</a:t>
            </a:r>
            <a:endParaRPr kumimoji="1" lang="en-US" altLang="zh-CN" sz="2400" baseline="-25000" dirty="0" smtClean="0">
              <a:solidFill>
                <a:schemeClr val="hlink"/>
              </a:solidFill>
            </a:endParaRPr>
          </a:p>
          <a:p>
            <a:pPr lvl="1" eaLnBrk="1" hangingPunct="1">
              <a:defRPr/>
            </a:pPr>
            <a:endParaRPr lang="en-US" altLang="en-US" sz="2400" dirty="0" smtClean="0"/>
          </a:p>
        </p:txBody>
      </p:sp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6372225" y="3357563"/>
          <a:ext cx="1452563" cy="665162"/>
        </p:xfrm>
        <a:graphic>
          <a:graphicData uri="http://schemas.openxmlformats.org/presentationml/2006/ole">
            <p:oleObj spid="_x0000_s46082" name="Equation" r:id="rId4" imgW="749160" imgH="342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Operations of CIR</a:t>
            </a:r>
          </a:p>
        </p:txBody>
      </p:sp>
      <p:sp>
        <p:nvSpPr>
          <p:cNvPr id="134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5D338-DA3F-4718-A3CA-EE64937C3E4A}" type="slidenum">
              <a:rPr lang="en-US" altLang="zh-CN" smtClean="0">
                <a:solidFill>
                  <a:schemeClr val="tx1"/>
                </a:solidFill>
              </a:rPr>
              <a:pPr/>
              <a:t>26</a:t>
            </a:fld>
            <a:endParaRPr lang="en-US" altLang="zh-CN" smtClean="0">
              <a:solidFill>
                <a:schemeClr val="tx1"/>
              </a:solidFill>
            </a:endParaRPr>
          </a:p>
        </p:txBody>
      </p:sp>
      <p:pic>
        <p:nvPicPr>
          <p:cNvPr id="1341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341438"/>
            <a:ext cx="3182937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141663"/>
            <a:ext cx="2592388" cy="31908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938" y="2060575"/>
            <a:ext cx="2520950" cy="30797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6175" y="2060575"/>
            <a:ext cx="2882900" cy="30972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Traffic Management in ATM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592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ATM </a:t>
            </a:r>
            <a:r>
              <a:rPr lang="en-US" altLang="zh-CN" dirty="0" smtClean="0"/>
              <a:t>Peculiarities</a:t>
            </a:r>
          </a:p>
          <a:p>
            <a:pPr lvl="1" eaLnBrk="1" hangingPunct="1">
              <a:defRPr/>
            </a:pPr>
            <a:r>
              <a:rPr lang="en-US" altLang="en-US" dirty="0" smtClean="0">
                <a:solidFill>
                  <a:schemeClr val="hlink"/>
                </a:solidFill>
              </a:rPr>
              <a:t>Wide range</a:t>
            </a:r>
            <a:r>
              <a:rPr lang="en-US" altLang="en-US" dirty="0" smtClean="0"/>
              <a:t> of application demands</a:t>
            </a:r>
            <a:r>
              <a:rPr lang="en-US" altLang="zh-CN" dirty="0" smtClean="0"/>
              <a:t>, from several kbps to hundreds of Mbps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>
                <a:solidFill>
                  <a:schemeClr val="folHlink"/>
                </a:solidFill>
              </a:rPr>
              <a:t>Different traffic patterns</a:t>
            </a:r>
            <a:r>
              <a:rPr lang="en-US" altLang="zh-CN" dirty="0" smtClean="0"/>
              <a:t>, from real-time traffic to </a:t>
            </a:r>
            <a:r>
              <a:rPr lang="en-US" altLang="zh-CN" dirty="0" err="1" smtClean="0"/>
              <a:t>bursty</a:t>
            </a:r>
            <a:r>
              <a:rPr lang="en-US" altLang="zh-CN" dirty="0" smtClean="0"/>
              <a:t> traffic</a:t>
            </a:r>
          </a:p>
          <a:p>
            <a:pPr lvl="3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>
                <a:solidFill>
                  <a:schemeClr val="hlink"/>
                </a:solidFill>
              </a:rPr>
              <a:t>Different network </a:t>
            </a:r>
            <a:r>
              <a:rPr lang="en-US" altLang="zh-CN" dirty="0" smtClean="0">
                <a:solidFill>
                  <a:schemeClr val="hlink"/>
                </a:solidFill>
              </a:rPr>
              <a:t>QOS</a:t>
            </a:r>
            <a:r>
              <a:rPr lang="en-US" altLang="zh-CN" dirty="0" smtClean="0"/>
              <a:t>, from lost sensitive to delay sensitive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>
                <a:solidFill>
                  <a:schemeClr val="folHlink"/>
                </a:solidFill>
              </a:rPr>
              <a:t>Real-time</a:t>
            </a:r>
            <a:r>
              <a:rPr lang="en-US" altLang="en-US" dirty="0" smtClean="0"/>
              <a:t> traffic not amenable to flow control</a:t>
            </a:r>
            <a:r>
              <a:rPr lang="en-US" altLang="zh-CN" dirty="0" smtClean="0"/>
              <a:t> (not draw back)</a:t>
            </a:r>
            <a:endParaRPr lang="en-US" dirty="0"/>
          </a:p>
        </p:txBody>
      </p:sp>
      <p:sp>
        <p:nvSpPr>
          <p:cNvPr id="136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AC1C1-9B28-41D4-9F0E-9509EDE4681C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4005263"/>
            <a:ext cx="4679950" cy="27082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42988" y="4292600"/>
            <a:ext cx="1111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latin typeface="Comic Sans MS" pitchFamily="66" charset="0"/>
              </a:rPr>
              <a:t>Traffic</a:t>
            </a:r>
            <a:br>
              <a:rPr lang="en-US" altLang="zh-CN" b="0">
                <a:latin typeface="Comic Sans MS" pitchFamily="66" charset="0"/>
              </a:rPr>
            </a:br>
            <a:r>
              <a:rPr lang="en-US" altLang="zh-CN" b="0">
                <a:latin typeface="Comic Sans MS" pitchFamily="66" charset="0"/>
              </a:rPr>
              <a:t>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Latency/Speed Effects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ATM transmission rate is </a:t>
            </a:r>
            <a:r>
              <a:rPr lang="en-US" altLang="zh-CN" sz="2800" smtClean="0">
                <a:latin typeface="Comic Sans MS" pitchFamily="66" charset="0"/>
              </a:rPr>
              <a:t>150Mbps</a:t>
            </a:r>
          </a:p>
          <a:p>
            <a:pPr lvl="1"/>
            <a:r>
              <a:rPr lang="en-US" altLang="zh-CN" sz="2400" smtClean="0"/>
              <a:t>Time to </a:t>
            </a:r>
            <a:r>
              <a:rPr lang="en-US" altLang="zh-CN" sz="2400" smtClean="0">
                <a:solidFill>
                  <a:schemeClr val="folHlink"/>
                </a:solidFill>
              </a:rPr>
              <a:t>insert a cell</a:t>
            </a:r>
          </a:p>
          <a:p>
            <a:pPr lvl="3"/>
            <a:endParaRPr lang="en-US" altLang="zh-CN" sz="1800" smtClean="0">
              <a:solidFill>
                <a:schemeClr val="folHlink"/>
              </a:solidFill>
            </a:endParaRPr>
          </a:p>
          <a:p>
            <a:pPr lvl="1"/>
            <a:r>
              <a:rPr lang="en-US" altLang="zh-CN" sz="2400" smtClean="0"/>
              <a:t>Time to </a:t>
            </a:r>
            <a:r>
              <a:rPr lang="en-US" altLang="zh-CN" sz="2400" smtClean="0">
                <a:solidFill>
                  <a:schemeClr val="hlink"/>
                </a:solidFill>
              </a:rPr>
              <a:t>traverse network: </a:t>
            </a:r>
            <a:r>
              <a:rPr lang="en-US" altLang="zh-CN" sz="2400" smtClean="0">
                <a:sym typeface="Symbol" pitchFamily="18" charset="2"/>
              </a:rPr>
              <a:t>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Comic Sans MS" pitchFamily="66" charset="0"/>
              </a:rPr>
              <a:t>50x10</a:t>
            </a:r>
            <a:r>
              <a:rPr lang="en-US" altLang="zh-CN" sz="2400" baseline="30000" smtClean="0">
                <a:latin typeface="Comic Sans MS" pitchFamily="66" charset="0"/>
              </a:rPr>
              <a:t>-3 </a:t>
            </a:r>
            <a:r>
              <a:rPr lang="en-US" altLang="zh-CN" sz="2400" smtClean="0">
                <a:latin typeface="Comic Sans MS" pitchFamily="66" charset="0"/>
              </a:rPr>
              <a:t>seconds</a:t>
            </a:r>
          </a:p>
          <a:p>
            <a:pPr lvl="3"/>
            <a:endParaRPr lang="en-US" altLang="zh-CN" sz="1800" smtClean="0">
              <a:latin typeface="Comic Sans MS" pitchFamily="66" charset="0"/>
            </a:endParaRPr>
          </a:p>
          <a:p>
            <a:r>
              <a:rPr lang="en-US" altLang="zh-CN" sz="2800" smtClean="0"/>
              <a:t>If using </a:t>
            </a:r>
            <a:r>
              <a:rPr lang="en-US" altLang="zh-CN" sz="2800" smtClean="0">
                <a:solidFill>
                  <a:srgbClr val="0000FF"/>
                </a:solidFill>
              </a:rPr>
              <a:t>choking packet or timeout </a:t>
            </a:r>
            <a:r>
              <a:rPr lang="en-US" altLang="zh-CN" sz="2800" smtClean="0"/>
              <a:t>mechanism</a:t>
            </a:r>
          </a:p>
          <a:p>
            <a:pPr lvl="1"/>
            <a:r>
              <a:rPr lang="en-US" altLang="zh-CN" sz="2400" smtClean="0"/>
              <a:t>By the time source knows a cell is dropped, number of wasted bits will be:</a:t>
            </a:r>
          </a:p>
        </p:txBody>
      </p:sp>
      <p:sp>
        <p:nvSpPr>
          <p:cNvPr id="481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93025E-756C-43CA-884E-ADF723EDFAE9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4067175" y="1916113"/>
          <a:ext cx="3024188" cy="593725"/>
        </p:xfrm>
        <a:graphic>
          <a:graphicData uri="http://schemas.openxmlformats.org/presentationml/2006/ole">
            <p:oleObj spid="_x0000_s48131" name="Equation" r:id="rId3" imgW="1815840" imgH="355320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333500" y="4864100"/>
          <a:ext cx="5878513" cy="731838"/>
        </p:xfrm>
        <a:graphic>
          <a:graphicData uri="http://schemas.openxmlformats.org/presentationml/2006/ole">
            <p:oleObj spid="_x0000_s48132" name="Formula" r:id="rId4" imgW="2706480" imgH="336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Real-Time Traffic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016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800" dirty="0" smtClean="0"/>
              <a:t>For ATM voice/video, data is </a:t>
            </a:r>
            <a:r>
              <a:rPr lang="en-US" altLang="en-US" sz="2800" dirty="0" smtClean="0">
                <a:solidFill>
                  <a:schemeClr val="hlink"/>
                </a:solidFill>
              </a:rPr>
              <a:t>a </a:t>
            </a:r>
            <a:r>
              <a:rPr lang="en-US" altLang="zh-CN" sz="2800" dirty="0" smtClean="0">
                <a:solidFill>
                  <a:schemeClr val="hlink"/>
                </a:solidFill>
              </a:rPr>
              <a:t>real-time </a:t>
            </a:r>
            <a:r>
              <a:rPr lang="en-US" altLang="en-US" sz="2800" dirty="0" smtClean="0">
                <a:solidFill>
                  <a:schemeClr val="hlink"/>
                </a:solidFill>
              </a:rPr>
              <a:t>stream</a:t>
            </a:r>
            <a:r>
              <a:rPr lang="en-US" altLang="en-US" sz="2800" dirty="0" smtClean="0"/>
              <a:t> of cells</a:t>
            </a:r>
          </a:p>
          <a:p>
            <a:pPr lvl="1">
              <a:defRPr/>
            </a:pPr>
            <a:r>
              <a:rPr lang="en-US" altLang="en-US" sz="2400" dirty="0" smtClean="0"/>
              <a:t>There will always be some variation in transit</a:t>
            </a:r>
          </a:p>
          <a:p>
            <a:pPr lvl="1">
              <a:defRPr/>
            </a:pPr>
            <a:r>
              <a:rPr lang="en-US" altLang="en-US" sz="2400" dirty="0" smtClean="0">
                <a:solidFill>
                  <a:schemeClr val="folHlink"/>
                </a:solidFill>
              </a:rPr>
              <a:t>Cell delivery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delay </a:t>
            </a:r>
            <a:r>
              <a:rPr lang="en-US" altLang="en-US" sz="2400" dirty="0" smtClean="0"/>
              <a:t>is needed to maintain constant bit rate at app</a:t>
            </a:r>
            <a:endParaRPr lang="en-US" sz="2400" dirty="0"/>
          </a:p>
        </p:txBody>
      </p:sp>
      <p:sp>
        <p:nvSpPr>
          <p:cNvPr id="4915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566F87-5821-4D32-BBF4-F1D2218D7FF2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752"/>
          <a:stretch>
            <a:fillRect/>
          </a:stretch>
        </p:blipFill>
        <p:spPr bwMode="auto">
          <a:xfrm>
            <a:off x="2555875" y="3141663"/>
            <a:ext cx="5688013" cy="357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708400" y="3136900"/>
          <a:ext cx="3748088" cy="384175"/>
        </p:xfrm>
        <a:graphic>
          <a:graphicData uri="http://schemas.openxmlformats.org/presentationml/2006/ole">
            <p:oleObj spid="_x0000_s49154" name="Formula" r:id="rId4" imgW="1890000" imgH="194400" progId="">
              <p:embed/>
            </p:oleObj>
          </a:graphicData>
        </a:graphic>
      </p:graphicFrame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164388" y="5445125"/>
            <a:ext cx="431800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Network Congestion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Congestion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chemeClr val="hlink"/>
                </a:solidFill>
              </a:rPr>
              <a:t>N</a:t>
            </a:r>
            <a:r>
              <a:rPr lang="en-US" altLang="en-US" sz="2400" smtClean="0">
                <a:solidFill>
                  <a:schemeClr val="hlink"/>
                </a:solidFill>
              </a:rPr>
              <a:t>umber of packets</a:t>
            </a:r>
            <a:r>
              <a:rPr lang="en-US" altLang="en-US" sz="2400" smtClean="0"/>
              <a:t> transmitted through the network </a:t>
            </a:r>
            <a:r>
              <a:rPr lang="en-US" altLang="en-US" sz="2400" smtClean="0">
                <a:solidFill>
                  <a:schemeClr val="hlink"/>
                </a:solidFill>
              </a:rPr>
              <a:t>approaches the packet handling capacity</a:t>
            </a:r>
            <a:r>
              <a:rPr lang="en-US" altLang="en-US" sz="2400" smtClean="0"/>
              <a:t> of the network</a:t>
            </a:r>
            <a:endParaRPr lang="en-US" altLang="zh-CN" sz="2400" smtClean="0"/>
          </a:p>
          <a:p>
            <a:pPr lvl="3" eaLnBrk="1" hangingPunct="1">
              <a:lnSpc>
                <a:spcPct val="110000"/>
              </a:lnSpc>
            </a:pPr>
            <a:endParaRPr lang="en-US" altLang="en-US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One or more </a:t>
            </a:r>
            <a:r>
              <a:rPr lang="en-US" altLang="en-US" sz="2800" smtClean="0">
                <a:solidFill>
                  <a:srgbClr val="0000FF"/>
                </a:solidFill>
              </a:rPr>
              <a:t>switches/routers becomes overloaded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Generally 80% utilization is critical</a:t>
            </a:r>
          </a:p>
          <a:p>
            <a:pPr lvl="3" eaLnBrk="1" hangingPunct="1">
              <a:lnSpc>
                <a:spcPct val="110000"/>
              </a:lnSpc>
            </a:pPr>
            <a:endParaRPr lang="en-US" altLang="en-US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Congestion control</a:t>
            </a:r>
            <a:endParaRPr lang="en-US" altLang="zh-CN" sz="28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K</a:t>
            </a:r>
            <a:r>
              <a:rPr lang="en-US" altLang="en-US" sz="2400" smtClean="0">
                <a:solidFill>
                  <a:schemeClr val="folHlink"/>
                </a:solidFill>
              </a:rPr>
              <a:t>eep number of packets below level </a:t>
            </a:r>
            <a:r>
              <a:rPr lang="en-US" altLang="en-US" sz="2400" smtClean="0"/>
              <a:t>at which performance falls off dramatically</a:t>
            </a:r>
            <a:endParaRPr lang="en-US" altLang="zh-CN" smtClean="0"/>
          </a:p>
        </p:txBody>
      </p:sp>
      <p:sp>
        <p:nvSpPr>
          <p:cNvPr id="983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4A9E63-0E29-4E27-A3E1-62593CBD9AB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Cell Delay Variation</a:t>
            </a:r>
          </a:p>
        </p:txBody>
      </p:sp>
      <p:sp>
        <p:nvSpPr>
          <p:cNvPr id="141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7F1CD-230B-42A8-B3E3-EA0E913C6DC0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pic>
        <p:nvPicPr>
          <p:cNvPr id="14131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601"/>
          <a:stretch>
            <a:fillRect/>
          </a:stretch>
        </p:blipFill>
        <p:spPr bwMode="auto">
          <a:xfrm>
            <a:off x="466725" y="1341438"/>
            <a:ext cx="7993063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6" name="Text Box 5"/>
          <p:cNvSpPr txBox="1">
            <a:spLocks noChangeArrowheads="1"/>
          </p:cNvSpPr>
          <p:nvPr/>
        </p:nvSpPr>
        <p:spPr bwMode="auto">
          <a:xfrm>
            <a:off x="6227763" y="1989138"/>
            <a:ext cx="522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0"/>
              <a:t>X&gt;Y</a:t>
            </a: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1476375" y="3284538"/>
            <a:ext cx="863600" cy="5762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2555875" y="3860800"/>
            <a:ext cx="1079500" cy="7207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3708400" y="5516563"/>
            <a:ext cx="647700" cy="4333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Traffic Control Functions</a:t>
            </a:r>
          </a:p>
        </p:txBody>
      </p:sp>
      <p:sp>
        <p:nvSpPr>
          <p:cNvPr id="143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Resource management </a:t>
            </a:r>
            <a:r>
              <a:rPr lang="en-US" altLang="zh-CN" sz="2800" smtClean="0"/>
              <a:t>using</a:t>
            </a:r>
            <a:r>
              <a:rPr lang="en-US" altLang="en-US" sz="2800" smtClean="0"/>
              <a:t> virtual paths</a:t>
            </a:r>
          </a:p>
          <a:p>
            <a:pPr lvl="3" eaLnBrk="1" hangingPunct="1"/>
            <a:endParaRPr lang="en-US" altLang="en-US" sz="1800" smtClean="0"/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</a:rPr>
              <a:t>Connection admission control</a:t>
            </a:r>
          </a:p>
          <a:p>
            <a:pPr lvl="3" eaLnBrk="1" hangingPunct="1"/>
            <a:endParaRPr lang="en-US" altLang="en-US" sz="1800" smtClean="0"/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</a:rPr>
              <a:t>Usage parameter control</a:t>
            </a:r>
          </a:p>
          <a:p>
            <a:pPr lvl="1" eaLnBrk="1" hangingPunct="1"/>
            <a:r>
              <a:rPr lang="en-US" altLang="en-US" sz="2400" smtClean="0"/>
              <a:t>Traffic shaping using Token Bucket</a:t>
            </a:r>
          </a:p>
          <a:p>
            <a:pPr lvl="3" eaLnBrk="1" hangingPunct="1"/>
            <a:endParaRPr lang="en-US" altLang="zh-CN" sz="1800" smtClean="0"/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</a:rPr>
              <a:t>Selective cell discard</a:t>
            </a:r>
          </a:p>
          <a:p>
            <a:pPr lvl="3" eaLnBrk="1" hangingPunct="1"/>
            <a:endParaRPr lang="en-US" altLang="en-US" sz="1800" smtClean="0"/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</a:rPr>
              <a:t>Cell scheduling</a:t>
            </a:r>
          </a:p>
        </p:txBody>
      </p:sp>
      <p:sp>
        <p:nvSpPr>
          <p:cNvPr id="143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208AD9-F7B5-42F0-84E1-5A5D254B0B40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Resource Management Using Virtual Paths</a:t>
            </a:r>
            <a:endParaRPr lang="en-US" dirty="0"/>
          </a:p>
        </p:txBody>
      </p:sp>
      <p:sp>
        <p:nvSpPr>
          <p:cNvPr id="144386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871663"/>
          </a:xfrm>
        </p:spPr>
        <p:txBody>
          <a:bodyPr/>
          <a:lstStyle/>
          <a:p>
            <a:r>
              <a:rPr lang="en-US" altLang="en-US" sz="2800" smtClean="0">
                <a:solidFill>
                  <a:schemeClr val="folHlink"/>
                </a:solidFill>
              </a:rPr>
              <a:t>Separate traffic flow</a:t>
            </a:r>
            <a:r>
              <a:rPr lang="en-US" altLang="en-US" sz="2800" smtClean="0"/>
              <a:t> according to traffic characteristics</a:t>
            </a:r>
          </a:p>
          <a:p>
            <a:pPr lvl="1"/>
            <a:r>
              <a:rPr lang="en-US" altLang="zh-CN" sz="2400" smtClean="0"/>
              <a:t>User to User, User to Network, Network to Network</a:t>
            </a:r>
          </a:p>
          <a:p>
            <a:pPr lvl="1" eaLnBrk="1" hangingPunct="1"/>
            <a:r>
              <a:rPr lang="en-US" altLang="en-US" sz="2400" smtClean="0"/>
              <a:t>Cell loss ratio, Cell transfer delay Cell delay variation</a:t>
            </a:r>
            <a:endParaRPr lang="en-US" altLang="zh-CN" sz="2400" smtClean="0"/>
          </a:p>
        </p:txBody>
      </p:sp>
      <p:sp>
        <p:nvSpPr>
          <p:cNvPr id="144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AD581-D994-46F0-BD14-EEF596B3A81C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1606"/>
          <a:stretch>
            <a:fillRect/>
          </a:stretch>
        </p:blipFill>
        <p:spPr bwMode="auto">
          <a:xfrm>
            <a:off x="4427538" y="3284538"/>
            <a:ext cx="4105275" cy="344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288" y="3500438"/>
            <a:ext cx="50403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>
                <a:latin typeface="+mn-lt"/>
                <a:ea typeface="+mn-ea"/>
              </a:rPr>
              <a:t>VCs within a VP should experience </a:t>
            </a:r>
            <a:r>
              <a:rPr lang="en-US" sz="2800" b="0" kern="0" dirty="0">
                <a:solidFill>
                  <a:srgbClr val="FF0000"/>
                </a:solidFill>
                <a:latin typeface="+mn-lt"/>
                <a:ea typeface="+mn-ea"/>
              </a:rPr>
              <a:t>similar network performance</a:t>
            </a:r>
            <a:endParaRPr lang="en-US" sz="2800" b="0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BF2728-9F35-460C-BA6F-45739794674F}" type="slidenum">
              <a:rPr lang="en-US" altLang="zh-CN" smtClean="0">
                <a:solidFill>
                  <a:schemeClr val="tx1"/>
                </a:solidFill>
              </a:rPr>
              <a:pPr/>
              <a:t>33</a:t>
            </a:fld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Connection Admission Control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First line of defense</a:t>
            </a:r>
          </a:p>
          <a:p>
            <a:pPr lvl="1" eaLnBrk="1" hangingPunct="1"/>
            <a:r>
              <a:rPr lang="en-US" altLang="en-US" sz="2400" smtClean="0"/>
              <a:t>User specifies </a:t>
            </a:r>
            <a:r>
              <a:rPr lang="en-US" altLang="en-US" sz="2400" smtClean="0">
                <a:solidFill>
                  <a:schemeClr val="hlink"/>
                </a:solidFill>
              </a:rPr>
              <a:t>traffic characteristics</a:t>
            </a:r>
            <a:r>
              <a:rPr lang="en-US" altLang="en-US" sz="2400" smtClean="0"/>
              <a:t> for new connection (VC or VP) by selecting a </a:t>
            </a:r>
            <a:r>
              <a:rPr lang="en-US" altLang="en-US" sz="2400" smtClean="0">
                <a:solidFill>
                  <a:srgbClr val="0000FF"/>
                </a:solidFill>
              </a:rPr>
              <a:t>traffic contract</a:t>
            </a:r>
          </a:p>
          <a:p>
            <a:pPr lvl="1" eaLnBrk="1" hangingPunct="1"/>
            <a:r>
              <a:rPr lang="en-US" altLang="en-US" sz="2400" smtClean="0"/>
              <a:t>Network accepts connection only if it can meet the demand</a:t>
            </a:r>
          </a:p>
          <a:p>
            <a:pPr lvl="3" eaLnBrk="1" hangingPunct="1"/>
            <a:endParaRPr lang="en-US" altLang="en-US" sz="1600" smtClean="0"/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</a:rPr>
              <a:t>Traffic contract</a:t>
            </a:r>
          </a:p>
          <a:p>
            <a:pPr lvl="1" eaLnBrk="1" hangingPunct="1"/>
            <a:r>
              <a:rPr lang="en-US" altLang="en-US" sz="2400" smtClean="0"/>
              <a:t>Peak cell rate: max cell per second</a:t>
            </a:r>
          </a:p>
          <a:p>
            <a:pPr lvl="1" eaLnBrk="1" hangingPunct="1"/>
            <a:r>
              <a:rPr lang="en-US" altLang="en-US" sz="2400" smtClean="0"/>
              <a:t>Cell delay variation</a:t>
            </a:r>
            <a:r>
              <a:rPr lang="en-US" altLang="zh-CN" sz="2400" smtClean="0"/>
              <a:t> </a:t>
            </a:r>
            <a:r>
              <a:rPr lang="en-US" altLang="en-US" sz="2400" smtClean="0"/>
              <a:t>tolerance: millisecond diff tolerated</a:t>
            </a:r>
          </a:p>
          <a:p>
            <a:pPr lvl="1" eaLnBrk="1" hangingPunct="1"/>
            <a:r>
              <a:rPr lang="en-US" altLang="en-US" sz="2400" smtClean="0"/>
              <a:t>Sustainable cell rate: average cell per second</a:t>
            </a:r>
          </a:p>
          <a:p>
            <a:pPr lvl="1" eaLnBrk="1" hangingPunct="1"/>
            <a:r>
              <a:rPr lang="en-US" altLang="en-US" sz="2400" smtClean="0"/>
              <a:t>Maximum burst size: max number of cells in PCR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Usage Parameter Control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Traffic policing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mtClean="0">
                <a:solidFill>
                  <a:srgbClr val="000000"/>
                </a:solidFill>
              </a:rPr>
              <a:t>Monitor connection to </a:t>
            </a:r>
            <a:r>
              <a:rPr lang="en-US" altLang="en-US" smtClean="0">
                <a:solidFill>
                  <a:srgbClr val="FF0000"/>
                </a:solidFill>
              </a:rPr>
              <a:t>ensure traffic c</a:t>
            </a:r>
            <a:r>
              <a:rPr lang="en-US" altLang="zh-CN" smtClean="0">
                <a:solidFill>
                  <a:srgbClr val="FF0000"/>
                </a:solidFill>
              </a:rPr>
              <a:t>o</a:t>
            </a:r>
            <a:r>
              <a:rPr lang="en-US" altLang="en-US" smtClean="0">
                <a:solidFill>
                  <a:srgbClr val="FF0000"/>
                </a:solidFill>
              </a:rPr>
              <a:t>nforms to contract</a:t>
            </a:r>
          </a:p>
          <a:p>
            <a:pPr lvl="1"/>
            <a:r>
              <a:rPr lang="en-US" altLang="zh-CN" smtClean="0"/>
              <a:t>Based on </a:t>
            </a:r>
            <a:r>
              <a:rPr lang="en-US" altLang="en-US" smtClean="0">
                <a:solidFill>
                  <a:srgbClr val="0000FF"/>
                </a:solidFill>
              </a:rPr>
              <a:t>traffic contracts</a:t>
            </a:r>
          </a:p>
          <a:p>
            <a:pPr lvl="3"/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smtClean="0"/>
              <a:t>Combined with </a:t>
            </a:r>
            <a:r>
              <a:rPr lang="en-US" altLang="zh-CN" smtClean="0">
                <a:solidFill>
                  <a:srgbClr val="0000FF"/>
                </a:solidFill>
              </a:rPr>
              <a:t>cell tagging</a:t>
            </a:r>
          </a:p>
          <a:p>
            <a:pPr lvl="1"/>
            <a:r>
              <a:rPr lang="en-US" altLang="zh-CN" smtClean="0"/>
              <a:t>CLP: Cell Loss Priority</a:t>
            </a:r>
          </a:p>
          <a:p>
            <a:pPr lvl="3"/>
            <a:endParaRPr lang="en-US" altLang="zh-CN" smtClean="0"/>
          </a:p>
          <a:p>
            <a:pPr lvl="1"/>
            <a:r>
              <a:rPr lang="en-US" altLang="zh-CN" smtClean="0"/>
              <a:t>Variable bit rate connections</a:t>
            </a:r>
          </a:p>
          <a:p>
            <a:pPr lvl="1"/>
            <a:r>
              <a:rPr lang="en-US" altLang="zh-CN" smtClean="0"/>
              <a:t>Constant bit rate connections</a:t>
            </a:r>
          </a:p>
        </p:txBody>
      </p:sp>
      <p:sp>
        <p:nvSpPr>
          <p:cNvPr id="147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EAE371-3383-4B26-8856-134373226577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Parameter Control in VBR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2481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Apply </a:t>
            </a:r>
            <a:r>
              <a:rPr lang="en-US" sz="2800" dirty="0" smtClean="0">
                <a:solidFill>
                  <a:srgbClr val="0000FF"/>
                </a:solidFill>
              </a:rPr>
              <a:t>token bucket</a:t>
            </a:r>
          </a:p>
          <a:p>
            <a:pPr lvl="1">
              <a:defRPr/>
            </a:pPr>
            <a:r>
              <a:rPr lang="en-US" altLang="zh-CN" sz="2400" dirty="0" smtClean="0"/>
              <a:t>Cells that exceed </a:t>
            </a:r>
            <a:r>
              <a:rPr lang="en-US" altLang="zh-CN" sz="2400" dirty="0" smtClean="0">
                <a:latin typeface="Comic Sans MS" pitchFamily="66" charset="0"/>
              </a:rPr>
              <a:t>PCR</a:t>
            </a:r>
            <a:r>
              <a:rPr lang="en-US" altLang="zh-CN" sz="2400" dirty="0" smtClean="0"/>
              <a:t> are discarded</a:t>
            </a:r>
          </a:p>
          <a:p>
            <a:pPr lvl="1">
              <a:defRPr/>
            </a:pPr>
            <a:r>
              <a:rPr lang="en-US" sz="2400" dirty="0" smtClean="0"/>
              <a:t>Cells that below </a:t>
            </a:r>
            <a:r>
              <a:rPr lang="en-US" altLang="zh-CN" sz="2400" dirty="0" smtClean="0">
                <a:latin typeface="Comic Sans MS" pitchFamily="66" charset="0"/>
              </a:rPr>
              <a:t>SCR</a:t>
            </a:r>
            <a:r>
              <a:rPr lang="en-US" sz="2400" dirty="0" smtClean="0"/>
              <a:t> is ok</a:t>
            </a:r>
          </a:p>
          <a:p>
            <a:pPr lvl="3">
              <a:defRPr/>
            </a:pPr>
            <a:endParaRPr lang="en-US" sz="18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Cells that exceed </a:t>
            </a:r>
            <a:r>
              <a:rPr lang="en-US" altLang="zh-CN" sz="2400" dirty="0" smtClean="0">
                <a:latin typeface="Comic Sans MS" pitchFamily="66" charset="0"/>
              </a:rPr>
              <a:t>SCR+MBS</a:t>
            </a:r>
            <a:r>
              <a:rPr lang="en-US" altLang="zh-CN" sz="2400" dirty="0" smtClean="0"/>
              <a:t> are either discarded or tagged with </a:t>
            </a:r>
            <a:r>
              <a:rPr lang="en-US" altLang="zh-CN" sz="2400" dirty="0" smtClean="0">
                <a:latin typeface="Comic Sans MS" pitchFamily="66" charset="0"/>
              </a:rPr>
              <a:t>CLP=1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Cells that exceed </a:t>
            </a:r>
            <a:r>
              <a:rPr lang="en-US" altLang="zh-CN" sz="2400" dirty="0" smtClean="0">
                <a:latin typeface="Comic Sans MS" pitchFamily="66" charset="0"/>
              </a:rPr>
              <a:t>SCR</a:t>
            </a:r>
            <a:r>
              <a:rPr lang="en-US" altLang="zh-CN" sz="2400" dirty="0" smtClean="0"/>
              <a:t> (&lt;</a:t>
            </a:r>
            <a:r>
              <a:rPr lang="en-US" altLang="zh-CN" sz="2400" dirty="0" smtClean="0">
                <a:latin typeface="Comic Sans MS" pitchFamily="66" charset="0"/>
              </a:rPr>
              <a:t>MBS</a:t>
            </a:r>
            <a:r>
              <a:rPr lang="en-US" altLang="zh-CN" sz="2400" dirty="0" smtClean="0"/>
              <a:t>) may be tagged with </a:t>
            </a:r>
            <a:r>
              <a:rPr lang="en-US" altLang="zh-CN" sz="2400" dirty="0" smtClean="0">
                <a:latin typeface="Comic Sans MS" pitchFamily="66" charset="0"/>
              </a:rPr>
              <a:t>CLP=1</a:t>
            </a:r>
            <a:endParaRPr lang="en-US" sz="2400" dirty="0" smtClean="0"/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/>
              <a:t>Suppose </a:t>
            </a:r>
            <a:r>
              <a:rPr lang="en-US" altLang="zh-CN" sz="2800" dirty="0" smtClean="0">
                <a:latin typeface="Comic Sans MS" pitchFamily="66" charset="0"/>
              </a:rPr>
              <a:t>PCR</a:t>
            </a:r>
            <a:r>
              <a:rPr lang="en-US" altLang="zh-CN" sz="2800" dirty="0" smtClean="0"/>
              <a:t> set to </a:t>
            </a:r>
            <a:r>
              <a:rPr lang="en-US" altLang="zh-CN" sz="2800" dirty="0" smtClean="0">
                <a:latin typeface="Comic Sans MS" pitchFamily="66" charset="0"/>
              </a:rPr>
              <a:t>20Mbps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latin typeface="Comic Sans MS" pitchFamily="66" charset="0"/>
              </a:rPr>
              <a:t> MBS</a:t>
            </a:r>
            <a:r>
              <a:rPr lang="en-US" altLang="zh-CN" sz="2800" dirty="0" smtClean="0"/>
              <a:t> set to </a:t>
            </a:r>
            <a:r>
              <a:rPr lang="en-US" altLang="zh-CN" sz="2800" dirty="0" smtClean="0">
                <a:latin typeface="Comic Sans MS" pitchFamily="66" charset="0"/>
              </a:rPr>
              <a:t>100</a:t>
            </a:r>
            <a:r>
              <a:rPr lang="en-US" altLang="zh-CN" sz="2800" dirty="0" smtClean="0"/>
              <a:t> cells</a:t>
            </a:r>
          </a:p>
          <a:p>
            <a:pPr lvl="1">
              <a:defRPr/>
            </a:pPr>
            <a:r>
              <a:rPr lang="en-US" sz="2400" dirty="0" smtClean="0"/>
              <a:t>Then </a:t>
            </a:r>
            <a:r>
              <a:rPr lang="en-US" altLang="zh-CN" sz="2400" dirty="0" smtClean="0"/>
              <a:t>time for burst will be</a:t>
            </a:r>
            <a:endParaRPr lang="en-US" sz="2400" dirty="0"/>
          </a:p>
        </p:txBody>
      </p:sp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CFD112-5DA4-40E1-98B9-2F2BCB789D64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187450" y="5595938"/>
          <a:ext cx="6750050" cy="541337"/>
        </p:xfrm>
        <a:graphic>
          <a:graphicData uri="http://schemas.openxmlformats.org/presentationml/2006/ole">
            <p:oleObj spid="_x0000_s50178" name="Formula" r:id="rId3" imgW="3404880" imgH="273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Parameter Control in CBR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Much like </a:t>
            </a:r>
            <a:r>
              <a:rPr lang="en-US" altLang="zh-CN" sz="2800" smtClean="0">
                <a:solidFill>
                  <a:srgbClr val="0000FF"/>
                </a:solidFill>
              </a:rPr>
              <a:t>leaky bucket</a:t>
            </a:r>
          </a:p>
          <a:p>
            <a:pPr lvl="1"/>
            <a:r>
              <a:rPr lang="en-US" altLang="zh-CN" sz="2400" smtClean="0"/>
              <a:t>Compute cell inter-arrival time </a:t>
            </a:r>
            <a:r>
              <a:rPr lang="en-US" altLang="zh-CN" sz="2400" smtClean="0">
                <a:latin typeface="Comic Sans MS" pitchFamily="66" charset="0"/>
              </a:rPr>
              <a:t>d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Comic Sans MS" pitchFamily="66" charset="0"/>
              </a:rPr>
              <a:t>=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Comic Sans MS" pitchFamily="66" charset="0"/>
              </a:rPr>
              <a:t>1/PCR</a:t>
            </a:r>
          </a:p>
          <a:p>
            <a:pPr lvl="1"/>
            <a:r>
              <a:rPr lang="en-US" altLang="zh-CN" sz="2400" smtClean="0"/>
              <a:t>(</a:t>
            </a:r>
            <a:r>
              <a:rPr lang="en-US" altLang="zh-CN" sz="2400" smtClean="0">
                <a:latin typeface="Comic Sans MS" pitchFamily="66" charset="0"/>
              </a:rPr>
              <a:t>d – CDVT</a:t>
            </a:r>
            <a:r>
              <a:rPr lang="en-US" altLang="zh-CN" sz="2400" smtClean="0"/>
              <a:t>) will be </a:t>
            </a:r>
            <a:r>
              <a:rPr lang="en-US" altLang="zh-CN" sz="2400" smtClean="0">
                <a:sym typeface="Symbol" pitchFamily="18" charset="2"/>
              </a:rPr>
              <a:t>the tolerance limit</a:t>
            </a:r>
          </a:p>
          <a:p>
            <a:pPr lvl="3"/>
            <a:endParaRPr lang="en-US" altLang="zh-CN" sz="1800" smtClean="0">
              <a:sym typeface="Symbol" pitchFamily="18" charset="2"/>
            </a:endParaRPr>
          </a:p>
          <a:p>
            <a:r>
              <a:rPr lang="en-US" altLang="zh-CN" sz="2800" smtClean="0">
                <a:solidFill>
                  <a:srgbClr val="FF0000"/>
                </a:solidFill>
                <a:sym typeface="Symbol" pitchFamily="18" charset="2"/>
              </a:rPr>
              <a:t>Tagging policy</a:t>
            </a:r>
          </a:p>
          <a:p>
            <a:pPr lvl="1"/>
            <a:r>
              <a:rPr lang="en-US" altLang="zh-CN" sz="2400" smtClean="0"/>
              <a:t>Cells that exceed tolerance limit are discarded</a:t>
            </a:r>
          </a:p>
          <a:p>
            <a:pPr lvl="1"/>
            <a:r>
              <a:rPr lang="en-US" altLang="zh-CN" sz="2400" smtClean="0"/>
              <a:t>Cells that below </a:t>
            </a:r>
            <a:r>
              <a:rPr lang="en-US" altLang="zh-CN" sz="2400" smtClean="0">
                <a:latin typeface="Comic Sans MS" pitchFamily="66" charset="0"/>
              </a:rPr>
              <a:t>PCR</a:t>
            </a:r>
            <a:r>
              <a:rPr lang="en-US" altLang="zh-CN" sz="2400" smtClean="0"/>
              <a:t> is ok</a:t>
            </a:r>
          </a:p>
          <a:p>
            <a:pPr lvl="3"/>
            <a:endParaRPr lang="en-US" altLang="zh-CN" sz="1800" smtClean="0"/>
          </a:p>
          <a:p>
            <a:pPr lvl="1"/>
            <a:r>
              <a:rPr lang="en-US" altLang="zh-CN" sz="2400" smtClean="0"/>
              <a:t>Cells that exceed </a:t>
            </a:r>
            <a:r>
              <a:rPr lang="en-US" altLang="zh-CN" sz="2400" smtClean="0">
                <a:latin typeface="Comic Sans MS" pitchFamily="66" charset="0"/>
              </a:rPr>
              <a:t>PCR</a:t>
            </a:r>
            <a:r>
              <a:rPr lang="en-US" altLang="zh-CN" sz="2400" smtClean="0"/>
              <a:t> but blow tolerance limit are either tagged or discarded</a:t>
            </a:r>
          </a:p>
        </p:txBody>
      </p:sp>
      <p:sp>
        <p:nvSpPr>
          <p:cNvPr id="1505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E6632-6CD9-4D7A-A075-D1359F09E724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Cell Scheduling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7921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On each switch, instead of FIFO queue, </a:t>
            </a:r>
            <a:r>
              <a:rPr lang="en-US" dirty="0" smtClean="0">
                <a:solidFill>
                  <a:srgbClr val="FF0000"/>
                </a:solidFill>
              </a:rPr>
              <a:t>priority queuing</a:t>
            </a:r>
            <a:r>
              <a:rPr lang="en-US" dirty="0" smtClean="0"/>
              <a:t> is applied for each cell</a:t>
            </a:r>
            <a:endParaRPr lang="en-US" dirty="0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257AE-8DE0-4F50-8E62-2E202811B31B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2133600"/>
            <a:ext cx="6192837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 bwMode="auto">
          <a:xfrm>
            <a:off x="3563888" y="3212976"/>
            <a:ext cx="432048" cy="36004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3716338"/>
            <a:ext cx="7513637" cy="281146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Advanced Scheduling</a:t>
            </a:r>
          </a:p>
        </p:txBody>
      </p:sp>
      <p:sp>
        <p:nvSpPr>
          <p:cNvPr id="153602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76263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Weighted fair queuing</a:t>
            </a:r>
            <a:r>
              <a:rPr lang="en-US" altLang="zh-CN" sz="2400" smtClean="0"/>
              <a:t>, scheduling based on VP or VC</a:t>
            </a:r>
          </a:p>
        </p:txBody>
      </p:sp>
      <p:sp>
        <p:nvSpPr>
          <p:cNvPr id="153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DBEB3-B1F6-4D72-BAEF-816D73A0D66F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pic>
        <p:nvPicPr>
          <p:cNvPr id="15360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63" y="1997075"/>
            <a:ext cx="7970837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Internet QoS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30956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New additions to Internet increasing traffic</a:t>
            </a:r>
          </a:p>
          <a:p>
            <a:pPr lvl="1">
              <a:defRPr/>
            </a:pPr>
            <a:r>
              <a:rPr lang="en-US" sz="2000" dirty="0" smtClean="0"/>
              <a:t>High volume client/server application</a:t>
            </a:r>
          </a:p>
          <a:p>
            <a:pPr lvl="1">
              <a:defRPr/>
            </a:pPr>
            <a:r>
              <a:rPr lang="en-US" sz="2000" dirty="0" smtClean="0"/>
              <a:t>Web with large amount of graphics</a:t>
            </a:r>
          </a:p>
          <a:p>
            <a:pPr lvl="1">
              <a:defRPr/>
            </a:pPr>
            <a:r>
              <a:rPr lang="en-US" sz="2000" dirty="0" smtClean="0"/>
              <a:t>Real time voice and video</a:t>
            </a:r>
          </a:p>
          <a:p>
            <a:pPr lvl="3">
              <a:defRPr/>
            </a:pPr>
            <a:endParaRPr lang="en-US" sz="1400" dirty="0" smtClean="0"/>
          </a:p>
          <a:p>
            <a:pPr>
              <a:defRPr/>
            </a:pPr>
            <a:r>
              <a:rPr lang="en-US" altLang="zh-CN" sz="2400" dirty="0" smtClean="0"/>
              <a:t>Must </a:t>
            </a:r>
            <a:r>
              <a:rPr lang="en-GB" sz="2400" dirty="0" smtClean="0"/>
              <a:t>support </a:t>
            </a:r>
            <a:r>
              <a:rPr lang="en-GB" sz="2400" dirty="0" smtClean="0">
                <a:solidFill>
                  <a:schemeClr val="hlink"/>
                </a:solidFill>
              </a:rPr>
              <a:t>Quality of Service</a:t>
            </a:r>
            <a:r>
              <a:rPr lang="en-GB" sz="2400" dirty="0" smtClean="0"/>
              <a:t> (</a:t>
            </a:r>
            <a:r>
              <a:rPr lang="en-GB" sz="2400" dirty="0" smtClean="0">
                <a:latin typeface="Comic Sans MS" pitchFamily="66" charset="0"/>
              </a:rPr>
              <a:t>Q</a:t>
            </a:r>
            <a:r>
              <a:rPr lang="en-GB" altLang="zh-CN" sz="2400" dirty="0" smtClean="0">
                <a:latin typeface="Comic Sans MS" pitchFamily="66" charset="0"/>
              </a:rPr>
              <a:t>O</a:t>
            </a:r>
            <a:r>
              <a:rPr lang="en-GB" sz="2400" dirty="0" smtClean="0">
                <a:latin typeface="Comic Sans MS" pitchFamily="66" charset="0"/>
              </a:rPr>
              <a:t>S</a:t>
            </a:r>
            <a:r>
              <a:rPr lang="en-GB" sz="2400" dirty="0" smtClean="0"/>
              <a:t>) within </a:t>
            </a:r>
            <a:r>
              <a:rPr lang="en-GB" sz="2400" dirty="0" smtClean="0">
                <a:latin typeface="Comic Sans MS" pitchFamily="66" charset="0"/>
              </a:rPr>
              <a:t>TCP/IP</a:t>
            </a:r>
            <a:endParaRPr lang="en-US" altLang="zh-CN" sz="2400" dirty="0" smtClean="0">
              <a:latin typeface="Comic Sans MS" pitchFamily="66" charset="0"/>
            </a:endParaRPr>
          </a:p>
          <a:p>
            <a:pPr lvl="1">
              <a:defRPr/>
            </a:pPr>
            <a:r>
              <a:rPr lang="en-US" sz="2000" dirty="0" smtClean="0"/>
              <a:t>In place of “best-effort”</a:t>
            </a:r>
          </a:p>
          <a:p>
            <a:pPr lvl="1">
              <a:defRPr/>
            </a:pPr>
            <a:r>
              <a:rPr lang="en-US" sz="2000" dirty="0" smtClean="0"/>
              <a:t>Add traffic control to routers</a:t>
            </a:r>
          </a:p>
          <a:p>
            <a:pPr lvl="1">
              <a:defRPr/>
            </a:pPr>
            <a:r>
              <a:rPr lang="en-US" sz="2000" dirty="0" smtClean="0"/>
              <a:t>Provide </a:t>
            </a:r>
            <a:r>
              <a:rPr lang="en-US" altLang="zh-CN" sz="2000" dirty="0" smtClean="0"/>
              <a:t>m</a:t>
            </a:r>
            <a:r>
              <a:rPr lang="en-US" altLang="en-US" sz="2000" dirty="0" smtClean="0"/>
              <a:t>eans of requesting </a:t>
            </a:r>
            <a:r>
              <a:rPr lang="en-US" altLang="en-US" sz="2000" dirty="0" smtClean="0">
                <a:latin typeface="Comic Sans MS" pitchFamily="66" charset="0"/>
              </a:rPr>
              <a:t>Q</a:t>
            </a:r>
            <a:r>
              <a:rPr lang="en-US" altLang="zh-CN" sz="2000" dirty="0" smtClean="0">
                <a:latin typeface="Comic Sans MS" pitchFamily="66" charset="0"/>
              </a:rPr>
              <a:t>O</a:t>
            </a:r>
            <a:r>
              <a:rPr lang="en-US" altLang="en-US" sz="2000" dirty="0" smtClean="0">
                <a:latin typeface="Comic Sans MS" pitchFamily="66" charset="0"/>
              </a:rPr>
              <a:t>S</a:t>
            </a:r>
            <a:endParaRPr lang="en-US" sz="2000" dirty="0"/>
          </a:p>
        </p:txBody>
      </p:sp>
      <p:sp>
        <p:nvSpPr>
          <p:cNvPr id="154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FBC41B-ECB0-40BE-81DD-587625FF34F4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4652963"/>
            <a:ext cx="6078537" cy="152876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Queues at a Switch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9366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Switch </a:t>
            </a:r>
            <a:r>
              <a:rPr lang="en-US" dirty="0" smtClean="0">
                <a:solidFill>
                  <a:srgbClr val="FF0000"/>
                </a:solidFill>
              </a:rPr>
              <a:t>overloads</a:t>
            </a:r>
            <a:r>
              <a:rPr lang="en-US" dirty="0" smtClean="0"/>
              <a:t> because receiving packets faster than it can forward</a:t>
            </a:r>
            <a:endParaRPr lang="en-US" dirty="0"/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777BBF-5A93-42EF-A85F-18CAF2E4EC8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pic>
        <p:nvPicPr>
          <p:cNvPr id="9933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708275"/>
            <a:ext cx="776128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BE760-BFC2-4E6A-A2D5-7CB35D686AED}" type="slidenum">
              <a:rPr lang="en-US" altLang="zh-CN" sz="1600" smtClean="0"/>
              <a:pPr/>
              <a:t>40</a:t>
            </a:fld>
            <a:endParaRPr lang="en-US" altLang="zh-CN" smtClean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Traffic Requirements of Internet Apps</a:t>
            </a:r>
          </a:p>
        </p:txBody>
      </p:sp>
      <p:graphicFrame>
        <p:nvGraphicFramePr>
          <p:cNvPr id="1005663" name="Group 95"/>
          <p:cNvGraphicFramePr>
            <a:graphicFrameLocks noGrp="1"/>
          </p:cNvGraphicFramePr>
          <p:nvPr/>
        </p:nvGraphicFramePr>
        <p:xfrm>
          <a:off x="284163" y="1520825"/>
          <a:ext cx="8643937" cy="4418013"/>
        </p:xfrm>
        <a:graphic>
          <a:graphicData uri="http://schemas.openxmlformats.org/drawingml/2006/table">
            <a:tbl>
              <a:tblPr/>
              <a:tblGrid>
                <a:gridCol w="2632075"/>
                <a:gridCol w="1619250"/>
                <a:gridCol w="2305050"/>
                <a:gridCol w="2087562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Application</a:t>
                      </a:r>
                    </a:p>
                  </a:txBody>
                  <a:tcPr marL="54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Data Loss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(Reliability)</a:t>
                      </a:r>
                    </a:p>
                  </a:txBody>
                  <a:tcPr marL="90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Throughput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(Bandwidth)</a:t>
                      </a:r>
                    </a:p>
                  </a:txBody>
                  <a:tcPr marL="90000" marR="18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Time Sensitive</a:t>
                      </a:r>
                    </a:p>
                  </a:txBody>
                  <a:tcPr marL="90000" marR="18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File transfer</a:t>
                      </a:r>
                    </a:p>
                  </a:txBody>
                  <a:tcPr marL="18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 loss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elastic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Email</a:t>
                      </a:r>
                    </a:p>
                  </a:txBody>
                  <a:tcPr marL="18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 loss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elastic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Web documents</a:t>
                      </a:r>
                    </a:p>
                  </a:txBody>
                  <a:tcPr marL="18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 loss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elastic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Real-time audio/video</a:t>
                      </a:r>
                    </a:p>
                  </a:txBody>
                  <a:tcPr marL="18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loss-tolerant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audio: 5k~1Mbps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video: 10k~5Mbps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100’s msec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Stored audio/video</a:t>
                      </a:r>
                    </a:p>
                  </a:txBody>
                  <a:tcPr marL="18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loss-tolerant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same as above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few secs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Interactive games</a:t>
                      </a:r>
                    </a:p>
                  </a:txBody>
                  <a:tcPr marL="18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loss-tolerant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few kpbs up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100’s msec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Instant messaging</a:t>
                      </a:r>
                    </a:p>
                  </a:txBody>
                  <a:tcPr marL="18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 loss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elastic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nearly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Requirements for Inelastic Traffic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Difficult to meet requirements on IP network</a:t>
            </a:r>
          </a:p>
          <a:p>
            <a:pPr lvl="1">
              <a:defRPr/>
            </a:pPr>
            <a:r>
              <a:rPr lang="en-US" altLang="zh-CN" dirty="0" smtClean="0"/>
              <a:t>Require preferential treatment to handle </a:t>
            </a:r>
            <a:r>
              <a:rPr lang="en-GB" dirty="0" smtClean="0">
                <a:solidFill>
                  <a:srgbClr val="0000FF"/>
                </a:solidFill>
              </a:rPr>
              <a:t>variable queuing delays and congestion</a:t>
            </a:r>
          </a:p>
          <a:p>
            <a:pPr lvl="3">
              <a:defRPr/>
            </a:pPr>
            <a:endParaRPr lang="en-GB" dirty="0" smtClean="0">
              <a:solidFill>
                <a:schemeClr val="folHlink"/>
              </a:solidFill>
            </a:endParaRPr>
          </a:p>
          <a:p>
            <a:pPr>
              <a:defRPr/>
            </a:pPr>
            <a:r>
              <a:rPr lang="en-US" dirty="0" smtClean="0"/>
              <a:t>Applications need to be able to </a:t>
            </a:r>
            <a:r>
              <a:rPr lang="en-US" dirty="0" smtClean="0">
                <a:solidFill>
                  <a:srgbClr val="FF0000"/>
                </a:solidFill>
              </a:rPr>
              <a:t>state their requirements</a:t>
            </a:r>
          </a:p>
          <a:p>
            <a:pPr lvl="1">
              <a:defRPr/>
            </a:pPr>
            <a:r>
              <a:rPr lang="en-US" dirty="0" smtClean="0"/>
              <a:t>Ahead of time, using </a:t>
            </a:r>
            <a:r>
              <a:rPr lang="en-US" dirty="0" smtClean="0">
                <a:solidFill>
                  <a:srgbClr val="0000FF"/>
                </a:solidFill>
              </a:rPr>
              <a:t>resource reservation functions</a:t>
            </a:r>
            <a:r>
              <a:rPr lang="en-US" dirty="0" smtClean="0"/>
              <a:t> – </a:t>
            </a:r>
            <a:r>
              <a:rPr lang="en-US" altLang="en-US" dirty="0" smtClean="0">
                <a:latin typeface="Comic Sans MS" pitchFamily="66" charset="0"/>
              </a:rPr>
              <a:t>ISA</a:t>
            </a:r>
            <a:r>
              <a:rPr lang="en-US" altLang="en-US" dirty="0" smtClean="0"/>
              <a:t> (</a:t>
            </a:r>
            <a:r>
              <a:rPr lang="en-US" altLang="zh-CN" dirty="0" smtClean="0"/>
              <a:t> Integrated Services Architecture)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Or on the fly, using fields in IP header – </a:t>
            </a:r>
            <a:r>
              <a:rPr lang="en-US" altLang="zh-CN" dirty="0" smtClean="0">
                <a:latin typeface="Comic Sans MS" pitchFamily="66" charset="0"/>
              </a:rPr>
              <a:t>DS</a:t>
            </a:r>
            <a:r>
              <a:rPr lang="en-US" altLang="zh-CN" dirty="0" smtClean="0"/>
              <a:t> ( </a:t>
            </a:r>
            <a:r>
              <a:rPr lang="en-US" altLang="en-US" dirty="0" smtClean="0"/>
              <a:t>Differentiated services</a:t>
            </a:r>
            <a:r>
              <a:rPr lang="en-US" dirty="0" smtClean="0"/>
              <a:t>)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altLang="zh-CN" dirty="0" smtClean="0"/>
              <a:t>Require elastic traffic to be supported as well</a:t>
            </a:r>
          </a:p>
          <a:p>
            <a:pPr lvl="1">
              <a:defRPr/>
            </a:pPr>
            <a:r>
              <a:rPr kumimoji="1" lang="en-US" altLang="zh-CN" dirty="0" smtClean="0"/>
              <a:t>Inelastic application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do not back off and reduce the demand </a:t>
            </a:r>
            <a:r>
              <a:rPr kumimoji="1" lang="en-US" altLang="zh-CN" dirty="0" smtClean="0"/>
              <a:t>in face of congestion</a:t>
            </a:r>
          </a:p>
          <a:p>
            <a:pPr lvl="1">
              <a:defRPr/>
            </a:pPr>
            <a:r>
              <a:rPr lang="en-US" altLang="zh-CN" dirty="0" smtClean="0"/>
              <a:t>Deny (traffic) service requests that leave too few resources</a:t>
            </a:r>
            <a:endParaRPr lang="en-US" dirty="0"/>
          </a:p>
        </p:txBody>
      </p:sp>
      <p:sp>
        <p:nvSpPr>
          <p:cNvPr id="156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7F1A6-890A-489D-9905-9E72028A345F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Integrated Services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160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 smtClean="0"/>
              <a:t>Associate </a:t>
            </a:r>
            <a:r>
              <a:rPr kumimoji="1" lang="en-US" altLang="zh-CN" sz="2400" dirty="0" smtClean="0"/>
              <a:t>a </a:t>
            </a:r>
            <a:r>
              <a:rPr kumimoji="1" lang="en-US" altLang="zh-CN" sz="2400" dirty="0" smtClean="0">
                <a:solidFill>
                  <a:schemeClr val="folHlink"/>
                </a:solidFill>
              </a:rPr>
              <a:t>distinguishable stream of </a:t>
            </a:r>
            <a:r>
              <a:rPr lang="en-US" altLang="zh-CN" sz="2400" dirty="0" smtClean="0">
                <a:solidFill>
                  <a:schemeClr val="folHlink"/>
                </a:solidFill>
                <a:latin typeface="Comic Sans MS" pitchFamily="66" charset="0"/>
              </a:rPr>
              <a:t>IP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packet</a:t>
            </a:r>
            <a:r>
              <a:rPr lang="en-US" altLang="zh-CN" sz="2400" dirty="0" smtClean="0">
                <a:solidFill>
                  <a:schemeClr val="folHlink"/>
                </a:solidFill>
              </a:rPr>
              <a:t>s</a:t>
            </a:r>
            <a:r>
              <a:rPr lang="en-US" altLang="en-US" sz="2400" dirty="0" smtClean="0"/>
              <a:t> with a </a:t>
            </a:r>
            <a:r>
              <a:rPr lang="en-US" altLang="en-US" sz="2400" dirty="0" smtClean="0">
                <a:solidFill>
                  <a:schemeClr val="hlink"/>
                </a:solidFill>
              </a:rPr>
              <a:t>flow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With the same </a:t>
            </a:r>
            <a:r>
              <a:rPr lang="en-US" altLang="zh-CN" sz="2000" dirty="0" smtClean="0">
                <a:latin typeface="Comic Sans MS" pitchFamily="66" charset="0"/>
              </a:rPr>
              <a:t>QOS</a:t>
            </a:r>
            <a:r>
              <a:rPr lang="en-US" altLang="zh-CN" sz="2000" dirty="0" smtClean="0"/>
              <a:t> parameters</a:t>
            </a:r>
          </a:p>
          <a:p>
            <a:pPr lvl="1" eaLnBrk="1" hangingPunct="1">
              <a:defRPr/>
            </a:pPr>
            <a:r>
              <a:rPr lang="en-GB" altLang="zh-CN" sz="2000" dirty="0" smtClean="0"/>
              <a:t>I</a:t>
            </a:r>
            <a:r>
              <a:rPr lang="en-GB" sz="2000" dirty="0" smtClean="0"/>
              <a:t>dentified by source and destination </a:t>
            </a:r>
            <a:r>
              <a:rPr lang="en-GB" sz="2000" dirty="0" smtClean="0">
                <a:latin typeface="Comic Sans MS" pitchFamily="66" charset="0"/>
              </a:rPr>
              <a:t>IP</a:t>
            </a:r>
            <a:r>
              <a:rPr lang="en-GB" sz="2000" dirty="0" smtClean="0"/>
              <a:t> address, port numbers, protocol type (TCP or UDP)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Unidirectional, Can be multicast</a:t>
            </a:r>
            <a:endParaRPr lang="en-US" sz="2000" dirty="0"/>
          </a:p>
        </p:txBody>
      </p:sp>
      <p:sp>
        <p:nvSpPr>
          <p:cNvPr id="157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E9B0E-111D-4FC7-9D52-E9B6EC70CD88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3573463"/>
            <a:ext cx="5946775" cy="30241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5288" y="4292600"/>
            <a:ext cx="1735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latin typeface="Comic Sans MS" pitchFamily="66" charset="0"/>
              </a:rPr>
              <a:t>ISA Functions</a:t>
            </a:r>
            <a:br>
              <a:rPr lang="en-US" altLang="zh-CN" b="0">
                <a:latin typeface="Comic Sans MS" pitchFamily="66" charset="0"/>
              </a:rPr>
            </a:br>
            <a:r>
              <a:rPr lang="en-US" altLang="zh-CN" b="0">
                <a:latin typeface="Comic Sans MS" pitchFamily="66" charset="0"/>
              </a:rPr>
              <a:t>on a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ISA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41438"/>
            <a:ext cx="8569325" cy="5111750"/>
          </a:xfrm>
        </p:spPr>
        <p:txBody>
          <a:bodyPr/>
          <a:lstStyle/>
          <a:p>
            <a:r>
              <a:rPr lang="en-US" altLang="en-US" sz="2400" smtClean="0">
                <a:solidFill>
                  <a:schemeClr val="folHlink"/>
                </a:solidFill>
              </a:rPr>
              <a:t>Routing Algorithm</a:t>
            </a:r>
          </a:p>
          <a:p>
            <a:pPr lvl="1"/>
            <a:r>
              <a:rPr lang="en-US" altLang="zh-CN" sz="2000" smtClean="0"/>
              <a:t>Link cost based on a variety of QOS parameters, not just delay</a:t>
            </a:r>
          </a:p>
          <a:p>
            <a:pPr lvl="1"/>
            <a:r>
              <a:rPr lang="en-US" altLang="zh-CN" sz="2000" smtClean="0"/>
              <a:t>Routing / forwarding based on classes of flows with similar QoS</a:t>
            </a:r>
          </a:p>
          <a:p>
            <a:pPr lvl="3"/>
            <a:endParaRPr lang="en-US" altLang="zh-CN" sz="1400" smtClean="0"/>
          </a:p>
          <a:p>
            <a:r>
              <a:rPr lang="en-US" altLang="en-US" sz="2400" smtClean="0">
                <a:solidFill>
                  <a:schemeClr val="folHlink"/>
                </a:solidFill>
              </a:rPr>
              <a:t>Queuing discipline</a:t>
            </a:r>
          </a:p>
          <a:p>
            <a:pPr lvl="1"/>
            <a:r>
              <a:rPr lang="en-US" altLang="zh-CN" sz="2000" smtClean="0"/>
              <a:t>Priority queuing</a:t>
            </a:r>
          </a:p>
          <a:p>
            <a:pPr lvl="1"/>
            <a:r>
              <a:rPr lang="en-US" altLang="zh-CN" sz="2000" smtClean="0"/>
              <a:t>Multiple queues instead of one, </a:t>
            </a:r>
            <a:r>
              <a:rPr lang="en-GB" altLang="zh-CN" sz="2000" smtClean="0"/>
              <a:t>taking account of different flow requirements</a:t>
            </a:r>
          </a:p>
          <a:p>
            <a:pPr lvl="3"/>
            <a:endParaRPr lang="en-GB" altLang="zh-CN" sz="1400" smtClean="0"/>
          </a:p>
          <a:p>
            <a:r>
              <a:rPr lang="en-US" altLang="en-US" sz="2400" smtClean="0">
                <a:solidFill>
                  <a:schemeClr val="folHlink"/>
                </a:solidFill>
              </a:rPr>
              <a:t>Discard policy</a:t>
            </a:r>
          </a:p>
          <a:p>
            <a:pPr lvl="1"/>
            <a:r>
              <a:rPr lang="en-US" altLang="zh-CN" sz="2000" smtClean="0"/>
              <a:t>Selective discard instead of just new comings</a:t>
            </a:r>
          </a:p>
          <a:p>
            <a:pPr lvl="3"/>
            <a:endParaRPr lang="en-US" altLang="zh-CN" sz="1400" smtClean="0"/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Reservation protocol</a:t>
            </a:r>
          </a:p>
          <a:p>
            <a:pPr lvl="1" eaLnBrk="1" hangingPunct="1"/>
            <a:r>
              <a:rPr lang="en-US" altLang="zh-CN" sz="2000" smtClean="0"/>
              <a:t>RSVP, reserve resource for new flow at a given level of QOS</a:t>
            </a:r>
            <a:endParaRPr lang="en-US" altLang="zh-CN" sz="1400" smtClean="0"/>
          </a:p>
        </p:txBody>
      </p:sp>
      <p:sp>
        <p:nvSpPr>
          <p:cNvPr id="158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C3602D-461D-4791-AE3C-B663D93E539A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ISA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sz="3100" dirty="0" smtClean="0">
                <a:solidFill>
                  <a:schemeClr val="folHlink"/>
                </a:solidFill>
              </a:rPr>
              <a:t>Admission control</a:t>
            </a:r>
          </a:p>
          <a:p>
            <a:pPr lvl="1" eaLnBrk="1" hangingPunct="1">
              <a:defRPr/>
            </a:pPr>
            <a:r>
              <a:rPr lang="en-US" altLang="zh-CN" sz="2900" dirty="0" smtClean="0"/>
              <a:t>Determines if sufficient resources are available for the flow at the requested QOS</a:t>
            </a:r>
          </a:p>
          <a:p>
            <a:pPr lvl="3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kumimoji="1" lang="en-US" altLang="zh-CN" dirty="0" smtClean="0">
                <a:solidFill>
                  <a:schemeClr val="folHlink"/>
                </a:solidFill>
              </a:rPr>
              <a:t>Traffic control database</a:t>
            </a:r>
          </a:p>
          <a:p>
            <a:pPr lvl="1" eaLnBrk="1" hangingPunct="1">
              <a:defRPr/>
            </a:pPr>
            <a:r>
              <a:rPr kumimoji="1" lang="en-US" altLang="zh-CN" dirty="0" smtClean="0"/>
              <a:t>Parameters of traffic control</a:t>
            </a:r>
          </a:p>
          <a:p>
            <a:pPr lvl="3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kumimoji="1" lang="en-US" altLang="zh-CN" dirty="0" smtClean="0">
                <a:solidFill>
                  <a:schemeClr val="folHlink"/>
                </a:solidFill>
              </a:rPr>
              <a:t>Management agent</a:t>
            </a:r>
          </a:p>
          <a:p>
            <a:pPr lvl="1" eaLnBrk="1" hangingPunct="1">
              <a:defRPr/>
            </a:pPr>
            <a:r>
              <a:rPr kumimoji="1" lang="en-US" altLang="zh-CN" dirty="0" smtClean="0"/>
              <a:t>Modifies the traffic control database</a:t>
            </a:r>
          </a:p>
          <a:p>
            <a:pPr lvl="1" eaLnBrk="1" hangingPunct="1">
              <a:defRPr/>
            </a:pPr>
            <a:r>
              <a:rPr kumimoji="1" lang="en-US" altLang="zh-CN" dirty="0" smtClean="0"/>
              <a:t>Directs the admission control module to set policies</a:t>
            </a:r>
          </a:p>
        </p:txBody>
      </p:sp>
      <p:sp>
        <p:nvSpPr>
          <p:cNvPr id="160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2F0BC4-4B46-421B-B091-C3C8D793031B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Resource Reservations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373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Routers need to maintain </a:t>
            </a:r>
            <a:r>
              <a:rPr lang="en-US" dirty="0" smtClean="0">
                <a:solidFill>
                  <a:srgbClr val="FF0000"/>
                </a:solidFill>
              </a:rPr>
              <a:t>state info</a:t>
            </a:r>
            <a:r>
              <a:rPr lang="en-US" dirty="0" smtClean="0"/>
              <a:t> for each traversing flow</a:t>
            </a:r>
          </a:p>
          <a:p>
            <a:pPr lvl="1">
              <a:defRPr/>
            </a:pPr>
            <a:r>
              <a:rPr lang="en-US" dirty="0" smtClean="0"/>
              <a:t>Maintaining records of allocated resources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A virtual circuit like mechanism </a:t>
            </a:r>
            <a:r>
              <a:rPr lang="en-US" dirty="0" smtClean="0"/>
              <a:t>is needed</a:t>
            </a:r>
          </a:p>
          <a:p>
            <a:pPr lvl="1">
              <a:defRPr/>
            </a:pPr>
            <a:r>
              <a:rPr lang="en-US" dirty="0" smtClean="0"/>
              <a:t>Allocate resources for new connection (flow) setup requests</a:t>
            </a:r>
            <a:endParaRPr lang="en-US" dirty="0"/>
          </a:p>
        </p:txBody>
      </p:sp>
      <p:sp>
        <p:nvSpPr>
          <p:cNvPr id="161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D7607-1324-4133-9D37-034544609A6C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pic>
        <p:nvPicPr>
          <p:cNvPr id="5" name="Picture 4" descr="C:\Medy\cs118\Notes\TopDown Fall 99\Pictures\671 Call Setup In Intserv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3479800"/>
            <a:ext cx="4806950" cy="316388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ISA Services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Defined on 2 levels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General categories</a:t>
            </a:r>
            <a:r>
              <a:rPr lang="en-US" altLang="zh-CN" dirty="0" smtClean="0"/>
              <a:t> of service</a:t>
            </a:r>
          </a:p>
          <a:p>
            <a:pPr lvl="1" eaLnBrk="1" hangingPunct="1">
              <a:defRPr/>
            </a:pPr>
            <a:r>
              <a:rPr lang="en-US" altLang="zh-CN" dirty="0" smtClean="0"/>
              <a:t>Guaranteed, Controlled load</a:t>
            </a:r>
          </a:p>
          <a:p>
            <a:pPr lvl="1" eaLnBrk="1" hangingPunct="1">
              <a:defRPr/>
            </a:pPr>
            <a:r>
              <a:rPr lang="en-US" altLang="zh-CN" dirty="0" smtClean="0"/>
              <a:t>Best effort (default)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Particular flow</a:t>
            </a:r>
            <a:r>
              <a:rPr lang="en-US" altLang="zh-CN" dirty="0" smtClean="0"/>
              <a:t> within each category</a:t>
            </a:r>
          </a:p>
          <a:p>
            <a:pPr lvl="1" eaLnBrk="1" hangingPunct="1">
              <a:defRPr/>
            </a:pPr>
            <a:r>
              <a:rPr lang="en-US" altLang="zh-CN" dirty="0" smtClean="0"/>
              <a:t>Specified by the values of 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parameters</a:t>
            </a:r>
          </a:p>
          <a:p>
            <a:pPr lvl="1" eaLnBrk="1" hangingPunct="1">
              <a:defRPr/>
            </a:pPr>
            <a:r>
              <a:rPr lang="en-GB" dirty="0" smtClean="0">
                <a:solidFill>
                  <a:schemeClr val="hlink"/>
                </a:solidFill>
              </a:rPr>
              <a:t>Traffic specification</a:t>
            </a:r>
            <a:r>
              <a:rPr lang="en-GB" dirty="0" smtClean="0"/>
              <a:t> (</a:t>
            </a:r>
            <a:r>
              <a:rPr lang="en-GB" dirty="0" err="1" smtClean="0">
                <a:latin typeface="Comic Sans MS" pitchFamily="66" charset="0"/>
              </a:rPr>
              <a:t>TSpec</a:t>
            </a:r>
            <a:r>
              <a:rPr lang="en-GB" dirty="0" smtClean="0"/>
              <a:t>) defined for flow</a:t>
            </a:r>
            <a:r>
              <a:rPr lang="en-GB" altLang="zh-CN" dirty="0" smtClean="0"/>
              <a:t> of packets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dirty="0" smtClean="0"/>
              <a:t>Traffic that exceeds </a:t>
            </a:r>
            <a:r>
              <a:rPr lang="en-US" dirty="0" err="1" smtClean="0">
                <a:latin typeface="Comic Sans MS" pitchFamily="66" charset="0"/>
              </a:rPr>
              <a:t>TSpec</a:t>
            </a:r>
            <a:r>
              <a:rPr lang="en-US" dirty="0" smtClean="0"/>
              <a:t> is given the best-effort service</a:t>
            </a:r>
            <a:endParaRPr lang="en-US" dirty="0"/>
          </a:p>
        </p:txBody>
      </p:sp>
      <p:sp>
        <p:nvSpPr>
          <p:cNvPr id="162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2E1DEF-B7E0-4C17-9957-E15ACDAEA8DB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Guaranteed and Controlled Load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Guaranteed Service</a:t>
            </a:r>
          </a:p>
          <a:p>
            <a:pPr lvl="1">
              <a:defRPr/>
            </a:pPr>
            <a:r>
              <a:rPr lang="en-GB" dirty="0" smtClean="0"/>
              <a:t>Set </a:t>
            </a:r>
            <a:r>
              <a:rPr lang="en-GB" dirty="0" smtClean="0">
                <a:solidFill>
                  <a:schemeClr val="folHlink"/>
                </a:solidFill>
              </a:rPr>
              <a:t>upper bound on queuing delay</a:t>
            </a:r>
            <a:r>
              <a:rPr lang="en-GB" dirty="0" smtClean="0"/>
              <a:t> through network</a:t>
            </a:r>
          </a:p>
          <a:p>
            <a:pPr lvl="1">
              <a:defRPr/>
            </a:pPr>
            <a:r>
              <a:rPr lang="en-GB" dirty="0" smtClean="0">
                <a:solidFill>
                  <a:schemeClr val="folHlink"/>
                </a:solidFill>
              </a:rPr>
              <a:t>No queuing losses</a:t>
            </a:r>
          </a:p>
          <a:p>
            <a:pPr lvl="1">
              <a:defRPr/>
            </a:pPr>
            <a:r>
              <a:rPr lang="en-GB" dirty="0" smtClean="0"/>
              <a:t>Assume </a:t>
            </a:r>
            <a:r>
              <a:rPr lang="en-GB" dirty="0" smtClean="0">
                <a:solidFill>
                  <a:srgbClr val="FF0000"/>
                </a:solidFill>
              </a:rPr>
              <a:t>leased line</a:t>
            </a:r>
          </a:p>
          <a:p>
            <a:pPr lvl="3">
              <a:defRPr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dirty="0" smtClean="0"/>
              <a:t>Controlled Load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No upper bound </a:t>
            </a:r>
            <a:r>
              <a:rPr lang="en-US" dirty="0" smtClean="0"/>
              <a:t>on queuing delay, but has priority scheduling on router</a:t>
            </a:r>
          </a:p>
          <a:p>
            <a:pPr lvl="1">
              <a:defRPr/>
            </a:pPr>
            <a:r>
              <a:rPr lang="en-US" dirty="0" smtClean="0">
                <a:solidFill>
                  <a:schemeClr val="folHlink"/>
                </a:solidFill>
              </a:rPr>
              <a:t>Very high percentage </a:t>
            </a:r>
            <a:r>
              <a:rPr lang="en-US" dirty="0" smtClean="0"/>
              <a:t>delivered</a:t>
            </a:r>
          </a:p>
          <a:p>
            <a:pPr lvl="1">
              <a:defRPr/>
            </a:pPr>
            <a:r>
              <a:rPr lang="en-US" dirty="0" smtClean="0"/>
              <a:t>For Internet video and voice apps</a:t>
            </a:r>
            <a:endParaRPr lang="en-US" dirty="0"/>
          </a:p>
        </p:txBody>
      </p:sp>
      <p:sp>
        <p:nvSpPr>
          <p:cNvPr id="163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9DFED0-06F6-4D3C-930F-6D57A5A214E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Resource Allocation and RSVP</a:t>
            </a:r>
          </a:p>
        </p:txBody>
      </p:sp>
      <p:sp>
        <p:nvSpPr>
          <p:cNvPr id="164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Providing QOS guarantees in IP networks for </a:t>
            </a:r>
            <a:r>
              <a:rPr lang="en-US" altLang="zh-CN" smtClean="0">
                <a:solidFill>
                  <a:srgbClr val="FF0000"/>
                </a:solidFill>
              </a:rPr>
              <a:t>individual application sessions</a:t>
            </a:r>
          </a:p>
          <a:p>
            <a:pPr lvl="3"/>
            <a:endParaRPr lang="en-US" altLang="zh-CN" smtClean="0"/>
          </a:p>
          <a:p>
            <a:r>
              <a:rPr lang="en-US" altLang="zh-CN" smtClean="0"/>
              <a:t>Resource reservation: routers </a:t>
            </a:r>
            <a:r>
              <a:rPr lang="en-US" altLang="zh-CN" smtClean="0">
                <a:solidFill>
                  <a:srgbClr val="0000FF"/>
                </a:solidFill>
              </a:rPr>
              <a:t>maintain state info</a:t>
            </a:r>
            <a:r>
              <a:rPr lang="en-US" altLang="zh-CN" smtClean="0"/>
              <a:t> of allocated resources for each session</a:t>
            </a:r>
          </a:p>
          <a:p>
            <a:pPr lvl="3"/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Admit or deny </a:t>
            </a:r>
            <a:r>
              <a:rPr lang="en-US" altLang="zh-CN" smtClean="0"/>
              <a:t>call setup requests for a new session</a:t>
            </a:r>
          </a:p>
        </p:txBody>
      </p:sp>
      <p:sp>
        <p:nvSpPr>
          <p:cNvPr id="164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A9EDC-E3CE-4997-8B53-692C0E5CF90E}" type="slidenum">
              <a:rPr lang="en-US" altLang="zh-CN" sz="1600" smtClean="0"/>
              <a:pPr/>
              <a:t>48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4622FA-07A7-4900-86F0-1E5C6B6352C2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Flow in a Session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Session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Unidirectional, acquired by a receiver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A data flow with a particular destination and  transport layer protocol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Defined by the triple: </a:t>
            </a:r>
            <a:r>
              <a:rPr lang="en-US" altLang="zh-CN" sz="2400" dirty="0" smtClean="0">
                <a:latin typeface="Comic Sans MS" pitchFamily="66" charset="0"/>
              </a:rPr>
              <a:t>&lt;</a:t>
            </a:r>
            <a:r>
              <a:rPr lang="en-US" altLang="zh-CN" sz="2400" dirty="0" err="1" smtClean="0">
                <a:latin typeface="Comic Sans MS" pitchFamily="66" charset="0"/>
              </a:rPr>
              <a:t>DestAddress</a:t>
            </a:r>
            <a:r>
              <a:rPr lang="en-US" altLang="zh-CN" sz="2400" dirty="0" smtClean="0">
                <a:latin typeface="Comic Sans MS" pitchFamily="66" charset="0"/>
              </a:rPr>
              <a:t>, Protocol ID, </a:t>
            </a:r>
            <a:r>
              <a:rPr lang="en-US" altLang="zh-CN" sz="2400" dirty="0" err="1" smtClean="0">
                <a:latin typeface="Comic Sans MS" pitchFamily="66" charset="0"/>
              </a:rPr>
              <a:t>DstPort</a:t>
            </a:r>
            <a:r>
              <a:rPr lang="en-US" altLang="zh-CN" sz="2400" dirty="0" smtClean="0">
                <a:latin typeface="Comic Sans MS" pitchFamily="66" charset="0"/>
              </a:rPr>
              <a:t>&gt;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Reservation Model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An RSVP request consists of a flow descriptor: </a:t>
            </a:r>
            <a:r>
              <a:rPr lang="en-US" altLang="zh-CN" sz="2400" dirty="0" smtClean="0">
                <a:latin typeface="Comic Sans MS" pitchFamily="66" charset="0"/>
              </a:rPr>
              <a:t>&lt;R-Spec, T-Spec&gt;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R-Spec</a:t>
            </a:r>
            <a:r>
              <a:rPr lang="en-US" altLang="zh-CN" sz="2400" dirty="0" smtClean="0"/>
              <a:t>: specifies a desired </a:t>
            </a:r>
            <a:r>
              <a:rPr lang="en-US" altLang="zh-CN" sz="2400" dirty="0" smtClean="0">
                <a:latin typeface="Comic Sans MS" pitchFamily="66" charset="0"/>
              </a:rPr>
              <a:t>QOS</a:t>
            </a:r>
            <a:r>
              <a:rPr lang="en-US" altLang="zh-CN" sz="2400" dirty="0" smtClean="0"/>
              <a:t>, used to set parameters in the packet scheduler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T-Spec</a:t>
            </a:r>
            <a:r>
              <a:rPr lang="en-US" altLang="zh-CN" sz="2400" dirty="0" smtClean="0"/>
              <a:t>: defines traffic </a:t>
            </a:r>
            <a:r>
              <a:rPr lang="en-US" sz="2400" dirty="0" smtClean="0"/>
              <a:t>characteristics</a:t>
            </a:r>
            <a:r>
              <a:rPr lang="en-US" altLang="zh-CN" sz="2400" dirty="0" smtClean="0"/>
              <a:t> under </a:t>
            </a:r>
            <a:r>
              <a:rPr lang="en-US" altLang="zh-CN" sz="2400" dirty="0" smtClean="0">
                <a:latin typeface="Comic Sans MS" pitchFamily="66" charset="0"/>
              </a:rPr>
              <a:t>QOS</a:t>
            </a:r>
            <a:r>
              <a:rPr lang="en-US" altLang="zh-CN" sz="2400" dirty="0" smtClean="0"/>
              <a:t>, used to set the packet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Causing Congestion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Congestion at switch</a:t>
            </a:r>
          </a:p>
          <a:p>
            <a:pPr lvl="1">
              <a:defRPr/>
            </a:pPr>
            <a:r>
              <a:rPr lang="en-US" sz="2400" dirty="0" err="1" smtClean="0"/>
              <a:t>Bursty</a:t>
            </a:r>
            <a:r>
              <a:rPr lang="en-US" sz="2400" dirty="0" smtClean="0"/>
              <a:t> traffic / poor topology</a:t>
            </a:r>
          </a:p>
          <a:p>
            <a:pPr lvl="1">
              <a:defRPr/>
            </a:pPr>
            <a:r>
              <a:rPr lang="en-US" sz="2400" dirty="0" smtClean="0"/>
              <a:t>Packet arrival rate </a:t>
            </a:r>
            <a:r>
              <a:rPr lang="en-US" sz="2400" dirty="0" smtClean="0">
                <a:solidFill>
                  <a:srgbClr val="0000FF"/>
                </a:solidFill>
              </a:rPr>
              <a:t>exceeds the 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outgoing link capacity</a:t>
            </a:r>
          </a:p>
          <a:p>
            <a:pPr lvl="3"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2400" dirty="0" smtClean="0"/>
              <a:t>Packet processing rate &lt; packet arriving rate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Insufficient memory </a:t>
            </a:r>
            <a:r>
              <a:rPr lang="en-US" sz="2400" dirty="0" smtClean="0"/>
              <a:t>to store arriving packets</a:t>
            </a: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/>
              <a:t>Effects caused at congested switch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Discard queued packets </a:t>
            </a:r>
            <a:r>
              <a:rPr lang="en-US" sz="2400" dirty="0" smtClean="0"/>
              <a:t>to make room for new comings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Prevent additional packets </a:t>
            </a:r>
            <a:r>
              <a:rPr lang="en-US" sz="2400" dirty="0" smtClean="0"/>
              <a:t>from entering the congested port (link-layer flow control)</a:t>
            </a:r>
            <a:endParaRPr lang="en-US" sz="2400" dirty="0"/>
          </a:p>
        </p:txBody>
      </p:sp>
      <p:sp>
        <p:nvSpPr>
          <p:cNvPr id="1003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08DF27-5B8D-401C-8361-47DFCDC6D3FB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5463" y="1341438"/>
            <a:ext cx="2058987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Resource Reservation Protocol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RFC 2205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IP signaling protocol </a:t>
            </a:r>
            <a:r>
              <a:rPr lang="en-US" dirty="0" smtClean="0"/>
              <a:t>for multimedia applications</a:t>
            </a:r>
          </a:p>
          <a:p>
            <a:pPr lvl="1">
              <a:defRPr/>
            </a:pPr>
            <a:r>
              <a:rPr lang="en-US" dirty="0" smtClean="0"/>
              <a:t>Reserve resources along end-to-end path (routers) for </a:t>
            </a:r>
            <a:r>
              <a:rPr lang="en-US" dirty="0" err="1" smtClean="0"/>
              <a:t>QoS</a:t>
            </a:r>
            <a:r>
              <a:rPr lang="en-US" dirty="0" smtClean="0"/>
              <a:t> support</a:t>
            </a:r>
          </a:p>
          <a:p>
            <a:pPr lvl="1">
              <a:defRPr/>
            </a:pPr>
            <a:r>
              <a:rPr lang="en-US" dirty="0" smtClean="0"/>
              <a:t>Designed to operate with current and future </a:t>
            </a:r>
            <a:r>
              <a:rPr lang="en-US" dirty="0" err="1" smtClean="0"/>
              <a:t>unicast</a:t>
            </a:r>
            <a:r>
              <a:rPr lang="en-US" dirty="0" smtClean="0"/>
              <a:t> and multicast routing protocols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Features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Ability for </a:t>
            </a:r>
            <a:r>
              <a:rPr lang="en-US" altLang="zh-CN" dirty="0" smtClean="0">
                <a:solidFill>
                  <a:srgbClr val="FF0000"/>
                </a:solidFill>
              </a:rPr>
              <a:t>receivers</a:t>
            </a:r>
            <a:r>
              <a:rPr lang="en-US" altLang="zh-CN" dirty="0" smtClean="0"/>
              <a:t> to make reservations, </a:t>
            </a:r>
            <a:r>
              <a:rPr lang="en-US" altLang="zh-CN" dirty="0" smtClean="0">
                <a:solidFill>
                  <a:srgbClr val="0000FF"/>
                </a:solidFill>
              </a:rPr>
              <a:t>transparent operation</a:t>
            </a:r>
            <a:r>
              <a:rPr lang="en-US" altLang="zh-CN" dirty="0" smtClean="0"/>
              <a:t> through </a:t>
            </a:r>
            <a:r>
              <a:rPr lang="en-US" altLang="zh-CN" dirty="0" smtClean="0">
                <a:latin typeface="Comic Sans MS" pitchFamily="66" charset="0"/>
              </a:rPr>
              <a:t>non-RSVP</a:t>
            </a:r>
            <a:r>
              <a:rPr lang="en-US" altLang="zh-CN" dirty="0" smtClean="0"/>
              <a:t> routers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Support for </a:t>
            </a:r>
            <a:r>
              <a:rPr lang="en-US" altLang="zh-CN" dirty="0" smtClean="0">
                <a:latin typeface="Comic Sans MS" pitchFamily="66" charset="0"/>
              </a:rPr>
              <a:t>IPv4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latin typeface="Comic Sans MS" pitchFamily="66" charset="0"/>
              </a:rPr>
              <a:t>IPv6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ndependent of routing protocol</a:t>
            </a:r>
            <a:endParaRPr lang="en-US" dirty="0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Deal with changes in dynamic routes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Deal with changes in multicast group membership</a:t>
            </a:r>
          </a:p>
        </p:txBody>
      </p:sp>
      <p:sp>
        <p:nvSpPr>
          <p:cNvPr id="167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83E5C-5FB3-40CB-B285-58D380D13486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RSVP Scenario</a:t>
            </a:r>
          </a:p>
        </p:txBody>
      </p:sp>
      <p:pic>
        <p:nvPicPr>
          <p:cNvPr id="168962" name="内容占位符 4" descr="图片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2813" y="1462088"/>
            <a:ext cx="7534275" cy="4797425"/>
          </a:xfrm>
        </p:spPr>
      </p:pic>
      <p:sp>
        <p:nvSpPr>
          <p:cNvPr id="168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659AB-3FEB-4462-B612-285586733FC9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14" name="Group 163"/>
          <p:cNvGrpSpPr>
            <a:grpSpLocks/>
          </p:cNvGrpSpPr>
          <p:nvPr/>
        </p:nvGrpSpPr>
        <p:grpSpPr bwMode="auto">
          <a:xfrm>
            <a:off x="2401888" y="4624388"/>
            <a:ext cx="3284537" cy="1204912"/>
            <a:chOff x="1566" y="2913"/>
            <a:chExt cx="2016" cy="759"/>
          </a:xfrm>
        </p:grpSpPr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16" name="Line 165"/>
            <p:cNvSpPr>
              <a:spLocks noChangeShapeType="1"/>
            </p:cNvSpPr>
            <p:nvPr/>
          </p:nvSpPr>
          <p:spPr bwMode="auto">
            <a:xfrm rot="-5401360">
              <a:off x="2954" y="2978"/>
              <a:ext cx="12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17" name="Line 166"/>
            <p:cNvSpPr>
              <a:spLocks noChangeShapeType="1"/>
            </p:cNvSpPr>
            <p:nvPr/>
          </p:nvSpPr>
          <p:spPr bwMode="auto">
            <a:xfrm rot="-5401360">
              <a:off x="2987" y="2976"/>
              <a:ext cx="12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18" name="Line 167"/>
            <p:cNvSpPr>
              <a:spLocks noChangeShapeType="1"/>
            </p:cNvSpPr>
            <p:nvPr/>
          </p:nvSpPr>
          <p:spPr bwMode="auto">
            <a:xfrm rot="-5401360">
              <a:off x="3023" y="2974"/>
              <a:ext cx="12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19" name="Line 168"/>
            <p:cNvSpPr>
              <a:spLocks noChangeShapeType="1"/>
            </p:cNvSpPr>
            <p:nvPr/>
          </p:nvSpPr>
          <p:spPr bwMode="auto">
            <a:xfrm rot="-5401360">
              <a:off x="3059" y="2974"/>
              <a:ext cx="12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20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1566" y="3108"/>
              <a:ext cx="2016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742950" lvl="1" indent="-285750" algn="ctr" eaLnBrk="0" hangingPunct="0">
                <a:spcBef>
                  <a:spcPct val="20000"/>
                </a:spcBef>
                <a:buClr>
                  <a:srgbClr val="3333CC"/>
                </a:buClr>
                <a:buSzPct val="75000"/>
                <a:buFont typeface="ZapfDingbats" pitchFamily="82" charset="2"/>
                <a:buChar char="m"/>
                <a:defRPr/>
              </a:pPr>
              <a:r>
                <a:rPr lang="en-US" sz="2000" b="0" dirty="0" err="1">
                  <a:solidFill>
                    <a:srgbClr val="000000"/>
                  </a:solidFill>
                  <a:latin typeface="Comic Sans MS"/>
                  <a:ea typeface="+mn-ea"/>
                </a:rPr>
                <a:t>QoS</a:t>
              </a:r>
              <a:r>
                <a:rPr lang="en-US" sz="2000" b="0" dirty="0">
                  <a:solidFill>
                    <a:srgbClr val="000000"/>
                  </a:solidFill>
                  <a:latin typeface="Comic Sans MS"/>
                  <a:ea typeface="+mn-ea"/>
                </a:rPr>
                <a:t>-sensitive scheduling (e.g., WFQ)</a:t>
              </a:r>
              <a:endParaRPr lang="en-US" b="0" dirty="0">
                <a:solidFill>
                  <a:srgbClr val="FF0000"/>
                </a:solidFill>
                <a:latin typeface="Comic Sans MS"/>
                <a:ea typeface="+mn-ea"/>
              </a:endParaRPr>
            </a:p>
          </p:txBody>
        </p:sp>
      </p:grpSp>
      <p:sp>
        <p:nvSpPr>
          <p:cNvPr id="23" name="Rectangle 57"/>
          <p:cNvSpPr txBox="1">
            <a:spLocks noChangeArrowheads="1"/>
          </p:cNvSpPr>
          <p:nvPr/>
        </p:nvSpPr>
        <p:spPr bwMode="auto">
          <a:xfrm>
            <a:off x="3657600" y="1344613"/>
            <a:ext cx="5219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 b="0" kern="0">
                <a:solidFill>
                  <a:srgbClr val="FF0000"/>
                </a:solidFill>
                <a:latin typeface="Comic Sans MS"/>
                <a:ea typeface="+mn-ea"/>
              </a:rPr>
              <a:t>Resource reservation</a:t>
            </a:r>
            <a:endParaRPr lang="en-US" sz="2000" b="0" kern="0">
              <a:solidFill>
                <a:srgbClr val="000000"/>
              </a:solidFill>
              <a:latin typeface="Comic Sans MS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b="0" kern="0">
                <a:solidFill>
                  <a:srgbClr val="000000"/>
                </a:solidFill>
                <a:latin typeface="Comic Sans MS"/>
              </a:rPr>
              <a:t>call setup, signaling (RSVP)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b="0" kern="0">
                <a:solidFill>
                  <a:srgbClr val="000000"/>
                </a:solidFill>
                <a:latin typeface="Comic Sans MS"/>
              </a:rPr>
              <a:t>traffic, QoS declaration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b="0" kern="0">
                <a:solidFill>
                  <a:srgbClr val="000000"/>
                </a:solidFill>
                <a:latin typeface="Comic Sans MS"/>
              </a:rPr>
              <a:t>per-element admission control</a:t>
            </a:r>
            <a:endParaRPr lang="en-US" b="0" kern="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1" name="Group 156"/>
          <p:cNvGrpSpPr>
            <a:grpSpLocks/>
          </p:cNvGrpSpPr>
          <p:nvPr/>
        </p:nvGrpSpPr>
        <p:grpSpPr bwMode="auto">
          <a:xfrm>
            <a:off x="1604963" y="2000250"/>
            <a:ext cx="5895975" cy="3190875"/>
            <a:chOff x="876" y="1452"/>
            <a:chExt cx="3714" cy="2010"/>
          </a:xfrm>
        </p:grpSpPr>
        <p:sp>
          <p:nvSpPr>
            <p:cNvPr id="32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4" y="174"/>
                </a:cxn>
                <a:cxn ang="0">
                  <a:pos x="786" y="174"/>
                </a:cxn>
                <a:cxn ang="0">
                  <a:pos x="1128" y="540"/>
                </a:cxn>
                <a:cxn ang="0">
                  <a:pos x="1422" y="540"/>
                </a:cxn>
                <a:cxn ang="0">
                  <a:pos x="1428" y="990"/>
                </a:cxn>
                <a:cxn ang="0">
                  <a:pos x="1728" y="1242"/>
                </a:cxn>
                <a:cxn ang="0">
                  <a:pos x="3198" y="1236"/>
                </a:cxn>
                <a:cxn ang="0">
                  <a:pos x="3426" y="1530"/>
                </a:cxn>
                <a:cxn ang="0">
                  <a:pos x="3666" y="1530"/>
                </a:cxn>
                <a:cxn ang="0">
                  <a:pos x="3666" y="1884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33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34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35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36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37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</p:grpSp>
      <p:sp>
        <p:nvSpPr>
          <p:cNvPr id="39" name="Text Box 399"/>
          <p:cNvSpPr txBox="1">
            <a:spLocks noChangeArrowheads="1"/>
          </p:cNvSpPr>
          <p:nvPr/>
        </p:nvSpPr>
        <p:spPr bwMode="auto">
          <a:xfrm>
            <a:off x="5564188" y="3357563"/>
            <a:ext cx="1222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0" dirty="0">
                <a:solidFill>
                  <a:srgbClr val="3333CC"/>
                </a:solidFill>
                <a:latin typeface="Comic Sans MS"/>
                <a:ea typeface="+mn-ea"/>
              </a:rPr>
              <a:t>request/</a:t>
            </a:r>
          </a:p>
          <a:p>
            <a:pPr algn="ctr" eaLnBrk="0" hangingPunct="0">
              <a:defRPr/>
            </a:pPr>
            <a:r>
              <a:rPr lang="en-US" sz="2000" b="0" dirty="0">
                <a:solidFill>
                  <a:srgbClr val="3333CC"/>
                </a:solidFill>
                <a:latin typeface="Comic Sans MS"/>
                <a:ea typeface="+mn-ea"/>
              </a:rPr>
              <a:t>reply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utoUpdateAnimBg="0"/>
      <p:bldP spid="3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CAAA82-0CAE-4DBA-9CAE-0DBF26206EEF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RSVP Reservation Process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Receivers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Make </a:t>
            </a:r>
            <a:r>
              <a:rPr lang="en-US" altLang="zh-CN" sz="2400" dirty="0" smtClean="0">
                <a:latin typeface="Comic Sans MS" pitchFamily="66" charset="0"/>
              </a:rPr>
              <a:t>RSVP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msgs</a:t>
            </a:r>
            <a:r>
              <a:rPr lang="en-US" altLang="zh-CN" sz="2400" dirty="0" smtClean="0"/>
              <a:t> carrying reservation requests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Pass the </a:t>
            </a:r>
            <a:r>
              <a:rPr lang="en-US" altLang="zh-CN" sz="2400" dirty="0" err="1" smtClean="0"/>
              <a:t>msgs</a:t>
            </a:r>
            <a:r>
              <a:rPr lang="en-US" altLang="zh-CN" sz="2400" dirty="0" smtClean="0"/>
              <a:t> upstream towards the senders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Scope </a:t>
            </a:r>
            <a:r>
              <a:rPr lang="en-US" altLang="zh-CN" sz="2800" dirty="0" smtClean="0"/>
              <a:t>of the request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The set of sender hosts to which a reservation request is propagated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At each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intermediate router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The </a:t>
            </a:r>
            <a:r>
              <a:rPr lang="en-US" altLang="zh-CN" sz="2400" dirty="0" smtClean="0">
                <a:latin typeface="Comic Sans MS" pitchFamily="66" charset="0"/>
              </a:rPr>
              <a:t>RSVP</a:t>
            </a:r>
            <a:r>
              <a:rPr lang="en-US" altLang="zh-CN" sz="2400" dirty="0" smtClean="0"/>
              <a:t> module passes the request to </a:t>
            </a:r>
            <a:r>
              <a:rPr lang="en-US" altLang="zh-CN" sz="2400" dirty="0" smtClean="0">
                <a:solidFill>
                  <a:srgbClr val="FF0000"/>
                </a:solidFill>
              </a:rPr>
              <a:t>Admission and Policy control</a:t>
            </a:r>
            <a:r>
              <a:rPr lang="en-US" altLang="zh-CN" sz="2400" dirty="0" smtClean="0"/>
              <a:t> and the check is executed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Maintain </a:t>
            </a:r>
            <a:r>
              <a:rPr lang="en-US" altLang="zh-CN" sz="2400" dirty="0" smtClean="0">
                <a:solidFill>
                  <a:schemeClr val="hlink"/>
                </a:solidFill>
              </a:rPr>
              <a:t>soft state</a:t>
            </a:r>
            <a:r>
              <a:rPr lang="en-US" altLang="zh-CN" sz="2400" dirty="0" smtClean="0"/>
              <a:t> (</a:t>
            </a:r>
            <a:r>
              <a:rPr lang="en-US" altLang="en-US" sz="2400" dirty="0" smtClean="0"/>
              <a:t>periodically renew</a:t>
            </a:r>
            <a:r>
              <a:rPr lang="en-US" altLang="zh-CN" sz="2400" dirty="0" smtClean="0"/>
              <a:t>ed)</a:t>
            </a:r>
            <a:r>
              <a:rPr lang="en-US" altLang="en-US" sz="2400" dirty="0" smtClean="0"/>
              <a:t> </a:t>
            </a:r>
            <a:r>
              <a:rPr lang="en-US" altLang="zh-CN" sz="2400" dirty="0" smtClean="0"/>
              <a:t>for each session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Reservation request is propagated upward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54467-D170-40CD-98F1-9FA2D0E62418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RSVP Mechanisms (1)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2 fundamental </a:t>
            </a:r>
            <a:r>
              <a:rPr lang="en-US" altLang="zh-CN" sz="2800" smtClean="0">
                <a:latin typeface="Comic Sans MS" pitchFamily="66" charset="0"/>
              </a:rPr>
              <a:t>RSVP</a:t>
            </a:r>
            <a:r>
              <a:rPr lang="en-US" altLang="zh-CN" sz="2800" smtClean="0"/>
              <a:t> messages</a:t>
            </a:r>
          </a:p>
          <a:p>
            <a:pPr lvl="1" eaLnBrk="1" hangingPunct="1"/>
            <a:r>
              <a:rPr lang="en-US" altLang="zh-CN" sz="2400" smtClean="0">
                <a:solidFill>
                  <a:schemeClr val="folHlink"/>
                </a:solidFill>
              </a:rPr>
              <a:t>Path</a:t>
            </a:r>
            <a:r>
              <a:rPr lang="en-US" altLang="zh-CN" sz="2400" smtClean="0"/>
              <a:t>: from sender, pass downstream</a:t>
            </a:r>
          </a:p>
          <a:p>
            <a:pPr lvl="1" eaLnBrk="1" hangingPunct="1"/>
            <a:r>
              <a:rPr lang="en-US" altLang="zh-CN" sz="2400" smtClean="0">
                <a:solidFill>
                  <a:schemeClr val="folHlink"/>
                </a:solidFill>
              </a:rPr>
              <a:t>Resv</a:t>
            </a:r>
            <a:r>
              <a:rPr lang="en-US" altLang="zh-CN" sz="2400" smtClean="0"/>
              <a:t>: from receiver, pass upstream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Path message</a:t>
            </a:r>
          </a:p>
          <a:p>
            <a:pPr lvl="1" eaLnBrk="1" hangingPunct="1"/>
            <a:r>
              <a:rPr lang="en-US" altLang="zh-CN" sz="2400" smtClean="0"/>
              <a:t>RSVP sender transmits a </a:t>
            </a:r>
            <a:r>
              <a:rPr lang="en-US" altLang="zh-CN" sz="2400" smtClean="0">
                <a:latin typeface="Comic Sans MS" pitchFamily="66" charset="0"/>
              </a:rPr>
              <a:t>Path</a:t>
            </a:r>
            <a:r>
              <a:rPr lang="en-US" altLang="zh-CN" sz="2400" smtClean="0"/>
              <a:t> message downstream, store the </a:t>
            </a:r>
            <a:r>
              <a:rPr lang="en-US" altLang="zh-CN" sz="2400" smtClean="0">
                <a:solidFill>
                  <a:schemeClr val="folHlink"/>
                </a:solidFill>
              </a:rPr>
              <a:t>path state</a:t>
            </a:r>
            <a:r>
              <a:rPr lang="en-US" altLang="zh-CN" sz="2400" smtClean="0"/>
              <a:t> in each router along the way</a:t>
            </a:r>
          </a:p>
          <a:p>
            <a:pPr lvl="1" eaLnBrk="1" hangingPunct="1"/>
            <a:r>
              <a:rPr lang="en-US" altLang="zh-CN" sz="2400" smtClean="0"/>
              <a:t>The </a:t>
            </a:r>
            <a:r>
              <a:rPr lang="en-US" altLang="zh-CN" sz="2400" smtClean="0">
                <a:latin typeface="Comic Sans MS" pitchFamily="66" charset="0"/>
              </a:rPr>
              <a:t>path state</a:t>
            </a:r>
            <a:r>
              <a:rPr lang="en-US" altLang="zh-CN" sz="2400" smtClean="0"/>
              <a:t> includes the </a:t>
            </a:r>
            <a:r>
              <a:rPr lang="en-US" altLang="zh-CN" sz="2400" smtClean="0">
                <a:latin typeface="Comic Sans MS" pitchFamily="66" charset="0"/>
              </a:rPr>
              <a:t>IP</a:t>
            </a:r>
            <a:r>
              <a:rPr lang="en-US" altLang="zh-CN" sz="2400" smtClean="0"/>
              <a:t> address of the previous hop which is used for </a:t>
            </a:r>
            <a:r>
              <a:rPr lang="en-US" altLang="zh-CN" sz="2400" smtClean="0">
                <a:solidFill>
                  <a:schemeClr val="hlink"/>
                </a:solidFill>
              </a:rPr>
              <a:t>reverse directing</a:t>
            </a:r>
          </a:p>
          <a:p>
            <a:pPr lvl="1" eaLnBrk="1" hangingPunct="1"/>
            <a:r>
              <a:rPr lang="en-US" altLang="zh-CN" sz="2400" smtClean="0"/>
              <a:t>May gather information that can be used to predict the end to end </a:t>
            </a:r>
            <a:r>
              <a:rPr lang="en-US" altLang="zh-CN" sz="2400" smtClean="0">
                <a:latin typeface="Comic Sans MS" pitchFamily="66" charset="0"/>
              </a:rPr>
              <a:t>QOS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3196C-79E9-4747-B8DE-67F9B6994181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RSVP Mechanisms (2)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Resv message</a:t>
            </a:r>
          </a:p>
          <a:p>
            <a:pPr lvl="1" eaLnBrk="1" hangingPunct="1"/>
            <a:r>
              <a:rPr lang="en-US" altLang="zh-CN" smtClean="0"/>
              <a:t>Each receiver sends a </a:t>
            </a:r>
            <a:r>
              <a:rPr lang="en-US" altLang="zh-CN" smtClean="0">
                <a:latin typeface="Comic Sans MS" pitchFamily="66" charset="0"/>
              </a:rPr>
              <a:t>Resv</a:t>
            </a:r>
            <a:r>
              <a:rPr lang="en-US" altLang="zh-CN" smtClean="0"/>
              <a:t> message upstream towards the senders</a:t>
            </a:r>
          </a:p>
          <a:p>
            <a:pPr lvl="1" eaLnBrk="1" hangingPunct="1"/>
            <a:r>
              <a:rPr lang="en-US" altLang="zh-CN" smtClean="0"/>
              <a:t>Follows the </a:t>
            </a:r>
            <a:r>
              <a:rPr lang="en-US" altLang="zh-CN" smtClean="0">
                <a:solidFill>
                  <a:srgbClr val="0000FF"/>
                </a:solidFill>
              </a:rPr>
              <a:t>exact reverse path </a:t>
            </a:r>
            <a:r>
              <a:rPr lang="en-US" altLang="zh-CN" smtClean="0"/>
              <a:t>the data will use (</a:t>
            </a:r>
            <a:r>
              <a:rPr lang="en-US" altLang="zh-CN" smtClean="0">
                <a:latin typeface="Comic Sans MS" pitchFamily="66" charset="0"/>
              </a:rPr>
              <a:t>path state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Creates and maintains the </a:t>
            </a:r>
            <a:r>
              <a:rPr lang="en-US" altLang="zh-CN" smtClean="0">
                <a:solidFill>
                  <a:srgbClr val="FF0000"/>
                </a:solidFill>
              </a:rPr>
              <a:t>reservation state </a:t>
            </a:r>
            <a:r>
              <a:rPr lang="en-US" altLang="zh-CN" smtClean="0"/>
              <a:t>in each node along the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RSVP Messages</a:t>
            </a:r>
          </a:p>
        </p:txBody>
      </p:sp>
      <p:sp>
        <p:nvSpPr>
          <p:cNvPr id="173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3F655-5B6B-4733-815C-089F51764C5C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7305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50" y="1357313"/>
            <a:ext cx="8569325" cy="2279650"/>
          </a:xfrm>
        </p:spPr>
      </p:pic>
      <p:pic>
        <p:nvPicPr>
          <p:cNvPr id="17306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709988"/>
            <a:ext cx="83280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5CD54F-FA3F-42C7-836F-5E16817D1851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 State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Manage the </a:t>
            </a:r>
            <a:r>
              <a:rPr lang="en-US" altLang="zh-CN" sz="2400" smtClean="0">
                <a:solidFill>
                  <a:schemeClr val="folHlink"/>
                </a:solidFill>
              </a:rPr>
              <a:t>reservation state</a:t>
            </a:r>
            <a:r>
              <a:rPr lang="en-US" altLang="zh-CN" sz="2400" smtClean="0"/>
              <a:t> and/or </a:t>
            </a:r>
            <a:r>
              <a:rPr lang="en-US" altLang="zh-CN" sz="2400" smtClean="0">
                <a:solidFill>
                  <a:schemeClr val="folHlink"/>
                </a:solidFill>
              </a:rPr>
              <a:t>path state</a:t>
            </a:r>
            <a:r>
              <a:rPr lang="en-US" altLang="zh-CN" sz="2400" smtClean="0"/>
              <a:t> in routers and hosts</a:t>
            </a:r>
          </a:p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smtClean="0">
                <a:latin typeface="Comic Sans MS" pitchFamily="66" charset="0"/>
              </a:rPr>
              <a:t>soft state</a:t>
            </a:r>
            <a:r>
              <a:rPr lang="en-US" altLang="en-US" sz="2400" smtClean="0"/>
              <a:t> is created and periodically refreshed by </a:t>
            </a:r>
            <a:r>
              <a:rPr lang="en-US" altLang="en-US" sz="2400" smtClean="0">
                <a:latin typeface="Comic Sans MS" pitchFamily="66" charset="0"/>
              </a:rPr>
              <a:t>Path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mic Sans MS" pitchFamily="66" charset="0"/>
              </a:rPr>
              <a:t>Resv</a:t>
            </a:r>
            <a:r>
              <a:rPr lang="en-US" altLang="en-US" sz="2400" smtClean="0"/>
              <a:t> messages</a:t>
            </a:r>
            <a:endParaRPr lang="en-US" altLang="zh-CN" sz="2400" smtClean="0"/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/>
              <a:t>Must interact with </a:t>
            </a:r>
            <a:r>
              <a:rPr lang="en-US" altLang="zh-CN" sz="2400" smtClean="0">
                <a:solidFill>
                  <a:schemeClr val="hlink"/>
                </a:solidFill>
              </a:rPr>
              <a:t>dynamic routing strategy</a:t>
            </a:r>
            <a:r>
              <a:rPr lang="en-US" altLang="zh-CN" sz="2400" smtClean="0"/>
              <a:t> of Internet</a:t>
            </a:r>
          </a:p>
          <a:p>
            <a:pPr eaLnBrk="1" hangingPunct="1"/>
            <a:r>
              <a:rPr lang="en-US" altLang="zh-CN" sz="2400" smtClean="0"/>
              <a:t>When the route changes, the resource reservation must be changed</a:t>
            </a:r>
          </a:p>
          <a:p>
            <a:pPr lvl="3" eaLnBrk="1" hangingPunct="1"/>
            <a:endParaRPr lang="en-US" altLang="en-US" sz="1200" smtClean="0"/>
          </a:p>
          <a:p>
            <a:pPr eaLnBrk="1" hangingPunct="1"/>
            <a:r>
              <a:rPr lang="en-US" altLang="en-US" sz="2400" smtClean="0"/>
              <a:t>Apps must periodically renew requests during transmission</a:t>
            </a:r>
            <a:r>
              <a:rPr lang="en-US" altLang="zh-CN" sz="2400" smtClean="0"/>
              <a:t>, or the state info will expired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Teardown</a:t>
            </a:r>
            <a:r>
              <a:rPr lang="en-US" altLang="zh-CN" sz="2400" smtClean="0"/>
              <a:t> msgs can be used to </a:t>
            </a:r>
            <a:r>
              <a:rPr lang="en-US" altLang="en-US" sz="2400" smtClean="0"/>
              <a:t>remove </a:t>
            </a:r>
            <a:r>
              <a:rPr lang="en-US" altLang="en-US" sz="2400" smtClean="0">
                <a:latin typeface="Comic Sans MS" pitchFamily="66" charset="0"/>
              </a:rPr>
              <a:t>path or reservation state</a:t>
            </a:r>
            <a:r>
              <a:rPr lang="en-US" altLang="en-US" sz="2400" smtClean="0"/>
              <a:t> immediately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RSVP Operation for Multicast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 smtClean="0"/>
              <a:t>Receiver joins a multicast group (IGMP)</a:t>
            </a:r>
          </a:p>
          <a:p>
            <a:pPr lvl="3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Sender-to-network signaling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 smtClean="0"/>
              <a:t>Potential sender issues Path message</a:t>
            </a:r>
          </a:p>
          <a:p>
            <a:pPr lvl="1">
              <a:defRPr/>
            </a:pPr>
            <a:r>
              <a:rPr lang="en-US" altLang="zh-CN" dirty="0" smtClean="0"/>
              <a:t>Receiver gets the message identifying sender</a:t>
            </a:r>
          </a:p>
          <a:p>
            <a:pPr lvl="1">
              <a:defRPr/>
            </a:pPr>
            <a:r>
              <a:rPr lang="en-US" altLang="zh-CN" dirty="0" smtClean="0"/>
              <a:t>RSVP router records </a:t>
            </a:r>
            <a:r>
              <a:rPr lang="en-US" altLang="zh-CN" dirty="0" smtClean="0">
                <a:solidFill>
                  <a:srgbClr val="0000FF"/>
                </a:solidFill>
              </a:rPr>
              <a:t>reverse path info </a:t>
            </a:r>
            <a:r>
              <a:rPr lang="en-US" altLang="zh-CN" dirty="0" smtClean="0"/>
              <a:t>along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mcast</a:t>
            </a:r>
            <a:r>
              <a:rPr lang="en-US" altLang="zh-CN" dirty="0" smtClean="0"/>
              <a:t> tree</a:t>
            </a:r>
          </a:p>
          <a:p>
            <a:pPr lvl="3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Receiver-to-network signaling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 smtClean="0"/>
              <a:t>Receiver start sending </a:t>
            </a:r>
            <a:r>
              <a:rPr lang="en-US" altLang="zh-CN" dirty="0" err="1" smtClean="0"/>
              <a:t>Resv</a:t>
            </a:r>
            <a:r>
              <a:rPr lang="en-US" altLang="zh-CN" dirty="0" smtClean="0"/>
              <a:t> messages</a:t>
            </a:r>
          </a:p>
          <a:p>
            <a:pPr lvl="1">
              <a:defRPr/>
            </a:pPr>
            <a:r>
              <a:rPr lang="en-US" altLang="zh-CN" dirty="0" err="1" smtClean="0"/>
              <a:t>Resv</a:t>
            </a:r>
            <a:r>
              <a:rPr lang="en-US" altLang="zh-CN" dirty="0" smtClean="0"/>
              <a:t> messages propagate through </a:t>
            </a:r>
            <a:r>
              <a:rPr lang="en-US" altLang="zh-CN" dirty="0" err="1" smtClean="0"/>
              <a:t>mcast</a:t>
            </a:r>
            <a:r>
              <a:rPr lang="en-US" altLang="zh-CN" dirty="0" smtClean="0"/>
              <a:t> tree and is delivered to sender</a:t>
            </a:r>
          </a:p>
          <a:p>
            <a:pPr lvl="3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dirty="0" smtClean="0"/>
              <a:t>Path / Reservation </a:t>
            </a:r>
            <a:r>
              <a:rPr lang="en-US" dirty="0" smtClean="0">
                <a:solidFill>
                  <a:srgbClr val="FF0000"/>
                </a:solidFill>
              </a:rPr>
              <a:t>teardown</a:t>
            </a:r>
          </a:p>
          <a:p>
            <a:pPr lvl="1">
              <a:defRPr/>
            </a:pPr>
            <a:r>
              <a:rPr lang="en-US" dirty="0" smtClean="0"/>
              <a:t>Remove sender’s path state and receiver reservations</a:t>
            </a:r>
            <a:endParaRPr lang="en-US" altLang="zh-CN" dirty="0" smtClean="0"/>
          </a:p>
        </p:txBody>
      </p:sp>
      <p:sp>
        <p:nvSpPr>
          <p:cNvPr id="175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E9B12-D36B-4001-9115-6F9A357C9882}" type="slidenum">
              <a:rPr lang="en-US" altLang="zh-CN" smtClean="0">
                <a:solidFill>
                  <a:schemeClr val="tx1"/>
                </a:solidFill>
                <a:ea typeface="宋体" charset="-122"/>
              </a:rPr>
              <a:pPr/>
              <a:t>57</a:t>
            </a:fld>
            <a:endParaRPr lang="en-US" altLang="zh-CN" sz="180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855F6-AF22-484F-9ECA-5012F38F60AB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RSVP Operation for Multicast</a:t>
            </a:r>
          </a:p>
        </p:txBody>
      </p:sp>
      <p:pic>
        <p:nvPicPr>
          <p:cNvPr id="17613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2222"/>
          <a:stretch>
            <a:fillRect/>
          </a:stretch>
        </p:blipFill>
        <p:spPr bwMode="auto">
          <a:xfrm>
            <a:off x="381000" y="1357313"/>
            <a:ext cx="79057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75" y="4214813"/>
            <a:ext cx="8335963" cy="222091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4375" y="5715000"/>
            <a:ext cx="2165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itchFamily="18" charset="0"/>
              </a:rPr>
              <a:t>Reservation merging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C3A55C-7224-4355-9733-D52DC24AEB60}" type="slidenum">
              <a:rPr lang="en-US" altLang="zh-CN" sz="1600" smtClean="0"/>
              <a:pPr/>
              <a:t>59</a:t>
            </a:fld>
            <a:endParaRPr lang="en-US" altLang="zh-CN" smtClean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Differentiated Services</a:t>
            </a:r>
            <a:endParaRPr lang="en-US" altLang="zh-CN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GB" sz="2800" dirty="0" smtClean="0">
                <a:latin typeface="Comic Sans MS" pitchFamily="66" charset="0"/>
              </a:rPr>
              <a:t>ISA</a:t>
            </a:r>
            <a:r>
              <a:rPr lang="en-GB" sz="2800" dirty="0" smtClean="0"/>
              <a:t> (and </a:t>
            </a:r>
            <a:r>
              <a:rPr lang="en-GB" sz="2800" dirty="0" smtClean="0">
                <a:latin typeface="Comic Sans MS" pitchFamily="66" charset="0"/>
              </a:rPr>
              <a:t>RSVP</a:t>
            </a:r>
            <a:r>
              <a:rPr lang="en-GB" sz="2800" dirty="0" smtClean="0"/>
              <a:t>) </a:t>
            </a:r>
            <a:r>
              <a:rPr lang="en-GB" sz="2800" dirty="0" smtClean="0">
                <a:solidFill>
                  <a:schemeClr val="hlink"/>
                </a:solidFill>
              </a:rPr>
              <a:t>complex to deploy</a:t>
            </a:r>
            <a:r>
              <a:rPr lang="en-GB" altLang="zh-CN" sz="2800" dirty="0" smtClean="0"/>
              <a:t> now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/>
              <a:t>Signaling, maintaining per-flow router state not scale well for large volumes of flows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GB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RFC 2475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altLang="zh-CN" sz="2400" dirty="0" smtClean="0"/>
              <a:t>P</a:t>
            </a:r>
            <a:r>
              <a:rPr lang="en-GB" sz="2400" dirty="0" smtClean="0"/>
              <a:t>rovide simple, easy to implement, low overhead mechanism</a:t>
            </a:r>
            <a:endParaRPr lang="en-GB" altLang="zh-CN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S</a:t>
            </a:r>
            <a:r>
              <a:rPr lang="en-US" altLang="en-US" sz="2400" dirty="0" smtClean="0"/>
              <a:t>upport range of network services differentiated on basis of performance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/>
              <a:t>Simple functions in network core, relatively complex functions at </a:t>
            </a:r>
            <a:r>
              <a:rPr lang="en-US" sz="2400" dirty="0" smtClean="0">
                <a:solidFill>
                  <a:srgbClr val="FF0000"/>
                </a:solidFill>
              </a:rPr>
              <a:t>edge routers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EF66C7-5472-4EBC-B05A-8ABFF7A8CDC8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Interaction of Queues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4384"/>
          <a:stretch>
            <a:fillRect/>
          </a:stretch>
        </p:blipFill>
        <p:spPr bwMode="auto">
          <a:xfrm>
            <a:off x="539750" y="1484313"/>
            <a:ext cx="7848600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5940425" y="1341438"/>
            <a:ext cx="26749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Congestion propagation</a:t>
            </a:r>
          </a:p>
        </p:txBody>
      </p:sp>
      <p:sp>
        <p:nvSpPr>
          <p:cNvPr id="284677" name="Line 5"/>
          <p:cNvSpPr>
            <a:spLocks noChangeShapeType="1"/>
          </p:cNvSpPr>
          <p:nvPr/>
        </p:nvSpPr>
        <p:spPr bwMode="auto">
          <a:xfrm flipH="1">
            <a:off x="6732588" y="3213100"/>
            <a:ext cx="1511300" cy="2232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 flipH="1" flipV="1">
            <a:off x="3132138" y="5876925"/>
            <a:ext cx="3168650" cy="15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 flipH="1" flipV="1">
            <a:off x="5867400" y="1773238"/>
            <a:ext cx="187325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 flipH="1" flipV="1">
            <a:off x="5435600" y="2276475"/>
            <a:ext cx="576263" cy="26654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 flipH="1">
            <a:off x="3059113" y="1700213"/>
            <a:ext cx="20177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4682" name="Line 10"/>
          <p:cNvSpPr>
            <a:spLocks noChangeShapeType="1"/>
          </p:cNvSpPr>
          <p:nvPr/>
        </p:nvSpPr>
        <p:spPr bwMode="auto">
          <a:xfrm flipH="1">
            <a:off x="3276600" y="2060575"/>
            <a:ext cx="1871663" cy="27368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 animBg="1"/>
      <p:bldP spid="284678" grpId="0" animBg="1"/>
      <p:bldP spid="284679" grpId="0" animBg="1"/>
      <p:bldP spid="284680" grpId="0" animBg="1"/>
      <p:bldP spid="284681" grpId="0" animBg="1"/>
      <p:bldP spid="28468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F03D9-6DD2-4170-AFE1-FA993121CE2D}" type="slidenum">
              <a:rPr lang="en-US" altLang="zh-CN" sz="1600" smtClean="0"/>
              <a:pPr/>
              <a:t>60</a:t>
            </a:fld>
            <a:endParaRPr lang="en-US" altLang="zh-CN" sz="1600" smtClean="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Characteristics of DS</a:t>
            </a:r>
            <a:endParaRPr lang="en-US" altLang="zh-CN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54000" rIns="54000"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/>
              <a:t>Use </a:t>
            </a:r>
            <a:r>
              <a:rPr lang="en-GB" sz="2800" dirty="0" smtClean="0">
                <a:latin typeface="Comic Sans MS" pitchFamily="66" charset="0"/>
              </a:rPr>
              <a:t>IPv4</a:t>
            </a:r>
            <a:r>
              <a:rPr lang="en-GB" sz="2800" dirty="0" smtClean="0"/>
              <a:t> header </a:t>
            </a:r>
            <a:r>
              <a:rPr lang="en-GB" sz="2800" dirty="0" smtClean="0">
                <a:solidFill>
                  <a:schemeClr val="folHlink"/>
                </a:solidFill>
                <a:latin typeface="Comic Sans MS" pitchFamily="66" charset="0"/>
              </a:rPr>
              <a:t>Type of Service</a:t>
            </a:r>
            <a:r>
              <a:rPr lang="en-GB" sz="2800" dirty="0" smtClean="0"/>
              <a:t> or </a:t>
            </a:r>
            <a:r>
              <a:rPr lang="en-GB" sz="2800" dirty="0" smtClean="0">
                <a:latin typeface="Comic Sans MS" pitchFamily="66" charset="0"/>
              </a:rPr>
              <a:t>IPv6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chemeClr val="folHlink"/>
                </a:solidFill>
                <a:latin typeface="Comic Sans MS" pitchFamily="66" charset="0"/>
              </a:rPr>
              <a:t>Traffic Class</a:t>
            </a:r>
            <a:r>
              <a:rPr lang="en-GB" sz="2800" dirty="0" smtClean="0"/>
              <a:t> field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GB" sz="14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/>
              <a:t>Define </a:t>
            </a:r>
            <a:r>
              <a:rPr lang="en-GB" sz="2800" dirty="0" smtClean="0">
                <a:solidFill>
                  <a:schemeClr val="hlink"/>
                </a:solidFill>
              </a:rPr>
              <a:t>Service level agreement</a:t>
            </a:r>
            <a:r>
              <a:rPr lang="en-GB" sz="2800" dirty="0" smtClean="0"/>
              <a:t> (</a:t>
            </a:r>
            <a:r>
              <a:rPr lang="en-GB" sz="2800" dirty="0" smtClean="0">
                <a:latin typeface="Comic Sans MS" pitchFamily="66" charset="0"/>
              </a:rPr>
              <a:t>SLA</a:t>
            </a:r>
            <a:r>
              <a:rPr lang="en-GB" sz="2800" dirty="0" smtClean="0"/>
              <a:t>)</a:t>
            </a:r>
            <a:endParaRPr lang="en-GB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zh-CN" sz="2400" dirty="0" smtClean="0"/>
              <a:t>E</a:t>
            </a:r>
            <a:r>
              <a:rPr lang="en-GB" sz="2400" dirty="0" smtClean="0"/>
              <a:t>stablished between provider (ISP) and customer prior to use of </a:t>
            </a:r>
            <a:r>
              <a:rPr lang="en-GB" sz="2400" dirty="0" smtClean="0">
                <a:latin typeface="Comic Sans MS" pitchFamily="66" charset="0"/>
              </a:rPr>
              <a:t>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Apps only need to select appropriate DS, and all traffic with same </a:t>
            </a:r>
            <a:r>
              <a:rPr lang="en-GB" sz="2400" dirty="0" smtClean="0">
                <a:latin typeface="Comic Sans MS" pitchFamily="66" charset="0"/>
              </a:rPr>
              <a:t>DS</a:t>
            </a:r>
            <a:r>
              <a:rPr lang="en-GB" sz="2400" dirty="0" smtClean="0"/>
              <a:t> field treated same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zh-CN" sz="2400" dirty="0" smtClean="0"/>
              <a:t>e</a:t>
            </a:r>
            <a:r>
              <a:rPr lang="en-GB" sz="2400" dirty="0" smtClean="0"/>
              <a:t>.g. multiple voice connections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GB" sz="1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Classification and Conditioning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Per-Hop-</a:t>
            </a:r>
            <a:r>
              <a:rPr lang="en-GB" sz="2400" dirty="0" err="1" smtClean="0">
                <a:solidFill>
                  <a:srgbClr val="0000FF"/>
                </a:solidFill>
              </a:rPr>
              <a:t>Behavior</a:t>
            </a:r>
            <a:r>
              <a:rPr lang="en-GB" sz="2400" dirty="0" smtClean="0"/>
              <a:t> (PHB, queuing and forwarding) determined based on DS field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Edge router classifies and shapes the </a:t>
            </a:r>
            <a:r>
              <a:rPr lang="en-US" sz="2400" dirty="0" smtClean="0"/>
              <a:t>non-conforming traffic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59810-D6B0-4E68-96D5-AD7EE0D8302C}" type="slidenum">
              <a:rPr lang="en-US" altLang="zh-CN" sz="1600" smtClean="0"/>
              <a:pPr/>
              <a:t>61</a:t>
            </a:fld>
            <a:endParaRPr lang="en-US" altLang="zh-CN" smtClean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 Level Agreement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dirty="0" smtClean="0"/>
              <a:t>Define </a:t>
            </a:r>
            <a:r>
              <a:rPr lang="en-US" altLang="en-US" dirty="0" smtClean="0">
                <a:solidFill>
                  <a:schemeClr val="folHlink"/>
                </a:solidFill>
              </a:rPr>
              <a:t>service performance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folHlink"/>
                </a:solidFill>
              </a:rPr>
              <a:t>parameters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en-US" dirty="0" smtClean="0"/>
              <a:t>Expected throughput, latency</a:t>
            </a:r>
          </a:p>
          <a:p>
            <a:pPr lvl="1" eaLnBrk="1" hangingPunct="1">
              <a:defRPr/>
            </a:pPr>
            <a:r>
              <a:rPr lang="en-US" altLang="en-US" dirty="0" smtClean="0"/>
              <a:t>Drop probability</a:t>
            </a:r>
          </a:p>
          <a:p>
            <a:pPr lvl="1" eaLnBrk="1" hangingPunct="1">
              <a:defRPr/>
            </a:pPr>
            <a:r>
              <a:rPr lang="en-US" altLang="en-US" dirty="0" smtClean="0"/>
              <a:t>Jitters</a:t>
            </a:r>
          </a:p>
          <a:p>
            <a:pPr lvl="3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Define</a:t>
            </a:r>
            <a:r>
              <a:rPr lang="en-US" altLang="en-US" dirty="0" smtClean="0">
                <a:solidFill>
                  <a:schemeClr val="folHlink"/>
                </a:solidFill>
              </a:rPr>
              <a:t> Traffic profiles</a:t>
            </a:r>
            <a:r>
              <a:rPr lang="en-US" altLang="zh-CN" dirty="0" smtClean="0"/>
              <a:t> to be adhered to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e.g. token bucket parameters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pre-negotiated</a:t>
            </a:r>
            <a:r>
              <a:rPr lang="en-US" dirty="0" smtClean="0">
                <a:solidFill>
                  <a:srgbClr val="33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rate r, bucket size B</a:t>
            </a:r>
            <a:endParaRPr lang="en-US" altLang="en-US" dirty="0" smtClean="0"/>
          </a:p>
          <a:p>
            <a:pPr lvl="3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Disposition of traffic in excess of profile</a:t>
            </a:r>
          </a:p>
          <a:p>
            <a:pPr lvl="3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Constraints on ingress and egress points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GB" dirty="0" smtClean="0"/>
              <a:t>Indicate </a:t>
            </a:r>
            <a:r>
              <a:rPr lang="en-GB" dirty="0" smtClean="0">
                <a:solidFill>
                  <a:schemeClr val="hlink"/>
                </a:solidFill>
              </a:rPr>
              <a:t>scope of service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6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BD0D08-45C9-4279-BB15-E91C60791876}" type="slidenum">
              <a:rPr lang="en-US" altLang="zh-CN" sz="1600" smtClean="0"/>
              <a:pPr/>
              <a:t>62</a:t>
            </a:fld>
            <a:endParaRPr lang="en-US" altLang="zh-CN" smtClean="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Services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Qualitative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Level A </a:t>
            </a:r>
            <a:r>
              <a:rPr lang="en-US" altLang="en-US" sz="2400" dirty="0" smtClean="0">
                <a:latin typeface="Arial" charset="0"/>
              </a:rPr>
              <a:t>–</a:t>
            </a:r>
            <a:r>
              <a:rPr lang="en-US" altLang="en-US" sz="2400" dirty="0" smtClean="0"/>
              <a:t> low latency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Level B </a:t>
            </a:r>
            <a:r>
              <a:rPr lang="en-US" altLang="en-US" sz="2400" dirty="0" smtClean="0">
                <a:latin typeface="Arial" charset="0"/>
              </a:rPr>
              <a:t>–</a:t>
            </a:r>
            <a:r>
              <a:rPr lang="en-US" altLang="en-US" sz="2400" dirty="0" smtClean="0"/>
              <a:t> low loss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Quantitative</a:t>
            </a:r>
            <a:endParaRPr lang="en-US" altLang="en-US" sz="28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en-US" sz="2400" dirty="0" smtClean="0"/>
              <a:t>Level C </a:t>
            </a:r>
            <a:r>
              <a:rPr lang="en-US" altLang="en-US" sz="2400" dirty="0" smtClean="0">
                <a:latin typeface="Arial" charset="0"/>
              </a:rPr>
              <a:t>–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Comic Sans MS" pitchFamily="66" charset="0"/>
              </a:rPr>
              <a:t>90%</a:t>
            </a:r>
            <a:r>
              <a:rPr lang="en-US" altLang="en-US" sz="2400" dirty="0" smtClean="0"/>
              <a:t> of traffic &lt; </a:t>
            </a:r>
            <a:r>
              <a:rPr lang="en-US" altLang="en-US" sz="2400" dirty="0" smtClean="0">
                <a:latin typeface="Comic Sans MS" pitchFamily="66" charset="0"/>
              </a:rPr>
              <a:t>50ms</a:t>
            </a:r>
            <a:r>
              <a:rPr lang="en-US" altLang="en-US" sz="2400" dirty="0" smtClean="0"/>
              <a:t> latency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Level D </a:t>
            </a:r>
            <a:r>
              <a:rPr lang="en-US" altLang="en-US" sz="2400" dirty="0" smtClean="0">
                <a:latin typeface="Arial" charset="0"/>
              </a:rPr>
              <a:t>–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Comic Sans MS" pitchFamily="66" charset="0"/>
              </a:rPr>
              <a:t>95%</a:t>
            </a:r>
            <a:r>
              <a:rPr lang="en-US" altLang="en-US" sz="2400" dirty="0" smtClean="0"/>
              <a:t> in profile traffic delivered</a:t>
            </a:r>
          </a:p>
          <a:p>
            <a:pPr lvl="3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Mixed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Level E </a:t>
            </a:r>
            <a:r>
              <a:rPr lang="en-US" altLang="en-US" sz="2400" dirty="0" smtClean="0">
                <a:latin typeface="Arial" charset="0"/>
              </a:rPr>
              <a:t>–</a:t>
            </a:r>
            <a:r>
              <a:rPr lang="en-US" altLang="en-US" sz="2400" dirty="0" smtClean="0"/>
              <a:t> allotted twice bandwidth of level F traffic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Level F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t</a:t>
            </a:r>
            <a:r>
              <a:rPr lang="en-US" altLang="en-US" sz="2400" dirty="0" smtClean="0"/>
              <a:t>raffic with drop precedence </a:t>
            </a:r>
            <a:r>
              <a:rPr lang="en-US" altLang="en-US" sz="2400" dirty="0" smtClean="0">
                <a:latin typeface="Comic Sans MS" pitchFamily="66" charset="0"/>
              </a:rPr>
              <a:t>X</a:t>
            </a:r>
            <a:r>
              <a:rPr lang="en-US" altLang="en-US" sz="2400" dirty="0" smtClean="0"/>
              <a:t>, higher probability of delivery than that </a:t>
            </a:r>
            <a:r>
              <a:rPr lang="en-US" altLang="zh-CN" sz="2400" dirty="0" smtClean="0"/>
              <a:t>with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Comic Sans MS" pitchFamily="66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79F77-553E-493D-81D5-B8C331EF1028}" type="slidenum">
              <a:rPr lang="en-US" altLang="zh-CN" sz="1600" smtClean="0"/>
              <a:pPr/>
              <a:t>63</a:t>
            </a:fld>
            <a:endParaRPr lang="en-US" altLang="zh-CN" sz="1600" smtClean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 Domain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69325" cy="28082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Provided by singular ISP or </a:t>
            </a:r>
            <a:r>
              <a:rPr lang="en-US" altLang="zh-CN" sz="2400" dirty="0" smtClean="0"/>
              <a:t>group of </a:t>
            </a:r>
            <a:r>
              <a:rPr lang="en-US" altLang="en-US" sz="2400" dirty="0" smtClean="0"/>
              <a:t>ISPs</a:t>
            </a:r>
            <a:endParaRPr lang="en-US" altLang="en-US" sz="24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Contiguous portion of internet over which </a:t>
            </a:r>
            <a:r>
              <a:rPr lang="en-US" altLang="en-US" sz="2000" dirty="0" smtClean="0">
                <a:solidFill>
                  <a:schemeClr val="folHlink"/>
                </a:solidFill>
              </a:rPr>
              <a:t>consistent set of </a:t>
            </a:r>
            <a:r>
              <a:rPr lang="en-US" altLang="en-US" sz="2000" dirty="0" smtClean="0">
                <a:solidFill>
                  <a:schemeClr val="folHlink"/>
                </a:solidFill>
                <a:latin typeface="Comic Sans MS" pitchFamily="66" charset="0"/>
              </a:rPr>
              <a:t>DS</a:t>
            </a:r>
            <a:r>
              <a:rPr lang="en-US" altLang="en-US" sz="2000" dirty="0" smtClean="0">
                <a:solidFill>
                  <a:schemeClr val="folHlink"/>
                </a:solidFill>
              </a:rPr>
              <a:t> policies</a:t>
            </a:r>
            <a:r>
              <a:rPr lang="en-US" altLang="en-US" sz="2000" dirty="0" smtClean="0"/>
              <a:t> administered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i.e. Similar explanation and handling of SLA parameters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GB" sz="8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/>
              <a:t>Service provider configures domain </a:t>
            </a:r>
            <a:r>
              <a:rPr lang="en-GB" sz="2400" dirty="0" smtClean="0">
                <a:solidFill>
                  <a:srgbClr val="FF0000"/>
                </a:solidFill>
              </a:rPr>
              <a:t>edge routers</a:t>
            </a:r>
            <a:endParaRPr lang="en-GB" altLang="zh-CN" sz="24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/>
              <a:t>Customer may be hosts or edge routers in other domain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/>
              <a:t>Ongoing </a:t>
            </a:r>
            <a:r>
              <a:rPr lang="en-GB" sz="2000" dirty="0" smtClean="0">
                <a:solidFill>
                  <a:schemeClr val="folHlink"/>
                </a:solidFill>
              </a:rPr>
              <a:t>measure of performance</a:t>
            </a:r>
            <a:r>
              <a:rPr lang="en-GB" sz="2000" dirty="0" smtClean="0"/>
              <a:t> provided for each class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zh-CN" sz="2000" dirty="0" smtClean="0"/>
              <a:t>Match </a:t>
            </a:r>
            <a:r>
              <a:rPr lang="en-US" altLang="zh-CN" sz="2000" dirty="0" smtClean="0"/>
              <a:t>the most appropriate service (class) for traffic from other domain</a:t>
            </a:r>
            <a:endParaRPr lang="en-US" altLang="en-US" sz="2000" dirty="0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3860800"/>
            <a:ext cx="4606925" cy="293528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DS Architecture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4176712" cy="48958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Edge router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Per-flow</a:t>
            </a:r>
            <a:r>
              <a:rPr lang="en-US" sz="2400" dirty="0" smtClean="0">
                <a:solidFill>
                  <a:srgbClr val="000000"/>
                </a:solidFill>
              </a:rPr>
              <a:t> traffic management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Marks packets as </a:t>
            </a:r>
            <a:r>
              <a:rPr lang="en-US" sz="2400" dirty="0" smtClean="0">
                <a:solidFill>
                  <a:srgbClr val="0000FF"/>
                </a:solidFill>
              </a:rPr>
              <a:t>in-profile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out-profile</a:t>
            </a:r>
          </a:p>
          <a:p>
            <a:pPr lvl="3">
              <a:defRPr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Internal router</a:t>
            </a:r>
          </a:p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Per class</a:t>
            </a:r>
            <a:r>
              <a:rPr lang="en-US" sz="2400" dirty="0" smtClean="0">
                <a:solidFill>
                  <a:srgbClr val="000000"/>
                </a:solidFill>
              </a:rPr>
              <a:t> traffic management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Buffering and scheduling based on </a:t>
            </a:r>
            <a:r>
              <a:rPr lang="en-US" sz="2400" dirty="0" smtClean="0">
                <a:solidFill>
                  <a:srgbClr val="FF0000"/>
                </a:solidFill>
              </a:rPr>
              <a:t>Marking </a:t>
            </a:r>
            <a:r>
              <a:rPr lang="en-US" sz="2400" dirty="0" smtClean="0">
                <a:solidFill>
                  <a:srgbClr val="000000"/>
                </a:solidFill>
              </a:rPr>
              <a:t>at edge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Preference given to </a:t>
            </a:r>
            <a:r>
              <a:rPr lang="en-US" sz="2400" dirty="0" smtClean="0">
                <a:solidFill>
                  <a:srgbClr val="0000FF"/>
                </a:solidFill>
              </a:rPr>
              <a:t>in-profile</a:t>
            </a:r>
            <a:r>
              <a:rPr lang="en-US" sz="2400" dirty="0" smtClean="0">
                <a:solidFill>
                  <a:srgbClr val="00CC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packets</a:t>
            </a:r>
            <a:endParaRPr lang="en-US" sz="2400" dirty="0"/>
          </a:p>
        </p:txBody>
      </p:sp>
      <p:sp>
        <p:nvSpPr>
          <p:cNvPr id="1853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3224E-12C5-4868-8F95-5416FD73601F}" type="slidenum">
              <a:rPr lang="en-US" altLang="zh-CN" smtClean="0">
                <a:solidFill>
                  <a:srgbClr val="000000"/>
                </a:solidFill>
              </a:rPr>
              <a:pPr/>
              <a:t>64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185348" name="图片 609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2954338"/>
            <a:ext cx="4675187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83"/>
          <p:cNvGrpSpPr>
            <a:grpSpLocks/>
          </p:cNvGrpSpPr>
          <p:nvPr/>
        </p:nvGrpSpPr>
        <p:grpSpPr bwMode="auto">
          <a:xfrm>
            <a:off x="5580063" y="1441450"/>
            <a:ext cx="3124200" cy="2362200"/>
            <a:chOff x="3552" y="1104"/>
            <a:chExt cx="1968" cy="1488"/>
          </a:xfrm>
        </p:grpSpPr>
        <p:sp>
          <p:nvSpPr>
            <p:cNvPr id="558" name="AutoShape 284"/>
            <p:cNvSpPr>
              <a:spLocks noChangeArrowheads="1"/>
            </p:cNvSpPr>
            <p:nvPr/>
          </p:nvSpPr>
          <p:spPr bwMode="auto">
            <a:xfrm>
              <a:off x="3552" y="1104"/>
              <a:ext cx="1968" cy="1488"/>
            </a:xfrm>
            <a:prstGeom prst="wedgeEllipseCallout">
              <a:avLst>
                <a:gd name="adj1" fmla="val -27745"/>
                <a:gd name="adj2" fmla="val 6129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fr-FR" sz="2400">
                <a:solidFill>
                  <a:srgbClr val="3333CC"/>
                </a:solidFill>
              </a:endParaRPr>
            </a:p>
          </p:txBody>
        </p:sp>
        <p:sp>
          <p:nvSpPr>
            <p:cNvPr id="185382" name="Oval 285"/>
            <p:cNvSpPr>
              <a:spLocks noChangeArrowheads="1"/>
            </p:cNvSpPr>
            <p:nvPr/>
          </p:nvSpPr>
          <p:spPr bwMode="auto">
            <a:xfrm>
              <a:off x="4933" y="1834"/>
              <a:ext cx="203" cy="182"/>
            </a:xfrm>
            <a:prstGeom prst="ellipse">
              <a:avLst/>
            </a:pr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185383" name="Group 286"/>
            <p:cNvGrpSpPr>
              <a:grpSpLocks/>
            </p:cNvGrpSpPr>
            <p:nvPr/>
          </p:nvGrpSpPr>
          <p:grpSpPr bwMode="auto">
            <a:xfrm>
              <a:off x="3804" y="1536"/>
              <a:ext cx="948" cy="784"/>
              <a:chOff x="4080" y="1536"/>
              <a:chExt cx="948" cy="784"/>
            </a:xfrm>
          </p:grpSpPr>
          <p:sp>
            <p:nvSpPr>
              <p:cNvPr id="185395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6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7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8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9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0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1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2" name="Line 292"/>
              <p:cNvSpPr>
                <a:spLocks noChangeShapeType="1"/>
              </p:cNvSpPr>
              <p:nvPr/>
            </p:nvSpPr>
            <p:spPr bwMode="auto">
              <a:xfrm>
                <a:off x="4148" y="2032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3" name="Line 293"/>
              <p:cNvSpPr>
                <a:spLocks noChangeShapeType="1"/>
              </p:cNvSpPr>
              <p:nvPr/>
            </p:nvSpPr>
            <p:spPr bwMode="auto">
              <a:xfrm flipV="1">
                <a:off x="4100" y="2220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4" name="Line 290"/>
              <p:cNvSpPr>
                <a:spLocks noChangeShapeType="1"/>
              </p:cNvSpPr>
              <p:nvPr/>
            </p:nvSpPr>
            <p:spPr bwMode="auto">
              <a:xfrm flipH="1">
                <a:off x="4599" y="20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5" name="Line 291"/>
              <p:cNvSpPr>
                <a:spLocks noChangeShapeType="1"/>
              </p:cNvSpPr>
              <p:nvPr/>
            </p:nvSpPr>
            <p:spPr bwMode="auto">
              <a:xfrm flipH="1">
                <a:off x="4871" y="20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384" name="Text Box 294"/>
            <p:cNvSpPr txBox="1">
              <a:spLocks noChangeArrowheads="1"/>
            </p:cNvSpPr>
            <p:nvPr/>
          </p:nvSpPr>
          <p:spPr bwMode="auto">
            <a:xfrm>
              <a:off x="4128" y="1160"/>
              <a:ext cx="10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0000"/>
                  </a:solidFill>
                  <a:latin typeface="Comic Sans MS" pitchFamily="66" charset="0"/>
                </a:rPr>
                <a:t>scheduling</a:t>
              </a:r>
              <a:endParaRPr lang="en-US" altLang="zh-CN" sz="1600">
                <a:solidFill>
                  <a:srgbClr val="3333CC"/>
                </a:solidFill>
                <a:latin typeface="Comic Sans MS" pitchFamily="66" charset="0"/>
              </a:endParaRPr>
            </a:p>
          </p:txBody>
        </p:sp>
        <p:grpSp>
          <p:nvGrpSpPr>
            <p:cNvPr id="185385" name="Group 295"/>
            <p:cNvGrpSpPr>
              <a:grpSpLocks/>
            </p:cNvGrpSpPr>
            <p:nvPr/>
          </p:nvGrpSpPr>
          <p:grpSpPr bwMode="auto">
            <a:xfrm>
              <a:off x="4224" y="2096"/>
              <a:ext cx="539" cy="208"/>
              <a:chOff x="4464" y="2000"/>
              <a:chExt cx="539" cy="208"/>
            </a:xfrm>
          </p:grpSpPr>
          <p:sp>
            <p:nvSpPr>
              <p:cNvPr id="185392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3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4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386" name="Text Box 299"/>
            <p:cNvSpPr txBox="1">
              <a:spLocks noChangeArrowheads="1"/>
            </p:cNvSpPr>
            <p:nvPr/>
          </p:nvSpPr>
          <p:spPr bwMode="auto">
            <a:xfrm>
              <a:off x="4416" y="1536"/>
              <a:ext cx="18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solidFill>
                  <a:srgbClr val="3333CC"/>
                </a:solidFill>
                <a:latin typeface="Times New Roman" pitchFamily="18" charset="0"/>
              </a:endParaRPr>
            </a:p>
          </p:txBody>
        </p:sp>
        <p:sp>
          <p:nvSpPr>
            <p:cNvPr id="185387" name="Text Box 300"/>
            <p:cNvSpPr txBox="1">
              <a:spLocks noChangeArrowheads="1"/>
            </p:cNvSpPr>
            <p:nvPr/>
          </p:nvSpPr>
          <p:spPr bwMode="auto">
            <a:xfrm>
              <a:off x="4416" y="1632"/>
              <a:ext cx="18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solidFill>
                  <a:srgbClr val="3333CC"/>
                </a:solidFill>
                <a:latin typeface="Times New Roman" pitchFamily="18" charset="0"/>
              </a:endParaRPr>
            </a:p>
          </p:txBody>
        </p:sp>
        <p:sp>
          <p:nvSpPr>
            <p:cNvPr id="185388" name="Text Box 301"/>
            <p:cNvSpPr txBox="1">
              <a:spLocks noChangeArrowheads="1"/>
            </p:cNvSpPr>
            <p:nvPr/>
          </p:nvSpPr>
          <p:spPr bwMode="auto">
            <a:xfrm>
              <a:off x="4416" y="1728"/>
              <a:ext cx="18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solidFill>
                  <a:srgbClr val="3333CC"/>
                </a:solidFill>
                <a:latin typeface="Times New Roman" pitchFamily="18" charset="0"/>
              </a:endParaRPr>
            </a:p>
          </p:txBody>
        </p:sp>
        <p:sp>
          <p:nvSpPr>
            <p:cNvPr id="185389" name="Line 302"/>
            <p:cNvSpPr>
              <a:spLocks noChangeShapeType="1"/>
            </p:cNvSpPr>
            <p:nvPr/>
          </p:nvSpPr>
          <p:spPr bwMode="auto">
            <a:xfrm>
              <a:off x="5184" y="1920"/>
              <a:ext cx="24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0" name="Line 303"/>
            <p:cNvSpPr>
              <a:spLocks noChangeShapeType="1"/>
            </p:cNvSpPr>
            <p:nvPr/>
          </p:nvSpPr>
          <p:spPr bwMode="auto">
            <a:xfrm>
              <a:off x="4752" y="1728"/>
              <a:ext cx="192" cy="1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1" name="Line 303"/>
            <p:cNvSpPr>
              <a:spLocks noChangeShapeType="1"/>
            </p:cNvSpPr>
            <p:nvPr/>
          </p:nvSpPr>
          <p:spPr bwMode="auto">
            <a:xfrm flipH="1">
              <a:off x="4777" y="1994"/>
              <a:ext cx="181" cy="18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4"/>
          <p:cNvGrpSpPr>
            <a:grpSpLocks/>
          </p:cNvGrpSpPr>
          <p:nvPr/>
        </p:nvGrpSpPr>
        <p:grpSpPr bwMode="auto">
          <a:xfrm>
            <a:off x="5219700" y="1801813"/>
            <a:ext cx="2590800" cy="2286000"/>
            <a:chOff x="3120" y="480"/>
            <a:chExt cx="1632" cy="1440"/>
          </a:xfrm>
        </p:grpSpPr>
        <p:sp>
          <p:nvSpPr>
            <p:cNvPr id="185351" name="AutoShape 305"/>
            <p:cNvSpPr>
              <a:spLocks noChangeArrowheads="1"/>
            </p:cNvSpPr>
            <p:nvPr/>
          </p:nvSpPr>
          <p:spPr bwMode="auto">
            <a:xfrm>
              <a:off x="3120" y="528"/>
              <a:ext cx="1632" cy="1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 altLang="zh-CN" sz="2400">
                <a:solidFill>
                  <a:srgbClr val="3333CC"/>
                </a:solidFill>
              </a:endParaRPr>
            </a:p>
          </p:txBody>
        </p:sp>
        <p:sp>
          <p:nvSpPr>
            <p:cNvPr id="185352" name="Oval 306"/>
            <p:cNvSpPr>
              <a:spLocks noChangeArrowheads="1"/>
            </p:cNvSpPr>
            <p:nvPr/>
          </p:nvSpPr>
          <p:spPr bwMode="auto">
            <a:xfrm>
              <a:off x="3796" y="1466"/>
              <a:ext cx="137" cy="105"/>
            </a:xfrm>
            <a:prstGeom prst="ellipse">
              <a:avLst/>
            </a:prstGeom>
            <a:solidFill>
              <a:srgbClr val="3333CC"/>
            </a:soli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185353" name="Group 307"/>
            <p:cNvGrpSpPr>
              <a:grpSpLocks/>
            </p:cNvGrpSpPr>
            <p:nvPr/>
          </p:nvGrpSpPr>
          <p:grpSpPr bwMode="auto">
            <a:xfrm>
              <a:off x="3248" y="1519"/>
              <a:ext cx="515" cy="113"/>
              <a:chOff x="3248" y="1519"/>
              <a:chExt cx="515" cy="113"/>
            </a:xfrm>
          </p:grpSpPr>
          <p:sp>
            <p:nvSpPr>
              <p:cNvPr id="185377" name="Line 308"/>
              <p:cNvSpPr>
                <a:spLocks noChangeShapeType="1"/>
              </p:cNvSpPr>
              <p:nvPr/>
            </p:nvSpPr>
            <p:spPr bwMode="auto">
              <a:xfrm>
                <a:off x="3248" y="1519"/>
                <a:ext cx="515" cy="0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378" name="Group 309"/>
              <p:cNvGrpSpPr>
                <a:grpSpLocks/>
              </p:cNvGrpSpPr>
              <p:nvPr/>
            </p:nvGrpSpPr>
            <p:grpSpPr bwMode="auto">
              <a:xfrm>
                <a:off x="3271" y="1558"/>
                <a:ext cx="390" cy="74"/>
                <a:chOff x="3282" y="1414"/>
                <a:chExt cx="275" cy="52"/>
              </a:xfrm>
            </p:grpSpPr>
            <p:sp>
              <p:nvSpPr>
                <p:cNvPr id="185379" name="Rectangle 310"/>
                <p:cNvSpPr>
                  <a:spLocks noChangeArrowheads="1"/>
                </p:cNvSpPr>
                <p:nvPr/>
              </p:nvSpPr>
              <p:spPr bwMode="auto">
                <a:xfrm>
                  <a:off x="3282" y="1414"/>
                  <a:ext cx="103" cy="52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80808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380" name="Rectangle 311"/>
                <p:cNvSpPr>
                  <a:spLocks noChangeArrowheads="1"/>
                </p:cNvSpPr>
                <p:nvPr/>
              </p:nvSpPr>
              <p:spPr bwMode="auto">
                <a:xfrm>
                  <a:off x="3454" y="1414"/>
                  <a:ext cx="103" cy="52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80808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85354" name="Group 312"/>
            <p:cNvGrpSpPr>
              <a:grpSpLocks/>
            </p:cNvGrpSpPr>
            <p:nvPr/>
          </p:nvGrpSpPr>
          <p:grpSpPr bwMode="auto">
            <a:xfrm>
              <a:off x="3936" y="1571"/>
              <a:ext cx="624" cy="205"/>
              <a:chOff x="3936" y="1571"/>
              <a:chExt cx="624" cy="205"/>
            </a:xfrm>
          </p:grpSpPr>
          <p:grpSp>
            <p:nvGrpSpPr>
              <p:cNvPr id="185372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185374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375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376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5373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55" name="Group 318"/>
            <p:cNvGrpSpPr>
              <a:grpSpLocks/>
            </p:cNvGrpSpPr>
            <p:nvPr/>
          </p:nvGrpSpPr>
          <p:grpSpPr bwMode="auto">
            <a:xfrm>
              <a:off x="4002" y="1296"/>
              <a:ext cx="574" cy="223"/>
              <a:chOff x="4002" y="1296"/>
              <a:chExt cx="574" cy="223"/>
            </a:xfrm>
          </p:grpSpPr>
          <p:grpSp>
            <p:nvGrpSpPr>
              <p:cNvPr id="185368" name="Group 319"/>
              <p:cNvGrpSpPr>
                <a:grpSpLocks/>
              </p:cNvGrpSpPr>
              <p:nvPr/>
            </p:nvGrpSpPr>
            <p:grpSpPr bwMode="auto">
              <a:xfrm>
                <a:off x="4154" y="1296"/>
                <a:ext cx="422" cy="96"/>
                <a:chOff x="4139" y="1388"/>
                <a:chExt cx="275" cy="52"/>
              </a:xfrm>
            </p:grpSpPr>
            <p:sp>
              <p:nvSpPr>
                <p:cNvPr id="185370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371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5369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56" name="Group 323"/>
            <p:cNvGrpSpPr>
              <a:grpSpLocks/>
            </p:cNvGrpSpPr>
            <p:nvPr/>
          </p:nvGrpSpPr>
          <p:grpSpPr bwMode="auto">
            <a:xfrm>
              <a:off x="3504" y="576"/>
              <a:ext cx="464" cy="820"/>
              <a:chOff x="3504" y="576"/>
              <a:chExt cx="464" cy="820"/>
            </a:xfrm>
          </p:grpSpPr>
          <p:sp>
            <p:nvSpPr>
              <p:cNvPr id="185358" name="Line 324"/>
              <p:cNvSpPr>
                <a:spLocks noChangeShapeType="1"/>
              </p:cNvSpPr>
              <p:nvPr/>
            </p:nvSpPr>
            <p:spPr bwMode="auto">
              <a:xfrm>
                <a:off x="3763" y="1160"/>
                <a:ext cx="0" cy="2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59" name="Line 325"/>
              <p:cNvSpPr>
                <a:spLocks noChangeShapeType="1"/>
              </p:cNvSpPr>
              <p:nvPr/>
            </p:nvSpPr>
            <p:spPr bwMode="auto">
              <a:xfrm>
                <a:off x="3763" y="1396"/>
                <a:ext cx="20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0" name="Line 326"/>
              <p:cNvSpPr>
                <a:spLocks noChangeShapeType="1"/>
              </p:cNvSpPr>
              <p:nvPr/>
            </p:nvSpPr>
            <p:spPr bwMode="auto">
              <a:xfrm flipV="1">
                <a:off x="3968" y="1034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1" name="Oval 327"/>
              <p:cNvSpPr>
                <a:spLocks noChangeArrowheads="1"/>
              </p:cNvSpPr>
              <p:nvPr/>
            </p:nvSpPr>
            <p:spPr bwMode="auto">
              <a:xfrm>
                <a:off x="3831" y="1134"/>
                <a:ext cx="69" cy="52"/>
              </a:xfrm>
              <a:prstGeom prst="ellipse">
                <a:avLst/>
              </a:prstGeom>
              <a:solidFill>
                <a:srgbClr val="33CC33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fr-FR" altLang="zh-CN" sz="24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362" name="Oval 328"/>
              <p:cNvSpPr>
                <a:spLocks noChangeArrowheads="1"/>
              </p:cNvSpPr>
              <p:nvPr/>
            </p:nvSpPr>
            <p:spPr bwMode="auto">
              <a:xfrm>
                <a:off x="3831" y="1213"/>
                <a:ext cx="69" cy="52"/>
              </a:xfrm>
              <a:prstGeom prst="ellipse">
                <a:avLst/>
              </a:prstGeom>
              <a:solidFill>
                <a:srgbClr val="33CC33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fr-FR" altLang="zh-CN" sz="24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363" name="Oval 329"/>
              <p:cNvSpPr>
                <a:spLocks noChangeArrowheads="1"/>
              </p:cNvSpPr>
              <p:nvPr/>
            </p:nvSpPr>
            <p:spPr bwMode="auto">
              <a:xfrm>
                <a:off x="3831" y="1317"/>
                <a:ext cx="69" cy="53"/>
              </a:xfrm>
              <a:prstGeom prst="ellipse">
                <a:avLst/>
              </a:prstGeom>
              <a:solidFill>
                <a:srgbClr val="33CC33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fr-FR" altLang="zh-CN" sz="2400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364" name="Line 330"/>
              <p:cNvSpPr>
                <a:spLocks noChangeShapeType="1"/>
              </p:cNvSpPr>
              <p:nvPr/>
            </p:nvSpPr>
            <p:spPr bwMode="auto">
              <a:xfrm flipV="1">
                <a:off x="3763" y="1029"/>
                <a:ext cx="0" cy="13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5" name="AutoShape 331"/>
              <p:cNvSpPr>
                <a:spLocks noChangeArrowheads="1"/>
              </p:cNvSpPr>
              <p:nvPr/>
            </p:nvSpPr>
            <p:spPr bwMode="auto">
              <a:xfrm>
                <a:off x="3796" y="846"/>
                <a:ext cx="137" cy="209"/>
              </a:xfrm>
              <a:prstGeom prst="downArrow">
                <a:avLst>
                  <a:gd name="adj1" fmla="val 50000"/>
                  <a:gd name="adj2" fmla="val 38139"/>
                </a:avLst>
              </a:prstGeom>
              <a:solidFill>
                <a:srgbClr val="33CC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5366" name="Text Box 332"/>
              <p:cNvSpPr txBox="1">
                <a:spLocks noChangeArrowheads="1"/>
              </p:cNvSpPr>
              <p:nvPr/>
            </p:nvSpPr>
            <p:spPr bwMode="auto">
              <a:xfrm>
                <a:off x="3744" y="576"/>
                <a:ext cx="20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>
                    <a:solidFill>
                      <a:srgbClr val="33CC33"/>
                    </a:solidFill>
                    <a:latin typeface="Comic Sans MS" pitchFamily="66" charset="0"/>
                  </a:rPr>
                  <a:t>r</a:t>
                </a:r>
                <a:endParaRPr lang="en-US" altLang="zh-CN" sz="2400">
                  <a:solidFill>
                    <a:srgbClr val="3333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367" name="Text Box 333"/>
              <p:cNvSpPr txBox="1">
                <a:spLocks noChangeArrowheads="1"/>
              </p:cNvSpPr>
              <p:nvPr/>
            </p:nvSpPr>
            <p:spPr bwMode="auto">
              <a:xfrm>
                <a:off x="3504" y="1056"/>
                <a:ext cx="23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>
                    <a:solidFill>
                      <a:srgbClr val="33CC33"/>
                    </a:solidFill>
                    <a:latin typeface="Comic Sans MS" pitchFamily="66" charset="0"/>
                  </a:rPr>
                  <a:t>B</a:t>
                </a:r>
                <a:endParaRPr lang="en-US" altLang="zh-CN" sz="2400">
                  <a:solidFill>
                    <a:srgbClr val="3333CC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85357" name="Text Box 334"/>
            <p:cNvSpPr txBox="1">
              <a:spLocks noChangeArrowheads="1"/>
            </p:cNvSpPr>
            <p:nvPr/>
          </p:nvSpPr>
          <p:spPr bwMode="auto">
            <a:xfrm>
              <a:off x="3936" y="480"/>
              <a:ext cx="8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3333CC"/>
                  </a:solidFill>
                  <a:latin typeface="Comic Sans MS" pitchFamily="66" charset="0"/>
                </a:rPr>
                <a:t>marking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Functions of Edge Routers</a:t>
            </a:r>
            <a:endParaRPr lang="en-US" altLang="zh-CN" smtClean="0"/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25876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altLang="zh-CN" dirty="0" smtClean="0"/>
              <a:t>T</a:t>
            </a:r>
            <a:r>
              <a:rPr lang="en-GB" dirty="0" smtClean="0"/>
              <a:t>raffic classification and conditioning per flow</a:t>
            </a:r>
            <a:endParaRPr lang="en-GB" altLang="zh-CN" dirty="0" smtClean="0"/>
          </a:p>
          <a:p>
            <a:pPr>
              <a:defRPr/>
            </a:pPr>
            <a:r>
              <a:rPr lang="en-GB" dirty="0" smtClean="0">
                <a:solidFill>
                  <a:srgbClr val="0000FF"/>
                </a:solidFill>
              </a:rPr>
              <a:t>Classifier</a:t>
            </a:r>
            <a:r>
              <a:rPr lang="en-GB" dirty="0" smtClean="0"/>
              <a:t>: separate packet flows into classes</a:t>
            </a:r>
          </a:p>
          <a:p>
            <a:pPr lvl="3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Meter</a:t>
            </a:r>
            <a:r>
              <a:rPr lang="en-GB" dirty="0" smtClean="0"/>
              <a:t>: measure flow traffic for conformance to profile</a:t>
            </a:r>
          </a:p>
          <a:p>
            <a:pPr lvl="3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Marker</a:t>
            </a:r>
            <a:r>
              <a:rPr lang="en-GB" dirty="0" smtClean="0"/>
              <a:t>: policing by remarking code</a:t>
            </a:r>
            <a:r>
              <a:rPr lang="en-GB" altLang="zh-CN" dirty="0" smtClean="0"/>
              <a:t>-</a:t>
            </a:r>
            <a:r>
              <a:rPr lang="en-GB" dirty="0" smtClean="0"/>
              <a:t>points if required</a:t>
            </a:r>
          </a:p>
          <a:p>
            <a:pPr lvl="3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>
                <a:solidFill>
                  <a:srgbClr val="0000FF"/>
                </a:solidFill>
              </a:rPr>
              <a:t>Shaper</a:t>
            </a:r>
            <a:r>
              <a:rPr lang="en-GB" dirty="0" smtClean="0"/>
              <a:t>: shaping packet flow using token bucket</a:t>
            </a:r>
          </a:p>
          <a:p>
            <a:pPr lvl="3">
              <a:defRPr/>
            </a:pPr>
            <a:endParaRPr lang="en-GB" altLang="zh-CN" dirty="0" smtClean="0"/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Dropper</a:t>
            </a:r>
            <a:r>
              <a:rPr lang="en-GB" dirty="0" smtClean="0"/>
              <a:t>: </a:t>
            </a:r>
            <a:r>
              <a:rPr lang="en-US" altLang="zh-CN" dirty="0" smtClean="0"/>
              <a:t>drops packets if flow rate exceeds too much those specified in the class profile</a:t>
            </a:r>
          </a:p>
        </p:txBody>
      </p:sp>
      <p:sp>
        <p:nvSpPr>
          <p:cNvPr id="186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12114-612F-489C-A23C-F176DCD28C51}" type="slidenum">
              <a:rPr lang="en-US" altLang="zh-CN" smtClean="0">
                <a:solidFill>
                  <a:srgbClr val="000000"/>
                </a:solidFill>
              </a:rPr>
              <a:pPr/>
              <a:t>65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992563"/>
            <a:ext cx="7397750" cy="27940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A6875-AFEA-49B1-9EE5-5845FC2C4577}" type="slidenum">
              <a:rPr lang="en-US" altLang="zh-CN" smtClean="0">
                <a:solidFill>
                  <a:srgbClr val="000000"/>
                </a:solidFill>
              </a:rPr>
              <a:pPr/>
              <a:t>66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Functions of Internal Routers</a:t>
            </a:r>
            <a:endParaRPr lang="en-US" altLang="en-US" smtClean="0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sz="2800" dirty="0" smtClean="0">
                <a:solidFill>
                  <a:schemeClr val="hlink"/>
                </a:solidFill>
              </a:rPr>
              <a:t>Consistent</a:t>
            </a:r>
            <a:r>
              <a:rPr lang="en-GB" altLang="zh-CN" sz="2800" dirty="0" smtClean="0">
                <a:solidFill>
                  <a:schemeClr val="hlink"/>
                </a:solidFill>
              </a:rPr>
              <a:t> i</a:t>
            </a:r>
            <a:r>
              <a:rPr lang="en-GB" sz="2800" dirty="0" smtClean="0">
                <a:solidFill>
                  <a:schemeClr val="hlink"/>
                </a:solidFill>
              </a:rPr>
              <a:t>nterpretation of DS code</a:t>
            </a:r>
            <a:r>
              <a:rPr lang="en-GB" altLang="zh-CN" sz="2800" dirty="0" smtClean="0">
                <a:solidFill>
                  <a:schemeClr val="hlink"/>
                </a:solidFill>
              </a:rPr>
              <a:t>-</a:t>
            </a:r>
            <a:r>
              <a:rPr lang="en-GB" sz="2800" dirty="0" smtClean="0">
                <a:solidFill>
                  <a:schemeClr val="hlink"/>
                </a:solidFill>
              </a:rPr>
              <a:t>points</a:t>
            </a:r>
            <a:r>
              <a:rPr lang="en-GB" sz="2800" dirty="0" smtClean="0"/>
              <a:t> within domain</a:t>
            </a:r>
            <a:endParaRPr lang="en-GB" altLang="zh-CN" sz="2800" dirty="0" smtClean="0"/>
          </a:p>
          <a:p>
            <a:pPr lvl="1" eaLnBrk="1" hangingPunct="1">
              <a:defRPr/>
            </a:pPr>
            <a:r>
              <a:rPr lang="en-GB" altLang="zh-CN" sz="2400" dirty="0" smtClean="0"/>
              <a:t>S</a:t>
            </a:r>
            <a:r>
              <a:rPr lang="en-GB" sz="2400" dirty="0" smtClean="0"/>
              <a:t>imple mechanisms to handle packets based on code</a:t>
            </a:r>
            <a:r>
              <a:rPr lang="en-GB" altLang="zh-CN" sz="2400" dirty="0" smtClean="0"/>
              <a:t>-</a:t>
            </a:r>
            <a:r>
              <a:rPr lang="en-GB" sz="2400" dirty="0" smtClean="0"/>
              <a:t>points (Class)</a:t>
            </a:r>
            <a:endParaRPr lang="en-GB" altLang="zh-CN" sz="2400" dirty="0" smtClean="0"/>
          </a:p>
          <a:p>
            <a:pPr lvl="3" eaLnBrk="1" hangingPunct="1">
              <a:defRPr/>
            </a:pPr>
            <a:endParaRPr lang="en-GB" altLang="zh-CN" sz="1400" dirty="0" smtClean="0"/>
          </a:p>
          <a:p>
            <a:pPr eaLnBrk="1" hangingPunct="1">
              <a:defRPr/>
            </a:pPr>
            <a:r>
              <a:rPr lang="en-GB" altLang="zh-CN" sz="2800" dirty="0" smtClean="0">
                <a:solidFill>
                  <a:schemeClr val="folHlink"/>
                </a:solidFill>
              </a:rPr>
              <a:t>Classifier</a:t>
            </a:r>
          </a:p>
          <a:p>
            <a:pPr lvl="1" eaLnBrk="1" hangingPunct="1">
              <a:defRPr/>
            </a:pPr>
            <a:r>
              <a:rPr lang="en-GB" altLang="zh-CN" sz="2400" dirty="0" smtClean="0"/>
              <a:t>Differentiate packets based on </a:t>
            </a:r>
            <a:r>
              <a:rPr lang="en-GB" altLang="zh-CN" sz="2400" dirty="0" smtClean="0">
                <a:latin typeface="Comic Sans MS" pitchFamily="66" charset="0"/>
              </a:rPr>
              <a:t>DS</a:t>
            </a:r>
            <a:r>
              <a:rPr lang="en-GB" altLang="zh-CN" sz="2400" dirty="0" smtClean="0"/>
              <a:t> code-point, </a:t>
            </a:r>
            <a:r>
              <a:rPr lang="en-GB" altLang="zh-CN" sz="2400" dirty="0" err="1" smtClean="0"/>
              <a:t>src</a:t>
            </a:r>
            <a:r>
              <a:rPr lang="en-GB" altLang="zh-CN" sz="2400" dirty="0" smtClean="0"/>
              <a:t> &amp; </a:t>
            </a:r>
            <a:r>
              <a:rPr lang="en-GB" altLang="zh-CN" sz="2400" dirty="0" err="1" smtClean="0"/>
              <a:t>dst</a:t>
            </a:r>
            <a:r>
              <a:rPr lang="en-GB" altLang="zh-CN" sz="2400" dirty="0" smtClean="0"/>
              <a:t> addresses, high-level protocol, etc.</a:t>
            </a:r>
          </a:p>
          <a:p>
            <a:pPr lvl="3" eaLnBrk="1" hangingPunct="1">
              <a:defRPr/>
            </a:pPr>
            <a:endParaRPr lang="en-GB" altLang="zh-CN" sz="1400" dirty="0" smtClean="0"/>
          </a:p>
          <a:p>
            <a:pPr eaLnBrk="1" hangingPunct="1">
              <a:defRPr/>
            </a:pPr>
            <a:r>
              <a:rPr lang="en-GB" altLang="zh-CN" sz="2800" dirty="0" smtClean="0">
                <a:solidFill>
                  <a:schemeClr val="folHlink"/>
                </a:solidFill>
              </a:rPr>
              <a:t>Queue Management</a:t>
            </a:r>
          </a:p>
          <a:p>
            <a:pPr lvl="1" eaLnBrk="1" hangingPunct="1"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Per Hop </a:t>
            </a:r>
            <a:r>
              <a:rPr lang="en-GB" altLang="zh-CN" sz="2400" dirty="0" err="1" smtClean="0">
                <a:solidFill>
                  <a:srgbClr val="FF0000"/>
                </a:solidFill>
              </a:rPr>
              <a:t>B</a:t>
            </a:r>
            <a:r>
              <a:rPr lang="en-GB" sz="2400" dirty="0" err="1" smtClean="0">
                <a:solidFill>
                  <a:srgbClr val="FF0000"/>
                </a:solidFill>
              </a:rPr>
              <a:t>ehavior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(PHB): queuing gives preferential treatment depending on code</a:t>
            </a:r>
            <a:r>
              <a:rPr lang="en-GB" altLang="zh-CN" sz="2400" dirty="0" smtClean="0"/>
              <a:t>-</a:t>
            </a:r>
            <a:r>
              <a:rPr lang="en-GB" sz="2400" dirty="0" smtClean="0"/>
              <a:t>point</a:t>
            </a:r>
            <a:endParaRPr lang="en-GB" sz="1600" dirty="0" smtClean="0"/>
          </a:p>
          <a:p>
            <a:pPr lvl="1" eaLnBrk="1" hangingPunct="1">
              <a:defRPr/>
            </a:pPr>
            <a:r>
              <a:rPr lang="en-GB" sz="2400" dirty="0" smtClean="0"/>
              <a:t>Packet dropping rule dictat</a:t>
            </a:r>
            <a:r>
              <a:rPr lang="en-GB" altLang="zh-CN" sz="2400" dirty="0" smtClean="0"/>
              <a:t>es</a:t>
            </a:r>
            <a:r>
              <a:rPr lang="en-GB" sz="2400" dirty="0" smtClean="0"/>
              <a:t> which to drop when buffer saturated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9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F27F9-4BBF-41D1-9F46-38F6D0DBBEA5}" type="slidenum">
              <a:rPr lang="en-US" altLang="zh-CN" sz="1600" smtClean="0"/>
              <a:pPr/>
              <a:t>67</a:t>
            </a:fld>
            <a:endParaRPr lang="en-US" altLang="zh-CN" smtClean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 Code Points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5256212" cy="50403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Leftmost </a:t>
            </a:r>
            <a:r>
              <a:rPr lang="en-US" altLang="en-US" sz="2800" dirty="0" smtClean="0">
                <a:latin typeface="Comic Sans MS" pitchFamily="66" charset="0"/>
              </a:rPr>
              <a:t>6 bits</a:t>
            </a:r>
            <a:r>
              <a:rPr lang="en-US" altLang="en-US" sz="2800" dirty="0" smtClean="0"/>
              <a:t> </a:t>
            </a:r>
            <a:r>
              <a:rPr lang="en-US" altLang="zh-CN" sz="2800" dirty="0" smtClean="0"/>
              <a:t>are </a:t>
            </a:r>
            <a:r>
              <a:rPr lang="en-US" altLang="zh-CN" sz="2800" dirty="0" smtClean="0">
                <a:latin typeface="Comic Sans MS" pitchFamily="66" charset="0"/>
              </a:rPr>
              <a:t>DS</a:t>
            </a:r>
            <a:r>
              <a:rPr lang="en-US" altLang="zh-CN" sz="2800" dirty="0" smtClean="0"/>
              <a:t> code-point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64 different classes </a:t>
            </a:r>
            <a:r>
              <a:rPr lang="en-GB" sz="2400" dirty="0" smtClean="0"/>
              <a:t>available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Rightmost </a:t>
            </a:r>
            <a:r>
              <a:rPr lang="en-US" altLang="en-US" sz="2400" dirty="0" smtClean="0">
                <a:latin typeface="Comic Sans MS" pitchFamily="66" charset="0"/>
              </a:rPr>
              <a:t>2 bits</a:t>
            </a:r>
            <a:r>
              <a:rPr lang="en-US" altLang="en-US" sz="2400" dirty="0" smtClean="0"/>
              <a:t> unused</a:t>
            </a:r>
            <a:endParaRPr lang="en-GB" sz="2400" dirty="0" smtClean="0"/>
          </a:p>
          <a:p>
            <a:pPr lvl="3" eaLnBrk="1" hangingPunct="1">
              <a:lnSpc>
                <a:spcPct val="90000"/>
              </a:lnSpc>
              <a:defRPr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rgbClr val="0000FF"/>
                </a:solidFill>
              </a:rPr>
              <a:t>3 pools </a:t>
            </a:r>
            <a:r>
              <a:rPr lang="en-US" altLang="zh-CN" sz="2800" dirty="0" smtClean="0">
                <a:solidFill>
                  <a:srgbClr val="0000FF"/>
                </a:solidFill>
              </a:rPr>
              <a:t>defined</a:t>
            </a:r>
            <a:endParaRPr lang="en-US" altLang="en-US" sz="28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x</a:t>
            </a:r>
            <a:r>
              <a:rPr lang="en-US" altLang="en-US" sz="2400" dirty="0" smtClean="0">
                <a:latin typeface="Comic Sans MS" pitchFamily="66" charset="0"/>
              </a:rPr>
              <a:t>xxxx0</a:t>
            </a:r>
            <a:r>
              <a:rPr lang="en-US" altLang="zh-CN" sz="2400" dirty="0" smtClean="0"/>
              <a:t> : </a:t>
            </a:r>
            <a:r>
              <a:rPr lang="en-US" altLang="en-US" sz="2400" dirty="0" smtClean="0"/>
              <a:t>reserved for standards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latin typeface="Comic Sans MS" pitchFamily="66" charset="0"/>
              </a:rPr>
              <a:t>000000</a:t>
            </a:r>
            <a:r>
              <a:rPr lang="en-US" altLang="en-US" sz="2400" dirty="0" smtClean="0"/>
              <a:t> : default packet class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en-US" sz="18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x</a:t>
            </a:r>
            <a:r>
              <a:rPr lang="en-US" altLang="en-US" sz="2400" dirty="0" smtClean="0">
                <a:latin typeface="Comic Sans MS" pitchFamily="66" charset="0"/>
              </a:rPr>
              <a:t>xxx11</a:t>
            </a:r>
            <a:r>
              <a:rPr lang="en-US" altLang="zh-CN" sz="2400" dirty="0" smtClean="0"/>
              <a:t> : </a:t>
            </a:r>
            <a:r>
              <a:rPr lang="en-GB" sz="2400" dirty="0" smtClean="0"/>
              <a:t>reserved for experimental or local use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x</a:t>
            </a:r>
            <a:r>
              <a:rPr lang="en-US" altLang="en-US" sz="2400" dirty="0" smtClean="0">
                <a:latin typeface="Comic Sans MS" pitchFamily="66" charset="0"/>
              </a:rPr>
              <a:t>xxx01</a:t>
            </a:r>
            <a:r>
              <a:rPr lang="en-US" altLang="zh-CN" sz="2400" dirty="0" smtClean="0"/>
              <a:t> : </a:t>
            </a:r>
            <a:r>
              <a:rPr lang="en-US" altLang="en-US" sz="2400" dirty="0" smtClean="0"/>
              <a:t>allocated for standards in future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725" y="1835150"/>
            <a:ext cx="37592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4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4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Per Hop Behavior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 each hop (router) in a DS domain</a:t>
            </a:r>
          </a:p>
          <a:p>
            <a:pPr lvl="1"/>
            <a:r>
              <a:rPr lang="en-US" altLang="zh-CN" smtClean="0"/>
              <a:t>Defines the </a:t>
            </a:r>
            <a:r>
              <a:rPr lang="en-US" altLang="zh-CN" smtClean="0">
                <a:solidFill>
                  <a:srgbClr val="0000FF"/>
                </a:solidFill>
              </a:rPr>
              <a:t>policy and priority </a:t>
            </a:r>
            <a:r>
              <a:rPr lang="en-US" altLang="zh-CN" smtClean="0"/>
              <a:t>applied to a packet with specific DS</a:t>
            </a:r>
          </a:p>
          <a:p>
            <a:pPr lvl="1"/>
            <a:r>
              <a:rPr lang="en-US" altLang="zh-CN" smtClean="0"/>
              <a:t>Results in a different observable (measurable) </a:t>
            </a:r>
            <a:r>
              <a:rPr lang="en-US" altLang="zh-CN" smtClean="0">
                <a:solidFill>
                  <a:srgbClr val="FF0000"/>
                </a:solidFill>
              </a:rPr>
              <a:t>forwarding performance</a:t>
            </a:r>
          </a:p>
          <a:p>
            <a:pPr lvl="3"/>
            <a:endParaRPr lang="en-US" altLang="zh-CN" smtClean="0"/>
          </a:p>
          <a:p>
            <a:r>
              <a:rPr lang="en-US" altLang="zh-CN" smtClean="0"/>
              <a:t>2 PHBs under consideration</a:t>
            </a:r>
          </a:p>
          <a:p>
            <a:pPr lvl="1"/>
            <a:r>
              <a:rPr lang="en-US" altLang="zh-CN" smtClean="0"/>
              <a:t>Expedited Forwarding</a:t>
            </a:r>
          </a:p>
          <a:p>
            <a:pPr lvl="1"/>
            <a:r>
              <a:rPr lang="en-US" altLang="zh-CN" smtClean="0"/>
              <a:t>Assured Forwarding</a:t>
            </a:r>
          </a:p>
        </p:txBody>
      </p:sp>
      <p:sp>
        <p:nvSpPr>
          <p:cNvPr id="189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ADCBD-5B5B-4502-B7BF-A60F84487E44}" type="slidenum">
              <a:rPr lang="en-US" altLang="zh-CN" smtClean="0">
                <a:solidFill>
                  <a:srgbClr val="000000"/>
                </a:solidFill>
              </a:rPr>
              <a:pPr/>
              <a:t>68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0AB08-5CCE-4C2C-AA7B-D1E2ED4EB7B3}" type="slidenum">
              <a:rPr lang="en-US" altLang="zh-CN" sz="1600" smtClean="0"/>
              <a:pPr/>
              <a:t>69</a:t>
            </a:fld>
            <a:endParaRPr lang="en-US" altLang="zh-CN" smtClean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PHB </a:t>
            </a:r>
            <a:r>
              <a:rPr lang="en-GB" altLang="zh-CN" smtClean="0">
                <a:latin typeface="Arial" charset="0"/>
              </a:rPr>
              <a:t>–</a:t>
            </a:r>
            <a:r>
              <a:rPr lang="en-GB" altLang="zh-CN" smtClean="0"/>
              <a:t> </a:t>
            </a:r>
            <a:r>
              <a:rPr lang="en-US" altLang="en-US" smtClean="0"/>
              <a:t>Expedited Forwarding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rgbClr val="0000FF"/>
                </a:solidFill>
              </a:rPr>
              <a:t>RFC 3246</a:t>
            </a:r>
            <a:endParaRPr lang="en-GB" sz="2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Support for</a:t>
            </a:r>
            <a:r>
              <a:rPr lang="en-US" altLang="en-US" sz="2400" dirty="0" smtClean="0"/>
              <a:t> premium service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Low-loss, low-delay, low-jitter</a:t>
            </a:r>
            <a:r>
              <a:rPr lang="en-US" altLang="zh-CN" sz="2400" dirty="0" smtClean="0"/>
              <a:t>;</a:t>
            </a:r>
            <a:r>
              <a:rPr lang="en-US" altLang="en-US" sz="2400" dirty="0" smtClean="0"/>
              <a:t> assured bandwidth, end-to-end service through </a:t>
            </a:r>
            <a:r>
              <a:rPr lang="en-US" altLang="en-US" sz="2400" dirty="0" smtClean="0">
                <a:latin typeface="Comic Sans MS" pitchFamily="66" charset="0"/>
              </a:rPr>
              <a:t>DS</a:t>
            </a:r>
            <a:r>
              <a:rPr lang="en-US" altLang="en-US" sz="2400" dirty="0" smtClean="0"/>
              <a:t> domains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Appears to endpoints as point-to-point connection or leased line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chemeClr val="hlink"/>
                </a:solidFill>
              </a:rPr>
              <a:t>Difficult</a:t>
            </a:r>
            <a:r>
              <a:rPr lang="en-GB" sz="2800" dirty="0" smtClean="0">
                <a:solidFill>
                  <a:schemeClr val="hlink"/>
                </a:solidFill>
              </a:rPr>
              <a:t> in</a:t>
            </a:r>
            <a:r>
              <a:rPr lang="en-US" altLang="en-US" sz="2800" dirty="0" smtClean="0">
                <a:solidFill>
                  <a:schemeClr val="hlink"/>
                </a:solidFill>
              </a:rPr>
              <a:t> current Internet</a:t>
            </a:r>
            <a:endParaRPr lang="en-GB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Queues at each router</a:t>
            </a:r>
            <a:r>
              <a:rPr lang="en-US" altLang="zh-CN" sz="2400" dirty="0" smtClean="0"/>
              <a:t> will r</a:t>
            </a:r>
            <a:r>
              <a:rPr lang="en-US" altLang="en-US" sz="2400" dirty="0" smtClean="0"/>
              <a:t>esult in loss, delays, and jitter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Define the </a:t>
            </a:r>
            <a:r>
              <a:rPr lang="en-US" sz="2400" dirty="0" smtClean="0">
                <a:solidFill>
                  <a:srgbClr val="0000FF"/>
                </a:solidFill>
              </a:rPr>
              <a:t>minimum departure (guaranteed) rate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Condition aggregate so </a:t>
            </a:r>
            <a:r>
              <a:rPr lang="en-US" sz="2400" dirty="0" smtClean="0">
                <a:solidFill>
                  <a:srgbClr val="0000FF"/>
                </a:solidFill>
              </a:rPr>
              <a:t>arrival rate</a:t>
            </a:r>
            <a:r>
              <a:rPr lang="en-US" sz="2400" dirty="0" smtClean="0"/>
              <a:t> at internal routers is always less tha</a:t>
            </a:r>
            <a:r>
              <a:rPr lang="en-US" altLang="zh-CN" sz="2400" dirty="0" smtClean="0"/>
              <a:t>n</a:t>
            </a:r>
            <a:r>
              <a:rPr lang="en-US" sz="2400" dirty="0" smtClean="0"/>
              <a:t> minimum departure rate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latin typeface="Comic Sans MS" pitchFamily="66" charset="0"/>
              </a:rPr>
              <a:t>In-profile EF</a:t>
            </a:r>
            <a:r>
              <a:rPr lang="en-US" altLang="en-US" sz="2400" dirty="0" smtClean="0"/>
              <a:t> traffic is given absolute queuing priority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Network Utilization</a:t>
            </a:r>
            <a:endParaRPr lang="en-US" altLang="en-US" smtClean="0"/>
          </a:p>
        </p:txBody>
      </p:sp>
      <p:sp>
        <p:nvSpPr>
          <p:cNvPr id="3076" name="内容占位符 5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03238"/>
          </a:xfrm>
        </p:spPr>
        <p:txBody>
          <a:bodyPr/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Delay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solidFill>
                  <a:srgbClr val="0000FF"/>
                </a:solidFill>
              </a:rPr>
              <a:t>Throughput</a:t>
            </a:r>
            <a:r>
              <a:rPr lang="en-US" altLang="zh-CN" sz="2400" smtClean="0"/>
              <a:t> vs. Network Load</a:t>
            </a:r>
          </a:p>
        </p:txBody>
      </p:sp>
      <p:sp>
        <p:nvSpPr>
          <p:cNvPr id="30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99C834-3A45-4A4C-84E6-F7D654A0C2D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9750" y="5157788"/>
          <a:ext cx="3240088" cy="666750"/>
        </p:xfrm>
        <a:graphic>
          <a:graphicData uri="http://schemas.openxmlformats.org/presentationml/2006/ole">
            <p:oleObj spid="_x0000_s3074" name="Equation" r:id="rId4" imgW="1726920" imgH="355320" progId="">
              <p:embed/>
            </p:oleObj>
          </a:graphicData>
        </a:graphic>
      </p:graphicFrame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1844675"/>
            <a:ext cx="5903912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37038" y="4292600"/>
            <a:ext cx="4776787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内容占位符 5"/>
          <p:cNvSpPr txBox="1">
            <a:spLocks/>
          </p:cNvSpPr>
          <p:nvPr/>
        </p:nvSpPr>
        <p:spPr bwMode="auto">
          <a:xfrm>
            <a:off x="395288" y="4508500"/>
            <a:ext cx="3600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FF0000"/>
                </a:solidFill>
                <a:latin typeface="+mn-lt"/>
                <a:ea typeface="+mn-ea"/>
              </a:rPr>
              <a:t>Communication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5576A-16AA-458E-A99D-280E7887702D}" type="slidenum">
              <a:rPr lang="en-US" altLang="zh-CN" sz="1600" smtClean="0"/>
              <a:pPr/>
              <a:t>70</a:t>
            </a:fld>
            <a:endParaRPr lang="en-US" altLang="zh-CN" smtClean="0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PHB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</a:t>
            </a:r>
            <a:r>
              <a:rPr lang="en-US" altLang="en-US" smtClean="0"/>
              <a:t>Assured Forwarding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 smtClean="0"/>
              <a:t>RFC 2597, </a:t>
            </a:r>
            <a:r>
              <a:rPr lang="en-US" altLang="en-US" sz="2400" smtClean="0"/>
              <a:t>provide</a:t>
            </a:r>
            <a:r>
              <a:rPr lang="en-US" altLang="zh-CN" sz="2400" smtClean="0"/>
              <a:t>s</a:t>
            </a:r>
            <a:r>
              <a:rPr lang="en-US" altLang="en-US" sz="2400" smtClean="0"/>
              <a:t> ranked </a:t>
            </a:r>
            <a:r>
              <a:rPr lang="en-US" altLang="en-US" sz="2400" smtClean="0">
                <a:solidFill>
                  <a:schemeClr val="hlink"/>
                </a:solidFill>
              </a:rPr>
              <a:t>services superior to best-effort</a:t>
            </a:r>
            <a:endParaRPr lang="en-GB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en-GB" altLang="zh-CN" sz="2000" smtClean="0"/>
              <a:t>Based on </a:t>
            </a:r>
            <a:r>
              <a:rPr lang="en-GB" altLang="zh-CN" sz="2000" smtClean="0">
                <a:solidFill>
                  <a:srgbClr val="0000FF"/>
                </a:solidFill>
              </a:rPr>
              <a:t>explicit allocation on routers</a:t>
            </a:r>
            <a:r>
              <a:rPr lang="en-GB" altLang="zh-CN" sz="2000" smtClean="0"/>
              <a:t>, d</a:t>
            </a:r>
            <a:r>
              <a:rPr lang="en-US" altLang="zh-CN" sz="2000" smtClean="0"/>
              <a:t>o n</a:t>
            </a:r>
            <a:r>
              <a:rPr lang="en-US" altLang="en-US" sz="2000" smtClean="0"/>
              <a:t>ot require reservation of resources</a:t>
            </a:r>
            <a:endParaRPr lang="en-GB" altLang="zh-CN" sz="2000" smtClean="0"/>
          </a:p>
          <a:p>
            <a:pPr lvl="3" eaLnBrk="1" hangingPunct="1">
              <a:lnSpc>
                <a:spcPct val="90000"/>
              </a:lnSpc>
            </a:pPr>
            <a:endParaRPr lang="en-GB" altLang="zh-CN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4 classes of service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Each describes</a:t>
            </a:r>
            <a:r>
              <a:rPr lang="en-GB" altLang="zh-CN" sz="2000" smtClean="0"/>
              <a:t> </a:t>
            </a:r>
            <a:r>
              <a:rPr lang="en-US" altLang="en-US" sz="2000" smtClean="0"/>
              <a:t>different traffic profile, including </a:t>
            </a:r>
            <a:r>
              <a:rPr lang="en-US" altLang="en-US" sz="2000" smtClean="0">
                <a:solidFill>
                  <a:srgbClr val="FF0000"/>
                </a:solidFill>
              </a:rPr>
              <a:t>aggregate data rate and burst size</a:t>
            </a:r>
            <a:endParaRPr lang="en-GB" altLang="zh-CN" sz="2000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90000"/>
              </a:lnSpc>
            </a:pPr>
            <a:endParaRPr lang="en-US" altLang="en-US" sz="1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 DS domain, traffic from </a:t>
            </a:r>
            <a:r>
              <a:rPr lang="en-GB" altLang="zh-CN" sz="2000" smtClean="0">
                <a:solidFill>
                  <a:srgbClr val="0000FF"/>
                </a:solidFill>
              </a:rPr>
              <a:t>different classes </a:t>
            </a:r>
            <a:r>
              <a:rPr lang="en-US" altLang="en-US" sz="2000" smtClean="0"/>
              <a:t>treated separately, with different amounts of resources (buffer space or bandwidth) 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Within each class, </a:t>
            </a:r>
            <a:r>
              <a:rPr lang="en-GB" altLang="zh-CN" sz="2000" smtClean="0"/>
              <a:t>packets marked with one of 3 </a:t>
            </a:r>
            <a:r>
              <a:rPr lang="en-GB" altLang="zh-CN" sz="2000" smtClean="0">
                <a:solidFill>
                  <a:schemeClr val="hlink"/>
                </a:solidFill>
              </a:rPr>
              <a:t>drop precedence</a:t>
            </a:r>
            <a:r>
              <a:rPr lang="en-GB" altLang="zh-CN" sz="2000" smtClean="0"/>
              <a:t> values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Traffic </a:t>
            </a:r>
            <a:r>
              <a:rPr lang="en-US" altLang="en-US" sz="2000" smtClean="0">
                <a:solidFill>
                  <a:schemeClr val="hlink"/>
                </a:solidFill>
              </a:rPr>
              <a:t>monitored at edge router</a:t>
            </a:r>
            <a:r>
              <a:rPr lang="en-US" altLang="en-US" sz="2000" smtClean="0"/>
              <a:t>, each packet marked </a:t>
            </a:r>
            <a:r>
              <a:rPr lang="en-US" altLang="en-US" sz="2000" smtClean="0">
                <a:solidFill>
                  <a:schemeClr val="folHlink"/>
                </a:solidFill>
                <a:latin typeface="Comic Sans MS" pitchFamily="66" charset="0"/>
              </a:rPr>
              <a:t>in</a:t>
            </a:r>
            <a:r>
              <a:rPr lang="en-US" altLang="en-US" sz="2000" smtClean="0"/>
              <a:t> or </a:t>
            </a:r>
            <a:r>
              <a:rPr lang="en-US" altLang="en-US" sz="2000" smtClean="0">
                <a:solidFill>
                  <a:schemeClr val="folHlink"/>
                </a:solidFill>
                <a:latin typeface="Comic Sans MS" pitchFamily="66" charset="0"/>
              </a:rPr>
              <a:t>out</a:t>
            </a:r>
            <a:r>
              <a:rPr lang="en-US" altLang="en-US" sz="2000" smtClean="0"/>
              <a:t> </a:t>
            </a:r>
            <a:r>
              <a:rPr lang="en-GB" altLang="zh-CN" sz="2000" smtClean="0"/>
              <a:t>of</a:t>
            </a:r>
            <a:r>
              <a:rPr lang="en-US" altLang="en-US" sz="2000" smtClean="0"/>
              <a:t> 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D70524-1DA8-48F3-9ECE-FFF69D58814C}" type="slidenum">
              <a:rPr lang="en-US" altLang="zh-CN" sz="1600" smtClean="0"/>
              <a:pPr/>
              <a:t>71</a:t>
            </a:fld>
            <a:endParaRPr lang="en-US" altLang="zh-CN" sz="1600" smtClean="0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Assured Forwarding Characteristics</a:t>
            </a:r>
            <a:endParaRPr lang="en-US" altLang="zh-CN" smtClean="0"/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chemeClr val="folHlink"/>
                </a:solidFill>
              </a:rPr>
              <a:t>Performance of forwarding </a:t>
            </a:r>
            <a:r>
              <a:rPr lang="en-US" altLang="en-US" sz="2800" dirty="0" smtClean="0"/>
              <a:t>depends 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How much forwarding resources allocated to each class that the packet belongs to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Current load of the class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If congested</a:t>
            </a:r>
            <a:r>
              <a:rPr lang="en-US" altLang="en-US" sz="2400" dirty="0" smtClean="0"/>
              <a:t> within the class, drop precedence of packet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Simplicity</a:t>
            </a:r>
            <a:endParaRPr lang="en-GB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Very little work required by internal routers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chemeClr val="hlink"/>
                </a:solidFill>
              </a:rPr>
              <a:t>Marking of traffic at edge routers</a:t>
            </a:r>
            <a:r>
              <a:rPr lang="en-US" altLang="en-US" sz="2400" dirty="0" smtClean="0"/>
              <a:t> provides different levels of service to different classes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I</a:t>
            </a:r>
            <a:r>
              <a:rPr lang="en-US" altLang="en-US" sz="2800" dirty="0" smtClean="0"/>
              <a:t>nterior routers </a:t>
            </a:r>
            <a:r>
              <a:rPr lang="en-US" altLang="zh-CN" sz="2800" dirty="0" smtClean="0"/>
              <a:t>use </a:t>
            </a:r>
            <a:r>
              <a:rPr lang="en-US" altLang="zh-CN" sz="2800" dirty="0" smtClean="0">
                <a:solidFill>
                  <a:schemeClr val="folHlink"/>
                </a:solidFill>
                <a:latin typeface="Comic Sans MS" pitchFamily="66" charset="0"/>
              </a:rPr>
              <a:t>RED</a:t>
            </a:r>
            <a:r>
              <a:rPr lang="en-US" altLang="zh-CN" sz="2800" dirty="0" smtClean="0">
                <a:solidFill>
                  <a:schemeClr val="folHlink"/>
                </a:solidFill>
              </a:rPr>
              <a:t> algorithm</a:t>
            </a:r>
            <a:r>
              <a:rPr lang="en-US" altLang="zh-CN" sz="2800" dirty="0" smtClean="0"/>
              <a:t> </a:t>
            </a:r>
            <a:r>
              <a:rPr lang="en-US" altLang="en-US" sz="2800" dirty="0" smtClean="0"/>
              <a:t>to manage </a:t>
            </a:r>
            <a:r>
              <a:rPr lang="en-US" altLang="en-US" sz="2800" dirty="0" smtClean="0">
                <a:latin typeface="Comic Sans MS" pitchFamily="66" charset="0"/>
              </a:rPr>
              <a:t>DS</a:t>
            </a:r>
            <a:r>
              <a:rPr lang="en-US" altLang="en-US" sz="2800" dirty="0" smtClean="0"/>
              <a:t> traffic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125CC-BB6D-4E48-A95C-193F15A0D6CB}" type="slidenum">
              <a:rPr lang="en-US" altLang="zh-CN" sz="1600" smtClean="0"/>
              <a:pPr/>
              <a:t>72</a:t>
            </a:fld>
            <a:endParaRPr lang="en-US" altLang="zh-CN" smtClean="0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DS Field in Detail</a:t>
            </a:r>
            <a:endParaRPr lang="en-US" altLang="en-US" smtClean="0"/>
          </a:p>
        </p:txBody>
      </p:sp>
      <p:pic>
        <p:nvPicPr>
          <p:cNvPr id="196611" name="Picture 4"/>
          <p:cNvPicPr>
            <a:picLocks noChangeAspect="1" noChangeArrowheads="1"/>
          </p:cNvPicPr>
          <p:nvPr/>
        </p:nvPicPr>
        <p:blipFill>
          <a:blip r:embed="rId2"/>
          <a:srcRect b="28362"/>
          <a:stretch>
            <a:fillRect/>
          </a:stretch>
        </p:blipFill>
        <p:spPr bwMode="auto">
          <a:xfrm>
            <a:off x="260350" y="1484313"/>
            <a:ext cx="83439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Goals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Understand principles of Network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Queues at Switch and Network Congestion</a:t>
            </a:r>
          </a:p>
          <a:p>
            <a:pPr lvl="1">
              <a:defRPr/>
            </a:pPr>
            <a:r>
              <a:rPr lang="en-US" dirty="0" smtClean="0"/>
              <a:t>Mechanisms for Congestion Control</a:t>
            </a:r>
          </a:p>
          <a:p>
            <a:pPr lvl="1">
              <a:defRPr/>
            </a:pPr>
            <a:r>
              <a:rPr lang="en-US" dirty="0" smtClean="0"/>
              <a:t>Mechanisms for providing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Token Bucket and RED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Congestion control and </a:t>
            </a:r>
            <a:r>
              <a:rPr lang="en-US" dirty="0" err="1" smtClean="0"/>
              <a:t>QoS</a:t>
            </a:r>
            <a:r>
              <a:rPr lang="en-US" dirty="0" smtClean="0"/>
              <a:t> in Practice</a:t>
            </a:r>
          </a:p>
          <a:p>
            <a:pPr lvl="1">
              <a:defRPr/>
            </a:pPr>
            <a:r>
              <a:rPr lang="en-US" dirty="0" smtClean="0"/>
              <a:t>Congestion control in FR</a:t>
            </a:r>
          </a:p>
          <a:p>
            <a:pPr lvl="1">
              <a:defRPr/>
            </a:pPr>
            <a:r>
              <a:rPr lang="en-US" dirty="0" smtClean="0"/>
              <a:t>Traffic management in ATM</a:t>
            </a:r>
          </a:p>
          <a:p>
            <a:pPr lvl="1">
              <a:defRPr/>
            </a:pPr>
            <a:r>
              <a:rPr lang="en-US" dirty="0" smtClean="0"/>
              <a:t>Internet </a:t>
            </a:r>
            <a:r>
              <a:rPr lang="en-US" dirty="0" err="1" smtClean="0"/>
              <a:t>QoS</a:t>
            </a:r>
            <a:r>
              <a:rPr lang="en-US" dirty="0" smtClean="0"/>
              <a:t>: RSVP and </a:t>
            </a:r>
            <a:r>
              <a:rPr lang="en-US" altLang="en-US" dirty="0" smtClean="0"/>
              <a:t>Differentiated Services</a:t>
            </a:r>
            <a:endParaRPr lang="en-US" dirty="0"/>
          </a:p>
        </p:txBody>
      </p:sp>
      <p:sp>
        <p:nvSpPr>
          <p:cNvPr id="1976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6BB23-A21A-4E8A-9264-0EA3E63CE9B5}" type="slidenum">
              <a:rPr lang="en-US" altLang="zh-CN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3E502-B785-454E-96B5-81BCF169EC2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Bottleneck Effect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3357563"/>
            <a:ext cx="8569325" cy="17272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Assume all the links have similar capacity, and run in full for both direction</a:t>
            </a:r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/>
              <a:t>Then switches 3 and 4 will be </a:t>
            </a:r>
            <a:r>
              <a:rPr lang="en-US" altLang="zh-CN" sz="2400" smtClean="0">
                <a:solidFill>
                  <a:schemeClr val="hlink"/>
                </a:solidFill>
              </a:rPr>
              <a:t>in congestion</a:t>
            </a:r>
          </a:p>
        </p:txBody>
      </p:sp>
      <p:sp>
        <p:nvSpPr>
          <p:cNvPr id="4103" name="Oval 6"/>
          <p:cNvSpPr>
            <a:spLocks noChangeArrowheads="1"/>
          </p:cNvSpPr>
          <p:nvPr/>
        </p:nvSpPr>
        <p:spPr bwMode="auto">
          <a:xfrm>
            <a:off x="2195513" y="1557338"/>
            <a:ext cx="381000" cy="381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04" name="Oval 7"/>
          <p:cNvSpPr>
            <a:spLocks noChangeArrowheads="1"/>
          </p:cNvSpPr>
          <p:nvPr/>
        </p:nvSpPr>
        <p:spPr bwMode="auto">
          <a:xfrm>
            <a:off x="2195513" y="2547938"/>
            <a:ext cx="381000" cy="381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05" name="Oval 8"/>
          <p:cNvSpPr>
            <a:spLocks noChangeArrowheads="1"/>
          </p:cNvSpPr>
          <p:nvPr/>
        </p:nvSpPr>
        <p:spPr bwMode="auto">
          <a:xfrm>
            <a:off x="3262313" y="2014538"/>
            <a:ext cx="381000" cy="381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06" name="Oval 19"/>
          <p:cNvSpPr>
            <a:spLocks noChangeArrowheads="1"/>
          </p:cNvSpPr>
          <p:nvPr/>
        </p:nvSpPr>
        <p:spPr bwMode="auto">
          <a:xfrm>
            <a:off x="5219700" y="2014538"/>
            <a:ext cx="381000" cy="381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107" name="Oval 20"/>
          <p:cNvSpPr>
            <a:spLocks noChangeArrowheads="1"/>
          </p:cNvSpPr>
          <p:nvPr/>
        </p:nvSpPr>
        <p:spPr bwMode="auto">
          <a:xfrm>
            <a:off x="6227763" y="1557338"/>
            <a:ext cx="381000" cy="381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108" name="Oval 21"/>
          <p:cNvSpPr>
            <a:spLocks noChangeArrowheads="1"/>
          </p:cNvSpPr>
          <p:nvPr/>
        </p:nvSpPr>
        <p:spPr bwMode="auto">
          <a:xfrm>
            <a:off x="6227763" y="2547938"/>
            <a:ext cx="381000" cy="381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4109" name="AutoShape 22"/>
          <p:cNvCxnSpPr>
            <a:cxnSpLocks noChangeShapeType="1"/>
            <a:stCxn id="4105" idx="6"/>
            <a:endCxn id="4106" idx="2"/>
          </p:cNvCxnSpPr>
          <p:nvPr/>
        </p:nvCxnSpPr>
        <p:spPr bwMode="auto">
          <a:xfrm>
            <a:off x="3656013" y="2205038"/>
            <a:ext cx="1550987" cy="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</p:cxnSp>
      <p:cxnSp>
        <p:nvCxnSpPr>
          <p:cNvPr id="4110" name="AutoShape 23"/>
          <p:cNvCxnSpPr>
            <a:cxnSpLocks noChangeShapeType="1"/>
            <a:stCxn id="4103" idx="6"/>
            <a:endCxn id="4105" idx="1"/>
          </p:cNvCxnSpPr>
          <p:nvPr/>
        </p:nvCxnSpPr>
        <p:spPr bwMode="auto">
          <a:xfrm>
            <a:off x="2589213" y="1747838"/>
            <a:ext cx="728662" cy="30956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</p:cxnSp>
      <p:cxnSp>
        <p:nvCxnSpPr>
          <p:cNvPr id="4111" name="AutoShape 24"/>
          <p:cNvCxnSpPr>
            <a:cxnSpLocks noChangeShapeType="1"/>
            <a:stCxn id="4104" idx="6"/>
            <a:endCxn id="4105" idx="3"/>
          </p:cNvCxnSpPr>
          <p:nvPr/>
        </p:nvCxnSpPr>
        <p:spPr bwMode="auto">
          <a:xfrm flipV="1">
            <a:off x="2589213" y="2352675"/>
            <a:ext cx="728662" cy="385763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</p:cxnSp>
      <p:cxnSp>
        <p:nvCxnSpPr>
          <p:cNvPr id="4112" name="AutoShape 25"/>
          <p:cNvCxnSpPr>
            <a:cxnSpLocks noChangeShapeType="1"/>
            <a:stCxn id="4106" idx="7"/>
            <a:endCxn id="4107" idx="2"/>
          </p:cNvCxnSpPr>
          <p:nvPr/>
        </p:nvCxnSpPr>
        <p:spPr bwMode="auto">
          <a:xfrm flipV="1">
            <a:off x="5545138" y="1747838"/>
            <a:ext cx="669925" cy="30956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</p:cxnSp>
      <p:cxnSp>
        <p:nvCxnSpPr>
          <p:cNvPr id="4113" name="AutoShape 26"/>
          <p:cNvCxnSpPr>
            <a:cxnSpLocks noChangeShapeType="1"/>
            <a:stCxn id="4106" idx="5"/>
            <a:endCxn id="4108" idx="2"/>
          </p:cNvCxnSpPr>
          <p:nvPr/>
        </p:nvCxnSpPr>
        <p:spPr bwMode="auto">
          <a:xfrm>
            <a:off x="5545138" y="2352675"/>
            <a:ext cx="669925" cy="385763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</p:cxnSp>
      <p:graphicFrame>
        <p:nvGraphicFramePr>
          <p:cNvPr id="4098" name="Object 27"/>
          <p:cNvGraphicFramePr>
            <a:graphicFrameLocks noChangeAspect="1"/>
          </p:cNvGraphicFramePr>
          <p:nvPr/>
        </p:nvGraphicFramePr>
        <p:xfrm>
          <a:off x="7110413" y="2514600"/>
          <a:ext cx="990600" cy="627063"/>
        </p:xfrm>
        <a:graphic>
          <a:graphicData uri="http://schemas.openxmlformats.org/presentationml/2006/ole">
            <p:oleObj spid="_x0000_s4098" name="Visio" r:id="rId3" imgW="1471320" imgH="931320" progId="">
              <p:embed/>
            </p:oleObj>
          </a:graphicData>
        </a:graphic>
      </p:graphicFrame>
      <p:graphicFrame>
        <p:nvGraphicFramePr>
          <p:cNvPr id="4099" name="Object 28"/>
          <p:cNvGraphicFramePr>
            <a:graphicFrameLocks noChangeAspect="1"/>
          </p:cNvGraphicFramePr>
          <p:nvPr/>
        </p:nvGraphicFramePr>
        <p:xfrm>
          <a:off x="900113" y="1412875"/>
          <a:ext cx="990600" cy="627063"/>
        </p:xfrm>
        <a:graphic>
          <a:graphicData uri="http://schemas.openxmlformats.org/presentationml/2006/ole">
            <p:oleObj spid="_x0000_s4099" name="Visio" r:id="rId4" imgW="1471320" imgH="931320" progId="">
              <p:embed/>
            </p:oleObj>
          </a:graphicData>
        </a:graphic>
      </p:graphicFrame>
      <p:sp>
        <p:nvSpPr>
          <p:cNvPr id="4114" name="Line 29"/>
          <p:cNvSpPr>
            <a:spLocks noChangeShapeType="1"/>
          </p:cNvSpPr>
          <p:nvPr/>
        </p:nvSpPr>
        <p:spPr bwMode="auto">
          <a:xfrm>
            <a:off x="1619250" y="170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5" name="Line 30"/>
          <p:cNvSpPr>
            <a:spLocks noChangeShapeType="1"/>
          </p:cNvSpPr>
          <p:nvPr/>
        </p:nvSpPr>
        <p:spPr bwMode="auto">
          <a:xfrm>
            <a:off x="6588125" y="27813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" name="Text Box 31"/>
          <p:cNvSpPr txBox="1">
            <a:spLocks noChangeArrowheads="1"/>
          </p:cNvSpPr>
          <p:nvPr/>
        </p:nvSpPr>
        <p:spPr bwMode="auto">
          <a:xfrm>
            <a:off x="1239838" y="200342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117" name="Text Box 32"/>
          <p:cNvSpPr txBox="1">
            <a:spLocks noChangeArrowheads="1"/>
          </p:cNvSpPr>
          <p:nvPr/>
        </p:nvSpPr>
        <p:spPr bwMode="auto">
          <a:xfrm>
            <a:off x="7740650" y="23495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37890F-D313-40FD-9EDC-99A06232A324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Mechanisms for Congestion Control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36"/>
          <a:stretch>
            <a:fillRect/>
          </a:stretch>
        </p:blipFill>
        <p:spPr bwMode="auto">
          <a:xfrm>
            <a:off x="98425" y="1916113"/>
            <a:ext cx="8969375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讲义模板</Template>
  <TotalTime>6235</TotalTime>
  <Words>3086</Words>
  <Application>Microsoft Office PowerPoint</Application>
  <PresentationFormat>On-screen Show (4:3)</PresentationFormat>
  <Paragraphs>726</Paragraphs>
  <Slides>73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42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126" baseType="lpstr">
      <vt:lpstr>Tahoma</vt:lpstr>
      <vt:lpstr>宋体</vt:lpstr>
      <vt:lpstr>Arial</vt:lpstr>
      <vt:lpstr>Wingdings</vt:lpstr>
      <vt:lpstr>Comic Sans MS</vt:lpstr>
      <vt:lpstr>Symbol</vt:lpstr>
      <vt:lpstr>ZapfDingbats</vt:lpstr>
      <vt:lpstr>Times New Roman</vt:lpstr>
      <vt:lpstr>1_Blends</vt:lpstr>
      <vt:lpstr>2_Blends</vt:lpstr>
      <vt:lpstr>3_Blends</vt:lpstr>
      <vt:lpstr>4_Blends</vt:lpstr>
      <vt:lpstr>5_Blends</vt:lpstr>
      <vt:lpstr>6_Blends</vt:lpstr>
      <vt:lpstr>1_Blends</vt:lpstr>
      <vt:lpstr>2_Blends</vt:lpstr>
      <vt:lpstr>3_Blends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4_Blends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5_Blends</vt:lpstr>
      <vt:lpstr>6_Blends</vt:lpstr>
      <vt:lpstr>Equation</vt:lpstr>
      <vt:lpstr>Visio</vt:lpstr>
      <vt:lpstr>Formula</vt:lpstr>
      <vt:lpstr>Computer Networks</vt:lpstr>
      <vt:lpstr>Chapter 6. Congestion Control and QoS</vt:lpstr>
      <vt:lpstr>Network Congestion</vt:lpstr>
      <vt:lpstr>Queues at a Switch</vt:lpstr>
      <vt:lpstr>Causing Congestion</vt:lpstr>
      <vt:lpstr>Interaction of Queues</vt:lpstr>
      <vt:lpstr>Network Utilization</vt:lpstr>
      <vt:lpstr>Bottleneck Effect</vt:lpstr>
      <vt:lpstr>Mechanisms for Congestion Control</vt:lpstr>
      <vt:lpstr>Possible Mechanisms</vt:lpstr>
      <vt:lpstr>Choke Packet</vt:lpstr>
      <vt:lpstr>Backpressure</vt:lpstr>
      <vt:lpstr>Warning Bit</vt:lpstr>
      <vt:lpstr>BECN and FECN in FR</vt:lpstr>
      <vt:lpstr>4 Cases of Congestion</vt:lpstr>
      <vt:lpstr>Congestion Window</vt:lpstr>
      <vt:lpstr>Random Early Discard</vt:lpstr>
      <vt:lpstr>The RED Algorithm</vt:lpstr>
      <vt:lpstr>Traffic Shaping</vt:lpstr>
      <vt:lpstr>Leaky Bucket</vt:lpstr>
      <vt:lpstr>Leaky Bucket</vt:lpstr>
      <vt:lpstr>Token Bucket</vt:lpstr>
      <vt:lpstr>Token Bucket</vt:lpstr>
      <vt:lpstr>Congestion Control in FR</vt:lpstr>
      <vt:lpstr>Committed information Rate</vt:lpstr>
      <vt:lpstr>Operations of CIR</vt:lpstr>
      <vt:lpstr>Traffic Management in ATM</vt:lpstr>
      <vt:lpstr>Latency/Speed Effects</vt:lpstr>
      <vt:lpstr>Real-Time Traffic</vt:lpstr>
      <vt:lpstr>Cell Delay Variation</vt:lpstr>
      <vt:lpstr>ATM Traffic Control Functions</vt:lpstr>
      <vt:lpstr>Resource Management Using Virtual Paths</vt:lpstr>
      <vt:lpstr>Connection Admission Control</vt:lpstr>
      <vt:lpstr>Usage Parameter Control</vt:lpstr>
      <vt:lpstr>Parameter Control in VBR</vt:lpstr>
      <vt:lpstr>Parameter Control in CBR</vt:lpstr>
      <vt:lpstr>Cell Scheduling</vt:lpstr>
      <vt:lpstr>More Advanced Scheduling</vt:lpstr>
      <vt:lpstr>Internet QoS</vt:lpstr>
      <vt:lpstr>Traffic Requirements of Internet Apps</vt:lpstr>
      <vt:lpstr>Requirements for Inelastic Traffic</vt:lpstr>
      <vt:lpstr>Integrated Services Architecture</vt:lpstr>
      <vt:lpstr>ISA Functions</vt:lpstr>
      <vt:lpstr>ISA Functions</vt:lpstr>
      <vt:lpstr>Resource Reservations</vt:lpstr>
      <vt:lpstr>ISA Services</vt:lpstr>
      <vt:lpstr>Guaranteed and Controlled Load</vt:lpstr>
      <vt:lpstr>Resource Allocation and RSVP</vt:lpstr>
      <vt:lpstr>Data Flow in a Session</vt:lpstr>
      <vt:lpstr>Resource Reservation Protocol</vt:lpstr>
      <vt:lpstr>RSVP Scenario</vt:lpstr>
      <vt:lpstr>RSVP Reservation Process</vt:lpstr>
      <vt:lpstr>RSVP Mechanisms (1)</vt:lpstr>
      <vt:lpstr>RSVP Mechanisms (2)</vt:lpstr>
      <vt:lpstr>RSVP Messages</vt:lpstr>
      <vt:lpstr>Soft State</vt:lpstr>
      <vt:lpstr>RSVP Operation for Multicast</vt:lpstr>
      <vt:lpstr>RSVP Operation for Multicast</vt:lpstr>
      <vt:lpstr>Differentiated Services</vt:lpstr>
      <vt:lpstr>Characteristics of DS</vt:lpstr>
      <vt:lpstr>Service Level Agreement</vt:lpstr>
      <vt:lpstr>Example Services</vt:lpstr>
      <vt:lpstr>DS Domain</vt:lpstr>
      <vt:lpstr>DS Architecture</vt:lpstr>
      <vt:lpstr>Functions of Edge Routers</vt:lpstr>
      <vt:lpstr>Functions of Internal Routers</vt:lpstr>
      <vt:lpstr>DS Code Points</vt:lpstr>
      <vt:lpstr>Per Hop Behavior</vt:lpstr>
      <vt:lpstr>PHB – Expedited Forwarding</vt:lpstr>
      <vt:lpstr>PHB – Assured Forwarding</vt:lpstr>
      <vt:lpstr>Assured Forwarding Characteristics</vt:lpstr>
      <vt:lpstr>DS Field in Detail</vt:lpstr>
      <vt:lpstr>Chapter Goals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微软用户</cp:lastModifiedBy>
  <cp:revision>488</cp:revision>
  <dcterms:created xsi:type="dcterms:W3CDTF">2002-08-26T10:01:27Z</dcterms:created>
  <dcterms:modified xsi:type="dcterms:W3CDTF">2011-09-13T07:47:31Z</dcterms:modified>
</cp:coreProperties>
</file>