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Masters/slideMaster8.xml" ContentType="application/vnd.openxmlformats-officedocument.presentationml.slideMaster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slides/slide41.xml" ContentType="application/vnd.openxmlformats-officedocument.presentationml.slide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30.xml" ContentType="application/vnd.openxmlformats-officedocument.presentationml.slide+xml"/>
  <Override PartName="/ppt/slideLayouts/slideLayout40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Layouts/slideLayout8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Masters/slideMaster9.xml" ContentType="application/vnd.openxmlformats-officedocument.presentationml.slideMaster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Layouts/slideLayout99.xml" ContentType="application/vnd.openxmlformats-officedocument.presentationml.slideLayout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s/slide109.xml" ContentType="application/vnd.openxmlformats-officedocument.presentationml.slide+xml"/>
  <Override PartName="/ppt/theme/theme8.xml" ContentType="application/vnd.openxmlformats-officedocument.them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07" r:id="rId2"/>
    <p:sldMasterId id="2147483722" r:id="rId3"/>
    <p:sldMasterId id="2147483737" r:id="rId4"/>
    <p:sldMasterId id="2147483752" r:id="rId5"/>
    <p:sldMasterId id="2147483767" r:id="rId6"/>
    <p:sldMasterId id="2147483782" r:id="rId7"/>
    <p:sldMasterId id="2147483797" r:id="rId8"/>
    <p:sldMasterId id="2147483812" r:id="rId9"/>
    <p:sldMasterId id="2147483827" r:id="rId10"/>
  </p:sldMasterIdLst>
  <p:notesMasterIdLst>
    <p:notesMasterId r:id="rId155"/>
  </p:notesMasterIdLst>
  <p:sldIdLst>
    <p:sldId id="256" r:id="rId11"/>
    <p:sldId id="322" r:id="rId12"/>
    <p:sldId id="324" r:id="rId13"/>
    <p:sldId id="326" r:id="rId14"/>
    <p:sldId id="327" r:id="rId15"/>
    <p:sldId id="325" r:id="rId16"/>
    <p:sldId id="328" r:id="rId17"/>
    <p:sldId id="323" r:id="rId18"/>
    <p:sldId id="329" r:id="rId19"/>
    <p:sldId id="364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5" r:id="rId54"/>
    <p:sldId id="376" r:id="rId55"/>
    <p:sldId id="366" r:id="rId56"/>
    <p:sldId id="367" r:id="rId57"/>
    <p:sldId id="370" r:id="rId58"/>
    <p:sldId id="372" r:id="rId59"/>
    <p:sldId id="377" r:id="rId60"/>
    <p:sldId id="379" r:id="rId61"/>
    <p:sldId id="378" r:id="rId62"/>
    <p:sldId id="380" r:id="rId63"/>
    <p:sldId id="368" r:id="rId64"/>
    <p:sldId id="369" r:id="rId65"/>
    <p:sldId id="381" r:id="rId66"/>
    <p:sldId id="384" r:id="rId67"/>
    <p:sldId id="400" r:id="rId68"/>
    <p:sldId id="388" r:id="rId69"/>
    <p:sldId id="385" r:id="rId70"/>
    <p:sldId id="394" r:id="rId71"/>
    <p:sldId id="402" r:id="rId72"/>
    <p:sldId id="391" r:id="rId73"/>
    <p:sldId id="401" r:id="rId74"/>
    <p:sldId id="403" r:id="rId75"/>
    <p:sldId id="396" r:id="rId76"/>
    <p:sldId id="404" r:id="rId77"/>
    <p:sldId id="397" r:id="rId78"/>
    <p:sldId id="399" r:id="rId79"/>
    <p:sldId id="405" r:id="rId80"/>
    <p:sldId id="407" r:id="rId81"/>
    <p:sldId id="408" r:id="rId82"/>
    <p:sldId id="406" r:id="rId83"/>
    <p:sldId id="418" r:id="rId84"/>
    <p:sldId id="417" r:id="rId85"/>
    <p:sldId id="409" r:id="rId86"/>
    <p:sldId id="410" r:id="rId87"/>
    <p:sldId id="411" r:id="rId88"/>
    <p:sldId id="412" r:id="rId89"/>
    <p:sldId id="413" r:id="rId90"/>
    <p:sldId id="414" r:id="rId91"/>
    <p:sldId id="415" r:id="rId92"/>
    <p:sldId id="416" r:id="rId93"/>
    <p:sldId id="419" r:id="rId94"/>
    <p:sldId id="420" r:id="rId95"/>
    <p:sldId id="422" r:id="rId96"/>
    <p:sldId id="423" r:id="rId97"/>
    <p:sldId id="424" r:id="rId98"/>
    <p:sldId id="426" r:id="rId99"/>
    <p:sldId id="427" r:id="rId100"/>
    <p:sldId id="428" r:id="rId101"/>
    <p:sldId id="429" r:id="rId102"/>
    <p:sldId id="430" r:id="rId103"/>
    <p:sldId id="431" r:id="rId104"/>
    <p:sldId id="432" r:id="rId105"/>
    <p:sldId id="433" r:id="rId106"/>
    <p:sldId id="434" r:id="rId107"/>
    <p:sldId id="435" r:id="rId108"/>
    <p:sldId id="436" r:id="rId109"/>
    <p:sldId id="437" r:id="rId110"/>
    <p:sldId id="438" r:id="rId111"/>
    <p:sldId id="439" r:id="rId112"/>
    <p:sldId id="440" r:id="rId113"/>
    <p:sldId id="441" r:id="rId114"/>
    <p:sldId id="442" r:id="rId115"/>
    <p:sldId id="443" r:id="rId116"/>
    <p:sldId id="444" r:id="rId117"/>
    <p:sldId id="445" r:id="rId118"/>
    <p:sldId id="446" r:id="rId119"/>
    <p:sldId id="447" r:id="rId120"/>
    <p:sldId id="448" r:id="rId121"/>
    <p:sldId id="450" r:id="rId122"/>
    <p:sldId id="451" r:id="rId123"/>
    <p:sldId id="469" r:id="rId124"/>
    <p:sldId id="470" r:id="rId125"/>
    <p:sldId id="472" r:id="rId126"/>
    <p:sldId id="474" r:id="rId127"/>
    <p:sldId id="473" r:id="rId128"/>
    <p:sldId id="477" r:id="rId129"/>
    <p:sldId id="478" r:id="rId130"/>
    <p:sldId id="475" r:id="rId131"/>
    <p:sldId id="476" r:id="rId132"/>
    <p:sldId id="453" r:id="rId133"/>
    <p:sldId id="454" r:id="rId134"/>
    <p:sldId id="455" r:id="rId135"/>
    <p:sldId id="456" r:id="rId136"/>
    <p:sldId id="457" r:id="rId137"/>
    <p:sldId id="479" r:id="rId138"/>
    <p:sldId id="480" r:id="rId139"/>
    <p:sldId id="481" r:id="rId140"/>
    <p:sldId id="482" r:id="rId141"/>
    <p:sldId id="483" r:id="rId142"/>
    <p:sldId id="484" r:id="rId143"/>
    <p:sldId id="485" r:id="rId144"/>
    <p:sldId id="486" r:id="rId145"/>
    <p:sldId id="487" r:id="rId146"/>
    <p:sldId id="488" r:id="rId147"/>
    <p:sldId id="489" r:id="rId148"/>
    <p:sldId id="490" r:id="rId149"/>
    <p:sldId id="491" r:id="rId150"/>
    <p:sldId id="492" r:id="rId151"/>
    <p:sldId id="493" r:id="rId152"/>
    <p:sldId id="494" r:id="rId153"/>
    <p:sldId id="495" r:id="rId1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86532" autoAdjust="0"/>
  </p:normalViewPr>
  <p:slideViewPr>
    <p:cSldViewPr>
      <p:cViewPr varScale="1">
        <p:scale>
          <a:sx n="107" d="100"/>
          <a:sy n="107" d="100"/>
        </p:scale>
        <p:origin x="-17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117" Type="http://schemas.openxmlformats.org/officeDocument/2006/relationships/slide" Target="slides/slide107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12" Type="http://schemas.openxmlformats.org/officeDocument/2006/relationships/slide" Target="slides/slide102.xml"/><Relationship Id="rId133" Type="http://schemas.openxmlformats.org/officeDocument/2006/relationships/slide" Target="slides/slide123.xml"/><Relationship Id="rId138" Type="http://schemas.openxmlformats.org/officeDocument/2006/relationships/slide" Target="slides/slide128.xml"/><Relationship Id="rId154" Type="http://schemas.openxmlformats.org/officeDocument/2006/relationships/slide" Target="slides/slide144.xml"/><Relationship Id="rId159" Type="http://schemas.openxmlformats.org/officeDocument/2006/relationships/tableStyles" Target="tableStyles.xml"/><Relationship Id="rId16" Type="http://schemas.openxmlformats.org/officeDocument/2006/relationships/slide" Target="slides/slide6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123" Type="http://schemas.openxmlformats.org/officeDocument/2006/relationships/slide" Target="slides/slide113.xml"/><Relationship Id="rId128" Type="http://schemas.openxmlformats.org/officeDocument/2006/relationships/slide" Target="slides/slide118.xml"/><Relationship Id="rId144" Type="http://schemas.openxmlformats.org/officeDocument/2006/relationships/slide" Target="slides/slide134.xml"/><Relationship Id="rId149" Type="http://schemas.openxmlformats.org/officeDocument/2006/relationships/slide" Target="slides/slide139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113" Type="http://schemas.openxmlformats.org/officeDocument/2006/relationships/slide" Target="slides/slide103.xml"/><Relationship Id="rId118" Type="http://schemas.openxmlformats.org/officeDocument/2006/relationships/slide" Target="slides/slide108.xml"/><Relationship Id="rId134" Type="http://schemas.openxmlformats.org/officeDocument/2006/relationships/slide" Target="slides/slide124.xml"/><Relationship Id="rId139" Type="http://schemas.openxmlformats.org/officeDocument/2006/relationships/slide" Target="slides/slide12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50" Type="http://schemas.openxmlformats.org/officeDocument/2006/relationships/slide" Target="slides/slide140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slide" Target="slides/slide93.xml"/><Relationship Id="rId108" Type="http://schemas.openxmlformats.org/officeDocument/2006/relationships/slide" Target="slides/slide98.xml"/><Relationship Id="rId124" Type="http://schemas.openxmlformats.org/officeDocument/2006/relationships/slide" Target="slides/slide114.xml"/><Relationship Id="rId129" Type="http://schemas.openxmlformats.org/officeDocument/2006/relationships/slide" Target="slides/slide119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11" Type="http://schemas.openxmlformats.org/officeDocument/2006/relationships/slide" Target="slides/slide101.xml"/><Relationship Id="rId132" Type="http://schemas.openxmlformats.org/officeDocument/2006/relationships/slide" Target="slides/slide122.xml"/><Relationship Id="rId140" Type="http://schemas.openxmlformats.org/officeDocument/2006/relationships/slide" Target="slides/slide130.xml"/><Relationship Id="rId145" Type="http://schemas.openxmlformats.org/officeDocument/2006/relationships/slide" Target="slides/slide135.xml"/><Relationship Id="rId153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14" Type="http://schemas.openxmlformats.org/officeDocument/2006/relationships/slide" Target="slides/slide104.xml"/><Relationship Id="rId119" Type="http://schemas.openxmlformats.org/officeDocument/2006/relationships/slide" Target="slides/slide109.xml"/><Relationship Id="rId127" Type="http://schemas.openxmlformats.org/officeDocument/2006/relationships/slide" Target="slides/slide11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122" Type="http://schemas.openxmlformats.org/officeDocument/2006/relationships/slide" Target="slides/slide112.xml"/><Relationship Id="rId130" Type="http://schemas.openxmlformats.org/officeDocument/2006/relationships/slide" Target="slides/slide120.xml"/><Relationship Id="rId135" Type="http://schemas.openxmlformats.org/officeDocument/2006/relationships/slide" Target="slides/slide125.xml"/><Relationship Id="rId143" Type="http://schemas.openxmlformats.org/officeDocument/2006/relationships/slide" Target="slides/slide133.xml"/><Relationship Id="rId148" Type="http://schemas.openxmlformats.org/officeDocument/2006/relationships/slide" Target="slides/slide138.xml"/><Relationship Id="rId151" Type="http://schemas.openxmlformats.org/officeDocument/2006/relationships/slide" Target="slides/slide141.xml"/><Relationship Id="rId15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slide" Target="slides/slide9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120" Type="http://schemas.openxmlformats.org/officeDocument/2006/relationships/slide" Target="slides/slide110.xml"/><Relationship Id="rId125" Type="http://schemas.openxmlformats.org/officeDocument/2006/relationships/slide" Target="slides/slide115.xml"/><Relationship Id="rId141" Type="http://schemas.openxmlformats.org/officeDocument/2006/relationships/slide" Target="slides/slide131.xml"/><Relationship Id="rId146" Type="http://schemas.openxmlformats.org/officeDocument/2006/relationships/slide" Target="slides/slide13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slide" Target="slides/slide100.xml"/><Relationship Id="rId115" Type="http://schemas.openxmlformats.org/officeDocument/2006/relationships/slide" Target="slides/slide105.xml"/><Relationship Id="rId131" Type="http://schemas.openxmlformats.org/officeDocument/2006/relationships/slide" Target="slides/slide121.xml"/><Relationship Id="rId136" Type="http://schemas.openxmlformats.org/officeDocument/2006/relationships/slide" Target="slides/slide126.xml"/><Relationship Id="rId157" Type="http://schemas.openxmlformats.org/officeDocument/2006/relationships/viewProps" Target="viewProps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52" Type="http://schemas.openxmlformats.org/officeDocument/2006/relationships/slide" Target="slides/slide14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126" Type="http://schemas.openxmlformats.org/officeDocument/2006/relationships/slide" Target="slides/slide116.xml"/><Relationship Id="rId147" Type="http://schemas.openxmlformats.org/officeDocument/2006/relationships/slide" Target="slides/slide13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121" Type="http://schemas.openxmlformats.org/officeDocument/2006/relationships/slide" Target="slides/slide111.xml"/><Relationship Id="rId142" Type="http://schemas.openxmlformats.org/officeDocument/2006/relationships/slide" Target="slides/slide13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Relationship Id="rId116" Type="http://schemas.openxmlformats.org/officeDocument/2006/relationships/slide" Target="slides/slide106.xml"/><Relationship Id="rId137" Type="http://schemas.openxmlformats.org/officeDocument/2006/relationships/slide" Target="slides/slide127.xml"/><Relationship Id="rId15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8.xml"/><Relationship Id="rId13" Type="http://schemas.openxmlformats.org/officeDocument/2006/relationships/slide" Target="slides/slide63.xml"/><Relationship Id="rId18" Type="http://schemas.openxmlformats.org/officeDocument/2006/relationships/slide" Target="slides/slide89.xml"/><Relationship Id="rId26" Type="http://schemas.openxmlformats.org/officeDocument/2006/relationships/slide" Target="slides/slide113.xml"/><Relationship Id="rId3" Type="http://schemas.openxmlformats.org/officeDocument/2006/relationships/slide" Target="slides/slide11.xml"/><Relationship Id="rId21" Type="http://schemas.openxmlformats.org/officeDocument/2006/relationships/slide" Target="slides/slide95.xml"/><Relationship Id="rId7" Type="http://schemas.openxmlformats.org/officeDocument/2006/relationships/slide" Target="slides/slide31.xml"/><Relationship Id="rId12" Type="http://schemas.openxmlformats.org/officeDocument/2006/relationships/slide" Target="slides/slide62.xml"/><Relationship Id="rId17" Type="http://schemas.openxmlformats.org/officeDocument/2006/relationships/slide" Target="slides/slide88.xml"/><Relationship Id="rId25" Type="http://schemas.openxmlformats.org/officeDocument/2006/relationships/slide" Target="slides/slide108.xml"/><Relationship Id="rId2" Type="http://schemas.openxmlformats.org/officeDocument/2006/relationships/slide" Target="slides/slide5.xml"/><Relationship Id="rId16" Type="http://schemas.openxmlformats.org/officeDocument/2006/relationships/slide" Target="slides/slide80.xml"/><Relationship Id="rId20" Type="http://schemas.openxmlformats.org/officeDocument/2006/relationships/slide" Target="slides/slide93.xml"/><Relationship Id="rId1" Type="http://schemas.openxmlformats.org/officeDocument/2006/relationships/slide" Target="slides/slide4.xml"/><Relationship Id="rId6" Type="http://schemas.openxmlformats.org/officeDocument/2006/relationships/slide" Target="slides/slide24.xml"/><Relationship Id="rId11" Type="http://schemas.openxmlformats.org/officeDocument/2006/relationships/slide" Target="slides/slide48.xml"/><Relationship Id="rId24" Type="http://schemas.openxmlformats.org/officeDocument/2006/relationships/slide" Target="slides/slide101.xml"/><Relationship Id="rId5" Type="http://schemas.openxmlformats.org/officeDocument/2006/relationships/slide" Target="slides/slide13.xml"/><Relationship Id="rId15" Type="http://schemas.openxmlformats.org/officeDocument/2006/relationships/slide" Target="slides/slide79.xml"/><Relationship Id="rId23" Type="http://schemas.openxmlformats.org/officeDocument/2006/relationships/slide" Target="slides/slide97.xml"/><Relationship Id="rId10" Type="http://schemas.openxmlformats.org/officeDocument/2006/relationships/slide" Target="slides/slide44.xml"/><Relationship Id="rId19" Type="http://schemas.openxmlformats.org/officeDocument/2006/relationships/slide" Target="slides/slide91.xml"/><Relationship Id="rId4" Type="http://schemas.openxmlformats.org/officeDocument/2006/relationships/slide" Target="slides/slide12.xml"/><Relationship Id="rId9" Type="http://schemas.openxmlformats.org/officeDocument/2006/relationships/slide" Target="slides/slide42.xml"/><Relationship Id="rId14" Type="http://schemas.openxmlformats.org/officeDocument/2006/relationships/slide" Target="slides/slide66.xml"/><Relationship Id="rId22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37FDDED-6993-47DC-A406-1CBDC7C18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CB5AA-8469-4D70-8B1D-C9168B03A272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3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中断、侦听、修改、伪装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06516-5064-4671-9B40-EE0C9950969B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36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If r = 10, 44</a:t>
            </a:r>
            <a:r>
              <a:rPr lang="en-US" altLang="zh-CN" smtClean="0">
                <a:sym typeface="Symbol" pitchFamily="18" charset="2"/>
              </a:rPr>
              <a:t>32bits expanded from initial key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D8CC7-6643-4704-9B54-6F7E9B6EF74B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40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altLang="zh-CN" smtClean="0"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60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Greatest common divisor</a:t>
            </a:r>
          </a:p>
        </p:txBody>
      </p:sp>
      <p:sp>
        <p:nvSpPr>
          <p:cNvPr id="2160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F7ADC4-94BE-480E-81E7-9997CFAB2892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91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119 = 7</a:t>
            </a:r>
            <a:r>
              <a:rPr lang="en-US" altLang="zh-CN" smtClean="0">
                <a:sym typeface="Symbol" pitchFamily="18" charset="2"/>
              </a:rPr>
              <a:t>17</a:t>
            </a:r>
            <a:endParaRPr lang="en-US" altLang="zh-CN" smtClean="0"/>
          </a:p>
        </p:txBody>
      </p:sp>
      <p:sp>
        <p:nvSpPr>
          <p:cNvPr id="2191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99DFF-9B32-40F0-872F-6C831C306245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F50E4-3009-4F56-9526-27BD1ADBDDFA}" type="slidenum">
              <a:rPr lang="en-US" altLang="zh-CN" smtClean="0">
                <a:solidFill>
                  <a:srgbClr val="000000"/>
                </a:solidFill>
              </a:rPr>
              <a:pPr/>
              <a:t>57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=</a:t>
            </a:r>
            <a:r>
              <a:rPr lang="zh-CN" altLang="en-US" smtClean="0"/>
              <a:t>鉴别码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9C1BF6-2D7E-4D5D-B9F3-DC6E15781D0E}" type="slidenum">
              <a:rPr lang="en-US" altLang="zh-CN" smtClean="0">
                <a:solidFill>
                  <a:srgbClr val="000000"/>
                </a:solidFill>
              </a:rPr>
              <a:pPr/>
              <a:t>59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Message Authentication Code</a:t>
            </a:r>
          </a:p>
          <a:p>
            <a:pPr eaLnBrk="1" hangingPunct="1"/>
            <a:r>
              <a:rPr lang="en-US" altLang="zh-CN" smtClean="0"/>
              <a:t>If message has sequence number, receiver assured of proper sequence</a:t>
            </a:r>
          </a:p>
          <a:p>
            <a:pPr eaLnBrk="1" hangingPunct="1"/>
            <a:r>
              <a:rPr lang="zh-CN" altLang="en-US" smtClean="0"/>
              <a:t>控制信息直接包含在消息首部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EDB77-47FE-44E9-A707-5B9D9436BB97}" type="slidenum">
              <a:rPr lang="en-US" altLang="zh-CN" smtClean="0">
                <a:solidFill>
                  <a:srgbClr val="000000"/>
                </a:solidFill>
              </a:rPr>
              <a:pPr/>
              <a:t>60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MAC: Message Authentication Code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00DCD-C21A-4686-8526-9F2D1743EFDE}" type="slidenum">
              <a:rPr lang="en-US" altLang="zh-CN" smtClean="0">
                <a:solidFill>
                  <a:srgbClr val="000000"/>
                </a:solidFill>
              </a:rPr>
              <a:pPr/>
              <a:t>61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en-US" altLang="zh-CN" smtClean="0"/>
              <a:t>2</a:t>
            </a:r>
            <a:r>
              <a:rPr lang="zh-CN" altLang="en-US" smtClean="0"/>
              <a:t>用于认证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用于鉴别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C775F-FFA9-42C5-9675-DF13F5471305}" type="slidenum">
              <a:rPr lang="en-US" altLang="zh-CN" smtClean="0">
                <a:solidFill>
                  <a:srgbClr val="000000"/>
                </a:solidFill>
              </a:rPr>
              <a:pPr/>
              <a:t>66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National Institute of Standards and Technology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4918B-7A3B-4C3E-8302-25AE75CAAEC7}" type="slidenum">
              <a:rPr lang="en-US" altLang="zh-CN" smtClean="0">
                <a:solidFill>
                  <a:srgbClr val="000000"/>
                </a:solidFill>
              </a:rPr>
              <a:pPr/>
              <a:t>69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ko-KR" smtClean="0"/>
              <a:t>S</a:t>
            </a:r>
            <a:r>
              <a:rPr kumimoji="1" lang="en-US" altLang="ko-KR" baseline="30000" smtClean="0"/>
              <a:t>i</a:t>
            </a:r>
            <a:r>
              <a:rPr kumimoji="1" lang="en-US" altLang="ko-KR" smtClean="0"/>
              <a:t> : Circular Left Shift by i bits</a:t>
            </a:r>
            <a:endParaRPr kumimoji="1"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09882-6D5C-4666-B3B4-205BE736FBC8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6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可用，保密，完整，鉴别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02AFC-7A76-4CAA-840A-EAC636A34368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76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l-PL" altLang="zh-CN" smtClean="0"/>
              <a:t>Z</a:t>
            </a:r>
            <a:r>
              <a:rPr lang="pl-PL" altLang="zh-CN" baseline="-25000" smtClean="0"/>
              <a:t>p</a:t>
            </a:r>
            <a:r>
              <a:rPr lang="pl-PL" altLang="zh-CN" baseline="30000" smtClean="0"/>
              <a:t>*</a:t>
            </a:r>
            <a:r>
              <a:rPr lang="pl-PL" altLang="zh-CN" smtClean="0"/>
              <a:t> = {0, 1, 2, …, p-1}(mod p)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Discrete Log Problem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B8DD9-12F3-4603-AEDB-4C5A73AE3837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77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Z: </a:t>
            </a:r>
            <a:r>
              <a:rPr lang="zh-CN" altLang="en-US" smtClean="0"/>
              <a:t>整数集</a:t>
            </a:r>
          </a:p>
          <a:p>
            <a:pPr eaLnBrk="1" hangingPunct="1"/>
            <a:r>
              <a:rPr lang="zh-CN" altLang="en-US" smtClean="0"/>
              <a:t>幂值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FC50F-A533-4A22-98C9-7EDD5707FCB6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80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消息</a:t>
            </a:r>
            <a:r>
              <a:rPr lang="en-US" altLang="zh-CN" smtClean="0"/>
              <a:t>1</a:t>
            </a:r>
            <a:r>
              <a:rPr lang="zh-CN" altLang="en-US" smtClean="0"/>
              <a:t>用</a:t>
            </a:r>
            <a:r>
              <a:rPr lang="en-US" altLang="zh-CN" smtClean="0"/>
              <a:t>C</a:t>
            </a:r>
            <a:r>
              <a:rPr lang="zh-CN" altLang="en-US" smtClean="0"/>
              <a:t>的私钥加密</a:t>
            </a:r>
          </a:p>
          <a:p>
            <a:pPr eaLnBrk="1" hangingPunct="1"/>
            <a:r>
              <a:rPr lang="zh-CN" altLang="en-US" smtClean="0"/>
              <a:t>防止重放攻击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214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Certification Authority</a:t>
            </a:r>
          </a:p>
        </p:txBody>
      </p:sp>
      <p:sp>
        <p:nvSpPr>
          <p:cNvPr id="2621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4DB13-2169-4E32-9CCF-DD7C8C0D6A06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17E81-B88C-40A7-9D7B-044564C3D1CE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CA: </a:t>
            </a:r>
            <a:r>
              <a:rPr lang="en-US" altLang="en-US" smtClean="0">
                <a:latin typeface="Helvetica" pitchFamily="34" charset="0"/>
              </a:rPr>
              <a:t>Certificate Authority</a:t>
            </a:r>
            <a:endParaRPr lang="en-US" altLang="zh-CN" smtClean="0">
              <a:latin typeface="Helvetica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CRL: certificate revocation list </a:t>
            </a:r>
          </a:p>
        </p:txBody>
      </p:sp>
      <p:sp>
        <p:nvSpPr>
          <p:cNvPr id="2662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D8381-1CB2-4CEA-8F2F-363E8B1C0595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E0669-F723-4C59-99E1-70B442114C73}" type="slidenum">
              <a:rPr lang="en-US" altLang="zh-CN" smtClean="0">
                <a:solidFill>
                  <a:srgbClr val="000000"/>
                </a:solidFill>
              </a:rPr>
              <a:pPr/>
              <a:t>86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IETF: Internet Engineering Task Force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13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比</a:t>
            </a:r>
            <a:r>
              <a:rPr lang="en-US" altLang="zh-CN" smtClean="0"/>
              <a:t>Socket API</a:t>
            </a:r>
            <a:r>
              <a:rPr lang="zh-CN" altLang="en-US" smtClean="0"/>
              <a:t>复杂</a:t>
            </a:r>
            <a:endParaRPr lang="en-US" smtClean="0"/>
          </a:p>
        </p:txBody>
      </p:sp>
      <p:sp>
        <p:nvSpPr>
          <p:cNvPr id="2713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E77B1B-3B62-44D9-BC52-BB6AC6F62EA3}" type="slidenum">
              <a:rPr lang="en-US" altLang="zh-CN" smtClean="0">
                <a:solidFill>
                  <a:srgbClr val="000000"/>
                </a:solidFill>
              </a:rPr>
              <a:pPr/>
              <a:t>87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8EFBB-388A-46FB-971B-8F476B036CCE}" type="slidenum">
              <a:rPr lang="en-US" altLang="zh-CN" smtClean="0">
                <a:solidFill>
                  <a:srgbClr val="000000"/>
                </a:solidFill>
              </a:rPr>
              <a:pPr/>
              <a:t>91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message authentication code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C9D0CA-01C8-4640-AC01-A780A1E78405}" type="slidenum">
              <a:rPr lang="en-US" altLang="zh-CN" smtClean="0">
                <a:solidFill>
                  <a:srgbClr val="000000"/>
                </a:solidFill>
              </a:rPr>
              <a:pPr/>
              <a:t>95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i.e. new </a:t>
            </a:r>
            <a:r>
              <a:rPr lang="en-GB" altLang="zh-CN" smtClean="0"/>
              <a:t>Cipher Spec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替代 </a:t>
            </a:r>
            <a:r>
              <a:rPr lang="en-US" altLang="zh-CN" smtClean="0"/>
              <a:t>vs. </a:t>
            </a:r>
            <a:r>
              <a:rPr lang="zh-CN" altLang="en-US" smtClean="0"/>
              <a:t>置换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单字母替代算法</a:t>
            </a:r>
            <a:endParaRPr lang="en-US" smtClean="0"/>
          </a:p>
        </p:txBody>
      </p:sp>
      <p:sp>
        <p:nvSpPr>
          <p:cNvPr id="1710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E0ED9-FA77-4CE0-92B9-8B97405F4EBC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14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加密与否取决于</a:t>
            </a:r>
            <a:r>
              <a:rPr lang="en-US" altLang="zh-CN" smtClean="0"/>
              <a:t>Record</a:t>
            </a:r>
            <a:r>
              <a:rPr lang="zh-CN" altLang="en-US" smtClean="0"/>
              <a:t>协议</a:t>
            </a:r>
            <a:endParaRPr lang="en-US" smtClean="0"/>
          </a:p>
        </p:txBody>
      </p:sp>
      <p:sp>
        <p:nvSpPr>
          <p:cNvPr id="2887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B408B-1DFC-407E-9F65-616351BFC13D}" type="slidenum">
              <a:rPr lang="en-US" altLang="zh-CN" smtClean="0">
                <a:solidFill>
                  <a:srgbClr val="000000"/>
                </a:solidFill>
              </a:rPr>
              <a:pPr/>
              <a:t>101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58FEA-0788-4737-8690-26ED2F893700}" type="slidenum">
              <a:rPr lang="en-US" altLang="zh-CN" smtClean="0">
                <a:solidFill>
                  <a:srgbClr val="000000"/>
                </a:solidFill>
              </a:rPr>
              <a:pPr/>
              <a:t>102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Round 2</a:t>
            </a:r>
            <a:r>
              <a:rPr lang="zh-CN" altLang="en-US" smtClean="0"/>
              <a:t>：服务器交换</a:t>
            </a:r>
            <a:r>
              <a:rPr lang="en-US" altLang="zh-CN" smtClean="0"/>
              <a:t>“</a:t>
            </a:r>
            <a:r>
              <a:rPr lang="zh-CN" altLang="en-US" smtClean="0"/>
              <a:t>公共密钥</a:t>
            </a:r>
            <a:r>
              <a:rPr lang="en-US" altLang="zh-CN" smtClean="0"/>
              <a:t>”</a:t>
            </a:r>
          </a:p>
          <a:p>
            <a:pPr eaLnBrk="1" hangingPunct="1"/>
            <a:r>
              <a:rPr lang="en-US" altLang="zh-CN" smtClean="0"/>
              <a:t>Round 3</a:t>
            </a:r>
            <a:r>
              <a:rPr lang="zh-CN" altLang="en-US" smtClean="0"/>
              <a:t>：客户端交换</a:t>
            </a:r>
            <a:r>
              <a:rPr lang="en-US" altLang="zh-CN" smtClean="0"/>
              <a:t>“session</a:t>
            </a:r>
            <a:r>
              <a:rPr lang="zh-CN" altLang="en-US" smtClean="0"/>
              <a:t>密钥</a:t>
            </a:r>
            <a:r>
              <a:rPr lang="en-US" altLang="zh-CN" smtClean="0"/>
              <a:t>”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ECAF5-6577-483A-9718-61B24B1B2857}" type="slidenum">
              <a:rPr lang="en-US" altLang="zh-CN" smtClean="0">
                <a:solidFill>
                  <a:srgbClr val="000000"/>
                </a:solidFill>
              </a:rPr>
              <a:pPr/>
              <a:t>103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mod: temporary server public RSA key</a:t>
            </a:r>
          </a:p>
          <a:p>
            <a:pPr eaLnBrk="1" hangingPunct="1"/>
            <a:r>
              <a:rPr lang="en-US" altLang="zh-CN" smtClean="0"/>
              <a:t>exp: time for expiration</a:t>
            </a:r>
          </a:p>
          <a:p>
            <a:pPr eaLnBrk="1" hangingPunct="1"/>
            <a:r>
              <a:rPr lang="en-US" altLang="zh-CN" smtClean="0"/>
              <a:t>k</a:t>
            </a:r>
            <a:r>
              <a:rPr lang="en-US" altLang="zh-CN" baseline="-25000" smtClean="0"/>
              <a:t>s</a:t>
            </a:r>
            <a:r>
              <a:rPr lang="en-US" altLang="zh-CN" smtClean="0"/>
              <a:t>: server signature key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DA44E-09A1-463A-A642-B917FDAEE929}" type="slidenum">
              <a:rPr lang="en-US" altLang="zh-CN" smtClean="0">
                <a:solidFill>
                  <a:srgbClr val="000000"/>
                </a:solidFill>
              </a:rPr>
              <a:pPr/>
              <a:t>104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DH: Diffie &amp; Hellman</a:t>
            </a:r>
          </a:p>
          <a:p>
            <a:pPr eaLnBrk="1" hangingPunct="1"/>
            <a:r>
              <a:rPr lang="en-US" altLang="zh-CN" smtClean="0"/>
              <a:t>Both the client and the server generate the symmetric encryption keys on their own using the pre_master_secret and the random data that is generated from the SERVER_HELLO and CLIENT_HELLO commands</a:t>
            </a:r>
          </a:p>
          <a:p>
            <a:pPr eaLnBrk="1" hangingPunct="1"/>
            <a:r>
              <a:rPr lang="en-US" altLang="zh-CN" smtClean="0"/>
              <a:t>If the server does have the requested session ID in its SSL cache, the server echoes that session ID in its SERVER_HELLO command. The client and the server then create new encryption keys based on the cached parameter secret and the new random data from this SSL handshake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4321A-0A80-4123-B2BB-7A7DF5BF9573}" type="slidenum">
              <a:rPr lang="en-US" altLang="zh-CN" smtClean="0">
                <a:solidFill>
                  <a:srgbClr val="000000"/>
                </a:solidFill>
              </a:rPr>
              <a:pPr/>
              <a:t>107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Virtual Private Network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9B71A-5F13-4380-B6B5-15BCE6EAFCBE}" type="slidenum">
              <a:rPr lang="en-US" altLang="zh-CN" smtClean="0">
                <a:solidFill>
                  <a:srgbClr val="000000"/>
                </a:solidFill>
              </a:rPr>
              <a:pPr/>
              <a:t>118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Different types (levels) of authentication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93D9F-0BEE-4AA3-9B48-16551BA93387}" type="slidenum">
              <a:rPr lang="en-US" altLang="zh-CN" smtClean="0">
                <a:solidFill>
                  <a:srgbClr val="000000"/>
                </a:solidFill>
              </a:rPr>
              <a:pPr/>
              <a:t>119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/>
              <a:t>建立</a:t>
            </a:r>
            <a:r>
              <a:rPr lang="en-US" altLang="zh-CN" b="1" smtClean="0"/>
              <a:t>SA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A9917-2451-4FF9-98EA-6112EE35274D}" type="slidenum">
              <a:rPr lang="en-US" altLang="zh-CN" smtClean="0">
                <a:solidFill>
                  <a:srgbClr val="000000"/>
                </a:solidFill>
              </a:rPr>
              <a:pPr/>
              <a:t>120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Key exchange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B8758-CCA2-49EF-AF38-BBA1880A2D10}" type="slidenum">
              <a:rPr lang="en-US" altLang="zh-CN" smtClean="0">
                <a:solidFill>
                  <a:srgbClr val="000000"/>
                </a:solidFill>
              </a:rPr>
              <a:pPr/>
              <a:t>123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Others: authentication data field in AH</a:t>
            </a:r>
          </a:p>
          <a:p>
            <a:pPr eaLnBrk="1" hangingPunct="1"/>
            <a:r>
              <a:rPr lang="en-US" altLang="zh-CN" smtClean="0"/>
              <a:t>Protocol = 51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27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Protocol = 50</a:t>
            </a:r>
          </a:p>
        </p:txBody>
      </p:sp>
      <p:sp>
        <p:nvSpPr>
          <p:cNvPr id="5027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02235-10D8-45F0-B1FE-B7C7711DDC1D}" type="slidenum">
              <a:rPr lang="en-US" altLang="zh-CN" smtClean="0"/>
              <a:pPr/>
              <a:t>125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500A2-F73D-4A58-96B9-15EF824C57F8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22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Transposition (Permutation) </a:t>
            </a:r>
            <a:r>
              <a:rPr lang="en-US" altLang="zh-CN" smtClean="0"/>
              <a:t>methods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48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根据</a:t>
            </a:r>
            <a:r>
              <a:rPr lang="en-US" altLang="zh-CN" smtClean="0"/>
              <a:t>IP</a:t>
            </a:r>
            <a:r>
              <a:rPr lang="zh-CN" altLang="en-US" smtClean="0"/>
              <a:t>首部的总长字段确定</a:t>
            </a:r>
            <a:r>
              <a:rPr lang="en-US" altLang="zh-CN" smtClean="0"/>
              <a:t>“Next header”</a:t>
            </a:r>
            <a:r>
              <a:rPr lang="zh-CN" altLang="en-US" smtClean="0"/>
              <a:t>字段位置</a:t>
            </a:r>
            <a:endParaRPr lang="en-US" smtClean="0"/>
          </a:p>
        </p:txBody>
      </p:sp>
      <p:sp>
        <p:nvSpPr>
          <p:cNvPr id="5048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FC209-0BFE-4A7F-A5B5-ADA2CA4A13B7}" type="slidenum">
              <a:rPr lang="en-US" altLang="zh-CN" smtClean="0">
                <a:solidFill>
                  <a:srgbClr val="000000"/>
                </a:solidFill>
              </a:rPr>
              <a:pPr/>
              <a:t>126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79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Very simple</a:t>
            </a:r>
          </a:p>
        </p:txBody>
      </p:sp>
      <p:sp>
        <p:nvSpPr>
          <p:cNvPr id="5079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FBD61-1F7C-48A7-A263-E6B3DEEF7FCA}" type="slidenum">
              <a:rPr lang="en-US" altLang="zh-CN" smtClean="0"/>
              <a:pPr/>
              <a:t>128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09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Master Key</a:t>
            </a:r>
          </a:p>
          <a:p>
            <a:r>
              <a:rPr lang="en-US" altLang="zh-CN" smtClean="0"/>
              <a:t>A pseudo-random number generator</a:t>
            </a:r>
          </a:p>
        </p:txBody>
      </p:sp>
      <p:sp>
        <p:nvSpPr>
          <p:cNvPr id="5109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BD18E-E09F-46DF-BECE-8BA193156CD9}" type="slidenum">
              <a:rPr lang="en-US" altLang="zh-CN" smtClean="0"/>
              <a:pPr/>
              <a:t>130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609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PMK: </a:t>
            </a:r>
            <a:r>
              <a:rPr lang="en-US" altLang="zh-CN" smtClean="0">
                <a:cs typeface="Arial" charset="0"/>
              </a:rPr>
              <a:t>Pairwise Master Key</a:t>
            </a:r>
            <a:endParaRPr lang="en-US" altLang="zh-CN" smtClean="0"/>
          </a:p>
        </p:txBody>
      </p:sp>
      <p:sp>
        <p:nvSpPr>
          <p:cNvPr id="5160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BD210-2129-44F9-A096-73F740FDB680}" type="slidenum">
              <a:rPr lang="en-US" altLang="zh-CN" smtClean="0"/>
              <a:pPr/>
              <a:t>133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0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Transport Layer Security</a:t>
            </a:r>
          </a:p>
        </p:txBody>
      </p:sp>
      <p:sp>
        <p:nvSpPr>
          <p:cNvPr id="8192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A321B-D378-4760-B21C-E1ECF9318A17}" type="slidenum">
              <a:rPr lang="en-US" altLang="zh-CN" smtClean="0"/>
              <a:pPr/>
              <a:t>134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71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Preventing replay attacks</a:t>
            </a:r>
          </a:p>
        </p:txBody>
      </p:sp>
      <p:sp>
        <p:nvSpPr>
          <p:cNvPr id="8171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28227-CB77-4E06-97C0-5A458FCA9603}" type="slidenum">
              <a:rPr lang="en-US" altLang="zh-CN" smtClean="0"/>
              <a:pPr/>
              <a:t>141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02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IDS with multiple sensors</a:t>
            </a:r>
          </a:p>
        </p:txBody>
      </p:sp>
      <p:sp>
        <p:nvSpPr>
          <p:cNvPr id="8202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51D39-AD7A-4BA5-B18B-2A8BCD9CEFA6}" type="slidenum">
              <a:rPr lang="en-US" altLang="zh-CN" smtClean="0"/>
              <a:pPr/>
              <a:t>142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DBFE1-63BF-4BC5-9208-40E0470796DB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24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Stream cipher: process plain text letter by letter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A class of algorithms</a:t>
            </a:r>
          </a:p>
        </p:txBody>
      </p:sp>
      <p:sp>
        <p:nvSpPr>
          <p:cNvPr id="1863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2378D-9B46-4C7C-88E2-ED4A03FEFD95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26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BF7964-95E1-40DD-B241-A9F7F64D0177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27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Request for Proposal</a:t>
            </a:r>
          </a:p>
          <a:p>
            <a:pPr eaLnBrk="1" hangingPunct="1"/>
            <a:r>
              <a:rPr lang="zh-CN" altLang="en-US" smtClean="0"/>
              <a:t>三重</a:t>
            </a:r>
            <a:r>
              <a:rPr lang="en-US" altLang="zh-CN" smtClean="0"/>
              <a:t>DES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4F687-F079-4EBE-8027-D34DA66B58D7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28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明文块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American National Standards Institute, </a:t>
            </a:r>
            <a:r>
              <a:rPr lang="zh-CN" altLang="en-US" smtClean="0"/>
              <a:t>美国国家标准学会</a:t>
            </a:r>
            <a:endParaRPr lang="en-US" smtClean="0"/>
          </a:p>
        </p:txBody>
      </p:sp>
      <p:sp>
        <p:nvSpPr>
          <p:cNvPr id="1945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39645-EA1D-4545-9144-3827D5B75ADC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31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31F29-962D-4F1C-9666-24A48CC63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C27D-64C5-419D-9311-B6949624F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9ABE5-AD49-4F28-8A53-039705B3D0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8291-CA6B-4F36-B7DA-90673207A9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961C1-205C-4510-86CB-29E7C04DA2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CC8B-83A7-4A8C-9ECE-1C4215E6A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5540E-44CA-4F3B-A315-03F5395E22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744A-1728-4A17-8500-05AEEBAD9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E02E3-DDA6-420E-89FA-037478FD3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26578-05DC-47C2-A971-FDF107B3A0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4FAE4-8D0C-45D2-9A58-7C6A6FFFDA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BC5B3-FD66-489C-A3B1-CE400635CD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D3367-F22E-4777-BA3E-37428558C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7C22D-FF18-49DB-B730-8E15082C1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C36A-F5F2-494F-B7DD-1EA0124CD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B61DD-849A-477D-B44A-720E11A93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B34A4-AF41-4CB3-9020-3DEB0B45D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D4CF8-1BC5-40C8-A87F-4A1E26BA57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8E5E8-DBAB-41C5-A888-B8A21EB49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962CB-891C-48CF-9682-44CC3234F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D4071-3AFD-4FCC-A585-838413226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F0FEA-3DEE-4CC7-AFC3-17B0404475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717AB-91BC-4D2C-85A0-EF060B22E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C025F-6476-446B-991E-B8AF684895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D663D-FB2F-4FC7-B1B9-CB83E5EA9F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A51B5-EFC8-49D5-8F25-BDE992A157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17231-C9FC-45F7-8EFD-C770CD4488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F97D7-925A-47A0-95D2-CD9AD2AB4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53029-8E4A-45DA-816C-86B65E292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0B2B4-F674-4C88-B5DE-18380BCA64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812C6FF5-66AD-4A92-B9C3-5AB46EB45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B560DFD6-7D13-4493-9B65-207DDD5531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9E32A2DD-927A-4BE7-82EA-3E316E50F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7614FE63-7671-4ECE-A354-AA6CF3290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3CAFD-2498-48AF-AC6C-15F4A90FD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AE919B1E-A935-480A-A2CB-EEC644E74C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D4DF9605-8B53-4FA0-BD38-98EC0528F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DC3FA6DA-B277-4225-8440-2849E89DD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B4209BD1-DC93-45B7-8A90-33CD1BC25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6DE70435-5CC7-4A02-85AA-B07F9F727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E8E2BB01-CF8C-4B06-9AE1-90C2512191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24298776-CEB9-486B-9995-898FCA0E6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A249FA04-3160-4BC6-91A7-10EE8DCB7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57FD764F-A86D-432F-9FF8-46B2D26362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277AFA2A-F5F9-4BEE-A90D-48E27E7B8E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44AB8-C118-4C3A-8C79-01A6A73FE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705C5-5FA7-4666-9F31-AB6FCB1545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F38FB-7197-4B35-89A0-3F3592FB61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A46AA-9925-4C4F-8100-DE0E7B708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E1C1E-E52B-4EFF-AE03-2DAAE99D2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E735B-8336-4C6B-ABD3-DF61F349D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14FE0-EB7B-4ED5-8590-1560CD4F4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637ED-038B-4727-9FE6-A6AA0F271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416BB-13C9-4ADE-A460-5F720F388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3EC37-DDF8-4EDE-888B-40065CD1FB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AE62-9B1A-455C-B0B3-C3B5CAC3EB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E1864-63C2-44AB-892C-0D5B0E2B8A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EF54-CA02-40EB-950A-AC2514D80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80D58-4E5E-44E0-B00D-05A15F73C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3FA55-C179-4686-BFF0-956E8F7DC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44B8D-AD72-46F1-B98B-343E02308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8D96A-C21E-45C9-8914-8464333C2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8144D-498D-46A9-B777-2DA405C86F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C189A-2DFD-4B88-8BE3-32755D674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8BB9F-5D40-451C-B5FF-274EA29E89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0C940-CD5E-42A6-B230-058A4E68D0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D57BC-AD68-4D9A-BAE3-74125520F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3C3C-DE4A-475D-9D8D-C04B52B8B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0B48-5242-451B-AC60-2826D4B8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686BC-C0C4-418A-9659-906E0B8EDB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05B04-181F-408D-B1E2-E53A3A00F4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5CEBC-2A73-44D2-82F9-086DF8995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29D87-4E72-4832-A31F-A637D8038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488BB-9C37-4C3C-ADE0-03810AA430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A69A-FF97-4F8E-96FB-34623D5B6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371DD-F0E0-4948-81B1-E1CA44653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74400-6728-43E9-9A34-D4D490772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29AC9-2781-4113-80DC-894F6EE0B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9599-9988-4AB6-A7CA-0A6064CAA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A8D7B-6BF3-4653-9F60-1754DB9903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3097-68F4-47E8-8DC8-C2034D393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B6ACF-AC7E-418D-BA05-C997B1919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7FDA-7E8E-4BA5-ADE1-87310E2D74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95C71-9075-4EC4-B3A6-BB6715614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3915D-E001-42EC-A1F1-B904B563A8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788E-E40D-4A73-A702-8A26888B7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8002F-FC6D-43B9-9FB9-ACDF81DE4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9F206-F572-46F8-9C91-B991B699F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C24E1-D009-4FEC-A2BB-99B8BA1BC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70510-BF46-4A04-857F-6E2B54D659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3ADEF-A3E4-4449-A629-520E733E3C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A0C39-7954-4AD6-B461-6CCF4992E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B098A-088A-403C-96A4-BD3E499F9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C8066-B3D8-42C2-9578-7832931BCA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E404-0967-4CDE-9516-E3DA0C00B3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82A9D-1CAF-4B70-98EF-EBF03B0EB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98944-465E-4603-873A-8B1E11583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9F3F2-BB01-411F-A740-181FF6F5F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DA40F-F87C-4034-8736-8BAA62E42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EB15E-B39E-4286-99F2-4C55A5ACB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9C76E-D2BF-4E41-BBD9-0C3B42669D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BFDB-DAEF-4F6E-BDE9-65B38D48EB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AC09C-9E45-4BDA-88BF-2C1B919DC2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C7E09-3D36-4EA7-B725-FD0C0D829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8E708-112D-40EF-81DC-00A844AF2F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29AEE-9EA3-49D9-A076-AD4D9DBF9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C294F-B350-467F-9F79-1AA20AD5EF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E7C5AE66-AFFC-478C-B6F9-C906CD950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C6AC263D-44D2-4E7F-8D8C-ABE05E75F8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C53806EB-7FF5-401C-B6B0-6FA1C6B80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412B5CB3-56D4-40F6-ADF8-DFA966145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1FF763CA-4057-4FF5-B0B0-80C88CFF5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F570AE9D-5E83-4E8D-ADD7-4598E714E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C2C2424B-076C-4957-8411-9F2F85E1E1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E7A7CC67-9D08-4E2F-8ACD-06718197C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848436FE-7499-40A8-B99D-C4A10C6A9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2B8F0D90-FA1B-43AC-ACE4-74BE217FA8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DA8C9-36AC-41D0-B190-CA8642308D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513D9CB4-CF42-4B32-BF8B-B1E8D6C70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42C4E697-C85C-4835-9D74-B382AC059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4A454CD3-F8A3-449C-9CF2-1EF6716FE9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5B927F07-2A7C-4124-BCB0-F7715EB06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774E9C6B-7FFA-409B-BAC9-316A2B15BE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25249AC2-558B-4AC3-83F6-FD36705C2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10F41287-D30F-4E6A-8D36-C3478ED40C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C9CE38E0-9195-40F1-9C00-2C56648AAF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5C147B39-9256-4AE1-9E65-2938C0E9AF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B43626B5-4C2B-4069-866F-5349290A09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E271A-6D46-4E47-90D3-1E70B8F50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A7E1E180-D7F7-4F48-9C94-9F45557DE1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24762ED7-5AE4-4D5B-B1C7-E9FFAB231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7CA9A9D4-DBE1-42F9-ADC4-59B0C9A4EE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56DC294C-34E7-42CE-89E7-A2D58C6CD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ABC0E7DA-0E46-4A51-AB89-52C35DC80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A93DF115-C336-4CF0-85D2-274BBD69D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F040A8CE-136F-47B3-AA7E-C210D0E139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fld id="{DA31B96F-CEF4-446C-B759-49D811D40B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37EF-33D4-45F5-A156-E87B3AC11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EAE2-D68C-4829-B663-C9D0A1E55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2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w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R0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461BC030-8A73-4599-8B72-42ECA9BBAF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4" name="图片 10" descr="校徽.gif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888" r:id="rId2"/>
    <p:sldLayoutId id="2147483887" r:id="rId3"/>
    <p:sldLayoutId id="2147483886" r:id="rId4"/>
    <p:sldLayoutId id="2147483885" r:id="rId5"/>
    <p:sldLayoutId id="2147483884" r:id="rId6"/>
    <p:sldLayoutId id="2147483883" r:id="rId7"/>
    <p:sldLayoutId id="2147483882" r:id="rId8"/>
    <p:sldLayoutId id="2147483881" r:id="rId9"/>
    <p:sldLayoutId id="2147483880" r:id="rId10"/>
    <p:sldLayoutId id="2147483879" r:id="rId11"/>
    <p:sldLayoutId id="2147483878" r:id="rId12"/>
    <p:sldLayoutId id="214748387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8B9A4CF-3EB9-4F8B-8B18-FD12824FDC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38250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CD726EA-47AF-4A1F-A1C3-E394AFA42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5370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01" r:id="rId2"/>
    <p:sldLayoutId id="2147483900" r:id="rId3"/>
    <p:sldLayoutId id="2147483899" r:id="rId4"/>
    <p:sldLayoutId id="2147483898" r:id="rId5"/>
    <p:sldLayoutId id="2147483897" r:id="rId6"/>
    <p:sldLayoutId id="2147483896" r:id="rId7"/>
    <p:sldLayoutId id="2147483895" r:id="rId8"/>
    <p:sldLayoutId id="2147483894" r:id="rId9"/>
    <p:sldLayoutId id="2147483893" r:id="rId10"/>
    <p:sldLayoutId id="2147483892" r:id="rId11"/>
    <p:sldLayoutId id="2147483891" r:id="rId12"/>
    <p:sldLayoutId id="2147483890" r:id="rId13"/>
    <p:sldLayoutId id="214748388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EC7BC43-DC5B-49BE-A2DF-CB07D70B2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30730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14" r:id="rId2"/>
    <p:sldLayoutId id="2147483913" r:id="rId3"/>
    <p:sldLayoutId id="2147483912" r:id="rId4"/>
    <p:sldLayoutId id="2147483911" r:id="rId5"/>
    <p:sldLayoutId id="2147483910" r:id="rId6"/>
    <p:sldLayoutId id="2147483909" r:id="rId7"/>
    <p:sldLayoutId id="2147483908" r:id="rId8"/>
    <p:sldLayoutId id="2147483907" r:id="rId9"/>
    <p:sldLayoutId id="2147483906" r:id="rId10"/>
    <p:sldLayoutId id="2147483905" r:id="rId11"/>
    <p:sldLayoutId id="2147483904" r:id="rId12"/>
    <p:sldLayoutId id="2147483903" r:id="rId13"/>
    <p:sldLayoutId id="214748390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B922777-3BD6-4843-9D89-B6F920710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46090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27" r:id="rId2"/>
    <p:sldLayoutId id="2147483926" r:id="rId3"/>
    <p:sldLayoutId id="2147483925" r:id="rId4"/>
    <p:sldLayoutId id="2147483924" r:id="rId5"/>
    <p:sldLayoutId id="2147483923" r:id="rId6"/>
    <p:sldLayoutId id="2147483922" r:id="rId7"/>
    <p:sldLayoutId id="2147483921" r:id="rId8"/>
    <p:sldLayoutId id="2147483920" r:id="rId9"/>
    <p:sldLayoutId id="2147483919" r:id="rId10"/>
    <p:sldLayoutId id="2147483918" r:id="rId11"/>
    <p:sldLayoutId id="2147483917" r:id="rId12"/>
    <p:sldLayoutId id="2147483916" r:id="rId13"/>
    <p:sldLayoutId id="214748391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057AF23-9F52-42AB-B894-B209601428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61450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40" r:id="rId2"/>
    <p:sldLayoutId id="2147483939" r:id="rId3"/>
    <p:sldLayoutId id="2147483938" r:id="rId4"/>
    <p:sldLayoutId id="2147483937" r:id="rId5"/>
    <p:sldLayoutId id="2147483936" r:id="rId6"/>
    <p:sldLayoutId id="2147483935" r:id="rId7"/>
    <p:sldLayoutId id="2147483934" r:id="rId8"/>
    <p:sldLayoutId id="2147483933" r:id="rId9"/>
    <p:sldLayoutId id="2147483932" r:id="rId10"/>
    <p:sldLayoutId id="2147483931" r:id="rId11"/>
    <p:sldLayoutId id="2147483930" r:id="rId12"/>
    <p:sldLayoutId id="2147483929" r:id="rId13"/>
    <p:sldLayoutId id="214748392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86E4009-082C-407D-91FF-9BC3E0F11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76810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3D8DD9E-7C34-4A5D-8B3F-CC0C46D58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92170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A46CF88-ED5A-46EC-9036-49C7BD27D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07530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53" r:id="rId2"/>
    <p:sldLayoutId id="2147483952" r:id="rId3"/>
    <p:sldLayoutId id="2147483951" r:id="rId4"/>
    <p:sldLayoutId id="2147483950" r:id="rId5"/>
    <p:sldLayoutId id="2147483949" r:id="rId6"/>
    <p:sldLayoutId id="2147483948" r:id="rId7"/>
    <p:sldLayoutId id="2147483947" r:id="rId8"/>
    <p:sldLayoutId id="2147483946" r:id="rId9"/>
    <p:sldLayoutId id="2147483945" r:id="rId10"/>
    <p:sldLayoutId id="2147483944" r:id="rId11"/>
    <p:sldLayoutId id="2147483943" r:id="rId12"/>
    <p:sldLayoutId id="2147483942" r:id="rId13"/>
    <p:sldLayoutId id="214748394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3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1AC43BA-BE02-4C4C-8A20-8F8533AEF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22890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66" r:id="rId2"/>
    <p:sldLayoutId id="2147483965" r:id="rId3"/>
    <p:sldLayoutId id="2147483964" r:id="rId4"/>
    <p:sldLayoutId id="2147483963" r:id="rId5"/>
    <p:sldLayoutId id="2147483962" r:id="rId6"/>
    <p:sldLayoutId id="2147483961" r:id="rId7"/>
    <p:sldLayoutId id="2147483960" r:id="rId8"/>
    <p:sldLayoutId id="2147483959" r:id="rId9"/>
    <p:sldLayoutId id="2147483958" r:id="rId10"/>
    <p:sldLayoutId id="2147483957" r:id="rId11"/>
    <p:sldLayoutId id="2147483956" r:id="rId12"/>
    <p:sldLayoutId id="2147483955" r:id="rId13"/>
    <p:sldLayoutId id="214748395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7.xml"/><Relationship Id="rId1" Type="http://schemas.openxmlformats.org/officeDocument/2006/relationships/vmlDrawing" Target="../drawings/vmlDrawing4.v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7.xml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7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72.png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12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75.png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85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8.png"/><Relationship Id="rId4" Type="http://schemas.openxmlformats.org/officeDocument/2006/relationships/image" Target="../media/image36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37.wmf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3.xml"/><Relationship Id="rId6" Type="http://schemas.openxmlformats.org/officeDocument/2006/relationships/image" Target="../media/image42.wmf"/><Relationship Id="rId5" Type="http://schemas.openxmlformats.org/officeDocument/2006/relationships/image" Target="../media/image11.wmf"/><Relationship Id="rId4" Type="http://schemas.openxmlformats.org/officeDocument/2006/relationships/image" Target="../media/image41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F6421-7714-40DD-A832-2C7EB517FD64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412875"/>
            <a:ext cx="7200900" cy="1725613"/>
          </a:xfrm>
        </p:spPr>
        <p:txBody>
          <a:bodyPr/>
          <a:lstStyle/>
          <a:p>
            <a:pPr algn="ctr" eaLnBrk="1" hangingPunct="1"/>
            <a:r>
              <a:rPr lang="en-US" altLang="zh-CN" sz="5400" smtClean="0"/>
              <a:t>Computer Networks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Gu Qing, Xia Nai</a:t>
            </a:r>
          </a:p>
          <a:p>
            <a:pPr eaLnBrk="1" hangingPunct="1"/>
            <a:r>
              <a:rPr lang="en-US" altLang="zh-CN" sz="2800" smtClean="0"/>
              <a:t>Nanjing University</a:t>
            </a:r>
          </a:p>
          <a:p>
            <a:pPr eaLnBrk="1" hangingPunct="1"/>
            <a:fld id="{5F4A68DE-4D10-46AF-BFF7-891DD66EE821}" type="datetime1">
              <a:rPr lang="zh-CN" altLang="en-US" sz="2800" smtClean="0"/>
              <a:pPr eaLnBrk="1" hangingPunct="1"/>
              <a:t>2011-9-13</a:t>
            </a:fld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Symmetric Key Cryptography</a:t>
            </a:r>
          </a:p>
        </p:txBody>
      </p:sp>
      <p:sp>
        <p:nvSpPr>
          <p:cNvPr id="165890" name="内容占位符 2"/>
          <p:cNvSpPr>
            <a:spLocks noGrp="1"/>
          </p:cNvSpPr>
          <p:nvPr>
            <p:ph idx="1"/>
          </p:nvPr>
        </p:nvSpPr>
        <p:spPr>
          <a:xfrm>
            <a:off x="395288" y="1341438"/>
            <a:ext cx="8569325" cy="1150937"/>
          </a:xfrm>
        </p:spPr>
        <p:txBody>
          <a:bodyPr/>
          <a:lstStyle/>
          <a:p>
            <a:r>
              <a:rPr lang="en-US" altLang="zh-CN" smtClean="0"/>
              <a:t>Bob and Alice share the same (symmetric) key: </a:t>
            </a:r>
            <a:r>
              <a:rPr lang="en-US" altLang="zh-CN" smtClean="0">
                <a:solidFill>
                  <a:srgbClr val="FF0000"/>
                </a:solidFill>
                <a:latin typeface="Comic Sans MS" pitchFamily="66" charset="0"/>
              </a:rPr>
              <a:t>K</a:t>
            </a:r>
            <a:r>
              <a:rPr lang="en-US" altLang="zh-CN" baseline="-25000" smtClean="0">
                <a:solidFill>
                  <a:srgbClr val="FF0000"/>
                </a:solidFill>
                <a:latin typeface="Comic Sans MS" pitchFamily="66" charset="0"/>
              </a:rPr>
              <a:t>A-B</a:t>
            </a:r>
          </a:p>
          <a:p>
            <a:endParaRPr lang="en-US" altLang="zh-CN" smtClean="0"/>
          </a:p>
        </p:txBody>
      </p:sp>
      <p:sp>
        <p:nvSpPr>
          <p:cNvPr id="165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858B43-DB57-477C-94B9-DE7E61E1F0FA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pic>
        <p:nvPicPr>
          <p:cNvPr id="165892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3" y="2976563"/>
            <a:ext cx="883285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8AD2A-B57B-41A7-A5D0-FF7294CF14B6}" type="slidenum">
              <a:rPr lang="en-US" altLang="zh-CN" smtClean="0"/>
              <a:pPr/>
              <a:t>100</a:t>
            </a:fld>
            <a:endParaRPr lang="en-US" altLang="zh-CN" smtClean="0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Round 1: Initiate Connection (2)</a:t>
            </a:r>
            <a:endParaRPr lang="en-US" altLang="zh-CN" smtClean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CipherSuite</a:t>
            </a:r>
            <a:endParaRPr lang="en-GB" altLang="zh-CN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CN" smtClean="0"/>
              <a:t>List</a:t>
            </a:r>
            <a:r>
              <a:rPr lang="en-GB" altLang="zh-CN" smtClean="0"/>
              <a:t> of</a:t>
            </a:r>
            <a:r>
              <a:rPr lang="en-US" altLang="zh-CN" smtClean="0"/>
              <a:t> cryptographic algorithms supported by client</a:t>
            </a:r>
            <a:endParaRPr lang="en-GB" altLang="zh-CN" smtClean="0"/>
          </a:p>
          <a:p>
            <a:pPr lvl="1" eaLnBrk="1" hangingPunct="1"/>
            <a:r>
              <a:rPr lang="en-GB" altLang="zh-CN" smtClean="0"/>
              <a:t>Each element </a:t>
            </a:r>
            <a:r>
              <a:rPr lang="en-US" altLang="zh-CN" smtClean="0"/>
              <a:t>defines key exchange algorithm and CipherSpec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Compression Method</a:t>
            </a:r>
            <a:endParaRPr lang="en-GB" altLang="zh-CN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CN" smtClean="0"/>
              <a:t>Compression methods client supports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190428-1E7A-4768-AC62-47781A5940E2}" type="slidenum">
              <a:rPr lang="en-US" altLang="zh-CN" smtClean="0"/>
              <a:pPr/>
              <a:t>101</a:t>
            </a:fld>
            <a:endParaRPr lang="en-US" altLang="zh-CN" smtClean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Round 1 Illustration</a:t>
            </a:r>
          </a:p>
        </p:txBody>
      </p:sp>
      <p:pic>
        <p:nvPicPr>
          <p:cNvPr id="2877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1484313"/>
            <a:ext cx="8640762" cy="413861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E5F79-77CD-48DC-AAB2-CE2D4E6B8E27}" type="slidenum">
              <a:rPr lang="en-US" altLang="zh-CN" smtClean="0"/>
              <a:pPr/>
              <a:t>102</a:t>
            </a:fld>
            <a:endParaRPr lang="en-US" altLang="zh-CN" smtClean="0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Round 2 and 3</a:t>
            </a:r>
            <a:endParaRPr lang="en-US" altLang="zh-CN" smtClean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Round 2 </a:t>
            </a:r>
            <a:r>
              <a:rPr lang="en-GB" altLang="zh-CN" smtClean="0"/>
              <a:t>depends </a:t>
            </a:r>
            <a:r>
              <a:rPr lang="en-US" altLang="zh-CN" smtClean="0"/>
              <a:t>on</a:t>
            </a:r>
            <a:r>
              <a:rPr lang="en-GB" altLang="zh-CN" smtClean="0"/>
              <a:t> </a:t>
            </a:r>
            <a:r>
              <a:rPr lang="en-US" altLang="zh-CN" smtClean="0"/>
              <a:t>underlying </a:t>
            </a:r>
            <a:r>
              <a:rPr lang="en-US" altLang="zh-CN" smtClean="0">
                <a:solidFill>
                  <a:schemeClr val="hlink"/>
                </a:solidFill>
              </a:rPr>
              <a:t>encryption scheme</a:t>
            </a:r>
            <a:endParaRPr lang="en-GB" altLang="zh-CN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GB" altLang="zh-CN" smtClean="0"/>
              <a:t>Server certificate is required on new session</a:t>
            </a:r>
          </a:p>
          <a:p>
            <a:pPr lvl="3" eaLnBrk="1" hangingPunct="1"/>
            <a:endParaRPr lang="en-GB" altLang="zh-CN" smtClean="0"/>
          </a:p>
          <a:p>
            <a:pPr eaLnBrk="1" hangingPunct="1"/>
            <a:r>
              <a:rPr lang="en-US" altLang="zh-CN" smtClean="0"/>
              <a:t>Round 3</a:t>
            </a:r>
            <a:endParaRPr lang="en-GB" altLang="zh-CN" smtClean="0"/>
          </a:p>
          <a:p>
            <a:pPr lvl="1" eaLnBrk="1" hangingPunct="1"/>
            <a:r>
              <a:rPr lang="en-US" altLang="zh-CN" smtClean="0"/>
              <a:t>Client </a:t>
            </a:r>
            <a:r>
              <a:rPr lang="en-GB" altLang="zh-CN" smtClean="0"/>
              <a:t>verifies</a:t>
            </a:r>
            <a:r>
              <a:rPr lang="en-US" altLang="zh-CN" smtClean="0"/>
              <a:t> certificate if needed and check server_hello parameters</a:t>
            </a:r>
            <a:endParaRPr lang="en-GB" altLang="zh-CN" smtClean="0"/>
          </a:p>
          <a:p>
            <a:pPr lvl="1" eaLnBrk="1" hangingPunct="1"/>
            <a:r>
              <a:rPr lang="en-US" altLang="zh-CN" smtClean="0"/>
              <a:t>Client sends </a:t>
            </a:r>
            <a:r>
              <a:rPr lang="en-US" altLang="zh-CN" smtClean="0">
                <a:solidFill>
                  <a:srgbClr val="FF0000"/>
                </a:solidFill>
              </a:rPr>
              <a:t>secrets</a:t>
            </a:r>
            <a:r>
              <a:rPr lang="en-US" altLang="zh-CN" smtClean="0"/>
              <a:t> to server, depending on underlying </a:t>
            </a:r>
            <a:r>
              <a:rPr lang="en-US" altLang="zh-CN" smtClean="0">
                <a:solidFill>
                  <a:schemeClr val="folHlink"/>
                </a:solidFill>
              </a:rPr>
              <a:t>public-key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1DD4C3-904C-44A9-8607-21C808021FD9}" type="slidenum">
              <a:rPr lang="en-US" altLang="zh-CN" smtClean="0"/>
              <a:pPr/>
              <a:t>103</a:t>
            </a:fld>
            <a:endParaRPr lang="en-US" altLang="zh-CN" smtClean="0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Round 2 Illustration</a:t>
            </a:r>
          </a:p>
        </p:txBody>
      </p:sp>
      <p:pic>
        <p:nvPicPr>
          <p:cNvPr id="29184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341438"/>
            <a:ext cx="7416800" cy="515302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ECDD77-9FC6-474E-B015-D8BC5FBE7B99}" type="slidenum">
              <a:rPr lang="en-US" altLang="zh-CN" smtClean="0"/>
              <a:pPr/>
              <a:t>104</a:t>
            </a:fld>
            <a:endParaRPr lang="en-US" altLang="zh-CN" smtClean="0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Round 3 Illustration</a:t>
            </a:r>
          </a:p>
        </p:txBody>
      </p:sp>
      <p:pic>
        <p:nvPicPr>
          <p:cNvPr id="29389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341438"/>
            <a:ext cx="8064500" cy="5119687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F88A37-04BA-465E-B9F1-43F4744E27AC}" type="slidenum">
              <a:rPr lang="en-US" altLang="zh-CN" smtClean="0"/>
              <a:pPr/>
              <a:t>105</a:t>
            </a:fld>
            <a:endParaRPr lang="en-US" altLang="zh-CN" smtClean="0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Round 4</a:t>
            </a:r>
            <a:endParaRPr lang="en-US" altLang="zh-CN" smtClean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Client sends </a:t>
            </a:r>
            <a:r>
              <a:rPr lang="en-US" altLang="zh-CN" sz="2400" smtClean="0">
                <a:latin typeface="Comic Sans MS" pitchFamily="66" charset="0"/>
              </a:rPr>
              <a:t>change_cipher_spec</a:t>
            </a:r>
            <a:endParaRPr lang="en-GB" altLang="zh-CN" sz="2400" smtClean="0">
              <a:latin typeface="Comic Sans MS" pitchFamily="66" charset="0"/>
            </a:endParaRPr>
          </a:p>
          <a:p>
            <a:pPr lvl="1" eaLnBrk="1" hangingPunct="1"/>
            <a:r>
              <a:rPr lang="en-US" altLang="zh-CN" sz="2000" smtClean="0"/>
              <a:t>Copies pending CipherSpec into current CipherSpec</a:t>
            </a:r>
            <a:endParaRPr lang="en-GB" altLang="zh-CN" sz="2000" smtClean="0"/>
          </a:p>
          <a:p>
            <a:pPr lvl="1" eaLnBrk="1" hangingPunct="1"/>
            <a:r>
              <a:rPr lang="en-US" altLang="zh-CN" sz="2000" smtClean="0"/>
              <a:t>Sent using Change Cipher Spec Protocol</a:t>
            </a:r>
          </a:p>
          <a:p>
            <a:pPr lvl="3" eaLnBrk="1" hangingPunct="1"/>
            <a:endParaRPr lang="en-GB" altLang="zh-CN" sz="1200" smtClean="0"/>
          </a:p>
          <a:p>
            <a:pPr eaLnBrk="1" hangingPunct="1"/>
            <a:r>
              <a:rPr lang="en-US" altLang="zh-CN" sz="2400" smtClean="0"/>
              <a:t>Client sends finished message </a:t>
            </a:r>
            <a:r>
              <a:rPr lang="en-US" altLang="zh-CN" sz="2400" smtClean="0">
                <a:solidFill>
                  <a:srgbClr val="FF0000"/>
                </a:solidFill>
              </a:rPr>
              <a:t>under new algorithms, keys, and secrets</a:t>
            </a:r>
            <a:endParaRPr lang="en-GB" altLang="zh-CN" sz="24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000" smtClean="0"/>
              <a:t>Finished message verifies key exchange and authentication successful</a:t>
            </a:r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/>
              <a:t>Server sends own </a:t>
            </a:r>
            <a:r>
              <a:rPr lang="en-US" altLang="zh-CN" sz="2400" smtClean="0">
                <a:latin typeface="Comic Sans MS" pitchFamily="66" charset="0"/>
              </a:rPr>
              <a:t>change_cipher_spec</a:t>
            </a:r>
            <a:r>
              <a:rPr lang="en-US" altLang="zh-CN" sz="2400" smtClean="0"/>
              <a:t> message</a:t>
            </a:r>
            <a:endParaRPr lang="en-GB" altLang="zh-CN" sz="2400" smtClean="0"/>
          </a:p>
          <a:p>
            <a:pPr lvl="1" eaLnBrk="1" hangingPunct="1"/>
            <a:r>
              <a:rPr lang="en-US" altLang="zh-CN" sz="2000" smtClean="0"/>
              <a:t>Transfers pending CipherSpec to</a:t>
            </a:r>
            <a:r>
              <a:rPr lang="en-GB" altLang="zh-CN" sz="2000" smtClean="0"/>
              <a:t> </a:t>
            </a:r>
            <a:r>
              <a:rPr lang="en-US" altLang="zh-CN" sz="2000" smtClean="0"/>
              <a:t>current CipherSpec</a:t>
            </a:r>
            <a:endParaRPr lang="en-GB" altLang="zh-CN" sz="2000" smtClean="0"/>
          </a:p>
          <a:p>
            <a:pPr lvl="1" eaLnBrk="1" hangingPunct="1"/>
            <a:r>
              <a:rPr lang="en-US" altLang="zh-CN" sz="2000" smtClean="0"/>
              <a:t>Sends its finished message</a:t>
            </a:r>
            <a:endParaRPr lang="en-GB" altLang="zh-CN" sz="2000" smtClean="0"/>
          </a:p>
          <a:p>
            <a:pPr eaLnBrk="1" hangingPunct="1"/>
            <a:r>
              <a:rPr lang="en-US" altLang="zh-CN" sz="2400" smtClean="0">
                <a:solidFill>
                  <a:srgbClr val="0000FF"/>
                </a:solidFill>
              </a:rPr>
              <a:t>Handshake complete</a:t>
            </a:r>
            <a:endParaRPr lang="en-GB" altLang="zh-CN" sz="2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C6BCE-409B-4574-B700-2F89863D96CD}" type="slidenum">
              <a:rPr lang="en-US" altLang="zh-CN" smtClean="0"/>
              <a:pPr/>
              <a:t>106</a:t>
            </a:fld>
            <a:endParaRPr lang="en-US" altLang="zh-CN" smtClean="0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Round 4 Illustration</a:t>
            </a:r>
          </a:p>
        </p:txBody>
      </p:sp>
      <p:pic>
        <p:nvPicPr>
          <p:cNvPr id="2969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557338"/>
            <a:ext cx="8597900" cy="405923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3FE76-7EE8-472B-AFD6-A248ABE473CF}" type="slidenum">
              <a:rPr lang="en-US" altLang="zh-CN" smtClean="0"/>
              <a:pPr/>
              <a:t>107</a:t>
            </a:fld>
            <a:endParaRPr lang="en-US" altLang="zh-CN" smtClean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IPSec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Encryption of traffic at </a:t>
            </a:r>
            <a:r>
              <a:rPr lang="en-US" altLang="zh-CN" sz="2800" dirty="0" smtClean="0">
                <a:solidFill>
                  <a:schemeClr val="hlink"/>
                </a:solidFill>
                <a:latin typeface="Comic Sans MS" pitchFamily="66" charset="0"/>
              </a:rPr>
              <a:t>IP</a:t>
            </a:r>
            <a:r>
              <a:rPr lang="en-US" altLang="zh-CN" sz="2800" dirty="0" smtClean="0">
                <a:solidFill>
                  <a:schemeClr val="hlink"/>
                </a:solidFill>
              </a:rPr>
              <a:t> level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Transparent for transport layer (</a:t>
            </a:r>
            <a:r>
              <a:rPr lang="en-US" altLang="zh-CN" sz="2400" dirty="0" smtClean="0">
                <a:latin typeface="Comic Sans MS" pitchFamily="66" charset="0"/>
              </a:rPr>
              <a:t>TCP, UDP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De-facto standard for site-to-site VPNs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Mandatory in </a:t>
            </a:r>
            <a:r>
              <a:rPr lang="en-US" altLang="zh-CN" sz="2800" dirty="0" smtClean="0">
                <a:latin typeface="Comic Sans MS" pitchFamily="66" charset="0"/>
              </a:rPr>
              <a:t>IPv6</a:t>
            </a:r>
            <a:r>
              <a:rPr lang="en-US" altLang="zh-CN" sz="2800" dirty="0" smtClean="0"/>
              <a:t>, optional in </a:t>
            </a:r>
            <a:r>
              <a:rPr lang="en-US" altLang="zh-CN" sz="2800" dirty="0" smtClean="0">
                <a:latin typeface="Comic Sans MS" pitchFamily="66" charset="0"/>
              </a:rPr>
              <a:t>IPv4</a:t>
            </a:r>
          </a:p>
          <a:p>
            <a:pPr lvl="3" eaLnBrk="1" hangingPunct="1"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Application examples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Branch office connectivity over the Internet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Secure remote access (user to site)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Extranet and intranet connectivity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Server to server traffic encryption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Enhanced electronic commerce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989D0D-7505-42A3-9D51-5103387A35A3}" type="slidenum">
              <a:rPr lang="en-US" altLang="zh-CN" smtClean="0"/>
              <a:pPr/>
              <a:t>108</a:t>
            </a:fld>
            <a:endParaRPr lang="en-US" altLang="zh-CN" smtClean="0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IPSec Scope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RFC 2401: Overview </a:t>
            </a:r>
            <a:r>
              <a:rPr kumimoji="1" lang="sv-SE" dirty="0" smtClean="0"/>
              <a:t>of security architecture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RFC 2402: </a:t>
            </a:r>
            <a:r>
              <a:rPr lang="en-US" altLang="zh-CN" dirty="0" smtClean="0">
                <a:solidFill>
                  <a:schemeClr val="folHlink"/>
                </a:solidFill>
              </a:rPr>
              <a:t>Authentication</a:t>
            </a:r>
            <a:r>
              <a:rPr lang="en-US" altLang="zh-CN" dirty="0" smtClean="0"/>
              <a:t> Extension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Authentication header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RFC 2406: </a:t>
            </a:r>
            <a:r>
              <a:rPr lang="en-US" altLang="zh-CN" dirty="0" smtClean="0">
                <a:solidFill>
                  <a:schemeClr val="folHlink"/>
                </a:solidFill>
              </a:rPr>
              <a:t>Encryption</a:t>
            </a:r>
            <a:r>
              <a:rPr lang="en-US" altLang="zh-CN" dirty="0" smtClean="0"/>
              <a:t> Extension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Encapsulated security payload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RFC 2408: </a:t>
            </a:r>
            <a:r>
              <a:rPr lang="en-US" altLang="zh-CN" dirty="0" smtClean="0">
                <a:solidFill>
                  <a:srgbClr val="FF0000"/>
                </a:solidFill>
              </a:rPr>
              <a:t>Key management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Key exchange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5B9AF3-26DB-4F2D-8B6E-C49565915DF0}" type="slidenum">
              <a:rPr lang="en-US" altLang="zh-CN" smtClean="0"/>
              <a:pPr/>
              <a:t>109</a:t>
            </a:fld>
            <a:endParaRPr lang="en-US" altLang="zh-CN" smtClean="0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IPSec Scenario</a:t>
            </a:r>
          </a:p>
        </p:txBody>
      </p:sp>
      <p:pic>
        <p:nvPicPr>
          <p:cNvPr id="30105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1341438"/>
            <a:ext cx="7129463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5270" name="Oval 6"/>
          <p:cNvSpPr>
            <a:spLocks noChangeArrowheads="1"/>
          </p:cNvSpPr>
          <p:nvPr/>
        </p:nvSpPr>
        <p:spPr bwMode="auto">
          <a:xfrm>
            <a:off x="3132138" y="4292600"/>
            <a:ext cx="3024187" cy="9366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5271" name="AutoShape 7"/>
          <p:cNvSpPr>
            <a:spLocks noChangeArrowheads="1"/>
          </p:cNvSpPr>
          <p:nvPr/>
        </p:nvSpPr>
        <p:spPr bwMode="auto">
          <a:xfrm>
            <a:off x="5867400" y="4149725"/>
            <a:ext cx="1657350" cy="503238"/>
          </a:xfrm>
          <a:prstGeom prst="wedgeRoundRectCallout">
            <a:avLst>
              <a:gd name="adj1" fmla="val -43773"/>
              <a:gd name="adj2" fmla="val 73028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Site-to-Site</a:t>
            </a:r>
          </a:p>
        </p:txBody>
      </p:sp>
      <p:sp>
        <p:nvSpPr>
          <p:cNvPr id="395272" name="Oval 8"/>
          <p:cNvSpPr>
            <a:spLocks noChangeArrowheads="1"/>
          </p:cNvSpPr>
          <p:nvPr/>
        </p:nvSpPr>
        <p:spPr bwMode="auto">
          <a:xfrm rot="-4889908">
            <a:off x="-500856" y="2678906"/>
            <a:ext cx="3838575" cy="1306513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5273" name="AutoShape 9"/>
          <p:cNvSpPr>
            <a:spLocks noChangeArrowheads="1"/>
          </p:cNvSpPr>
          <p:nvPr/>
        </p:nvSpPr>
        <p:spPr bwMode="auto">
          <a:xfrm>
            <a:off x="1619250" y="2781300"/>
            <a:ext cx="1873250" cy="503238"/>
          </a:xfrm>
          <a:prstGeom prst="wedgeRoundRectCallout">
            <a:avLst>
              <a:gd name="adj1" fmla="val -58134"/>
              <a:gd name="adj2" fmla="val 8280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End-to-End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 animBg="1"/>
      <p:bldP spid="395270" grpId="1" animBg="1"/>
      <p:bldP spid="395271" grpId="0" animBg="1"/>
      <p:bldP spid="395271" grpId="1" animBg="1"/>
      <p:bldP spid="395272" grpId="0" animBg="1"/>
      <p:bldP spid="3952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DC0B6-AC00-4D46-A7BF-C97871D2CA4D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Ingredients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Plain text</a:t>
            </a:r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Encryption algorithm</a:t>
            </a:r>
          </a:p>
          <a:p>
            <a:pPr eaLnBrk="1" hangingPunct="1"/>
            <a:r>
              <a:rPr lang="en-US" altLang="zh-CN" smtClean="0">
                <a:solidFill>
                  <a:schemeClr val="hlink"/>
                </a:solidFill>
              </a:rPr>
              <a:t>Secret key</a:t>
            </a:r>
          </a:p>
          <a:p>
            <a:pPr eaLnBrk="1" hangingPunct="1"/>
            <a:r>
              <a:rPr lang="en-US" altLang="zh-CN" smtClean="0"/>
              <a:t>Cipher text</a:t>
            </a:r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Decryption algorithm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A0992D-1887-43CF-8245-C2314F4A9B87}" type="slidenum">
              <a:rPr lang="en-US" altLang="zh-CN" smtClean="0"/>
              <a:pPr/>
              <a:t>110</a:t>
            </a:fld>
            <a:endParaRPr lang="en-US" altLang="zh-CN" smtClean="0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IPSec Operation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Transport mode</a:t>
            </a:r>
          </a:p>
          <a:p>
            <a:pPr lvl="1" eaLnBrk="1" hangingPunct="1"/>
            <a:r>
              <a:rPr lang="en-US" altLang="zh-CN" smtClean="0"/>
              <a:t>Offers end-to-end encryption</a:t>
            </a:r>
          </a:p>
          <a:p>
            <a:pPr lvl="1" eaLnBrk="1" hangingPunct="1"/>
            <a:r>
              <a:rPr lang="en-US" altLang="zh-CN" smtClean="0"/>
              <a:t>Often used for remote access</a:t>
            </a:r>
          </a:p>
          <a:p>
            <a:pPr lvl="1" eaLnBrk="1" hangingPunct="1"/>
            <a:r>
              <a:rPr lang="en-US" altLang="zh-CN" smtClean="0"/>
              <a:t>End-devices must implement </a:t>
            </a:r>
            <a:r>
              <a:rPr lang="en-US" altLang="zh-CN" smtClean="0">
                <a:latin typeface="Comic Sans MS" pitchFamily="66" charset="0"/>
              </a:rPr>
              <a:t>Ipsec</a:t>
            </a:r>
          </a:p>
          <a:p>
            <a:pPr lvl="3" eaLnBrk="1" hangingPunct="1"/>
            <a:endParaRPr lang="en-US" altLang="zh-CN" smtClean="0">
              <a:latin typeface="Comic Sans MS" pitchFamily="66" charset="0"/>
            </a:endParaRPr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Tunnel mode</a:t>
            </a:r>
          </a:p>
          <a:p>
            <a:pPr lvl="1" eaLnBrk="1" hangingPunct="1"/>
            <a:r>
              <a:rPr lang="en-US" altLang="zh-CN" smtClean="0"/>
              <a:t>Often used between firewalls</a:t>
            </a:r>
          </a:p>
          <a:p>
            <a:pPr lvl="1" eaLnBrk="1" hangingPunct="1"/>
            <a:r>
              <a:rPr lang="en-US" altLang="zh-CN" smtClean="0"/>
              <a:t>Used to build Virtual Private Networks (</a:t>
            </a:r>
            <a:r>
              <a:rPr lang="en-US" altLang="zh-CN" smtClean="0">
                <a:latin typeface="Comic Sans MS" pitchFamily="66" charset="0"/>
              </a:rPr>
              <a:t>VPN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Encrypts all traffic over insecure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4CF00A-CF06-434D-A9FF-15C5EF4FB998}" type="slidenum">
              <a:rPr lang="en-US" altLang="zh-CN" smtClean="0"/>
              <a:pPr/>
              <a:t>111</a:t>
            </a:fld>
            <a:endParaRPr lang="en-US" altLang="zh-CN" smtClean="0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Transport Mode vs. Tunnel Model</a:t>
            </a:r>
          </a:p>
        </p:txBody>
      </p:sp>
      <p:pic>
        <p:nvPicPr>
          <p:cNvPr id="3031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357313"/>
            <a:ext cx="714375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725" y="3786188"/>
            <a:ext cx="71532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897876-3AD2-4622-85C7-551FA2B00B11}" type="slidenum">
              <a:rPr lang="en-US" altLang="zh-CN" smtClean="0"/>
              <a:pPr/>
              <a:t>112</a:t>
            </a:fld>
            <a:endParaRPr lang="en-US" altLang="zh-CN" smtClean="0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Tunnel and Transport Modes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Transport mode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Header </a:t>
            </a:r>
            <a:r>
              <a:rPr lang="en-US" altLang="zh-CN" sz="2400" smtClean="0">
                <a:latin typeface="Comic Sans MS" pitchFamily="66" charset="0"/>
              </a:rPr>
              <a:t>IP</a:t>
            </a:r>
            <a:r>
              <a:rPr lang="en-US" altLang="zh-CN" sz="2400" smtClean="0"/>
              <a:t> addresses are actual addresses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Original </a:t>
            </a:r>
            <a:r>
              <a:rPr lang="en-US" altLang="zh-CN" sz="2400" smtClean="0">
                <a:latin typeface="Comic Sans MS" pitchFamily="66" charset="0"/>
              </a:rPr>
              <a:t>IP</a:t>
            </a:r>
            <a:r>
              <a:rPr lang="en-US" altLang="zh-CN" sz="2400" smtClean="0"/>
              <a:t> header not protected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20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Tunnel mode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Header </a:t>
            </a:r>
            <a:r>
              <a:rPr lang="en-US" altLang="zh-CN" sz="2400" smtClean="0">
                <a:latin typeface="Comic Sans MS" pitchFamily="66" charset="0"/>
              </a:rPr>
              <a:t>IP</a:t>
            </a:r>
            <a:r>
              <a:rPr lang="en-US" altLang="zh-CN" sz="2400" smtClean="0"/>
              <a:t> Addresses are </a:t>
            </a:r>
            <a:r>
              <a:rPr lang="en-US" altLang="zh-CN" sz="2400" smtClean="0">
                <a:latin typeface="Comic Sans MS" pitchFamily="66" charset="0"/>
              </a:rPr>
              <a:t>IPSec</a:t>
            </a:r>
            <a:r>
              <a:rPr lang="en-US" altLang="zh-CN" sz="2400" smtClean="0"/>
              <a:t> Gateway Addresses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Host </a:t>
            </a:r>
            <a:r>
              <a:rPr lang="en-US" altLang="zh-CN" sz="2400" smtClean="0">
                <a:latin typeface="Comic Sans MS" pitchFamily="66" charset="0"/>
              </a:rPr>
              <a:t>IP</a:t>
            </a:r>
            <a:r>
              <a:rPr lang="en-US" altLang="zh-CN" sz="2400" smtClean="0"/>
              <a:t> Address is not Revealed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356100" y="3978275"/>
            <a:ext cx="4505325" cy="1808163"/>
            <a:chOff x="2744" y="2337"/>
            <a:chExt cx="2838" cy="1139"/>
          </a:xfrm>
        </p:grpSpPr>
        <p:sp>
          <p:nvSpPr>
            <p:cNvPr id="304136" name="Rectangle 7"/>
            <p:cNvSpPr>
              <a:spLocks noChangeArrowheads="1"/>
            </p:cNvSpPr>
            <p:nvPr/>
          </p:nvSpPr>
          <p:spPr bwMode="auto">
            <a:xfrm>
              <a:off x="2789" y="2337"/>
              <a:ext cx="9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</a:rPr>
                <a:t>Tunnel mode</a:t>
              </a:r>
            </a:p>
          </p:txBody>
        </p:sp>
        <p:pic>
          <p:nvPicPr>
            <p:cNvPr id="304137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44" y="2603"/>
              <a:ext cx="2838" cy="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356100" y="1628775"/>
            <a:ext cx="4102100" cy="1920875"/>
            <a:chOff x="2744" y="1026"/>
            <a:chExt cx="2584" cy="1210"/>
          </a:xfrm>
        </p:grpSpPr>
        <p:sp>
          <p:nvSpPr>
            <p:cNvPr id="304134" name="Rectangle 10"/>
            <p:cNvSpPr>
              <a:spLocks noChangeArrowheads="1"/>
            </p:cNvSpPr>
            <p:nvPr/>
          </p:nvSpPr>
          <p:spPr bwMode="auto">
            <a:xfrm>
              <a:off x="2744" y="1026"/>
              <a:ext cx="11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rgbClr val="000000"/>
                  </a:solidFill>
                </a:rPr>
                <a:t>Transport mode</a:t>
              </a:r>
            </a:p>
          </p:txBody>
        </p:sp>
        <p:pic>
          <p:nvPicPr>
            <p:cNvPr id="304135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71" y="1344"/>
              <a:ext cx="2357" cy="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B8CE6-7F48-49D0-9278-273E98E986B8}" type="slidenum">
              <a:rPr lang="en-US" altLang="zh-CN" smtClean="0"/>
              <a:pPr/>
              <a:t>113</a:t>
            </a:fld>
            <a:endParaRPr lang="en-US" altLang="zh-CN" smtClean="0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IPsec protocols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Authentication </a:t>
            </a:r>
            <a:r>
              <a:rPr lang="en-US" altLang="zh-CN" dirty="0" smtClean="0"/>
              <a:t>protocol</a:t>
            </a:r>
          </a:p>
          <a:p>
            <a:pPr lvl="1" eaLnBrk="1" hangingPunct="1">
              <a:defRPr/>
            </a:pPr>
            <a:r>
              <a:rPr lang="en-US" altLang="zh-CN" dirty="0" smtClean="0"/>
              <a:t>Authentication Header (</a:t>
            </a:r>
            <a:r>
              <a:rPr lang="en-US" altLang="zh-CN" dirty="0" smtClean="0">
                <a:latin typeface="Comic Sans MS" pitchFamily="66" charset="0"/>
              </a:rPr>
              <a:t>AH</a:t>
            </a:r>
            <a:r>
              <a:rPr lang="en-US" altLang="zh-CN" dirty="0" smtClean="0"/>
              <a:t>)</a:t>
            </a:r>
          </a:p>
          <a:p>
            <a:pPr lvl="1" eaLnBrk="1" hangingPunct="1">
              <a:defRPr/>
            </a:pPr>
            <a:r>
              <a:rPr lang="en-US" altLang="zh-CN" dirty="0" smtClean="0"/>
              <a:t>Does not encrypt messages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Combined authentication/encryption</a:t>
            </a:r>
            <a:r>
              <a:rPr lang="en-US" altLang="zh-CN" dirty="0" smtClean="0"/>
              <a:t> protocol</a:t>
            </a:r>
          </a:p>
          <a:p>
            <a:pPr lvl="1" eaLnBrk="1" hangingPunct="1">
              <a:defRPr/>
            </a:pPr>
            <a:r>
              <a:rPr lang="en-US" altLang="zh-CN" dirty="0" smtClean="0"/>
              <a:t>Encapsulating Security Payload (</a:t>
            </a:r>
            <a:r>
              <a:rPr lang="en-US" altLang="zh-CN" dirty="0" smtClean="0">
                <a:latin typeface="Comic Sans MS" pitchFamily="66" charset="0"/>
              </a:rPr>
              <a:t>ESP</a:t>
            </a:r>
            <a:r>
              <a:rPr lang="en-US" altLang="zh-CN" dirty="0" smtClean="0"/>
              <a:t>)</a:t>
            </a:r>
          </a:p>
          <a:p>
            <a:pPr lvl="1" eaLnBrk="1" hangingPunct="1">
              <a:defRPr/>
            </a:pPr>
            <a:r>
              <a:rPr lang="en-US" altLang="zh-CN" dirty="0" smtClean="0"/>
              <a:t>Provides message confidentiality (encryption) plus authentication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Internet Key exchange</a:t>
            </a:r>
            <a:r>
              <a:rPr lang="en-US" altLang="zh-CN" dirty="0" smtClean="0"/>
              <a:t> protocol (</a:t>
            </a:r>
            <a:r>
              <a:rPr lang="en-US" altLang="zh-CN" dirty="0" smtClean="0">
                <a:latin typeface="Comic Sans MS" pitchFamily="66" charset="0"/>
              </a:rPr>
              <a:t>IKE</a:t>
            </a:r>
            <a:r>
              <a:rPr lang="en-US" altLang="zh-CN" dirty="0" smtClean="0"/>
              <a:t>)</a:t>
            </a:r>
          </a:p>
          <a:p>
            <a:pPr lvl="1" eaLnBrk="1" hangingPunct="1">
              <a:defRPr/>
            </a:pPr>
            <a:r>
              <a:rPr lang="en-US" altLang="zh-CN" dirty="0" smtClean="0"/>
              <a:t>Negotiates security capabilities between two peers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06867A-0DCF-4DB0-AA24-EDFBB366BA7B}" type="slidenum">
              <a:rPr lang="en-US" altLang="zh-CN" smtClean="0"/>
              <a:pPr/>
              <a:t>114</a:t>
            </a:fld>
            <a:endParaRPr lang="en-US" altLang="zh-CN" smtClean="0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Security Associations (SA)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The </a:t>
            </a:r>
            <a:r>
              <a:rPr lang="en-US" altLang="zh-CN" sz="2800" smtClean="0">
                <a:latin typeface="Comic Sans MS" pitchFamily="66" charset="0"/>
              </a:rPr>
              <a:t>SA</a:t>
            </a:r>
            <a:r>
              <a:rPr lang="en-US" altLang="zh-CN" sz="2800" smtClean="0"/>
              <a:t> defines </a:t>
            </a:r>
            <a:r>
              <a:rPr lang="en-US" altLang="zh-CN" sz="2800" smtClean="0">
                <a:solidFill>
                  <a:schemeClr val="hlink"/>
                </a:solidFill>
              </a:rPr>
              <a:t>one-way relationships</a:t>
            </a:r>
            <a:r>
              <a:rPr lang="en-US" altLang="zh-CN" sz="2800" smtClean="0"/>
              <a:t> between sender and receiver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2 </a:t>
            </a:r>
            <a:r>
              <a:rPr lang="en-US" altLang="zh-CN" sz="2400" smtClean="0">
                <a:latin typeface="Comic Sans MS" pitchFamily="66" charset="0"/>
              </a:rPr>
              <a:t>SAs</a:t>
            </a:r>
            <a:r>
              <a:rPr lang="en-US" altLang="zh-CN" sz="2400" smtClean="0"/>
              <a:t> are normally required for full duplex communication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The </a:t>
            </a:r>
            <a:r>
              <a:rPr lang="en-US" altLang="zh-CN" sz="2800" smtClean="0">
                <a:solidFill>
                  <a:schemeClr val="folHlink"/>
                </a:solidFill>
              </a:rPr>
              <a:t>Security Parameters Index</a:t>
            </a:r>
            <a:r>
              <a:rPr lang="en-US" altLang="zh-CN" sz="2800" smtClean="0"/>
              <a:t> (</a:t>
            </a:r>
            <a:r>
              <a:rPr lang="en-US" altLang="zh-CN" sz="2800" smtClean="0">
                <a:latin typeface="Comic Sans MS" pitchFamily="66" charset="0"/>
              </a:rPr>
              <a:t>SPI</a:t>
            </a:r>
            <a:r>
              <a:rPr lang="en-US" altLang="zh-CN" sz="2800" smtClean="0"/>
              <a:t>) tells under what </a:t>
            </a:r>
            <a:r>
              <a:rPr lang="en-US" altLang="zh-CN" sz="2800" smtClean="0">
                <a:latin typeface="Comic Sans MS" pitchFamily="66" charset="0"/>
              </a:rPr>
              <a:t>SA</a:t>
            </a:r>
            <a:r>
              <a:rPr lang="en-US" altLang="zh-CN" sz="2800" smtClean="0"/>
              <a:t> a received packet be processed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Each host has a table containing the </a:t>
            </a:r>
            <a:r>
              <a:rPr lang="en-US" altLang="zh-CN" sz="2400" smtClean="0">
                <a:latin typeface="Comic Sans MS" pitchFamily="66" charset="0"/>
              </a:rPr>
              <a:t>SAs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SPI</a:t>
            </a:r>
            <a:r>
              <a:rPr lang="en-US" altLang="zh-CN" sz="2400" smtClean="0"/>
              <a:t> is the index used to find the entry for a particular </a:t>
            </a:r>
            <a:r>
              <a:rPr lang="en-US" altLang="zh-CN" sz="2400" smtClean="0">
                <a:latin typeface="Comic Sans MS" pitchFamily="66" charset="0"/>
              </a:rPr>
              <a:t>SA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The index is local for two peers (</a:t>
            </a:r>
            <a:r>
              <a:rPr lang="en-US" altLang="zh-CN" sz="2400" smtClean="0">
                <a:solidFill>
                  <a:schemeClr val="hlink"/>
                </a:solidFill>
              </a:rPr>
              <a:t>no global meanings</a:t>
            </a:r>
            <a:r>
              <a:rPr lang="en-US" altLang="zh-CN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7D201-A0D7-4EF5-96C3-B9685F240205}" type="slidenum">
              <a:rPr lang="en-US" altLang="zh-CN" smtClean="0"/>
              <a:pPr/>
              <a:t>115</a:t>
            </a:fld>
            <a:endParaRPr lang="en-US" altLang="zh-CN" smtClean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 Parameters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Sequence number counter</a:t>
            </a:r>
          </a:p>
          <a:p>
            <a:pPr eaLnBrk="1" hangingPunct="1">
              <a:defRPr/>
            </a:pPr>
            <a:r>
              <a:rPr lang="en-US" altLang="zh-CN" sz="2800" dirty="0" smtClean="0"/>
              <a:t>Sequence counter overflow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Anti-replay windows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latin typeface="Comic Sans MS" pitchFamily="66" charset="0"/>
              </a:rPr>
              <a:t>AH</a:t>
            </a:r>
            <a:r>
              <a:rPr lang="en-US" altLang="zh-CN" sz="2800" dirty="0" smtClean="0"/>
              <a:t> info (auth. algorithm, keys, key lifetimes, etc.)</a:t>
            </a:r>
          </a:p>
          <a:p>
            <a:pPr eaLnBrk="1" hangingPunct="1">
              <a:defRPr/>
            </a:pPr>
            <a:r>
              <a:rPr lang="en-US" altLang="zh-CN" sz="2800" dirty="0" smtClean="0">
                <a:latin typeface="Comic Sans MS" pitchFamily="66" charset="0"/>
              </a:rPr>
              <a:t>ESP</a:t>
            </a:r>
            <a:r>
              <a:rPr lang="en-US" altLang="zh-CN" sz="2800" dirty="0" smtClean="0"/>
              <a:t> info (encryption and auth. algorithm, keys, IV, key lifetimes, etc.)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Lifetime of this </a:t>
            </a:r>
            <a:r>
              <a:rPr lang="en-US" altLang="zh-CN" sz="2800" dirty="0" smtClean="0">
                <a:latin typeface="Comic Sans MS" pitchFamily="66" charset="0"/>
              </a:rPr>
              <a:t>SA</a:t>
            </a:r>
          </a:p>
          <a:p>
            <a:pPr eaLnBrk="1" hangingPunct="1">
              <a:defRPr/>
            </a:pPr>
            <a:r>
              <a:rPr lang="en-US" altLang="zh-CN" sz="2800" dirty="0" err="1" smtClean="0">
                <a:latin typeface="Comic Sans MS" pitchFamily="66" charset="0"/>
              </a:rPr>
              <a:t>IPsec</a:t>
            </a:r>
            <a:r>
              <a:rPr lang="en-US" altLang="zh-CN" sz="2800" dirty="0" smtClean="0"/>
              <a:t> protocol mode (tunnel, transport)</a:t>
            </a:r>
          </a:p>
          <a:p>
            <a:pPr eaLnBrk="1" hangingPunct="1">
              <a:defRPr/>
            </a:pPr>
            <a:r>
              <a:rPr lang="en-US" altLang="zh-CN" sz="2800" dirty="0" smtClean="0"/>
              <a:t>Path </a:t>
            </a:r>
            <a:r>
              <a:rPr lang="en-US" altLang="zh-CN" sz="2800" dirty="0" smtClean="0">
                <a:latin typeface="Comic Sans MS" pitchFamily="66" charset="0"/>
              </a:rPr>
              <a:t>MTU</a:t>
            </a:r>
            <a:r>
              <a:rPr lang="en-US" altLang="zh-CN" sz="2800" dirty="0" smtClean="0"/>
              <a:t> (observed)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2997B8-9CAA-4826-899C-B8D0C0B16440}" type="slidenum">
              <a:rPr lang="en-US" altLang="zh-CN" smtClean="0"/>
              <a:pPr/>
              <a:t>116</a:t>
            </a:fld>
            <a:endParaRPr lang="en-US" altLang="zh-CN" smtClean="0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Internet Key Exchange (IKE)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Used to establish, modify and delete </a:t>
            </a:r>
            <a:r>
              <a:rPr lang="en-US" altLang="zh-CN" sz="2800" dirty="0" smtClean="0">
                <a:solidFill>
                  <a:schemeClr val="hlink"/>
                </a:solidFill>
              </a:rPr>
              <a:t>security associations</a:t>
            </a:r>
            <a:r>
              <a:rPr lang="en-US" altLang="zh-CN" sz="2800" dirty="0" smtClean="0"/>
              <a:t> (</a:t>
            </a:r>
            <a:r>
              <a:rPr lang="en-US" altLang="zh-CN" sz="2800" dirty="0" smtClean="0">
                <a:latin typeface="Comic Sans MS" pitchFamily="66" charset="0"/>
              </a:rPr>
              <a:t>SAs</a:t>
            </a:r>
            <a:r>
              <a:rPr lang="en-US" altLang="zh-CN" sz="2800" dirty="0" smtClean="0"/>
              <a:t>)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RFC 2409, based 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ISAKMP</a:t>
            </a:r>
            <a:r>
              <a:rPr lang="en-US" altLang="zh-CN" sz="2400" dirty="0" smtClean="0"/>
              <a:t> (Internet Security Association Key Management Protocol)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Oakley</a:t>
            </a:r>
            <a:r>
              <a:rPr lang="en-US" altLang="zh-CN" sz="2400" dirty="0" smtClean="0"/>
              <a:t> </a:t>
            </a:r>
            <a:r>
              <a:rPr kumimoji="1" lang="en-US" altLang="zh-CN" sz="2400" dirty="0" smtClean="0"/>
              <a:t>Key Generation Protocol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IKE</a:t>
            </a:r>
            <a:r>
              <a:rPr lang="en-US" altLang="zh-CN" sz="2800" dirty="0" smtClean="0">
                <a:solidFill>
                  <a:srgbClr val="0000FF"/>
                </a:solidFill>
              </a:rPr>
              <a:t> performs the following tasks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Agrees upon security algorithms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Authentication (Key-Hashed </a:t>
            </a:r>
            <a:r>
              <a:rPr lang="en-US" altLang="zh-CN" sz="2400" dirty="0" smtClean="0">
                <a:latin typeface="Comic Sans MS" pitchFamily="66" charset="0"/>
              </a:rPr>
              <a:t>MAC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Exchange of (symmetric) session crypto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8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F76903-6829-4AAA-8A86-02C6DFB8E4F1}" type="slidenum">
              <a:rPr lang="en-US" altLang="zh-CN" smtClean="0"/>
              <a:pPr/>
              <a:t>117</a:t>
            </a:fld>
            <a:endParaRPr lang="en-US" altLang="zh-CN" smtClean="0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ISAKMP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/>
              <a:t>Internet </a:t>
            </a:r>
            <a:r>
              <a:rPr lang="en-AU" altLang="zh-CN" smtClean="0">
                <a:solidFill>
                  <a:schemeClr val="folHlink"/>
                </a:solidFill>
              </a:rPr>
              <a:t>Security Association</a:t>
            </a:r>
            <a:r>
              <a:rPr lang="en-AU" altLang="zh-CN" smtClean="0"/>
              <a:t> and </a:t>
            </a:r>
            <a:r>
              <a:rPr lang="en-AU" altLang="zh-CN" smtClean="0">
                <a:solidFill>
                  <a:schemeClr val="folHlink"/>
                </a:solidFill>
              </a:rPr>
              <a:t>Key Management Protocol</a:t>
            </a:r>
          </a:p>
          <a:p>
            <a:pPr lvl="3" eaLnBrk="1" hangingPunct="1">
              <a:lnSpc>
                <a:spcPct val="90000"/>
              </a:lnSpc>
            </a:pPr>
            <a:endParaRPr lang="en-AU" altLang="zh-CN" sz="18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hlink"/>
                </a:solidFill>
              </a:rPr>
              <a:t>2 phases</a:t>
            </a:r>
            <a:r>
              <a:rPr lang="en-US" altLang="zh-CN" smtClean="0"/>
              <a:t>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Establish secure, authenticated channel (I</a:t>
            </a:r>
            <a:r>
              <a:rPr lang="en-US" altLang="zh-CN" smtClean="0">
                <a:latin typeface="Comic Sans MS" pitchFamily="66" charset="0"/>
              </a:rPr>
              <a:t>SA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Negotiate security parameters (</a:t>
            </a:r>
            <a:r>
              <a:rPr lang="en-US" altLang="zh-CN" smtClean="0">
                <a:latin typeface="Comic Sans MS" pitchFamily="66" charset="0"/>
              </a:rPr>
              <a:t>KMP</a:t>
            </a:r>
            <a:r>
              <a:rPr lang="en-US" altLang="zh-CN" smtClean="0"/>
              <a:t>)</a:t>
            </a:r>
          </a:p>
          <a:p>
            <a:pPr lvl="3" eaLnBrk="1" hangingPunct="1">
              <a:lnSpc>
                <a:spcPct val="90000"/>
              </a:lnSpc>
            </a:pPr>
            <a:endParaRPr lang="en-AU" altLang="zh-CN" sz="18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folHlink"/>
                </a:solidFill>
              </a:rPr>
              <a:t>A general framework</a:t>
            </a:r>
            <a:r>
              <a:rPr lang="en-US" altLang="zh-CN" smtClean="0"/>
              <a:t>, exact details left to other protocols</a:t>
            </a:r>
            <a:endParaRPr lang="en-AU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Procedures and message formats defined</a:t>
            </a:r>
            <a:endParaRPr lang="en-AU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BFDD2A-4502-421D-B801-E4834B116F36}" type="slidenum">
              <a:rPr lang="en-US" altLang="zh-CN" smtClean="0"/>
              <a:pPr/>
              <a:t>118</a:t>
            </a:fld>
            <a:endParaRPr lang="en-US" altLang="zh-CN" smtClean="0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Oakley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 Key Generation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Oakley </a:t>
            </a:r>
            <a:r>
              <a:rPr lang="en-US" altLang="zh-CN" sz="2800" smtClean="0">
                <a:solidFill>
                  <a:schemeClr val="hlink"/>
                </a:solidFill>
              </a:rPr>
              <a:t>extends Diffie-Hellman</a:t>
            </a:r>
            <a:r>
              <a:rPr lang="en-US" altLang="zh-CN" sz="2800" smtClean="0"/>
              <a:t> for key generation</a:t>
            </a:r>
          </a:p>
          <a:p>
            <a:pPr lvl="1" eaLnBrk="1" hangingPunct="1"/>
            <a:r>
              <a:rPr lang="en-US" altLang="zh-CN" sz="2400" smtClean="0"/>
              <a:t>Uses </a:t>
            </a:r>
            <a:r>
              <a:rPr lang="en-US" altLang="zh-CN" sz="2400" smtClean="0">
                <a:solidFill>
                  <a:schemeClr val="folHlink"/>
                </a:solidFill>
              </a:rPr>
              <a:t>cookies</a:t>
            </a:r>
            <a:r>
              <a:rPr lang="en-US" altLang="zh-CN" sz="2400" smtClean="0"/>
              <a:t> to identify end systems</a:t>
            </a:r>
          </a:p>
          <a:p>
            <a:pPr lvl="1" eaLnBrk="1" hangingPunct="1"/>
            <a:r>
              <a:rPr lang="en-US" altLang="zh-CN" sz="2400" smtClean="0"/>
              <a:t>Enables predefined groups with fixed </a:t>
            </a:r>
            <a:r>
              <a:rPr lang="en-US" altLang="zh-CN" sz="2400" smtClean="0">
                <a:latin typeface="Comic Sans MS" pitchFamily="66" charset="0"/>
              </a:rPr>
              <a:t>DH</a:t>
            </a:r>
            <a:r>
              <a:rPr lang="en-US" altLang="zh-CN" sz="2400" smtClean="0"/>
              <a:t> global parameters</a:t>
            </a:r>
          </a:p>
          <a:p>
            <a:pPr lvl="1" eaLnBrk="1" hangingPunct="1"/>
            <a:r>
              <a:rPr lang="en-US" altLang="zh-CN" sz="2400" smtClean="0"/>
              <a:t>Uses nonces against replay attacks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Oakley provides </a:t>
            </a:r>
            <a:r>
              <a:rPr lang="en-US" altLang="zh-CN" sz="2800" smtClean="0">
                <a:solidFill>
                  <a:schemeClr val="hlink"/>
                </a:solidFill>
              </a:rPr>
              <a:t>authentication</a:t>
            </a:r>
          </a:p>
          <a:p>
            <a:pPr lvl="1" eaLnBrk="1" hangingPunct="1"/>
            <a:r>
              <a:rPr lang="en-US" altLang="zh-CN" sz="2400" smtClean="0"/>
              <a:t>Digital signatures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 signing of a hash with private key</a:t>
            </a:r>
          </a:p>
          <a:p>
            <a:pPr lvl="1" eaLnBrk="1" hangingPunct="1"/>
            <a:r>
              <a:rPr lang="en-US" altLang="zh-CN" sz="2400" smtClean="0"/>
              <a:t>Public-key encryption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 using private key to encrypt random values</a:t>
            </a:r>
          </a:p>
          <a:p>
            <a:pPr lvl="1" eaLnBrk="1" hangingPunct="1"/>
            <a:r>
              <a:rPr lang="en-US" altLang="zh-CN" sz="2400" smtClean="0"/>
              <a:t>Symmetric key encryption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 key delivered out-of-band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69A7E5-C139-4841-86C2-7A3526DCD4DB}" type="slidenum">
              <a:rPr lang="en-US" altLang="zh-CN" smtClean="0"/>
              <a:pPr/>
              <a:t>119</a:t>
            </a:fld>
            <a:endParaRPr lang="en-US" altLang="zh-CN" smtClean="0"/>
          </a:p>
        </p:txBody>
      </p:sp>
      <p:sp>
        <p:nvSpPr>
          <p:cNvPr id="491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IKE Procedure</a:t>
            </a:r>
          </a:p>
        </p:txBody>
      </p:sp>
      <p:sp>
        <p:nvSpPr>
          <p:cNvPr id="4915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123031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ISAKMP</a:t>
            </a:r>
            <a:r>
              <a:rPr lang="en-US" altLang="zh-CN" sz="2400" smtClean="0"/>
              <a:t> merged with </a:t>
            </a:r>
            <a:r>
              <a:rPr lang="en-US" altLang="zh-CN" sz="2400" smtClean="0">
                <a:latin typeface="Comic Sans MS" pitchFamily="66" charset="0"/>
              </a:rPr>
              <a:t>Oakley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ISAKMP</a:t>
            </a:r>
            <a:r>
              <a:rPr lang="en-US" altLang="zh-CN" sz="2000" smtClean="0"/>
              <a:t> provides the protocol framework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Oakley</a:t>
            </a:r>
            <a:r>
              <a:rPr lang="en-US" altLang="zh-CN" sz="2000" smtClean="0"/>
              <a:t> provides the </a:t>
            </a:r>
            <a:r>
              <a:rPr lang="en-US" altLang="zh-CN" sz="2000" smtClean="0">
                <a:solidFill>
                  <a:schemeClr val="folHlink"/>
                </a:solidFill>
              </a:rPr>
              <a:t>security mechanisms</a:t>
            </a:r>
          </a:p>
        </p:txBody>
      </p:sp>
      <p:graphicFrame>
        <p:nvGraphicFramePr>
          <p:cNvPr id="418823" name="Object 7"/>
          <p:cNvGraphicFramePr>
            <a:graphicFrameLocks noChangeAspect="1"/>
          </p:cNvGraphicFramePr>
          <p:nvPr/>
        </p:nvGraphicFramePr>
        <p:xfrm>
          <a:off x="928688" y="3071813"/>
          <a:ext cx="7327900" cy="3500437"/>
        </p:xfrm>
        <a:graphic>
          <a:graphicData uri="http://schemas.openxmlformats.org/presentationml/2006/ole">
            <p:oleObj spid="_x0000_s491522" name="Visio" r:id="rId4" imgW="5295662" imgH="2530733" progId="">
              <p:embed/>
            </p:oleObj>
          </a:graphicData>
        </a:graphic>
      </p:graphicFrame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285750" y="2643188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solidFill>
                  <a:srgbClr val="3333CC"/>
                </a:solidFill>
              </a:rPr>
              <a:t>Phase 1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89D906-F645-4333-8399-A10D04E45733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Requirements for </a:t>
            </a:r>
            <a:r>
              <a:rPr lang="en-GB" altLang="zh-CN" smtClean="0"/>
              <a:t>Encryption</a:t>
            </a:r>
            <a:endParaRPr lang="en-US" altLang="zh-CN" smtClean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Strong encryption algorithm</a:t>
            </a:r>
          </a:p>
          <a:p>
            <a:pPr lvl="1" eaLnBrk="1" hangingPunct="1"/>
            <a:r>
              <a:rPr lang="en-US" altLang="zh-CN" smtClean="0"/>
              <a:t>Even if known, a number of “cipher texts, plain texts” pairs available</a:t>
            </a:r>
          </a:p>
          <a:p>
            <a:pPr lvl="1" eaLnBrk="1" hangingPunct="1"/>
            <a:r>
              <a:rPr lang="en-US" altLang="zh-CN" smtClean="0"/>
              <a:t>Should not be able to decrypt or work out key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Sender and receiver must </a:t>
            </a:r>
            <a:r>
              <a:rPr lang="en-US" altLang="zh-CN" smtClean="0">
                <a:solidFill>
                  <a:schemeClr val="hlink"/>
                </a:solidFill>
              </a:rPr>
              <a:t>obtain secret key securely </a:t>
            </a:r>
            <a:r>
              <a:rPr lang="en-US" altLang="zh-CN" smtClean="0"/>
              <a:t>– </a:t>
            </a:r>
            <a:r>
              <a:rPr lang="en-US" altLang="zh-CN" smtClean="0">
                <a:solidFill>
                  <a:srgbClr val="0000FF"/>
                </a:solidFill>
              </a:rPr>
              <a:t>Key distribution</a:t>
            </a:r>
          </a:p>
          <a:p>
            <a:pPr lvl="1" eaLnBrk="1" hangingPunct="1"/>
            <a:r>
              <a:rPr lang="en-US" altLang="zh-CN" smtClean="0"/>
              <a:t>Once key is known, all communication using this key is readable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8107A-D60B-49AD-848F-CB414ECE848F}" type="slidenum">
              <a:rPr lang="en-US" altLang="zh-CN" smtClean="0"/>
              <a:pPr/>
              <a:t>120</a:t>
            </a:fld>
            <a:endParaRPr lang="en-US" altLang="zh-CN" smtClean="0"/>
          </a:p>
        </p:txBody>
      </p:sp>
      <p:sp>
        <p:nvSpPr>
          <p:cNvPr id="492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IKE Procedure</a:t>
            </a:r>
          </a:p>
        </p:txBody>
      </p:sp>
      <p:sp>
        <p:nvSpPr>
          <p:cNvPr id="492549" name="Text Box 4"/>
          <p:cNvSpPr txBox="1">
            <a:spLocks noChangeArrowheads="1"/>
          </p:cNvSpPr>
          <p:nvPr/>
        </p:nvSpPr>
        <p:spPr bwMode="auto">
          <a:xfrm>
            <a:off x="755650" y="1484313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solidFill>
                  <a:srgbClr val="3333CC"/>
                </a:solidFill>
              </a:rPr>
              <a:t>Phase 2 Example</a:t>
            </a:r>
          </a:p>
        </p:txBody>
      </p:sp>
      <p:graphicFrame>
        <p:nvGraphicFramePr>
          <p:cNvPr id="492546" name="Object 5"/>
          <p:cNvGraphicFramePr>
            <a:graphicFrameLocks noChangeAspect="1"/>
          </p:cNvGraphicFramePr>
          <p:nvPr/>
        </p:nvGraphicFramePr>
        <p:xfrm>
          <a:off x="785813" y="1928813"/>
          <a:ext cx="7624762" cy="3643312"/>
        </p:xfrm>
        <a:graphic>
          <a:graphicData uri="http://schemas.openxmlformats.org/presentationml/2006/ole">
            <p:oleObj spid="_x0000_s492546" name="Visio" r:id="rId4" imgW="5295662" imgH="253073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CA7498-0EC0-4BC9-ACA3-68D6B34285C5}" type="slidenum">
              <a:rPr lang="en-US" altLang="zh-CN" smtClean="0"/>
              <a:pPr/>
              <a:t>121</a:t>
            </a:fld>
            <a:endParaRPr lang="en-US" altLang="zh-CN" smtClean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ISAKMP Header Format</a:t>
            </a:r>
          </a:p>
        </p:txBody>
      </p:sp>
      <p:pic>
        <p:nvPicPr>
          <p:cNvPr id="4966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484313"/>
            <a:ext cx="4968875" cy="399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6644" name="Text Box 5"/>
          <p:cNvSpPr txBox="1">
            <a:spLocks noChangeArrowheads="1"/>
          </p:cNvSpPr>
          <p:nvPr/>
        </p:nvSpPr>
        <p:spPr bwMode="auto">
          <a:xfrm>
            <a:off x="2454275" y="4221163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</a:rPr>
              <a:t>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754B90-7754-48C0-B41D-EA012EB56B50}" type="slidenum">
              <a:rPr lang="en-US" altLang="zh-CN" smtClean="0"/>
              <a:pPr/>
              <a:t>122</a:t>
            </a:fld>
            <a:endParaRPr lang="en-US" altLang="zh-CN" smtClean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ISAKMP Packet</a:t>
            </a:r>
          </a:p>
        </p:txBody>
      </p:sp>
      <p:sp>
        <p:nvSpPr>
          <p:cNvPr id="497667" name="Rectangle 59"/>
          <p:cNvSpPr>
            <a:spLocks noChangeArrowheads="1"/>
          </p:cNvSpPr>
          <p:nvPr/>
        </p:nvSpPr>
        <p:spPr bwMode="auto">
          <a:xfrm>
            <a:off x="1908175" y="2195513"/>
            <a:ext cx="5040313" cy="5413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333399"/>
                </a:solidFill>
                <a:latin typeface="Arial" charset="0"/>
                <a:cs typeface="Arial" charset="0"/>
              </a:rPr>
              <a:t>Responder cookie</a:t>
            </a:r>
          </a:p>
        </p:txBody>
      </p:sp>
      <p:sp>
        <p:nvSpPr>
          <p:cNvPr id="497668" name="Rectangle 60"/>
          <p:cNvSpPr>
            <a:spLocks noChangeArrowheads="1"/>
          </p:cNvSpPr>
          <p:nvPr/>
        </p:nvSpPr>
        <p:spPr bwMode="auto">
          <a:xfrm>
            <a:off x="1908175" y="2736850"/>
            <a:ext cx="1289050" cy="5381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333399"/>
                </a:solidFill>
                <a:latin typeface="Arial" charset="0"/>
                <a:cs typeface="Arial" charset="0"/>
              </a:rPr>
              <a:t>KE</a:t>
            </a:r>
          </a:p>
        </p:txBody>
      </p:sp>
      <p:sp>
        <p:nvSpPr>
          <p:cNvPr id="497669" name="Text Box 61"/>
          <p:cNvSpPr txBox="1">
            <a:spLocks noChangeArrowheads="1"/>
          </p:cNvSpPr>
          <p:nvPr/>
        </p:nvSpPr>
        <p:spPr bwMode="auto">
          <a:xfrm>
            <a:off x="1951038" y="1273175"/>
            <a:ext cx="2714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 defTabSz="828675"/>
            <a:r>
              <a:rPr lang="en-US" altLang="zh-CN" sz="1500" b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497670" name="Text Box 62"/>
          <p:cNvSpPr txBox="1">
            <a:spLocks noChangeArrowheads="1"/>
          </p:cNvSpPr>
          <p:nvPr/>
        </p:nvSpPr>
        <p:spPr bwMode="auto">
          <a:xfrm>
            <a:off x="3059113" y="1273175"/>
            <a:ext cx="2714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 defTabSz="828675"/>
            <a:r>
              <a:rPr lang="en-US" altLang="zh-CN" sz="1500" b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497671" name="Text Box 63"/>
          <p:cNvSpPr txBox="1">
            <a:spLocks noChangeArrowheads="1"/>
          </p:cNvSpPr>
          <p:nvPr/>
        </p:nvSpPr>
        <p:spPr bwMode="auto">
          <a:xfrm>
            <a:off x="4211638" y="1273175"/>
            <a:ext cx="3778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 defTabSz="828675"/>
            <a:r>
              <a:rPr lang="en-US" altLang="zh-CN" sz="1500" b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</a:p>
        </p:txBody>
      </p:sp>
      <p:sp>
        <p:nvSpPr>
          <p:cNvPr id="497672" name="Text Box 64"/>
          <p:cNvSpPr txBox="1">
            <a:spLocks noChangeArrowheads="1"/>
          </p:cNvSpPr>
          <p:nvPr/>
        </p:nvSpPr>
        <p:spPr bwMode="auto">
          <a:xfrm>
            <a:off x="6640513" y="1273175"/>
            <a:ext cx="3778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 defTabSz="828675"/>
            <a:r>
              <a:rPr lang="en-US" altLang="zh-CN" sz="1500" b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</a:p>
        </p:txBody>
      </p:sp>
      <p:sp>
        <p:nvSpPr>
          <p:cNvPr id="497673" name="Rectangle 65"/>
          <p:cNvSpPr>
            <a:spLocks noChangeArrowheads="1"/>
          </p:cNvSpPr>
          <p:nvPr/>
        </p:nvSpPr>
        <p:spPr bwMode="auto">
          <a:xfrm>
            <a:off x="1908175" y="1673225"/>
            <a:ext cx="5040313" cy="5381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333399"/>
                </a:solidFill>
                <a:latin typeface="Arial" charset="0"/>
                <a:cs typeface="Arial" charset="0"/>
              </a:rPr>
              <a:t>Initiator cookie</a:t>
            </a:r>
          </a:p>
        </p:txBody>
      </p:sp>
      <p:sp>
        <p:nvSpPr>
          <p:cNvPr id="497674" name="Rectangle 66"/>
          <p:cNvSpPr>
            <a:spLocks noChangeArrowheads="1"/>
          </p:cNvSpPr>
          <p:nvPr/>
        </p:nvSpPr>
        <p:spPr bwMode="auto">
          <a:xfrm>
            <a:off x="1908175" y="3275013"/>
            <a:ext cx="5040313" cy="441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333399"/>
                </a:solidFill>
                <a:latin typeface="Arial" charset="0"/>
                <a:cs typeface="Arial" charset="0"/>
              </a:rPr>
              <a:t>Message ID</a:t>
            </a:r>
          </a:p>
        </p:txBody>
      </p:sp>
      <p:sp>
        <p:nvSpPr>
          <p:cNvPr id="497675" name="Rectangle 67"/>
          <p:cNvSpPr>
            <a:spLocks noChangeArrowheads="1"/>
          </p:cNvSpPr>
          <p:nvPr/>
        </p:nvSpPr>
        <p:spPr bwMode="auto">
          <a:xfrm>
            <a:off x="1908175" y="3716338"/>
            <a:ext cx="5040313" cy="4397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333399"/>
                </a:solidFill>
                <a:latin typeface="Arial" charset="0"/>
                <a:cs typeface="Arial" charset="0"/>
              </a:rPr>
              <a:t>Total message length</a:t>
            </a:r>
          </a:p>
        </p:txBody>
      </p:sp>
      <p:sp>
        <p:nvSpPr>
          <p:cNvPr id="497676" name="Rectangle 68"/>
          <p:cNvSpPr>
            <a:spLocks noChangeArrowheads="1"/>
          </p:cNvSpPr>
          <p:nvPr/>
        </p:nvSpPr>
        <p:spPr bwMode="auto">
          <a:xfrm>
            <a:off x="1908175" y="4149725"/>
            <a:ext cx="1295400" cy="431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000000"/>
                </a:solidFill>
                <a:latin typeface="Arial" charset="0"/>
                <a:cs typeface="Arial" charset="0"/>
              </a:rPr>
              <a:t>Nonce</a:t>
            </a:r>
          </a:p>
        </p:txBody>
      </p:sp>
      <p:sp>
        <p:nvSpPr>
          <p:cNvPr id="497677" name="Rectangle 69"/>
          <p:cNvSpPr>
            <a:spLocks noChangeArrowheads="1"/>
          </p:cNvSpPr>
          <p:nvPr/>
        </p:nvSpPr>
        <p:spPr bwMode="auto">
          <a:xfrm>
            <a:off x="1908175" y="4581525"/>
            <a:ext cx="5040313" cy="4889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000000"/>
                </a:solidFill>
                <a:latin typeface="Arial" charset="0"/>
                <a:cs typeface="Arial" charset="0"/>
              </a:rPr>
              <a:t>KE payload data</a:t>
            </a:r>
          </a:p>
        </p:txBody>
      </p:sp>
      <p:sp>
        <p:nvSpPr>
          <p:cNvPr id="497678" name="Rectangle 70"/>
          <p:cNvSpPr>
            <a:spLocks noChangeArrowheads="1"/>
          </p:cNvSpPr>
          <p:nvPr/>
        </p:nvSpPr>
        <p:spPr bwMode="auto">
          <a:xfrm>
            <a:off x="1908175" y="5527675"/>
            <a:ext cx="5040313" cy="65405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FFFF99"/>
                </a:solidFill>
                <a:latin typeface="Arial" charset="0"/>
                <a:cs typeface="Arial" charset="0"/>
              </a:rPr>
              <a:t>Nonce payload data</a:t>
            </a:r>
          </a:p>
        </p:txBody>
      </p:sp>
      <p:sp>
        <p:nvSpPr>
          <p:cNvPr id="497679" name="Line 71"/>
          <p:cNvSpPr>
            <a:spLocks noChangeShapeType="1"/>
          </p:cNvSpPr>
          <p:nvPr/>
        </p:nvSpPr>
        <p:spPr bwMode="auto">
          <a:xfrm flipV="1">
            <a:off x="7092950" y="4175125"/>
            <a:ext cx="0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7680" name="Line 72"/>
          <p:cNvSpPr>
            <a:spLocks noChangeShapeType="1"/>
          </p:cNvSpPr>
          <p:nvPr/>
        </p:nvSpPr>
        <p:spPr bwMode="auto">
          <a:xfrm flipV="1">
            <a:off x="1716088" y="1673225"/>
            <a:ext cx="0" cy="248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7681" name="Text Box 73"/>
          <p:cNvSpPr txBox="1">
            <a:spLocks noChangeArrowheads="1"/>
          </p:cNvSpPr>
          <p:nvPr/>
        </p:nvSpPr>
        <p:spPr bwMode="auto">
          <a:xfrm>
            <a:off x="7013575" y="4321175"/>
            <a:ext cx="16017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defTabSz="828675"/>
            <a:r>
              <a:rPr lang="sv-SE" altLang="zh-CN" sz="1600" b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Key Exchange</a:t>
            </a:r>
          </a:p>
          <a:p>
            <a:pPr defTabSz="828675"/>
            <a:r>
              <a:rPr lang="sv-SE" altLang="zh-CN" sz="1600" b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KE payload</a:t>
            </a:r>
            <a:endParaRPr lang="sv-SE" altLang="zh-CN" sz="1600" b="0" noProof="1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97682" name="Text Box 74"/>
          <p:cNvSpPr txBox="1">
            <a:spLocks noChangeArrowheads="1"/>
          </p:cNvSpPr>
          <p:nvPr/>
        </p:nvSpPr>
        <p:spPr bwMode="auto">
          <a:xfrm>
            <a:off x="798513" y="2570163"/>
            <a:ext cx="96520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defTabSz="828675"/>
            <a:r>
              <a:rPr lang="sv-SE" altLang="zh-CN" sz="1600" b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ISAKMP</a:t>
            </a:r>
          </a:p>
          <a:p>
            <a:pPr defTabSz="828675"/>
            <a:r>
              <a:rPr lang="sv-SE" altLang="zh-CN" sz="1600" b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Header</a:t>
            </a:r>
            <a:endParaRPr lang="sv-SE" altLang="zh-CN" sz="1600" b="0" noProof="1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97683" name="Rectangle 75"/>
          <p:cNvSpPr>
            <a:spLocks noChangeArrowheads="1"/>
          </p:cNvSpPr>
          <p:nvPr/>
        </p:nvSpPr>
        <p:spPr bwMode="auto">
          <a:xfrm>
            <a:off x="3197225" y="2736850"/>
            <a:ext cx="1249363" cy="5381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333399"/>
                </a:solidFill>
                <a:latin typeface="Arial" charset="0"/>
                <a:cs typeface="Arial" charset="0"/>
              </a:rPr>
              <a:t>Version</a:t>
            </a:r>
          </a:p>
        </p:txBody>
      </p:sp>
      <p:sp>
        <p:nvSpPr>
          <p:cNvPr id="497684" name="Rectangle 76"/>
          <p:cNvSpPr>
            <a:spLocks noChangeArrowheads="1"/>
          </p:cNvSpPr>
          <p:nvPr/>
        </p:nvSpPr>
        <p:spPr bwMode="auto">
          <a:xfrm>
            <a:off x="4446588" y="2736850"/>
            <a:ext cx="1249362" cy="5381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800" tIns="0" rIns="10800" bIns="0" anchor="ctr"/>
          <a:lstStyle/>
          <a:p>
            <a:pPr algn="ctr" defTabSz="828675"/>
            <a:r>
              <a:rPr lang="en-US" altLang="zh-CN" b="0">
                <a:solidFill>
                  <a:srgbClr val="333399"/>
                </a:solidFill>
                <a:latin typeface="Arial" charset="0"/>
                <a:cs typeface="Arial" charset="0"/>
              </a:rPr>
              <a:t>Exchange Type</a:t>
            </a:r>
          </a:p>
        </p:txBody>
      </p:sp>
      <p:sp>
        <p:nvSpPr>
          <p:cNvPr id="497685" name="Rectangle 77"/>
          <p:cNvSpPr>
            <a:spLocks noChangeArrowheads="1"/>
          </p:cNvSpPr>
          <p:nvPr/>
        </p:nvSpPr>
        <p:spPr bwMode="auto">
          <a:xfrm>
            <a:off x="5670550" y="2736850"/>
            <a:ext cx="1277938" cy="5381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333399"/>
                </a:solidFill>
                <a:latin typeface="Arial" charset="0"/>
                <a:cs typeface="Arial" charset="0"/>
              </a:rPr>
              <a:t>Flags</a:t>
            </a:r>
          </a:p>
        </p:txBody>
      </p:sp>
      <p:sp>
        <p:nvSpPr>
          <p:cNvPr id="497686" name="Rectangle 78"/>
          <p:cNvSpPr>
            <a:spLocks noChangeArrowheads="1"/>
          </p:cNvSpPr>
          <p:nvPr/>
        </p:nvSpPr>
        <p:spPr bwMode="auto">
          <a:xfrm>
            <a:off x="3203575" y="4149725"/>
            <a:ext cx="1263650" cy="431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497687" name="Rectangle 79"/>
          <p:cNvSpPr>
            <a:spLocks noChangeArrowheads="1"/>
          </p:cNvSpPr>
          <p:nvPr/>
        </p:nvSpPr>
        <p:spPr bwMode="auto">
          <a:xfrm>
            <a:off x="4446588" y="4149725"/>
            <a:ext cx="2501900" cy="431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000000"/>
                </a:solidFill>
                <a:latin typeface="Arial" charset="0"/>
                <a:cs typeface="Arial" charset="0"/>
              </a:rPr>
              <a:t>KE payload length</a:t>
            </a:r>
          </a:p>
        </p:txBody>
      </p:sp>
      <p:sp>
        <p:nvSpPr>
          <p:cNvPr id="497688" name="Rectangle 80"/>
          <p:cNvSpPr>
            <a:spLocks noChangeArrowheads="1"/>
          </p:cNvSpPr>
          <p:nvPr/>
        </p:nvSpPr>
        <p:spPr bwMode="auto">
          <a:xfrm>
            <a:off x="1908175" y="5070475"/>
            <a:ext cx="1289050" cy="457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FFFF99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497689" name="Rectangle 81"/>
          <p:cNvSpPr>
            <a:spLocks noChangeArrowheads="1"/>
          </p:cNvSpPr>
          <p:nvPr/>
        </p:nvSpPr>
        <p:spPr bwMode="auto">
          <a:xfrm>
            <a:off x="3197225" y="5070475"/>
            <a:ext cx="1235075" cy="457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FFFF99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497690" name="Rectangle 82"/>
          <p:cNvSpPr>
            <a:spLocks noChangeArrowheads="1"/>
          </p:cNvSpPr>
          <p:nvPr/>
        </p:nvSpPr>
        <p:spPr bwMode="auto">
          <a:xfrm>
            <a:off x="4418013" y="5070475"/>
            <a:ext cx="2530475" cy="457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altLang="zh-CN" b="0">
                <a:solidFill>
                  <a:srgbClr val="FFFF99"/>
                </a:solidFill>
                <a:latin typeface="Arial" charset="0"/>
                <a:cs typeface="Arial" charset="0"/>
              </a:rPr>
              <a:t>Nonce payload length</a:t>
            </a:r>
          </a:p>
        </p:txBody>
      </p:sp>
      <p:sp>
        <p:nvSpPr>
          <p:cNvPr id="497691" name="Line 83"/>
          <p:cNvSpPr>
            <a:spLocks noChangeShapeType="1"/>
          </p:cNvSpPr>
          <p:nvPr/>
        </p:nvSpPr>
        <p:spPr bwMode="auto">
          <a:xfrm flipV="1">
            <a:off x="7092950" y="5089525"/>
            <a:ext cx="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7692" name="Text Box 84"/>
          <p:cNvSpPr txBox="1">
            <a:spLocks noChangeArrowheads="1"/>
          </p:cNvSpPr>
          <p:nvPr/>
        </p:nvSpPr>
        <p:spPr bwMode="auto">
          <a:xfrm>
            <a:off x="6991350" y="5568950"/>
            <a:ext cx="1666875" cy="32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defTabSz="828675"/>
            <a:r>
              <a:rPr lang="sv-SE" altLang="zh-CN" sz="1600" b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Nonce payload</a:t>
            </a:r>
            <a:endParaRPr lang="sv-SE" altLang="zh-CN" sz="1600" b="0" noProof="1">
              <a:solidFill>
                <a:srgbClr val="000000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416853" name="Oval 85"/>
          <p:cNvSpPr>
            <a:spLocks noChangeArrowheads="1"/>
          </p:cNvSpPr>
          <p:nvPr/>
        </p:nvSpPr>
        <p:spPr bwMode="auto">
          <a:xfrm>
            <a:off x="1403350" y="4076700"/>
            <a:ext cx="6264275" cy="23050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6854" name="AutoShape 86"/>
          <p:cNvSpPr>
            <a:spLocks noChangeArrowheads="1"/>
          </p:cNvSpPr>
          <p:nvPr/>
        </p:nvSpPr>
        <p:spPr bwMode="auto">
          <a:xfrm>
            <a:off x="179388" y="4581525"/>
            <a:ext cx="1439862" cy="576263"/>
          </a:xfrm>
          <a:prstGeom prst="wedgeRoundRectCallout">
            <a:avLst>
              <a:gd name="adj1" fmla="val 77676"/>
              <a:gd name="adj2" fmla="val 87468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Defined by Oakley</a:t>
            </a:r>
          </a:p>
        </p:txBody>
      </p:sp>
      <p:sp>
        <p:nvSpPr>
          <p:cNvPr id="416855" name="Line 87"/>
          <p:cNvSpPr>
            <a:spLocks noChangeShapeType="1"/>
          </p:cNvSpPr>
          <p:nvPr/>
        </p:nvSpPr>
        <p:spPr bwMode="auto">
          <a:xfrm>
            <a:off x="2555875" y="3141663"/>
            <a:ext cx="576263" cy="11509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6856" name="Line 88"/>
          <p:cNvSpPr>
            <a:spLocks noChangeShapeType="1"/>
          </p:cNvSpPr>
          <p:nvPr/>
        </p:nvSpPr>
        <p:spPr bwMode="auto">
          <a:xfrm>
            <a:off x="2627313" y="4508500"/>
            <a:ext cx="576262" cy="11509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6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6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416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16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6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6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6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6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53" grpId="0" animBg="1"/>
      <p:bldP spid="416854" grpId="0" animBg="1"/>
      <p:bldP spid="416855" grpId="0" animBg="1"/>
      <p:bldP spid="416855" grpId="1" animBg="1"/>
      <p:bldP spid="416856" grpId="0" animBg="1"/>
      <p:bldP spid="416856" grpId="1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5D4E76-5E21-4939-87CB-4A3315950E0E}" type="slidenum">
              <a:rPr lang="en-US" altLang="zh-CN" smtClean="0"/>
              <a:pPr/>
              <a:t>123</a:t>
            </a:fld>
            <a:endParaRPr lang="en-US" altLang="zh-CN" smtClean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Authentication Header (AH) Protection</a:t>
            </a:r>
          </a:p>
        </p:txBody>
      </p:sp>
      <p:pic>
        <p:nvPicPr>
          <p:cNvPr id="49869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1557338"/>
            <a:ext cx="76327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2437" name="AutoShape 5"/>
          <p:cNvSpPr>
            <a:spLocks noChangeArrowheads="1"/>
          </p:cNvSpPr>
          <p:nvPr/>
        </p:nvSpPr>
        <p:spPr bwMode="auto">
          <a:xfrm>
            <a:off x="1692275" y="2060575"/>
            <a:ext cx="4464050" cy="1800225"/>
          </a:xfrm>
          <a:prstGeom prst="wedgeRoundRectCallout">
            <a:avLst>
              <a:gd name="adj1" fmla="val 52523"/>
              <a:gd name="adj2" fmla="val 63315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333399"/>
              </a:buClr>
              <a:buSzPct val="80000"/>
              <a:buFont typeface="Wingdings" pitchFamily="2" charset="2"/>
              <a:buChar char="n"/>
            </a:pPr>
            <a:r>
              <a:rPr lang="en-US" altLang="zh-CN" sz="1600" b="0">
                <a:solidFill>
                  <a:srgbClr val="3333CC"/>
                </a:solidFill>
              </a:rPr>
              <a:t>Changeable IP header fields</a:t>
            </a:r>
            <a:r>
              <a:rPr lang="en-US" altLang="zh-CN" sz="1600" b="0">
                <a:solidFill>
                  <a:srgbClr val="000000"/>
                </a:solidFill>
              </a:rPr>
              <a:t>: TTL, Header checksum</a:t>
            </a:r>
          </a:p>
          <a:p>
            <a:pPr>
              <a:buClr>
                <a:srgbClr val="333399"/>
              </a:buClr>
              <a:buSzPct val="80000"/>
              <a:buFont typeface="Wingdings" pitchFamily="2" charset="2"/>
              <a:buChar char="n"/>
            </a:pPr>
            <a:r>
              <a:rPr lang="en-US" altLang="zh-CN" sz="1600" b="0">
                <a:solidFill>
                  <a:srgbClr val="3333CC"/>
                </a:solidFill>
              </a:rPr>
              <a:t>Predictable fields</a:t>
            </a:r>
            <a:r>
              <a:rPr lang="en-US" altLang="zh-CN" sz="1600" b="0">
                <a:solidFill>
                  <a:srgbClr val="000000"/>
                </a:solidFill>
              </a:rPr>
              <a:t>: Destination address (under source routing)</a:t>
            </a:r>
          </a:p>
          <a:p>
            <a:pPr>
              <a:buClr>
                <a:srgbClr val="333399"/>
              </a:buClr>
              <a:buSzPct val="80000"/>
              <a:buFont typeface="Wingdings" pitchFamily="2" charset="2"/>
              <a:buChar char="n"/>
            </a:pPr>
            <a:r>
              <a:rPr lang="en-US" altLang="zh-CN" sz="1600" b="0">
                <a:solidFill>
                  <a:srgbClr val="3333CC"/>
                </a:solidFill>
              </a:rPr>
              <a:t>Unchangeable fields</a:t>
            </a:r>
            <a:r>
              <a:rPr lang="en-US" altLang="zh-CN" sz="1600" b="0">
                <a:solidFill>
                  <a:srgbClr val="000000"/>
                </a:solidFill>
              </a:rPr>
              <a:t>: Source address, header length</a:t>
            </a:r>
            <a:endParaRPr lang="en-US" altLang="zh-CN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D1F82-EF47-43E1-ABE5-A3A750E0AB01}" type="slidenum">
              <a:rPr lang="en-US" altLang="zh-CN" smtClean="0"/>
              <a:pPr/>
              <a:t>124</a:t>
            </a:fld>
            <a:endParaRPr lang="en-US" altLang="zh-CN" smtClean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Authentication Header</a:t>
            </a:r>
          </a:p>
        </p:txBody>
      </p:sp>
      <p:pic>
        <p:nvPicPr>
          <p:cNvPr id="500739" name="Picture 3"/>
          <p:cNvPicPr>
            <a:picLocks noChangeAspect="1" noChangeArrowheads="1"/>
          </p:cNvPicPr>
          <p:nvPr/>
        </p:nvPicPr>
        <p:blipFill>
          <a:blip r:embed="rId2"/>
          <a:srcRect b="24857"/>
          <a:stretch>
            <a:fillRect/>
          </a:stretch>
        </p:blipFill>
        <p:spPr bwMode="auto">
          <a:xfrm>
            <a:off x="682625" y="1700213"/>
            <a:ext cx="7561263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0036" name="AutoShape 4"/>
          <p:cNvSpPr>
            <a:spLocks noChangeArrowheads="1"/>
          </p:cNvSpPr>
          <p:nvPr/>
        </p:nvSpPr>
        <p:spPr bwMode="auto">
          <a:xfrm>
            <a:off x="6010275" y="1844675"/>
            <a:ext cx="1944688" cy="720725"/>
          </a:xfrm>
          <a:prstGeom prst="wedgeRoundRectCallout">
            <a:avLst>
              <a:gd name="adj1" fmla="val -54000"/>
              <a:gd name="adj2" fmla="val 89648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b="0">
                <a:solidFill>
                  <a:srgbClr val="000000"/>
                </a:solidFill>
              </a:rPr>
              <a:t>Identify Security Association</a:t>
            </a:r>
          </a:p>
        </p:txBody>
      </p:sp>
      <p:sp>
        <p:nvSpPr>
          <p:cNvPr id="300037" name="AutoShape 5"/>
          <p:cNvSpPr>
            <a:spLocks noChangeArrowheads="1"/>
          </p:cNvSpPr>
          <p:nvPr/>
        </p:nvSpPr>
        <p:spPr bwMode="auto">
          <a:xfrm>
            <a:off x="6010275" y="2276475"/>
            <a:ext cx="1944688" cy="720725"/>
          </a:xfrm>
          <a:prstGeom prst="wedgeRoundRectCallout">
            <a:avLst>
              <a:gd name="adj1" fmla="val -54000"/>
              <a:gd name="adj2" fmla="val 89648"/>
              <a:gd name="adj3" fmla="val 16667"/>
            </a:avLst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b="0">
                <a:solidFill>
                  <a:srgbClr val="000000"/>
                </a:solidFill>
              </a:rPr>
              <a:t>Protect from replay attack</a:t>
            </a:r>
          </a:p>
        </p:txBody>
      </p:sp>
      <p:sp>
        <p:nvSpPr>
          <p:cNvPr id="300038" name="AutoShape 6"/>
          <p:cNvSpPr>
            <a:spLocks noChangeArrowheads="1"/>
          </p:cNvSpPr>
          <p:nvPr/>
        </p:nvSpPr>
        <p:spPr bwMode="auto">
          <a:xfrm>
            <a:off x="6010275" y="3140075"/>
            <a:ext cx="1944688" cy="720725"/>
          </a:xfrm>
          <a:prstGeom prst="wedgeRoundRectCallout">
            <a:avLst>
              <a:gd name="adj1" fmla="val -54000"/>
              <a:gd name="adj2" fmla="val 89648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 b="0">
                <a:solidFill>
                  <a:srgbClr val="000000"/>
                </a:solidFill>
              </a:rPr>
              <a:t>MAC code of IP packets</a:t>
            </a:r>
          </a:p>
        </p:txBody>
      </p:sp>
      <p:sp>
        <p:nvSpPr>
          <p:cNvPr id="500743" name="Text Box 7"/>
          <p:cNvSpPr txBox="1">
            <a:spLocks noChangeArrowheads="1"/>
          </p:cNvSpPr>
          <p:nvPr/>
        </p:nvSpPr>
        <p:spPr bwMode="auto">
          <a:xfrm>
            <a:off x="682625" y="4940300"/>
            <a:ext cx="5434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</a:rPr>
              <a:t>Payload length: AH length in 32 bits word (minus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/>
      <p:bldP spid="300036" grpId="1" animBg="1"/>
      <p:bldP spid="300037" grpId="0" animBg="1"/>
      <p:bldP spid="300037" grpId="1" animBg="1"/>
      <p:bldP spid="30003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CE5BB1-7BFE-4D66-B002-500E52359058}" type="slidenum">
              <a:rPr lang="en-US" altLang="zh-CN" smtClean="0"/>
              <a:pPr/>
              <a:t>125</a:t>
            </a:fld>
            <a:endParaRPr lang="en-US" altLang="zh-CN" smtClean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ESP Protection</a:t>
            </a:r>
          </a:p>
        </p:txBody>
      </p:sp>
      <p:pic>
        <p:nvPicPr>
          <p:cNvPr id="50176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1484313"/>
            <a:ext cx="7370763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4485" name="Oval 5"/>
          <p:cNvSpPr>
            <a:spLocks noChangeArrowheads="1"/>
          </p:cNvSpPr>
          <p:nvPr/>
        </p:nvSpPr>
        <p:spPr bwMode="auto">
          <a:xfrm>
            <a:off x="5003800" y="1628775"/>
            <a:ext cx="2663825" cy="5762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4486" name="Oval 6"/>
          <p:cNvSpPr>
            <a:spLocks noChangeArrowheads="1"/>
          </p:cNvSpPr>
          <p:nvPr/>
        </p:nvSpPr>
        <p:spPr bwMode="auto">
          <a:xfrm>
            <a:off x="5003800" y="4221163"/>
            <a:ext cx="2663825" cy="576262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4487" name="Oval 7"/>
          <p:cNvSpPr>
            <a:spLocks noChangeArrowheads="1"/>
          </p:cNvSpPr>
          <p:nvPr/>
        </p:nvSpPr>
        <p:spPr bwMode="auto">
          <a:xfrm>
            <a:off x="3635375" y="2492375"/>
            <a:ext cx="4032250" cy="360363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4488" name="Oval 8"/>
          <p:cNvSpPr>
            <a:spLocks noChangeArrowheads="1"/>
          </p:cNvSpPr>
          <p:nvPr/>
        </p:nvSpPr>
        <p:spPr bwMode="auto">
          <a:xfrm>
            <a:off x="3635375" y="5084763"/>
            <a:ext cx="4032250" cy="3603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4489" name="AutoShape 9"/>
          <p:cNvSpPr>
            <a:spLocks noChangeArrowheads="1"/>
          </p:cNvSpPr>
          <p:nvPr/>
        </p:nvSpPr>
        <p:spPr bwMode="auto">
          <a:xfrm>
            <a:off x="3851275" y="3141663"/>
            <a:ext cx="1873250" cy="431800"/>
          </a:xfrm>
          <a:prstGeom prst="wedgeRoundRectCallout">
            <a:avLst>
              <a:gd name="adj1" fmla="val 62968"/>
              <a:gd name="adj2" fmla="val -136028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Authenticated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 animBg="1"/>
      <p:bldP spid="404485" grpId="1" animBg="1"/>
      <p:bldP spid="404486" grpId="0" animBg="1"/>
      <p:bldP spid="404486" grpId="1" animBg="1"/>
      <p:bldP spid="404487" grpId="0" animBg="1"/>
      <p:bldP spid="404488" grpId="0" animBg="1"/>
      <p:bldP spid="40448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D2EAF-B3A6-495F-ADD6-BD0DF4E76E12}" type="slidenum">
              <a:rPr lang="en-US" altLang="zh-CN" smtClean="0"/>
              <a:pPr/>
              <a:t>126</a:t>
            </a:fld>
            <a:endParaRPr lang="en-US" altLang="zh-CN" smtClean="0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ESP Packet</a:t>
            </a:r>
          </a:p>
        </p:txBody>
      </p:sp>
      <p:pic>
        <p:nvPicPr>
          <p:cNvPr id="503811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2788"/>
          <a:stretch>
            <a:fillRect/>
          </a:stretch>
        </p:blipFill>
        <p:spPr bwMode="auto">
          <a:xfrm>
            <a:off x="323850" y="1412875"/>
            <a:ext cx="720090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6533" name="AutoShape 5"/>
          <p:cNvSpPr>
            <a:spLocks noChangeArrowheads="1"/>
          </p:cNvSpPr>
          <p:nvPr/>
        </p:nvSpPr>
        <p:spPr bwMode="auto">
          <a:xfrm>
            <a:off x="6516688" y="1773238"/>
            <a:ext cx="2087562" cy="431800"/>
          </a:xfrm>
          <a:prstGeom prst="wedgeRoundRectCallout">
            <a:avLst>
              <a:gd name="adj1" fmla="val -56690"/>
              <a:gd name="adj2" fmla="val 110296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ESP Header</a:t>
            </a:r>
          </a:p>
        </p:txBody>
      </p:sp>
      <p:sp>
        <p:nvSpPr>
          <p:cNvPr id="406534" name="AutoShape 6"/>
          <p:cNvSpPr>
            <a:spLocks noChangeArrowheads="1"/>
          </p:cNvSpPr>
          <p:nvPr/>
        </p:nvSpPr>
        <p:spPr bwMode="auto">
          <a:xfrm>
            <a:off x="6516688" y="3860800"/>
            <a:ext cx="2087562" cy="431800"/>
          </a:xfrm>
          <a:prstGeom prst="wedgeRoundRectCallout">
            <a:avLst>
              <a:gd name="adj1" fmla="val -56690"/>
              <a:gd name="adj2" fmla="val 110296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ESP Trailer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animBg="1"/>
      <p:bldP spid="40653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077A25-E4E0-44A6-8B0A-B3CE70D24202}" type="slidenum">
              <a:rPr lang="en-US" altLang="zh-CN" smtClean="0"/>
              <a:pPr/>
              <a:t>127</a:t>
            </a:fld>
            <a:endParaRPr lang="en-US" altLang="zh-CN" smtClean="0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ESP Trailer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Padding</a:t>
            </a:r>
            <a:r>
              <a:rPr lang="en-US" altLang="zh-CN" smtClean="0"/>
              <a:t> is used for</a:t>
            </a:r>
          </a:p>
          <a:p>
            <a:pPr eaLnBrk="1" hangingPunct="1"/>
            <a:r>
              <a:rPr lang="en-US" altLang="zh-CN" smtClean="0"/>
              <a:t>Making sure next header is properly aligned</a:t>
            </a:r>
          </a:p>
          <a:p>
            <a:pPr eaLnBrk="1" hangingPunct="1"/>
            <a:r>
              <a:rPr lang="en-US" altLang="zh-CN" smtClean="0"/>
              <a:t>May be necessary if cipher requires blocks of a certain size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May contain </a:t>
            </a:r>
            <a:r>
              <a:rPr lang="en-US" altLang="zh-CN" smtClean="0">
                <a:latin typeface="Comic Sans MS" pitchFamily="66" charset="0"/>
              </a:rPr>
              <a:t>IV</a:t>
            </a:r>
            <a:r>
              <a:rPr lang="en-US" altLang="zh-CN" smtClean="0"/>
              <a:t> for the cipher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Random padding </a:t>
            </a:r>
            <a:r>
              <a:rPr lang="en-US" altLang="zh-CN" smtClean="0"/>
              <a:t>can also be used to make traffic analysis harder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Securing Wireless LANs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Securing 802.11</a:t>
            </a:r>
          </a:p>
          <a:p>
            <a:pPr lvl="1">
              <a:defRPr/>
            </a:pPr>
            <a:r>
              <a:rPr lang="en-US" dirty="0" smtClean="0"/>
              <a:t>Authentication + Encryption</a:t>
            </a:r>
          </a:p>
          <a:p>
            <a:pPr lvl="1">
              <a:defRPr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attempt: Wired Equivalent Privacy (WEP), </a:t>
            </a:r>
            <a:r>
              <a:rPr lang="en-US" dirty="0" smtClean="0">
                <a:solidFill>
                  <a:srgbClr val="FF0000"/>
                </a:solidFill>
              </a:rPr>
              <a:t>failed</a:t>
            </a:r>
          </a:p>
          <a:p>
            <a:pPr lvl="1">
              <a:defRPr/>
            </a:pPr>
            <a:r>
              <a:rPr lang="en-US" dirty="0" smtClean="0"/>
              <a:t>Current attempt: 802.11i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Wired Equivalent Privacy</a:t>
            </a:r>
          </a:p>
          <a:p>
            <a:pPr lvl="1">
              <a:defRPr/>
            </a:pPr>
            <a:r>
              <a:rPr lang="en-US" dirty="0" smtClean="0"/>
              <a:t>Use shared key: 40-bit master key + 24-bit initialization vector (IV)</a:t>
            </a:r>
          </a:p>
          <a:p>
            <a:pPr lvl="1">
              <a:defRPr/>
            </a:pPr>
            <a:r>
              <a:rPr lang="en-US" dirty="0" smtClean="0"/>
              <a:t>No key distribution mechanism, </a:t>
            </a:r>
            <a:r>
              <a:rPr lang="en-US" dirty="0" smtClean="0">
                <a:solidFill>
                  <a:srgbClr val="FF0000"/>
                </a:solidFill>
              </a:rPr>
              <a:t>key set manually</a:t>
            </a:r>
          </a:p>
          <a:p>
            <a:pPr lvl="1">
              <a:defRPr/>
            </a:pPr>
            <a:r>
              <a:rPr lang="en-US" dirty="0" smtClean="0"/>
              <a:t>Access point supposes only the mobile host has key</a:t>
            </a:r>
            <a:endParaRPr lang="en-US" dirty="0"/>
          </a:p>
        </p:txBody>
      </p:sp>
      <p:sp>
        <p:nvSpPr>
          <p:cNvPr id="5068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3E061-9A01-4069-8A1C-C7BFA8903739}" type="slidenum">
              <a:rPr lang="en-US" altLang="zh-CN" smtClean="0"/>
              <a:pPr/>
              <a:t>128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Wired Equivalent Privacy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Authentication</a:t>
            </a:r>
          </a:p>
          <a:p>
            <a:pPr>
              <a:defRPr/>
            </a:pPr>
            <a:r>
              <a:rPr lang="en-US" dirty="0" smtClean="0"/>
              <a:t>Mobile host requests authentication from access point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Access point sends back 128-bit nonce (against replay)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Host encrypts nonce using </a:t>
            </a:r>
            <a:r>
              <a:rPr lang="en-US" dirty="0" smtClean="0">
                <a:solidFill>
                  <a:srgbClr val="0000FF"/>
                </a:solidFill>
              </a:rPr>
              <a:t>shared master key K</a:t>
            </a:r>
            <a:r>
              <a:rPr lang="en-US" baseline="-25000" dirty="0" smtClean="0">
                <a:solidFill>
                  <a:srgbClr val="0000FF"/>
                </a:solidFill>
              </a:rPr>
              <a:t>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Access point decrypts nonce, authenticates host</a:t>
            </a:r>
            <a:endParaRPr lang="en-US" dirty="0"/>
          </a:p>
        </p:txBody>
      </p:sp>
      <p:sp>
        <p:nvSpPr>
          <p:cNvPr id="5089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6DE3DE-3CF7-408D-BF83-E5F291A5E56C}" type="slidenum">
              <a:rPr lang="en-US" altLang="zh-CN" smtClean="0"/>
              <a:pPr/>
              <a:t>129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3FC456-1D36-42C4-A750-8A4053356417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Attacking Encryption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Cryptoanalysis</a:t>
            </a:r>
          </a:p>
          <a:p>
            <a:pPr lvl="1" eaLnBrk="1" hangingPunct="1"/>
            <a:r>
              <a:rPr lang="en-US" altLang="zh-CN" smtClean="0"/>
              <a:t>Rely on nature of algorithm plus knowledge of general characteristics of plain / cipher text</a:t>
            </a:r>
          </a:p>
          <a:p>
            <a:pPr lvl="1" eaLnBrk="1" hangingPunct="1"/>
            <a:r>
              <a:rPr lang="en-US" altLang="zh-CN" smtClean="0"/>
              <a:t>Attempt to deduce plain text or key</a:t>
            </a:r>
          </a:p>
          <a:p>
            <a:pPr lvl="2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Brute force</a:t>
            </a:r>
          </a:p>
          <a:p>
            <a:pPr lvl="1" eaLnBrk="1" hangingPunct="1"/>
            <a:r>
              <a:rPr lang="en-US" altLang="zh-CN" smtClean="0"/>
              <a:t>Try every possible key until plain text is achieved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Wired Equivalent Privacy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37306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Encryption</a:t>
            </a:r>
          </a:p>
          <a:p>
            <a:pPr>
              <a:defRPr/>
            </a:pPr>
            <a:r>
              <a:rPr lang="en-US" dirty="0" smtClean="0">
                <a:latin typeface="Comic Sans MS" pitchFamily="66" charset="0"/>
              </a:rPr>
              <a:t>40-bit K</a:t>
            </a:r>
            <a:r>
              <a:rPr lang="en-US" baseline="-25000" dirty="0" smtClean="0">
                <a:latin typeface="Comic Sans MS" pitchFamily="66" charset="0"/>
              </a:rPr>
              <a:t>S</a:t>
            </a:r>
            <a:r>
              <a:rPr lang="en-US" dirty="0" smtClean="0">
                <a:latin typeface="Comic Sans MS" pitchFamily="66" charset="0"/>
              </a:rPr>
              <a:t> + 24-bit IV </a:t>
            </a:r>
            <a:r>
              <a:rPr lang="en-US" dirty="0" smtClean="0"/>
              <a:t>used to </a:t>
            </a:r>
            <a:r>
              <a:rPr lang="en-US" dirty="0" smtClean="0">
                <a:solidFill>
                  <a:srgbClr val="0000FF"/>
                </a:solidFill>
              </a:rPr>
              <a:t>generate a stream of keys</a:t>
            </a:r>
          </a:p>
          <a:p>
            <a:pPr lvl="1">
              <a:defRPr/>
            </a:pPr>
            <a:r>
              <a:rPr lang="en-US" dirty="0" smtClean="0"/>
              <a:t>Generator assures same key stream for similar 64-bit key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Key stream </a:t>
            </a:r>
            <a:r>
              <a:rPr lang="en-US" dirty="0" err="1" smtClean="0"/>
              <a:t>XOR’ed</a:t>
            </a:r>
            <a:r>
              <a:rPr lang="en-US" dirty="0" smtClean="0"/>
              <a:t> with plaintext and checksum to </a:t>
            </a:r>
            <a:r>
              <a:rPr lang="en-US" dirty="0" smtClean="0">
                <a:solidFill>
                  <a:srgbClr val="FF0000"/>
                </a:solidFill>
              </a:rPr>
              <a:t>produce cipher text</a:t>
            </a:r>
          </a:p>
          <a:p>
            <a:pPr lvl="1">
              <a:defRPr/>
            </a:pPr>
            <a:r>
              <a:rPr lang="en-US" dirty="0" smtClean="0"/>
              <a:t>For each octet of </a:t>
            </a:r>
            <a:r>
              <a:rPr lang="en-US" dirty="0" err="1" smtClean="0"/>
              <a:t>msg</a:t>
            </a:r>
            <a:r>
              <a:rPr lang="en-US" dirty="0" smtClean="0"/>
              <a:t> data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: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endParaRPr lang="en-US" b="1" i="1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defRPr/>
            </a:pPr>
            <a:r>
              <a:rPr lang="en-US" dirty="0" smtClean="0">
                <a:sym typeface="Symbol"/>
              </a:rPr>
              <a:t>For each octet of CRC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crc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sym typeface="Symbol"/>
              </a:rPr>
              <a:t>: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n+j</a:t>
            </a:r>
            <a:r>
              <a:rPr lang="en-US" dirty="0" smtClean="0">
                <a:sym typeface="Symbol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 k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n+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crc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en-US" b="1" i="1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defRPr/>
            </a:pPr>
            <a:endParaRPr lang="en-US" b="1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IV and cipher text sent in frame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099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C3B176-A36A-402A-8C41-AF088D172244}" type="slidenum">
              <a:rPr lang="en-US" altLang="zh-CN" smtClean="0"/>
              <a:pPr/>
              <a:t>130</a:t>
            </a:fld>
            <a:endParaRPr lang="en-US" altLang="zh-CN" smtClean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57250" y="5214938"/>
            <a:ext cx="6786563" cy="642937"/>
            <a:chOff x="857224" y="5072074"/>
            <a:chExt cx="6786610" cy="642942"/>
          </a:xfrm>
        </p:grpSpPr>
        <p:sp>
          <p:nvSpPr>
            <p:cNvPr id="5" name="矩形 4"/>
            <p:cNvSpPr/>
            <p:nvPr/>
          </p:nvSpPr>
          <p:spPr bwMode="auto">
            <a:xfrm>
              <a:off x="857224" y="5072074"/>
              <a:ext cx="1285884" cy="642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b="0" dirty="0">
                  <a:solidFill>
                    <a:schemeClr val="tx1"/>
                  </a:solidFill>
                  <a:latin typeface="Comic Sans MS" pitchFamily="66" charset="0"/>
                </a:rPr>
                <a:t>802.11 Header</a:t>
              </a: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143108" y="5072074"/>
              <a:ext cx="642942" cy="642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solidFill>
                    <a:schemeClr val="tx1"/>
                  </a:solidFill>
                  <a:latin typeface="Comic Sans MS" pitchFamily="66" charset="0"/>
                </a:rPr>
                <a:t>IV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786050" y="5072074"/>
              <a:ext cx="4857784" cy="642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solidFill>
                    <a:schemeClr val="tx1"/>
                  </a:solidFill>
                  <a:latin typeface="Comic Sans MS" pitchFamily="66" charset="0"/>
                </a:rPr>
                <a:t>WEP encrypted data + CRC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Attack WEP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Security hole</a:t>
            </a:r>
          </a:p>
          <a:p>
            <a:pPr lvl="1">
              <a:defRPr/>
            </a:pPr>
            <a:r>
              <a:rPr lang="en-US" sz="2400" dirty="0" smtClean="0"/>
              <a:t>24-bit IV, one IV per frame</a:t>
            </a:r>
          </a:p>
          <a:p>
            <a:pPr lvl="1">
              <a:defRPr/>
            </a:pPr>
            <a:r>
              <a:rPr lang="en-US" sz="2400" dirty="0" smtClean="0"/>
              <a:t>If assigned randomly, expected reuse once per 5000 frames</a:t>
            </a:r>
          </a:p>
          <a:p>
            <a:pPr lvl="1">
              <a:defRPr/>
            </a:pPr>
            <a:r>
              <a:rPr lang="en-US" sz="2400" dirty="0" smtClean="0"/>
              <a:t>If assigned sequentially, reused at each startup</a:t>
            </a:r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Attack is easy</a:t>
            </a:r>
            <a:r>
              <a:rPr lang="en-US" sz="2800" dirty="0" smtClean="0"/>
              <a:t>, since</a:t>
            </a:r>
          </a:p>
          <a:p>
            <a:pPr lvl="2">
              <a:defRPr/>
            </a:pPr>
            <a:endParaRPr lang="en-US" sz="2000" dirty="0" smtClean="0"/>
          </a:p>
          <a:p>
            <a:pPr lvl="2">
              <a:defRPr/>
            </a:pPr>
            <a:endParaRPr lang="en-US" sz="2000" dirty="0" smtClean="0"/>
          </a:p>
          <a:p>
            <a:pPr lvl="1">
              <a:defRPr/>
            </a:pPr>
            <a:r>
              <a:rPr lang="en-US" sz="2400" dirty="0" smtClean="0"/>
              <a:t>Cipher text C is the same if IV reused</a:t>
            </a:r>
          </a:p>
          <a:p>
            <a:pPr lvl="1">
              <a:defRPr/>
            </a:pPr>
            <a:r>
              <a:rPr lang="en-US" sz="2400" dirty="0" smtClean="0"/>
              <a:t>If Trudy causes Alice encrypt a known plain text P</a:t>
            </a:r>
            <a:r>
              <a:rPr lang="en-US" sz="2400" baseline="-25000" dirty="0" smtClean="0"/>
              <a:t>1</a:t>
            </a:r>
          </a:p>
          <a:p>
            <a:pPr lvl="1">
              <a:defRPr/>
            </a:pPr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will be known </a:t>
            </a:r>
            <a:r>
              <a:rPr lang="en-US" sz="2400" dirty="0" smtClean="0">
                <a:solidFill>
                  <a:srgbClr val="FF0000"/>
                </a:solidFill>
              </a:rPr>
              <a:t>once the IV reappear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357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E4EB3-8DBE-4074-9268-18CF31F46973}" type="slidenum">
              <a:rPr lang="en-US" altLang="zh-CN" smtClean="0"/>
              <a:pPr/>
              <a:t>131</a:t>
            </a:fld>
            <a:endParaRPr lang="en-US" altLang="zh-CN" smtClean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144588" y="4186238"/>
          <a:ext cx="5995987" cy="538162"/>
        </p:xfrm>
        <a:graphic>
          <a:graphicData uri="http://schemas.openxmlformats.org/presentationml/2006/ole">
            <p:oleObj spid="_x0000_s493570" name="Formula" r:id="rId3" imgW="1877400" imgH="167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802.11i Improved Security</a:t>
            </a:r>
          </a:p>
        </p:txBody>
      </p:sp>
      <p:sp>
        <p:nvSpPr>
          <p:cNvPr id="5130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Uses </a:t>
            </a:r>
            <a:r>
              <a:rPr lang="en-US" altLang="zh-CN" smtClean="0">
                <a:solidFill>
                  <a:srgbClr val="FF0000"/>
                </a:solidFill>
              </a:rPr>
              <a:t>authentication server </a:t>
            </a:r>
            <a:r>
              <a:rPr lang="en-US" altLang="zh-CN" smtClean="0"/>
              <a:t>separate from access point</a:t>
            </a:r>
          </a:p>
          <a:p>
            <a:pPr lvl="3"/>
            <a:endParaRPr lang="en-US" altLang="zh-CN" smtClean="0"/>
          </a:p>
          <a:p>
            <a:r>
              <a:rPr lang="en-US" altLang="zh-CN" smtClean="0"/>
              <a:t>Provides </a:t>
            </a:r>
            <a:r>
              <a:rPr lang="en-US" altLang="zh-CN" smtClean="0">
                <a:solidFill>
                  <a:srgbClr val="0000FF"/>
                </a:solidFill>
              </a:rPr>
              <a:t>key distribution mechanism</a:t>
            </a:r>
          </a:p>
          <a:p>
            <a:pPr lvl="3"/>
            <a:endParaRPr lang="en-US" altLang="zh-CN" smtClean="0"/>
          </a:p>
          <a:p>
            <a:r>
              <a:rPr lang="en-US" altLang="zh-CN" smtClean="0"/>
              <a:t>Numerous (stronger) forms of encryption possible</a:t>
            </a:r>
          </a:p>
        </p:txBody>
      </p:sp>
      <p:sp>
        <p:nvSpPr>
          <p:cNvPr id="5130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A5E03-8C12-4105-87BB-3A56383BE6C6}" type="slidenum">
              <a:rPr lang="en-US" altLang="zh-CN" smtClean="0"/>
              <a:pPr/>
              <a:t>132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802.11i Procedure</a:t>
            </a:r>
          </a:p>
        </p:txBody>
      </p:sp>
      <p:sp>
        <p:nvSpPr>
          <p:cNvPr id="4945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5914ED-E33A-46CD-AD79-B2BCC22C9D83}" type="slidenum">
              <a:rPr lang="en-US" altLang="zh-CN" smtClean="0"/>
              <a:pPr/>
              <a:t>133</a:t>
            </a:fld>
            <a:endParaRPr lang="en-US" altLang="zh-CN" smtClean="0"/>
          </a:p>
        </p:txBody>
      </p:sp>
      <p:grpSp>
        <p:nvGrpSpPr>
          <p:cNvPr id="494600" name="Group 2"/>
          <p:cNvGrpSpPr>
            <a:grpSpLocks/>
          </p:cNvGrpSpPr>
          <p:nvPr/>
        </p:nvGrpSpPr>
        <p:grpSpPr bwMode="auto">
          <a:xfrm>
            <a:off x="911225" y="1727200"/>
            <a:ext cx="822325" cy="727075"/>
            <a:chOff x="2870" y="1518"/>
            <a:chExt cx="292" cy="320"/>
          </a:xfrm>
        </p:grpSpPr>
        <p:graphicFrame>
          <p:nvGraphicFramePr>
            <p:cNvPr id="494596" name="Object 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494596" r:id="rId4" imgW="819000" imgH="847800" progId="">
                <p:embed/>
              </p:oleObj>
            </a:graphicData>
          </a:graphic>
        </p:graphicFrame>
        <p:graphicFrame>
          <p:nvGraphicFramePr>
            <p:cNvPr id="494597" name="Object 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494597" r:id="rId5" imgW="1266840" imgH="1200240" progId="">
                <p:embed/>
              </p:oleObj>
            </a:graphicData>
          </a:graphic>
        </p:graphicFrame>
      </p:grpSp>
      <p:grpSp>
        <p:nvGrpSpPr>
          <p:cNvPr id="494601" name="Group 5"/>
          <p:cNvGrpSpPr>
            <a:grpSpLocks/>
          </p:cNvGrpSpPr>
          <p:nvPr/>
        </p:nvGrpSpPr>
        <p:grpSpPr bwMode="auto">
          <a:xfrm flipH="1">
            <a:off x="3587750" y="1665288"/>
            <a:ext cx="633413" cy="412750"/>
            <a:chOff x="2700" y="926"/>
            <a:chExt cx="435" cy="406"/>
          </a:xfrm>
        </p:grpSpPr>
        <p:sp>
          <p:nvSpPr>
            <p:cNvPr id="94" name="Freeform 6"/>
            <p:cNvSpPr>
              <a:spLocks noEditPoints="1"/>
            </p:cNvSpPr>
            <p:nvPr/>
          </p:nvSpPr>
          <p:spPr bwMode="auto">
            <a:xfrm>
              <a:off x="2700" y="926"/>
              <a:ext cx="435" cy="375"/>
            </a:xfrm>
            <a:custGeom>
              <a:avLst/>
              <a:gdLst>
                <a:gd name="T0" fmla="*/ 53 w 2742"/>
                <a:gd name="T1" fmla="*/ 0 h 2869"/>
                <a:gd name="T2" fmla="*/ 59 w 2742"/>
                <a:gd name="T3" fmla="*/ 1 h 2869"/>
                <a:gd name="T4" fmla="*/ 63 w 2742"/>
                <a:gd name="T5" fmla="*/ 4 h 2869"/>
                <a:gd name="T6" fmla="*/ 67 w 2742"/>
                <a:gd name="T7" fmla="*/ 7 h 2869"/>
                <a:gd name="T8" fmla="*/ 69 w 2742"/>
                <a:gd name="T9" fmla="*/ 11 h 2869"/>
                <a:gd name="T10" fmla="*/ 69 w 2742"/>
                <a:gd name="T11" fmla="*/ 18 h 2869"/>
                <a:gd name="T12" fmla="*/ 65 w 2742"/>
                <a:gd name="T13" fmla="*/ 25 h 2869"/>
                <a:gd name="T14" fmla="*/ 58 w 2742"/>
                <a:gd name="T15" fmla="*/ 33 h 2869"/>
                <a:gd name="T16" fmla="*/ 47 w 2742"/>
                <a:gd name="T17" fmla="*/ 41 h 2869"/>
                <a:gd name="T18" fmla="*/ 33 w 2742"/>
                <a:gd name="T19" fmla="*/ 47 h 2869"/>
                <a:gd name="T20" fmla="*/ 19 w 2742"/>
                <a:gd name="T21" fmla="*/ 49 h 2869"/>
                <a:gd name="T22" fmla="*/ 8 w 2742"/>
                <a:gd name="T23" fmla="*/ 46 h 2869"/>
                <a:gd name="T24" fmla="*/ 1 w 2742"/>
                <a:gd name="T25" fmla="*/ 40 h 2869"/>
                <a:gd name="T26" fmla="*/ 0 w 2742"/>
                <a:gd name="T27" fmla="*/ 32 h 2869"/>
                <a:gd name="T28" fmla="*/ 3 w 2742"/>
                <a:gd name="T29" fmla="*/ 25 h 2869"/>
                <a:gd name="T30" fmla="*/ 9 w 2742"/>
                <a:gd name="T31" fmla="*/ 17 h 2869"/>
                <a:gd name="T32" fmla="*/ 16 w 2742"/>
                <a:gd name="T33" fmla="*/ 11 h 2869"/>
                <a:gd name="T34" fmla="*/ 23 w 2742"/>
                <a:gd name="T35" fmla="*/ 7 h 2869"/>
                <a:gd name="T36" fmla="*/ 31 w 2742"/>
                <a:gd name="T37" fmla="*/ 4 h 2869"/>
                <a:gd name="T38" fmla="*/ 38 w 2742"/>
                <a:gd name="T39" fmla="*/ 1 h 2869"/>
                <a:gd name="T40" fmla="*/ 44 w 2742"/>
                <a:gd name="T41" fmla="*/ 0 h 2869"/>
                <a:gd name="T42" fmla="*/ 49 w 2742"/>
                <a:gd name="T43" fmla="*/ 1 h 2869"/>
                <a:gd name="T44" fmla="*/ 42 w 2742"/>
                <a:gd name="T45" fmla="*/ 1 h 2869"/>
                <a:gd name="T46" fmla="*/ 36 w 2742"/>
                <a:gd name="T47" fmla="*/ 3 h 2869"/>
                <a:gd name="T48" fmla="*/ 29 w 2742"/>
                <a:gd name="T49" fmla="*/ 5 h 2869"/>
                <a:gd name="T50" fmla="*/ 22 w 2742"/>
                <a:gd name="T51" fmla="*/ 8 h 2869"/>
                <a:gd name="T52" fmla="*/ 15 w 2742"/>
                <a:gd name="T53" fmla="*/ 13 h 2869"/>
                <a:gd name="T54" fmla="*/ 9 w 2742"/>
                <a:gd name="T55" fmla="*/ 19 h 2869"/>
                <a:gd name="T56" fmla="*/ 4 w 2742"/>
                <a:gd name="T57" fmla="*/ 26 h 2869"/>
                <a:gd name="T58" fmla="*/ 3 w 2742"/>
                <a:gd name="T59" fmla="*/ 33 h 2869"/>
                <a:gd name="T60" fmla="*/ 6 w 2742"/>
                <a:gd name="T61" fmla="*/ 40 h 2869"/>
                <a:gd name="T62" fmla="*/ 13 w 2742"/>
                <a:gd name="T63" fmla="*/ 45 h 2869"/>
                <a:gd name="T64" fmla="*/ 25 w 2742"/>
                <a:gd name="T65" fmla="*/ 45 h 2869"/>
                <a:gd name="T66" fmla="*/ 38 w 2742"/>
                <a:gd name="T67" fmla="*/ 43 h 2869"/>
                <a:gd name="T68" fmla="*/ 50 w 2742"/>
                <a:gd name="T69" fmla="*/ 37 h 2869"/>
                <a:gd name="T70" fmla="*/ 59 w 2742"/>
                <a:gd name="T71" fmla="*/ 30 h 2869"/>
                <a:gd name="T72" fmla="*/ 65 w 2742"/>
                <a:gd name="T73" fmla="*/ 22 h 2869"/>
                <a:gd name="T74" fmla="*/ 67 w 2742"/>
                <a:gd name="T75" fmla="*/ 15 h 2869"/>
                <a:gd name="T76" fmla="*/ 67 w 2742"/>
                <a:gd name="T77" fmla="*/ 10 h 2869"/>
                <a:gd name="T78" fmla="*/ 64 w 2742"/>
                <a:gd name="T79" fmla="*/ 6 h 2869"/>
                <a:gd name="T80" fmla="*/ 61 w 2742"/>
                <a:gd name="T81" fmla="*/ 3 h 2869"/>
                <a:gd name="T82" fmla="*/ 56 w 2742"/>
                <a:gd name="T83" fmla="*/ 2 h 2869"/>
                <a:gd name="T84" fmla="*/ 51 w 2742"/>
                <a:gd name="T85" fmla="*/ 1 h 28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2"/>
                <a:gd name="T130" fmla="*/ 0 h 2869"/>
                <a:gd name="T131" fmla="*/ 2742 w 2742"/>
                <a:gd name="T132" fmla="*/ 2869 h 28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2" h="2869">
                  <a:moveTo>
                    <a:pt x="1945" y="0"/>
                  </a:moveTo>
                  <a:lnTo>
                    <a:pt x="2028" y="3"/>
                  </a:lnTo>
                  <a:lnTo>
                    <a:pt x="2110" y="13"/>
                  </a:lnTo>
                  <a:lnTo>
                    <a:pt x="2187" y="30"/>
                  </a:lnTo>
                  <a:lnTo>
                    <a:pt x="2261" y="54"/>
                  </a:lnTo>
                  <a:lnTo>
                    <a:pt x="2328" y="83"/>
                  </a:lnTo>
                  <a:lnTo>
                    <a:pt x="2393" y="119"/>
                  </a:lnTo>
                  <a:lnTo>
                    <a:pt x="2451" y="160"/>
                  </a:lnTo>
                  <a:lnTo>
                    <a:pt x="2506" y="208"/>
                  </a:lnTo>
                  <a:lnTo>
                    <a:pt x="2560" y="266"/>
                  </a:lnTo>
                  <a:lnTo>
                    <a:pt x="2611" y="331"/>
                  </a:lnTo>
                  <a:lnTo>
                    <a:pt x="2653" y="402"/>
                  </a:lnTo>
                  <a:lnTo>
                    <a:pt x="2689" y="482"/>
                  </a:lnTo>
                  <a:lnTo>
                    <a:pt x="2715" y="570"/>
                  </a:lnTo>
                  <a:lnTo>
                    <a:pt x="2735" y="670"/>
                  </a:lnTo>
                  <a:lnTo>
                    <a:pt x="2742" y="781"/>
                  </a:lnTo>
                  <a:lnTo>
                    <a:pt x="2742" y="907"/>
                  </a:lnTo>
                  <a:lnTo>
                    <a:pt x="2726" y="1042"/>
                  </a:lnTo>
                  <a:lnTo>
                    <a:pt x="2695" y="1188"/>
                  </a:lnTo>
                  <a:lnTo>
                    <a:pt x="2648" y="1339"/>
                  </a:lnTo>
                  <a:lnTo>
                    <a:pt x="2587" y="1496"/>
                  </a:lnTo>
                  <a:lnTo>
                    <a:pt x="2510" y="1653"/>
                  </a:lnTo>
                  <a:lnTo>
                    <a:pt x="2420" y="1810"/>
                  </a:lnTo>
                  <a:lnTo>
                    <a:pt x="2315" y="1963"/>
                  </a:lnTo>
                  <a:lnTo>
                    <a:pt x="2200" y="2111"/>
                  </a:lnTo>
                  <a:lnTo>
                    <a:pt x="2045" y="2274"/>
                  </a:lnTo>
                  <a:lnTo>
                    <a:pt x="1879" y="2423"/>
                  </a:lnTo>
                  <a:lnTo>
                    <a:pt x="1703" y="2554"/>
                  </a:lnTo>
                  <a:lnTo>
                    <a:pt x="1521" y="2666"/>
                  </a:lnTo>
                  <a:lnTo>
                    <a:pt x="1333" y="2755"/>
                  </a:lnTo>
                  <a:lnTo>
                    <a:pt x="1142" y="2821"/>
                  </a:lnTo>
                  <a:lnTo>
                    <a:pt x="949" y="2858"/>
                  </a:lnTo>
                  <a:lnTo>
                    <a:pt x="761" y="2869"/>
                  </a:lnTo>
                  <a:lnTo>
                    <a:pt x="583" y="2846"/>
                  </a:lnTo>
                  <a:lnTo>
                    <a:pt x="430" y="2796"/>
                  </a:lnTo>
                  <a:lnTo>
                    <a:pt x="300" y="2720"/>
                  </a:lnTo>
                  <a:lnTo>
                    <a:pt x="194" y="2623"/>
                  </a:lnTo>
                  <a:lnTo>
                    <a:pt x="110" y="2505"/>
                  </a:lnTo>
                  <a:lnTo>
                    <a:pt x="51" y="2368"/>
                  </a:lnTo>
                  <a:lnTo>
                    <a:pt x="13" y="2216"/>
                  </a:lnTo>
                  <a:lnTo>
                    <a:pt x="0" y="2052"/>
                  </a:lnTo>
                  <a:lnTo>
                    <a:pt x="6" y="1906"/>
                  </a:lnTo>
                  <a:lnTo>
                    <a:pt x="30" y="1756"/>
                  </a:lnTo>
                  <a:lnTo>
                    <a:pt x="68" y="1602"/>
                  </a:lnTo>
                  <a:lnTo>
                    <a:pt x="122" y="1450"/>
                  </a:lnTo>
                  <a:lnTo>
                    <a:pt x="186" y="1298"/>
                  </a:lnTo>
                  <a:lnTo>
                    <a:pt x="264" y="1152"/>
                  </a:lnTo>
                  <a:lnTo>
                    <a:pt x="349" y="1011"/>
                  </a:lnTo>
                  <a:lnTo>
                    <a:pt x="442" y="881"/>
                  </a:lnTo>
                  <a:lnTo>
                    <a:pt x="537" y="761"/>
                  </a:lnTo>
                  <a:lnTo>
                    <a:pt x="633" y="653"/>
                  </a:lnTo>
                  <a:lnTo>
                    <a:pt x="730" y="557"/>
                  </a:lnTo>
                  <a:lnTo>
                    <a:pt x="827" y="471"/>
                  </a:lnTo>
                  <a:lnTo>
                    <a:pt x="922" y="393"/>
                  </a:lnTo>
                  <a:lnTo>
                    <a:pt x="1020" y="324"/>
                  </a:lnTo>
                  <a:lnTo>
                    <a:pt x="1118" y="261"/>
                  </a:lnTo>
                  <a:lnTo>
                    <a:pt x="1219" y="206"/>
                  </a:lnTo>
                  <a:lnTo>
                    <a:pt x="1308" y="158"/>
                  </a:lnTo>
                  <a:lnTo>
                    <a:pt x="1400" y="118"/>
                  </a:lnTo>
                  <a:lnTo>
                    <a:pt x="1491" y="82"/>
                  </a:lnTo>
                  <a:lnTo>
                    <a:pt x="1584" y="53"/>
                  </a:lnTo>
                  <a:lnTo>
                    <a:pt x="1675" y="29"/>
                  </a:lnTo>
                  <a:lnTo>
                    <a:pt x="1766" y="13"/>
                  </a:lnTo>
                  <a:lnTo>
                    <a:pt x="1855" y="3"/>
                  </a:lnTo>
                  <a:lnTo>
                    <a:pt x="1945" y="0"/>
                  </a:lnTo>
                  <a:close/>
                  <a:moveTo>
                    <a:pt x="1928" y="39"/>
                  </a:moveTo>
                  <a:lnTo>
                    <a:pt x="1843" y="42"/>
                  </a:lnTo>
                  <a:lnTo>
                    <a:pt x="1757" y="52"/>
                  </a:lnTo>
                  <a:lnTo>
                    <a:pt x="1671" y="67"/>
                  </a:lnTo>
                  <a:lnTo>
                    <a:pt x="1584" y="91"/>
                  </a:lnTo>
                  <a:lnTo>
                    <a:pt x="1497" y="119"/>
                  </a:lnTo>
                  <a:lnTo>
                    <a:pt x="1409" y="154"/>
                  </a:lnTo>
                  <a:lnTo>
                    <a:pt x="1321" y="193"/>
                  </a:lnTo>
                  <a:lnTo>
                    <a:pt x="1236" y="239"/>
                  </a:lnTo>
                  <a:lnTo>
                    <a:pt x="1140" y="293"/>
                  </a:lnTo>
                  <a:lnTo>
                    <a:pt x="1047" y="353"/>
                  </a:lnTo>
                  <a:lnTo>
                    <a:pt x="954" y="420"/>
                  </a:lnTo>
                  <a:lnTo>
                    <a:pt x="865" y="495"/>
                  </a:lnTo>
                  <a:lnTo>
                    <a:pt x="774" y="576"/>
                  </a:lnTo>
                  <a:lnTo>
                    <a:pt x="685" y="668"/>
                  </a:lnTo>
                  <a:lnTo>
                    <a:pt x="597" y="768"/>
                  </a:lnTo>
                  <a:lnTo>
                    <a:pt x="509" y="882"/>
                  </a:lnTo>
                  <a:lnTo>
                    <a:pt x="424" y="1005"/>
                  </a:lnTo>
                  <a:lnTo>
                    <a:pt x="348" y="1135"/>
                  </a:lnTo>
                  <a:lnTo>
                    <a:pt x="279" y="1271"/>
                  </a:lnTo>
                  <a:lnTo>
                    <a:pt x="224" y="1411"/>
                  </a:lnTo>
                  <a:lnTo>
                    <a:pt x="177" y="1551"/>
                  </a:lnTo>
                  <a:lnTo>
                    <a:pt x="145" y="1691"/>
                  </a:lnTo>
                  <a:lnTo>
                    <a:pt x="127" y="1827"/>
                  </a:lnTo>
                  <a:lnTo>
                    <a:pt x="126" y="1960"/>
                  </a:lnTo>
                  <a:lnTo>
                    <a:pt x="141" y="2106"/>
                  </a:lnTo>
                  <a:lnTo>
                    <a:pt x="179" y="2241"/>
                  </a:lnTo>
                  <a:lnTo>
                    <a:pt x="237" y="2361"/>
                  </a:lnTo>
                  <a:lnTo>
                    <a:pt x="315" y="2467"/>
                  </a:lnTo>
                  <a:lnTo>
                    <a:pt x="414" y="2554"/>
                  </a:lnTo>
                  <a:lnTo>
                    <a:pt x="535" y="2620"/>
                  </a:lnTo>
                  <a:lnTo>
                    <a:pt x="674" y="2664"/>
                  </a:lnTo>
                  <a:lnTo>
                    <a:pt x="836" y="2684"/>
                  </a:lnTo>
                  <a:lnTo>
                    <a:pt x="1007" y="2675"/>
                  </a:lnTo>
                  <a:lnTo>
                    <a:pt x="1182" y="2642"/>
                  </a:lnTo>
                  <a:lnTo>
                    <a:pt x="1355" y="2583"/>
                  </a:lnTo>
                  <a:lnTo>
                    <a:pt x="1526" y="2505"/>
                  </a:lnTo>
                  <a:lnTo>
                    <a:pt x="1692" y="2405"/>
                  </a:lnTo>
                  <a:lnTo>
                    <a:pt x="1853" y="2289"/>
                  </a:lnTo>
                  <a:lnTo>
                    <a:pt x="2005" y="2156"/>
                  </a:lnTo>
                  <a:lnTo>
                    <a:pt x="2149" y="2012"/>
                  </a:lnTo>
                  <a:lnTo>
                    <a:pt x="2257" y="1877"/>
                  </a:lnTo>
                  <a:lnTo>
                    <a:pt x="2355" y="1738"/>
                  </a:lnTo>
                  <a:lnTo>
                    <a:pt x="2440" y="1595"/>
                  </a:lnTo>
                  <a:lnTo>
                    <a:pt x="2514" y="1451"/>
                  </a:lnTo>
                  <a:lnTo>
                    <a:pt x="2573" y="1307"/>
                  </a:lnTo>
                  <a:lnTo>
                    <a:pt x="2620" y="1167"/>
                  </a:lnTo>
                  <a:lnTo>
                    <a:pt x="2652" y="1033"/>
                  </a:lnTo>
                  <a:lnTo>
                    <a:pt x="2670" y="907"/>
                  </a:lnTo>
                  <a:lnTo>
                    <a:pt x="2673" y="789"/>
                  </a:lnTo>
                  <a:lnTo>
                    <a:pt x="2666" y="684"/>
                  </a:lnTo>
                  <a:lnTo>
                    <a:pt x="2651" y="589"/>
                  </a:lnTo>
                  <a:lnTo>
                    <a:pt x="2627" y="505"/>
                  </a:lnTo>
                  <a:lnTo>
                    <a:pt x="2595" y="428"/>
                  </a:lnTo>
                  <a:lnTo>
                    <a:pt x="2558" y="360"/>
                  </a:lnTo>
                  <a:lnTo>
                    <a:pt x="2511" y="298"/>
                  </a:lnTo>
                  <a:lnTo>
                    <a:pt x="2462" y="244"/>
                  </a:lnTo>
                  <a:lnTo>
                    <a:pt x="2409" y="196"/>
                  </a:lnTo>
                  <a:lnTo>
                    <a:pt x="2354" y="156"/>
                  </a:lnTo>
                  <a:lnTo>
                    <a:pt x="2293" y="122"/>
                  </a:lnTo>
                  <a:lnTo>
                    <a:pt x="2229" y="93"/>
                  </a:lnTo>
                  <a:lnTo>
                    <a:pt x="2159" y="69"/>
                  </a:lnTo>
                  <a:lnTo>
                    <a:pt x="2085" y="52"/>
                  </a:lnTo>
                  <a:lnTo>
                    <a:pt x="2008" y="42"/>
                  </a:lnTo>
                  <a:lnTo>
                    <a:pt x="1928" y="39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5" name="Freeform 7"/>
            <p:cNvSpPr>
              <a:spLocks noEditPoints="1"/>
            </p:cNvSpPr>
            <p:nvPr/>
          </p:nvSpPr>
          <p:spPr bwMode="auto">
            <a:xfrm>
              <a:off x="2738" y="931"/>
              <a:ext cx="378" cy="325"/>
            </a:xfrm>
            <a:custGeom>
              <a:avLst/>
              <a:gdLst>
                <a:gd name="T0" fmla="*/ 46 w 2384"/>
                <a:gd name="T1" fmla="*/ 0 h 2490"/>
                <a:gd name="T2" fmla="*/ 51 w 2384"/>
                <a:gd name="T3" fmla="*/ 1 h 2490"/>
                <a:gd name="T4" fmla="*/ 55 w 2384"/>
                <a:gd name="T5" fmla="*/ 3 h 2490"/>
                <a:gd name="T6" fmla="*/ 58 w 2384"/>
                <a:gd name="T7" fmla="*/ 6 h 2490"/>
                <a:gd name="T8" fmla="*/ 60 w 2384"/>
                <a:gd name="T9" fmla="*/ 10 h 2490"/>
                <a:gd name="T10" fmla="*/ 60 w 2384"/>
                <a:gd name="T11" fmla="*/ 16 h 2490"/>
                <a:gd name="T12" fmla="*/ 56 w 2384"/>
                <a:gd name="T13" fmla="*/ 22 h 2490"/>
                <a:gd name="T14" fmla="*/ 51 w 2384"/>
                <a:gd name="T15" fmla="*/ 29 h 2490"/>
                <a:gd name="T16" fmla="*/ 41 w 2384"/>
                <a:gd name="T17" fmla="*/ 36 h 2490"/>
                <a:gd name="T18" fmla="*/ 29 w 2384"/>
                <a:gd name="T19" fmla="*/ 41 h 2490"/>
                <a:gd name="T20" fmla="*/ 17 w 2384"/>
                <a:gd name="T21" fmla="*/ 42 h 2490"/>
                <a:gd name="T22" fmla="*/ 7 w 2384"/>
                <a:gd name="T23" fmla="*/ 40 h 2490"/>
                <a:gd name="T24" fmla="*/ 1 w 2384"/>
                <a:gd name="T25" fmla="*/ 35 h 2490"/>
                <a:gd name="T26" fmla="*/ 0 w 2384"/>
                <a:gd name="T27" fmla="*/ 28 h 2490"/>
                <a:gd name="T28" fmla="*/ 3 w 2384"/>
                <a:gd name="T29" fmla="*/ 22 h 2490"/>
                <a:gd name="T30" fmla="*/ 7 w 2384"/>
                <a:gd name="T31" fmla="*/ 15 h 2490"/>
                <a:gd name="T32" fmla="*/ 14 w 2384"/>
                <a:gd name="T33" fmla="*/ 10 h 2490"/>
                <a:gd name="T34" fmla="*/ 20 w 2384"/>
                <a:gd name="T35" fmla="*/ 6 h 2490"/>
                <a:gd name="T36" fmla="*/ 26 w 2384"/>
                <a:gd name="T37" fmla="*/ 3 h 2490"/>
                <a:gd name="T38" fmla="*/ 33 w 2384"/>
                <a:gd name="T39" fmla="*/ 1 h 2490"/>
                <a:gd name="T40" fmla="*/ 39 w 2384"/>
                <a:gd name="T41" fmla="*/ 0 h 2490"/>
                <a:gd name="T42" fmla="*/ 42 w 2384"/>
                <a:gd name="T43" fmla="*/ 1 h 2490"/>
                <a:gd name="T44" fmla="*/ 36 w 2384"/>
                <a:gd name="T45" fmla="*/ 1 h 2490"/>
                <a:gd name="T46" fmla="*/ 31 w 2384"/>
                <a:gd name="T47" fmla="*/ 2 h 2490"/>
                <a:gd name="T48" fmla="*/ 25 w 2384"/>
                <a:gd name="T49" fmla="*/ 4 h 2490"/>
                <a:gd name="T50" fmla="*/ 19 w 2384"/>
                <a:gd name="T51" fmla="*/ 7 h 2490"/>
                <a:gd name="T52" fmla="*/ 13 w 2384"/>
                <a:gd name="T53" fmla="*/ 11 h 2490"/>
                <a:gd name="T54" fmla="*/ 7 w 2384"/>
                <a:gd name="T55" fmla="*/ 17 h 2490"/>
                <a:gd name="T56" fmla="*/ 4 w 2384"/>
                <a:gd name="T57" fmla="*/ 23 h 2490"/>
                <a:gd name="T58" fmla="*/ 3 w 2384"/>
                <a:gd name="T59" fmla="*/ 29 h 2490"/>
                <a:gd name="T60" fmla="*/ 5 w 2384"/>
                <a:gd name="T61" fmla="*/ 35 h 2490"/>
                <a:gd name="T62" fmla="*/ 12 w 2384"/>
                <a:gd name="T63" fmla="*/ 39 h 2490"/>
                <a:gd name="T64" fmla="*/ 22 w 2384"/>
                <a:gd name="T65" fmla="*/ 40 h 2490"/>
                <a:gd name="T66" fmla="*/ 33 w 2384"/>
                <a:gd name="T67" fmla="*/ 37 h 2490"/>
                <a:gd name="T68" fmla="*/ 44 w 2384"/>
                <a:gd name="T69" fmla="*/ 32 h 2490"/>
                <a:gd name="T70" fmla="*/ 51 w 2384"/>
                <a:gd name="T71" fmla="*/ 26 h 2490"/>
                <a:gd name="T72" fmla="*/ 56 w 2384"/>
                <a:gd name="T73" fmla="*/ 19 h 2490"/>
                <a:gd name="T74" fmla="*/ 58 w 2384"/>
                <a:gd name="T75" fmla="*/ 13 h 2490"/>
                <a:gd name="T76" fmla="*/ 58 w 2384"/>
                <a:gd name="T77" fmla="*/ 9 h 2490"/>
                <a:gd name="T78" fmla="*/ 56 w 2384"/>
                <a:gd name="T79" fmla="*/ 5 h 2490"/>
                <a:gd name="T80" fmla="*/ 53 w 2384"/>
                <a:gd name="T81" fmla="*/ 3 h 2490"/>
                <a:gd name="T82" fmla="*/ 49 w 2384"/>
                <a:gd name="T83" fmla="*/ 1 h 2490"/>
                <a:gd name="T84" fmla="*/ 44 w 2384"/>
                <a:gd name="T85" fmla="*/ 1 h 24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84"/>
                <a:gd name="T130" fmla="*/ 0 h 2490"/>
                <a:gd name="T131" fmla="*/ 2384 w 2384"/>
                <a:gd name="T132" fmla="*/ 2490 h 24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84" h="2490">
                  <a:moveTo>
                    <a:pt x="1689" y="0"/>
                  </a:moveTo>
                  <a:lnTo>
                    <a:pt x="1762" y="3"/>
                  </a:lnTo>
                  <a:lnTo>
                    <a:pt x="1833" y="12"/>
                  </a:lnTo>
                  <a:lnTo>
                    <a:pt x="1900" y="26"/>
                  </a:lnTo>
                  <a:lnTo>
                    <a:pt x="1966" y="48"/>
                  </a:lnTo>
                  <a:lnTo>
                    <a:pt x="2025" y="74"/>
                  </a:lnTo>
                  <a:lnTo>
                    <a:pt x="2081" y="105"/>
                  </a:lnTo>
                  <a:lnTo>
                    <a:pt x="2133" y="142"/>
                  </a:lnTo>
                  <a:lnTo>
                    <a:pt x="2182" y="185"/>
                  </a:lnTo>
                  <a:lnTo>
                    <a:pt x="2228" y="235"/>
                  </a:lnTo>
                  <a:lnTo>
                    <a:pt x="2271" y="291"/>
                  </a:lnTo>
                  <a:lnTo>
                    <a:pt x="2308" y="353"/>
                  </a:lnTo>
                  <a:lnTo>
                    <a:pt x="2339" y="422"/>
                  </a:lnTo>
                  <a:lnTo>
                    <a:pt x="2362" y="500"/>
                  </a:lnTo>
                  <a:lnTo>
                    <a:pt x="2378" y="586"/>
                  </a:lnTo>
                  <a:lnTo>
                    <a:pt x="2384" y="683"/>
                  </a:lnTo>
                  <a:lnTo>
                    <a:pt x="2384" y="793"/>
                  </a:lnTo>
                  <a:lnTo>
                    <a:pt x="2369" y="910"/>
                  </a:lnTo>
                  <a:lnTo>
                    <a:pt x="2342" y="1037"/>
                  </a:lnTo>
                  <a:lnTo>
                    <a:pt x="2299" y="1168"/>
                  </a:lnTo>
                  <a:lnTo>
                    <a:pt x="2246" y="1304"/>
                  </a:lnTo>
                  <a:lnTo>
                    <a:pt x="2179" y="1440"/>
                  </a:lnTo>
                  <a:lnTo>
                    <a:pt x="2102" y="1575"/>
                  </a:lnTo>
                  <a:lnTo>
                    <a:pt x="2011" y="1707"/>
                  </a:lnTo>
                  <a:lnTo>
                    <a:pt x="1911" y="1835"/>
                  </a:lnTo>
                  <a:lnTo>
                    <a:pt x="1775" y="1975"/>
                  </a:lnTo>
                  <a:lnTo>
                    <a:pt x="1632" y="2104"/>
                  </a:lnTo>
                  <a:lnTo>
                    <a:pt x="1478" y="2218"/>
                  </a:lnTo>
                  <a:lnTo>
                    <a:pt x="1321" y="2315"/>
                  </a:lnTo>
                  <a:lnTo>
                    <a:pt x="1157" y="2392"/>
                  </a:lnTo>
                  <a:lnTo>
                    <a:pt x="991" y="2449"/>
                  </a:lnTo>
                  <a:lnTo>
                    <a:pt x="826" y="2481"/>
                  </a:lnTo>
                  <a:lnTo>
                    <a:pt x="662" y="2490"/>
                  </a:lnTo>
                  <a:lnTo>
                    <a:pt x="507" y="2471"/>
                  </a:lnTo>
                  <a:lnTo>
                    <a:pt x="376" y="2428"/>
                  </a:lnTo>
                  <a:lnTo>
                    <a:pt x="263" y="2363"/>
                  </a:lnTo>
                  <a:lnTo>
                    <a:pt x="170" y="2279"/>
                  </a:lnTo>
                  <a:lnTo>
                    <a:pt x="97" y="2175"/>
                  </a:lnTo>
                  <a:lnTo>
                    <a:pt x="45" y="2058"/>
                  </a:lnTo>
                  <a:lnTo>
                    <a:pt x="12" y="1926"/>
                  </a:lnTo>
                  <a:lnTo>
                    <a:pt x="0" y="1784"/>
                  </a:lnTo>
                  <a:lnTo>
                    <a:pt x="4" y="1658"/>
                  </a:lnTo>
                  <a:lnTo>
                    <a:pt x="24" y="1529"/>
                  </a:lnTo>
                  <a:lnTo>
                    <a:pt x="58" y="1397"/>
                  </a:lnTo>
                  <a:lnTo>
                    <a:pt x="103" y="1265"/>
                  </a:lnTo>
                  <a:lnTo>
                    <a:pt x="159" y="1134"/>
                  </a:lnTo>
                  <a:lnTo>
                    <a:pt x="225" y="1006"/>
                  </a:lnTo>
                  <a:lnTo>
                    <a:pt x="297" y="884"/>
                  </a:lnTo>
                  <a:lnTo>
                    <a:pt x="378" y="771"/>
                  </a:lnTo>
                  <a:lnTo>
                    <a:pt x="460" y="665"/>
                  </a:lnTo>
                  <a:lnTo>
                    <a:pt x="543" y="572"/>
                  </a:lnTo>
                  <a:lnTo>
                    <a:pt x="626" y="487"/>
                  </a:lnTo>
                  <a:lnTo>
                    <a:pt x="711" y="413"/>
                  </a:lnTo>
                  <a:lnTo>
                    <a:pt x="795" y="345"/>
                  </a:lnTo>
                  <a:lnTo>
                    <a:pt x="880" y="284"/>
                  </a:lnTo>
                  <a:lnTo>
                    <a:pt x="966" y="230"/>
                  </a:lnTo>
                  <a:lnTo>
                    <a:pt x="1055" y="181"/>
                  </a:lnTo>
                  <a:lnTo>
                    <a:pt x="1132" y="138"/>
                  </a:lnTo>
                  <a:lnTo>
                    <a:pt x="1213" y="103"/>
                  </a:lnTo>
                  <a:lnTo>
                    <a:pt x="1293" y="71"/>
                  </a:lnTo>
                  <a:lnTo>
                    <a:pt x="1375" y="47"/>
                  </a:lnTo>
                  <a:lnTo>
                    <a:pt x="1454" y="26"/>
                  </a:lnTo>
                  <a:lnTo>
                    <a:pt x="1534" y="12"/>
                  </a:lnTo>
                  <a:lnTo>
                    <a:pt x="1611" y="3"/>
                  </a:lnTo>
                  <a:lnTo>
                    <a:pt x="1689" y="0"/>
                  </a:lnTo>
                  <a:close/>
                  <a:moveTo>
                    <a:pt x="1676" y="35"/>
                  </a:moveTo>
                  <a:lnTo>
                    <a:pt x="1601" y="38"/>
                  </a:lnTo>
                  <a:lnTo>
                    <a:pt x="1526" y="45"/>
                  </a:lnTo>
                  <a:lnTo>
                    <a:pt x="1450" y="60"/>
                  </a:lnTo>
                  <a:lnTo>
                    <a:pt x="1374" y="80"/>
                  </a:lnTo>
                  <a:lnTo>
                    <a:pt x="1296" y="105"/>
                  </a:lnTo>
                  <a:lnTo>
                    <a:pt x="1220" y="136"/>
                  </a:lnTo>
                  <a:lnTo>
                    <a:pt x="1142" y="171"/>
                  </a:lnTo>
                  <a:lnTo>
                    <a:pt x="1069" y="211"/>
                  </a:lnTo>
                  <a:lnTo>
                    <a:pt x="985" y="257"/>
                  </a:lnTo>
                  <a:lnTo>
                    <a:pt x="905" y="310"/>
                  </a:lnTo>
                  <a:lnTo>
                    <a:pt x="824" y="367"/>
                  </a:lnTo>
                  <a:lnTo>
                    <a:pt x="746" y="433"/>
                  </a:lnTo>
                  <a:lnTo>
                    <a:pt x="667" y="504"/>
                  </a:lnTo>
                  <a:lnTo>
                    <a:pt x="590" y="585"/>
                  </a:lnTo>
                  <a:lnTo>
                    <a:pt x="512" y="673"/>
                  </a:lnTo>
                  <a:lnTo>
                    <a:pt x="438" y="772"/>
                  </a:lnTo>
                  <a:lnTo>
                    <a:pt x="363" y="878"/>
                  </a:lnTo>
                  <a:lnTo>
                    <a:pt x="297" y="992"/>
                  </a:lnTo>
                  <a:lnTo>
                    <a:pt x="239" y="1109"/>
                  </a:lnTo>
                  <a:lnTo>
                    <a:pt x="191" y="1230"/>
                  </a:lnTo>
                  <a:lnTo>
                    <a:pt x="151" y="1350"/>
                  </a:lnTo>
                  <a:lnTo>
                    <a:pt x="124" y="1472"/>
                  </a:lnTo>
                  <a:lnTo>
                    <a:pt x="108" y="1591"/>
                  </a:lnTo>
                  <a:lnTo>
                    <a:pt x="108" y="1706"/>
                  </a:lnTo>
                  <a:lnTo>
                    <a:pt x="123" y="1832"/>
                  </a:lnTo>
                  <a:lnTo>
                    <a:pt x="155" y="1948"/>
                  </a:lnTo>
                  <a:lnTo>
                    <a:pt x="205" y="2053"/>
                  </a:lnTo>
                  <a:lnTo>
                    <a:pt x="275" y="2144"/>
                  </a:lnTo>
                  <a:lnTo>
                    <a:pt x="360" y="2218"/>
                  </a:lnTo>
                  <a:lnTo>
                    <a:pt x="465" y="2276"/>
                  </a:lnTo>
                  <a:lnTo>
                    <a:pt x="586" y="2314"/>
                  </a:lnTo>
                  <a:lnTo>
                    <a:pt x="727" y="2330"/>
                  </a:lnTo>
                  <a:lnTo>
                    <a:pt x="875" y="2323"/>
                  </a:lnTo>
                  <a:lnTo>
                    <a:pt x="1026" y="2294"/>
                  </a:lnTo>
                  <a:lnTo>
                    <a:pt x="1176" y="2245"/>
                  </a:lnTo>
                  <a:lnTo>
                    <a:pt x="1324" y="2177"/>
                  </a:lnTo>
                  <a:lnTo>
                    <a:pt x="1469" y="2090"/>
                  </a:lnTo>
                  <a:lnTo>
                    <a:pt x="1608" y="1990"/>
                  </a:lnTo>
                  <a:lnTo>
                    <a:pt x="1740" y="1875"/>
                  </a:lnTo>
                  <a:lnTo>
                    <a:pt x="1865" y="1749"/>
                  </a:lnTo>
                  <a:lnTo>
                    <a:pt x="1960" y="1633"/>
                  </a:lnTo>
                  <a:lnTo>
                    <a:pt x="2046" y="1513"/>
                  </a:lnTo>
                  <a:lnTo>
                    <a:pt x="2120" y="1389"/>
                  </a:lnTo>
                  <a:lnTo>
                    <a:pt x="2184" y="1265"/>
                  </a:lnTo>
                  <a:lnTo>
                    <a:pt x="2236" y="1140"/>
                  </a:lnTo>
                  <a:lnTo>
                    <a:pt x="2276" y="1019"/>
                  </a:lnTo>
                  <a:lnTo>
                    <a:pt x="2303" y="901"/>
                  </a:lnTo>
                  <a:lnTo>
                    <a:pt x="2320" y="792"/>
                  </a:lnTo>
                  <a:lnTo>
                    <a:pt x="2322" y="690"/>
                  </a:lnTo>
                  <a:lnTo>
                    <a:pt x="2318" y="598"/>
                  </a:lnTo>
                  <a:lnTo>
                    <a:pt x="2304" y="515"/>
                  </a:lnTo>
                  <a:lnTo>
                    <a:pt x="2285" y="442"/>
                  </a:lnTo>
                  <a:lnTo>
                    <a:pt x="2257" y="375"/>
                  </a:lnTo>
                  <a:lnTo>
                    <a:pt x="2223" y="315"/>
                  </a:lnTo>
                  <a:lnTo>
                    <a:pt x="2183" y="261"/>
                  </a:lnTo>
                  <a:lnTo>
                    <a:pt x="2140" y="213"/>
                  </a:lnTo>
                  <a:lnTo>
                    <a:pt x="2095" y="173"/>
                  </a:lnTo>
                  <a:lnTo>
                    <a:pt x="2047" y="138"/>
                  </a:lnTo>
                  <a:lnTo>
                    <a:pt x="1994" y="107"/>
                  </a:lnTo>
                  <a:lnTo>
                    <a:pt x="1938" y="83"/>
                  </a:lnTo>
                  <a:lnTo>
                    <a:pt x="1877" y="61"/>
                  </a:lnTo>
                  <a:lnTo>
                    <a:pt x="1812" y="47"/>
                  </a:lnTo>
                  <a:lnTo>
                    <a:pt x="1745" y="38"/>
                  </a:lnTo>
                  <a:lnTo>
                    <a:pt x="1676" y="35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6" name="Freeform 8"/>
            <p:cNvSpPr>
              <a:spLocks noEditPoints="1"/>
            </p:cNvSpPr>
            <p:nvPr/>
          </p:nvSpPr>
          <p:spPr bwMode="auto">
            <a:xfrm>
              <a:off x="2776" y="937"/>
              <a:ext cx="321" cy="275"/>
            </a:xfrm>
            <a:custGeom>
              <a:avLst/>
              <a:gdLst>
                <a:gd name="T0" fmla="*/ 39 w 2027"/>
                <a:gd name="T1" fmla="*/ 0 h 2112"/>
                <a:gd name="T2" fmla="*/ 43 w 2027"/>
                <a:gd name="T3" fmla="*/ 1 h 2112"/>
                <a:gd name="T4" fmla="*/ 47 w 2027"/>
                <a:gd name="T5" fmla="*/ 3 h 2112"/>
                <a:gd name="T6" fmla="*/ 49 w 2027"/>
                <a:gd name="T7" fmla="*/ 5 h 2112"/>
                <a:gd name="T8" fmla="*/ 51 w 2027"/>
                <a:gd name="T9" fmla="*/ 9 h 2112"/>
                <a:gd name="T10" fmla="*/ 51 w 2027"/>
                <a:gd name="T11" fmla="*/ 13 h 2112"/>
                <a:gd name="T12" fmla="*/ 48 w 2027"/>
                <a:gd name="T13" fmla="*/ 19 h 2112"/>
                <a:gd name="T14" fmla="*/ 43 w 2027"/>
                <a:gd name="T15" fmla="*/ 25 h 2112"/>
                <a:gd name="T16" fmla="*/ 35 w 2027"/>
                <a:gd name="T17" fmla="*/ 30 h 2112"/>
                <a:gd name="T18" fmla="*/ 25 w 2027"/>
                <a:gd name="T19" fmla="*/ 34 h 2112"/>
                <a:gd name="T20" fmla="*/ 14 w 2027"/>
                <a:gd name="T21" fmla="*/ 36 h 2112"/>
                <a:gd name="T22" fmla="*/ 6 w 2027"/>
                <a:gd name="T23" fmla="*/ 34 h 2112"/>
                <a:gd name="T24" fmla="*/ 1 w 2027"/>
                <a:gd name="T25" fmla="*/ 30 h 2112"/>
                <a:gd name="T26" fmla="*/ 0 w 2027"/>
                <a:gd name="T27" fmla="*/ 24 h 2112"/>
                <a:gd name="T28" fmla="*/ 2 w 2027"/>
                <a:gd name="T29" fmla="*/ 18 h 2112"/>
                <a:gd name="T30" fmla="*/ 6 w 2027"/>
                <a:gd name="T31" fmla="*/ 13 h 2112"/>
                <a:gd name="T32" fmla="*/ 11 w 2027"/>
                <a:gd name="T33" fmla="*/ 8 h 2112"/>
                <a:gd name="T34" fmla="*/ 17 w 2027"/>
                <a:gd name="T35" fmla="*/ 5 h 2112"/>
                <a:gd name="T36" fmla="*/ 22 w 2027"/>
                <a:gd name="T37" fmla="*/ 3 h 2112"/>
                <a:gd name="T38" fmla="*/ 27 w 2027"/>
                <a:gd name="T39" fmla="*/ 1 h 2112"/>
                <a:gd name="T40" fmla="*/ 33 w 2027"/>
                <a:gd name="T41" fmla="*/ 0 h 2112"/>
                <a:gd name="T42" fmla="*/ 36 w 2027"/>
                <a:gd name="T43" fmla="*/ 1 h 2112"/>
                <a:gd name="T44" fmla="*/ 31 w 2027"/>
                <a:gd name="T45" fmla="*/ 1 h 2112"/>
                <a:gd name="T46" fmla="*/ 26 w 2027"/>
                <a:gd name="T47" fmla="*/ 2 h 2112"/>
                <a:gd name="T48" fmla="*/ 21 w 2027"/>
                <a:gd name="T49" fmla="*/ 4 h 2112"/>
                <a:gd name="T50" fmla="*/ 16 w 2027"/>
                <a:gd name="T51" fmla="*/ 6 h 2112"/>
                <a:gd name="T52" fmla="*/ 11 w 2027"/>
                <a:gd name="T53" fmla="*/ 10 h 2112"/>
                <a:gd name="T54" fmla="*/ 6 w 2027"/>
                <a:gd name="T55" fmla="*/ 14 h 2112"/>
                <a:gd name="T56" fmla="*/ 3 w 2027"/>
                <a:gd name="T57" fmla="*/ 20 h 2112"/>
                <a:gd name="T58" fmla="*/ 2 w 2027"/>
                <a:gd name="T59" fmla="*/ 25 h 2112"/>
                <a:gd name="T60" fmla="*/ 4 w 2027"/>
                <a:gd name="T61" fmla="*/ 30 h 2112"/>
                <a:gd name="T62" fmla="*/ 10 w 2027"/>
                <a:gd name="T63" fmla="*/ 33 h 2112"/>
                <a:gd name="T64" fmla="*/ 19 w 2027"/>
                <a:gd name="T65" fmla="*/ 33 h 2112"/>
                <a:gd name="T66" fmla="*/ 28 w 2027"/>
                <a:gd name="T67" fmla="*/ 31 h 2112"/>
                <a:gd name="T68" fmla="*/ 37 w 2027"/>
                <a:gd name="T69" fmla="*/ 27 h 2112"/>
                <a:gd name="T70" fmla="*/ 44 w 2027"/>
                <a:gd name="T71" fmla="*/ 22 h 2112"/>
                <a:gd name="T72" fmla="*/ 48 w 2027"/>
                <a:gd name="T73" fmla="*/ 17 h 2112"/>
                <a:gd name="T74" fmla="*/ 49 w 2027"/>
                <a:gd name="T75" fmla="*/ 11 h 2112"/>
                <a:gd name="T76" fmla="*/ 49 w 2027"/>
                <a:gd name="T77" fmla="*/ 8 h 2112"/>
                <a:gd name="T78" fmla="*/ 48 w 2027"/>
                <a:gd name="T79" fmla="*/ 5 h 2112"/>
                <a:gd name="T80" fmla="*/ 45 w 2027"/>
                <a:gd name="T81" fmla="*/ 3 h 2112"/>
                <a:gd name="T82" fmla="*/ 41 w 2027"/>
                <a:gd name="T83" fmla="*/ 1 h 2112"/>
                <a:gd name="T84" fmla="*/ 37 w 2027"/>
                <a:gd name="T85" fmla="*/ 1 h 21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27"/>
                <a:gd name="T130" fmla="*/ 0 h 2112"/>
                <a:gd name="T131" fmla="*/ 2027 w 2027"/>
                <a:gd name="T132" fmla="*/ 2112 h 21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27" h="2112">
                  <a:moveTo>
                    <a:pt x="1435" y="0"/>
                  </a:moveTo>
                  <a:lnTo>
                    <a:pt x="1497" y="1"/>
                  </a:lnTo>
                  <a:lnTo>
                    <a:pt x="1559" y="10"/>
                  </a:lnTo>
                  <a:lnTo>
                    <a:pt x="1617" y="22"/>
                  </a:lnTo>
                  <a:lnTo>
                    <a:pt x="1672" y="41"/>
                  </a:lnTo>
                  <a:lnTo>
                    <a:pt x="1723" y="63"/>
                  </a:lnTo>
                  <a:lnTo>
                    <a:pt x="1772" y="90"/>
                  </a:lnTo>
                  <a:lnTo>
                    <a:pt x="1816" y="123"/>
                  </a:lnTo>
                  <a:lnTo>
                    <a:pt x="1857" y="159"/>
                  </a:lnTo>
                  <a:lnTo>
                    <a:pt x="1897" y="201"/>
                  </a:lnTo>
                  <a:lnTo>
                    <a:pt x="1933" y="249"/>
                  </a:lnTo>
                  <a:lnTo>
                    <a:pt x="1963" y="302"/>
                  </a:lnTo>
                  <a:lnTo>
                    <a:pt x="1990" y="363"/>
                  </a:lnTo>
                  <a:lnTo>
                    <a:pt x="2009" y="429"/>
                  </a:lnTo>
                  <a:lnTo>
                    <a:pt x="2022" y="504"/>
                  </a:lnTo>
                  <a:lnTo>
                    <a:pt x="2027" y="586"/>
                  </a:lnTo>
                  <a:lnTo>
                    <a:pt x="2026" y="679"/>
                  </a:lnTo>
                  <a:lnTo>
                    <a:pt x="2013" y="778"/>
                  </a:lnTo>
                  <a:lnTo>
                    <a:pt x="1989" y="886"/>
                  </a:lnTo>
                  <a:lnTo>
                    <a:pt x="1954" y="997"/>
                  </a:lnTo>
                  <a:lnTo>
                    <a:pt x="1908" y="1112"/>
                  </a:lnTo>
                  <a:lnTo>
                    <a:pt x="1850" y="1226"/>
                  </a:lnTo>
                  <a:lnTo>
                    <a:pt x="1783" y="1341"/>
                  </a:lnTo>
                  <a:lnTo>
                    <a:pt x="1706" y="1452"/>
                  </a:lnTo>
                  <a:lnTo>
                    <a:pt x="1621" y="1561"/>
                  </a:lnTo>
                  <a:lnTo>
                    <a:pt x="1506" y="1680"/>
                  </a:lnTo>
                  <a:lnTo>
                    <a:pt x="1384" y="1788"/>
                  </a:lnTo>
                  <a:lnTo>
                    <a:pt x="1254" y="1882"/>
                  </a:lnTo>
                  <a:lnTo>
                    <a:pt x="1121" y="1965"/>
                  </a:lnTo>
                  <a:lnTo>
                    <a:pt x="982" y="2029"/>
                  </a:lnTo>
                  <a:lnTo>
                    <a:pt x="842" y="2077"/>
                  </a:lnTo>
                  <a:lnTo>
                    <a:pt x="701" y="2104"/>
                  </a:lnTo>
                  <a:lnTo>
                    <a:pt x="563" y="2112"/>
                  </a:lnTo>
                  <a:lnTo>
                    <a:pt x="433" y="2095"/>
                  </a:lnTo>
                  <a:lnTo>
                    <a:pt x="321" y="2060"/>
                  </a:lnTo>
                  <a:lnTo>
                    <a:pt x="224" y="2005"/>
                  </a:lnTo>
                  <a:lnTo>
                    <a:pt x="146" y="1935"/>
                  </a:lnTo>
                  <a:lnTo>
                    <a:pt x="83" y="1847"/>
                  </a:lnTo>
                  <a:lnTo>
                    <a:pt x="39" y="1749"/>
                  </a:lnTo>
                  <a:lnTo>
                    <a:pt x="11" y="1637"/>
                  </a:lnTo>
                  <a:lnTo>
                    <a:pt x="0" y="1518"/>
                  </a:lnTo>
                  <a:lnTo>
                    <a:pt x="3" y="1411"/>
                  </a:lnTo>
                  <a:lnTo>
                    <a:pt x="19" y="1303"/>
                  </a:lnTo>
                  <a:lnTo>
                    <a:pt x="46" y="1190"/>
                  </a:lnTo>
                  <a:lnTo>
                    <a:pt x="84" y="1079"/>
                  </a:lnTo>
                  <a:lnTo>
                    <a:pt x="130" y="967"/>
                  </a:lnTo>
                  <a:lnTo>
                    <a:pt x="185" y="860"/>
                  </a:lnTo>
                  <a:lnTo>
                    <a:pt x="246" y="757"/>
                  </a:lnTo>
                  <a:lnTo>
                    <a:pt x="315" y="661"/>
                  </a:lnTo>
                  <a:lnTo>
                    <a:pt x="385" y="571"/>
                  </a:lnTo>
                  <a:lnTo>
                    <a:pt x="455" y="491"/>
                  </a:lnTo>
                  <a:lnTo>
                    <a:pt x="526" y="418"/>
                  </a:lnTo>
                  <a:lnTo>
                    <a:pt x="597" y="355"/>
                  </a:lnTo>
                  <a:lnTo>
                    <a:pt x="668" y="296"/>
                  </a:lnTo>
                  <a:lnTo>
                    <a:pt x="740" y="245"/>
                  </a:lnTo>
                  <a:lnTo>
                    <a:pt x="814" y="198"/>
                  </a:lnTo>
                  <a:lnTo>
                    <a:pt x="889" y="156"/>
                  </a:lnTo>
                  <a:lnTo>
                    <a:pt x="956" y="120"/>
                  </a:lnTo>
                  <a:lnTo>
                    <a:pt x="1025" y="89"/>
                  </a:lnTo>
                  <a:lnTo>
                    <a:pt x="1094" y="62"/>
                  </a:lnTo>
                  <a:lnTo>
                    <a:pt x="1164" y="41"/>
                  </a:lnTo>
                  <a:lnTo>
                    <a:pt x="1232" y="22"/>
                  </a:lnTo>
                  <a:lnTo>
                    <a:pt x="1300" y="10"/>
                  </a:lnTo>
                  <a:lnTo>
                    <a:pt x="1368" y="1"/>
                  </a:lnTo>
                  <a:lnTo>
                    <a:pt x="1435" y="0"/>
                  </a:lnTo>
                  <a:close/>
                  <a:moveTo>
                    <a:pt x="1422" y="32"/>
                  </a:moveTo>
                  <a:lnTo>
                    <a:pt x="1357" y="34"/>
                  </a:lnTo>
                  <a:lnTo>
                    <a:pt x="1294" y="41"/>
                  </a:lnTo>
                  <a:lnTo>
                    <a:pt x="1228" y="53"/>
                  </a:lnTo>
                  <a:lnTo>
                    <a:pt x="1164" y="70"/>
                  </a:lnTo>
                  <a:lnTo>
                    <a:pt x="1098" y="90"/>
                  </a:lnTo>
                  <a:lnTo>
                    <a:pt x="1032" y="118"/>
                  </a:lnTo>
                  <a:lnTo>
                    <a:pt x="966" y="147"/>
                  </a:lnTo>
                  <a:lnTo>
                    <a:pt x="903" y="182"/>
                  </a:lnTo>
                  <a:lnTo>
                    <a:pt x="832" y="222"/>
                  </a:lnTo>
                  <a:lnTo>
                    <a:pt x="762" y="267"/>
                  </a:lnTo>
                  <a:lnTo>
                    <a:pt x="694" y="316"/>
                  </a:lnTo>
                  <a:lnTo>
                    <a:pt x="627" y="372"/>
                  </a:lnTo>
                  <a:lnTo>
                    <a:pt x="559" y="433"/>
                  </a:lnTo>
                  <a:lnTo>
                    <a:pt x="494" y="501"/>
                  </a:lnTo>
                  <a:lnTo>
                    <a:pt x="428" y="576"/>
                  </a:lnTo>
                  <a:lnTo>
                    <a:pt x="365" y="661"/>
                  </a:lnTo>
                  <a:lnTo>
                    <a:pt x="303" y="750"/>
                  </a:lnTo>
                  <a:lnTo>
                    <a:pt x="247" y="847"/>
                  </a:lnTo>
                  <a:lnTo>
                    <a:pt x="198" y="946"/>
                  </a:lnTo>
                  <a:lnTo>
                    <a:pt x="158" y="1050"/>
                  </a:lnTo>
                  <a:lnTo>
                    <a:pt x="124" y="1152"/>
                  </a:lnTo>
                  <a:lnTo>
                    <a:pt x="102" y="1255"/>
                  </a:lnTo>
                  <a:lnTo>
                    <a:pt x="91" y="1356"/>
                  </a:lnTo>
                  <a:lnTo>
                    <a:pt x="91" y="1452"/>
                  </a:lnTo>
                  <a:lnTo>
                    <a:pt x="104" y="1558"/>
                  </a:lnTo>
                  <a:lnTo>
                    <a:pt x="132" y="1658"/>
                  </a:lnTo>
                  <a:lnTo>
                    <a:pt x="175" y="1745"/>
                  </a:lnTo>
                  <a:lnTo>
                    <a:pt x="234" y="1822"/>
                  </a:lnTo>
                  <a:lnTo>
                    <a:pt x="308" y="1884"/>
                  </a:lnTo>
                  <a:lnTo>
                    <a:pt x="397" y="1931"/>
                  </a:lnTo>
                  <a:lnTo>
                    <a:pt x="500" y="1962"/>
                  </a:lnTo>
                  <a:lnTo>
                    <a:pt x="619" y="1978"/>
                  </a:lnTo>
                  <a:lnTo>
                    <a:pt x="744" y="1971"/>
                  </a:lnTo>
                  <a:lnTo>
                    <a:pt x="872" y="1947"/>
                  </a:lnTo>
                  <a:lnTo>
                    <a:pt x="998" y="1904"/>
                  </a:lnTo>
                  <a:lnTo>
                    <a:pt x="1125" y="1847"/>
                  </a:lnTo>
                  <a:lnTo>
                    <a:pt x="1246" y="1774"/>
                  </a:lnTo>
                  <a:lnTo>
                    <a:pt x="1365" y="1690"/>
                  </a:lnTo>
                  <a:lnTo>
                    <a:pt x="1477" y="1593"/>
                  </a:lnTo>
                  <a:lnTo>
                    <a:pt x="1582" y="1489"/>
                  </a:lnTo>
                  <a:lnTo>
                    <a:pt x="1662" y="1390"/>
                  </a:lnTo>
                  <a:lnTo>
                    <a:pt x="1736" y="1288"/>
                  </a:lnTo>
                  <a:lnTo>
                    <a:pt x="1799" y="1184"/>
                  </a:lnTo>
                  <a:lnTo>
                    <a:pt x="1854" y="1079"/>
                  </a:lnTo>
                  <a:lnTo>
                    <a:pt x="1898" y="973"/>
                  </a:lnTo>
                  <a:lnTo>
                    <a:pt x="1934" y="871"/>
                  </a:lnTo>
                  <a:lnTo>
                    <a:pt x="1958" y="771"/>
                  </a:lnTo>
                  <a:lnTo>
                    <a:pt x="1973" y="679"/>
                  </a:lnTo>
                  <a:lnTo>
                    <a:pt x="1976" y="591"/>
                  </a:lnTo>
                  <a:lnTo>
                    <a:pt x="1972" y="514"/>
                  </a:lnTo>
                  <a:lnTo>
                    <a:pt x="1961" y="443"/>
                  </a:lnTo>
                  <a:lnTo>
                    <a:pt x="1945" y="381"/>
                  </a:lnTo>
                  <a:lnTo>
                    <a:pt x="1920" y="323"/>
                  </a:lnTo>
                  <a:lnTo>
                    <a:pt x="1893" y="272"/>
                  </a:lnTo>
                  <a:lnTo>
                    <a:pt x="1859" y="226"/>
                  </a:lnTo>
                  <a:lnTo>
                    <a:pt x="1822" y="185"/>
                  </a:lnTo>
                  <a:lnTo>
                    <a:pt x="1783" y="150"/>
                  </a:lnTo>
                  <a:lnTo>
                    <a:pt x="1742" y="119"/>
                  </a:lnTo>
                  <a:lnTo>
                    <a:pt x="1695" y="93"/>
                  </a:lnTo>
                  <a:lnTo>
                    <a:pt x="1648" y="71"/>
                  </a:lnTo>
                  <a:lnTo>
                    <a:pt x="1595" y="53"/>
                  </a:lnTo>
                  <a:lnTo>
                    <a:pt x="1541" y="41"/>
                  </a:lnTo>
                  <a:lnTo>
                    <a:pt x="1481" y="34"/>
                  </a:lnTo>
                  <a:lnTo>
                    <a:pt x="1422" y="32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auto">
            <a:xfrm>
              <a:off x="2813" y="943"/>
              <a:ext cx="265" cy="226"/>
            </a:xfrm>
            <a:custGeom>
              <a:avLst/>
              <a:gdLst>
                <a:gd name="T0" fmla="*/ 32 w 1670"/>
                <a:gd name="T1" fmla="*/ 0 h 1734"/>
                <a:gd name="T2" fmla="*/ 36 w 1670"/>
                <a:gd name="T3" fmla="*/ 1 h 1734"/>
                <a:gd name="T4" fmla="*/ 39 w 1670"/>
                <a:gd name="T5" fmla="*/ 2 h 1734"/>
                <a:gd name="T6" fmla="*/ 41 w 1670"/>
                <a:gd name="T7" fmla="*/ 4 h 1734"/>
                <a:gd name="T8" fmla="*/ 42 w 1670"/>
                <a:gd name="T9" fmla="*/ 7 h 1734"/>
                <a:gd name="T10" fmla="*/ 42 w 1670"/>
                <a:gd name="T11" fmla="*/ 11 h 1734"/>
                <a:gd name="T12" fmla="*/ 40 w 1670"/>
                <a:gd name="T13" fmla="*/ 16 h 1734"/>
                <a:gd name="T14" fmla="*/ 35 w 1670"/>
                <a:gd name="T15" fmla="*/ 20 h 1734"/>
                <a:gd name="T16" fmla="*/ 29 w 1670"/>
                <a:gd name="T17" fmla="*/ 25 h 1734"/>
                <a:gd name="T18" fmla="*/ 20 w 1670"/>
                <a:gd name="T19" fmla="*/ 28 h 1734"/>
                <a:gd name="T20" fmla="*/ 12 w 1670"/>
                <a:gd name="T21" fmla="*/ 29 h 1734"/>
                <a:gd name="T22" fmla="*/ 5 w 1670"/>
                <a:gd name="T23" fmla="*/ 28 h 1734"/>
                <a:gd name="T24" fmla="*/ 1 w 1670"/>
                <a:gd name="T25" fmla="*/ 24 h 1734"/>
                <a:gd name="T26" fmla="*/ 0 w 1670"/>
                <a:gd name="T27" fmla="*/ 20 h 1734"/>
                <a:gd name="T28" fmla="*/ 2 w 1670"/>
                <a:gd name="T29" fmla="*/ 15 h 1734"/>
                <a:gd name="T30" fmla="*/ 5 w 1670"/>
                <a:gd name="T31" fmla="*/ 11 h 1734"/>
                <a:gd name="T32" fmla="*/ 9 w 1670"/>
                <a:gd name="T33" fmla="*/ 7 h 1734"/>
                <a:gd name="T34" fmla="*/ 14 w 1670"/>
                <a:gd name="T35" fmla="*/ 4 h 1734"/>
                <a:gd name="T36" fmla="*/ 18 w 1670"/>
                <a:gd name="T37" fmla="*/ 2 h 1734"/>
                <a:gd name="T38" fmla="*/ 23 w 1670"/>
                <a:gd name="T39" fmla="*/ 1 h 1734"/>
                <a:gd name="T40" fmla="*/ 27 w 1670"/>
                <a:gd name="T41" fmla="*/ 0 h 1734"/>
                <a:gd name="T42" fmla="*/ 30 w 1670"/>
                <a:gd name="T43" fmla="*/ 0 h 1734"/>
                <a:gd name="T44" fmla="*/ 25 w 1670"/>
                <a:gd name="T45" fmla="*/ 1 h 1734"/>
                <a:gd name="T46" fmla="*/ 21 w 1670"/>
                <a:gd name="T47" fmla="*/ 2 h 1734"/>
                <a:gd name="T48" fmla="*/ 17 w 1670"/>
                <a:gd name="T49" fmla="*/ 3 h 1734"/>
                <a:gd name="T50" fmla="*/ 13 w 1670"/>
                <a:gd name="T51" fmla="*/ 5 h 1734"/>
                <a:gd name="T52" fmla="*/ 9 w 1670"/>
                <a:gd name="T53" fmla="*/ 8 h 1734"/>
                <a:gd name="T54" fmla="*/ 5 w 1670"/>
                <a:gd name="T55" fmla="*/ 12 h 1734"/>
                <a:gd name="T56" fmla="*/ 3 w 1670"/>
                <a:gd name="T57" fmla="*/ 16 h 1734"/>
                <a:gd name="T58" fmla="*/ 2 w 1670"/>
                <a:gd name="T59" fmla="*/ 20 h 1734"/>
                <a:gd name="T60" fmla="*/ 4 w 1670"/>
                <a:gd name="T61" fmla="*/ 24 h 1734"/>
                <a:gd name="T62" fmla="*/ 8 w 1670"/>
                <a:gd name="T63" fmla="*/ 27 h 1734"/>
                <a:gd name="T64" fmla="*/ 15 w 1670"/>
                <a:gd name="T65" fmla="*/ 28 h 1734"/>
                <a:gd name="T66" fmla="*/ 23 w 1670"/>
                <a:gd name="T67" fmla="*/ 26 h 1734"/>
                <a:gd name="T68" fmla="*/ 31 w 1670"/>
                <a:gd name="T69" fmla="*/ 22 h 1734"/>
                <a:gd name="T70" fmla="*/ 36 w 1670"/>
                <a:gd name="T71" fmla="*/ 18 h 1734"/>
                <a:gd name="T72" fmla="*/ 39 w 1670"/>
                <a:gd name="T73" fmla="*/ 14 h 1734"/>
                <a:gd name="T74" fmla="*/ 41 w 1670"/>
                <a:gd name="T75" fmla="*/ 10 h 1734"/>
                <a:gd name="T76" fmla="*/ 41 w 1670"/>
                <a:gd name="T77" fmla="*/ 6 h 1734"/>
                <a:gd name="T78" fmla="*/ 39 w 1670"/>
                <a:gd name="T79" fmla="*/ 4 h 1734"/>
                <a:gd name="T80" fmla="*/ 37 w 1670"/>
                <a:gd name="T81" fmla="*/ 2 h 1734"/>
                <a:gd name="T82" fmla="*/ 34 w 1670"/>
                <a:gd name="T83" fmla="*/ 1 h 1734"/>
                <a:gd name="T84" fmla="*/ 31 w 1670"/>
                <a:gd name="T85" fmla="*/ 1 h 173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70"/>
                <a:gd name="T130" fmla="*/ 0 h 1734"/>
                <a:gd name="T131" fmla="*/ 1670 w 1670"/>
                <a:gd name="T132" fmla="*/ 1734 h 173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70" h="1734">
                  <a:moveTo>
                    <a:pt x="1181" y="0"/>
                  </a:moveTo>
                  <a:lnTo>
                    <a:pt x="1234" y="2"/>
                  </a:lnTo>
                  <a:lnTo>
                    <a:pt x="1284" y="8"/>
                  </a:lnTo>
                  <a:lnTo>
                    <a:pt x="1332" y="20"/>
                  </a:lnTo>
                  <a:lnTo>
                    <a:pt x="1378" y="35"/>
                  </a:lnTo>
                  <a:lnTo>
                    <a:pt x="1421" y="53"/>
                  </a:lnTo>
                  <a:lnTo>
                    <a:pt x="1461" y="75"/>
                  </a:lnTo>
                  <a:lnTo>
                    <a:pt x="1497" y="101"/>
                  </a:lnTo>
                  <a:lnTo>
                    <a:pt x="1532" y="132"/>
                  </a:lnTo>
                  <a:lnTo>
                    <a:pt x="1564" y="168"/>
                  </a:lnTo>
                  <a:lnTo>
                    <a:pt x="1594" y="208"/>
                  </a:lnTo>
                  <a:lnTo>
                    <a:pt x="1620" y="253"/>
                  </a:lnTo>
                  <a:lnTo>
                    <a:pt x="1642" y="304"/>
                  </a:lnTo>
                  <a:lnTo>
                    <a:pt x="1656" y="358"/>
                  </a:lnTo>
                  <a:lnTo>
                    <a:pt x="1666" y="420"/>
                  </a:lnTo>
                  <a:lnTo>
                    <a:pt x="1670" y="487"/>
                  </a:lnTo>
                  <a:lnTo>
                    <a:pt x="1669" y="564"/>
                  </a:lnTo>
                  <a:lnTo>
                    <a:pt x="1657" y="646"/>
                  </a:lnTo>
                  <a:lnTo>
                    <a:pt x="1637" y="733"/>
                  </a:lnTo>
                  <a:lnTo>
                    <a:pt x="1607" y="824"/>
                  </a:lnTo>
                  <a:lnTo>
                    <a:pt x="1570" y="919"/>
                  </a:lnTo>
                  <a:lnTo>
                    <a:pt x="1520" y="1012"/>
                  </a:lnTo>
                  <a:lnTo>
                    <a:pt x="1466" y="1107"/>
                  </a:lnTo>
                  <a:lnTo>
                    <a:pt x="1402" y="1198"/>
                  </a:lnTo>
                  <a:lnTo>
                    <a:pt x="1332" y="1286"/>
                  </a:lnTo>
                  <a:lnTo>
                    <a:pt x="1238" y="1382"/>
                  </a:lnTo>
                  <a:lnTo>
                    <a:pt x="1137" y="1469"/>
                  </a:lnTo>
                  <a:lnTo>
                    <a:pt x="1031" y="1547"/>
                  </a:lnTo>
                  <a:lnTo>
                    <a:pt x="921" y="1614"/>
                  </a:lnTo>
                  <a:lnTo>
                    <a:pt x="808" y="1666"/>
                  </a:lnTo>
                  <a:lnTo>
                    <a:pt x="694" y="1704"/>
                  </a:lnTo>
                  <a:lnTo>
                    <a:pt x="579" y="1726"/>
                  </a:lnTo>
                  <a:lnTo>
                    <a:pt x="466" y="1734"/>
                  </a:lnTo>
                  <a:lnTo>
                    <a:pt x="359" y="1720"/>
                  </a:lnTo>
                  <a:lnTo>
                    <a:pt x="266" y="1690"/>
                  </a:lnTo>
                  <a:lnTo>
                    <a:pt x="187" y="1646"/>
                  </a:lnTo>
                  <a:lnTo>
                    <a:pt x="122" y="1589"/>
                  </a:lnTo>
                  <a:lnTo>
                    <a:pt x="71" y="1518"/>
                  </a:lnTo>
                  <a:lnTo>
                    <a:pt x="33" y="1437"/>
                  </a:lnTo>
                  <a:lnTo>
                    <a:pt x="9" y="1348"/>
                  </a:lnTo>
                  <a:lnTo>
                    <a:pt x="0" y="1251"/>
                  </a:lnTo>
                  <a:lnTo>
                    <a:pt x="1" y="1163"/>
                  </a:lnTo>
                  <a:lnTo>
                    <a:pt x="13" y="1074"/>
                  </a:lnTo>
                  <a:lnTo>
                    <a:pt x="35" y="983"/>
                  </a:lnTo>
                  <a:lnTo>
                    <a:pt x="66" y="892"/>
                  </a:lnTo>
                  <a:lnTo>
                    <a:pt x="102" y="801"/>
                  </a:lnTo>
                  <a:lnTo>
                    <a:pt x="147" y="713"/>
                  </a:lnTo>
                  <a:lnTo>
                    <a:pt x="196" y="628"/>
                  </a:lnTo>
                  <a:lnTo>
                    <a:pt x="251" y="549"/>
                  </a:lnTo>
                  <a:lnTo>
                    <a:pt x="308" y="474"/>
                  </a:lnTo>
                  <a:lnTo>
                    <a:pt x="366" y="408"/>
                  </a:lnTo>
                  <a:lnTo>
                    <a:pt x="424" y="349"/>
                  </a:lnTo>
                  <a:lnTo>
                    <a:pt x="484" y="296"/>
                  </a:lnTo>
                  <a:lnTo>
                    <a:pt x="542" y="247"/>
                  </a:lnTo>
                  <a:lnTo>
                    <a:pt x="603" y="204"/>
                  </a:lnTo>
                  <a:lnTo>
                    <a:pt x="663" y="165"/>
                  </a:lnTo>
                  <a:lnTo>
                    <a:pt x="725" y="131"/>
                  </a:lnTo>
                  <a:lnTo>
                    <a:pt x="781" y="100"/>
                  </a:lnTo>
                  <a:lnTo>
                    <a:pt x="839" y="74"/>
                  </a:lnTo>
                  <a:lnTo>
                    <a:pt x="896" y="52"/>
                  </a:lnTo>
                  <a:lnTo>
                    <a:pt x="954" y="34"/>
                  </a:lnTo>
                  <a:lnTo>
                    <a:pt x="1011" y="18"/>
                  </a:lnTo>
                  <a:lnTo>
                    <a:pt x="1069" y="8"/>
                  </a:lnTo>
                  <a:lnTo>
                    <a:pt x="1124" y="2"/>
                  </a:lnTo>
                  <a:lnTo>
                    <a:pt x="1181" y="0"/>
                  </a:lnTo>
                  <a:close/>
                  <a:moveTo>
                    <a:pt x="1169" y="26"/>
                  </a:moveTo>
                  <a:lnTo>
                    <a:pt x="1115" y="27"/>
                  </a:lnTo>
                  <a:lnTo>
                    <a:pt x="1062" y="34"/>
                  </a:lnTo>
                  <a:lnTo>
                    <a:pt x="1008" y="44"/>
                  </a:lnTo>
                  <a:lnTo>
                    <a:pt x="955" y="58"/>
                  </a:lnTo>
                  <a:lnTo>
                    <a:pt x="900" y="75"/>
                  </a:lnTo>
                  <a:lnTo>
                    <a:pt x="844" y="97"/>
                  </a:lnTo>
                  <a:lnTo>
                    <a:pt x="790" y="122"/>
                  </a:lnTo>
                  <a:lnTo>
                    <a:pt x="737" y="151"/>
                  </a:lnTo>
                  <a:lnTo>
                    <a:pt x="677" y="185"/>
                  </a:lnTo>
                  <a:lnTo>
                    <a:pt x="621" y="224"/>
                  </a:lnTo>
                  <a:lnTo>
                    <a:pt x="563" y="265"/>
                  </a:lnTo>
                  <a:lnTo>
                    <a:pt x="508" y="311"/>
                  </a:lnTo>
                  <a:lnTo>
                    <a:pt x="453" y="362"/>
                  </a:lnTo>
                  <a:lnTo>
                    <a:pt x="399" y="418"/>
                  </a:lnTo>
                  <a:lnTo>
                    <a:pt x="346" y="479"/>
                  </a:lnTo>
                  <a:lnTo>
                    <a:pt x="294" y="549"/>
                  </a:lnTo>
                  <a:lnTo>
                    <a:pt x="244" y="622"/>
                  </a:lnTo>
                  <a:lnTo>
                    <a:pt x="199" y="703"/>
                  </a:lnTo>
                  <a:lnTo>
                    <a:pt x="159" y="784"/>
                  </a:lnTo>
                  <a:lnTo>
                    <a:pt x="128" y="869"/>
                  </a:lnTo>
                  <a:lnTo>
                    <a:pt x="100" y="953"/>
                  </a:lnTo>
                  <a:lnTo>
                    <a:pt x="84" y="1037"/>
                  </a:lnTo>
                  <a:lnTo>
                    <a:pt x="73" y="1117"/>
                  </a:lnTo>
                  <a:lnTo>
                    <a:pt x="75" y="1197"/>
                  </a:lnTo>
                  <a:lnTo>
                    <a:pt x="86" y="1283"/>
                  </a:lnTo>
                  <a:lnTo>
                    <a:pt x="109" y="1363"/>
                  </a:lnTo>
                  <a:lnTo>
                    <a:pt x="146" y="1434"/>
                  </a:lnTo>
                  <a:lnTo>
                    <a:pt x="195" y="1498"/>
                  </a:lnTo>
                  <a:lnTo>
                    <a:pt x="255" y="1548"/>
                  </a:lnTo>
                  <a:lnTo>
                    <a:pt x="328" y="1587"/>
                  </a:lnTo>
                  <a:lnTo>
                    <a:pt x="413" y="1613"/>
                  </a:lnTo>
                  <a:lnTo>
                    <a:pt x="511" y="1624"/>
                  </a:lnTo>
                  <a:lnTo>
                    <a:pt x="614" y="1618"/>
                  </a:lnTo>
                  <a:lnTo>
                    <a:pt x="717" y="1598"/>
                  </a:lnTo>
                  <a:lnTo>
                    <a:pt x="821" y="1564"/>
                  </a:lnTo>
                  <a:lnTo>
                    <a:pt x="925" y="1518"/>
                  </a:lnTo>
                  <a:lnTo>
                    <a:pt x="1026" y="1459"/>
                  </a:lnTo>
                  <a:lnTo>
                    <a:pt x="1123" y="1389"/>
                  </a:lnTo>
                  <a:lnTo>
                    <a:pt x="1215" y="1311"/>
                  </a:lnTo>
                  <a:lnTo>
                    <a:pt x="1301" y="1225"/>
                  </a:lnTo>
                  <a:lnTo>
                    <a:pt x="1367" y="1145"/>
                  </a:lnTo>
                  <a:lnTo>
                    <a:pt x="1426" y="1063"/>
                  </a:lnTo>
                  <a:lnTo>
                    <a:pt x="1479" y="977"/>
                  </a:lnTo>
                  <a:lnTo>
                    <a:pt x="1526" y="892"/>
                  </a:lnTo>
                  <a:lnTo>
                    <a:pt x="1562" y="806"/>
                  </a:lnTo>
                  <a:lnTo>
                    <a:pt x="1591" y="722"/>
                  </a:lnTo>
                  <a:lnTo>
                    <a:pt x="1612" y="641"/>
                  </a:lnTo>
                  <a:lnTo>
                    <a:pt x="1625" y="564"/>
                  </a:lnTo>
                  <a:lnTo>
                    <a:pt x="1628" y="492"/>
                  </a:lnTo>
                  <a:lnTo>
                    <a:pt x="1625" y="428"/>
                  </a:lnTo>
                  <a:lnTo>
                    <a:pt x="1616" y="368"/>
                  </a:lnTo>
                  <a:lnTo>
                    <a:pt x="1603" y="318"/>
                  </a:lnTo>
                  <a:lnTo>
                    <a:pt x="1584" y="270"/>
                  </a:lnTo>
                  <a:lnTo>
                    <a:pt x="1560" y="227"/>
                  </a:lnTo>
                  <a:lnTo>
                    <a:pt x="1533" y="189"/>
                  </a:lnTo>
                  <a:lnTo>
                    <a:pt x="1504" y="154"/>
                  </a:lnTo>
                  <a:lnTo>
                    <a:pt x="1471" y="124"/>
                  </a:lnTo>
                  <a:lnTo>
                    <a:pt x="1437" y="98"/>
                  </a:lnTo>
                  <a:lnTo>
                    <a:pt x="1398" y="76"/>
                  </a:lnTo>
                  <a:lnTo>
                    <a:pt x="1358" y="58"/>
                  </a:lnTo>
                  <a:lnTo>
                    <a:pt x="1314" y="44"/>
                  </a:lnTo>
                  <a:lnTo>
                    <a:pt x="1269" y="34"/>
                  </a:lnTo>
                  <a:lnTo>
                    <a:pt x="1220" y="27"/>
                  </a:lnTo>
                  <a:lnTo>
                    <a:pt x="1169" y="26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8" name="Freeform 10"/>
            <p:cNvSpPr>
              <a:spLocks noEditPoints="1"/>
            </p:cNvSpPr>
            <p:nvPr/>
          </p:nvSpPr>
          <p:spPr bwMode="auto">
            <a:xfrm>
              <a:off x="2852" y="949"/>
              <a:ext cx="207" cy="175"/>
            </a:xfrm>
            <a:custGeom>
              <a:avLst/>
              <a:gdLst>
                <a:gd name="T0" fmla="*/ 25 w 1314"/>
                <a:gd name="T1" fmla="*/ 0 h 1353"/>
                <a:gd name="T2" fmla="*/ 28 w 1314"/>
                <a:gd name="T3" fmla="*/ 1 h 1353"/>
                <a:gd name="T4" fmla="*/ 30 w 1314"/>
                <a:gd name="T5" fmla="*/ 2 h 1353"/>
                <a:gd name="T6" fmla="*/ 32 w 1314"/>
                <a:gd name="T7" fmla="*/ 3 h 1353"/>
                <a:gd name="T8" fmla="*/ 33 w 1314"/>
                <a:gd name="T9" fmla="*/ 6 h 1353"/>
                <a:gd name="T10" fmla="*/ 33 w 1314"/>
                <a:gd name="T11" fmla="*/ 9 h 1353"/>
                <a:gd name="T12" fmla="*/ 31 w 1314"/>
                <a:gd name="T13" fmla="*/ 12 h 1353"/>
                <a:gd name="T14" fmla="*/ 28 w 1314"/>
                <a:gd name="T15" fmla="*/ 16 h 1353"/>
                <a:gd name="T16" fmla="*/ 22 w 1314"/>
                <a:gd name="T17" fmla="*/ 20 h 1353"/>
                <a:gd name="T18" fmla="*/ 16 w 1314"/>
                <a:gd name="T19" fmla="*/ 22 h 1353"/>
                <a:gd name="T20" fmla="*/ 9 w 1314"/>
                <a:gd name="T21" fmla="*/ 23 h 1353"/>
                <a:gd name="T22" fmla="*/ 4 w 1314"/>
                <a:gd name="T23" fmla="*/ 22 h 1353"/>
                <a:gd name="T24" fmla="*/ 1 w 1314"/>
                <a:gd name="T25" fmla="*/ 19 h 1353"/>
                <a:gd name="T26" fmla="*/ 0 w 1314"/>
                <a:gd name="T27" fmla="*/ 15 h 1353"/>
                <a:gd name="T28" fmla="*/ 1 w 1314"/>
                <a:gd name="T29" fmla="*/ 12 h 1353"/>
                <a:gd name="T30" fmla="*/ 4 w 1314"/>
                <a:gd name="T31" fmla="*/ 8 h 1353"/>
                <a:gd name="T32" fmla="*/ 7 w 1314"/>
                <a:gd name="T33" fmla="*/ 6 h 1353"/>
                <a:gd name="T34" fmla="*/ 10 w 1314"/>
                <a:gd name="T35" fmla="*/ 3 h 1353"/>
                <a:gd name="T36" fmla="*/ 14 w 1314"/>
                <a:gd name="T37" fmla="*/ 2 h 1353"/>
                <a:gd name="T38" fmla="*/ 17 w 1314"/>
                <a:gd name="T39" fmla="*/ 1 h 1353"/>
                <a:gd name="T40" fmla="*/ 21 w 1314"/>
                <a:gd name="T41" fmla="*/ 0 h 1353"/>
                <a:gd name="T42" fmla="*/ 23 w 1314"/>
                <a:gd name="T43" fmla="*/ 0 h 1353"/>
                <a:gd name="T44" fmla="*/ 20 w 1314"/>
                <a:gd name="T45" fmla="*/ 1 h 1353"/>
                <a:gd name="T46" fmla="*/ 16 w 1314"/>
                <a:gd name="T47" fmla="*/ 1 h 1353"/>
                <a:gd name="T48" fmla="*/ 13 w 1314"/>
                <a:gd name="T49" fmla="*/ 2 h 1353"/>
                <a:gd name="T50" fmla="*/ 10 w 1314"/>
                <a:gd name="T51" fmla="*/ 4 h 1353"/>
                <a:gd name="T52" fmla="*/ 6 w 1314"/>
                <a:gd name="T53" fmla="*/ 7 h 1353"/>
                <a:gd name="T54" fmla="*/ 4 w 1314"/>
                <a:gd name="T55" fmla="*/ 9 h 1353"/>
                <a:gd name="T56" fmla="*/ 2 w 1314"/>
                <a:gd name="T57" fmla="*/ 13 h 1353"/>
                <a:gd name="T58" fmla="*/ 1 w 1314"/>
                <a:gd name="T59" fmla="*/ 16 h 1353"/>
                <a:gd name="T60" fmla="*/ 3 w 1314"/>
                <a:gd name="T61" fmla="*/ 19 h 1353"/>
                <a:gd name="T62" fmla="*/ 6 w 1314"/>
                <a:gd name="T63" fmla="*/ 21 h 1353"/>
                <a:gd name="T64" fmla="*/ 12 w 1314"/>
                <a:gd name="T65" fmla="*/ 21 h 1353"/>
                <a:gd name="T66" fmla="*/ 18 w 1314"/>
                <a:gd name="T67" fmla="*/ 20 h 1353"/>
                <a:gd name="T68" fmla="*/ 24 w 1314"/>
                <a:gd name="T69" fmla="*/ 17 h 1353"/>
                <a:gd name="T70" fmla="*/ 28 w 1314"/>
                <a:gd name="T71" fmla="*/ 14 h 1353"/>
                <a:gd name="T72" fmla="*/ 31 w 1314"/>
                <a:gd name="T73" fmla="*/ 11 h 1353"/>
                <a:gd name="T74" fmla="*/ 32 w 1314"/>
                <a:gd name="T75" fmla="*/ 8 h 1353"/>
                <a:gd name="T76" fmla="*/ 32 w 1314"/>
                <a:gd name="T77" fmla="*/ 5 h 1353"/>
                <a:gd name="T78" fmla="*/ 31 w 1314"/>
                <a:gd name="T79" fmla="*/ 3 h 1353"/>
                <a:gd name="T80" fmla="*/ 29 w 1314"/>
                <a:gd name="T81" fmla="*/ 2 h 1353"/>
                <a:gd name="T82" fmla="*/ 27 w 1314"/>
                <a:gd name="T83" fmla="*/ 1 h 1353"/>
                <a:gd name="T84" fmla="*/ 24 w 1314"/>
                <a:gd name="T85" fmla="*/ 0 h 13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4"/>
                <a:gd name="T130" fmla="*/ 0 h 1353"/>
                <a:gd name="T131" fmla="*/ 1314 w 1314"/>
                <a:gd name="T132" fmla="*/ 1353 h 13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4" h="1353">
                  <a:moveTo>
                    <a:pt x="926" y="0"/>
                  </a:moveTo>
                  <a:lnTo>
                    <a:pt x="967" y="2"/>
                  </a:lnTo>
                  <a:lnTo>
                    <a:pt x="1010" y="7"/>
                  </a:lnTo>
                  <a:lnTo>
                    <a:pt x="1047" y="15"/>
                  </a:lnTo>
                  <a:lnTo>
                    <a:pt x="1086" y="28"/>
                  </a:lnTo>
                  <a:lnTo>
                    <a:pt x="1120" y="42"/>
                  </a:lnTo>
                  <a:lnTo>
                    <a:pt x="1150" y="61"/>
                  </a:lnTo>
                  <a:lnTo>
                    <a:pt x="1180" y="82"/>
                  </a:lnTo>
                  <a:lnTo>
                    <a:pt x="1207" y="106"/>
                  </a:lnTo>
                  <a:lnTo>
                    <a:pt x="1232" y="135"/>
                  </a:lnTo>
                  <a:lnTo>
                    <a:pt x="1255" y="167"/>
                  </a:lnTo>
                  <a:lnTo>
                    <a:pt x="1276" y="202"/>
                  </a:lnTo>
                  <a:lnTo>
                    <a:pt x="1292" y="242"/>
                  </a:lnTo>
                  <a:lnTo>
                    <a:pt x="1304" y="284"/>
                  </a:lnTo>
                  <a:lnTo>
                    <a:pt x="1312" y="333"/>
                  </a:lnTo>
                  <a:lnTo>
                    <a:pt x="1314" y="388"/>
                  </a:lnTo>
                  <a:lnTo>
                    <a:pt x="1313" y="448"/>
                  </a:lnTo>
                  <a:lnTo>
                    <a:pt x="1303" y="513"/>
                  </a:lnTo>
                  <a:lnTo>
                    <a:pt x="1286" y="581"/>
                  </a:lnTo>
                  <a:lnTo>
                    <a:pt x="1262" y="652"/>
                  </a:lnTo>
                  <a:lnTo>
                    <a:pt x="1231" y="726"/>
                  </a:lnTo>
                  <a:lnTo>
                    <a:pt x="1192" y="798"/>
                  </a:lnTo>
                  <a:lnTo>
                    <a:pt x="1148" y="872"/>
                  </a:lnTo>
                  <a:lnTo>
                    <a:pt x="1098" y="942"/>
                  </a:lnTo>
                  <a:lnTo>
                    <a:pt x="1042" y="1010"/>
                  </a:lnTo>
                  <a:lnTo>
                    <a:pt x="968" y="1084"/>
                  </a:lnTo>
                  <a:lnTo>
                    <a:pt x="891" y="1152"/>
                  </a:lnTo>
                  <a:lnTo>
                    <a:pt x="808" y="1211"/>
                  </a:lnTo>
                  <a:lnTo>
                    <a:pt x="723" y="1263"/>
                  </a:lnTo>
                  <a:lnTo>
                    <a:pt x="634" y="1302"/>
                  </a:lnTo>
                  <a:lnTo>
                    <a:pt x="545" y="1331"/>
                  </a:lnTo>
                  <a:lnTo>
                    <a:pt x="456" y="1348"/>
                  </a:lnTo>
                  <a:lnTo>
                    <a:pt x="368" y="1353"/>
                  </a:lnTo>
                  <a:lnTo>
                    <a:pt x="284" y="1343"/>
                  </a:lnTo>
                  <a:lnTo>
                    <a:pt x="212" y="1321"/>
                  </a:lnTo>
                  <a:lnTo>
                    <a:pt x="150" y="1286"/>
                  </a:lnTo>
                  <a:lnTo>
                    <a:pt x="100" y="1244"/>
                  </a:lnTo>
                  <a:lnTo>
                    <a:pt x="58" y="1189"/>
                  </a:lnTo>
                  <a:lnTo>
                    <a:pt x="29" y="1127"/>
                  </a:lnTo>
                  <a:lnTo>
                    <a:pt x="9" y="1059"/>
                  </a:lnTo>
                  <a:lnTo>
                    <a:pt x="2" y="985"/>
                  </a:lnTo>
                  <a:lnTo>
                    <a:pt x="0" y="917"/>
                  </a:lnTo>
                  <a:lnTo>
                    <a:pt x="8" y="847"/>
                  </a:lnTo>
                  <a:lnTo>
                    <a:pt x="23" y="776"/>
                  </a:lnTo>
                  <a:lnTo>
                    <a:pt x="47" y="705"/>
                  </a:lnTo>
                  <a:lnTo>
                    <a:pt x="74" y="634"/>
                  </a:lnTo>
                  <a:lnTo>
                    <a:pt x="107" y="566"/>
                  </a:lnTo>
                  <a:lnTo>
                    <a:pt x="146" y="500"/>
                  </a:lnTo>
                  <a:lnTo>
                    <a:pt x="189" y="438"/>
                  </a:lnTo>
                  <a:lnTo>
                    <a:pt x="233" y="379"/>
                  </a:lnTo>
                  <a:lnTo>
                    <a:pt x="278" y="327"/>
                  </a:lnTo>
                  <a:lnTo>
                    <a:pt x="323" y="279"/>
                  </a:lnTo>
                  <a:lnTo>
                    <a:pt x="369" y="237"/>
                  </a:lnTo>
                  <a:lnTo>
                    <a:pt x="416" y="198"/>
                  </a:lnTo>
                  <a:lnTo>
                    <a:pt x="462" y="164"/>
                  </a:lnTo>
                  <a:lnTo>
                    <a:pt x="510" y="132"/>
                  </a:lnTo>
                  <a:lnTo>
                    <a:pt x="561" y="105"/>
                  </a:lnTo>
                  <a:lnTo>
                    <a:pt x="604" y="80"/>
                  </a:lnTo>
                  <a:lnTo>
                    <a:pt x="651" y="60"/>
                  </a:lnTo>
                  <a:lnTo>
                    <a:pt x="697" y="42"/>
                  </a:lnTo>
                  <a:lnTo>
                    <a:pt x="744" y="28"/>
                  </a:lnTo>
                  <a:lnTo>
                    <a:pt x="789" y="15"/>
                  </a:lnTo>
                  <a:lnTo>
                    <a:pt x="835" y="7"/>
                  </a:lnTo>
                  <a:lnTo>
                    <a:pt x="881" y="2"/>
                  </a:lnTo>
                  <a:lnTo>
                    <a:pt x="926" y="0"/>
                  </a:lnTo>
                  <a:close/>
                  <a:moveTo>
                    <a:pt x="918" y="21"/>
                  </a:moveTo>
                  <a:lnTo>
                    <a:pt x="874" y="22"/>
                  </a:lnTo>
                  <a:lnTo>
                    <a:pt x="832" y="28"/>
                  </a:lnTo>
                  <a:lnTo>
                    <a:pt x="788" y="35"/>
                  </a:lnTo>
                  <a:lnTo>
                    <a:pt x="744" y="47"/>
                  </a:lnTo>
                  <a:lnTo>
                    <a:pt x="700" y="60"/>
                  </a:lnTo>
                  <a:lnTo>
                    <a:pt x="656" y="78"/>
                  </a:lnTo>
                  <a:lnTo>
                    <a:pt x="613" y="97"/>
                  </a:lnTo>
                  <a:lnTo>
                    <a:pt x="571" y="122"/>
                  </a:lnTo>
                  <a:lnTo>
                    <a:pt x="524" y="148"/>
                  </a:lnTo>
                  <a:lnTo>
                    <a:pt x="478" y="179"/>
                  </a:lnTo>
                  <a:lnTo>
                    <a:pt x="433" y="211"/>
                  </a:lnTo>
                  <a:lnTo>
                    <a:pt x="390" y="248"/>
                  </a:lnTo>
                  <a:lnTo>
                    <a:pt x="346" y="288"/>
                  </a:lnTo>
                  <a:lnTo>
                    <a:pt x="305" y="333"/>
                  </a:lnTo>
                  <a:lnTo>
                    <a:pt x="262" y="383"/>
                  </a:lnTo>
                  <a:lnTo>
                    <a:pt x="224" y="438"/>
                  </a:lnTo>
                  <a:lnTo>
                    <a:pt x="184" y="496"/>
                  </a:lnTo>
                  <a:lnTo>
                    <a:pt x="149" y="558"/>
                  </a:lnTo>
                  <a:lnTo>
                    <a:pt x="119" y="621"/>
                  </a:lnTo>
                  <a:lnTo>
                    <a:pt x="94" y="687"/>
                  </a:lnTo>
                  <a:lnTo>
                    <a:pt x="75" y="752"/>
                  </a:lnTo>
                  <a:lnTo>
                    <a:pt x="62" y="816"/>
                  </a:lnTo>
                  <a:lnTo>
                    <a:pt x="56" y="880"/>
                  </a:lnTo>
                  <a:lnTo>
                    <a:pt x="58" y="942"/>
                  </a:lnTo>
                  <a:lnTo>
                    <a:pt x="67" y="1007"/>
                  </a:lnTo>
                  <a:lnTo>
                    <a:pt x="88" y="1069"/>
                  </a:lnTo>
                  <a:lnTo>
                    <a:pt x="116" y="1124"/>
                  </a:lnTo>
                  <a:lnTo>
                    <a:pt x="155" y="1173"/>
                  </a:lnTo>
                  <a:lnTo>
                    <a:pt x="202" y="1210"/>
                  </a:lnTo>
                  <a:lnTo>
                    <a:pt x="258" y="1241"/>
                  </a:lnTo>
                  <a:lnTo>
                    <a:pt x="324" y="1260"/>
                  </a:lnTo>
                  <a:lnTo>
                    <a:pt x="402" y="1271"/>
                  </a:lnTo>
                  <a:lnTo>
                    <a:pt x="482" y="1266"/>
                  </a:lnTo>
                  <a:lnTo>
                    <a:pt x="563" y="1251"/>
                  </a:lnTo>
                  <a:lnTo>
                    <a:pt x="644" y="1224"/>
                  </a:lnTo>
                  <a:lnTo>
                    <a:pt x="726" y="1189"/>
                  </a:lnTo>
                  <a:lnTo>
                    <a:pt x="803" y="1143"/>
                  </a:lnTo>
                  <a:lnTo>
                    <a:pt x="879" y="1090"/>
                  </a:lnTo>
                  <a:lnTo>
                    <a:pt x="950" y="1029"/>
                  </a:lnTo>
                  <a:lnTo>
                    <a:pt x="1019" y="965"/>
                  </a:lnTo>
                  <a:lnTo>
                    <a:pt x="1070" y="903"/>
                  </a:lnTo>
                  <a:lnTo>
                    <a:pt x="1118" y="838"/>
                  </a:lnTo>
                  <a:lnTo>
                    <a:pt x="1160" y="771"/>
                  </a:lnTo>
                  <a:lnTo>
                    <a:pt x="1196" y="704"/>
                  </a:lnTo>
                  <a:lnTo>
                    <a:pt x="1225" y="637"/>
                  </a:lnTo>
                  <a:lnTo>
                    <a:pt x="1249" y="571"/>
                  </a:lnTo>
                  <a:lnTo>
                    <a:pt x="1265" y="508"/>
                  </a:lnTo>
                  <a:lnTo>
                    <a:pt x="1277" y="448"/>
                  </a:lnTo>
                  <a:lnTo>
                    <a:pt x="1280" y="392"/>
                  </a:lnTo>
                  <a:lnTo>
                    <a:pt x="1278" y="341"/>
                  </a:lnTo>
                  <a:lnTo>
                    <a:pt x="1272" y="296"/>
                  </a:lnTo>
                  <a:lnTo>
                    <a:pt x="1262" y="255"/>
                  </a:lnTo>
                  <a:lnTo>
                    <a:pt x="1246" y="216"/>
                  </a:lnTo>
                  <a:lnTo>
                    <a:pt x="1228" y="182"/>
                  </a:lnTo>
                  <a:lnTo>
                    <a:pt x="1207" y="151"/>
                  </a:lnTo>
                  <a:lnTo>
                    <a:pt x="1184" y="124"/>
                  </a:lnTo>
                  <a:lnTo>
                    <a:pt x="1158" y="100"/>
                  </a:lnTo>
                  <a:lnTo>
                    <a:pt x="1131" y="79"/>
                  </a:lnTo>
                  <a:lnTo>
                    <a:pt x="1100" y="61"/>
                  </a:lnTo>
                  <a:lnTo>
                    <a:pt x="1069" y="47"/>
                  </a:lnTo>
                  <a:lnTo>
                    <a:pt x="1033" y="35"/>
                  </a:lnTo>
                  <a:lnTo>
                    <a:pt x="997" y="28"/>
                  </a:lnTo>
                  <a:lnTo>
                    <a:pt x="958" y="22"/>
                  </a:lnTo>
                  <a:lnTo>
                    <a:pt x="918" y="21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9" name="Freeform 11"/>
            <p:cNvSpPr>
              <a:spLocks noEditPoints="1"/>
            </p:cNvSpPr>
            <p:nvPr/>
          </p:nvSpPr>
          <p:spPr bwMode="auto">
            <a:xfrm>
              <a:off x="2888" y="956"/>
              <a:ext cx="153" cy="126"/>
            </a:xfrm>
            <a:custGeom>
              <a:avLst/>
              <a:gdLst>
                <a:gd name="T0" fmla="*/ 19 w 956"/>
                <a:gd name="T1" fmla="*/ 0 h 974"/>
                <a:gd name="T2" fmla="*/ 21 w 956"/>
                <a:gd name="T3" fmla="*/ 1 h 974"/>
                <a:gd name="T4" fmla="*/ 22 w 956"/>
                <a:gd name="T5" fmla="*/ 1 h 974"/>
                <a:gd name="T6" fmla="*/ 24 w 956"/>
                <a:gd name="T7" fmla="*/ 3 h 974"/>
                <a:gd name="T8" fmla="*/ 24 w 956"/>
                <a:gd name="T9" fmla="*/ 4 h 974"/>
                <a:gd name="T10" fmla="*/ 24 w 956"/>
                <a:gd name="T11" fmla="*/ 6 h 974"/>
                <a:gd name="T12" fmla="*/ 23 w 956"/>
                <a:gd name="T13" fmla="*/ 9 h 974"/>
                <a:gd name="T14" fmla="*/ 20 w 956"/>
                <a:gd name="T15" fmla="*/ 12 h 974"/>
                <a:gd name="T16" fmla="*/ 16 w 956"/>
                <a:gd name="T17" fmla="*/ 14 h 974"/>
                <a:gd name="T18" fmla="*/ 12 w 956"/>
                <a:gd name="T19" fmla="*/ 16 h 974"/>
                <a:gd name="T20" fmla="*/ 7 w 956"/>
                <a:gd name="T21" fmla="*/ 17 h 974"/>
                <a:gd name="T22" fmla="*/ 3 w 956"/>
                <a:gd name="T23" fmla="*/ 16 h 974"/>
                <a:gd name="T24" fmla="*/ 1 w 956"/>
                <a:gd name="T25" fmla="*/ 14 h 974"/>
                <a:gd name="T26" fmla="*/ 0 w 956"/>
                <a:gd name="T27" fmla="*/ 11 h 974"/>
                <a:gd name="T28" fmla="*/ 1 w 956"/>
                <a:gd name="T29" fmla="*/ 9 h 974"/>
                <a:gd name="T30" fmla="*/ 2 w 956"/>
                <a:gd name="T31" fmla="*/ 6 h 974"/>
                <a:gd name="T32" fmla="*/ 5 w 956"/>
                <a:gd name="T33" fmla="*/ 4 h 974"/>
                <a:gd name="T34" fmla="*/ 7 w 956"/>
                <a:gd name="T35" fmla="*/ 2 h 974"/>
                <a:gd name="T36" fmla="*/ 10 w 956"/>
                <a:gd name="T37" fmla="*/ 1 h 974"/>
                <a:gd name="T38" fmla="*/ 13 w 956"/>
                <a:gd name="T39" fmla="*/ 1 h 974"/>
                <a:gd name="T40" fmla="*/ 15 w 956"/>
                <a:gd name="T41" fmla="*/ 0 h 974"/>
                <a:gd name="T42" fmla="*/ 17 w 956"/>
                <a:gd name="T43" fmla="*/ 0 h 974"/>
                <a:gd name="T44" fmla="*/ 14 w 956"/>
                <a:gd name="T45" fmla="*/ 0 h 974"/>
                <a:gd name="T46" fmla="*/ 12 w 956"/>
                <a:gd name="T47" fmla="*/ 1 h 974"/>
                <a:gd name="T48" fmla="*/ 9 w 956"/>
                <a:gd name="T49" fmla="*/ 2 h 974"/>
                <a:gd name="T50" fmla="*/ 7 w 956"/>
                <a:gd name="T51" fmla="*/ 3 h 974"/>
                <a:gd name="T52" fmla="*/ 4 w 956"/>
                <a:gd name="T53" fmla="*/ 5 h 974"/>
                <a:gd name="T54" fmla="*/ 3 w 956"/>
                <a:gd name="T55" fmla="*/ 7 h 974"/>
                <a:gd name="T56" fmla="*/ 1 w 956"/>
                <a:gd name="T57" fmla="*/ 9 h 974"/>
                <a:gd name="T58" fmla="*/ 1 w 956"/>
                <a:gd name="T59" fmla="*/ 12 h 974"/>
                <a:gd name="T60" fmla="*/ 2 w 956"/>
                <a:gd name="T61" fmla="*/ 14 h 974"/>
                <a:gd name="T62" fmla="*/ 5 w 956"/>
                <a:gd name="T63" fmla="*/ 15 h 974"/>
                <a:gd name="T64" fmla="*/ 9 w 956"/>
                <a:gd name="T65" fmla="*/ 16 h 974"/>
                <a:gd name="T66" fmla="*/ 13 w 956"/>
                <a:gd name="T67" fmla="*/ 15 h 974"/>
                <a:gd name="T68" fmla="*/ 17 w 956"/>
                <a:gd name="T69" fmla="*/ 13 h 974"/>
                <a:gd name="T70" fmla="*/ 21 w 956"/>
                <a:gd name="T71" fmla="*/ 10 h 974"/>
                <a:gd name="T72" fmla="*/ 22 w 956"/>
                <a:gd name="T73" fmla="*/ 8 h 974"/>
                <a:gd name="T74" fmla="*/ 24 w 956"/>
                <a:gd name="T75" fmla="*/ 6 h 974"/>
                <a:gd name="T76" fmla="*/ 23 w 956"/>
                <a:gd name="T77" fmla="*/ 4 h 974"/>
                <a:gd name="T78" fmla="*/ 23 w 956"/>
                <a:gd name="T79" fmla="*/ 2 h 974"/>
                <a:gd name="T80" fmla="*/ 21 w 956"/>
                <a:gd name="T81" fmla="*/ 1 h 974"/>
                <a:gd name="T82" fmla="*/ 20 w 956"/>
                <a:gd name="T83" fmla="*/ 1 h 974"/>
                <a:gd name="T84" fmla="*/ 18 w 956"/>
                <a:gd name="T85" fmla="*/ 0 h 9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6"/>
                <a:gd name="T130" fmla="*/ 0 h 974"/>
                <a:gd name="T131" fmla="*/ 956 w 956"/>
                <a:gd name="T132" fmla="*/ 974 h 9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6" h="974">
                  <a:moveTo>
                    <a:pt x="672" y="0"/>
                  </a:moveTo>
                  <a:lnTo>
                    <a:pt x="703" y="0"/>
                  </a:lnTo>
                  <a:lnTo>
                    <a:pt x="734" y="3"/>
                  </a:lnTo>
                  <a:lnTo>
                    <a:pt x="764" y="10"/>
                  </a:lnTo>
                  <a:lnTo>
                    <a:pt x="792" y="20"/>
                  </a:lnTo>
                  <a:lnTo>
                    <a:pt x="817" y="31"/>
                  </a:lnTo>
                  <a:lnTo>
                    <a:pt x="841" y="45"/>
                  </a:lnTo>
                  <a:lnTo>
                    <a:pt x="863" y="60"/>
                  </a:lnTo>
                  <a:lnTo>
                    <a:pt x="884" y="80"/>
                  </a:lnTo>
                  <a:lnTo>
                    <a:pt x="902" y="100"/>
                  </a:lnTo>
                  <a:lnTo>
                    <a:pt x="917" y="125"/>
                  </a:lnTo>
                  <a:lnTo>
                    <a:pt x="932" y="151"/>
                  </a:lnTo>
                  <a:lnTo>
                    <a:pt x="943" y="180"/>
                  </a:lnTo>
                  <a:lnTo>
                    <a:pt x="951" y="213"/>
                  </a:lnTo>
                  <a:lnTo>
                    <a:pt x="956" y="249"/>
                  </a:lnTo>
                  <a:lnTo>
                    <a:pt x="956" y="289"/>
                  </a:lnTo>
                  <a:lnTo>
                    <a:pt x="955" y="333"/>
                  </a:lnTo>
                  <a:lnTo>
                    <a:pt x="946" y="378"/>
                  </a:lnTo>
                  <a:lnTo>
                    <a:pt x="933" y="428"/>
                  </a:lnTo>
                  <a:lnTo>
                    <a:pt x="913" y="479"/>
                  </a:lnTo>
                  <a:lnTo>
                    <a:pt x="892" y="531"/>
                  </a:lnTo>
                  <a:lnTo>
                    <a:pt x="862" y="583"/>
                  </a:lnTo>
                  <a:lnTo>
                    <a:pt x="830" y="635"/>
                  </a:lnTo>
                  <a:lnTo>
                    <a:pt x="793" y="684"/>
                  </a:lnTo>
                  <a:lnTo>
                    <a:pt x="753" y="733"/>
                  </a:lnTo>
                  <a:lnTo>
                    <a:pt x="700" y="784"/>
                  </a:lnTo>
                  <a:lnTo>
                    <a:pt x="644" y="832"/>
                  </a:lnTo>
                  <a:lnTo>
                    <a:pt x="584" y="874"/>
                  </a:lnTo>
                  <a:lnTo>
                    <a:pt x="524" y="910"/>
                  </a:lnTo>
                  <a:lnTo>
                    <a:pt x="460" y="937"/>
                  </a:lnTo>
                  <a:lnTo>
                    <a:pt x="396" y="959"/>
                  </a:lnTo>
                  <a:lnTo>
                    <a:pt x="331" y="970"/>
                  </a:lnTo>
                  <a:lnTo>
                    <a:pt x="269" y="974"/>
                  </a:lnTo>
                  <a:lnTo>
                    <a:pt x="209" y="967"/>
                  </a:lnTo>
                  <a:lnTo>
                    <a:pt x="157" y="951"/>
                  </a:lnTo>
                  <a:lnTo>
                    <a:pt x="112" y="928"/>
                  </a:lnTo>
                  <a:lnTo>
                    <a:pt x="76" y="897"/>
                  </a:lnTo>
                  <a:lnTo>
                    <a:pt x="45" y="858"/>
                  </a:lnTo>
                  <a:lnTo>
                    <a:pt x="23" y="815"/>
                  </a:lnTo>
                  <a:lnTo>
                    <a:pt x="7" y="768"/>
                  </a:lnTo>
                  <a:lnTo>
                    <a:pt x="1" y="716"/>
                  </a:lnTo>
                  <a:lnTo>
                    <a:pt x="0" y="667"/>
                  </a:lnTo>
                  <a:lnTo>
                    <a:pt x="3" y="619"/>
                  </a:lnTo>
                  <a:lnTo>
                    <a:pt x="12" y="569"/>
                  </a:lnTo>
                  <a:lnTo>
                    <a:pt x="28" y="519"/>
                  </a:lnTo>
                  <a:lnTo>
                    <a:pt x="46" y="468"/>
                  </a:lnTo>
                  <a:lnTo>
                    <a:pt x="69" y="418"/>
                  </a:lnTo>
                  <a:lnTo>
                    <a:pt x="95" y="370"/>
                  </a:lnTo>
                  <a:lnTo>
                    <a:pt x="126" y="325"/>
                  </a:lnTo>
                  <a:lnTo>
                    <a:pt x="157" y="282"/>
                  </a:lnTo>
                  <a:lnTo>
                    <a:pt x="189" y="244"/>
                  </a:lnTo>
                  <a:lnTo>
                    <a:pt x="222" y="209"/>
                  </a:lnTo>
                  <a:lnTo>
                    <a:pt x="256" y="178"/>
                  </a:lnTo>
                  <a:lnTo>
                    <a:pt x="290" y="148"/>
                  </a:lnTo>
                  <a:lnTo>
                    <a:pt x="325" y="122"/>
                  </a:lnTo>
                  <a:lnTo>
                    <a:pt x="360" y="99"/>
                  </a:lnTo>
                  <a:lnTo>
                    <a:pt x="397" y="78"/>
                  </a:lnTo>
                  <a:lnTo>
                    <a:pt x="431" y="59"/>
                  </a:lnTo>
                  <a:lnTo>
                    <a:pt x="466" y="43"/>
                  </a:lnTo>
                  <a:lnTo>
                    <a:pt x="499" y="29"/>
                  </a:lnTo>
                  <a:lnTo>
                    <a:pt x="534" y="19"/>
                  </a:lnTo>
                  <a:lnTo>
                    <a:pt x="568" y="10"/>
                  </a:lnTo>
                  <a:lnTo>
                    <a:pt x="602" y="3"/>
                  </a:lnTo>
                  <a:lnTo>
                    <a:pt x="637" y="0"/>
                  </a:lnTo>
                  <a:lnTo>
                    <a:pt x="672" y="0"/>
                  </a:lnTo>
                  <a:close/>
                  <a:moveTo>
                    <a:pt x="666" y="14"/>
                  </a:moveTo>
                  <a:lnTo>
                    <a:pt x="632" y="14"/>
                  </a:lnTo>
                  <a:lnTo>
                    <a:pt x="600" y="18"/>
                  </a:lnTo>
                  <a:lnTo>
                    <a:pt x="568" y="24"/>
                  </a:lnTo>
                  <a:lnTo>
                    <a:pt x="535" y="34"/>
                  </a:lnTo>
                  <a:lnTo>
                    <a:pt x="502" y="45"/>
                  </a:lnTo>
                  <a:lnTo>
                    <a:pt x="469" y="58"/>
                  </a:lnTo>
                  <a:lnTo>
                    <a:pt x="436" y="72"/>
                  </a:lnTo>
                  <a:lnTo>
                    <a:pt x="405" y="90"/>
                  </a:lnTo>
                  <a:lnTo>
                    <a:pt x="370" y="109"/>
                  </a:lnTo>
                  <a:lnTo>
                    <a:pt x="336" y="134"/>
                  </a:lnTo>
                  <a:lnTo>
                    <a:pt x="303" y="157"/>
                  </a:lnTo>
                  <a:lnTo>
                    <a:pt x="272" y="185"/>
                  </a:lnTo>
                  <a:lnTo>
                    <a:pt x="240" y="215"/>
                  </a:lnTo>
                  <a:lnTo>
                    <a:pt x="209" y="249"/>
                  </a:lnTo>
                  <a:lnTo>
                    <a:pt x="178" y="285"/>
                  </a:lnTo>
                  <a:lnTo>
                    <a:pt x="151" y="325"/>
                  </a:lnTo>
                  <a:lnTo>
                    <a:pt x="122" y="366"/>
                  </a:lnTo>
                  <a:lnTo>
                    <a:pt x="98" y="410"/>
                  </a:lnTo>
                  <a:lnTo>
                    <a:pt x="77" y="457"/>
                  </a:lnTo>
                  <a:lnTo>
                    <a:pt x="61" y="504"/>
                  </a:lnTo>
                  <a:lnTo>
                    <a:pt x="49" y="550"/>
                  </a:lnTo>
                  <a:lnTo>
                    <a:pt x="41" y="596"/>
                  </a:lnTo>
                  <a:lnTo>
                    <a:pt x="38" y="641"/>
                  </a:lnTo>
                  <a:lnTo>
                    <a:pt x="42" y="685"/>
                  </a:lnTo>
                  <a:lnTo>
                    <a:pt x="50" y="732"/>
                  </a:lnTo>
                  <a:lnTo>
                    <a:pt x="65" y="775"/>
                  </a:lnTo>
                  <a:lnTo>
                    <a:pt x="86" y="813"/>
                  </a:lnTo>
                  <a:lnTo>
                    <a:pt x="116" y="848"/>
                  </a:lnTo>
                  <a:lnTo>
                    <a:pt x="149" y="874"/>
                  </a:lnTo>
                  <a:lnTo>
                    <a:pt x="191" y="896"/>
                  </a:lnTo>
                  <a:lnTo>
                    <a:pt x="238" y="910"/>
                  </a:lnTo>
                  <a:lnTo>
                    <a:pt x="294" y="916"/>
                  </a:lnTo>
                  <a:lnTo>
                    <a:pt x="351" y="912"/>
                  </a:lnTo>
                  <a:lnTo>
                    <a:pt x="409" y="902"/>
                  </a:lnTo>
                  <a:lnTo>
                    <a:pt x="467" y="884"/>
                  </a:lnTo>
                  <a:lnTo>
                    <a:pt x="525" y="859"/>
                  </a:lnTo>
                  <a:lnTo>
                    <a:pt x="580" y="827"/>
                  </a:lnTo>
                  <a:lnTo>
                    <a:pt x="635" y="790"/>
                  </a:lnTo>
                  <a:lnTo>
                    <a:pt x="686" y="747"/>
                  </a:lnTo>
                  <a:lnTo>
                    <a:pt x="735" y="702"/>
                  </a:lnTo>
                  <a:lnTo>
                    <a:pt x="774" y="657"/>
                  </a:lnTo>
                  <a:lnTo>
                    <a:pt x="809" y="612"/>
                  </a:lnTo>
                  <a:lnTo>
                    <a:pt x="840" y="564"/>
                  </a:lnTo>
                  <a:lnTo>
                    <a:pt x="867" y="517"/>
                  </a:lnTo>
                  <a:lnTo>
                    <a:pt x="889" y="468"/>
                  </a:lnTo>
                  <a:lnTo>
                    <a:pt x="907" y="422"/>
                  </a:lnTo>
                  <a:lnTo>
                    <a:pt x="920" y="375"/>
                  </a:lnTo>
                  <a:lnTo>
                    <a:pt x="929" y="333"/>
                  </a:lnTo>
                  <a:lnTo>
                    <a:pt x="932" y="291"/>
                  </a:lnTo>
                  <a:lnTo>
                    <a:pt x="930" y="254"/>
                  </a:lnTo>
                  <a:lnTo>
                    <a:pt x="926" y="220"/>
                  </a:lnTo>
                  <a:lnTo>
                    <a:pt x="920" y="191"/>
                  </a:lnTo>
                  <a:lnTo>
                    <a:pt x="910" y="162"/>
                  </a:lnTo>
                  <a:lnTo>
                    <a:pt x="898" y="136"/>
                  </a:lnTo>
                  <a:lnTo>
                    <a:pt x="883" y="113"/>
                  </a:lnTo>
                  <a:lnTo>
                    <a:pt x="866" y="94"/>
                  </a:lnTo>
                  <a:lnTo>
                    <a:pt x="846" y="74"/>
                  </a:lnTo>
                  <a:lnTo>
                    <a:pt x="826" y="59"/>
                  </a:lnTo>
                  <a:lnTo>
                    <a:pt x="802" y="45"/>
                  </a:lnTo>
                  <a:lnTo>
                    <a:pt x="779" y="34"/>
                  </a:lnTo>
                  <a:lnTo>
                    <a:pt x="752" y="24"/>
                  </a:lnTo>
                  <a:lnTo>
                    <a:pt x="725" y="18"/>
                  </a:lnTo>
                  <a:lnTo>
                    <a:pt x="695" y="14"/>
                  </a:lnTo>
                  <a:lnTo>
                    <a:pt x="666" y="14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0" name="Freeform 12"/>
            <p:cNvSpPr>
              <a:spLocks noEditPoints="1"/>
            </p:cNvSpPr>
            <p:nvPr/>
          </p:nvSpPr>
          <p:spPr bwMode="auto">
            <a:xfrm>
              <a:off x="2925" y="960"/>
              <a:ext cx="96" cy="78"/>
            </a:xfrm>
            <a:custGeom>
              <a:avLst/>
              <a:gdLst>
                <a:gd name="T0" fmla="*/ 12 w 603"/>
                <a:gd name="T1" fmla="*/ 0 h 596"/>
                <a:gd name="T2" fmla="*/ 13 w 603"/>
                <a:gd name="T3" fmla="*/ 0 h 596"/>
                <a:gd name="T4" fmla="*/ 14 w 603"/>
                <a:gd name="T5" fmla="*/ 1 h 596"/>
                <a:gd name="T6" fmla="*/ 15 w 603"/>
                <a:gd name="T7" fmla="*/ 2 h 596"/>
                <a:gd name="T8" fmla="*/ 15 w 603"/>
                <a:gd name="T9" fmla="*/ 3 h 596"/>
                <a:gd name="T10" fmla="*/ 15 w 603"/>
                <a:gd name="T11" fmla="*/ 4 h 596"/>
                <a:gd name="T12" fmla="*/ 14 w 603"/>
                <a:gd name="T13" fmla="*/ 6 h 596"/>
                <a:gd name="T14" fmla="*/ 12 w 603"/>
                <a:gd name="T15" fmla="*/ 7 h 596"/>
                <a:gd name="T16" fmla="*/ 10 w 603"/>
                <a:gd name="T17" fmla="*/ 9 h 596"/>
                <a:gd name="T18" fmla="*/ 7 w 603"/>
                <a:gd name="T19" fmla="*/ 10 h 596"/>
                <a:gd name="T20" fmla="*/ 4 w 603"/>
                <a:gd name="T21" fmla="*/ 10 h 596"/>
                <a:gd name="T22" fmla="*/ 2 w 603"/>
                <a:gd name="T23" fmla="*/ 10 h 596"/>
                <a:gd name="T24" fmla="*/ 0 w 603"/>
                <a:gd name="T25" fmla="*/ 9 h 596"/>
                <a:gd name="T26" fmla="*/ 0 w 603"/>
                <a:gd name="T27" fmla="*/ 7 h 596"/>
                <a:gd name="T28" fmla="*/ 0 w 603"/>
                <a:gd name="T29" fmla="*/ 6 h 596"/>
                <a:gd name="T30" fmla="*/ 1 w 603"/>
                <a:gd name="T31" fmla="*/ 4 h 596"/>
                <a:gd name="T32" fmla="*/ 3 w 603"/>
                <a:gd name="T33" fmla="*/ 3 h 596"/>
                <a:gd name="T34" fmla="*/ 4 w 603"/>
                <a:gd name="T35" fmla="*/ 2 h 596"/>
                <a:gd name="T36" fmla="*/ 6 w 603"/>
                <a:gd name="T37" fmla="*/ 1 h 596"/>
                <a:gd name="T38" fmla="*/ 8 w 603"/>
                <a:gd name="T39" fmla="*/ 0 h 596"/>
                <a:gd name="T40" fmla="*/ 10 w 603"/>
                <a:gd name="T41" fmla="*/ 0 h 596"/>
                <a:gd name="T42" fmla="*/ 11 w 603"/>
                <a:gd name="T43" fmla="*/ 0 h 596"/>
                <a:gd name="T44" fmla="*/ 9 w 603"/>
                <a:gd name="T45" fmla="*/ 0 h 596"/>
                <a:gd name="T46" fmla="*/ 7 w 603"/>
                <a:gd name="T47" fmla="*/ 1 h 596"/>
                <a:gd name="T48" fmla="*/ 6 w 603"/>
                <a:gd name="T49" fmla="*/ 1 h 596"/>
                <a:gd name="T50" fmla="*/ 4 w 603"/>
                <a:gd name="T51" fmla="*/ 2 h 596"/>
                <a:gd name="T52" fmla="*/ 3 w 603"/>
                <a:gd name="T53" fmla="*/ 3 h 596"/>
                <a:gd name="T54" fmla="*/ 1 w 603"/>
                <a:gd name="T55" fmla="*/ 5 h 596"/>
                <a:gd name="T56" fmla="*/ 1 w 603"/>
                <a:gd name="T57" fmla="*/ 6 h 596"/>
                <a:gd name="T58" fmla="*/ 1 w 603"/>
                <a:gd name="T59" fmla="*/ 7 h 596"/>
                <a:gd name="T60" fmla="*/ 1 w 603"/>
                <a:gd name="T61" fmla="*/ 9 h 596"/>
                <a:gd name="T62" fmla="*/ 3 w 603"/>
                <a:gd name="T63" fmla="*/ 9 h 596"/>
                <a:gd name="T64" fmla="*/ 6 w 603"/>
                <a:gd name="T65" fmla="*/ 10 h 596"/>
                <a:gd name="T66" fmla="*/ 8 w 603"/>
                <a:gd name="T67" fmla="*/ 9 h 596"/>
                <a:gd name="T68" fmla="*/ 11 w 603"/>
                <a:gd name="T69" fmla="*/ 8 h 596"/>
                <a:gd name="T70" fmla="*/ 13 w 603"/>
                <a:gd name="T71" fmla="*/ 7 h 596"/>
                <a:gd name="T72" fmla="*/ 14 w 603"/>
                <a:gd name="T73" fmla="*/ 5 h 596"/>
                <a:gd name="T74" fmla="*/ 15 w 603"/>
                <a:gd name="T75" fmla="*/ 4 h 596"/>
                <a:gd name="T76" fmla="*/ 15 w 603"/>
                <a:gd name="T77" fmla="*/ 3 h 596"/>
                <a:gd name="T78" fmla="*/ 14 w 603"/>
                <a:gd name="T79" fmla="*/ 2 h 596"/>
                <a:gd name="T80" fmla="*/ 14 w 603"/>
                <a:gd name="T81" fmla="*/ 1 h 596"/>
                <a:gd name="T82" fmla="*/ 12 w 603"/>
                <a:gd name="T83" fmla="*/ 0 h 596"/>
                <a:gd name="T84" fmla="*/ 11 w 603"/>
                <a:gd name="T85" fmla="*/ 0 h 59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03"/>
                <a:gd name="T130" fmla="*/ 0 h 596"/>
                <a:gd name="T131" fmla="*/ 603 w 603"/>
                <a:gd name="T132" fmla="*/ 596 h 59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03" h="596">
                  <a:moveTo>
                    <a:pt x="421" y="0"/>
                  </a:moveTo>
                  <a:lnTo>
                    <a:pt x="442" y="0"/>
                  </a:lnTo>
                  <a:lnTo>
                    <a:pt x="463" y="3"/>
                  </a:lnTo>
                  <a:lnTo>
                    <a:pt x="482" y="7"/>
                  </a:lnTo>
                  <a:lnTo>
                    <a:pt x="501" y="15"/>
                  </a:lnTo>
                  <a:lnTo>
                    <a:pt x="517" y="21"/>
                  </a:lnTo>
                  <a:lnTo>
                    <a:pt x="534" y="31"/>
                  </a:lnTo>
                  <a:lnTo>
                    <a:pt x="548" y="42"/>
                  </a:lnTo>
                  <a:lnTo>
                    <a:pt x="561" y="56"/>
                  </a:lnTo>
                  <a:lnTo>
                    <a:pt x="571" y="69"/>
                  </a:lnTo>
                  <a:lnTo>
                    <a:pt x="583" y="86"/>
                  </a:lnTo>
                  <a:lnTo>
                    <a:pt x="590" y="102"/>
                  </a:lnTo>
                  <a:lnTo>
                    <a:pt x="598" y="123"/>
                  </a:lnTo>
                  <a:lnTo>
                    <a:pt x="601" y="142"/>
                  </a:lnTo>
                  <a:lnTo>
                    <a:pt x="603" y="167"/>
                  </a:lnTo>
                  <a:lnTo>
                    <a:pt x="602" y="192"/>
                  </a:lnTo>
                  <a:lnTo>
                    <a:pt x="601" y="220"/>
                  </a:lnTo>
                  <a:lnTo>
                    <a:pt x="593" y="247"/>
                  </a:lnTo>
                  <a:lnTo>
                    <a:pt x="584" y="278"/>
                  </a:lnTo>
                  <a:lnTo>
                    <a:pt x="571" y="309"/>
                  </a:lnTo>
                  <a:lnTo>
                    <a:pt x="556" y="340"/>
                  </a:lnTo>
                  <a:lnTo>
                    <a:pt x="536" y="371"/>
                  </a:lnTo>
                  <a:lnTo>
                    <a:pt x="516" y="402"/>
                  </a:lnTo>
                  <a:lnTo>
                    <a:pt x="491" y="432"/>
                  </a:lnTo>
                  <a:lnTo>
                    <a:pt x="466" y="460"/>
                  </a:lnTo>
                  <a:lnTo>
                    <a:pt x="433" y="488"/>
                  </a:lnTo>
                  <a:lnTo>
                    <a:pt x="399" y="516"/>
                  </a:lnTo>
                  <a:lnTo>
                    <a:pt x="363" y="540"/>
                  </a:lnTo>
                  <a:lnTo>
                    <a:pt x="327" y="561"/>
                  </a:lnTo>
                  <a:lnTo>
                    <a:pt x="288" y="576"/>
                  </a:lnTo>
                  <a:lnTo>
                    <a:pt x="251" y="588"/>
                  </a:lnTo>
                  <a:lnTo>
                    <a:pt x="212" y="593"/>
                  </a:lnTo>
                  <a:lnTo>
                    <a:pt x="175" y="596"/>
                  </a:lnTo>
                  <a:lnTo>
                    <a:pt x="139" y="590"/>
                  </a:lnTo>
                  <a:lnTo>
                    <a:pt x="106" y="583"/>
                  </a:lnTo>
                  <a:lnTo>
                    <a:pt x="79" y="570"/>
                  </a:lnTo>
                  <a:lnTo>
                    <a:pt x="56" y="553"/>
                  </a:lnTo>
                  <a:lnTo>
                    <a:pt x="37" y="531"/>
                  </a:lnTo>
                  <a:lnTo>
                    <a:pt x="21" y="508"/>
                  </a:lnTo>
                  <a:lnTo>
                    <a:pt x="9" y="479"/>
                  </a:lnTo>
                  <a:lnTo>
                    <a:pt x="4" y="451"/>
                  </a:lnTo>
                  <a:lnTo>
                    <a:pt x="0" y="423"/>
                  </a:lnTo>
                  <a:lnTo>
                    <a:pt x="0" y="393"/>
                  </a:lnTo>
                  <a:lnTo>
                    <a:pt x="4" y="362"/>
                  </a:lnTo>
                  <a:lnTo>
                    <a:pt x="12" y="332"/>
                  </a:lnTo>
                  <a:lnTo>
                    <a:pt x="21" y="301"/>
                  </a:lnTo>
                  <a:lnTo>
                    <a:pt x="34" y="272"/>
                  </a:lnTo>
                  <a:lnTo>
                    <a:pt x="48" y="242"/>
                  </a:lnTo>
                  <a:lnTo>
                    <a:pt x="66" y="215"/>
                  </a:lnTo>
                  <a:lnTo>
                    <a:pt x="84" y="186"/>
                  </a:lnTo>
                  <a:lnTo>
                    <a:pt x="104" y="163"/>
                  </a:lnTo>
                  <a:lnTo>
                    <a:pt x="123" y="140"/>
                  </a:lnTo>
                  <a:lnTo>
                    <a:pt x="145" y="121"/>
                  </a:lnTo>
                  <a:lnTo>
                    <a:pt x="166" y="100"/>
                  </a:lnTo>
                  <a:lnTo>
                    <a:pt x="189" y="83"/>
                  </a:lnTo>
                  <a:lnTo>
                    <a:pt x="212" y="68"/>
                  </a:lnTo>
                  <a:lnTo>
                    <a:pt x="235" y="55"/>
                  </a:lnTo>
                  <a:lnTo>
                    <a:pt x="257" y="42"/>
                  </a:lnTo>
                  <a:lnTo>
                    <a:pt x="281" y="30"/>
                  </a:lnTo>
                  <a:lnTo>
                    <a:pt x="304" y="21"/>
                  </a:lnTo>
                  <a:lnTo>
                    <a:pt x="328" y="13"/>
                  </a:lnTo>
                  <a:lnTo>
                    <a:pt x="352" y="7"/>
                  </a:lnTo>
                  <a:lnTo>
                    <a:pt x="375" y="3"/>
                  </a:lnTo>
                  <a:lnTo>
                    <a:pt x="398" y="0"/>
                  </a:lnTo>
                  <a:lnTo>
                    <a:pt x="421" y="0"/>
                  </a:lnTo>
                  <a:close/>
                  <a:moveTo>
                    <a:pt x="416" y="11"/>
                  </a:moveTo>
                  <a:lnTo>
                    <a:pt x="394" y="11"/>
                  </a:lnTo>
                  <a:lnTo>
                    <a:pt x="372" y="13"/>
                  </a:lnTo>
                  <a:lnTo>
                    <a:pt x="350" y="17"/>
                  </a:lnTo>
                  <a:lnTo>
                    <a:pt x="328" y="25"/>
                  </a:lnTo>
                  <a:lnTo>
                    <a:pt x="305" y="31"/>
                  </a:lnTo>
                  <a:lnTo>
                    <a:pt x="283" y="41"/>
                  </a:lnTo>
                  <a:lnTo>
                    <a:pt x="261" y="51"/>
                  </a:lnTo>
                  <a:lnTo>
                    <a:pt x="241" y="64"/>
                  </a:lnTo>
                  <a:lnTo>
                    <a:pt x="217" y="75"/>
                  </a:lnTo>
                  <a:lnTo>
                    <a:pt x="197" y="91"/>
                  </a:lnTo>
                  <a:lnTo>
                    <a:pt x="175" y="106"/>
                  </a:lnTo>
                  <a:lnTo>
                    <a:pt x="155" y="126"/>
                  </a:lnTo>
                  <a:lnTo>
                    <a:pt x="136" y="144"/>
                  </a:lnTo>
                  <a:lnTo>
                    <a:pt x="117" y="166"/>
                  </a:lnTo>
                  <a:lnTo>
                    <a:pt x="99" y="189"/>
                  </a:lnTo>
                  <a:lnTo>
                    <a:pt x="83" y="215"/>
                  </a:lnTo>
                  <a:lnTo>
                    <a:pt x="66" y="241"/>
                  </a:lnTo>
                  <a:lnTo>
                    <a:pt x="52" y="268"/>
                  </a:lnTo>
                  <a:lnTo>
                    <a:pt x="40" y="296"/>
                  </a:lnTo>
                  <a:lnTo>
                    <a:pt x="34" y="325"/>
                  </a:lnTo>
                  <a:lnTo>
                    <a:pt x="28" y="352"/>
                  </a:lnTo>
                  <a:lnTo>
                    <a:pt x="25" y="380"/>
                  </a:lnTo>
                  <a:lnTo>
                    <a:pt x="25" y="406"/>
                  </a:lnTo>
                  <a:lnTo>
                    <a:pt x="29" y="433"/>
                  </a:lnTo>
                  <a:lnTo>
                    <a:pt x="34" y="459"/>
                  </a:lnTo>
                  <a:lnTo>
                    <a:pt x="44" y="485"/>
                  </a:lnTo>
                  <a:lnTo>
                    <a:pt x="59" y="507"/>
                  </a:lnTo>
                  <a:lnTo>
                    <a:pt x="78" y="526"/>
                  </a:lnTo>
                  <a:lnTo>
                    <a:pt x="99" y="541"/>
                  </a:lnTo>
                  <a:lnTo>
                    <a:pt x="124" y="553"/>
                  </a:lnTo>
                  <a:lnTo>
                    <a:pt x="154" y="561"/>
                  </a:lnTo>
                  <a:lnTo>
                    <a:pt x="188" y="565"/>
                  </a:lnTo>
                  <a:lnTo>
                    <a:pt x="222" y="562"/>
                  </a:lnTo>
                  <a:lnTo>
                    <a:pt x="257" y="556"/>
                  </a:lnTo>
                  <a:lnTo>
                    <a:pt x="292" y="545"/>
                  </a:lnTo>
                  <a:lnTo>
                    <a:pt x="327" y="531"/>
                  </a:lnTo>
                  <a:lnTo>
                    <a:pt x="361" y="512"/>
                  </a:lnTo>
                  <a:lnTo>
                    <a:pt x="394" y="491"/>
                  </a:lnTo>
                  <a:lnTo>
                    <a:pt x="425" y="467"/>
                  </a:lnTo>
                  <a:lnTo>
                    <a:pt x="456" y="441"/>
                  </a:lnTo>
                  <a:lnTo>
                    <a:pt x="479" y="415"/>
                  </a:lnTo>
                  <a:lnTo>
                    <a:pt x="501" y="388"/>
                  </a:lnTo>
                  <a:lnTo>
                    <a:pt x="521" y="359"/>
                  </a:lnTo>
                  <a:lnTo>
                    <a:pt x="540" y="332"/>
                  </a:lnTo>
                  <a:lnTo>
                    <a:pt x="554" y="303"/>
                  </a:lnTo>
                  <a:lnTo>
                    <a:pt x="567" y="274"/>
                  </a:lnTo>
                  <a:lnTo>
                    <a:pt x="576" y="246"/>
                  </a:lnTo>
                  <a:lnTo>
                    <a:pt x="584" y="220"/>
                  </a:lnTo>
                  <a:lnTo>
                    <a:pt x="587" y="194"/>
                  </a:lnTo>
                  <a:lnTo>
                    <a:pt x="588" y="171"/>
                  </a:lnTo>
                  <a:lnTo>
                    <a:pt x="585" y="149"/>
                  </a:lnTo>
                  <a:lnTo>
                    <a:pt x="583" y="130"/>
                  </a:lnTo>
                  <a:lnTo>
                    <a:pt x="576" y="110"/>
                  </a:lnTo>
                  <a:lnTo>
                    <a:pt x="568" y="93"/>
                  </a:lnTo>
                  <a:lnTo>
                    <a:pt x="559" y="78"/>
                  </a:lnTo>
                  <a:lnTo>
                    <a:pt x="549" y="65"/>
                  </a:lnTo>
                  <a:lnTo>
                    <a:pt x="536" y="52"/>
                  </a:lnTo>
                  <a:lnTo>
                    <a:pt x="523" y="42"/>
                  </a:lnTo>
                  <a:lnTo>
                    <a:pt x="508" y="31"/>
                  </a:lnTo>
                  <a:lnTo>
                    <a:pt x="492" y="25"/>
                  </a:lnTo>
                  <a:lnTo>
                    <a:pt x="474" y="17"/>
                  </a:lnTo>
                  <a:lnTo>
                    <a:pt x="456" y="13"/>
                  </a:lnTo>
                  <a:lnTo>
                    <a:pt x="435" y="11"/>
                  </a:lnTo>
                  <a:lnTo>
                    <a:pt x="416" y="11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1" name="Freeform 13"/>
            <p:cNvSpPr>
              <a:spLocks noEditPoints="1"/>
            </p:cNvSpPr>
            <p:nvPr/>
          </p:nvSpPr>
          <p:spPr bwMode="auto">
            <a:xfrm>
              <a:off x="2962" y="967"/>
              <a:ext cx="41" cy="28"/>
            </a:xfrm>
            <a:custGeom>
              <a:avLst/>
              <a:gdLst>
                <a:gd name="T0" fmla="*/ 5 w 256"/>
                <a:gd name="T1" fmla="*/ 0 h 219"/>
                <a:gd name="T2" fmla="*/ 6 w 256"/>
                <a:gd name="T3" fmla="*/ 0 h 219"/>
                <a:gd name="T4" fmla="*/ 6 w 256"/>
                <a:gd name="T5" fmla="*/ 1 h 219"/>
                <a:gd name="T6" fmla="*/ 7 w 256"/>
                <a:gd name="T7" fmla="*/ 1 h 219"/>
                <a:gd name="T8" fmla="*/ 6 w 256"/>
                <a:gd name="T9" fmla="*/ 2 h 219"/>
                <a:gd name="T10" fmla="*/ 5 w 256"/>
                <a:gd name="T11" fmla="*/ 3 h 219"/>
                <a:gd name="T12" fmla="*/ 4 w 256"/>
                <a:gd name="T13" fmla="*/ 3 h 219"/>
                <a:gd name="T14" fmla="*/ 3 w 256"/>
                <a:gd name="T15" fmla="*/ 4 h 219"/>
                <a:gd name="T16" fmla="*/ 1 w 256"/>
                <a:gd name="T17" fmla="*/ 3 h 219"/>
                <a:gd name="T18" fmla="*/ 1 w 256"/>
                <a:gd name="T19" fmla="*/ 3 h 219"/>
                <a:gd name="T20" fmla="*/ 0 w 256"/>
                <a:gd name="T21" fmla="*/ 3 h 219"/>
                <a:gd name="T22" fmla="*/ 0 w 256"/>
                <a:gd name="T23" fmla="*/ 2 h 219"/>
                <a:gd name="T24" fmla="*/ 1 w 256"/>
                <a:gd name="T25" fmla="*/ 1 h 219"/>
                <a:gd name="T26" fmla="*/ 1 w 256"/>
                <a:gd name="T27" fmla="*/ 1 h 219"/>
                <a:gd name="T28" fmla="*/ 3 w 256"/>
                <a:gd name="T29" fmla="*/ 0 h 219"/>
                <a:gd name="T30" fmla="*/ 4 w 256"/>
                <a:gd name="T31" fmla="*/ 0 h 219"/>
                <a:gd name="T32" fmla="*/ 4 w 256"/>
                <a:gd name="T33" fmla="*/ 0 h 219"/>
                <a:gd name="T34" fmla="*/ 3 w 256"/>
                <a:gd name="T35" fmla="*/ 0 h 219"/>
                <a:gd name="T36" fmla="*/ 2 w 256"/>
                <a:gd name="T37" fmla="*/ 1 h 219"/>
                <a:gd name="T38" fmla="*/ 1 w 256"/>
                <a:gd name="T39" fmla="*/ 1 h 219"/>
                <a:gd name="T40" fmla="*/ 0 w 256"/>
                <a:gd name="T41" fmla="*/ 2 h 219"/>
                <a:gd name="T42" fmla="*/ 0 w 256"/>
                <a:gd name="T43" fmla="*/ 2 h 219"/>
                <a:gd name="T44" fmla="*/ 0 w 256"/>
                <a:gd name="T45" fmla="*/ 3 h 219"/>
                <a:gd name="T46" fmla="*/ 1 w 256"/>
                <a:gd name="T47" fmla="*/ 3 h 219"/>
                <a:gd name="T48" fmla="*/ 2 w 256"/>
                <a:gd name="T49" fmla="*/ 3 h 219"/>
                <a:gd name="T50" fmla="*/ 3 w 256"/>
                <a:gd name="T51" fmla="*/ 3 h 219"/>
                <a:gd name="T52" fmla="*/ 5 w 256"/>
                <a:gd name="T53" fmla="*/ 3 h 219"/>
                <a:gd name="T54" fmla="*/ 6 w 256"/>
                <a:gd name="T55" fmla="*/ 2 h 219"/>
                <a:gd name="T56" fmla="*/ 6 w 256"/>
                <a:gd name="T57" fmla="*/ 2 h 219"/>
                <a:gd name="T58" fmla="*/ 6 w 256"/>
                <a:gd name="T59" fmla="*/ 1 h 219"/>
                <a:gd name="T60" fmla="*/ 6 w 256"/>
                <a:gd name="T61" fmla="*/ 1 h 219"/>
                <a:gd name="T62" fmla="*/ 5 w 256"/>
                <a:gd name="T63" fmla="*/ 0 h 219"/>
                <a:gd name="T64" fmla="*/ 4 w 256"/>
                <a:gd name="T65" fmla="*/ 0 h 2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9"/>
                <a:gd name="T101" fmla="*/ 256 w 256"/>
                <a:gd name="T102" fmla="*/ 219 h 2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9">
                  <a:moveTo>
                    <a:pt x="173" y="0"/>
                  </a:moveTo>
                  <a:lnTo>
                    <a:pt x="194" y="2"/>
                  </a:lnTo>
                  <a:lnTo>
                    <a:pt x="213" y="7"/>
                  </a:lnTo>
                  <a:lnTo>
                    <a:pt x="230" y="16"/>
                  </a:lnTo>
                  <a:lnTo>
                    <a:pt x="243" y="30"/>
                  </a:lnTo>
                  <a:lnTo>
                    <a:pt x="251" y="44"/>
                  </a:lnTo>
                  <a:lnTo>
                    <a:pt x="256" y="64"/>
                  </a:lnTo>
                  <a:lnTo>
                    <a:pt x="255" y="83"/>
                  </a:lnTo>
                  <a:lnTo>
                    <a:pt x="249" y="106"/>
                  </a:lnTo>
                  <a:lnTo>
                    <a:pt x="238" y="127"/>
                  </a:lnTo>
                  <a:lnTo>
                    <a:pt x="222" y="149"/>
                  </a:lnTo>
                  <a:lnTo>
                    <a:pt x="204" y="167"/>
                  </a:lnTo>
                  <a:lnTo>
                    <a:pt x="184" y="185"/>
                  </a:lnTo>
                  <a:lnTo>
                    <a:pt x="159" y="198"/>
                  </a:lnTo>
                  <a:lnTo>
                    <a:pt x="134" y="210"/>
                  </a:lnTo>
                  <a:lnTo>
                    <a:pt x="109" y="216"/>
                  </a:lnTo>
                  <a:lnTo>
                    <a:pt x="83" y="219"/>
                  </a:lnTo>
                  <a:lnTo>
                    <a:pt x="58" y="215"/>
                  </a:lnTo>
                  <a:lnTo>
                    <a:pt x="39" y="208"/>
                  </a:lnTo>
                  <a:lnTo>
                    <a:pt x="22" y="197"/>
                  </a:lnTo>
                  <a:lnTo>
                    <a:pt x="11" y="184"/>
                  </a:lnTo>
                  <a:lnTo>
                    <a:pt x="3" y="166"/>
                  </a:lnTo>
                  <a:lnTo>
                    <a:pt x="0" y="148"/>
                  </a:lnTo>
                  <a:lnTo>
                    <a:pt x="2" y="127"/>
                  </a:lnTo>
                  <a:lnTo>
                    <a:pt x="11" y="106"/>
                  </a:lnTo>
                  <a:lnTo>
                    <a:pt x="22" y="83"/>
                  </a:lnTo>
                  <a:lnTo>
                    <a:pt x="38" y="62"/>
                  </a:lnTo>
                  <a:lnTo>
                    <a:pt x="56" y="44"/>
                  </a:lnTo>
                  <a:lnTo>
                    <a:pt x="78" y="30"/>
                  </a:lnTo>
                  <a:lnTo>
                    <a:pt x="100" y="16"/>
                  </a:lnTo>
                  <a:lnTo>
                    <a:pt x="124" y="7"/>
                  </a:lnTo>
                  <a:lnTo>
                    <a:pt x="147" y="2"/>
                  </a:lnTo>
                  <a:lnTo>
                    <a:pt x="173" y="0"/>
                  </a:lnTo>
                  <a:close/>
                  <a:moveTo>
                    <a:pt x="172" y="8"/>
                  </a:moveTo>
                  <a:lnTo>
                    <a:pt x="147" y="8"/>
                  </a:lnTo>
                  <a:lnTo>
                    <a:pt x="124" y="13"/>
                  </a:lnTo>
                  <a:lnTo>
                    <a:pt x="102" y="21"/>
                  </a:lnTo>
                  <a:lnTo>
                    <a:pt x="82" y="34"/>
                  </a:lnTo>
                  <a:lnTo>
                    <a:pt x="61" y="48"/>
                  </a:lnTo>
                  <a:lnTo>
                    <a:pt x="44" y="65"/>
                  </a:lnTo>
                  <a:lnTo>
                    <a:pt x="29" y="84"/>
                  </a:lnTo>
                  <a:lnTo>
                    <a:pt x="18" y="106"/>
                  </a:lnTo>
                  <a:lnTo>
                    <a:pt x="11" y="126"/>
                  </a:lnTo>
                  <a:lnTo>
                    <a:pt x="8" y="145"/>
                  </a:lnTo>
                  <a:lnTo>
                    <a:pt x="11" y="163"/>
                  </a:lnTo>
                  <a:lnTo>
                    <a:pt x="18" y="180"/>
                  </a:lnTo>
                  <a:lnTo>
                    <a:pt x="29" y="191"/>
                  </a:lnTo>
                  <a:lnTo>
                    <a:pt x="44" y="203"/>
                  </a:lnTo>
                  <a:lnTo>
                    <a:pt x="63" y="210"/>
                  </a:lnTo>
                  <a:lnTo>
                    <a:pt x="87" y="212"/>
                  </a:lnTo>
                  <a:lnTo>
                    <a:pt x="110" y="210"/>
                  </a:lnTo>
                  <a:lnTo>
                    <a:pt x="133" y="203"/>
                  </a:lnTo>
                  <a:lnTo>
                    <a:pt x="156" y="191"/>
                  </a:lnTo>
                  <a:lnTo>
                    <a:pt x="180" y="180"/>
                  </a:lnTo>
                  <a:lnTo>
                    <a:pt x="199" y="163"/>
                  </a:lnTo>
                  <a:lnTo>
                    <a:pt x="218" y="146"/>
                  </a:lnTo>
                  <a:lnTo>
                    <a:pt x="233" y="126"/>
                  </a:lnTo>
                  <a:lnTo>
                    <a:pt x="243" y="106"/>
                  </a:lnTo>
                  <a:lnTo>
                    <a:pt x="247" y="84"/>
                  </a:lnTo>
                  <a:lnTo>
                    <a:pt x="248" y="66"/>
                  </a:lnTo>
                  <a:lnTo>
                    <a:pt x="244" y="49"/>
                  </a:lnTo>
                  <a:lnTo>
                    <a:pt x="236" y="35"/>
                  </a:lnTo>
                  <a:lnTo>
                    <a:pt x="225" y="22"/>
                  </a:lnTo>
                  <a:lnTo>
                    <a:pt x="209" y="15"/>
                  </a:lnTo>
                  <a:lnTo>
                    <a:pt x="191" y="9"/>
                  </a:lnTo>
                  <a:lnTo>
                    <a:pt x="172" y="8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2" name="Freeform 14"/>
            <p:cNvSpPr>
              <a:spLocks noEditPoints="1"/>
            </p:cNvSpPr>
            <p:nvPr/>
          </p:nvSpPr>
          <p:spPr bwMode="auto">
            <a:xfrm>
              <a:off x="2700" y="926"/>
              <a:ext cx="435" cy="375"/>
            </a:xfrm>
            <a:custGeom>
              <a:avLst/>
              <a:gdLst>
                <a:gd name="T0" fmla="*/ 53 w 2742"/>
                <a:gd name="T1" fmla="*/ 0 h 2869"/>
                <a:gd name="T2" fmla="*/ 59 w 2742"/>
                <a:gd name="T3" fmla="*/ 1 h 2869"/>
                <a:gd name="T4" fmla="*/ 63 w 2742"/>
                <a:gd name="T5" fmla="*/ 4 h 2869"/>
                <a:gd name="T6" fmla="*/ 67 w 2742"/>
                <a:gd name="T7" fmla="*/ 7 h 2869"/>
                <a:gd name="T8" fmla="*/ 69 w 2742"/>
                <a:gd name="T9" fmla="*/ 11 h 2869"/>
                <a:gd name="T10" fmla="*/ 69 w 2742"/>
                <a:gd name="T11" fmla="*/ 18 h 2869"/>
                <a:gd name="T12" fmla="*/ 65 w 2742"/>
                <a:gd name="T13" fmla="*/ 25 h 2869"/>
                <a:gd name="T14" fmla="*/ 58 w 2742"/>
                <a:gd name="T15" fmla="*/ 33 h 2869"/>
                <a:gd name="T16" fmla="*/ 47 w 2742"/>
                <a:gd name="T17" fmla="*/ 41 h 2869"/>
                <a:gd name="T18" fmla="*/ 33 w 2742"/>
                <a:gd name="T19" fmla="*/ 47 h 2869"/>
                <a:gd name="T20" fmla="*/ 19 w 2742"/>
                <a:gd name="T21" fmla="*/ 49 h 2869"/>
                <a:gd name="T22" fmla="*/ 8 w 2742"/>
                <a:gd name="T23" fmla="*/ 46 h 2869"/>
                <a:gd name="T24" fmla="*/ 1 w 2742"/>
                <a:gd name="T25" fmla="*/ 40 h 2869"/>
                <a:gd name="T26" fmla="*/ 0 w 2742"/>
                <a:gd name="T27" fmla="*/ 32 h 2869"/>
                <a:gd name="T28" fmla="*/ 3 w 2742"/>
                <a:gd name="T29" fmla="*/ 25 h 2869"/>
                <a:gd name="T30" fmla="*/ 9 w 2742"/>
                <a:gd name="T31" fmla="*/ 17 h 2869"/>
                <a:gd name="T32" fmla="*/ 16 w 2742"/>
                <a:gd name="T33" fmla="*/ 11 h 2869"/>
                <a:gd name="T34" fmla="*/ 23 w 2742"/>
                <a:gd name="T35" fmla="*/ 7 h 2869"/>
                <a:gd name="T36" fmla="*/ 31 w 2742"/>
                <a:gd name="T37" fmla="*/ 4 h 2869"/>
                <a:gd name="T38" fmla="*/ 38 w 2742"/>
                <a:gd name="T39" fmla="*/ 1 h 2869"/>
                <a:gd name="T40" fmla="*/ 44 w 2742"/>
                <a:gd name="T41" fmla="*/ 0 h 2869"/>
                <a:gd name="T42" fmla="*/ 49 w 2742"/>
                <a:gd name="T43" fmla="*/ 1 h 2869"/>
                <a:gd name="T44" fmla="*/ 42 w 2742"/>
                <a:gd name="T45" fmla="*/ 1 h 2869"/>
                <a:gd name="T46" fmla="*/ 36 w 2742"/>
                <a:gd name="T47" fmla="*/ 3 h 2869"/>
                <a:gd name="T48" fmla="*/ 29 w 2742"/>
                <a:gd name="T49" fmla="*/ 5 h 2869"/>
                <a:gd name="T50" fmla="*/ 22 w 2742"/>
                <a:gd name="T51" fmla="*/ 8 h 2869"/>
                <a:gd name="T52" fmla="*/ 15 w 2742"/>
                <a:gd name="T53" fmla="*/ 13 h 2869"/>
                <a:gd name="T54" fmla="*/ 9 w 2742"/>
                <a:gd name="T55" fmla="*/ 19 h 2869"/>
                <a:gd name="T56" fmla="*/ 4 w 2742"/>
                <a:gd name="T57" fmla="*/ 26 h 2869"/>
                <a:gd name="T58" fmla="*/ 3 w 2742"/>
                <a:gd name="T59" fmla="*/ 33 h 2869"/>
                <a:gd name="T60" fmla="*/ 6 w 2742"/>
                <a:gd name="T61" fmla="*/ 40 h 2869"/>
                <a:gd name="T62" fmla="*/ 13 w 2742"/>
                <a:gd name="T63" fmla="*/ 45 h 2869"/>
                <a:gd name="T64" fmla="*/ 25 w 2742"/>
                <a:gd name="T65" fmla="*/ 45 h 2869"/>
                <a:gd name="T66" fmla="*/ 38 w 2742"/>
                <a:gd name="T67" fmla="*/ 43 h 2869"/>
                <a:gd name="T68" fmla="*/ 50 w 2742"/>
                <a:gd name="T69" fmla="*/ 37 h 2869"/>
                <a:gd name="T70" fmla="*/ 59 w 2742"/>
                <a:gd name="T71" fmla="*/ 30 h 2869"/>
                <a:gd name="T72" fmla="*/ 65 w 2742"/>
                <a:gd name="T73" fmla="*/ 22 h 2869"/>
                <a:gd name="T74" fmla="*/ 67 w 2742"/>
                <a:gd name="T75" fmla="*/ 15 h 2869"/>
                <a:gd name="T76" fmla="*/ 67 w 2742"/>
                <a:gd name="T77" fmla="*/ 10 h 2869"/>
                <a:gd name="T78" fmla="*/ 64 w 2742"/>
                <a:gd name="T79" fmla="*/ 6 h 2869"/>
                <a:gd name="T80" fmla="*/ 61 w 2742"/>
                <a:gd name="T81" fmla="*/ 3 h 2869"/>
                <a:gd name="T82" fmla="*/ 56 w 2742"/>
                <a:gd name="T83" fmla="*/ 2 h 2869"/>
                <a:gd name="T84" fmla="*/ 51 w 2742"/>
                <a:gd name="T85" fmla="*/ 1 h 28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2"/>
                <a:gd name="T130" fmla="*/ 0 h 2869"/>
                <a:gd name="T131" fmla="*/ 2742 w 2742"/>
                <a:gd name="T132" fmla="*/ 2869 h 28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2" h="2869">
                  <a:moveTo>
                    <a:pt x="1945" y="0"/>
                  </a:moveTo>
                  <a:lnTo>
                    <a:pt x="2028" y="3"/>
                  </a:lnTo>
                  <a:lnTo>
                    <a:pt x="2110" y="13"/>
                  </a:lnTo>
                  <a:lnTo>
                    <a:pt x="2187" y="30"/>
                  </a:lnTo>
                  <a:lnTo>
                    <a:pt x="2261" y="54"/>
                  </a:lnTo>
                  <a:lnTo>
                    <a:pt x="2328" y="83"/>
                  </a:lnTo>
                  <a:lnTo>
                    <a:pt x="2393" y="119"/>
                  </a:lnTo>
                  <a:lnTo>
                    <a:pt x="2451" y="160"/>
                  </a:lnTo>
                  <a:lnTo>
                    <a:pt x="2506" y="208"/>
                  </a:lnTo>
                  <a:lnTo>
                    <a:pt x="2560" y="266"/>
                  </a:lnTo>
                  <a:lnTo>
                    <a:pt x="2611" y="331"/>
                  </a:lnTo>
                  <a:lnTo>
                    <a:pt x="2653" y="402"/>
                  </a:lnTo>
                  <a:lnTo>
                    <a:pt x="2689" y="482"/>
                  </a:lnTo>
                  <a:lnTo>
                    <a:pt x="2715" y="570"/>
                  </a:lnTo>
                  <a:lnTo>
                    <a:pt x="2735" y="670"/>
                  </a:lnTo>
                  <a:lnTo>
                    <a:pt x="2742" y="781"/>
                  </a:lnTo>
                  <a:lnTo>
                    <a:pt x="2742" y="907"/>
                  </a:lnTo>
                  <a:lnTo>
                    <a:pt x="2726" y="1042"/>
                  </a:lnTo>
                  <a:lnTo>
                    <a:pt x="2695" y="1188"/>
                  </a:lnTo>
                  <a:lnTo>
                    <a:pt x="2648" y="1339"/>
                  </a:lnTo>
                  <a:lnTo>
                    <a:pt x="2587" y="1496"/>
                  </a:lnTo>
                  <a:lnTo>
                    <a:pt x="2510" y="1653"/>
                  </a:lnTo>
                  <a:lnTo>
                    <a:pt x="2420" y="1810"/>
                  </a:lnTo>
                  <a:lnTo>
                    <a:pt x="2315" y="1963"/>
                  </a:lnTo>
                  <a:lnTo>
                    <a:pt x="2200" y="2111"/>
                  </a:lnTo>
                  <a:lnTo>
                    <a:pt x="2045" y="2274"/>
                  </a:lnTo>
                  <a:lnTo>
                    <a:pt x="1879" y="2423"/>
                  </a:lnTo>
                  <a:lnTo>
                    <a:pt x="1703" y="2554"/>
                  </a:lnTo>
                  <a:lnTo>
                    <a:pt x="1521" y="2666"/>
                  </a:lnTo>
                  <a:lnTo>
                    <a:pt x="1333" y="2755"/>
                  </a:lnTo>
                  <a:lnTo>
                    <a:pt x="1142" y="2821"/>
                  </a:lnTo>
                  <a:lnTo>
                    <a:pt x="949" y="2858"/>
                  </a:lnTo>
                  <a:lnTo>
                    <a:pt x="761" y="2869"/>
                  </a:lnTo>
                  <a:lnTo>
                    <a:pt x="583" y="2846"/>
                  </a:lnTo>
                  <a:lnTo>
                    <a:pt x="430" y="2796"/>
                  </a:lnTo>
                  <a:lnTo>
                    <a:pt x="300" y="2720"/>
                  </a:lnTo>
                  <a:lnTo>
                    <a:pt x="194" y="2623"/>
                  </a:lnTo>
                  <a:lnTo>
                    <a:pt x="110" y="2505"/>
                  </a:lnTo>
                  <a:lnTo>
                    <a:pt x="51" y="2368"/>
                  </a:lnTo>
                  <a:lnTo>
                    <a:pt x="13" y="2216"/>
                  </a:lnTo>
                  <a:lnTo>
                    <a:pt x="0" y="2052"/>
                  </a:lnTo>
                  <a:lnTo>
                    <a:pt x="6" y="1906"/>
                  </a:lnTo>
                  <a:lnTo>
                    <a:pt x="30" y="1756"/>
                  </a:lnTo>
                  <a:lnTo>
                    <a:pt x="68" y="1602"/>
                  </a:lnTo>
                  <a:lnTo>
                    <a:pt x="122" y="1450"/>
                  </a:lnTo>
                  <a:lnTo>
                    <a:pt x="186" y="1298"/>
                  </a:lnTo>
                  <a:lnTo>
                    <a:pt x="264" y="1152"/>
                  </a:lnTo>
                  <a:lnTo>
                    <a:pt x="349" y="1011"/>
                  </a:lnTo>
                  <a:lnTo>
                    <a:pt x="442" y="881"/>
                  </a:lnTo>
                  <a:lnTo>
                    <a:pt x="537" y="761"/>
                  </a:lnTo>
                  <a:lnTo>
                    <a:pt x="633" y="653"/>
                  </a:lnTo>
                  <a:lnTo>
                    <a:pt x="730" y="557"/>
                  </a:lnTo>
                  <a:lnTo>
                    <a:pt x="827" y="471"/>
                  </a:lnTo>
                  <a:lnTo>
                    <a:pt x="922" y="393"/>
                  </a:lnTo>
                  <a:lnTo>
                    <a:pt x="1020" y="324"/>
                  </a:lnTo>
                  <a:lnTo>
                    <a:pt x="1118" y="261"/>
                  </a:lnTo>
                  <a:lnTo>
                    <a:pt x="1219" y="206"/>
                  </a:lnTo>
                  <a:lnTo>
                    <a:pt x="1308" y="158"/>
                  </a:lnTo>
                  <a:lnTo>
                    <a:pt x="1400" y="118"/>
                  </a:lnTo>
                  <a:lnTo>
                    <a:pt x="1491" y="82"/>
                  </a:lnTo>
                  <a:lnTo>
                    <a:pt x="1584" y="53"/>
                  </a:lnTo>
                  <a:lnTo>
                    <a:pt x="1675" y="29"/>
                  </a:lnTo>
                  <a:lnTo>
                    <a:pt x="1766" y="13"/>
                  </a:lnTo>
                  <a:lnTo>
                    <a:pt x="1855" y="3"/>
                  </a:lnTo>
                  <a:lnTo>
                    <a:pt x="1945" y="0"/>
                  </a:lnTo>
                  <a:close/>
                  <a:moveTo>
                    <a:pt x="1928" y="39"/>
                  </a:moveTo>
                  <a:lnTo>
                    <a:pt x="1843" y="42"/>
                  </a:lnTo>
                  <a:lnTo>
                    <a:pt x="1757" y="52"/>
                  </a:lnTo>
                  <a:lnTo>
                    <a:pt x="1671" y="67"/>
                  </a:lnTo>
                  <a:lnTo>
                    <a:pt x="1584" y="91"/>
                  </a:lnTo>
                  <a:lnTo>
                    <a:pt x="1497" y="119"/>
                  </a:lnTo>
                  <a:lnTo>
                    <a:pt x="1409" y="154"/>
                  </a:lnTo>
                  <a:lnTo>
                    <a:pt x="1321" y="193"/>
                  </a:lnTo>
                  <a:lnTo>
                    <a:pt x="1236" y="239"/>
                  </a:lnTo>
                  <a:lnTo>
                    <a:pt x="1140" y="293"/>
                  </a:lnTo>
                  <a:lnTo>
                    <a:pt x="1047" y="353"/>
                  </a:lnTo>
                  <a:lnTo>
                    <a:pt x="954" y="420"/>
                  </a:lnTo>
                  <a:lnTo>
                    <a:pt x="865" y="495"/>
                  </a:lnTo>
                  <a:lnTo>
                    <a:pt x="774" y="576"/>
                  </a:lnTo>
                  <a:lnTo>
                    <a:pt x="685" y="668"/>
                  </a:lnTo>
                  <a:lnTo>
                    <a:pt x="597" y="768"/>
                  </a:lnTo>
                  <a:lnTo>
                    <a:pt x="509" y="882"/>
                  </a:lnTo>
                  <a:lnTo>
                    <a:pt x="424" y="1005"/>
                  </a:lnTo>
                  <a:lnTo>
                    <a:pt x="348" y="1135"/>
                  </a:lnTo>
                  <a:lnTo>
                    <a:pt x="279" y="1271"/>
                  </a:lnTo>
                  <a:lnTo>
                    <a:pt x="224" y="1411"/>
                  </a:lnTo>
                  <a:lnTo>
                    <a:pt x="177" y="1551"/>
                  </a:lnTo>
                  <a:lnTo>
                    <a:pt x="145" y="1691"/>
                  </a:lnTo>
                  <a:lnTo>
                    <a:pt x="127" y="1827"/>
                  </a:lnTo>
                  <a:lnTo>
                    <a:pt x="126" y="1960"/>
                  </a:lnTo>
                  <a:lnTo>
                    <a:pt x="141" y="2106"/>
                  </a:lnTo>
                  <a:lnTo>
                    <a:pt x="179" y="2241"/>
                  </a:lnTo>
                  <a:lnTo>
                    <a:pt x="237" y="2361"/>
                  </a:lnTo>
                  <a:lnTo>
                    <a:pt x="315" y="2467"/>
                  </a:lnTo>
                  <a:lnTo>
                    <a:pt x="414" y="2554"/>
                  </a:lnTo>
                  <a:lnTo>
                    <a:pt x="535" y="2620"/>
                  </a:lnTo>
                  <a:lnTo>
                    <a:pt x="674" y="2664"/>
                  </a:lnTo>
                  <a:lnTo>
                    <a:pt x="836" y="2684"/>
                  </a:lnTo>
                  <a:lnTo>
                    <a:pt x="1007" y="2675"/>
                  </a:lnTo>
                  <a:lnTo>
                    <a:pt x="1182" y="2642"/>
                  </a:lnTo>
                  <a:lnTo>
                    <a:pt x="1355" y="2583"/>
                  </a:lnTo>
                  <a:lnTo>
                    <a:pt x="1526" y="2505"/>
                  </a:lnTo>
                  <a:lnTo>
                    <a:pt x="1692" y="2405"/>
                  </a:lnTo>
                  <a:lnTo>
                    <a:pt x="1853" y="2289"/>
                  </a:lnTo>
                  <a:lnTo>
                    <a:pt x="2005" y="2156"/>
                  </a:lnTo>
                  <a:lnTo>
                    <a:pt x="2149" y="2012"/>
                  </a:lnTo>
                  <a:lnTo>
                    <a:pt x="2257" y="1877"/>
                  </a:lnTo>
                  <a:lnTo>
                    <a:pt x="2355" y="1738"/>
                  </a:lnTo>
                  <a:lnTo>
                    <a:pt x="2440" y="1595"/>
                  </a:lnTo>
                  <a:lnTo>
                    <a:pt x="2514" y="1451"/>
                  </a:lnTo>
                  <a:lnTo>
                    <a:pt x="2573" y="1307"/>
                  </a:lnTo>
                  <a:lnTo>
                    <a:pt x="2620" y="1167"/>
                  </a:lnTo>
                  <a:lnTo>
                    <a:pt x="2652" y="1033"/>
                  </a:lnTo>
                  <a:lnTo>
                    <a:pt x="2670" y="907"/>
                  </a:lnTo>
                  <a:lnTo>
                    <a:pt x="2673" y="789"/>
                  </a:lnTo>
                  <a:lnTo>
                    <a:pt x="2666" y="684"/>
                  </a:lnTo>
                  <a:lnTo>
                    <a:pt x="2651" y="589"/>
                  </a:lnTo>
                  <a:lnTo>
                    <a:pt x="2627" y="505"/>
                  </a:lnTo>
                  <a:lnTo>
                    <a:pt x="2595" y="428"/>
                  </a:lnTo>
                  <a:lnTo>
                    <a:pt x="2558" y="360"/>
                  </a:lnTo>
                  <a:lnTo>
                    <a:pt x="2511" y="298"/>
                  </a:lnTo>
                  <a:lnTo>
                    <a:pt x="2462" y="244"/>
                  </a:lnTo>
                  <a:lnTo>
                    <a:pt x="2409" y="196"/>
                  </a:lnTo>
                  <a:lnTo>
                    <a:pt x="2354" y="156"/>
                  </a:lnTo>
                  <a:lnTo>
                    <a:pt x="2293" y="122"/>
                  </a:lnTo>
                  <a:lnTo>
                    <a:pt x="2229" y="93"/>
                  </a:lnTo>
                  <a:lnTo>
                    <a:pt x="2159" y="69"/>
                  </a:lnTo>
                  <a:lnTo>
                    <a:pt x="2085" y="52"/>
                  </a:lnTo>
                  <a:lnTo>
                    <a:pt x="2008" y="42"/>
                  </a:lnTo>
                  <a:lnTo>
                    <a:pt x="1928" y="39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3" name="Freeform 15"/>
            <p:cNvSpPr>
              <a:spLocks noEditPoints="1"/>
            </p:cNvSpPr>
            <p:nvPr/>
          </p:nvSpPr>
          <p:spPr bwMode="auto">
            <a:xfrm>
              <a:off x="2962" y="967"/>
              <a:ext cx="41" cy="28"/>
            </a:xfrm>
            <a:custGeom>
              <a:avLst/>
              <a:gdLst>
                <a:gd name="T0" fmla="*/ 5 w 256"/>
                <a:gd name="T1" fmla="*/ 0 h 219"/>
                <a:gd name="T2" fmla="*/ 6 w 256"/>
                <a:gd name="T3" fmla="*/ 0 h 219"/>
                <a:gd name="T4" fmla="*/ 6 w 256"/>
                <a:gd name="T5" fmla="*/ 1 h 219"/>
                <a:gd name="T6" fmla="*/ 7 w 256"/>
                <a:gd name="T7" fmla="*/ 1 h 219"/>
                <a:gd name="T8" fmla="*/ 6 w 256"/>
                <a:gd name="T9" fmla="*/ 2 h 219"/>
                <a:gd name="T10" fmla="*/ 5 w 256"/>
                <a:gd name="T11" fmla="*/ 3 h 219"/>
                <a:gd name="T12" fmla="*/ 4 w 256"/>
                <a:gd name="T13" fmla="*/ 3 h 219"/>
                <a:gd name="T14" fmla="*/ 3 w 256"/>
                <a:gd name="T15" fmla="*/ 4 h 219"/>
                <a:gd name="T16" fmla="*/ 1 w 256"/>
                <a:gd name="T17" fmla="*/ 3 h 219"/>
                <a:gd name="T18" fmla="*/ 1 w 256"/>
                <a:gd name="T19" fmla="*/ 3 h 219"/>
                <a:gd name="T20" fmla="*/ 0 w 256"/>
                <a:gd name="T21" fmla="*/ 3 h 219"/>
                <a:gd name="T22" fmla="*/ 0 w 256"/>
                <a:gd name="T23" fmla="*/ 2 h 219"/>
                <a:gd name="T24" fmla="*/ 1 w 256"/>
                <a:gd name="T25" fmla="*/ 1 h 219"/>
                <a:gd name="T26" fmla="*/ 1 w 256"/>
                <a:gd name="T27" fmla="*/ 1 h 219"/>
                <a:gd name="T28" fmla="*/ 3 w 256"/>
                <a:gd name="T29" fmla="*/ 0 h 219"/>
                <a:gd name="T30" fmla="*/ 4 w 256"/>
                <a:gd name="T31" fmla="*/ 0 h 219"/>
                <a:gd name="T32" fmla="*/ 4 w 256"/>
                <a:gd name="T33" fmla="*/ 0 h 219"/>
                <a:gd name="T34" fmla="*/ 3 w 256"/>
                <a:gd name="T35" fmla="*/ 0 h 219"/>
                <a:gd name="T36" fmla="*/ 2 w 256"/>
                <a:gd name="T37" fmla="*/ 1 h 219"/>
                <a:gd name="T38" fmla="*/ 1 w 256"/>
                <a:gd name="T39" fmla="*/ 1 h 219"/>
                <a:gd name="T40" fmla="*/ 0 w 256"/>
                <a:gd name="T41" fmla="*/ 2 h 219"/>
                <a:gd name="T42" fmla="*/ 0 w 256"/>
                <a:gd name="T43" fmla="*/ 2 h 219"/>
                <a:gd name="T44" fmla="*/ 0 w 256"/>
                <a:gd name="T45" fmla="*/ 3 h 219"/>
                <a:gd name="T46" fmla="*/ 1 w 256"/>
                <a:gd name="T47" fmla="*/ 3 h 219"/>
                <a:gd name="T48" fmla="*/ 2 w 256"/>
                <a:gd name="T49" fmla="*/ 3 h 219"/>
                <a:gd name="T50" fmla="*/ 3 w 256"/>
                <a:gd name="T51" fmla="*/ 3 h 219"/>
                <a:gd name="T52" fmla="*/ 5 w 256"/>
                <a:gd name="T53" fmla="*/ 3 h 219"/>
                <a:gd name="T54" fmla="*/ 6 w 256"/>
                <a:gd name="T55" fmla="*/ 2 h 219"/>
                <a:gd name="T56" fmla="*/ 6 w 256"/>
                <a:gd name="T57" fmla="*/ 2 h 219"/>
                <a:gd name="T58" fmla="*/ 6 w 256"/>
                <a:gd name="T59" fmla="*/ 1 h 219"/>
                <a:gd name="T60" fmla="*/ 6 w 256"/>
                <a:gd name="T61" fmla="*/ 1 h 219"/>
                <a:gd name="T62" fmla="*/ 5 w 256"/>
                <a:gd name="T63" fmla="*/ 0 h 219"/>
                <a:gd name="T64" fmla="*/ 4 w 256"/>
                <a:gd name="T65" fmla="*/ 0 h 2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9"/>
                <a:gd name="T101" fmla="*/ 256 w 256"/>
                <a:gd name="T102" fmla="*/ 219 h 2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9">
                  <a:moveTo>
                    <a:pt x="173" y="0"/>
                  </a:moveTo>
                  <a:lnTo>
                    <a:pt x="194" y="2"/>
                  </a:lnTo>
                  <a:lnTo>
                    <a:pt x="213" y="7"/>
                  </a:lnTo>
                  <a:lnTo>
                    <a:pt x="230" y="16"/>
                  </a:lnTo>
                  <a:lnTo>
                    <a:pt x="243" y="30"/>
                  </a:lnTo>
                  <a:lnTo>
                    <a:pt x="251" y="44"/>
                  </a:lnTo>
                  <a:lnTo>
                    <a:pt x="256" y="64"/>
                  </a:lnTo>
                  <a:lnTo>
                    <a:pt x="255" y="83"/>
                  </a:lnTo>
                  <a:lnTo>
                    <a:pt x="249" y="106"/>
                  </a:lnTo>
                  <a:lnTo>
                    <a:pt x="238" y="127"/>
                  </a:lnTo>
                  <a:lnTo>
                    <a:pt x="222" y="149"/>
                  </a:lnTo>
                  <a:lnTo>
                    <a:pt x="204" y="167"/>
                  </a:lnTo>
                  <a:lnTo>
                    <a:pt x="184" y="185"/>
                  </a:lnTo>
                  <a:lnTo>
                    <a:pt x="159" y="198"/>
                  </a:lnTo>
                  <a:lnTo>
                    <a:pt x="134" y="210"/>
                  </a:lnTo>
                  <a:lnTo>
                    <a:pt x="109" y="216"/>
                  </a:lnTo>
                  <a:lnTo>
                    <a:pt x="83" y="219"/>
                  </a:lnTo>
                  <a:lnTo>
                    <a:pt x="58" y="215"/>
                  </a:lnTo>
                  <a:lnTo>
                    <a:pt x="39" y="208"/>
                  </a:lnTo>
                  <a:lnTo>
                    <a:pt x="22" y="197"/>
                  </a:lnTo>
                  <a:lnTo>
                    <a:pt x="11" y="184"/>
                  </a:lnTo>
                  <a:lnTo>
                    <a:pt x="3" y="166"/>
                  </a:lnTo>
                  <a:lnTo>
                    <a:pt x="0" y="148"/>
                  </a:lnTo>
                  <a:lnTo>
                    <a:pt x="2" y="127"/>
                  </a:lnTo>
                  <a:lnTo>
                    <a:pt x="11" y="106"/>
                  </a:lnTo>
                  <a:lnTo>
                    <a:pt x="22" y="83"/>
                  </a:lnTo>
                  <a:lnTo>
                    <a:pt x="38" y="62"/>
                  </a:lnTo>
                  <a:lnTo>
                    <a:pt x="56" y="44"/>
                  </a:lnTo>
                  <a:lnTo>
                    <a:pt x="78" y="30"/>
                  </a:lnTo>
                  <a:lnTo>
                    <a:pt x="100" y="16"/>
                  </a:lnTo>
                  <a:lnTo>
                    <a:pt x="124" y="7"/>
                  </a:lnTo>
                  <a:lnTo>
                    <a:pt x="147" y="2"/>
                  </a:lnTo>
                  <a:lnTo>
                    <a:pt x="173" y="0"/>
                  </a:lnTo>
                  <a:close/>
                  <a:moveTo>
                    <a:pt x="172" y="8"/>
                  </a:moveTo>
                  <a:lnTo>
                    <a:pt x="147" y="8"/>
                  </a:lnTo>
                  <a:lnTo>
                    <a:pt x="124" y="13"/>
                  </a:lnTo>
                  <a:lnTo>
                    <a:pt x="102" y="21"/>
                  </a:lnTo>
                  <a:lnTo>
                    <a:pt x="82" y="34"/>
                  </a:lnTo>
                  <a:lnTo>
                    <a:pt x="61" y="48"/>
                  </a:lnTo>
                  <a:lnTo>
                    <a:pt x="44" y="65"/>
                  </a:lnTo>
                  <a:lnTo>
                    <a:pt x="29" y="84"/>
                  </a:lnTo>
                  <a:lnTo>
                    <a:pt x="18" y="106"/>
                  </a:lnTo>
                  <a:lnTo>
                    <a:pt x="11" y="126"/>
                  </a:lnTo>
                  <a:lnTo>
                    <a:pt x="8" y="145"/>
                  </a:lnTo>
                  <a:lnTo>
                    <a:pt x="11" y="163"/>
                  </a:lnTo>
                  <a:lnTo>
                    <a:pt x="18" y="180"/>
                  </a:lnTo>
                  <a:lnTo>
                    <a:pt x="29" y="191"/>
                  </a:lnTo>
                  <a:lnTo>
                    <a:pt x="44" y="203"/>
                  </a:lnTo>
                  <a:lnTo>
                    <a:pt x="63" y="210"/>
                  </a:lnTo>
                  <a:lnTo>
                    <a:pt x="87" y="212"/>
                  </a:lnTo>
                  <a:lnTo>
                    <a:pt x="110" y="210"/>
                  </a:lnTo>
                  <a:lnTo>
                    <a:pt x="133" y="203"/>
                  </a:lnTo>
                  <a:lnTo>
                    <a:pt x="156" y="191"/>
                  </a:lnTo>
                  <a:lnTo>
                    <a:pt x="180" y="180"/>
                  </a:lnTo>
                  <a:lnTo>
                    <a:pt x="199" y="163"/>
                  </a:lnTo>
                  <a:lnTo>
                    <a:pt x="218" y="146"/>
                  </a:lnTo>
                  <a:lnTo>
                    <a:pt x="233" y="126"/>
                  </a:lnTo>
                  <a:lnTo>
                    <a:pt x="243" y="106"/>
                  </a:lnTo>
                  <a:lnTo>
                    <a:pt x="247" y="84"/>
                  </a:lnTo>
                  <a:lnTo>
                    <a:pt x="248" y="66"/>
                  </a:lnTo>
                  <a:lnTo>
                    <a:pt x="244" y="49"/>
                  </a:lnTo>
                  <a:lnTo>
                    <a:pt x="236" y="35"/>
                  </a:lnTo>
                  <a:lnTo>
                    <a:pt x="225" y="22"/>
                  </a:lnTo>
                  <a:lnTo>
                    <a:pt x="209" y="15"/>
                  </a:lnTo>
                  <a:lnTo>
                    <a:pt x="191" y="9"/>
                  </a:lnTo>
                  <a:lnTo>
                    <a:pt x="172" y="8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2833" y="1234"/>
              <a:ext cx="64" cy="98"/>
            </a:xfrm>
            <a:custGeom>
              <a:avLst/>
              <a:gdLst>
                <a:gd name="T0" fmla="*/ 6 w 404"/>
                <a:gd name="T1" fmla="*/ 0 h 759"/>
                <a:gd name="T2" fmla="*/ 10 w 404"/>
                <a:gd name="T3" fmla="*/ 1 h 759"/>
                <a:gd name="T4" fmla="*/ 4 w 404"/>
                <a:gd name="T5" fmla="*/ 13 h 759"/>
                <a:gd name="T6" fmla="*/ 0 w 404"/>
                <a:gd name="T7" fmla="*/ 12 h 759"/>
                <a:gd name="T8" fmla="*/ 6 w 404"/>
                <a:gd name="T9" fmla="*/ 0 h 7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4"/>
                <a:gd name="T16" fmla="*/ 0 h 759"/>
                <a:gd name="T17" fmla="*/ 404 w 404"/>
                <a:gd name="T18" fmla="*/ 759 h 7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4" h="759">
                  <a:moveTo>
                    <a:pt x="235" y="0"/>
                  </a:moveTo>
                  <a:lnTo>
                    <a:pt x="404" y="57"/>
                  </a:lnTo>
                  <a:lnTo>
                    <a:pt x="170" y="759"/>
                  </a:lnTo>
                  <a:lnTo>
                    <a:pt x="0" y="70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2840" y="1238"/>
              <a:ext cx="49" cy="87"/>
            </a:xfrm>
            <a:custGeom>
              <a:avLst/>
              <a:gdLst>
                <a:gd name="T0" fmla="*/ 5 w 310"/>
                <a:gd name="T1" fmla="*/ 0 h 677"/>
                <a:gd name="T2" fmla="*/ 8 w 310"/>
                <a:gd name="T3" fmla="*/ 1 h 677"/>
                <a:gd name="T4" fmla="*/ 2 w 310"/>
                <a:gd name="T5" fmla="*/ 11 h 677"/>
                <a:gd name="T6" fmla="*/ 0 w 310"/>
                <a:gd name="T7" fmla="*/ 11 h 677"/>
                <a:gd name="T8" fmla="*/ 5 w 310"/>
                <a:gd name="T9" fmla="*/ 0 h 6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677"/>
                <a:gd name="T17" fmla="*/ 310 w 310"/>
                <a:gd name="T18" fmla="*/ 677 h 6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677">
                  <a:moveTo>
                    <a:pt x="215" y="0"/>
                  </a:moveTo>
                  <a:lnTo>
                    <a:pt x="310" y="31"/>
                  </a:lnTo>
                  <a:lnTo>
                    <a:pt x="95" y="677"/>
                  </a:lnTo>
                  <a:lnTo>
                    <a:pt x="0" y="64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2871" y="1145"/>
              <a:ext cx="58" cy="98"/>
            </a:xfrm>
            <a:custGeom>
              <a:avLst/>
              <a:gdLst>
                <a:gd name="T0" fmla="*/ 6 w 366"/>
                <a:gd name="T1" fmla="*/ 0 h 747"/>
                <a:gd name="T2" fmla="*/ 9 w 366"/>
                <a:gd name="T3" fmla="*/ 1 h 747"/>
                <a:gd name="T4" fmla="*/ 3 w 366"/>
                <a:gd name="T5" fmla="*/ 13 h 747"/>
                <a:gd name="T6" fmla="*/ 0 w 366"/>
                <a:gd name="T7" fmla="*/ 12 h 747"/>
                <a:gd name="T8" fmla="*/ 6 w 366"/>
                <a:gd name="T9" fmla="*/ 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747"/>
                <a:gd name="T17" fmla="*/ 366 w 366"/>
                <a:gd name="T18" fmla="*/ 747 h 7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747">
                  <a:moveTo>
                    <a:pt x="232" y="0"/>
                  </a:moveTo>
                  <a:lnTo>
                    <a:pt x="366" y="43"/>
                  </a:lnTo>
                  <a:lnTo>
                    <a:pt x="131" y="747"/>
                  </a:lnTo>
                  <a:lnTo>
                    <a:pt x="0" y="70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7" name="Freeform 19"/>
            <p:cNvSpPr>
              <a:spLocks/>
            </p:cNvSpPr>
            <p:nvPr/>
          </p:nvSpPr>
          <p:spPr bwMode="auto">
            <a:xfrm>
              <a:off x="2877" y="1151"/>
              <a:ext cx="47" cy="87"/>
            </a:xfrm>
            <a:custGeom>
              <a:avLst/>
              <a:gdLst>
                <a:gd name="T0" fmla="*/ 5 w 288"/>
                <a:gd name="T1" fmla="*/ 0 h 670"/>
                <a:gd name="T2" fmla="*/ 7 w 288"/>
                <a:gd name="T3" fmla="*/ 0 h 670"/>
                <a:gd name="T4" fmla="*/ 2 w 288"/>
                <a:gd name="T5" fmla="*/ 11 h 670"/>
                <a:gd name="T6" fmla="*/ 0 w 288"/>
                <a:gd name="T7" fmla="*/ 11 h 670"/>
                <a:gd name="T8" fmla="*/ 5 w 288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670"/>
                <a:gd name="T17" fmla="*/ 288 w 288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670">
                  <a:moveTo>
                    <a:pt x="215" y="0"/>
                  </a:moveTo>
                  <a:lnTo>
                    <a:pt x="288" y="25"/>
                  </a:lnTo>
                  <a:lnTo>
                    <a:pt x="74" y="670"/>
                  </a:lnTo>
                  <a:lnTo>
                    <a:pt x="0" y="64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8" name="Freeform 20"/>
            <p:cNvSpPr>
              <a:spLocks/>
            </p:cNvSpPr>
            <p:nvPr/>
          </p:nvSpPr>
          <p:spPr bwMode="auto">
            <a:xfrm>
              <a:off x="2910" y="1059"/>
              <a:ext cx="51" cy="94"/>
            </a:xfrm>
            <a:custGeom>
              <a:avLst/>
              <a:gdLst>
                <a:gd name="T0" fmla="*/ 6 w 328"/>
                <a:gd name="T1" fmla="*/ 0 h 733"/>
                <a:gd name="T2" fmla="*/ 8 w 328"/>
                <a:gd name="T3" fmla="*/ 1 h 733"/>
                <a:gd name="T4" fmla="*/ 2 w 328"/>
                <a:gd name="T5" fmla="*/ 12 h 733"/>
                <a:gd name="T6" fmla="*/ 0 w 328"/>
                <a:gd name="T7" fmla="*/ 12 h 733"/>
                <a:gd name="T8" fmla="*/ 6 w 328"/>
                <a:gd name="T9" fmla="*/ 0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733"/>
                <a:gd name="T17" fmla="*/ 328 w 328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733">
                  <a:moveTo>
                    <a:pt x="232" y="0"/>
                  </a:moveTo>
                  <a:lnTo>
                    <a:pt x="328" y="31"/>
                  </a:lnTo>
                  <a:lnTo>
                    <a:pt x="94" y="733"/>
                  </a:lnTo>
                  <a:lnTo>
                    <a:pt x="0" y="70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2915" y="1063"/>
              <a:ext cx="43" cy="86"/>
            </a:xfrm>
            <a:custGeom>
              <a:avLst/>
              <a:gdLst>
                <a:gd name="T0" fmla="*/ 5 w 267"/>
                <a:gd name="T1" fmla="*/ 0 h 663"/>
                <a:gd name="T2" fmla="*/ 7 w 267"/>
                <a:gd name="T3" fmla="*/ 0 h 663"/>
                <a:gd name="T4" fmla="*/ 1 w 267"/>
                <a:gd name="T5" fmla="*/ 11 h 663"/>
                <a:gd name="T6" fmla="*/ 0 w 267"/>
                <a:gd name="T7" fmla="*/ 11 h 663"/>
                <a:gd name="T8" fmla="*/ 5 w 267"/>
                <a:gd name="T9" fmla="*/ 0 h 6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663"/>
                <a:gd name="T17" fmla="*/ 267 w 267"/>
                <a:gd name="T18" fmla="*/ 663 h 6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663">
                  <a:moveTo>
                    <a:pt x="215" y="0"/>
                  </a:moveTo>
                  <a:lnTo>
                    <a:pt x="267" y="18"/>
                  </a:lnTo>
                  <a:lnTo>
                    <a:pt x="53" y="663"/>
                  </a:lnTo>
                  <a:lnTo>
                    <a:pt x="0" y="64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49" y="970"/>
              <a:ext cx="47" cy="94"/>
            </a:xfrm>
            <a:custGeom>
              <a:avLst/>
              <a:gdLst>
                <a:gd name="T0" fmla="*/ 6 w 289"/>
                <a:gd name="T1" fmla="*/ 0 h 722"/>
                <a:gd name="T2" fmla="*/ 7 w 289"/>
                <a:gd name="T3" fmla="*/ 0 h 722"/>
                <a:gd name="T4" fmla="*/ 1 w 289"/>
                <a:gd name="T5" fmla="*/ 12 h 722"/>
                <a:gd name="T6" fmla="*/ 0 w 289"/>
                <a:gd name="T7" fmla="*/ 12 h 722"/>
                <a:gd name="T8" fmla="*/ 6 w 289"/>
                <a:gd name="T9" fmla="*/ 0 h 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722"/>
                <a:gd name="T17" fmla="*/ 289 w 289"/>
                <a:gd name="T18" fmla="*/ 722 h 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722">
                  <a:moveTo>
                    <a:pt x="233" y="0"/>
                  </a:moveTo>
                  <a:lnTo>
                    <a:pt x="289" y="18"/>
                  </a:lnTo>
                  <a:lnTo>
                    <a:pt x="56" y="722"/>
                  </a:lnTo>
                  <a:lnTo>
                    <a:pt x="0" y="70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953" y="974"/>
              <a:ext cx="39" cy="86"/>
            </a:xfrm>
            <a:custGeom>
              <a:avLst/>
              <a:gdLst>
                <a:gd name="T0" fmla="*/ 5 w 247"/>
                <a:gd name="T1" fmla="*/ 0 h 655"/>
                <a:gd name="T2" fmla="*/ 6 w 247"/>
                <a:gd name="T3" fmla="*/ 0 h 655"/>
                <a:gd name="T4" fmla="*/ 1 w 247"/>
                <a:gd name="T5" fmla="*/ 11 h 655"/>
                <a:gd name="T6" fmla="*/ 0 w 247"/>
                <a:gd name="T7" fmla="*/ 11 h 655"/>
                <a:gd name="T8" fmla="*/ 5 w 247"/>
                <a:gd name="T9" fmla="*/ 0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655"/>
                <a:gd name="T17" fmla="*/ 247 w 247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655">
                  <a:moveTo>
                    <a:pt x="214" y="0"/>
                  </a:moveTo>
                  <a:lnTo>
                    <a:pt x="247" y="10"/>
                  </a:lnTo>
                  <a:lnTo>
                    <a:pt x="31" y="655"/>
                  </a:lnTo>
                  <a:lnTo>
                    <a:pt x="0" y="64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494602" name="Group 24"/>
          <p:cNvGrpSpPr>
            <a:grpSpLocks/>
          </p:cNvGrpSpPr>
          <p:nvPr/>
        </p:nvGrpSpPr>
        <p:grpSpPr bwMode="auto">
          <a:xfrm>
            <a:off x="3814763" y="1419225"/>
            <a:ext cx="1336675" cy="1066800"/>
            <a:chOff x="2560" y="899"/>
            <a:chExt cx="842" cy="672"/>
          </a:xfrm>
        </p:grpSpPr>
        <p:sp>
          <p:nvSpPr>
            <p:cNvPr id="113" name="AutoShape 25"/>
            <p:cNvSpPr>
              <a:spLocks noChangeAspect="1" noChangeArrowheads="1" noTextEdit="1"/>
            </p:cNvSpPr>
            <p:nvPr/>
          </p:nvSpPr>
          <p:spPr bwMode="auto">
            <a:xfrm>
              <a:off x="2780" y="899"/>
              <a:ext cx="622" cy="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2560" y="1288"/>
              <a:ext cx="424" cy="283"/>
            </a:xfrm>
            <a:custGeom>
              <a:avLst/>
              <a:gdLst>
                <a:gd name="T0" fmla="*/ 0 w 2669"/>
                <a:gd name="T1" fmla="*/ 7 h 2174"/>
                <a:gd name="T2" fmla="*/ 5 w 2669"/>
                <a:gd name="T3" fmla="*/ 29 h 2174"/>
                <a:gd name="T4" fmla="*/ 25 w 2669"/>
                <a:gd name="T5" fmla="*/ 37 h 2174"/>
                <a:gd name="T6" fmla="*/ 65 w 2669"/>
                <a:gd name="T7" fmla="*/ 21 h 2174"/>
                <a:gd name="T8" fmla="*/ 67 w 2669"/>
                <a:gd name="T9" fmla="*/ 3 h 2174"/>
                <a:gd name="T10" fmla="*/ 48 w 2669"/>
                <a:gd name="T11" fmla="*/ 0 h 2174"/>
                <a:gd name="T12" fmla="*/ 0 w 2669"/>
                <a:gd name="T13" fmla="*/ 7 h 21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9"/>
                <a:gd name="T22" fmla="*/ 0 h 2174"/>
                <a:gd name="T23" fmla="*/ 2669 w 2669"/>
                <a:gd name="T24" fmla="*/ 2174 h 21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9" h="2174">
                  <a:moveTo>
                    <a:pt x="0" y="398"/>
                  </a:moveTo>
                  <a:lnTo>
                    <a:pt x="188" y="1723"/>
                  </a:lnTo>
                  <a:lnTo>
                    <a:pt x="1005" y="2174"/>
                  </a:lnTo>
                  <a:lnTo>
                    <a:pt x="2559" y="1269"/>
                  </a:lnTo>
                  <a:lnTo>
                    <a:pt x="2669" y="167"/>
                  </a:lnTo>
                  <a:lnTo>
                    <a:pt x="1897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5" name="Freeform 27"/>
            <p:cNvSpPr>
              <a:spLocks/>
            </p:cNvSpPr>
            <p:nvPr/>
          </p:nvSpPr>
          <p:spPr bwMode="auto">
            <a:xfrm>
              <a:off x="2574" y="1297"/>
              <a:ext cx="396" cy="265"/>
            </a:xfrm>
            <a:custGeom>
              <a:avLst/>
              <a:gdLst>
                <a:gd name="T0" fmla="*/ 0 w 2494"/>
                <a:gd name="T1" fmla="*/ 6 h 2032"/>
                <a:gd name="T2" fmla="*/ 4 w 2494"/>
                <a:gd name="T3" fmla="*/ 27 h 2032"/>
                <a:gd name="T4" fmla="*/ 24 w 2494"/>
                <a:gd name="T5" fmla="*/ 35 h 2032"/>
                <a:gd name="T6" fmla="*/ 60 w 2494"/>
                <a:gd name="T7" fmla="*/ 20 h 2032"/>
                <a:gd name="T8" fmla="*/ 63 w 2494"/>
                <a:gd name="T9" fmla="*/ 3 h 2032"/>
                <a:gd name="T10" fmla="*/ 45 w 2494"/>
                <a:gd name="T11" fmla="*/ 0 h 2032"/>
                <a:gd name="T12" fmla="*/ 0 w 2494"/>
                <a:gd name="T13" fmla="*/ 6 h 20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4"/>
                <a:gd name="T22" fmla="*/ 0 h 2032"/>
                <a:gd name="T23" fmla="*/ 2494 w 2494"/>
                <a:gd name="T24" fmla="*/ 2032 h 20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4" h="2032">
                  <a:moveTo>
                    <a:pt x="0" y="372"/>
                  </a:moveTo>
                  <a:lnTo>
                    <a:pt x="176" y="1610"/>
                  </a:lnTo>
                  <a:lnTo>
                    <a:pt x="937" y="2032"/>
                  </a:lnTo>
                  <a:lnTo>
                    <a:pt x="2392" y="1187"/>
                  </a:lnTo>
                  <a:lnTo>
                    <a:pt x="2494" y="157"/>
                  </a:lnTo>
                  <a:lnTo>
                    <a:pt x="1773" y="0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585" y="1355"/>
              <a:ext cx="138" cy="195"/>
            </a:xfrm>
            <a:custGeom>
              <a:avLst/>
              <a:gdLst>
                <a:gd name="T0" fmla="*/ 22 w 866"/>
                <a:gd name="T1" fmla="*/ 6 h 1496"/>
                <a:gd name="T2" fmla="*/ 21 w 866"/>
                <a:gd name="T3" fmla="*/ 25 h 1496"/>
                <a:gd name="T4" fmla="*/ 5 w 866"/>
                <a:gd name="T5" fmla="*/ 19 h 1496"/>
                <a:gd name="T6" fmla="*/ 0 w 866"/>
                <a:gd name="T7" fmla="*/ 0 h 1496"/>
                <a:gd name="T8" fmla="*/ 22 w 866"/>
                <a:gd name="T9" fmla="*/ 6 h 1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"/>
                <a:gd name="T16" fmla="*/ 0 h 1496"/>
                <a:gd name="T17" fmla="*/ 866 w 866"/>
                <a:gd name="T18" fmla="*/ 1496 h 1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" h="1496">
                  <a:moveTo>
                    <a:pt x="866" y="329"/>
                  </a:moveTo>
                  <a:lnTo>
                    <a:pt x="828" y="1496"/>
                  </a:lnTo>
                  <a:lnTo>
                    <a:pt x="180" y="1108"/>
                  </a:lnTo>
                  <a:lnTo>
                    <a:pt x="0" y="0"/>
                  </a:lnTo>
                  <a:lnTo>
                    <a:pt x="866" y="329"/>
                  </a:lnTo>
                  <a:close/>
                </a:path>
              </a:pathLst>
            </a:custGeom>
            <a:solidFill>
              <a:srgbClr val="87615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598" y="1305"/>
              <a:ext cx="353" cy="78"/>
            </a:xfrm>
            <a:custGeom>
              <a:avLst/>
              <a:gdLst>
                <a:gd name="T0" fmla="*/ 21 w 2224"/>
                <a:gd name="T1" fmla="*/ 10 h 598"/>
                <a:gd name="T2" fmla="*/ 0 w 2224"/>
                <a:gd name="T3" fmla="*/ 6 h 598"/>
                <a:gd name="T4" fmla="*/ 40 w 2224"/>
                <a:gd name="T5" fmla="*/ 0 h 598"/>
                <a:gd name="T6" fmla="*/ 56 w 2224"/>
                <a:gd name="T7" fmla="*/ 2 h 598"/>
                <a:gd name="T8" fmla="*/ 21 w 2224"/>
                <a:gd name="T9" fmla="*/ 10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4"/>
                <a:gd name="T16" fmla="*/ 0 h 598"/>
                <a:gd name="T17" fmla="*/ 2224 w 2224"/>
                <a:gd name="T18" fmla="*/ 598 h 5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4" h="598">
                  <a:moveTo>
                    <a:pt x="838" y="598"/>
                  </a:moveTo>
                  <a:lnTo>
                    <a:pt x="0" y="349"/>
                  </a:lnTo>
                  <a:lnTo>
                    <a:pt x="1606" y="0"/>
                  </a:lnTo>
                  <a:lnTo>
                    <a:pt x="2224" y="138"/>
                  </a:lnTo>
                  <a:lnTo>
                    <a:pt x="838" y="598"/>
                  </a:lnTo>
                  <a:close/>
                </a:path>
              </a:pathLst>
            </a:custGeom>
            <a:solidFill>
              <a:srgbClr val="BFF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794" y="1398"/>
              <a:ext cx="52" cy="17"/>
            </a:xfrm>
            <a:custGeom>
              <a:avLst/>
              <a:gdLst>
                <a:gd name="T0" fmla="*/ 1 w 331"/>
                <a:gd name="T1" fmla="*/ 0 h 135"/>
                <a:gd name="T2" fmla="*/ 8 w 331"/>
                <a:gd name="T3" fmla="*/ 2 h 135"/>
                <a:gd name="T4" fmla="*/ 8 w 331"/>
                <a:gd name="T5" fmla="*/ 2 h 135"/>
                <a:gd name="T6" fmla="*/ 8 w 331"/>
                <a:gd name="T7" fmla="*/ 2 h 135"/>
                <a:gd name="T8" fmla="*/ 8 w 331"/>
                <a:gd name="T9" fmla="*/ 2 h 135"/>
                <a:gd name="T10" fmla="*/ 8 w 331"/>
                <a:gd name="T11" fmla="*/ 2 h 135"/>
                <a:gd name="T12" fmla="*/ 0 w 331"/>
                <a:gd name="T13" fmla="*/ 0 h 135"/>
                <a:gd name="T14" fmla="*/ 0 w 331"/>
                <a:gd name="T15" fmla="*/ 0 h 135"/>
                <a:gd name="T16" fmla="*/ 0 w 331"/>
                <a:gd name="T17" fmla="*/ 0 h 135"/>
                <a:gd name="T18" fmla="*/ 1 w 331"/>
                <a:gd name="T19" fmla="*/ 0 h 135"/>
                <a:gd name="T20" fmla="*/ 1 w 331"/>
                <a:gd name="T21" fmla="*/ 0 h 1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135"/>
                <a:gd name="T35" fmla="*/ 331 w 331"/>
                <a:gd name="T36" fmla="*/ 135 h 1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135">
                  <a:moveTo>
                    <a:pt x="44" y="0"/>
                  </a:moveTo>
                  <a:lnTo>
                    <a:pt x="306" y="96"/>
                  </a:lnTo>
                  <a:lnTo>
                    <a:pt x="311" y="105"/>
                  </a:lnTo>
                  <a:lnTo>
                    <a:pt x="318" y="114"/>
                  </a:lnTo>
                  <a:lnTo>
                    <a:pt x="324" y="123"/>
                  </a:lnTo>
                  <a:lnTo>
                    <a:pt x="331" y="135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2" y="6"/>
                  </a:lnTo>
                  <a:lnTo>
                    <a:pt x="33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2777" y="1406"/>
              <a:ext cx="75" cy="26"/>
            </a:xfrm>
            <a:custGeom>
              <a:avLst/>
              <a:gdLst>
                <a:gd name="T0" fmla="*/ 1 w 479"/>
                <a:gd name="T1" fmla="*/ 0 h 197"/>
                <a:gd name="T2" fmla="*/ 2 w 479"/>
                <a:gd name="T3" fmla="*/ 0 h 197"/>
                <a:gd name="T4" fmla="*/ 3 w 479"/>
                <a:gd name="T5" fmla="*/ 1 h 197"/>
                <a:gd name="T6" fmla="*/ 5 w 479"/>
                <a:gd name="T7" fmla="*/ 1 h 197"/>
                <a:gd name="T8" fmla="*/ 6 w 479"/>
                <a:gd name="T9" fmla="*/ 1 h 197"/>
                <a:gd name="T10" fmla="*/ 8 w 479"/>
                <a:gd name="T11" fmla="*/ 2 h 197"/>
                <a:gd name="T12" fmla="*/ 9 w 479"/>
                <a:gd name="T13" fmla="*/ 2 h 197"/>
                <a:gd name="T14" fmla="*/ 10 w 479"/>
                <a:gd name="T15" fmla="*/ 3 h 197"/>
                <a:gd name="T16" fmla="*/ 12 w 479"/>
                <a:gd name="T17" fmla="*/ 3 h 197"/>
                <a:gd name="T18" fmla="*/ 12 w 479"/>
                <a:gd name="T19" fmla="*/ 3 h 197"/>
                <a:gd name="T20" fmla="*/ 12 w 479"/>
                <a:gd name="T21" fmla="*/ 3 h 197"/>
                <a:gd name="T22" fmla="*/ 12 w 479"/>
                <a:gd name="T23" fmla="*/ 3 h 197"/>
                <a:gd name="T24" fmla="*/ 12 w 479"/>
                <a:gd name="T25" fmla="*/ 3 h 197"/>
                <a:gd name="T26" fmla="*/ 10 w 479"/>
                <a:gd name="T27" fmla="*/ 3 h 197"/>
                <a:gd name="T28" fmla="*/ 9 w 479"/>
                <a:gd name="T29" fmla="*/ 3 h 197"/>
                <a:gd name="T30" fmla="*/ 7 w 479"/>
                <a:gd name="T31" fmla="*/ 2 h 197"/>
                <a:gd name="T32" fmla="*/ 6 w 479"/>
                <a:gd name="T33" fmla="*/ 2 h 197"/>
                <a:gd name="T34" fmla="*/ 4 w 479"/>
                <a:gd name="T35" fmla="*/ 1 h 197"/>
                <a:gd name="T36" fmla="*/ 3 w 479"/>
                <a:gd name="T37" fmla="*/ 1 h 197"/>
                <a:gd name="T38" fmla="*/ 1 w 479"/>
                <a:gd name="T39" fmla="*/ 1 h 197"/>
                <a:gd name="T40" fmla="*/ 0 w 479"/>
                <a:gd name="T41" fmla="*/ 0 h 197"/>
                <a:gd name="T42" fmla="*/ 0 w 479"/>
                <a:gd name="T43" fmla="*/ 0 h 197"/>
                <a:gd name="T44" fmla="*/ 1 w 479"/>
                <a:gd name="T45" fmla="*/ 0 h 1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79"/>
                <a:gd name="T70" fmla="*/ 0 h 197"/>
                <a:gd name="T71" fmla="*/ 479 w 479"/>
                <a:gd name="T72" fmla="*/ 197 h 1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79" h="197">
                  <a:moveTo>
                    <a:pt x="24" y="0"/>
                  </a:moveTo>
                  <a:lnTo>
                    <a:pt x="80" y="19"/>
                  </a:lnTo>
                  <a:lnTo>
                    <a:pt x="136" y="40"/>
                  </a:lnTo>
                  <a:lnTo>
                    <a:pt x="192" y="60"/>
                  </a:lnTo>
                  <a:lnTo>
                    <a:pt x="249" y="81"/>
                  </a:lnTo>
                  <a:lnTo>
                    <a:pt x="304" y="102"/>
                  </a:lnTo>
                  <a:lnTo>
                    <a:pt x="361" y="122"/>
                  </a:lnTo>
                  <a:lnTo>
                    <a:pt x="417" y="143"/>
                  </a:lnTo>
                  <a:lnTo>
                    <a:pt x="473" y="164"/>
                  </a:lnTo>
                  <a:lnTo>
                    <a:pt x="473" y="171"/>
                  </a:lnTo>
                  <a:lnTo>
                    <a:pt x="476" y="180"/>
                  </a:lnTo>
                  <a:lnTo>
                    <a:pt x="476" y="188"/>
                  </a:lnTo>
                  <a:lnTo>
                    <a:pt x="479" y="197"/>
                  </a:lnTo>
                  <a:lnTo>
                    <a:pt x="418" y="174"/>
                  </a:lnTo>
                  <a:lnTo>
                    <a:pt x="359" y="152"/>
                  </a:lnTo>
                  <a:lnTo>
                    <a:pt x="298" y="130"/>
                  </a:lnTo>
                  <a:lnTo>
                    <a:pt x="238" y="108"/>
                  </a:lnTo>
                  <a:lnTo>
                    <a:pt x="178" y="86"/>
                  </a:lnTo>
                  <a:lnTo>
                    <a:pt x="118" y="64"/>
                  </a:lnTo>
                  <a:lnTo>
                    <a:pt x="58" y="42"/>
                  </a:lnTo>
                  <a:lnTo>
                    <a:pt x="0" y="22"/>
                  </a:lnTo>
                  <a:lnTo>
                    <a:pt x="11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0" name="Freeform 32"/>
            <p:cNvSpPr>
              <a:spLocks/>
            </p:cNvSpPr>
            <p:nvPr/>
          </p:nvSpPr>
          <p:spPr bwMode="auto">
            <a:xfrm>
              <a:off x="2765" y="1416"/>
              <a:ext cx="88" cy="30"/>
            </a:xfrm>
            <a:custGeom>
              <a:avLst/>
              <a:gdLst>
                <a:gd name="T0" fmla="*/ 0 w 551"/>
                <a:gd name="T1" fmla="*/ 0 h 225"/>
                <a:gd name="T2" fmla="*/ 2 w 551"/>
                <a:gd name="T3" fmla="*/ 0 h 225"/>
                <a:gd name="T4" fmla="*/ 4 w 551"/>
                <a:gd name="T5" fmla="*/ 1 h 225"/>
                <a:gd name="T6" fmla="*/ 6 w 551"/>
                <a:gd name="T7" fmla="*/ 1 h 225"/>
                <a:gd name="T8" fmla="*/ 7 w 551"/>
                <a:gd name="T9" fmla="*/ 2 h 225"/>
                <a:gd name="T10" fmla="*/ 9 w 551"/>
                <a:gd name="T11" fmla="*/ 2 h 225"/>
                <a:gd name="T12" fmla="*/ 11 w 551"/>
                <a:gd name="T13" fmla="*/ 3 h 225"/>
                <a:gd name="T14" fmla="*/ 12 w 551"/>
                <a:gd name="T15" fmla="*/ 3 h 225"/>
                <a:gd name="T16" fmla="*/ 14 w 551"/>
                <a:gd name="T17" fmla="*/ 3 h 225"/>
                <a:gd name="T18" fmla="*/ 14 w 551"/>
                <a:gd name="T19" fmla="*/ 4 h 225"/>
                <a:gd name="T20" fmla="*/ 14 w 551"/>
                <a:gd name="T21" fmla="*/ 4 h 225"/>
                <a:gd name="T22" fmla="*/ 14 w 551"/>
                <a:gd name="T23" fmla="*/ 4 h 225"/>
                <a:gd name="T24" fmla="*/ 14 w 551"/>
                <a:gd name="T25" fmla="*/ 4 h 225"/>
                <a:gd name="T26" fmla="*/ 12 w 551"/>
                <a:gd name="T27" fmla="*/ 4 h 225"/>
                <a:gd name="T28" fmla="*/ 10 w 551"/>
                <a:gd name="T29" fmla="*/ 3 h 225"/>
                <a:gd name="T30" fmla="*/ 9 w 551"/>
                <a:gd name="T31" fmla="*/ 3 h 225"/>
                <a:gd name="T32" fmla="*/ 7 w 551"/>
                <a:gd name="T33" fmla="*/ 2 h 225"/>
                <a:gd name="T34" fmla="*/ 5 w 551"/>
                <a:gd name="T35" fmla="*/ 2 h 225"/>
                <a:gd name="T36" fmla="*/ 4 w 551"/>
                <a:gd name="T37" fmla="*/ 1 h 225"/>
                <a:gd name="T38" fmla="*/ 2 w 551"/>
                <a:gd name="T39" fmla="*/ 1 h 225"/>
                <a:gd name="T40" fmla="*/ 0 w 551"/>
                <a:gd name="T41" fmla="*/ 0 h 225"/>
                <a:gd name="T42" fmla="*/ 0 w 551"/>
                <a:gd name="T43" fmla="*/ 0 h 225"/>
                <a:gd name="T44" fmla="*/ 0 w 551"/>
                <a:gd name="T45" fmla="*/ 0 h 2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1"/>
                <a:gd name="T70" fmla="*/ 0 h 225"/>
                <a:gd name="T71" fmla="*/ 551 w 551"/>
                <a:gd name="T72" fmla="*/ 225 h 2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1" h="225">
                  <a:moveTo>
                    <a:pt x="16" y="0"/>
                  </a:moveTo>
                  <a:lnTo>
                    <a:pt x="82" y="24"/>
                  </a:lnTo>
                  <a:lnTo>
                    <a:pt x="149" y="48"/>
                  </a:lnTo>
                  <a:lnTo>
                    <a:pt x="217" y="73"/>
                  </a:lnTo>
                  <a:lnTo>
                    <a:pt x="284" y="98"/>
                  </a:lnTo>
                  <a:lnTo>
                    <a:pt x="349" y="122"/>
                  </a:lnTo>
                  <a:lnTo>
                    <a:pt x="417" y="146"/>
                  </a:lnTo>
                  <a:lnTo>
                    <a:pt x="484" y="171"/>
                  </a:lnTo>
                  <a:lnTo>
                    <a:pt x="551" y="196"/>
                  </a:lnTo>
                  <a:lnTo>
                    <a:pt x="550" y="203"/>
                  </a:lnTo>
                  <a:lnTo>
                    <a:pt x="548" y="211"/>
                  </a:lnTo>
                  <a:lnTo>
                    <a:pt x="548" y="217"/>
                  </a:lnTo>
                  <a:lnTo>
                    <a:pt x="548" y="225"/>
                  </a:lnTo>
                  <a:lnTo>
                    <a:pt x="479" y="199"/>
                  </a:lnTo>
                  <a:lnTo>
                    <a:pt x="410" y="175"/>
                  </a:lnTo>
                  <a:lnTo>
                    <a:pt x="342" y="149"/>
                  </a:lnTo>
                  <a:lnTo>
                    <a:pt x="273" y="124"/>
                  </a:lnTo>
                  <a:lnTo>
                    <a:pt x="204" y="98"/>
                  </a:lnTo>
                  <a:lnTo>
                    <a:pt x="135" y="74"/>
                  </a:lnTo>
                  <a:lnTo>
                    <a:pt x="67" y="49"/>
                  </a:lnTo>
                  <a:lnTo>
                    <a:pt x="0" y="25"/>
                  </a:lnTo>
                  <a:lnTo>
                    <a:pt x="7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1" name="Freeform 33"/>
            <p:cNvSpPr>
              <a:spLocks/>
            </p:cNvSpPr>
            <p:nvPr/>
          </p:nvSpPr>
          <p:spPr bwMode="auto">
            <a:xfrm>
              <a:off x="2758" y="1429"/>
              <a:ext cx="91" cy="30"/>
            </a:xfrm>
            <a:custGeom>
              <a:avLst/>
              <a:gdLst>
                <a:gd name="T0" fmla="*/ 0 w 576"/>
                <a:gd name="T1" fmla="*/ 0 h 234"/>
                <a:gd name="T2" fmla="*/ 2 w 576"/>
                <a:gd name="T3" fmla="*/ 0 h 234"/>
                <a:gd name="T4" fmla="*/ 4 w 576"/>
                <a:gd name="T5" fmla="*/ 1 h 234"/>
                <a:gd name="T6" fmla="*/ 6 w 576"/>
                <a:gd name="T7" fmla="*/ 1 h 234"/>
                <a:gd name="T8" fmla="*/ 7 w 576"/>
                <a:gd name="T9" fmla="*/ 2 h 234"/>
                <a:gd name="T10" fmla="*/ 9 w 576"/>
                <a:gd name="T11" fmla="*/ 2 h 234"/>
                <a:gd name="T12" fmla="*/ 11 w 576"/>
                <a:gd name="T13" fmla="*/ 3 h 234"/>
                <a:gd name="T14" fmla="*/ 13 w 576"/>
                <a:gd name="T15" fmla="*/ 3 h 234"/>
                <a:gd name="T16" fmla="*/ 14 w 576"/>
                <a:gd name="T17" fmla="*/ 3 h 234"/>
                <a:gd name="T18" fmla="*/ 14 w 576"/>
                <a:gd name="T19" fmla="*/ 4 h 234"/>
                <a:gd name="T20" fmla="*/ 14 w 576"/>
                <a:gd name="T21" fmla="*/ 4 h 234"/>
                <a:gd name="T22" fmla="*/ 14 w 576"/>
                <a:gd name="T23" fmla="*/ 4 h 234"/>
                <a:gd name="T24" fmla="*/ 14 w 576"/>
                <a:gd name="T25" fmla="*/ 4 h 234"/>
                <a:gd name="T26" fmla="*/ 12 w 576"/>
                <a:gd name="T27" fmla="*/ 3 h 234"/>
                <a:gd name="T28" fmla="*/ 11 w 576"/>
                <a:gd name="T29" fmla="*/ 3 h 234"/>
                <a:gd name="T30" fmla="*/ 9 w 576"/>
                <a:gd name="T31" fmla="*/ 3 h 234"/>
                <a:gd name="T32" fmla="*/ 7 w 576"/>
                <a:gd name="T33" fmla="*/ 2 h 234"/>
                <a:gd name="T34" fmla="*/ 5 w 576"/>
                <a:gd name="T35" fmla="*/ 2 h 234"/>
                <a:gd name="T36" fmla="*/ 3 w 576"/>
                <a:gd name="T37" fmla="*/ 1 h 234"/>
                <a:gd name="T38" fmla="*/ 2 w 576"/>
                <a:gd name="T39" fmla="*/ 1 h 234"/>
                <a:gd name="T40" fmla="*/ 0 w 576"/>
                <a:gd name="T41" fmla="*/ 0 h 234"/>
                <a:gd name="T42" fmla="*/ 0 w 576"/>
                <a:gd name="T43" fmla="*/ 0 h 234"/>
                <a:gd name="T44" fmla="*/ 0 w 576"/>
                <a:gd name="T45" fmla="*/ 0 h 234"/>
                <a:gd name="T46" fmla="*/ 0 w 576"/>
                <a:gd name="T47" fmla="*/ 0 h 234"/>
                <a:gd name="T48" fmla="*/ 0 w 576"/>
                <a:gd name="T49" fmla="*/ 0 h 2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76"/>
                <a:gd name="T76" fmla="*/ 0 h 234"/>
                <a:gd name="T77" fmla="*/ 576 w 576"/>
                <a:gd name="T78" fmla="*/ 234 h 2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76" h="234">
                  <a:moveTo>
                    <a:pt x="11" y="0"/>
                  </a:moveTo>
                  <a:lnTo>
                    <a:pt x="81" y="25"/>
                  </a:lnTo>
                  <a:lnTo>
                    <a:pt x="152" y="52"/>
                  </a:lnTo>
                  <a:lnTo>
                    <a:pt x="223" y="76"/>
                  </a:lnTo>
                  <a:lnTo>
                    <a:pt x="294" y="103"/>
                  </a:lnTo>
                  <a:lnTo>
                    <a:pt x="363" y="128"/>
                  </a:lnTo>
                  <a:lnTo>
                    <a:pt x="434" y="154"/>
                  </a:lnTo>
                  <a:lnTo>
                    <a:pt x="505" y="180"/>
                  </a:lnTo>
                  <a:lnTo>
                    <a:pt x="576" y="207"/>
                  </a:lnTo>
                  <a:lnTo>
                    <a:pt x="572" y="215"/>
                  </a:lnTo>
                  <a:lnTo>
                    <a:pt x="571" y="224"/>
                  </a:lnTo>
                  <a:lnTo>
                    <a:pt x="568" y="229"/>
                  </a:lnTo>
                  <a:lnTo>
                    <a:pt x="567" y="234"/>
                  </a:lnTo>
                  <a:lnTo>
                    <a:pt x="495" y="207"/>
                  </a:lnTo>
                  <a:lnTo>
                    <a:pt x="424" y="181"/>
                  </a:lnTo>
                  <a:lnTo>
                    <a:pt x="353" y="155"/>
                  </a:lnTo>
                  <a:lnTo>
                    <a:pt x="283" y="129"/>
                  </a:lnTo>
                  <a:lnTo>
                    <a:pt x="212" y="103"/>
                  </a:lnTo>
                  <a:lnTo>
                    <a:pt x="141" y="78"/>
                  </a:lnTo>
                  <a:lnTo>
                    <a:pt x="70" y="52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7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2" name="Freeform 34"/>
            <p:cNvSpPr>
              <a:spLocks/>
            </p:cNvSpPr>
            <p:nvPr/>
          </p:nvSpPr>
          <p:spPr bwMode="auto">
            <a:xfrm>
              <a:off x="2755" y="1442"/>
              <a:ext cx="88" cy="29"/>
            </a:xfrm>
            <a:custGeom>
              <a:avLst/>
              <a:gdLst>
                <a:gd name="T0" fmla="*/ 0 w 555"/>
                <a:gd name="T1" fmla="*/ 0 h 226"/>
                <a:gd name="T2" fmla="*/ 2 w 555"/>
                <a:gd name="T3" fmla="*/ 0 h 226"/>
                <a:gd name="T4" fmla="*/ 3 w 555"/>
                <a:gd name="T5" fmla="*/ 1 h 226"/>
                <a:gd name="T6" fmla="*/ 5 w 555"/>
                <a:gd name="T7" fmla="*/ 1 h 226"/>
                <a:gd name="T8" fmla="*/ 7 w 555"/>
                <a:gd name="T9" fmla="*/ 2 h 226"/>
                <a:gd name="T10" fmla="*/ 9 w 555"/>
                <a:gd name="T11" fmla="*/ 2 h 226"/>
                <a:gd name="T12" fmla="*/ 10 w 555"/>
                <a:gd name="T13" fmla="*/ 2 h 226"/>
                <a:gd name="T14" fmla="*/ 12 w 555"/>
                <a:gd name="T15" fmla="*/ 3 h 226"/>
                <a:gd name="T16" fmla="*/ 14 w 555"/>
                <a:gd name="T17" fmla="*/ 3 h 226"/>
                <a:gd name="T18" fmla="*/ 14 w 555"/>
                <a:gd name="T19" fmla="*/ 3 h 226"/>
                <a:gd name="T20" fmla="*/ 13 w 555"/>
                <a:gd name="T21" fmla="*/ 4 h 226"/>
                <a:gd name="T22" fmla="*/ 12 w 555"/>
                <a:gd name="T23" fmla="*/ 3 h 226"/>
                <a:gd name="T24" fmla="*/ 10 w 555"/>
                <a:gd name="T25" fmla="*/ 3 h 226"/>
                <a:gd name="T26" fmla="*/ 8 w 555"/>
                <a:gd name="T27" fmla="*/ 2 h 226"/>
                <a:gd name="T28" fmla="*/ 7 w 555"/>
                <a:gd name="T29" fmla="*/ 2 h 226"/>
                <a:gd name="T30" fmla="*/ 5 w 555"/>
                <a:gd name="T31" fmla="*/ 2 h 226"/>
                <a:gd name="T32" fmla="*/ 3 w 555"/>
                <a:gd name="T33" fmla="*/ 1 h 226"/>
                <a:gd name="T34" fmla="*/ 2 w 555"/>
                <a:gd name="T35" fmla="*/ 1 h 226"/>
                <a:gd name="T36" fmla="*/ 0 w 555"/>
                <a:gd name="T37" fmla="*/ 1 h 226"/>
                <a:gd name="T38" fmla="*/ 0 w 555"/>
                <a:gd name="T39" fmla="*/ 0 h 226"/>
                <a:gd name="T40" fmla="*/ 0 w 555"/>
                <a:gd name="T41" fmla="*/ 0 h 226"/>
                <a:gd name="T42" fmla="*/ 0 w 555"/>
                <a:gd name="T43" fmla="*/ 0 h 226"/>
                <a:gd name="T44" fmla="*/ 0 w 555"/>
                <a:gd name="T45" fmla="*/ 0 h 2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5"/>
                <a:gd name="T70" fmla="*/ 0 h 226"/>
                <a:gd name="T71" fmla="*/ 555 w 555"/>
                <a:gd name="T72" fmla="*/ 226 h 2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5" h="226">
                  <a:moveTo>
                    <a:pt x="5" y="0"/>
                  </a:moveTo>
                  <a:lnTo>
                    <a:pt x="72" y="24"/>
                  </a:lnTo>
                  <a:lnTo>
                    <a:pt x="140" y="50"/>
                  </a:lnTo>
                  <a:lnTo>
                    <a:pt x="209" y="75"/>
                  </a:lnTo>
                  <a:lnTo>
                    <a:pt x="278" y="101"/>
                  </a:lnTo>
                  <a:lnTo>
                    <a:pt x="347" y="125"/>
                  </a:lnTo>
                  <a:lnTo>
                    <a:pt x="415" y="151"/>
                  </a:lnTo>
                  <a:lnTo>
                    <a:pt x="485" y="175"/>
                  </a:lnTo>
                  <a:lnTo>
                    <a:pt x="555" y="201"/>
                  </a:lnTo>
                  <a:lnTo>
                    <a:pt x="546" y="213"/>
                  </a:lnTo>
                  <a:lnTo>
                    <a:pt x="538" y="226"/>
                  </a:lnTo>
                  <a:lnTo>
                    <a:pt x="469" y="200"/>
                  </a:lnTo>
                  <a:lnTo>
                    <a:pt x="402" y="175"/>
                  </a:lnTo>
                  <a:lnTo>
                    <a:pt x="335" y="151"/>
                  </a:lnTo>
                  <a:lnTo>
                    <a:pt x="268" y="126"/>
                  </a:lnTo>
                  <a:lnTo>
                    <a:pt x="201" y="102"/>
                  </a:lnTo>
                  <a:lnTo>
                    <a:pt x="134" y="77"/>
                  </a:lnTo>
                  <a:lnTo>
                    <a:pt x="67" y="5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2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3" name="Freeform 35"/>
            <p:cNvSpPr>
              <a:spLocks/>
            </p:cNvSpPr>
            <p:nvPr/>
          </p:nvSpPr>
          <p:spPr bwMode="auto">
            <a:xfrm>
              <a:off x="2755" y="1456"/>
              <a:ext cx="77" cy="26"/>
            </a:xfrm>
            <a:custGeom>
              <a:avLst/>
              <a:gdLst>
                <a:gd name="T0" fmla="*/ 0 w 486"/>
                <a:gd name="T1" fmla="*/ 0 h 200"/>
                <a:gd name="T2" fmla="*/ 1 w 486"/>
                <a:gd name="T3" fmla="*/ 0 h 200"/>
                <a:gd name="T4" fmla="*/ 3 w 486"/>
                <a:gd name="T5" fmla="*/ 1 h 200"/>
                <a:gd name="T6" fmla="*/ 5 w 486"/>
                <a:gd name="T7" fmla="*/ 1 h 200"/>
                <a:gd name="T8" fmla="*/ 6 w 486"/>
                <a:gd name="T9" fmla="*/ 2 h 200"/>
                <a:gd name="T10" fmla="*/ 8 w 486"/>
                <a:gd name="T11" fmla="*/ 2 h 200"/>
                <a:gd name="T12" fmla="*/ 9 w 486"/>
                <a:gd name="T13" fmla="*/ 2 h 200"/>
                <a:gd name="T14" fmla="*/ 11 w 486"/>
                <a:gd name="T15" fmla="*/ 3 h 200"/>
                <a:gd name="T16" fmla="*/ 12 w 486"/>
                <a:gd name="T17" fmla="*/ 3 h 200"/>
                <a:gd name="T18" fmla="*/ 12 w 486"/>
                <a:gd name="T19" fmla="*/ 3 h 200"/>
                <a:gd name="T20" fmla="*/ 12 w 486"/>
                <a:gd name="T21" fmla="*/ 3 h 200"/>
                <a:gd name="T22" fmla="*/ 10 w 486"/>
                <a:gd name="T23" fmla="*/ 3 h 200"/>
                <a:gd name="T24" fmla="*/ 9 w 486"/>
                <a:gd name="T25" fmla="*/ 3 h 200"/>
                <a:gd name="T26" fmla="*/ 7 w 486"/>
                <a:gd name="T27" fmla="*/ 2 h 200"/>
                <a:gd name="T28" fmla="*/ 6 w 486"/>
                <a:gd name="T29" fmla="*/ 2 h 200"/>
                <a:gd name="T30" fmla="*/ 4 w 486"/>
                <a:gd name="T31" fmla="*/ 2 h 200"/>
                <a:gd name="T32" fmla="*/ 3 w 486"/>
                <a:gd name="T33" fmla="*/ 1 h 200"/>
                <a:gd name="T34" fmla="*/ 2 w 486"/>
                <a:gd name="T35" fmla="*/ 1 h 200"/>
                <a:gd name="T36" fmla="*/ 0 w 486"/>
                <a:gd name="T37" fmla="*/ 1 h 200"/>
                <a:gd name="T38" fmla="*/ 0 w 486"/>
                <a:gd name="T39" fmla="*/ 0 h 200"/>
                <a:gd name="T40" fmla="*/ 0 w 486"/>
                <a:gd name="T41" fmla="*/ 0 h 200"/>
                <a:gd name="T42" fmla="*/ 0 w 486"/>
                <a:gd name="T43" fmla="*/ 0 h 200"/>
                <a:gd name="T44" fmla="*/ 0 w 486"/>
                <a:gd name="T45" fmla="*/ 0 h 2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6"/>
                <a:gd name="T70" fmla="*/ 0 h 200"/>
                <a:gd name="T71" fmla="*/ 486 w 486"/>
                <a:gd name="T72" fmla="*/ 200 h 2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6" h="200">
                  <a:moveTo>
                    <a:pt x="0" y="0"/>
                  </a:moveTo>
                  <a:lnTo>
                    <a:pt x="59" y="22"/>
                  </a:lnTo>
                  <a:lnTo>
                    <a:pt x="121" y="44"/>
                  </a:lnTo>
                  <a:lnTo>
                    <a:pt x="180" y="65"/>
                  </a:lnTo>
                  <a:lnTo>
                    <a:pt x="242" y="89"/>
                  </a:lnTo>
                  <a:lnTo>
                    <a:pt x="303" y="111"/>
                  </a:lnTo>
                  <a:lnTo>
                    <a:pt x="364" y="133"/>
                  </a:lnTo>
                  <a:lnTo>
                    <a:pt x="424" y="156"/>
                  </a:lnTo>
                  <a:lnTo>
                    <a:pt x="486" y="179"/>
                  </a:lnTo>
                  <a:lnTo>
                    <a:pt x="473" y="189"/>
                  </a:lnTo>
                  <a:lnTo>
                    <a:pt x="462" y="200"/>
                  </a:lnTo>
                  <a:lnTo>
                    <a:pt x="404" y="178"/>
                  </a:lnTo>
                  <a:lnTo>
                    <a:pt x="347" y="157"/>
                  </a:lnTo>
                  <a:lnTo>
                    <a:pt x="290" y="135"/>
                  </a:lnTo>
                  <a:lnTo>
                    <a:pt x="233" y="115"/>
                  </a:lnTo>
                  <a:lnTo>
                    <a:pt x="175" y="94"/>
                  </a:lnTo>
                  <a:lnTo>
                    <a:pt x="118" y="73"/>
                  </a:lnTo>
                  <a:lnTo>
                    <a:pt x="61" y="53"/>
                  </a:lnTo>
                  <a:lnTo>
                    <a:pt x="5" y="33"/>
                  </a:lnTo>
                  <a:lnTo>
                    <a:pt x="3" y="24"/>
                  </a:lnTo>
                  <a:lnTo>
                    <a:pt x="2" y="16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4" name="Freeform 36"/>
            <p:cNvSpPr>
              <a:spLocks/>
            </p:cNvSpPr>
            <p:nvPr/>
          </p:nvSpPr>
          <p:spPr bwMode="auto">
            <a:xfrm>
              <a:off x="2760" y="1472"/>
              <a:ext cx="55" cy="19"/>
            </a:xfrm>
            <a:custGeom>
              <a:avLst/>
              <a:gdLst>
                <a:gd name="T0" fmla="*/ 0 w 345"/>
                <a:gd name="T1" fmla="*/ 0 h 141"/>
                <a:gd name="T2" fmla="*/ 9 w 345"/>
                <a:gd name="T3" fmla="*/ 2 h 141"/>
                <a:gd name="T4" fmla="*/ 8 w 345"/>
                <a:gd name="T5" fmla="*/ 2 h 141"/>
                <a:gd name="T6" fmla="*/ 8 w 345"/>
                <a:gd name="T7" fmla="*/ 2 h 141"/>
                <a:gd name="T8" fmla="*/ 8 w 345"/>
                <a:gd name="T9" fmla="*/ 2 h 141"/>
                <a:gd name="T10" fmla="*/ 8 w 345"/>
                <a:gd name="T11" fmla="*/ 3 h 141"/>
                <a:gd name="T12" fmla="*/ 1 w 345"/>
                <a:gd name="T13" fmla="*/ 1 h 141"/>
                <a:gd name="T14" fmla="*/ 0 w 345"/>
                <a:gd name="T15" fmla="*/ 1 h 141"/>
                <a:gd name="T16" fmla="*/ 0 w 345"/>
                <a:gd name="T17" fmla="*/ 0 h 141"/>
                <a:gd name="T18" fmla="*/ 0 w 345"/>
                <a:gd name="T19" fmla="*/ 0 h 141"/>
                <a:gd name="T20" fmla="*/ 0 w 345"/>
                <a:gd name="T21" fmla="*/ 0 h 1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5"/>
                <a:gd name="T34" fmla="*/ 0 h 141"/>
                <a:gd name="T35" fmla="*/ 345 w 345"/>
                <a:gd name="T36" fmla="*/ 141 h 1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5" h="141">
                  <a:moveTo>
                    <a:pt x="0" y="0"/>
                  </a:moveTo>
                  <a:lnTo>
                    <a:pt x="345" y="125"/>
                  </a:lnTo>
                  <a:lnTo>
                    <a:pt x="333" y="129"/>
                  </a:lnTo>
                  <a:lnTo>
                    <a:pt x="324" y="133"/>
                  </a:lnTo>
                  <a:lnTo>
                    <a:pt x="313" y="137"/>
                  </a:lnTo>
                  <a:lnTo>
                    <a:pt x="304" y="141"/>
                  </a:lnTo>
                  <a:lnTo>
                    <a:pt x="24" y="37"/>
                  </a:lnTo>
                  <a:lnTo>
                    <a:pt x="16" y="27"/>
                  </a:lnTo>
                  <a:lnTo>
                    <a:pt x="11" y="18"/>
                  </a:lnTo>
                  <a:lnTo>
                    <a:pt x="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5" name="Freeform 37"/>
            <p:cNvSpPr>
              <a:spLocks/>
            </p:cNvSpPr>
            <p:nvPr/>
          </p:nvSpPr>
          <p:spPr bwMode="auto">
            <a:xfrm>
              <a:off x="2820" y="1421"/>
              <a:ext cx="31" cy="66"/>
            </a:xfrm>
            <a:custGeom>
              <a:avLst/>
              <a:gdLst>
                <a:gd name="T0" fmla="*/ 5 w 195"/>
                <a:gd name="T1" fmla="*/ 1 h 502"/>
                <a:gd name="T2" fmla="*/ 1 w 195"/>
                <a:gd name="T3" fmla="*/ 8 h 502"/>
                <a:gd name="T4" fmla="*/ 1 w 195"/>
                <a:gd name="T5" fmla="*/ 8 h 502"/>
                <a:gd name="T6" fmla="*/ 0 w 195"/>
                <a:gd name="T7" fmla="*/ 9 h 502"/>
                <a:gd name="T8" fmla="*/ 0 w 195"/>
                <a:gd name="T9" fmla="*/ 9 h 502"/>
                <a:gd name="T10" fmla="*/ 0 w 195"/>
                <a:gd name="T11" fmla="*/ 9 h 502"/>
                <a:gd name="T12" fmla="*/ 5 w 195"/>
                <a:gd name="T13" fmla="*/ 0 h 502"/>
                <a:gd name="T14" fmla="*/ 5 w 195"/>
                <a:gd name="T15" fmla="*/ 0 h 502"/>
                <a:gd name="T16" fmla="*/ 5 w 195"/>
                <a:gd name="T17" fmla="*/ 0 h 502"/>
                <a:gd name="T18" fmla="*/ 5 w 195"/>
                <a:gd name="T19" fmla="*/ 0 h 502"/>
                <a:gd name="T20" fmla="*/ 5 w 195"/>
                <a:gd name="T21" fmla="*/ 1 h 5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502"/>
                <a:gd name="T35" fmla="*/ 195 w 195"/>
                <a:gd name="T36" fmla="*/ 502 h 5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502">
                  <a:moveTo>
                    <a:pt x="195" y="36"/>
                  </a:moveTo>
                  <a:lnTo>
                    <a:pt x="32" y="480"/>
                  </a:lnTo>
                  <a:lnTo>
                    <a:pt x="23" y="486"/>
                  </a:lnTo>
                  <a:lnTo>
                    <a:pt x="15" y="491"/>
                  </a:lnTo>
                  <a:lnTo>
                    <a:pt x="8" y="496"/>
                  </a:lnTo>
                  <a:lnTo>
                    <a:pt x="0" y="502"/>
                  </a:lnTo>
                  <a:lnTo>
                    <a:pt x="183" y="0"/>
                  </a:lnTo>
                  <a:lnTo>
                    <a:pt x="186" y="8"/>
                  </a:lnTo>
                  <a:lnTo>
                    <a:pt x="190" y="17"/>
                  </a:lnTo>
                  <a:lnTo>
                    <a:pt x="192" y="26"/>
                  </a:lnTo>
                  <a:lnTo>
                    <a:pt x="195" y="36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6" name="Freeform 38"/>
            <p:cNvSpPr>
              <a:spLocks/>
            </p:cNvSpPr>
            <p:nvPr/>
          </p:nvSpPr>
          <p:spPr bwMode="auto">
            <a:xfrm>
              <a:off x="2804" y="1409"/>
              <a:ext cx="39" cy="83"/>
            </a:xfrm>
            <a:custGeom>
              <a:avLst/>
              <a:gdLst>
                <a:gd name="T0" fmla="*/ 6 w 249"/>
                <a:gd name="T1" fmla="*/ 0 h 637"/>
                <a:gd name="T2" fmla="*/ 5 w 249"/>
                <a:gd name="T3" fmla="*/ 2 h 637"/>
                <a:gd name="T4" fmla="*/ 5 w 249"/>
                <a:gd name="T5" fmla="*/ 3 h 637"/>
                <a:gd name="T6" fmla="*/ 4 w 249"/>
                <a:gd name="T7" fmla="*/ 4 h 637"/>
                <a:gd name="T8" fmla="*/ 3 w 249"/>
                <a:gd name="T9" fmla="*/ 5 h 637"/>
                <a:gd name="T10" fmla="*/ 3 w 249"/>
                <a:gd name="T11" fmla="*/ 7 h 637"/>
                <a:gd name="T12" fmla="*/ 2 w 249"/>
                <a:gd name="T13" fmla="*/ 8 h 637"/>
                <a:gd name="T14" fmla="*/ 1 w 249"/>
                <a:gd name="T15" fmla="*/ 9 h 637"/>
                <a:gd name="T16" fmla="*/ 1 w 249"/>
                <a:gd name="T17" fmla="*/ 11 h 637"/>
                <a:gd name="T18" fmla="*/ 0 w 249"/>
                <a:gd name="T19" fmla="*/ 11 h 637"/>
                <a:gd name="T20" fmla="*/ 0 w 249"/>
                <a:gd name="T21" fmla="*/ 11 h 637"/>
                <a:gd name="T22" fmla="*/ 0 w 249"/>
                <a:gd name="T23" fmla="*/ 11 h 637"/>
                <a:gd name="T24" fmla="*/ 0 w 249"/>
                <a:gd name="T25" fmla="*/ 11 h 637"/>
                <a:gd name="T26" fmla="*/ 1 w 249"/>
                <a:gd name="T27" fmla="*/ 10 h 637"/>
                <a:gd name="T28" fmla="*/ 1 w 249"/>
                <a:gd name="T29" fmla="*/ 8 h 637"/>
                <a:gd name="T30" fmla="*/ 2 w 249"/>
                <a:gd name="T31" fmla="*/ 7 h 637"/>
                <a:gd name="T32" fmla="*/ 3 w 249"/>
                <a:gd name="T33" fmla="*/ 5 h 637"/>
                <a:gd name="T34" fmla="*/ 4 w 249"/>
                <a:gd name="T35" fmla="*/ 4 h 637"/>
                <a:gd name="T36" fmla="*/ 4 w 249"/>
                <a:gd name="T37" fmla="*/ 3 h 637"/>
                <a:gd name="T38" fmla="*/ 5 w 249"/>
                <a:gd name="T39" fmla="*/ 1 h 637"/>
                <a:gd name="T40" fmla="*/ 6 w 249"/>
                <a:gd name="T41" fmla="*/ 0 h 637"/>
                <a:gd name="T42" fmla="*/ 6 w 249"/>
                <a:gd name="T43" fmla="*/ 0 h 637"/>
                <a:gd name="T44" fmla="*/ 6 w 249"/>
                <a:gd name="T45" fmla="*/ 0 h 6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9"/>
                <a:gd name="T70" fmla="*/ 0 h 637"/>
                <a:gd name="T71" fmla="*/ 249 w 249"/>
                <a:gd name="T72" fmla="*/ 637 h 6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9" h="637">
                  <a:moveTo>
                    <a:pt x="249" y="22"/>
                  </a:moveTo>
                  <a:lnTo>
                    <a:pt x="220" y="97"/>
                  </a:lnTo>
                  <a:lnTo>
                    <a:pt x="192" y="173"/>
                  </a:lnTo>
                  <a:lnTo>
                    <a:pt x="164" y="249"/>
                  </a:lnTo>
                  <a:lnTo>
                    <a:pt x="136" y="326"/>
                  </a:lnTo>
                  <a:lnTo>
                    <a:pt x="108" y="402"/>
                  </a:lnTo>
                  <a:lnTo>
                    <a:pt x="81" y="478"/>
                  </a:lnTo>
                  <a:lnTo>
                    <a:pt x="53" y="554"/>
                  </a:lnTo>
                  <a:lnTo>
                    <a:pt x="25" y="632"/>
                  </a:lnTo>
                  <a:lnTo>
                    <a:pt x="19" y="633"/>
                  </a:lnTo>
                  <a:lnTo>
                    <a:pt x="13" y="634"/>
                  </a:lnTo>
                  <a:lnTo>
                    <a:pt x="5" y="635"/>
                  </a:lnTo>
                  <a:lnTo>
                    <a:pt x="0" y="637"/>
                  </a:lnTo>
                  <a:lnTo>
                    <a:pt x="28" y="557"/>
                  </a:lnTo>
                  <a:lnTo>
                    <a:pt x="58" y="477"/>
                  </a:lnTo>
                  <a:lnTo>
                    <a:pt x="86" y="397"/>
                  </a:lnTo>
                  <a:lnTo>
                    <a:pt x="116" y="318"/>
                  </a:lnTo>
                  <a:lnTo>
                    <a:pt x="144" y="238"/>
                  </a:lnTo>
                  <a:lnTo>
                    <a:pt x="174" y="159"/>
                  </a:lnTo>
                  <a:lnTo>
                    <a:pt x="202" y="79"/>
                  </a:lnTo>
                  <a:lnTo>
                    <a:pt x="232" y="0"/>
                  </a:lnTo>
                  <a:lnTo>
                    <a:pt x="240" y="9"/>
                  </a:lnTo>
                  <a:lnTo>
                    <a:pt x="249" y="22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7" name="Freeform 39"/>
            <p:cNvSpPr>
              <a:spLocks/>
            </p:cNvSpPr>
            <p:nvPr/>
          </p:nvSpPr>
          <p:spPr bwMode="auto">
            <a:xfrm>
              <a:off x="2789" y="1401"/>
              <a:ext cx="44" cy="91"/>
            </a:xfrm>
            <a:custGeom>
              <a:avLst/>
              <a:gdLst>
                <a:gd name="T0" fmla="*/ 7 w 274"/>
                <a:gd name="T1" fmla="*/ 0 h 699"/>
                <a:gd name="T2" fmla="*/ 6 w 274"/>
                <a:gd name="T3" fmla="*/ 2 h 699"/>
                <a:gd name="T4" fmla="*/ 5 w 274"/>
                <a:gd name="T5" fmla="*/ 3 h 699"/>
                <a:gd name="T6" fmla="*/ 5 w 274"/>
                <a:gd name="T7" fmla="*/ 5 h 699"/>
                <a:gd name="T8" fmla="*/ 4 w 274"/>
                <a:gd name="T9" fmla="*/ 6 h 699"/>
                <a:gd name="T10" fmla="*/ 3 w 274"/>
                <a:gd name="T11" fmla="*/ 7 h 699"/>
                <a:gd name="T12" fmla="*/ 2 w 274"/>
                <a:gd name="T13" fmla="*/ 9 h 699"/>
                <a:gd name="T14" fmla="*/ 1 w 274"/>
                <a:gd name="T15" fmla="*/ 10 h 699"/>
                <a:gd name="T16" fmla="*/ 1 w 274"/>
                <a:gd name="T17" fmla="*/ 12 h 699"/>
                <a:gd name="T18" fmla="*/ 0 w 274"/>
                <a:gd name="T19" fmla="*/ 12 h 699"/>
                <a:gd name="T20" fmla="*/ 0 w 274"/>
                <a:gd name="T21" fmla="*/ 12 h 699"/>
                <a:gd name="T22" fmla="*/ 1 w 274"/>
                <a:gd name="T23" fmla="*/ 10 h 699"/>
                <a:gd name="T24" fmla="*/ 2 w 274"/>
                <a:gd name="T25" fmla="*/ 9 h 699"/>
                <a:gd name="T26" fmla="*/ 2 w 274"/>
                <a:gd name="T27" fmla="*/ 7 h 699"/>
                <a:gd name="T28" fmla="*/ 3 w 274"/>
                <a:gd name="T29" fmla="*/ 6 h 699"/>
                <a:gd name="T30" fmla="*/ 4 w 274"/>
                <a:gd name="T31" fmla="*/ 4 h 699"/>
                <a:gd name="T32" fmla="*/ 5 w 274"/>
                <a:gd name="T33" fmla="*/ 3 h 699"/>
                <a:gd name="T34" fmla="*/ 6 w 274"/>
                <a:gd name="T35" fmla="*/ 1 h 699"/>
                <a:gd name="T36" fmla="*/ 7 w 274"/>
                <a:gd name="T37" fmla="*/ 0 h 699"/>
                <a:gd name="T38" fmla="*/ 7 w 274"/>
                <a:gd name="T39" fmla="*/ 0 h 699"/>
                <a:gd name="T40" fmla="*/ 7 w 274"/>
                <a:gd name="T41" fmla="*/ 0 h 6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4"/>
                <a:gd name="T64" fmla="*/ 0 h 699"/>
                <a:gd name="T65" fmla="*/ 274 w 274"/>
                <a:gd name="T66" fmla="*/ 699 h 6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4" h="699">
                  <a:moveTo>
                    <a:pt x="274" y="13"/>
                  </a:moveTo>
                  <a:lnTo>
                    <a:pt x="242" y="98"/>
                  </a:lnTo>
                  <a:lnTo>
                    <a:pt x="211" y="184"/>
                  </a:lnTo>
                  <a:lnTo>
                    <a:pt x="180" y="269"/>
                  </a:lnTo>
                  <a:lnTo>
                    <a:pt x="149" y="355"/>
                  </a:lnTo>
                  <a:lnTo>
                    <a:pt x="116" y="440"/>
                  </a:lnTo>
                  <a:lnTo>
                    <a:pt x="85" y="526"/>
                  </a:lnTo>
                  <a:lnTo>
                    <a:pt x="54" y="612"/>
                  </a:lnTo>
                  <a:lnTo>
                    <a:pt x="24" y="699"/>
                  </a:lnTo>
                  <a:lnTo>
                    <a:pt x="12" y="696"/>
                  </a:lnTo>
                  <a:lnTo>
                    <a:pt x="0" y="695"/>
                  </a:lnTo>
                  <a:lnTo>
                    <a:pt x="31" y="607"/>
                  </a:lnTo>
                  <a:lnTo>
                    <a:pt x="64" y="520"/>
                  </a:lnTo>
                  <a:lnTo>
                    <a:pt x="95" y="434"/>
                  </a:lnTo>
                  <a:lnTo>
                    <a:pt x="127" y="347"/>
                  </a:lnTo>
                  <a:lnTo>
                    <a:pt x="158" y="260"/>
                  </a:lnTo>
                  <a:lnTo>
                    <a:pt x="190" y="173"/>
                  </a:lnTo>
                  <a:lnTo>
                    <a:pt x="222" y="87"/>
                  </a:lnTo>
                  <a:lnTo>
                    <a:pt x="256" y="0"/>
                  </a:lnTo>
                  <a:lnTo>
                    <a:pt x="265" y="5"/>
                  </a:lnTo>
                  <a:lnTo>
                    <a:pt x="274" y="13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8" name="Freeform 40"/>
            <p:cNvSpPr>
              <a:spLocks/>
            </p:cNvSpPr>
            <p:nvPr/>
          </p:nvSpPr>
          <p:spPr bwMode="auto">
            <a:xfrm>
              <a:off x="2777" y="1397"/>
              <a:ext cx="44" cy="92"/>
            </a:xfrm>
            <a:custGeom>
              <a:avLst/>
              <a:gdLst>
                <a:gd name="T0" fmla="*/ 7 w 276"/>
                <a:gd name="T1" fmla="*/ 0 h 707"/>
                <a:gd name="T2" fmla="*/ 6 w 276"/>
                <a:gd name="T3" fmla="*/ 2 h 707"/>
                <a:gd name="T4" fmla="*/ 5 w 276"/>
                <a:gd name="T5" fmla="*/ 3 h 707"/>
                <a:gd name="T6" fmla="*/ 4 w 276"/>
                <a:gd name="T7" fmla="*/ 5 h 707"/>
                <a:gd name="T8" fmla="*/ 4 w 276"/>
                <a:gd name="T9" fmla="*/ 6 h 707"/>
                <a:gd name="T10" fmla="*/ 3 w 276"/>
                <a:gd name="T11" fmla="*/ 8 h 707"/>
                <a:gd name="T12" fmla="*/ 2 w 276"/>
                <a:gd name="T13" fmla="*/ 9 h 707"/>
                <a:gd name="T14" fmla="*/ 1 w 276"/>
                <a:gd name="T15" fmla="*/ 10 h 707"/>
                <a:gd name="T16" fmla="*/ 0 w 276"/>
                <a:gd name="T17" fmla="*/ 12 h 707"/>
                <a:gd name="T18" fmla="*/ 0 w 276"/>
                <a:gd name="T19" fmla="*/ 12 h 707"/>
                <a:gd name="T20" fmla="*/ 0 w 276"/>
                <a:gd name="T21" fmla="*/ 12 h 707"/>
                <a:gd name="T22" fmla="*/ 1 w 276"/>
                <a:gd name="T23" fmla="*/ 10 h 707"/>
                <a:gd name="T24" fmla="*/ 2 w 276"/>
                <a:gd name="T25" fmla="*/ 9 h 707"/>
                <a:gd name="T26" fmla="*/ 2 w 276"/>
                <a:gd name="T27" fmla="*/ 7 h 707"/>
                <a:gd name="T28" fmla="*/ 3 w 276"/>
                <a:gd name="T29" fmla="*/ 6 h 707"/>
                <a:gd name="T30" fmla="*/ 4 w 276"/>
                <a:gd name="T31" fmla="*/ 4 h 707"/>
                <a:gd name="T32" fmla="*/ 5 w 276"/>
                <a:gd name="T33" fmla="*/ 3 h 707"/>
                <a:gd name="T34" fmla="*/ 6 w 276"/>
                <a:gd name="T35" fmla="*/ 1 h 707"/>
                <a:gd name="T36" fmla="*/ 6 w 276"/>
                <a:gd name="T37" fmla="*/ 0 h 707"/>
                <a:gd name="T38" fmla="*/ 7 w 276"/>
                <a:gd name="T39" fmla="*/ 0 h 707"/>
                <a:gd name="T40" fmla="*/ 7 w 276"/>
                <a:gd name="T41" fmla="*/ 0 h 7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707"/>
                <a:gd name="T65" fmla="*/ 276 w 276"/>
                <a:gd name="T66" fmla="*/ 707 h 70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707">
                  <a:moveTo>
                    <a:pt x="276" y="5"/>
                  </a:moveTo>
                  <a:lnTo>
                    <a:pt x="242" y="91"/>
                  </a:lnTo>
                  <a:lnTo>
                    <a:pt x="211" y="179"/>
                  </a:lnTo>
                  <a:lnTo>
                    <a:pt x="178" y="267"/>
                  </a:lnTo>
                  <a:lnTo>
                    <a:pt x="147" y="355"/>
                  </a:lnTo>
                  <a:lnTo>
                    <a:pt x="114" y="442"/>
                  </a:lnTo>
                  <a:lnTo>
                    <a:pt x="82" y="530"/>
                  </a:lnTo>
                  <a:lnTo>
                    <a:pt x="51" y="618"/>
                  </a:lnTo>
                  <a:lnTo>
                    <a:pt x="20" y="707"/>
                  </a:lnTo>
                  <a:lnTo>
                    <a:pt x="10" y="701"/>
                  </a:lnTo>
                  <a:lnTo>
                    <a:pt x="0" y="695"/>
                  </a:lnTo>
                  <a:lnTo>
                    <a:pt x="31" y="608"/>
                  </a:lnTo>
                  <a:lnTo>
                    <a:pt x="63" y="521"/>
                  </a:lnTo>
                  <a:lnTo>
                    <a:pt x="94" y="433"/>
                  </a:lnTo>
                  <a:lnTo>
                    <a:pt x="126" y="347"/>
                  </a:lnTo>
                  <a:lnTo>
                    <a:pt x="157" y="259"/>
                  </a:lnTo>
                  <a:lnTo>
                    <a:pt x="189" y="173"/>
                  </a:lnTo>
                  <a:lnTo>
                    <a:pt x="220" y="86"/>
                  </a:lnTo>
                  <a:lnTo>
                    <a:pt x="253" y="0"/>
                  </a:lnTo>
                  <a:lnTo>
                    <a:pt x="264" y="2"/>
                  </a:lnTo>
                  <a:lnTo>
                    <a:pt x="276" y="5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9" name="Freeform 41"/>
            <p:cNvSpPr>
              <a:spLocks/>
            </p:cNvSpPr>
            <p:nvPr/>
          </p:nvSpPr>
          <p:spPr bwMode="auto">
            <a:xfrm>
              <a:off x="2766" y="1397"/>
              <a:ext cx="41" cy="86"/>
            </a:xfrm>
            <a:custGeom>
              <a:avLst/>
              <a:gdLst>
                <a:gd name="T0" fmla="*/ 7 w 258"/>
                <a:gd name="T1" fmla="*/ 0 h 658"/>
                <a:gd name="T2" fmla="*/ 6 w 258"/>
                <a:gd name="T3" fmla="*/ 1 h 658"/>
                <a:gd name="T4" fmla="*/ 5 w 258"/>
                <a:gd name="T5" fmla="*/ 3 h 658"/>
                <a:gd name="T6" fmla="*/ 4 w 258"/>
                <a:gd name="T7" fmla="*/ 4 h 658"/>
                <a:gd name="T8" fmla="*/ 3 w 258"/>
                <a:gd name="T9" fmla="*/ 6 h 658"/>
                <a:gd name="T10" fmla="*/ 3 w 258"/>
                <a:gd name="T11" fmla="*/ 7 h 658"/>
                <a:gd name="T12" fmla="*/ 2 w 258"/>
                <a:gd name="T13" fmla="*/ 8 h 658"/>
                <a:gd name="T14" fmla="*/ 1 w 258"/>
                <a:gd name="T15" fmla="*/ 10 h 658"/>
                <a:gd name="T16" fmla="*/ 0 w 258"/>
                <a:gd name="T17" fmla="*/ 11 h 658"/>
                <a:gd name="T18" fmla="*/ 0 w 258"/>
                <a:gd name="T19" fmla="*/ 11 h 658"/>
                <a:gd name="T20" fmla="*/ 0 w 258"/>
                <a:gd name="T21" fmla="*/ 11 h 658"/>
                <a:gd name="T22" fmla="*/ 1 w 258"/>
                <a:gd name="T23" fmla="*/ 10 h 658"/>
                <a:gd name="T24" fmla="*/ 1 w 258"/>
                <a:gd name="T25" fmla="*/ 8 h 658"/>
                <a:gd name="T26" fmla="*/ 2 w 258"/>
                <a:gd name="T27" fmla="*/ 7 h 658"/>
                <a:gd name="T28" fmla="*/ 3 w 258"/>
                <a:gd name="T29" fmla="*/ 5 h 658"/>
                <a:gd name="T30" fmla="*/ 4 w 258"/>
                <a:gd name="T31" fmla="*/ 4 h 658"/>
                <a:gd name="T32" fmla="*/ 4 w 258"/>
                <a:gd name="T33" fmla="*/ 3 h 658"/>
                <a:gd name="T34" fmla="*/ 5 w 258"/>
                <a:gd name="T35" fmla="*/ 1 h 658"/>
                <a:gd name="T36" fmla="*/ 6 w 258"/>
                <a:gd name="T37" fmla="*/ 0 h 658"/>
                <a:gd name="T38" fmla="*/ 6 w 258"/>
                <a:gd name="T39" fmla="*/ 0 h 658"/>
                <a:gd name="T40" fmla="*/ 7 w 258"/>
                <a:gd name="T41" fmla="*/ 0 h 6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8"/>
                <a:gd name="T64" fmla="*/ 0 h 658"/>
                <a:gd name="T65" fmla="*/ 258 w 258"/>
                <a:gd name="T66" fmla="*/ 658 h 6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8" h="658">
                  <a:moveTo>
                    <a:pt x="258" y="0"/>
                  </a:moveTo>
                  <a:lnTo>
                    <a:pt x="227" y="81"/>
                  </a:lnTo>
                  <a:lnTo>
                    <a:pt x="198" y="164"/>
                  </a:lnTo>
                  <a:lnTo>
                    <a:pt x="167" y="247"/>
                  </a:lnTo>
                  <a:lnTo>
                    <a:pt x="137" y="329"/>
                  </a:lnTo>
                  <a:lnTo>
                    <a:pt x="106" y="410"/>
                  </a:lnTo>
                  <a:lnTo>
                    <a:pt x="76" y="493"/>
                  </a:lnTo>
                  <a:lnTo>
                    <a:pt x="47" y="576"/>
                  </a:lnTo>
                  <a:lnTo>
                    <a:pt x="17" y="658"/>
                  </a:lnTo>
                  <a:lnTo>
                    <a:pt x="8" y="649"/>
                  </a:lnTo>
                  <a:lnTo>
                    <a:pt x="0" y="640"/>
                  </a:lnTo>
                  <a:lnTo>
                    <a:pt x="29" y="559"/>
                  </a:lnTo>
                  <a:lnTo>
                    <a:pt x="58" y="480"/>
                  </a:lnTo>
                  <a:lnTo>
                    <a:pt x="87" y="400"/>
                  </a:lnTo>
                  <a:lnTo>
                    <a:pt x="116" y="321"/>
                  </a:lnTo>
                  <a:lnTo>
                    <a:pt x="145" y="241"/>
                  </a:lnTo>
                  <a:lnTo>
                    <a:pt x="174" y="163"/>
                  </a:lnTo>
                  <a:lnTo>
                    <a:pt x="203" y="83"/>
                  </a:lnTo>
                  <a:lnTo>
                    <a:pt x="232" y="4"/>
                  </a:lnTo>
                  <a:lnTo>
                    <a:pt x="244" y="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0" name="Freeform 42"/>
            <p:cNvSpPr>
              <a:spLocks/>
            </p:cNvSpPr>
            <p:nvPr/>
          </p:nvSpPr>
          <p:spPr bwMode="auto">
            <a:xfrm>
              <a:off x="2757" y="1400"/>
              <a:ext cx="34" cy="72"/>
            </a:xfrm>
            <a:custGeom>
              <a:avLst/>
              <a:gdLst>
                <a:gd name="T0" fmla="*/ 5 w 213"/>
                <a:gd name="T1" fmla="*/ 0 h 547"/>
                <a:gd name="T2" fmla="*/ 5 w 213"/>
                <a:gd name="T3" fmla="*/ 1 h 547"/>
                <a:gd name="T4" fmla="*/ 4 w 213"/>
                <a:gd name="T5" fmla="*/ 2 h 547"/>
                <a:gd name="T6" fmla="*/ 4 w 213"/>
                <a:gd name="T7" fmla="*/ 4 h 547"/>
                <a:gd name="T8" fmla="*/ 3 w 213"/>
                <a:gd name="T9" fmla="*/ 5 h 547"/>
                <a:gd name="T10" fmla="*/ 2 w 213"/>
                <a:gd name="T11" fmla="*/ 6 h 547"/>
                <a:gd name="T12" fmla="*/ 2 w 213"/>
                <a:gd name="T13" fmla="*/ 7 h 547"/>
                <a:gd name="T14" fmla="*/ 1 w 213"/>
                <a:gd name="T15" fmla="*/ 8 h 547"/>
                <a:gd name="T16" fmla="*/ 0 w 213"/>
                <a:gd name="T17" fmla="*/ 9 h 547"/>
                <a:gd name="T18" fmla="*/ 0 w 213"/>
                <a:gd name="T19" fmla="*/ 9 h 547"/>
                <a:gd name="T20" fmla="*/ 0 w 213"/>
                <a:gd name="T21" fmla="*/ 9 h 547"/>
                <a:gd name="T22" fmla="*/ 0 w 213"/>
                <a:gd name="T23" fmla="*/ 9 h 547"/>
                <a:gd name="T24" fmla="*/ 0 w 213"/>
                <a:gd name="T25" fmla="*/ 9 h 547"/>
                <a:gd name="T26" fmla="*/ 1 w 213"/>
                <a:gd name="T27" fmla="*/ 8 h 547"/>
                <a:gd name="T28" fmla="*/ 1 w 213"/>
                <a:gd name="T29" fmla="*/ 7 h 547"/>
                <a:gd name="T30" fmla="*/ 2 w 213"/>
                <a:gd name="T31" fmla="*/ 6 h 547"/>
                <a:gd name="T32" fmla="*/ 2 w 213"/>
                <a:gd name="T33" fmla="*/ 5 h 547"/>
                <a:gd name="T34" fmla="*/ 3 w 213"/>
                <a:gd name="T35" fmla="*/ 4 h 547"/>
                <a:gd name="T36" fmla="*/ 4 w 213"/>
                <a:gd name="T37" fmla="*/ 3 h 547"/>
                <a:gd name="T38" fmla="*/ 4 w 213"/>
                <a:gd name="T39" fmla="*/ 1 h 547"/>
                <a:gd name="T40" fmla="*/ 5 w 213"/>
                <a:gd name="T41" fmla="*/ 0 h 547"/>
                <a:gd name="T42" fmla="*/ 5 w 213"/>
                <a:gd name="T43" fmla="*/ 0 h 547"/>
                <a:gd name="T44" fmla="*/ 5 w 213"/>
                <a:gd name="T45" fmla="*/ 0 h 547"/>
                <a:gd name="T46" fmla="*/ 5 w 213"/>
                <a:gd name="T47" fmla="*/ 0 h 547"/>
                <a:gd name="T48" fmla="*/ 5 w 213"/>
                <a:gd name="T49" fmla="*/ 0 h 5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3"/>
                <a:gd name="T76" fmla="*/ 0 h 547"/>
                <a:gd name="T77" fmla="*/ 213 w 213"/>
                <a:gd name="T78" fmla="*/ 547 h 5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3" h="547">
                  <a:moveTo>
                    <a:pt x="213" y="0"/>
                  </a:moveTo>
                  <a:lnTo>
                    <a:pt x="187" y="67"/>
                  </a:lnTo>
                  <a:lnTo>
                    <a:pt x="163" y="136"/>
                  </a:lnTo>
                  <a:lnTo>
                    <a:pt x="137" y="204"/>
                  </a:lnTo>
                  <a:lnTo>
                    <a:pt x="112" y="274"/>
                  </a:lnTo>
                  <a:lnTo>
                    <a:pt x="86" y="341"/>
                  </a:lnTo>
                  <a:lnTo>
                    <a:pt x="62" y="409"/>
                  </a:lnTo>
                  <a:lnTo>
                    <a:pt x="36" y="478"/>
                  </a:lnTo>
                  <a:lnTo>
                    <a:pt x="13" y="547"/>
                  </a:lnTo>
                  <a:lnTo>
                    <a:pt x="9" y="538"/>
                  </a:lnTo>
                  <a:lnTo>
                    <a:pt x="5" y="531"/>
                  </a:lnTo>
                  <a:lnTo>
                    <a:pt x="1" y="523"/>
                  </a:lnTo>
                  <a:lnTo>
                    <a:pt x="0" y="516"/>
                  </a:lnTo>
                  <a:lnTo>
                    <a:pt x="22" y="453"/>
                  </a:lnTo>
                  <a:lnTo>
                    <a:pt x="45" y="390"/>
                  </a:lnTo>
                  <a:lnTo>
                    <a:pt x="67" y="327"/>
                  </a:lnTo>
                  <a:lnTo>
                    <a:pt x="90" y="265"/>
                  </a:lnTo>
                  <a:lnTo>
                    <a:pt x="113" y="203"/>
                  </a:lnTo>
                  <a:lnTo>
                    <a:pt x="137" y="141"/>
                  </a:lnTo>
                  <a:lnTo>
                    <a:pt x="160" y="79"/>
                  </a:lnTo>
                  <a:lnTo>
                    <a:pt x="183" y="17"/>
                  </a:lnTo>
                  <a:lnTo>
                    <a:pt x="190" y="10"/>
                  </a:lnTo>
                  <a:lnTo>
                    <a:pt x="196" y="6"/>
                  </a:lnTo>
                  <a:lnTo>
                    <a:pt x="204" y="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1" name="Freeform 43"/>
            <p:cNvSpPr>
              <a:spLocks/>
            </p:cNvSpPr>
            <p:nvPr/>
          </p:nvSpPr>
          <p:spPr bwMode="auto">
            <a:xfrm>
              <a:off x="2754" y="1413"/>
              <a:ext cx="17" cy="38"/>
            </a:xfrm>
            <a:custGeom>
              <a:avLst/>
              <a:gdLst>
                <a:gd name="T0" fmla="*/ 3 w 110"/>
                <a:gd name="T1" fmla="*/ 0 h 296"/>
                <a:gd name="T2" fmla="*/ 0 w 110"/>
                <a:gd name="T3" fmla="*/ 5 h 296"/>
                <a:gd name="T4" fmla="*/ 0 w 110"/>
                <a:gd name="T5" fmla="*/ 5 h 296"/>
                <a:gd name="T6" fmla="*/ 0 w 110"/>
                <a:gd name="T7" fmla="*/ 4 h 296"/>
                <a:gd name="T8" fmla="*/ 0 w 110"/>
                <a:gd name="T9" fmla="*/ 4 h 296"/>
                <a:gd name="T10" fmla="*/ 0 w 110"/>
                <a:gd name="T11" fmla="*/ 4 h 296"/>
                <a:gd name="T12" fmla="*/ 0 w 110"/>
                <a:gd name="T13" fmla="*/ 4 h 296"/>
                <a:gd name="T14" fmla="*/ 0 w 110"/>
                <a:gd name="T15" fmla="*/ 4 h 296"/>
                <a:gd name="T16" fmla="*/ 0 w 110"/>
                <a:gd name="T17" fmla="*/ 4 h 296"/>
                <a:gd name="T18" fmla="*/ 0 w 110"/>
                <a:gd name="T19" fmla="*/ 3 h 296"/>
                <a:gd name="T20" fmla="*/ 1 w 110"/>
                <a:gd name="T21" fmla="*/ 1 h 296"/>
                <a:gd name="T22" fmla="*/ 2 w 110"/>
                <a:gd name="T23" fmla="*/ 1 h 296"/>
                <a:gd name="T24" fmla="*/ 2 w 110"/>
                <a:gd name="T25" fmla="*/ 1 h 296"/>
                <a:gd name="T26" fmla="*/ 2 w 110"/>
                <a:gd name="T27" fmla="*/ 1 h 296"/>
                <a:gd name="T28" fmla="*/ 2 w 110"/>
                <a:gd name="T29" fmla="*/ 1 h 296"/>
                <a:gd name="T30" fmla="*/ 2 w 110"/>
                <a:gd name="T31" fmla="*/ 0 h 296"/>
                <a:gd name="T32" fmla="*/ 2 w 110"/>
                <a:gd name="T33" fmla="*/ 0 h 296"/>
                <a:gd name="T34" fmla="*/ 2 w 110"/>
                <a:gd name="T35" fmla="*/ 0 h 296"/>
                <a:gd name="T36" fmla="*/ 3 w 110"/>
                <a:gd name="T37" fmla="*/ 0 h 2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296"/>
                <a:gd name="T59" fmla="*/ 110 w 110"/>
                <a:gd name="T60" fmla="*/ 296 h 2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296">
                  <a:moveTo>
                    <a:pt x="110" y="0"/>
                  </a:moveTo>
                  <a:lnTo>
                    <a:pt x="0" y="296"/>
                  </a:lnTo>
                  <a:lnTo>
                    <a:pt x="0" y="285"/>
                  </a:lnTo>
                  <a:lnTo>
                    <a:pt x="0" y="275"/>
                  </a:lnTo>
                  <a:lnTo>
                    <a:pt x="0" y="263"/>
                  </a:lnTo>
                  <a:lnTo>
                    <a:pt x="1" y="253"/>
                  </a:lnTo>
                  <a:lnTo>
                    <a:pt x="1" y="241"/>
                  </a:lnTo>
                  <a:lnTo>
                    <a:pt x="4" y="229"/>
                  </a:lnTo>
                  <a:lnTo>
                    <a:pt x="5" y="218"/>
                  </a:lnTo>
                  <a:lnTo>
                    <a:pt x="9" y="207"/>
                  </a:lnTo>
                  <a:lnTo>
                    <a:pt x="59" y="73"/>
                  </a:lnTo>
                  <a:lnTo>
                    <a:pt x="63" y="62"/>
                  </a:lnTo>
                  <a:lnTo>
                    <a:pt x="70" y="53"/>
                  </a:lnTo>
                  <a:lnTo>
                    <a:pt x="75" y="42"/>
                  </a:lnTo>
                  <a:lnTo>
                    <a:pt x="83" y="34"/>
                  </a:lnTo>
                  <a:lnTo>
                    <a:pt x="88" y="24"/>
                  </a:lnTo>
                  <a:lnTo>
                    <a:pt x="94" y="15"/>
                  </a:lnTo>
                  <a:lnTo>
                    <a:pt x="102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2" name="Freeform 44"/>
            <p:cNvSpPr>
              <a:spLocks/>
            </p:cNvSpPr>
            <p:nvPr/>
          </p:nvSpPr>
          <p:spPr bwMode="auto">
            <a:xfrm>
              <a:off x="2754" y="1397"/>
              <a:ext cx="99" cy="95"/>
            </a:xfrm>
            <a:custGeom>
              <a:avLst/>
              <a:gdLst>
                <a:gd name="T0" fmla="*/ 11 w 621"/>
                <a:gd name="T1" fmla="*/ 0 h 729"/>
                <a:gd name="T2" fmla="*/ 13 w 621"/>
                <a:gd name="T3" fmla="*/ 1 h 729"/>
                <a:gd name="T4" fmla="*/ 14 w 621"/>
                <a:gd name="T5" fmla="*/ 1 h 729"/>
                <a:gd name="T6" fmla="*/ 15 w 621"/>
                <a:gd name="T7" fmla="*/ 2 h 729"/>
                <a:gd name="T8" fmla="*/ 15 w 621"/>
                <a:gd name="T9" fmla="*/ 3 h 729"/>
                <a:gd name="T10" fmla="*/ 16 w 621"/>
                <a:gd name="T11" fmla="*/ 4 h 729"/>
                <a:gd name="T12" fmla="*/ 16 w 621"/>
                <a:gd name="T13" fmla="*/ 5 h 729"/>
                <a:gd name="T14" fmla="*/ 16 w 621"/>
                <a:gd name="T15" fmla="*/ 7 h 729"/>
                <a:gd name="T16" fmla="*/ 15 w 621"/>
                <a:gd name="T17" fmla="*/ 8 h 729"/>
                <a:gd name="T18" fmla="*/ 14 w 621"/>
                <a:gd name="T19" fmla="*/ 9 h 729"/>
                <a:gd name="T20" fmla="*/ 13 w 621"/>
                <a:gd name="T21" fmla="*/ 10 h 729"/>
                <a:gd name="T22" fmla="*/ 12 w 621"/>
                <a:gd name="T23" fmla="*/ 11 h 729"/>
                <a:gd name="T24" fmla="*/ 11 w 621"/>
                <a:gd name="T25" fmla="*/ 12 h 729"/>
                <a:gd name="T26" fmla="*/ 9 w 621"/>
                <a:gd name="T27" fmla="*/ 12 h 729"/>
                <a:gd name="T28" fmla="*/ 8 w 621"/>
                <a:gd name="T29" fmla="*/ 12 h 729"/>
                <a:gd name="T30" fmla="*/ 6 w 621"/>
                <a:gd name="T31" fmla="*/ 12 h 729"/>
                <a:gd name="T32" fmla="*/ 5 w 621"/>
                <a:gd name="T33" fmla="*/ 12 h 729"/>
                <a:gd name="T34" fmla="*/ 3 w 621"/>
                <a:gd name="T35" fmla="*/ 12 h 729"/>
                <a:gd name="T36" fmla="*/ 2 w 621"/>
                <a:gd name="T37" fmla="*/ 11 h 729"/>
                <a:gd name="T38" fmla="*/ 1 w 621"/>
                <a:gd name="T39" fmla="*/ 10 h 729"/>
                <a:gd name="T40" fmla="*/ 0 w 621"/>
                <a:gd name="T41" fmla="*/ 9 h 729"/>
                <a:gd name="T42" fmla="*/ 0 w 621"/>
                <a:gd name="T43" fmla="*/ 8 h 729"/>
                <a:gd name="T44" fmla="*/ 0 w 621"/>
                <a:gd name="T45" fmla="*/ 7 h 729"/>
                <a:gd name="T46" fmla="*/ 0 w 621"/>
                <a:gd name="T47" fmla="*/ 6 h 729"/>
                <a:gd name="T48" fmla="*/ 1 w 621"/>
                <a:gd name="T49" fmla="*/ 4 h 729"/>
                <a:gd name="T50" fmla="*/ 1 w 621"/>
                <a:gd name="T51" fmla="*/ 3 h 729"/>
                <a:gd name="T52" fmla="*/ 3 w 621"/>
                <a:gd name="T53" fmla="*/ 2 h 729"/>
                <a:gd name="T54" fmla="*/ 4 w 621"/>
                <a:gd name="T55" fmla="*/ 1 h 729"/>
                <a:gd name="T56" fmla="*/ 5 w 621"/>
                <a:gd name="T57" fmla="*/ 1 h 729"/>
                <a:gd name="T58" fmla="*/ 7 w 621"/>
                <a:gd name="T59" fmla="*/ 0 h 729"/>
                <a:gd name="T60" fmla="*/ 8 w 621"/>
                <a:gd name="T61" fmla="*/ 0 h 729"/>
                <a:gd name="T62" fmla="*/ 10 w 621"/>
                <a:gd name="T63" fmla="*/ 0 h 729"/>
                <a:gd name="T64" fmla="*/ 11 w 621"/>
                <a:gd name="T65" fmla="*/ 0 h 7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1"/>
                <a:gd name="T100" fmla="*/ 0 h 729"/>
                <a:gd name="T101" fmla="*/ 621 w 621"/>
                <a:gd name="T102" fmla="*/ 729 h 7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1" h="729">
                  <a:moveTo>
                    <a:pt x="440" y="15"/>
                  </a:moveTo>
                  <a:lnTo>
                    <a:pt x="493" y="41"/>
                  </a:lnTo>
                  <a:lnTo>
                    <a:pt x="538" y="81"/>
                  </a:lnTo>
                  <a:lnTo>
                    <a:pt x="574" y="130"/>
                  </a:lnTo>
                  <a:lnTo>
                    <a:pt x="602" y="190"/>
                  </a:lnTo>
                  <a:lnTo>
                    <a:pt x="617" y="254"/>
                  </a:lnTo>
                  <a:lnTo>
                    <a:pt x="621" y="323"/>
                  </a:lnTo>
                  <a:lnTo>
                    <a:pt x="613" y="395"/>
                  </a:lnTo>
                  <a:lnTo>
                    <a:pt x="595" y="469"/>
                  </a:lnTo>
                  <a:lnTo>
                    <a:pt x="561" y="536"/>
                  </a:lnTo>
                  <a:lnTo>
                    <a:pt x="521" y="596"/>
                  </a:lnTo>
                  <a:lnTo>
                    <a:pt x="472" y="645"/>
                  </a:lnTo>
                  <a:lnTo>
                    <a:pt x="419" y="685"/>
                  </a:lnTo>
                  <a:lnTo>
                    <a:pt x="361" y="713"/>
                  </a:lnTo>
                  <a:lnTo>
                    <a:pt x="302" y="728"/>
                  </a:lnTo>
                  <a:lnTo>
                    <a:pt x="241" y="729"/>
                  </a:lnTo>
                  <a:lnTo>
                    <a:pt x="183" y="716"/>
                  </a:lnTo>
                  <a:lnTo>
                    <a:pt x="128" y="687"/>
                  </a:lnTo>
                  <a:lnTo>
                    <a:pt x="83" y="647"/>
                  </a:lnTo>
                  <a:lnTo>
                    <a:pt x="46" y="596"/>
                  </a:lnTo>
                  <a:lnTo>
                    <a:pt x="21" y="540"/>
                  </a:lnTo>
                  <a:lnTo>
                    <a:pt x="4" y="474"/>
                  </a:lnTo>
                  <a:lnTo>
                    <a:pt x="0" y="405"/>
                  </a:lnTo>
                  <a:lnTo>
                    <a:pt x="8" y="333"/>
                  </a:lnTo>
                  <a:lnTo>
                    <a:pt x="28" y="262"/>
                  </a:lnTo>
                  <a:lnTo>
                    <a:pt x="58" y="192"/>
                  </a:lnTo>
                  <a:lnTo>
                    <a:pt x="99" y="133"/>
                  </a:lnTo>
                  <a:lnTo>
                    <a:pt x="147" y="83"/>
                  </a:lnTo>
                  <a:lnTo>
                    <a:pt x="201" y="44"/>
                  </a:lnTo>
                  <a:lnTo>
                    <a:pt x="258" y="15"/>
                  </a:lnTo>
                  <a:lnTo>
                    <a:pt x="319" y="1"/>
                  </a:lnTo>
                  <a:lnTo>
                    <a:pt x="379" y="0"/>
                  </a:lnTo>
                  <a:lnTo>
                    <a:pt x="440" y="1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3" name="Freeform 45"/>
            <p:cNvSpPr>
              <a:spLocks/>
            </p:cNvSpPr>
            <p:nvPr/>
          </p:nvSpPr>
          <p:spPr bwMode="auto">
            <a:xfrm>
              <a:off x="2892" y="1355"/>
              <a:ext cx="35" cy="40"/>
            </a:xfrm>
            <a:custGeom>
              <a:avLst/>
              <a:gdLst>
                <a:gd name="T0" fmla="*/ 4 w 220"/>
                <a:gd name="T1" fmla="*/ 0 h 304"/>
                <a:gd name="T2" fmla="*/ 4 w 220"/>
                <a:gd name="T3" fmla="*/ 0 h 304"/>
                <a:gd name="T4" fmla="*/ 4 w 220"/>
                <a:gd name="T5" fmla="*/ 0 h 304"/>
                <a:gd name="T6" fmla="*/ 5 w 220"/>
                <a:gd name="T7" fmla="*/ 1 h 304"/>
                <a:gd name="T8" fmla="*/ 5 w 220"/>
                <a:gd name="T9" fmla="*/ 1 h 304"/>
                <a:gd name="T10" fmla="*/ 5 w 220"/>
                <a:gd name="T11" fmla="*/ 1 h 304"/>
                <a:gd name="T12" fmla="*/ 6 w 220"/>
                <a:gd name="T13" fmla="*/ 2 h 304"/>
                <a:gd name="T14" fmla="*/ 6 w 220"/>
                <a:gd name="T15" fmla="*/ 3 h 304"/>
                <a:gd name="T16" fmla="*/ 6 w 220"/>
                <a:gd name="T17" fmla="*/ 3 h 304"/>
                <a:gd name="T18" fmla="*/ 5 w 220"/>
                <a:gd name="T19" fmla="*/ 4 h 304"/>
                <a:gd name="T20" fmla="*/ 5 w 220"/>
                <a:gd name="T21" fmla="*/ 4 h 304"/>
                <a:gd name="T22" fmla="*/ 5 w 220"/>
                <a:gd name="T23" fmla="*/ 4 h 304"/>
                <a:gd name="T24" fmla="*/ 4 w 220"/>
                <a:gd name="T25" fmla="*/ 5 h 304"/>
                <a:gd name="T26" fmla="*/ 4 w 220"/>
                <a:gd name="T27" fmla="*/ 5 h 304"/>
                <a:gd name="T28" fmla="*/ 3 w 220"/>
                <a:gd name="T29" fmla="*/ 5 h 304"/>
                <a:gd name="T30" fmla="*/ 3 w 220"/>
                <a:gd name="T31" fmla="*/ 5 h 304"/>
                <a:gd name="T32" fmla="*/ 2 w 220"/>
                <a:gd name="T33" fmla="*/ 5 h 304"/>
                <a:gd name="T34" fmla="*/ 2 w 220"/>
                <a:gd name="T35" fmla="*/ 5 h 304"/>
                <a:gd name="T36" fmla="*/ 1 w 220"/>
                <a:gd name="T37" fmla="*/ 5 h 304"/>
                <a:gd name="T38" fmla="*/ 1 w 220"/>
                <a:gd name="T39" fmla="*/ 5 h 304"/>
                <a:gd name="T40" fmla="*/ 0 w 220"/>
                <a:gd name="T41" fmla="*/ 4 h 304"/>
                <a:gd name="T42" fmla="*/ 0 w 220"/>
                <a:gd name="T43" fmla="*/ 4 h 304"/>
                <a:gd name="T44" fmla="*/ 0 w 220"/>
                <a:gd name="T45" fmla="*/ 3 h 304"/>
                <a:gd name="T46" fmla="*/ 0 w 220"/>
                <a:gd name="T47" fmla="*/ 3 h 304"/>
                <a:gd name="T48" fmla="*/ 0 w 220"/>
                <a:gd name="T49" fmla="*/ 2 h 304"/>
                <a:gd name="T50" fmla="*/ 0 w 220"/>
                <a:gd name="T51" fmla="*/ 2 h 304"/>
                <a:gd name="T52" fmla="*/ 1 w 220"/>
                <a:gd name="T53" fmla="*/ 1 h 304"/>
                <a:gd name="T54" fmla="*/ 1 w 220"/>
                <a:gd name="T55" fmla="*/ 1 h 304"/>
                <a:gd name="T56" fmla="*/ 1 w 220"/>
                <a:gd name="T57" fmla="*/ 1 h 304"/>
                <a:gd name="T58" fmla="*/ 2 w 220"/>
                <a:gd name="T59" fmla="*/ 0 h 304"/>
                <a:gd name="T60" fmla="*/ 2 w 220"/>
                <a:gd name="T61" fmla="*/ 0 h 304"/>
                <a:gd name="T62" fmla="*/ 3 w 220"/>
                <a:gd name="T63" fmla="*/ 0 h 304"/>
                <a:gd name="T64" fmla="*/ 4 w 220"/>
                <a:gd name="T65" fmla="*/ 0 h 3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0"/>
                <a:gd name="T100" fmla="*/ 0 h 304"/>
                <a:gd name="T101" fmla="*/ 220 w 220"/>
                <a:gd name="T102" fmla="*/ 304 h 3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0" h="304">
                  <a:moveTo>
                    <a:pt x="141" y="1"/>
                  </a:moveTo>
                  <a:lnTo>
                    <a:pt x="160" y="8"/>
                  </a:lnTo>
                  <a:lnTo>
                    <a:pt x="178" y="20"/>
                  </a:lnTo>
                  <a:lnTo>
                    <a:pt x="194" y="39"/>
                  </a:lnTo>
                  <a:lnTo>
                    <a:pt x="207" y="60"/>
                  </a:lnTo>
                  <a:lnTo>
                    <a:pt x="215" y="85"/>
                  </a:lnTo>
                  <a:lnTo>
                    <a:pt x="220" y="113"/>
                  </a:lnTo>
                  <a:lnTo>
                    <a:pt x="220" y="143"/>
                  </a:lnTo>
                  <a:lnTo>
                    <a:pt x="217" y="174"/>
                  </a:lnTo>
                  <a:lnTo>
                    <a:pt x="208" y="204"/>
                  </a:lnTo>
                  <a:lnTo>
                    <a:pt x="197" y="231"/>
                  </a:lnTo>
                  <a:lnTo>
                    <a:pt x="181" y="254"/>
                  </a:lnTo>
                  <a:lnTo>
                    <a:pt x="164" y="275"/>
                  </a:lnTo>
                  <a:lnTo>
                    <a:pt x="144" y="289"/>
                  </a:lnTo>
                  <a:lnTo>
                    <a:pt x="124" y="299"/>
                  </a:lnTo>
                  <a:lnTo>
                    <a:pt x="102" y="304"/>
                  </a:lnTo>
                  <a:lnTo>
                    <a:pt x="82" y="304"/>
                  </a:lnTo>
                  <a:lnTo>
                    <a:pt x="60" y="297"/>
                  </a:lnTo>
                  <a:lnTo>
                    <a:pt x="42" y="284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5" y="219"/>
                  </a:lnTo>
                  <a:lnTo>
                    <a:pt x="0" y="192"/>
                  </a:lnTo>
                  <a:lnTo>
                    <a:pt x="0" y="161"/>
                  </a:lnTo>
                  <a:lnTo>
                    <a:pt x="5" y="131"/>
                  </a:lnTo>
                  <a:lnTo>
                    <a:pt x="13" y="100"/>
                  </a:lnTo>
                  <a:lnTo>
                    <a:pt x="25" y="73"/>
                  </a:lnTo>
                  <a:lnTo>
                    <a:pt x="39" y="50"/>
                  </a:lnTo>
                  <a:lnTo>
                    <a:pt x="57" y="31"/>
                  </a:lnTo>
                  <a:lnTo>
                    <a:pt x="75" y="15"/>
                  </a:lnTo>
                  <a:lnTo>
                    <a:pt x="97" y="5"/>
                  </a:lnTo>
                  <a:lnTo>
                    <a:pt x="118" y="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4" name="Freeform 46"/>
            <p:cNvSpPr>
              <a:spLocks/>
            </p:cNvSpPr>
            <p:nvPr/>
          </p:nvSpPr>
          <p:spPr bwMode="auto">
            <a:xfrm>
              <a:off x="2897" y="1361"/>
              <a:ext cx="25" cy="28"/>
            </a:xfrm>
            <a:custGeom>
              <a:avLst/>
              <a:gdLst>
                <a:gd name="T0" fmla="*/ 3 w 157"/>
                <a:gd name="T1" fmla="*/ 0 h 218"/>
                <a:gd name="T2" fmla="*/ 3 w 157"/>
                <a:gd name="T3" fmla="*/ 0 h 218"/>
                <a:gd name="T4" fmla="*/ 3 w 157"/>
                <a:gd name="T5" fmla="*/ 0 h 218"/>
                <a:gd name="T6" fmla="*/ 4 w 157"/>
                <a:gd name="T7" fmla="*/ 0 h 218"/>
                <a:gd name="T8" fmla="*/ 4 w 157"/>
                <a:gd name="T9" fmla="*/ 1 h 218"/>
                <a:gd name="T10" fmla="*/ 4 w 157"/>
                <a:gd name="T11" fmla="*/ 1 h 218"/>
                <a:gd name="T12" fmla="*/ 4 w 157"/>
                <a:gd name="T13" fmla="*/ 1 h 218"/>
                <a:gd name="T14" fmla="*/ 4 w 157"/>
                <a:gd name="T15" fmla="*/ 2 h 218"/>
                <a:gd name="T16" fmla="*/ 4 w 157"/>
                <a:gd name="T17" fmla="*/ 2 h 218"/>
                <a:gd name="T18" fmla="*/ 4 w 157"/>
                <a:gd name="T19" fmla="*/ 2 h 218"/>
                <a:gd name="T20" fmla="*/ 4 w 157"/>
                <a:gd name="T21" fmla="*/ 3 h 218"/>
                <a:gd name="T22" fmla="*/ 3 w 157"/>
                <a:gd name="T23" fmla="*/ 3 h 218"/>
                <a:gd name="T24" fmla="*/ 3 w 157"/>
                <a:gd name="T25" fmla="*/ 3 h 218"/>
                <a:gd name="T26" fmla="*/ 3 w 157"/>
                <a:gd name="T27" fmla="*/ 3 h 218"/>
                <a:gd name="T28" fmla="*/ 2 w 157"/>
                <a:gd name="T29" fmla="*/ 3 h 218"/>
                <a:gd name="T30" fmla="*/ 2 w 157"/>
                <a:gd name="T31" fmla="*/ 4 h 218"/>
                <a:gd name="T32" fmla="*/ 1 w 157"/>
                <a:gd name="T33" fmla="*/ 4 h 218"/>
                <a:gd name="T34" fmla="*/ 1 w 157"/>
                <a:gd name="T35" fmla="*/ 3 h 218"/>
                <a:gd name="T36" fmla="*/ 1 w 157"/>
                <a:gd name="T37" fmla="*/ 3 h 218"/>
                <a:gd name="T38" fmla="*/ 0 w 157"/>
                <a:gd name="T39" fmla="*/ 3 h 218"/>
                <a:gd name="T40" fmla="*/ 0 w 157"/>
                <a:gd name="T41" fmla="*/ 3 h 218"/>
                <a:gd name="T42" fmla="*/ 0 w 157"/>
                <a:gd name="T43" fmla="*/ 3 h 218"/>
                <a:gd name="T44" fmla="*/ 0 w 157"/>
                <a:gd name="T45" fmla="*/ 2 h 218"/>
                <a:gd name="T46" fmla="*/ 0 w 157"/>
                <a:gd name="T47" fmla="*/ 2 h 218"/>
                <a:gd name="T48" fmla="*/ 0 w 157"/>
                <a:gd name="T49" fmla="*/ 2 h 218"/>
                <a:gd name="T50" fmla="*/ 0 w 157"/>
                <a:gd name="T51" fmla="*/ 1 h 218"/>
                <a:gd name="T52" fmla="*/ 0 w 157"/>
                <a:gd name="T53" fmla="*/ 1 h 218"/>
                <a:gd name="T54" fmla="*/ 1 w 157"/>
                <a:gd name="T55" fmla="*/ 1 h 218"/>
                <a:gd name="T56" fmla="*/ 1 w 157"/>
                <a:gd name="T57" fmla="*/ 0 h 218"/>
                <a:gd name="T58" fmla="*/ 1 w 157"/>
                <a:gd name="T59" fmla="*/ 0 h 218"/>
                <a:gd name="T60" fmla="*/ 2 w 157"/>
                <a:gd name="T61" fmla="*/ 0 h 218"/>
                <a:gd name="T62" fmla="*/ 2 w 157"/>
                <a:gd name="T63" fmla="*/ 0 h 218"/>
                <a:gd name="T64" fmla="*/ 3 w 157"/>
                <a:gd name="T65" fmla="*/ 0 h 2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7"/>
                <a:gd name="T100" fmla="*/ 0 h 218"/>
                <a:gd name="T101" fmla="*/ 157 w 157"/>
                <a:gd name="T102" fmla="*/ 218 h 2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7" h="218">
                  <a:moveTo>
                    <a:pt x="102" y="1"/>
                  </a:moveTo>
                  <a:lnTo>
                    <a:pt x="115" y="5"/>
                  </a:lnTo>
                  <a:lnTo>
                    <a:pt x="128" y="14"/>
                  </a:lnTo>
                  <a:lnTo>
                    <a:pt x="138" y="27"/>
                  </a:lnTo>
                  <a:lnTo>
                    <a:pt x="147" y="44"/>
                  </a:lnTo>
                  <a:lnTo>
                    <a:pt x="153" y="60"/>
                  </a:lnTo>
                  <a:lnTo>
                    <a:pt x="157" y="81"/>
                  </a:lnTo>
                  <a:lnTo>
                    <a:pt x="157" y="102"/>
                  </a:lnTo>
                  <a:lnTo>
                    <a:pt x="155" y="125"/>
                  </a:lnTo>
                  <a:lnTo>
                    <a:pt x="147" y="146"/>
                  </a:lnTo>
                  <a:lnTo>
                    <a:pt x="140" y="165"/>
                  </a:lnTo>
                  <a:lnTo>
                    <a:pt x="129" y="180"/>
                  </a:lnTo>
                  <a:lnTo>
                    <a:pt x="118" y="196"/>
                  </a:lnTo>
                  <a:lnTo>
                    <a:pt x="104" y="206"/>
                  </a:lnTo>
                  <a:lnTo>
                    <a:pt x="89" y="214"/>
                  </a:lnTo>
                  <a:lnTo>
                    <a:pt x="74" y="218"/>
                  </a:lnTo>
                  <a:lnTo>
                    <a:pt x="58" y="218"/>
                  </a:lnTo>
                  <a:lnTo>
                    <a:pt x="42" y="211"/>
                  </a:lnTo>
                  <a:lnTo>
                    <a:pt x="29" y="202"/>
                  </a:lnTo>
                  <a:lnTo>
                    <a:pt x="17" y="189"/>
                  </a:lnTo>
                  <a:lnTo>
                    <a:pt x="11" y="175"/>
                  </a:lnTo>
                  <a:lnTo>
                    <a:pt x="3" y="156"/>
                  </a:lnTo>
                  <a:lnTo>
                    <a:pt x="0" y="138"/>
                  </a:lnTo>
                  <a:lnTo>
                    <a:pt x="0" y="116"/>
                  </a:lnTo>
                  <a:lnTo>
                    <a:pt x="4" y="95"/>
                  </a:lnTo>
                  <a:lnTo>
                    <a:pt x="8" y="72"/>
                  </a:lnTo>
                  <a:lnTo>
                    <a:pt x="17" y="53"/>
                  </a:lnTo>
                  <a:lnTo>
                    <a:pt x="27" y="35"/>
                  </a:lnTo>
                  <a:lnTo>
                    <a:pt x="42" y="22"/>
                  </a:lnTo>
                  <a:lnTo>
                    <a:pt x="55" y="10"/>
                  </a:lnTo>
                  <a:lnTo>
                    <a:pt x="70" y="4"/>
                  </a:lnTo>
                  <a:lnTo>
                    <a:pt x="86" y="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5" name="Freeform 47"/>
            <p:cNvSpPr>
              <a:spLocks/>
            </p:cNvSpPr>
            <p:nvPr/>
          </p:nvSpPr>
          <p:spPr bwMode="auto">
            <a:xfrm>
              <a:off x="2912" y="1365"/>
              <a:ext cx="17" cy="22"/>
            </a:xfrm>
            <a:custGeom>
              <a:avLst/>
              <a:gdLst>
                <a:gd name="T0" fmla="*/ 2 w 111"/>
                <a:gd name="T1" fmla="*/ 0 h 167"/>
                <a:gd name="T2" fmla="*/ 2 w 111"/>
                <a:gd name="T3" fmla="*/ 0 h 167"/>
                <a:gd name="T4" fmla="*/ 2 w 111"/>
                <a:gd name="T5" fmla="*/ 0 h 167"/>
                <a:gd name="T6" fmla="*/ 2 w 111"/>
                <a:gd name="T7" fmla="*/ 0 h 167"/>
                <a:gd name="T8" fmla="*/ 2 w 111"/>
                <a:gd name="T9" fmla="*/ 1 h 167"/>
                <a:gd name="T10" fmla="*/ 3 w 111"/>
                <a:gd name="T11" fmla="*/ 1 h 167"/>
                <a:gd name="T12" fmla="*/ 3 w 111"/>
                <a:gd name="T13" fmla="*/ 1 h 167"/>
                <a:gd name="T14" fmla="*/ 3 w 111"/>
                <a:gd name="T15" fmla="*/ 1 h 167"/>
                <a:gd name="T16" fmla="*/ 3 w 111"/>
                <a:gd name="T17" fmla="*/ 2 h 167"/>
                <a:gd name="T18" fmla="*/ 2 w 111"/>
                <a:gd name="T19" fmla="*/ 2 h 167"/>
                <a:gd name="T20" fmla="*/ 2 w 111"/>
                <a:gd name="T21" fmla="*/ 2 h 167"/>
                <a:gd name="T22" fmla="*/ 2 w 111"/>
                <a:gd name="T23" fmla="*/ 2 h 167"/>
                <a:gd name="T24" fmla="*/ 2 w 111"/>
                <a:gd name="T25" fmla="*/ 3 h 167"/>
                <a:gd name="T26" fmla="*/ 2 w 111"/>
                <a:gd name="T27" fmla="*/ 3 h 167"/>
                <a:gd name="T28" fmla="*/ 1 w 111"/>
                <a:gd name="T29" fmla="*/ 3 h 167"/>
                <a:gd name="T30" fmla="*/ 1 w 111"/>
                <a:gd name="T31" fmla="*/ 3 h 167"/>
                <a:gd name="T32" fmla="*/ 1 w 111"/>
                <a:gd name="T33" fmla="*/ 3 h 167"/>
                <a:gd name="T34" fmla="*/ 1 w 111"/>
                <a:gd name="T35" fmla="*/ 3 h 167"/>
                <a:gd name="T36" fmla="*/ 0 w 111"/>
                <a:gd name="T37" fmla="*/ 3 h 167"/>
                <a:gd name="T38" fmla="*/ 0 w 111"/>
                <a:gd name="T39" fmla="*/ 3 h 167"/>
                <a:gd name="T40" fmla="*/ 0 w 111"/>
                <a:gd name="T41" fmla="*/ 2 h 167"/>
                <a:gd name="T42" fmla="*/ 0 w 111"/>
                <a:gd name="T43" fmla="*/ 2 h 167"/>
                <a:gd name="T44" fmla="*/ 0 w 111"/>
                <a:gd name="T45" fmla="*/ 2 h 167"/>
                <a:gd name="T46" fmla="*/ 0 w 111"/>
                <a:gd name="T47" fmla="*/ 2 h 167"/>
                <a:gd name="T48" fmla="*/ 0 w 111"/>
                <a:gd name="T49" fmla="*/ 1 h 167"/>
                <a:gd name="T50" fmla="*/ 0 w 111"/>
                <a:gd name="T51" fmla="*/ 1 h 167"/>
                <a:gd name="T52" fmla="*/ 0 w 111"/>
                <a:gd name="T53" fmla="*/ 1 h 167"/>
                <a:gd name="T54" fmla="*/ 0 w 111"/>
                <a:gd name="T55" fmla="*/ 1 h 167"/>
                <a:gd name="T56" fmla="*/ 1 w 111"/>
                <a:gd name="T57" fmla="*/ 0 h 167"/>
                <a:gd name="T58" fmla="*/ 1 w 111"/>
                <a:gd name="T59" fmla="*/ 0 h 167"/>
                <a:gd name="T60" fmla="*/ 1 w 111"/>
                <a:gd name="T61" fmla="*/ 0 h 167"/>
                <a:gd name="T62" fmla="*/ 1 w 111"/>
                <a:gd name="T63" fmla="*/ 0 h 167"/>
                <a:gd name="T64" fmla="*/ 2 w 111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67"/>
                <a:gd name="T101" fmla="*/ 111 w 111"/>
                <a:gd name="T102" fmla="*/ 167 h 1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67">
                  <a:moveTo>
                    <a:pt x="73" y="1"/>
                  </a:moveTo>
                  <a:lnTo>
                    <a:pt x="82" y="4"/>
                  </a:lnTo>
                  <a:lnTo>
                    <a:pt x="91" y="10"/>
                  </a:lnTo>
                  <a:lnTo>
                    <a:pt x="98" y="19"/>
                  </a:lnTo>
                  <a:lnTo>
                    <a:pt x="105" y="32"/>
                  </a:lnTo>
                  <a:lnTo>
                    <a:pt x="109" y="45"/>
                  </a:lnTo>
                  <a:lnTo>
                    <a:pt x="111" y="60"/>
                  </a:lnTo>
                  <a:lnTo>
                    <a:pt x="111" y="77"/>
                  </a:lnTo>
                  <a:lnTo>
                    <a:pt x="110" y="95"/>
                  </a:lnTo>
                  <a:lnTo>
                    <a:pt x="105" y="109"/>
                  </a:lnTo>
                  <a:lnTo>
                    <a:pt x="98" y="125"/>
                  </a:lnTo>
                  <a:lnTo>
                    <a:pt x="89" y="138"/>
                  </a:lnTo>
                  <a:lnTo>
                    <a:pt x="82" y="151"/>
                  </a:lnTo>
                  <a:lnTo>
                    <a:pt x="71" y="158"/>
                  </a:lnTo>
                  <a:lnTo>
                    <a:pt x="61" y="165"/>
                  </a:lnTo>
                  <a:lnTo>
                    <a:pt x="51" y="167"/>
                  </a:lnTo>
                  <a:lnTo>
                    <a:pt x="40" y="167"/>
                  </a:lnTo>
                  <a:lnTo>
                    <a:pt x="29" y="164"/>
                  </a:lnTo>
                  <a:lnTo>
                    <a:pt x="21" y="156"/>
                  </a:lnTo>
                  <a:lnTo>
                    <a:pt x="13" y="146"/>
                  </a:lnTo>
                  <a:lnTo>
                    <a:pt x="8" y="135"/>
                  </a:lnTo>
                  <a:lnTo>
                    <a:pt x="3" y="121"/>
                  </a:lnTo>
                  <a:lnTo>
                    <a:pt x="0" y="106"/>
                  </a:lnTo>
                  <a:lnTo>
                    <a:pt x="0" y="89"/>
                  </a:lnTo>
                  <a:lnTo>
                    <a:pt x="3" y="73"/>
                  </a:lnTo>
                  <a:lnTo>
                    <a:pt x="7" y="55"/>
                  </a:lnTo>
                  <a:lnTo>
                    <a:pt x="13" y="41"/>
                  </a:lnTo>
                  <a:lnTo>
                    <a:pt x="21" y="28"/>
                  </a:lnTo>
                  <a:lnTo>
                    <a:pt x="30" y="18"/>
                  </a:lnTo>
                  <a:lnTo>
                    <a:pt x="39" y="9"/>
                  </a:lnTo>
                  <a:lnTo>
                    <a:pt x="51" y="4"/>
                  </a:lnTo>
                  <a:lnTo>
                    <a:pt x="61" y="0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9E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6" name="Freeform 48"/>
            <p:cNvSpPr>
              <a:spLocks/>
            </p:cNvSpPr>
            <p:nvPr/>
          </p:nvSpPr>
          <p:spPr bwMode="auto">
            <a:xfrm>
              <a:off x="2897" y="1406"/>
              <a:ext cx="28" cy="32"/>
            </a:xfrm>
            <a:custGeom>
              <a:avLst/>
              <a:gdLst>
                <a:gd name="T0" fmla="*/ 3 w 178"/>
                <a:gd name="T1" fmla="*/ 0 h 248"/>
                <a:gd name="T2" fmla="*/ 3 w 178"/>
                <a:gd name="T3" fmla="*/ 0 h 248"/>
                <a:gd name="T4" fmla="*/ 3 w 178"/>
                <a:gd name="T5" fmla="*/ 0 h 248"/>
                <a:gd name="T6" fmla="*/ 4 w 178"/>
                <a:gd name="T7" fmla="*/ 1 h 248"/>
                <a:gd name="T8" fmla="*/ 4 w 178"/>
                <a:gd name="T9" fmla="*/ 1 h 248"/>
                <a:gd name="T10" fmla="*/ 4 w 178"/>
                <a:gd name="T11" fmla="*/ 1 h 248"/>
                <a:gd name="T12" fmla="*/ 4 w 178"/>
                <a:gd name="T13" fmla="*/ 2 h 248"/>
                <a:gd name="T14" fmla="*/ 4 w 178"/>
                <a:gd name="T15" fmla="*/ 2 h 248"/>
                <a:gd name="T16" fmla="*/ 4 w 178"/>
                <a:gd name="T17" fmla="*/ 2 h 248"/>
                <a:gd name="T18" fmla="*/ 4 w 178"/>
                <a:gd name="T19" fmla="*/ 3 h 248"/>
                <a:gd name="T20" fmla="*/ 4 w 178"/>
                <a:gd name="T21" fmla="*/ 3 h 248"/>
                <a:gd name="T22" fmla="*/ 4 w 178"/>
                <a:gd name="T23" fmla="*/ 3 h 248"/>
                <a:gd name="T24" fmla="*/ 3 w 178"/>
                <a:gd name="T25" fmla="*/ 4 h 248"/>
                <a:gd name="T26" fmla="*/ 3 w 178"/>
                <a:gd name="T27" fmla="*/ 4 h 248"/>
                <a:gd name="T28" fmla="*/ 3 w 178"/>
                <a:gd name="T29" fmla="*/ 4 h 248"/>
                <a:gd name="T30" fmla="*/ 2 w 178"/>
                <a:gd name="T31" fmla="*/ 4 h 248"/>
                <a:gd name="T32" fmla="*/ 2 w 178"/>
                <a:gd name="T33" fmla="*/ 4 h 248"/>
                <a:gd name="T34" fmla="*/ 1 w 178"/>
                <a:gd name="T35" fmla="*/ 4 h 248"/>
                <a:gd name="T36" fmla="*/ 1 w 178"/>
                <a:gd name="T37" fmla="*/ 4 h 248"/>
                <a:gd name="T38" fmla="*/ 0 w 178"/>
                <a:gd name="T39" fmla="*/ 4 h 248"/>
                <a:gd name="T40" fmla="*/ 0 w 178"/>
                <a:gd name="T41" fmla="*/ 3 h 248"/>
                <a:gd name="T42" fmla="*/ 0 w 178"/>
                <a:gd name="T43" fmla="*/ 3 h 248"/>
                <a:gd name="T44" fmla="*/ 0 w 178"/>
                <a:gd name="T45" fmla="*/ 3 h 248"/>
                <a:gd name="T46" fmla="*/ 0 w 178"/>
                <a:gd name="T47" fmla="*/ 2 h 248"/>
                <a:gd name="T48" fmla="*/ 0 w 178"/>
                <a:gd name="T49" fmla="*/ 2 h 248"/>
                <a:gd name="T50" fmla="*/ 0 w 178"/>
                <a:gd name="T51" fmla="*/ 1 h 248"/>
                <a:gd name="T52" fmla="*/ 0 w 178"/>
                <a:gd name="T53" fmla="*/ 1 h 248"/>
                <a:gd name="T54" fmla="*/ 1 w 178"/>
                <a:gd name="T55" fmla="*/ 1 h 248"/>
                <a:gd name="T56" fmla="*/ 1 w 178"/>
                <a:gd name="T57" fmla="*/ 0 h 248"/>
                <a:gd name="T58" fmla="*/ 1 w 178"/>
                <a:gd name="T59" fmla="*/ 0 h 248"/>
                <a:gd name="T60" fmla="*/ 2 w 178"/>
                <a:gd name="T61" fmla="*/ 0 h 248"/>
                <a:gd name="T62" fmla="*/ 2 w 178"/>
                <a:gd name="T63" fmla="*/ 0 h 248"/>
                <a:gd name="T64" fmla="*/ 3 w 178"/>
                <a:gd name="T65" fmla="*/ 0 h 2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8"/>
                <a:gd name="T100" fmla="*/ 0 h 248"/>
                <a:gd name="T101" fmla="*/ 178 w 178"/>
                <a:gd name="T102" fmla="*/ 248 h 2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8" h="248">
                  <a:moveTo>
                    <a:pt x="112" y="3"/>
                  </a:moveTo>
                  <a:lnTo>
                    <a:pt x="127" y="7"/>
                  </a:lnTo>
                  <a:lnTo>
                    <a:pt x="143" y="18"/>
                  </a:lnTo>
                  <a:lnTo>
                    <a:pt x="155" y="32"/>
                  </a:lnTo>
                  <a:lnTo>
                    <a:pt x="166" y="50"/>
                  </a:lnTo>
                  <a:lnTo>
                    <a:pt x="173" y="68"/>
                  </a:lnTo>
                  <a:lnTo>
                    <a:pt x="176" y="92"/>
                  </a:lnTo>
                  <a:lnTo>
                    <a:pt x="178" y="116"/>
                  </a:lnTo>
                  <a:lnTo>
                    <a:pt x="175" y="142"/>
                  </a:lnTo>
                  <a:lnTo>
                    <a:pt x="167" y="165"/>
                  </a:lnTo>
                  <a:lnTo>
                    <a:pt x="157" y="187"/>
                  </a:lnTo>
                  <a:lnTo>
                    <a:pt x="145" y="207"/>
                  </a:lnTo>
                  <a:lnTo>
                    <a:pt x="131" y="223"/>
                  </a:lnTo>
                  <a:lnTo>
                    <a:pt x="114" y="235"/>
                  </a:lnTo>
                  <a:lnTo>
                    <a:pt x="99" y="244"/>
                  </a:lnTo>
                  <a:lnTo>
                    <a:pt x="81" y="248"/>
                  </a:lnTo>
                  <a:lnTo>
                    <a:pt x="64" y="248"/>
                  </a:lnTo>
                  <a:lnTo>
                    <a:pt x="46" y="241"/>
                  </a:lnTo>
                  <a:lnTo>
                    <a:pt x="32" y="231"/>
                  </a:lnTo>
                  <a:lnTo>
                    <a:pt x="19" y="216"/>
                  </a:lnTo>
                  <a:lnTo>
                    <a:pt x="10" y="199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2"/>
                  </a:lnTo>
                  <a:lnTo>
                    <a:pt x="3" y="109"/>
                  </a:lnTo>
                  <a:lnTo>
                    <a:pt x="9" y="83"/>
                  </a:lnTo>
                  <a:lnTo>
                    <a:pt x="19" y="61"/>
                  </a:lnTo>
                  <a:lnTo>
                    <a:pt x="29" y="41"/>
                  </a:lnTo>
                  <a:lnTo>
                    <a:pt x="45" y="26"/>
                  </a:lnTo>
                  <a:lnTo>
                    <a:pt x="59" y="13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7" name="Freeform 49"/>
            <p:cNvSpPr>
              <a:spLocks/>
            </p:cNvSpPr>
            <p:nvPr/>
          </p:nvSpPr>
          <p:spPr bwMode="auto">
            <a:xfrm>
              <a:off x="2901" y="1410"/>
              <a:ext cx="20" cy="23"/>
            </a:xfrm>
            <a:custGeom>
              <a:avLst/>
              <a:gdLst>
                <a:gd name="T0" fmla="*/ 2 w 127"/>
                <a:gd name="T1" fmla="*/ 0 h 177"/>
                <a:gd name="T2" fmla="*/ 2 w 127"/>
                <a:gd name="T3" fmla="*/ 0 h 177"/>
                <a:gd name="T4" fmla="*/ 3 w 127"/>
                <a:gd name="T5" fmla="*/ 0 h 177"/>
                <a:gd name="T6" fmla="*/ 3 w 127"/>
                <a:gd name="T7" fmla="*/ 0 h 177"/>
                <a:gd name="T8" fmla="*/ 3 w 127"/>
                <a:gd name="T9" fmla="*/ 1 h 177"/>
                <a:gd name="T10" fmla="*/ 3 w 127"/>
                <a:gd name="T11" fmla="*/ 1 h 177"/>
                <a:gd name="T12" fmla="*/ 3 w 127"/>
                <a:gd name="T13" fmla="*/ 1 h 177"/>
                <a:gd name="T14" fmla="*/ 3 w 127"/>
                <a:gd name="T15" fmla="*/ 1 h 177"/>
                <a:gd name="T16" fmla="*/ 3 w 127"/>
                <a:gd name="T17" fmla="*/ 2 h 177"/>
                <a:gd name="T18" fmla="*/ 3 w 127"/>
                <a:gd name="T19" fmla="*/ 2 h 177"/>
                <a:gd name="T20" fmla="*/ 3 w 127"/>
                <a:gd name="T21" fmla="*/ 2 h 177"/>
                <a:gd name="T22" fmla="*/ 3 w 127"/>
                <a:gd name="T23" fmla="*/ 2 h 177"/>
                <a:gd name="T24" fmla="*/ 2 w 127"/>
                <a:gd name="T25" fmla="*/ 3 h 177"/>
                <a:gd name="T26" fmla="*/ 2 w 127"/>
                <a:gd name="T27" fmla="*/ 3 h 177"/>
                <a:gd name="T28" fmla="*/ 2 w 127"/>
                <a:gd name="T29" fmla="*/ 3 h 177"/>
                <a:gd name="T30" fmla="*/ 1 w 127"/>
                <a:gd name="T31" fmla="*/ 3 h 177"/>
                <a:gd name="T32" fmla="*/ 1 w 127"/>
                <a:gd name="T33" fmla="*/ 3 h 177"/>
                <a:gd name="T34" fmla="*/ 1 w 127"/>
                <a:gd name="T35" fmla="*/ 3 h 177"/>
                <a:gd name="T36" fmla="*/ 1 w 127"/>
                <a:gd name="T37" fmla="*/ 3 h 177"/>
                <a:gd name="T38" fmla="*/ 0 w 127"/>
                <a:gd name="T39" fmla="*/ 3 h 177"/>
                <a:gd name="T40" fmla="*/ 0 w 127"/>
                <a:gd name="T41" fmla="*/ 2 h 177"/>
                <a:gd name="T42" fmla="*/ 0 w 127"/>
                <a:gd name="T43" fmla="*/ 2 h 177"/>
                <a:gd name="T44" fmla="*/ 0 w 127"/>
                <a:gd name="T45" fmla="*/ 2 h 177"/>
                <a:gd name="T46" fmla="*/ 0 w 127"/>
                <a:gd name="T47" fmla="*/ 2 h 177"/>
                <a:gd name="T48" fmla="*/ 0 w 127"/>
                <a:gd name="T49" fmla="*/ 1 h 177"/>
                <a:gd name="T50" fmla="*/ 0 w 127"/>
                <a:gd name="T51" fmla="*/ 1 h 177"/>
                <a:gd name="T52" fmla="*/ 0 w 127"/>
                <a:gd name="T53" fmla="*/ 1 h 177"/>
                <a:gd name="T54" fmla="*/ 0 w 127"/>
                <a:gd name="T55" fmla="*/ 1 h 177"/>
                <a:gd name="T56" fmla="*/ 1 w 127"/>
                <a:gd name="T57" fmla="*/ 0 h 177"/>
                <a:gd name="T58" fmla="*/ 1 w 127"/>
                <a:gd name="T59" fmla="*/ 0 h 177"/>
                <a:gd name="T60" fmla="*/ 1 w 127"/>
                <a:gd name="T61" fmla="*/ 0 h 177"/>
                <a:gd name="T62" fmla="*/ 2 w 127"/>
                <a:gd name="T63" fmla="*/ 0 h 177"/>
                <a:gd name="T64" fmla="*/ 2 w 127"/>
                <a:gd name="T65" fmla="*/ 0 h 17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77"/>
                <a:gd name="T101" fmla="*/ 127 w 127"/>
                <a:gd name="T102" fmla="*/ 177 h 17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77">
                  <a:moveTo>
                    <a:pt x="83" y="2"/>
                  </a:moveTo>
                  <a:lnTo>
                    <a:pt x="93" y="5"/>
                  </a:lnTo>
                  <a:lnTo>
                    <a:pt x="103" y="13"/>
                  </a:lnTo>
                  <a:lnTo>
                    <a:pt x="111" y="22"/>
                  </a:lnTo>
                  <a:lnTo>
                    <a:pt x="120" y="35"/>
                  </a:lnTo>
                  <a:lnTo>
                    <a:pt x="124" y="49"/>
                  </a:lnTo>
                  <a:lnTo>
                    <a:pt x="127" y="65"/>
                  </a:lnTo>
                  <a:lnTo>
                    <a:pt x="127" y="82"/>
                  </a:lnTo>
                  <a:lnTo>
                    <a:pt x="127" y="101"/>
                  </a:lnTo>
                  <a:lnTo>
                    <a:pt x="120" y="116"/>
                  </a:lnTo>
                  <a:lnTo>
                    <a:pt x="114" y="133"/>
                  </a:lnTo>
                  <a:lnTo>
                    <a:pt x="105" y="146"/>
                  </a:lnTo>
                  <a:lnTo>
                    <a:pt x="96" y="159"/>
                  </a:lnTo>
                  <a:lnTo>
                    <a:pt x="84" y="167"/>
                  </a:lnTo>
                  <a:lnTo>
                    <a:pt x="72" y="174"/>
                  </a:lnTo>
                  <a:lnTo>
                    <a:pt x="60" y="177"/>
                  </a:lnTo>
                  <a:lnTo>
                    <a:pt x="48" y="177"/>
                  </a:lnTo>
                  <a:lnTo>
                    <a:pt x="35" y="172"/>
                  </a:lnTo>
                  <a:lnTo>
                    <a:pt x="23" y="164"/>
                  </a:lnTo>
                  <a:lnTo>
                    <a:pt x="14" y="154"/>
                  </a:lnTo>
                  <a:lnTo>
                    <a:pt x="8" y="142"/>
                  </a:lnTo>
                  <a:lnTo>
                    <a:pt x="3" y="127"/>
                  </a:lnTo>
                  <a:lnTo>
                    <a:pt x="0" y="111"/>
                  </a:lnTo>
                  <a:lnTo>
                    <a:pt x="0" y="93"/>
                  </a:lnTo>
                  <a:lnTo>
                    <a:pt x="4" y="76"/>
                  </a:lnTo>
                  <a:lnTo>
                    <a:pt x="7" y="57"/>
                  </a:lnTo>
                  <a:lnTo>
                    <a:pt x="14" y="43"/>
                  </a:lnTo>
                  <a:lnTo>
                    <a:pt x="22" y="29"/>
                  </a:lnTo>
                  <a:lnTo>
                    <a:pt x="34" y="18"/>
                  </a:lnTo>
                  <a:lnTo>
                    <a:pt x="44" y="8"/>
                  </a:lnTo>
                  <a:lnTo>
                    <a:pt x="57" y="3"/>
                  </a:lnTo>
                  <a:lnTo>
                    <a:pt x="69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8" name="Freeform 50"/>
            <p:cNvSpPr>
              <a:spLocks/>
            </p:cNvSpPr>
            <p:nvPr/>
          </p:nvSpPr>
          <p:spPr bwMode="auto">
            <a:xfrm>
              <a:off x="2913" y="1413"/>
              <a:ext cx="14" cy="18"/>
            </a:xfrm>
            <a:custGeom>
              <a:avLst/>
              <a:gdLst>
                <a:gd name="T0" fmla="*/ 1 w 88"/>
                <a:gd name="T1" fmla="*/ 0 h 137"/>
                <a:gd name="T2" fmla="*/ 2 w 88"/>
                <a:gd name="T3" fmla="*/ 0 h 137"/>
                <a:gd name="T4" fmla="*/ 2 w 88"/>
                <a:gd name="T5" fmla="*/ 0 h 137"/>
                <a:gd name="T6" fmla="*/ 2 w 88"/>
                <a:gd name="T7" fmla="*/ 0 h 137"/>
                <a:gd name="T8" fmla="*/ 2 w 88"/>
                <a:gd name="T9" fmla="*/ 1 h 137"/>
                <a:gd name="T10" fmla="*/ 2 w 88"/>
                <a:gd name="T11" fmla="*/ 1 h 137"/>
                <a:gd name="T12" fmla="*/ 2 w 88"/>
                <a:gd name="T13" fmla="*/ 1 h 137"/>
                <a:gd name="T14" fmla="*/ 2 w 88"/>
                <a:gd name="T15" fmla="*/ 1 h 137"/>
                <a:gd name="T16" fmla="*/ 2 w 88"/>
                <a:gd name="T17" fmla="*/ 1 h 137"/>
                <a:gd name="T18" fmla="*/ 2 w 88"/>
                <a:gd name="T19" fmla="*/ 2 h 137"/>
                <a:gd name="T20" fmla="*/ 2 w 88"/>
                <a:gd name="T21" fmla="*/ 2 h 137"/>
                <a:gd name="T22" fmla="*/ 2 w 88"/>
                <a:gd name="T23" fmla="*/ 2 h 137"/>
                <a:gd name="T24" fmla="*/ 2 w 88"/>
                <a:gd name="T25" fmla="*/ 2 h 137"/>
                <a:gd name="T26" fmla="*/ 1 w 88"/>
                <a:gd name="T27" fmla="*/ 2 h 137"/>
                <a:gd name="T28" fmla="*/ 1 w 88"/>
                <a:gd name="T29" fmla="*/ 2 h 137"/>
                <a:gd name="T30" fmla="*/ 1 w 88"/>
                <a:gd name="T31" fmla="*/ 2 h 137"/>
                <a:gd name="T32" fmla="*/ 1 w 88"/>
                <a:gd name="T33" fmla="*/ 2 h 137"/>
                <a:gd name="T34" fmla="*/ 1 w 88"/>
                <a:gd name="T35" fmla="*/ 2 h 137"/>
                <a:gd name="T36" fmla="*/ 0 w 88"/>
                <a:gd name="T37" fmla="*/ 2 h 137"/>
                <a:gd name="T38" fmla="*/ 0 w 88"/>
                <a:gd name="T39" fmla="*/ 2 h 137"/>
                <a:gd name="T40" fmla="*/ 0 w 88"/>
                <a:gd name="T41" fmla="*/ 2 h 137"/>
                <a:gd name="T42" fmla="*/ 0 w 88"/>
                <a:gd name="T43" fmla="*/ 2 h 137"/>
                <a:gd name="T44" fmla="*/ 0 w 88"/>
                <a:gd name="T45" fmla="*/ 2 h 137"/>
                <a:gd name="T46" fmla="*/ 0 w 88"/>
                <a:gd name="T47" fmla="*/ 1 h 137"/>
                <a:gd name="T48" fmla="*/ 0 w 88"/>
                <a:gd name="T49" fmla="*/ 1 h 137"/>
                <a:gd name="T50" fmla="*/ 0 w 88"/>
                <a:gd name="T51" fmla="*/ 1 h 137"/>
                <a:gd name="T52" fmla="*/ 0 w 88"/>
                <a:gd name="T53" fmla="*/ 1 h 137"/>
                <a:gd name="T54" fmla="*/ 0 w 88"/>
                <a:gd name="T55" fmla="*/ 0 h 137"/>
                <a:gd name="T56" fmla="*/ 1 w 88"/>
                <a:gd name="T57" fmla="*/ 0 h 137"/>
                <a:gd name="T58" fmla="*/ 1 w 88"/>
                <a:gd name="T59" fmla="*/ 0 h 137"/>
                <a:gd name="T60" fmla="*/ 1 w 88"/>
                <a:gd name="T61" fmla="*/ 0 h 137"/>
                <a:gd name="T62" fmla="*/ 1 w 88"/>
                <a:gd name="T63" fmla="*/ 0 h 137"/>
                <a:gd name="T64" fmla="*/ 1 w 88"/>
                <a:gd name="T65" fmla="*/ 0 h 1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8"/>
                <a:gd name="T100" fmla="*/ 0 h 137"/>
                <a:gd name="T101" fmla="*/ 88 w 88"/>
                <a:gd name="T102" fmla="*/ 137 h 1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8" h="137">
                  <a:moveTo>
                    <a:pt x="58" y="1"/>
                  </a:moveTo>
                  <a:lnTo>
                    <a:pt x="65" y="4"/>
                  </a:lnTo>
                  <a:lnTo>
                    <a:pt x="73" y="9"/>
                  </a:lnTo>
                  <a:lnTo>
                    <a:pt x="79" y="17"/>
                  </a:lnTo>
                  <a:lnTo>
                    <a:pt x="84" y="27"/>
                  </a:lnTo>
                  <a:lnTo>
                    <a:pt x="87" y="37"/>
                  </a:lnTo>
                  <a:lnTo>
                    <a:pt x="88" y="50"/>
                  </a:lnTo>
                  <a:lnTo>
                    <a:pt x="88" y="63"/>
                  </a:lnTo>
                  <a:lnTo>
                    <a:pt x="88" y="77"/>
                  </a:lnTo>
                  <a:lnTo>
                    <a:pt x="83" y="89"/>
                  </a:lnTo>
                  <a:lnTo>
                    <a:pt x="79" y="102"/>
                  </a:lnTo>
                  <a:lnTo>
                    <a:pt x="73" y="112"/>
                  </a:lnTo>
                  <a:lnTo>
                    <a:pt x="66" y="122"/>
                  </a:lnTo>
                  <a:lnTo>
                    <a:pt x="57" y="129"/>
                  </a:lnTo>
                  <a:lnTo>
                    <a:pt x="49" y="134"/>
                  </a:lnTo>
                  <a:lnTo>
                    <a:pt x="40" y="137"/>
                  </a:lnTo>
                  <a:lnTo>
                    <a:pt x="33" y="137"/>
                  </a:lnTo>
                  <a:lnTo>
                    <a:pt x="22" y="133"/>
                  </a:lnTo>
                  <a:lnTo>
                    <a:pt x="16" y="128"/>
                  </a:lnTo>
                  <a:lnTo>
                    <a:pt x="9" y="119"/>
                  </a:lnTo>
                  <a:lnTo>
                    <a:pt x="5" y="111"/>
                  </a:lnTo>
                  <a:lnTo>
                    <a:pt x="2" y="99"/>
                  </a:lnTo>
                  <a:lnTo>
                    <a:pt x="0" y="88"/>
                  </a:lnTo>
                  <a:lnTo>
                    <a:pt x="0" y="75"/>
                  </a:lnTo>
                  <a:lnTo>
                    <a:pt x="3" y="62"/>
                  </a:lnTo>
                  <a:lnTo>
                    <a:pt x="5" y="46"/>
                  </a:lnTo>
                  <a:lnTo>
                    <a:pt x="9" y="35"/>
                  </a:lnTo>
                  <a:lnTo>
                    <a:pt x="16" y="23"/>
                  </a:lnTo>
                  <a:lnTo>
                    <a:pt x="24" y="15"/>
                  </a:lnTo>
                  <a:lnTo>
                    <a:pt x="31" y="6"/>
                  </a:lnTo>
                  <a:lnTo>
                    <a:pt x="40" y="2"/>
                  </a:lnTo>
                  <a:lnTo>
                    <a:pt x="48" y="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9E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2601" y="1372"/>
              <a:ext cx="108" cy="165"/>
            </a:xfrm>
            <a:custGeom>
              <a:avLst/>
              <a:gdLst>
                <a:gd name="T0" fmla="*/ 17 w 686"/>
                <a:gd name="T1" fmla="*/ 4 h 1261"/>
                <a:gd name="T2" fmla="*/ 0 w 686"/>
                <a:gd name="T3" fmla="*/ 0 h 1261"/>
                <a:gd name="T4" fmla="*/ 13 w 686"/>
                <a:gd name="T5" fmla="*/ 5 h 1261"/>
                <a:gd name="T6" fmla="*/ 1 w 686"/>
                <a:gd name="T7" fmla="*/ 3 h 1261"/>
                <a:gd name="T8" fmla="*/ 12 w 686"/>
                <a:gd name="T9" fmla="*/ 8 h 1261"/>
                <a:gd name="T10" fmla="*/ 2 w 686"/>
                <a:gd name="T11" fmla="*/ 6 h 1261"/>
                <a:gd name="T12" fmla="*/ 12 w 686"/>
                <a:gd name="T13" fmla="*/ 11 h 1261"/>
                <a:gd name="T14" fmla="*/ 3 w 686"/>
                <a:gd name="T15" fmla="*/ 9 h 1261"/>
                <a:gd name="T16" fmla="*/ 11 w 686"/>
                <a:gd name="T17" fmla="*/ 13 h 1261"/>
                <a:gd name="T18" fmla="*/ 3 w 686"/>
                <a:gd name="T19" fmla="*/ 12 h 1261"/>
                <a:gd name="T20" fmla="*/ 11 w 686"/>
                <a:gd name="T21" fmla="*/ 16 h 1261"/>
                <a:gd name="T22" fmla="*/ 4 w 686"/>
                <a:gd name="T23" fmla="*/ 15 h 1261"/>
                <a:gd name="T24" fmla="*/ 10 w 686"/>
                <a:gd name="T25" fmla="*/ 17 h 1261"/>
                <a:gd name="T26" fmla="*/ 5 w 686"/>
                <a:gd name="T27" fmla="*/ 17 h 1261"/>
                <a:gd name="T28" fmla="*/ 17 w 686"/>
                <a:gd name="T29" fmla="*/ 22 h 1261"/>
                <a:gd name="T30" fmla="*/ 17 w 686"/>
                <a:gd name="T31" fmla="*/ 4 h 12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6"/>
                <a:gd name="T49" fmla="*/ 0 h 1261"/>
                <a:gd name="T50" fmla="*/ 686 w 686"/>
                <a:gd name="T51" fmla="*/ 1261 h 12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6" h="1261">
                  <a:moveTo>
                    <a:pt x="686" y="245"/>
                  </a:moveTo>
                  <a:lnTo>
                    <a:pt x="0" y="0"/>
                  </a:lnTo>
                  <a:lnTo>
                    <a:pt x="532" y="307"/>
                  </a:lnTo>
                  <a:lnTo>
                    <a:pt x="52" y="195"/>
                  </a:lnTo>
                  <a:lnTo>
                    <a:pt x="491" y="452"/>
                  </a:lnTo>
                  <a:lnTo>
                    <a:pt x="82" y="359"/>
                  </a:lnTo>
                  <a:lnTo>
                    <a:pt x="482" y="626"/>
                  </a:lnTo>
                  <a:lnTo>
                    <a:pt x="122" y="533"/>
                  </a:lnTo>
                  <a:lnTo>
                    <a:pt x="451" y="780"/>
                  </a:lnTo>
                  <a:lnTo>
                    <a:pt x="133" y="687"/>
                  </a:lnTo>
                  <a:lnTo>
                    <a:pt x="451" y="922"/>
                  </a:lnTo>
                  <a:lnTo>
                    <a:pt x="175" y="852"/>
                  </a:lnTo>
                  <a:lnTo>
                    <a:pt x="420" y="1015"/>
                  </a:lnTo>
                  <a:lnTo>
                    <a:pt x="206" y="994"/>
                  </a:lnTo>
                  <a:lnTo>
                    <a:pt x="677" y="1261"/>
                  </a:lnTo>
                  <a:lnTo>
                    <a:pt x="686" y="245"/>
                  </a:lnTo>
                  <a:close/>
                </a:path>
              </a:pathLst>
            </a:custGeom>
            <a:solidFill>
              <a:srgbClr val="9E8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2635" y="1318"/>
              <a:ext cx="213" cy="58"/>
            </a:xfrm>
            <a:custGeom>
              <a:avLst/>
              <a:gdLst>
                <a:gd name="T0" fmla="*/ 0 w 1342"/>
                <a:gd name="T1" fmla="*/ 4 h 451"/>
                <a:gd name="T2" fmla="*/ 29 w 1342"/>
                <a:gd name="T3" fmla="*/ 0 h 451"/>
                <a:gd name="T4" fmla="*/ 10 w 1342"/>
                <a:gd name="T5" fmla="*/ 4 h 451"/>
                <a:gd name="T6" fmla="*/ 29 w 1342"/>
                <a:gd name="T7" fmla="*/ 1 h 451"/>
                <a:gd name="T8" fmla="*/ 13 w 1342"/>
                <a:gd name="T9" fmla="*/ 5 h 451"/>
                <a:gd name="T10" fmla="*/ 32 w 1342"/>
                <a:gd name="T11" fmla="*/ 2 h 451"/>
                <a:gd name="T12" fmla="*/ 16 w 1342"/>
                <a:gd name="T13" fmla="*/ 6 h 451"/>
                <a:gd name="T14" fmla="*/ 34 w 1342"/>
                <a:gd name="T15" fmla="*/ 3 h 451"/>
                <a:gd name="T16" fmla="*/ 15 w 1342"/>
                <a:gd name="T17" fmla="*/ 7 h 451"/>
                <a:gd name="T18" fmla="*/ 0 w 1342"/>
                <a:gd name="T19" fmla="*/ 4 h 4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2"/>
                <a:gd name="T31" fmla="*/ 0 h 451"/>
                <a:gd name="T32" fmla="*/ 1342 w 1342"/>
                <a:gd name="T33" fmla="*/ 451 h 4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2" h="451">
                  <a:moveTo>
                    <a:pt x="0" y="257"/>
                  </a:moveTo>
                  <a:lnTo>
                    <a:pt x="1137" y="0"/>
                  </a:lnTo>
                  <a:lnTo>
                    <a:pt x="379" y="236"/>
                  </a:lnTo>
                  <a:lnTo>
                    <a:pt x="1168" y="71"/>
                  </a:lnTo>
                  <a:lnTo>
                    <a:pt x="513" y="286"/>
                  </a:lnTo>
                  <a:lnTo>
                    <a:pt x="1261" y="103"/>
                  </a:lnTo>
                  <a:lnTo>
                    <a:pt x="645" y="348"/>
                  </a:lnTo>
                  <a:lnTo>
                    <a:pt x="1342" y="184"/>
                  </a:lnTo>
                  <a:lnTo>
                    <a:pt x="604" y="451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8FF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2737" y="1324"/>
              <a:ext cx="230" cy="220"/>
            </a:xfrm>
            <a:custGeom>
              <a:avLst/>
              <a:gdLst>
                <a:gd name="T0" fmla="*/ 0 w 1455"/>
                <a:gd name="T1" fmla="*/ 29 h 1685"/>
                <a:gd name="T2" fmla="*/ 1 w 1455"/>
                <a:gd name="T3" fmla="*/ 9 h 1685"/>
                <a:gd name="T4" fmla="*/ 36 w 1455"/>
                <a:gd name="T5" fmla="*/ 0 h 1685"/>
                <a:gd name="T6" fmla="*/ 34 w 1455"/>
                <a:gd name="T7" fmla="*/ 16 h 1685"/>
                <a:gd name="T8" fmla="*/ 0 w 1455"/>
                <a:gd name="T9" fmla="*/ 29 h 16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5"/>
                <a:gd name="T16" fmla="*/ 0 h 1685"/>
                <a:gd name="T17" fmla="*/ 1455 w 1455"/>
                <a:gd name="T18" fmla="*/ 1685 h 16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5" h="1685">
                  <a:moveTo>
                    <a:pt x="0" y="1685"/>
                  </a:moveTo>
                  <a:lnTo>
                    <a:pt x="60" y="549"/>
                  </a:lnTo>
                  <a:lnTo>
                    <a:pt x="1455" y="0"/>
                  </a:lnTo>
                  <a:lnTo>
                    <a:pt x="1356" y="917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pic>
        <p:nvPicPr>
          <p:cNvPr id="494603" name="Picture 54" descr="chztfzup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86538" y="1724025"/>
            <a:ext cx="590550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44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45" name="Text Box 57"/>
          <p:cNvSpPr txBox="1">
            <a:spLocks noChangeArrowheads="1"/>
          </p:cNvSpPr>
          <p:nvPr/>
        </p:nvSpPr>
        <p:spPr bwMode="auto">
          <a:xfrm>
            <a:off x="3238500" y="1679575"/>
            <a:ext cx="1712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AP: access point</a:t>
            </a:r>
          </a:p>
        </p:txBody>
      </p:sp>
      <p:sp>
        <p:nvSpPr>
          <p:cNvPr id="146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827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AS:</a:t>
            </a:r>
          </a:p>
          <a:p>
            <a:pPr algn="ctr">
              <a:defRPr/>
            </a:pPr>
            <a:r>
              <a:rPr lang="en-US" sz="16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Authentication</a:t>
            </a:r>
          </a:p>
          <a:p>
            <a:pPr algn="ctr">
              <a:defRPr/>
            </a:pPr>
            <a:r>
              <a:rPr lang="en-US" sz="16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server</a:t>
            </a:r>
          </a:p>
        </p:txBody>
      </p:sp>
      <p:sp>
        <p:nvSpPr>
          <p:cNvPr id="147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903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wired</a:t>
            </a:r>
          </a:p>
          <a:p>
            <a:pPr algn="ctr">
              <a:defRPr/>
            </a:pPr>
            <a:r>
              <a:rPr lang="en-US" sz="16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network</a:t>
            </a: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1752600" y="1689100"/>
            <a:ext cx="1323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MH:</a:t>
            </a:r>
            <a:endParaRPr lang="en-US" sz="1600" b="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ctr">
              <a:defRPr/>
            </a:pPr>
            <a:r>
              <a:rPr lang="en-US" sz="1600" b="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client station</a:t>
            </a:r>
          </a:p>
        </p:txBody>
      </p:sp>
      <p:grpSp>
        <p:nvGrpSpPr>
          <p:cNvPr id="175" name="组合 174"/>
          <p:cNvGrpSpPr>
            <a:grpSpLocks/>
          </p:cNvGrpSpPr>
          <p:nvPr/>
        </p:nvGrpSpPr>
        <p:grpSpPr bwMode="auto">
          <a:xfrm>
            <a:off x="1333500" y="2735263"/>
            <a:ext cx="2641600" cy="615950"/>
            <a:chOff x="1333500" y="2735263"/>
            <a:chExt cx="2641600" cy="615950"/>
          </a:xfrm>
        </p:grpSpPr>
        <p:grpSp>
          <p:nvGrpSpPr>
            <p:cNvPr id="494637" name="Group 61"/>
            <p:cNvGrpSpPr>
              <a:grpSpLocks/>
            </p:cNvGrpSpPr>
            <p:nvPr/>
          </p:nvGrpSpPr>
          <p:grpSpPr bwMode="auto">
            <a:xfrm>
              <a:off x="1765300" y="2767013"/>
              <a:ext cx="1960563" cy="584200"/>
              <a:chOff x="1323" y="1409"/>
              <a:chExt cx="1235" cy="368"/>
            </a:xfrm>
          </p:grpSpPr>
          <p:sp>
            <p:nvSpPr>
              <p:cNvPr id="150" name="Oval 62"/>
              <p:cNvSpPr>
                <a:spLocks noChangeArrowheads="1"/>
              </p:cNvSpPr>
              <p:nvPr/>
            </p:nvSpPr>
            <p:spPr bwMode="auto">
              <a:xfrm>
                <a:off x="1446" y="1440"/>
                <a:ext cx="168" cy="15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51" name="Text Box 63"/>
              <p:cNvSpPr txBox="1">
                <a:spLocks noChangeArrowheads="1"/>
              </p:cNvSpPr>
              <p:nvPr/>
            </p:nvSpPr>
            <p:spPr bwMode="auto">
              <a:xfrm>
                <a:off x="1323" y="1409"/>
                <a:ext cx="12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600" b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  <a:t>1   Discovery of</a:t>
                </a:r>
              </a:p>
              <a:p>
                <a:pPr algn="ctr">
                  <a:defRPr/>
                </a:pPr>
                <a:r>
                  <a:rPr lang="en-US" sz="1600" b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  <a:t>security capabilities</a:t>
                </a:r>
              </a:p>
            </p:txBody>
          </p:sp>
        </p:grp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1333500" y="2735263"/>
              <a:ext cx="2641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176" name="组合 175"/>
          <p:cNvGrpSpPr>
            <a:grpSpLocks/>
          </p:cNvGrpSpPr>
          <p:nvPr/>
        </p:nvGrpSpPr>
        <p:grpSpPr bwMode="auto">
          <a:xfrm>
            <a:off x="1392238" y="3548063"/>
            <a:ext cx="5700712" cy="847725"/>
            <a:chOff x="1392238" y="3548063"/>
            <a:chExt cx="5701372" cy="848300"/>
          </a:xfrm>
        </p:grpSpPr>
        <p:sp>
          <p:nvSpPr>
            <p:cNvPr id="153" name="Line 65"/>
            <p:cNvSpPr>
              <a:spLocks noChangeShapeType="1"/>
            </p:cNvSpPr>
            <p:nvPr/>
          </p:nvSpPr>
          <p:spPr bwMode="auto">
            <a:xfrm flipH="1">
              <a:off x="1392238" y="3794292"/>
              <a:ext cx="25545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 flipH="1">
              <a:off x="4434240" y="3800646"/>
              <a:ext cx="25545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55" name="Freeform 67"/>
            <p:cNvSpPr>
              <a:spLocks/>
            </p:cNvSpPr>
            <p:nvPr/>
          </p:nvSpPr>
          <p:spPr bwMode="auto">
            <a:xfrm>
              <a:off x="3889664" y="3548063"/>
              <a:ext cx="609671" cy="260527"/>
            </a:xfrm>
            <a:custGeom>
              <a:avLst/>
              <a:gdLst>
                <a:gd name="T0" fmla="*/ 45362810 w 384"/>
                <a:gd name="T1" fmla="*/ 413305570 h 164"/>
                <a:gd name="T2" fmla="*/ 483870045 w 384"/>
                <a:gd name="T3" fmla="*/ 22682198 h 164"/>
                <a:gd name="T4" fmla="*/ 851812939 w 384"/>
                <a:gd name="T5" fmla="*/ 413305570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59" name="Text Box 71"/>
            <p:cNvSpPr txBox="1">
              <a:spLocks noChangeArrowheads="1"/>
            </p:cNvSpPr>
            <p:nvPr/>
          </p:nvSpPr>
          <p:spPr bwMode="auto">
            <a:xfrm>
              <a:off x="1739940" y="3811767"/>
              <a:ext cx="5353670" cy="584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MH </a:t>
              </a: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and AS mutually authenticate, together</a:t>
              </a:r>
            </a:p>
            <a:p>
              <a:pPr algn="ctr">
                <a:defRPr/>
              </a:pP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generate Master Key </a:t>
              </a: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(K</a:t>
              </a:r>
              <a:r>
                <a:rPr lang="en-US" sz="1600" b="0" baseline="-2500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S</a:t>
              </a: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). </a:t>
              </a: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AP </a:t>
              </a: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serves </a:t>
              </a: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as “pass through”</a:t>
              </a:r>
            </a:p>
          </p:txBody>
        </p:sp>
        <p:grpSp>
          <p:nvGrpSpPr>
            <p:cNvPr id="494634" name="Group 72"/>
            <p:cNvGrpSpPr>
              <a:grpSpLocks/>
            </p:cNvGrpSpPr>
            <p:nvPr/>
          </p:nvGrpSpPr>
          <p:grpSpPr bwMode="auto">
            <a:xfrm>
              <a:off x="2106613" y="3797300"/>
              <a:ext cx="296862" cy="336550"/>
              <a:chOff x="1864" y="3225"/>
              <a:chExt cx="187" cy="212"/>
            </a:xfrm>
          </p:grpSpPr>
          <p:sp>
            <p:nvSpPr>
              <p:cNvPr id="161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62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600" b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178" name="组合 177"/>
          <p:cNvGrpSpPr>
            <a:grpSpLocks/>
          </p:cNvGrpSpPr>
          <p:nvPr/>
        </p:nvGrpSpPr>
        <p:grpSpPr bwMode="auto">
          <a:xfrm>
            <a:off x="1368425" y="4668838"/>
            <a:ext cx="1489075" cy="688975"/>
            <a:chOff x="1368425" y="4668838"/>
            <a:chExt cx="1489063" cy="688988"/>
          </a:xfrm>
        </p:grpSpPr>
        <p:grpSp>
          <p:nvGrpSpPr>
            <p:cNvPr id="494626" name="Group 75"/>
            <p:cNvGrpSpPr>
              <a:grpSpLocks/>
            </p:cNvGrpSpPr>
            <p:nvPr/>
          </p:nvGrpSpPr>
          <p:grpSpPr bwMode="auto">
            <a:xfrm>
              <a:off x="1368425" y="4668838"/>
              <a:ext cx="296863" cy="336550"/>
              <a:chOff x="1864" y="3225"/>
              <a:chExt cx="187" cy="212"/>
            </a:xfrm>
          </p:grpSpPr>
          <p:sp>
            <p:nvSpPr>
              <p:cNvPr id="164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65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600" b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66" name="Text Box 78"/>
            <p:cNvSpPr txBox="1">
              <a:spLocks noChangeArrowheads="1"/>
            </p:cNvSpPr>
            <p:nvPr/>
          </p:nvSpPr>
          <p:spPr bwMode="auto">
            <a:xfrm>
              <a:off x="1635123" y="4773615"/>
              <a:ext cx="1222365" cy="584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MH </a:t>
              </a: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derives</a:t>
              </a:r>
            </a:p>
            <a:p>
              <a:pPr algn="ctr">
                <a:defRPr/>
              </a:pP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similar K</a:t>
              </a:r>
              <a:r>
                <a:rPr lang="en-US" sz="1600" b="0" baseline="-2500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S</a:t>
              </a:r>
              <a:endParaRPr lang="en-US" sz="1600" b="0" baseline="-25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177" name="组合 176"/>
          <p:cNvGrpSpPr>
            <a:grpSpLocks/>
          </p:cNvGrpSpPr>
          <p:nvPr/>
        </p:nvGrpSpPr>
        <p:grpSpPr bwMode="auto">
          <a:xfrm>
            <a:off x="4330700" y="4762500"/>
            <a:ext cx="3213100" cy="608013"/>
            <a:chOff x="4330700" y="4762500"/>
            <a:chExt cx="3213129" cy="608588"/>
          </a:xfrm>
        </p:grpSpPr>
        <p:grpSp>
          <p:nvGrpSpPr>
            <p:cNvPr id="494621" name="Group 68"/>
            <p:cNvGrpSpPr>
              <a:grpSpLocks/>
            </p:cNvGrpSpPr>
            <p:nvPr/>
          </p:nvGrpSpPr>
          <p:grpSpPr bwMode="auto">
            <a:xfrm>
              <a:off x="6180138" y="4762500"/>
              <a:ext cx="296862" cy="336550"/>
              <a:chOff x="1864" y="3225"/>
              <a:chExt cx="187" cy="212"/>
            </a:xfrm>
          </p:grpSpPr>
          <p:sp>
            <p:nvSpPr>
              <p:cNvPr id="157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58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600" b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67" name="Line 79"/>
            <p:cNvSpPr>
              <a:spLocks noChangeShapeType="1"/>
            </p:cNvSpPr>
            <p:nvPr/>
          </p:nvSpPr>
          <p:spPr bwMode="auto">
            <a:xfrm>
              <a:off x="4330700" y="4775212"/>
              <a:ext cx="26416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68" name="Text Box 80"/>
            <p:cNvSpPr txBox="1">
              <a:spLocks noChangeArrowheads="1"/>
            </p:cNvSpPr>
            <p:nvPr/>
          </p:nvSpPr>
          <p:spPr bwMode="auto">
            <a:xfrm>
              <a:off x="6424632" y="4786336"/>
              <a:ext cx="1119197" cy="58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AS sends </a:t>
              </a:r>
              <a:b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</a:b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K</a:t>
              </a:r>
              <a:r>
                <a:rPr lang="en-US" sz="1600" b="0" baseline="-2500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S</a:t>
              </a: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 to </a:t>
              </a:r>
              <a:r>
                <a:rPr lang="en-US" sz="1600" b="0" dirty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AP</a:t>
              </a:r>
            </a:p>
          </p:txBody>
        </p:sp>
      </p:grpSp>
      <p:grpSp>
        <p:nvGrpSpPr>
          <p:cNvPr id="179" name="组合 178"/>
          <p:cNvGrpSpPr>
            <a:grpSpLocks/>
          </p:cNvGrpSpPr>
          <p:nvPr/>
        </p:nvGrpSpPr>
        <p:grpSpPr bwMode="auto">
          <a:xfrm>
            <a:off x="1457325" y="5761038"/>
            <a:ext cx="4959350" cy="609600"/>
            <a:chOff x="1457325" y="5761038"/>
            <a:chExt cx="4959329" cy="609600"/>
          </a:xfrm>
        </p:grpSpPr>
        <p:sp>
          <p:nvSpPr>
            <p:cNvPr id="169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5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494616" name="Group 82"/>
            <p:cNvGrpSpPr>
              <a:grpSpLocks/>
            </p:cNvGrpSpPr>
            <p:nvPr/>
          </p:nvGrpSpPr>
          <p:grpSpPr bwMode="auto">
            <a:xfrm>
              <a:off x="1643041" y="5786438"/>
              <a:ext cx="4773613" cy="584200"/>
              <a:chOff x="1401" y="3614"/>
              <a:chExt cx="3007" cy="368"/>
            </a:xfrm>
          </p:grpSpPr>
          <p:grpSp>
            <p:nvGrpSpPr>
              <p:cNvPr id="494617" name="Group 83"/>
              <p:cNvGrpSpPr>
                <a:grpSpLocks/>
              </p:cNvGrpSpPr>
              <p:nvPr/>
            </p:nvGrpSpPr>
            <p:grpSpPr bwMode="auto">
              <a:xfrm>
                <a:off x="1439" y="3632"/>
                <a:ext cx="187" cy="212"/>
                <a:chOff x="1864" y="3225"/>
                <a:chExt cx="187" cy="212"/>
              </a:xfrm>
            </p:grpSpPr>
            <p:sp>
              <p:nvSpPr>
                <p:cNvPr id="173" name="Oval 84"/>
                <p:cNvSpPr>
                  <a:spLocks noChangeArrowheads="1"/>
                </p:cNvSpPr>
                <p:nvPr/>
              </p:nvSpPr>
              <p:spPr bwMode="auto">
                <a:xfrm>
                  <a:off x="1871" y="3256"/>
                  <a:ext cx="168" cy="156"/>
                </a:xfrm>
                <a:prstGeom prst="ellipse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2400" b="0">
                    <a:solidFill>
                      <a:srgbClr val="000000"/>
                    </a:solidFill>
                    <a:latin typeface="Times New Roman" pitchFamily="18" charset="0"/>
                    <a:ea typeface="+mn-ea"/>
                  </a:endParaRPr>
                </a:p>
              </p:txBody>
            </p:sp>
            <p:sp>
              <p:nvSpPr>
                <p:cNvPr id="17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864" y="3225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b="0" dirty="0">
                      <a:solidFill>
                        <a:srgbClr val="000000"/>
                      </a:solidFill>
                      <a:latin typeface="Arial" charset="0"/>
                      <a:ea typeface="+mn-ea"/>
                      <a:cs typeface="Arial" charset="0"/>
                    </a:rPr>
                    <a:t>4</a:t>
                  </a:r>
                </a:p>
              </p:txBody>
            </p:sp>
          </p:grpSp>
          <p:sp>
            <p:nvSpPr>
              <p:cNvPr id="172" name="Text Box 86"/>
              <p:cNvSpPr txBox="1">
                <a:spLocks noChangeArrowheads="1"/>
              </p:cNvSpPr>
              <p:nvPr/>
            </p:nvSpPr>
            <p:spPr bwMode="auto">
              <a:xfrm>
                <a:off x="1401" y="3614"/>
                <a:ext cx="300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b="0" dirty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  <a:t>MH, AP use K</a:t>
                </a:r>
                <a:r>
                  <a:rPr lang="en-US" sz="1600" b="0" baseline="-25000" dirty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  <a:t>S</a:t>
                </a:r>
                <a:r>
                  <a:rPr lang="en-US" sz="1600" b="0" dirty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  <a:t> to derive Temporal Key (TK) </a:t>
                </a:r>
                <a:br>
                  <a:rPr lang="en-US" sz="1600" b="0" dirty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</a:br>
                <a:r>
                  <a:rPr lang="en-US" sz="1600" b="0" dirty="0">
                    <a:solidFill>
                      <a:srgbClr val="000000"/>
                    </a:solidFill>
                    <a:latin typeface="Arial" charset="0"/>
                    <a:ea typeface="+mn-ea"/>
                    <a:cs typeface="Arial" charset="0"/>
                  </a:rPr>
                  <a:t>used for message encryption, integrity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EAP: Extensible</a:t>
            </a:r>
            <a:r>
              <a:rPr lang="en-US" altLang="zh-CN" sz="3600" smtClean="0"/>
              <a:t> Authentication Protocol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85875"/>
            <a:ext cx="8569325" cy="2500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EAP: end-end client (mobile) to authentication server protocol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EAP sent over separate “links”</a:t>
            </a:r>
          </a:p>
          <a:p>
            <a:pPr lvl="1">
              <a:defRPr/>
            </a:pPr>
            <a:r>
              <a:rPr lang="en-US" dirty="0" smtClean="0"/>
              <a:t>Mobile-to-AP (</a:t>
            </a:r>
            <a:r>
              <a:rPr lang="en-US" dirty="0" smtClean="0">
                <a:solidFill>
                  <a:srgbClr val="0000FF"/>
                </a:solidFill>
              </a:rPr>
              <a:t>EAP over LAN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AP to authentication server (</a:t>
            </a:r>
            <a:r>
              <a:rPr lang="en-US" dirty="0" smtClean="0">
                <a:solidFill>
                  <a:srgbClr val="0000FF"/>
                </a:solidFill>
              </a:rPr>
              <a:t>RADIUS over UDP</a:t>
            </a:r>
            <a:r>
              <a:rPr lang="en-US" dirty="0" smtClean="0"/>
              <a:t>)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RADIUS</a:t>
            </a:r>
            <a:r>
              <a:rPr lang="en-US" dirty="0" smtClean="0"/>
              <a:t>: Remote Authentication Dial In User Service</a:t>
            </a:r>
          </a:p>
          <a:p>
            <a:pPr lvl="1">
              <a:defRPr/>
            </a:pPr>
            <a:r>
              <a:rPr lang="en-US" dirty="0" smtClean="0"/>
              <a:t>Provides centralized Authentication, Authorization, and Accounting</a:t>
            </a:r>
            <a:endParaRPr lang="en-US" dirty="0"/>
          </a:p>
        </p:txBody>
      </p:sp>
      <p:sp>
        <p:nvSpPr>
          <p:cNvPr id="8079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152CB9-C185-496C-A85D-408A7C0DCBF2}" type="slidenum">
              <a:rPr lang="en-US" altLang="zh-CN" smtClean="0"/>
              <a:pPr/>
              <a:t>134</a:t>
            </a:fld>
            <a:endParaRPr lang="en-US" altLang="zh-CN" smtClean="0"/>
          </a:p>
        </p:txBody>
      </p:sp>
      <p:grpSp>
        <p:nvGrpSpPr>
          <p:cNvPr id="807945" name="Group 8"/>
          <p:cNvGrpSpPr>
            <a:grpSpLocks/>
          </p:cNvGrpSpPr>
          <p:nvPr/>
        </p:nvGrpSpPr>
        <p:grpSpPr bwMode="auto">
          <a:xfrm>
            <a:off x="1308100" y="3937000"/>
            <a:ext cx="822325" cy="727075"/>
            <a:chOff x="2870" y="1518"/>
            <a:chExt cx="292" cy="320"/>
          </a:xfrm>
        </p:grpSpPr>
        <p:graphicFrame>
          <p:nvGraphicFramePr>
            <p:cNvPr id="807940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807940" r:id="rId4" imgW="819000" imgH="847800" progId="">
                <p:embed/>
              </p:oleObj>
            </a:graphicData>
          </a:graphic>
        </p:graphicFrame>
        <p:graphicFrame>
          <p:nvGraphicFramePr>
            <p:cNvPr id="807941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807941" r:id="rId5" imgW="1266840" imgH="1200240" progId="">
                <p:embed/>
              </p:oleObj>
            </a:graphicData>
          </a:graphic>
        </p:graphicFrame>
      </p:grpSp>
      <p:grpSp>
        <p:nvGrpSpPr>
          <p:cNvPr id="807946" name="Group 11"/>
          <p:cNvGrpSpPr>
            <a:grpSpLocks/>
          </p:cNvGrpSpPr>
          <p:nvPr/>
        </p:nvGrpSpPr>
        <p:grpSpPr bwMode="auto">
          <a:xfrm flipH="1">
            <a:off x="3984625" y="3875088"/>
            <a:ext cx="633413" cy="412750"/>
            <a:chOff x="2700" y="926"/>
            <a:chExt cx="435" cy="406"/>
          </a:xfrm>
        </p:grpSpPr>
        <p:sp>
          <p:nvSpPr>
            <p:cNvPr id="55" name="Freeform 12"/>
            <p:cNvSpPr>
              <a:spLocks noEditPoints="1"/>
            </p:cNvSpPr>
            <p:nvPr/>
          </p:nvSpPr>
          <p:spPr bwMode="auto">
            <a:xfrm>
              <a:off x="2700" y="926"/>
              <a:ext cx="435" cy="375"/>
            </a:xfrm>
            <a:custGeom>
              <a:avLst/>
              <a:gdLst>
                <a:gd name="T0" fmla="*/ 8 w 2742"/>
                <a:gd name="T1" fmla="*/ 0 h 2869"/>
                <a:gd name="T2" fmla="*/ 9 w 2742"/>
                <a:gd name="T3" fmla="*/ 0 h 2869"/>
                <a:gd name="T4" fmla="*/ 10 w 2742"/>
                <a:gd name="T5" fmla="*/ 1 h 2869"/>
                <a:gd name="T6" fmla="*/ 11 w 2742"/>
                <a:gd name="T7" fmla="*/ 1 h 2869"/>
                <a:gd name="T8" fmla="*/ 11 w 2742"/>
                <a:gd name="T9" fmla="*/ 1 h 2869"/>
                <a:gd name="T10" fmla="*/ 11 w 2742"/>
                <a:gd name="T11" fmla="*/ 2 h 2869"/>
                <a:gd name="T12" fmla="*/ 10 w 2742"/>
                <a:gd name="T13" fmla="*/ 3 h 2869"/>
                <a:gd name="T14" fmla="*/ 9 w 2742"/>
                <a:gd name="T15" fmla="*/ 4 h 2869"/>
                <a:gd name="T16" fmla="*/ 7 w 2742"/>
                <a:gd name="T17" fmla="*/ 5 h 2869"/>
                <a:gd name="T18" fmla="*/ 5 w 2742"/>
                <a:gd name="T19" fmla="*/ 6 h 2869"/>
                <a:gd name="T20" fmla="*/ 3 w 2742"/>
                <a:gd name="T21" fmla="*/ 6 h 2869"/>
                <a:gd name="T22" fmla="*/ 1 w 2742"/>
                <a:gd name="T23" fmla="*/ 6 h 2869"/>
                <a:gd name="T24" fmla="*/ 0 w 2742"/>
                <a:gd name="T25" fmla="*/ 5 h 2869"/>
                <a:gd name="T26" fmla="*/ 0 w 2742"/>
                <a:gd name="T27" fmla="*/ 4 h 2869"/>
                <a:gd name="T28" fmla="*/ 0 w 2742"/>
                <a:gd name="T29" fmla="*/ 3 h 2869"/>
                <a:gd name="T30" fmla="*/ 1 w 2742"/>
                <a:gd name="T31" fmla="*/ 2 h 2869"/>
                <a:gd name="T32" fmla="*/ 3 w 2742"/>
                <a:gd name="T33" fmla="*/ 1 h 2869"/>
                <a:gd name="T34" fmla="*/ 4 w 2742"/>
                <a:gd name="T35" fmla="*/ 1 h 2869"/>
                <a:gd name="T36" fmla="*/ 5 w 2742"/>
                <a:gd name="T37" fmla="*/ 1 h 2869"/>
                <a:gd name="T38" fmla="*/ 6 w 2742"/>
                <a:gd name="T39" fmla="*/ 0 h 2869"/>
                <a:gd name="T40" fmla="*/ 7 w 2742"/>
                <a:gd name="T41" fmla="*/ 0 h 2869"/>
                <a:gd name="T42" fmla="*/ 8 w 2742"/>
                <a:gd name="T43" fmla="*/ 0 h 2869"/>
                <a:gd name="T44" fmla="*/ 7 w 2742"/>
                <a:gd name="T45" fmla="*/ 0 h 2869"/>
                <a:gd name="T46" fmla="*/ 6 w 2742"/>
                <a:gd name="T47" fmla="*/ 0 h 2869"/>
                <a:gd name="T48" fmla="*/ 5 w 2742"/>
                <a:gd name="T49" fmla="*/ 1 h 2869"/>
                <a:gd name="T50" fmla="*/ 3 w 2742"/>
                <a:gd name="T51" fmla="*/ 1 h 2869"/>
                <a:gd name="T52" fmla="*/ 2 w 2742"/>
                <a:gd name="T53" fmla="*/ 2 h 2869"/>
                <a:gd name="T54" fmla="*/ 1 w 2742"/>
                <a:gd name="T55" fmla="*/ 2 h 2869"/>
                <a:gd name="T56" fmla="*/ 1 w 2742"/>
                <a:gd name="T57" fmla="*/ 3 h 2869"/>
                <a:gd name="T58" fmla="*/ 0 w 2742"/>
                <a:gd name="T59" fmla="*/ 4 h 2869"/>
                <a:gd name="T60" fmla="*/ 1 w 2742"/>
                <a:gd name="T61" fmla="*/ 5 h 2869"/>
                <a:gd name="T62" fmla="*/ 2 w 2742"/>
                <a:gd name="T63" fmla="*/ 6 h 2869"/>
                <a:gd name="T64" fmla="*/ 4 w 2742"/>
                <a:gd name="T65" fmla="*/ 6 h 2869"/>
                <a:gd name="T66" fmla="*/ 6 w 2742"/>
                <a:gd name="T67" fmla="*/ 6 h 2869"/>
                <a:gd name="T68" fmla="*/ 8 w 2742"/>
                <a:gd name="T69" fmla="*/ 5 h 2869"/>
                <a:gd name="T70" fmla="*/ 9 w 2742"/>
                <a:gd name="T71" fmla="*/ 4 h 2869"/>
                <a:gd name="T72" fmla="*/ 10 w 2742"/>
                <a:gd name="T73" fmla="*/ 3 h 2869"/>
                <a:gd name="T74" fmla="*/ 11 w 2742"/>
                <a:gd name="T75" fmla="*/ 2 h 2869"/>
                <a:gd name="T76" fmla="*/ 11 w 2742"/>
                <a:gd name="T77" fmla="*/ 1 h 2869"/>
                <a:gd name="T78" fmla="*/ 10 w 2742"/>
                <a:gd name="T79" fmla="*/ 1 h 2869"/>
                <a:gd name="T80" fmla="*/ 10 w 2742"/>
                <a:gd name="T81" fmla="*/ 0 h 2869"/>
                <a:gd name="T82" fmla="*/ 9 w 2742"/>
                <a:gd name="T83" fmla="*/ 0 h 2869"/>
                <a:gd name="T84" fmla="*/ 8 w 2742"/>
                <a:gd name="T85" fmla="*/ 0 h 28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2"/>
                <a:gd name="T130" fmla="*/ 0 h 2869"/>
                <a:gd name="T131" fmla="*/ 2742 w 2742"/>
                <a:gd name="T132" fmla="*/ 2869 h 28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2" h="2869">
                  <a:moveTo>
                    <a:pt x="1945" y="0"/>
                  </a:moveTo>
                  <a:lnTo>
                    <a:pt x="2028" y="3"/>
                  </a:lnTo>
                  <a:lnTo>
                    <a:pt x="2110" y="13"/>
                  </a:lnTo>
                  <a:lnTo>
                    <a:pt x="2187" y="30"/>
                  </a:lnTo>
                  <a:lnTo>
                    <a:pt x="2261" y="54"/>
                  </a:lnTo>
                  <a:lnTo>
                    <a:pt x="2328" y="83"/>
                  </a:lnTo>
                  <a:lnTo>
                    <a:pt x="2393" y="119"/>
                  </a:lnTo>
                  <a:lnTo>
                    <a:pt x="2451" y="160"/>
                  </a:lnTo>
                  <a:lnTo>
                    <a:pt x="2506" y="208"/>
                  </a:lnTo>
                  <a:lnTo>
                    <a:pt x="2560" y="266"/>
                  </a:lnTo>
                  <a:lnTo>
                    <a:pt x="2611" y="331"/>
                  </a:lnTo>
                  <a:lnTo>
                    <a:pt x="2653" y="402"/>
                  </a:lnTo>
                  <a:lnTo>
                    <a:pt x="2689" y="482"/>
                  </a:lnTo>
                  <a:lnTo>
                    <a:pt x="2715" y="570"/>
                  </a:lnTo>
                  <a:lnTo>
                    <a:pt x="2735" y="670"/>
                  </a:lnTo>
                  <a:lnTo>
                    <a:pt x="2742" y="781"/>
                  </a:lnTo>
                  <a:lnTo>
                    <a:pt x="2742" y="907"/>
                  </a:lnTo>
                  <a:lnTo>
                    <a:pt x="2726" y="1042"/>
                  </a:lnTo>
                  <a:lnTo>
                    <a:pt x="2695" y="1188"/>
                  </a:lnTo>
                  <a:lnTo>
                    <a:pt x="2648" y="1339"/>
                  </a:lnTo>
                  <a:lnTo>
                    <a:pt x="2587" y="1496"/>
                  </a:lnTo>
                  <a:lnTo>
                    <a:pt x="2510" y="1653"/>
                  </a:lnTo>
                  <a:lnTo>
                    <a:pt x="2420" y="1810"/>
                  </a:lnTo>
                  <a:lnTo>
                    <a:pt x="2315" y="1963"/>
                  </a:lnTo>
                  <a:lnTo>
                    <a:pt x="2200" y="2111"/>
                  </a:lnTo>
                  <a:lnTo>
                    <a:pt x="2045" y="2274"/>
                  </a:lnTo>
                  <a:lnTo>
                    <a:pt x="1879" y="2423"/>
                  </a:lnTo>
                  <a:lnTo>
                    <a:pt x="1703" y="2554"/>
                  </a:lnTo>
                  <a:lnTo>
                    <a:pt x="1521" y="2666"/>
                  </a:lnTo>
                  <a:lnTo>
                    <a:pt x="1333" y="2755"/>
                  </a:lnTo>
                  <a:lnTo>
                    <a:pt x="1142" y="2821"/>
                  </a:lnTo>
                  <a:lnTo>
                    <a:pt x="949" y="2858"/>
                  </a:lnTo>
                  <a:lnTo>
                    <a:pt x="761" y="2869"/>
                  </a:lnTo>
                  <a:lnTo>
                    <a:pt x="583" y="2846"/>
                  </a:lnTo>
                  <a:lnTo>
                    <a:pt x="430" y="2796"/>
                  </a:lnTo>
                  <a:lnTo>
                    <a:pt x="300" y="2720"/>
                  </a:lnTo>
                  <a:lnTo>
                    <a:pt x="194" y="2623"/>
                  </a:lnTo>
                  <a:lnTo>
                    <a:pt x="110" y="2505"/>
                  </a:lnTo>
                  <a:lnTo>
                    <a:pt x="51" y="2368"/>
                  </a:lnTo>
                  <a:lnTo>
                    <a:pt x="13" y="2216"/>
                  </a:lnTo>
                  <a:lnTo>
                    <a:pt x="0" y="2052"/>
                  </a:lnTo>
                  <a:lnTo>
                    <a:pt x="6" y="1906"/>
                  </a:lnTo>
                  <a:lnTo>
                    <a:pt x="30" y="1756"/>
                  </a:lnTo>
                  <a:lnTo>
                    <a:pt x="68" y="1602"/>
                  </a:lnTo>
                  <a:lnTo>
                    <a:pt x="122" y="1450"/>
                  </a:lnTo>
                  <a:lnTo>
                    <a:pt x="186" y="1298"/>
                  </a:lnTo>
                  <a:lnTo>
                    <a:pt x="264" y="1152"/>
                  </a:lnTo>
                  <a:lnTo>
                    <a:pt x="349" y="1011"/>
                  </a:lnTo>
                  <a:lnTo>
                    <a:pt x="442" y="881"/>
                  </a:lnTo>
                  <a:lnTo>
                    <a:pt x="537" y="761"/>
                  </a:lnTo>
                  <a:lnTo>
                    <a:pt x="633" y="653"/>
                  </a:lnTo>
                  <a:lnTo>
                    <a:pt x="730" y="557"/>
                  </a:lnTo>
                  <a:lnTo>
                    <a:pt x="827" y="471"/>
                  </a:lnTo>
                  <a:lnTo>
                    <a:pt x="922" y="393"/>
                  </a:lnTo>
                  <a:lnTo>
                    <a:pt x="1020" y="324"/>
                  </a:lnTo>
                  <a:lnTo>
                    <a:pt x="1118" y="261"/>
                  </a:lnTo>
                  <a:lnTo>
                    <a:pt x="1219" y="206"/>
                  </a:lnTo>
                  <a:lnTo>
                    <a:pt x="1308" y="158"/>
                  </a:lnTo>
                  <a:lnTo>
                    <a:pt x="1400" y="118"/>
                  </a:lnTo>
                  <a:lnTo>
                    <a:pt x="1491" y="82"/>
                  </a:lnTo>
                  <a:lnTo>
                    <a:pt x="1584" y="53"/>
                  </a:lnTo>
                  <a:lnTo>
                    <a:pt x="1675" y="29"/>
                  </a:lnTo>
                  <a:lnTo>
                    <a:pt x="1766" y="13"/>
                  </a:lnTo>
                  <a:lnTo>
                    <a:pt x="1855" y="3"/>
                  </a:lnTo>
                  <a:lnTo>
                    <a:pt x="1945" y="0"/>
                  </a:lnTo>
                  <a:close/>
                  <a:moveTo>
                    <a:pt x="1928" y="39"/>
                  </a:moveTo>
                  <a:lnTo>
                    <a:pt x="1843" y="42"/>
                  </a:lnTo>
                  <a:lnTo>
                    <a:pt x="1757" y="52"/>
                  </a:lnTo>
                  <a:lnTo>
                    <a:pt x="1671" y="67"/>
                  </a:lnTo>
                  <a:lnTo>
                    <a:pt x="1584" y="91"/>
                  </a:lnTo>
                  <a:lnTo>
                    <a:pt x="1497" y="119"/>
                  </a:lnTo>
                  <a:lnTo>
                    <a:pt x="1409" y="154"/>
                  </a:lnTo>
                  <a:lnTo>
                    <a:pt x="1321" y="193"/>
                  </a:lnTo>
                  <a:lnTo>
                    <a:pt x="1236" y="239"/>
                  </a:lnTo>
                  <a:lnTo>
                    <a:pt x="1140" y="293"/>
                  </a:lnTo>
                  <a:lnTo>
                    <a:pt x="1047" y="353"/>
                  </a:lnTo>
                  <a:lnTo>
                    <a:pt x="954" y="420"/>
                  </a:lnTo>
                  <a:lnTo>
                    <a:pt x="865" y="495"/>
                  </a:lnTo>
                  <a:lnTo>
                    <a:pt x="774" y="576"/>
                  </a:lnTo>
                  <a:lnTo>
                    <a:pt x="685" y="668"/>
                  </a:lnTo>
                  <a:lnTo>
                    <a:pt x="597" y="768"/>
                  </a:lnTo>
                  <a:lnTo>
                    <a:pt x="509" y="882"/>
                  </a:lnTo>
                  <a:lnTo>
                    <a:pt x="424" y="1005"/>
                  </a:lnTo>
                  <a:lnTo>
                    <a:pt x="348" y="1135"/>
                  </a:lnTo>
                  <a:lnTo>
                    <a:pt x="279" y="1271"/>
                  </a:lnTo>
                  <a:lnTo>
                    <a:pt x="224" y="1411"/>
                  </a:lnTo>
                  <a:lnTo>
                    <a:pt x="177" y="1551"/>
                  </a:lnTo>
                  <a:lnTo>
                    <a:pt x="145" y="1691"/>
                  </a:lnTo>
                  <a:lnTo>
                    <a:pt x="127" y="1827"/>
                  </a:lnTo>
                  <a:lnTo>
                    <a:pt x="126" y="1960"/>
                  </a:lnTo>
                  <a:lnTo>
                    <a:pt x="141" y="2106"/>
                  </a:lnTo>
                  <a:lnTo>
                    <a:pt x="179" y="2241"/>
                  </a:lnTo>
                  <a:lnTo>
                    <a:pt x="237" y="2361"/>
                  </a:lnTo>
                  <a:lnTo>
                    <a:pt x="315" y="2467"/>
                  </a:lnTo>
                  <a:lnTo>
                    <a:pt x="414" y="2554"/>
                  </a:lnTo>
                  <a:lnTo>
                    <a:pt x="535" y="2620"/>
                  </a:lnTo>
                  <a:lnTo>
                    <a:pt x="674" y="2664"/>
                  </a:lnTo>
                  <a:lnTo>
                    <a:pt x="836" y="2684"/>
                  </a:lnTo>
                  <a:lnTo>
                    <a:pt x="1007" y="2675"/>
                  </a:lnTo>
                  <a:lnTo>
                    <a:pt x="1182" y="2642"/>
                  </a:lnTo>
                  <a:lnTo>
                    <a:pt x="1355" y="2583"/>
                  </a:lnTo>
                  <a:lnTo>
                    <a:pt x="1526" y="2505"/>
                  </a:lnTo>
                  <a:lnTo>
                    <a:pt x="1692" y="2405"/>
                  </a:lnTo>
                  <a:lnTo>
                    <a:pt x="1853" y="2289"/>
                  </a:lnTo>
                  <a:lnTo>
                    <a:pt x="2005" y="2156"/>
                  </a:lnTo>
                  <a:lnTo>
                    <a:pt x="2149" y="2012"/>
                  </a:lnTo>
                  <a:lnTo>
                    <a:pt x="2257" y="1877"/>
                  </a:lnTo>
                  <a:lnTo>
                    <a:pt x="2355" y="1738"/>
                  </a:lnTo>
                  <a:lnTo>
                    <a:pt x="2440" y="1595"/>
                  </a:lnTo>
                  <a:lnTo>
                    <a:pt x="2514" y="1451"/>
                  </a:lnTo>
                  <a:lnTo>
                    <a:pt x="2573" y="1307"/>
                  </a:lnTo>
                  <a:lnTo>
                    <a:pt x="2620" y="1167"/>
                  </a:lnTo>
                  <a:lnTo>
                    <a:pt x="2652" y="1033"/>
                  </a:lnTo>
                  <a:lnTo>
                    <a:pt x="2670" y="907"/>
                  </a:lnTo>
                  <a:lnTo>
                    <a:pt x="2673" y="789"/>
                  </a:lnTo>
                  <a:lnTo>
                    <a:pt x="2666" y="684"/>
                  </a:lnTo>
                  <a:lnTo>
                    <a:pt x="2651" y="589"/>
                  </a:lnTo>
                  <a:lnTo>
                    <a:pt x="2627" y="505"/>
                  </a:lnTo>
                  <a:lnTo>
                    <a:pt x="2595" y="428"/>
                  </a:lnTo>
                  <a:lnTo>
                    <a:pt x="2558" y="360"/>
                  </a:lnTo>
                  <a:lnTo>
                    <a:pt x="2511" y="298"/>
                  </a:lnTo>
                  <a:lnTo>
                    <a:pt x="2462" y="244"/>
                  </a:lnTo>
                  <a:lnTo>
                    <a:pt x="2409" y="196"/>
                  </a:lnTo>
                  <a:lnTo>
                    <a:pt x="2354" y="156"/>
                  </a:lnTo>
                  <a:lnTo>
                    <a:pt x="2293" y="122"/>
                  </a:lnTo>
                  <a:lnTo>
                    <a:pt x="2229" y="93"/>
                  </a:lnTo>
                  <a:lnTo>
                    <a:pt x="2159" y="69"/>
                  </a:lnTo>
                  <a:lnTo>
                    <a:pt x="2085" y="52"/>
                  </a:lnTo>
                  <a:lnTo>
                    <a:pt x="2008" y="42"/>
                  </a:lnTo>
                  <a:lnTo>
                    <a:pt x="1928" y="39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2738" y="931"/>
              <a:ext cx="378" cy="325"/>
            </a:xfrm>
            <a:custGeom>
              <a:avLst/>
              <a:gdLst>
                <a:gd name="T0" fmla="*/ 7 w 2384"/>
                <a:gd name="T1" fmla="*/ 0 h 2490"/>
                <a:gd name="T2" fmla="*/ 8 w 2384"/>
                <a:gd name="T3" fmla="*/ 0 h 2490"/>
                <a:gd name="T4" fmla="*/ 9 w 2384"/>
                <a:gd name="T5" fmla="*/ 0 h 2490"/>
                <a:gd name="T6" fmla="*/ 9 w 2384"/>
                <a:gd name="T7" fmla="*/ 1 h 2490"/>
                <a:gd name="T8" fmla="*/ 10 w 2384"/>
                <a:gd name="T9" fmla="*/ 1 h 2490"/>
                <a:gd name="T10" fmla="*/ 10 w 2384"/>
                <a:gd name="T11" fmla="*/ 2 h 2490"/>
                <a:gd name="T12" fmla="*/ 9 w 2384"/>
                <a:gd name="T13" fmla="*/ 3 h 2490"/>
                <a:gd name="T14" fmla="*/ 8 w 2384"/>
                <a:gd name="T15" fmla="*/ 4 h 2490"/>
                <a:gd name="T16" fmla="*/ 7 w 2384"/>
                <a:gd name="T17" fmla="*/ 5 h 2490"/>
                <a:gd name="T18" fmla="*/ 5 w 2384"/>
                <a:gd name="T19" fmla="*/ 5 h 2490"/>
                <a:gd name="T20" fmla="*/ 3 w 2384"/>
                <a:gd name="T21" fmla="*/ 5 h 2490"/>
                <a:gd name="T22" fmla="*/ 1 w 2384"/>
                <a:gd name="T23" fmla="*/ 5 h 2490"/>
                <a:gd name="T24" fmla="*/ 0 w 2384"/>
                <a:gd name="T25" fmla="*/ 5 h 2490"/>
                <a:gd name="T26" fmla="*/ 0 w 2384"/>
                <a:gd name="T27" fmla="*/ 4 h 2490"/>
                <a:gd name="T28" fmla="*/ 0 w 2384"/>
                <a:gd name="T29" fmla="*/ 3 h 2490"/>
                <a:gd name="T30" fmla="*/ 1 w 2384"/>
                <a:gd name="T31" fmla="*/ 2 h 2490"/>
                <a:gd name="T32" fmla="*/ 2 w 2384"/>
                <a:gd name="T33" fmla="*/ 1 h 2490"/>
                <a:gd name="T34" fmla="*/ 3 w 2384"/>
                <a:gd name="T35" fmla="*/ 1 h 2490"/>
                <a:gd name="T36" fmla="*/ 4 w 2384"/>
                <a:gd name="T37" fmla="*/ 0 h 2490"/>
                <a:gd name="T38" fmla="*/ 5 w 2384"/>
                <a:gd name="T39" fmla="*/ 0 h 2490"/>
                <a:gd name="T40" fmla="*/ 6 w 2384"/>
                <a:gd name="T41" fmla="*/ 0 h 2490"/>
                <a:gd name="T42" fmla="*/ 7 w 2384"/>
                <a:gd name="T43" fmla="*/ 0 h 2490"/>
                <a:gd name="T44" fmla="*/ 6 w 2384"/>
                <a:gd name="T45" fmla="*/ 0 h 2490"/>
                <a:gd name="T46" fmla="*/ 5 w 2384"/>
                <a:gd name="T47" fmla="*/ 0 h 2490"/>
                <a:gd name="T48" fmla="*/ 4 w 2384"/>
                <a:gd name="T49" fmla="*/ 1 h 2490"/>
                <a:gd name="T50" fmla="*/ 3 w 2384"/>
                <a:gd name="T51" fmla="*/ 1 h 2490"/>
                <a:gd name="T52" fmla="*/ 2 w 2384"/>
                <a:gd name="T53" fmla="*/ 1 h 2490"/>
                <a:gd name="T54" fmla="*/ 1 w 2384"/>
                <a:gd name="T55" fmla="*/ 2 h 2490"/>
                <a:gd name="T56" fmla="*/ 1 w 2384"/>
                <a:gd name="T57" fmla="*/ 3 h 2490"/>
                <a:gd name="T58" fmla="*/ 0 w 2384"/>
                <a:gd name="T59" fmla="*/ 4 h 2490"/>
                <a:gd name="T60" fmla="*/ 1 w 2384"/>
                <a:gd name="T61" fmla="*/ 5 h 2490"/>
                <a:gd name="T62" fmla="*/ 2 w 2384"/>
                <a:gd name="T63" fmla="*/ 5 h 2490"/>
                <a:gd name="T64" fmla="*/ 3 w 2384"/>
                <a:gd name="T65" fmla="*/ 5 h 2490"/>
                <a:gd name="T66" fmla="*/ 5 w 2384"/>
                <a:gd name="T67" fmla="*/ 5 h 2490"/>
                <a:gd name="T68" fmla="*/ 7 w 2384"/>
                <a:gd name="T69" fmla="*/ 4 h 2490"/>
                <a:gd name="T70" fmla="*/ 8 w 2384"/>
                <a:gd name="T71" fmla="*/ 3 h 2490"/>
                <a:gd name="T72" fmla="*/ 9 w 2384"/>
                <a:gd name="T73" fmla="*/ 2 h 2490"/>
                <a:gd name="T74" fmla="*/ 9 w 2384"/>
                <a:gd name="T75" fmla="*/ 2 h 2490"/>
                <a:gd name="T76" fmla="*/ 9 w 2384"/>
                <a:gd name="T77" fmla="*/ 1 h 2490"/>
                <a:gd name="T78" fmla="*/ 9 w 2384"/>
                <a:gd name="T79" fmla="*/ 1 h 2490"/>
                <a:gd name="T80" fmla="*/ 8 w 2384"/>
                <a:gd name="T81" fmla="*/ 0 h 2490"/>
                <a:gd name="T82" fmla="*/ 8 w 2384"/>
                <a:gd name="T83" fmla="*/ 0 h 2490"/>
                <a:gd name="T84" fmla="*/ 7 w 2384"/>
                <a:gd name="T85" fmla="*/ 0 h 24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84"/>
                <a:gd name="T130" fmla="*/ 0 h 2490"/>
                <a:gd name="T131" fmla="*/ 2384 w 2384"/>
                <a:gd name="T132" fmla="*/ 2490 h 24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84" h="2490">
                  <a:moveTo>
                    <a:pt x="1689" y="0"/>
                  </a:moveTo>
                  <a:lnTo>
                    <a:pt x="1762" y="3"/>
                  </a:lnTo>
                  <a:lnTo>
                    <a:pt x="1833" y="12"/>
                  </a:lnTo>
                  <a:lnTo>
                    <a:pt x="1900" y="26"/>
                  </a:lnTo>
                  <a:lnTo>
                    <a:pt x="1966" y="48"/>
                  </a:lnTo>
                  <a:lnTo>
                    <a:pt x="2025" y="74"/>
                  </a:lnTo>
                  <a:lnTo>
                    <a:pt x="2081" y="105"/>
                  </a:lnTo>
                  <a:lnTo>
                    <a:pt x="2133" y="142"/>
                  </a:lnTo>
                  <a:lnTo>
                    <a:pt x="2182" y="185"/>
                  </a:lnTo>
                  <a:lnTo>
                    <a:pt x="2228" y="235"/>
                  </a:lnTo>
                  <a:lnTo>
                    <a:pt x="2271" y="291"/>
                  </a:lnTo>
                  <a:lnTo>
                    <a:pt x="2308" y="353"/>
                  </a:lnTo>
                  <a:lnTo>
                    <a:pt x="2339" y="422"/>
                  </a:lnTo>
                  <a:lnTo>
                    <a:pt x="2362" y="500"/>
                  </a:lnTo>
                  <a:lnTo>
                    <a:pt x="2378" y="586"/>
                  </a:lnTo>
                  <a:lnTo>
                    <a:pt x="2384" y="683"/>
                  </a:lnTo>
                  <a:lnTo>
                    <a:pt x="2384" y="793"/>
                  </a:lnTo>
                  <a:lnTo>
                    <a:pt x="2369" y="910"/>
                  </a:lnTo>
                  <a:lnTo>
                    <a:pt x="2342" y="1037"/>
                  </a:lnTo>
                  <a:lnTo>
                    <a:pt x="2299" y="1168"/>
                  </a:lnTo>
                  <a:lnTo>
                    <a:pt x="2246" y="1304"/>
                  </a:lnTo>
                  <a:lnTo>
                    <a:pt x="2179" y="1440"/>
                  </a:lnTo>
                  <a:lnTo>
                    <a:pt x="2102" y="1575"/>
                  </a:lnTo>
                  <a:lnTo>
                    <a:pt x="2011" y="1707"/>
                  </a:lnTo>
                  <a:lnTo>
                    <a:pt x="1911" y="1835"/>
                  </a:lnTo>
                  <a:lnTo>
                    <a:pt x="1775" y="1975"/>
                  </a:lnTo>
                  <a:lnTo>
                    <a:pt x="1632" y="2104"/>
                  </a:lnTo>
                  <a:lnTo>
                    <a:pt x="1478" y="2218"/>
                  </a:lnTo>
                  <a:lnTo>
                    <a:pt x="1321" y="2315"/>
                  </a:lnTo>
                  <a:lnTo>
                    <a:pt x="1157" y="2392"/>
                  </a:lnTo>
                  <a:lnTo>
                    <a:pt x="991" y="2449"/>
                  </a:lnTo>
                  <a:lnTo>
                    <a:pt x="826" y="2481"/>
                  </a:lnTo>
                  <a:lnTo>
                    <a:pt x="662" y="2490"/>
                  </a:lnTo>
                  <a:lnTo>
                    <a:pt x="507" y="2471"/>
                  </a:lnTo>
                  <a:lnTo>
                    <a:pt x="376" y="2428"/>
                  </a:lnTo>
                  <a:lnTo>
                    <a:pt x="263" y="2363"/>
                  </a:lnTo>
                  <a:lnTo>
                    <a:pt x="170" y="2279"/>
                  </a:lnTo>
                  <a:lnTo>
                    <a:pt x="97" y="2175"/>
                  </a:lnTo>
                  <a:lnTo>
                    <a:pt x="45" y="2058"/>
                  </a:lnTo>
                  <a:lnTo>
                    <a:pt x="12" y="1926"/>
                  </a:lnTo>
                  <a:lnTo>
                    <a:pt x="0" y="1784"/>
                  </a:lnTo>
                  <a:lnTo>
                    <a:pt x="4" y="1658"/>
                  </a:lnTo>
                  <a:lnTo>
                    <a:pt x="24" y="1529"/>
                  </a:lnTo>
                  <a:lnTo>
                    <a:pt x="58" y="1397"/>
                  </a:lnTo>
                  <a:lnTo>
                    <a:pt x="103" y="1265"/>
                  </a:lnTo>
                  <a:lnTo>
                    <a:pt x="159" y="1134"/>
                  </a:lnTo>
                  <a:lnTo>
                    <a:pt x="225" y="1006"/>
                  </a:lnTo>
                  <a:lnTo>
                    <a:pt x="297" y="884"/>
                  </a:lnTo>
                  <a:lnTo>
                    <a:pt x="378" y="771"/>
                  </a:lnTo>
                  <a:lnTo>
                    <a:pt x="460" y="665"/>
                  </a:lnTo>
                  <a:lnTo>
                    <a:pt x="543" y="572"/>
                  </a:lnTo>
                  <a:lnTo>
                    <a:pt x="626" y="487"/>
                  </a:lnTo>
                  <a:lnTo>
                    <a:pt x="711" y="413"/>
                  </a:lnTo>
                  <a:lnTo>
                    <a:pt x="795" y="345"/>
                  </a:lnTo>
                  <a:lnTo>
                    <a:pt x="880" y="284"/>
                  </a:lnTo>
                  <a:lnTo>
                    <a:pt x="966" y="230"/>
                  </a:lnTo>
                  <a:lnTo>
                    <a:pt x="1055" y="181"/>
                  </a:lnTo>
                  <a:lnTo>
                    <a:pt x="1132" y="138"/>
                  </a:lnTo>
                  <a:lnTo>
                    <a:pt x="1213" y="103"/>
                  </a:lnTo>
                  <a:lnTo>
                    <a:pt x="1293" y="71"/>
                  </a:lnTo>
                  <a:lnTo>
                    <a:pt x="1375" y="47"/>
                  </a:lnTo>
                  <a:lnTo>
                    <a:pt x="1454" y="26"/>
                  </a:lnTo>
                  <a:lnTo>
                    <a:pt x="1534" y="12"/>
                  </a:lnTo>
                  <a:lnTo>
                    <a:pt x="1611" y="3"/>
                  </a:lnTo>
                  <a:lnTo>
                    <a:pt x="1689" y="0"/>
                  </a:lnTo>
                  <a:close/>
                  <a:moveTo>
                    <a:pt x="1676" y="35"/>
                  </a:moveTo>
                  <a:lnTo>
                    <a:pt x="1601" y="38"/>
                  </a:lnTo>
                  <a:lnTo>
                    <a:pt x="1526" y="45"/>
                  </a:lnTo>
                  <a:lnTo>
                    <a:pt x="1450" y="60"/>
                  </a:lnTo>
                  <a:lnTo>
                    <a:pt x="1374" y="80"/>
                  </a:lnTo>
                  <a:lnTo>
                    <a:pt x="1296" y="105"/>
                  </a:lnTo>
                  <a:lnTo>
                    <a:pt x="1220" y="136"/>
                  </a:lnTo>
                  <a:lnTo>
                    <a:pt x="1142" y="171"/>
                  </a:lnTo>
                  <a:lnTo>
                    <a:pt x="1069" y="211"/>
                  </a:lnTo>
                  <a:lnTo>
                    <a:pt x="985" y="257"/>
                  </a:lnTo>
                  <a:lnTo>
                    <a:pt x="905" y="310"/>
                  </a:lnTo>
                  <a:lnTo>
                    <a:pt x="824" y="367"/>
                  </a:lnTo>
                  <a:lnTo>
                    <a:pt x="746" y="433"/>
                  </a:lnTo>
                  <a:lnTo>
                    <a:pt x="667" y="504"/>
                  </a:lnTo>
                  <a:lnTo>
                    <a:pt x="590" y="585"/>
                  </a:lnTo>
                  <a:lnTo>
                    <a:pt x="512" y="673"/>
                  </a:lnTo>
                  <a:lnTo>
                    <a:pt x="438" y="772"/>
                  </a:lnTo>
                  <a:lnTo>
                    <a:pt x="363" y="878"/>
                  </a:lnTo>
                  <a:lnTo>
                    <a:pt x="297" y="992"/>
                  </a:lnTo>
                  <a:lnTo>
                    <a:pt x="239" y="1109"/>
                  </a:lnTo>
                  <a:lnTo>
                    <a:pt x="191" y="1230"/>
                  </a:lnTo>
                  <a:lnTo>
                    <a:pt x="151" y="1350"/>
                  </a:lnTo>
                  <a:lnTo>
                    <a:pt x="124" y="1472"/>
                  </a:lnTo>
                  <a:lnTo>
                    <a:pt x="108" y="1591"/>
                  </a:lnTo>
                  <a:lnTo>
                    <a:pt x="108" y="1706"/>
                  </a:lnTo>
                  <a:lnTo>
                    <a:pt x="123" y="1832"/>
                  </a:lnTo>
                  <a:lnTo>
                    <a:pt x="155" y="1948"/>
                  </a:lnTo>
                  <a:lnTo>
                    <a:pt x="205" y="2053"/>
                  </a:lnTo>
                  <a:lnTo>
                    <a:pt x="275" y="2144"/>
                  </a:lnTo>
                  <a:lnTo>
                    <a:pt x="360" y="2218"/>
                  </a:lnTo>
                  <a:lnTo>
                    <a:pt x="465" y="2276"/>
                  </a:lnTo>
                  <a:lnTo>
                    <a:pt x="586" y="2314"/>
                  </a:lnTo>
                  <a:lnTo>
                    <a:pt x="727" y="2330"/>
                  </a:lnTo>
                  <a:lnTo>
                    <a:pt x="875" y="2323"/>
                  </a:lnTo>
                  <a:lnTo>
                    <a:pt x="1026" y="2294"/>
                  </a:lnTo>
                  <a:lnTo>
                    <a:pt x="1176" y="2245"/>
                  </a:lnTo>
                  <a:lnTo>
                    <a:pt x="1324" y="2177"/>
                  </a:lnTo>
                  <a:lnTo>
                    <a:pt x="1469" y="2090"/>
                  </a:lnTo>
                  <a:lnTo>
                    <a:pt x="1608" y="1990"/>
                  </a:lnTo>
                  <a:lnTo>
                    <a:pt x="1740" y="1875"/>
                  </a:lnTo>
                  <a:lnTo>
                    <a:pt x="1865" y="1749"/>
                  </a:lnTo>
                  <a:lnTo>
                    <a:pt x="1960" y="1633"/>
                  </a:lnTo>
                  <a:lnTo>
                    <a:pt x="2046" y="1513"/>
                  </a:lnTo>
                  <a:lnTo>
                    <a:pt x="2120" y="1389"/>
                  </a:lnTo>
                  <a:lnTo>
                    <a:pt x="2184" y="1265"/>
                  </a:lnTo>
                  <a:lnTo>
                    <a:pt x="2236" y="1140"/>
                  </a:lnTo>
                  <a:lnTo>
                    <a:pt x="2276" y="1019"/>
                  </a:lnTo>
                  <a:lnTo>
                    <a:pt x="2303" y="901"/>
                  </a:lnTo>
                  <a:lnTo>
                    <a:pt x="2320" y="792"/>
                  </a:lnTo>
                  <a:lnTo>
                    <a:pt x="2322" y="690"/>
                  </a:lnTo>
                  <a:lnTo>
                    <a:pt x="2318" y="598"/>
                  </a:lnTo>
                  <a:lnTo>
                    <a:pt x="2304" y="515"/>
                  </a:lnTo>
                  <a:lnTo>
                    <a:pt x="2285" y="442"/>
                  </a:lnTo>
                  <a:lnTo>
                    <a:pt x="2257" y="375"/>
                  </a:lnTo>
                  <a:lnTo>
                    <a:pt x="2223" y="315"/>
                  </a:lnTo>
                  <a:lnTo>
                    <a:pt x="2183" y="261"/>
                  </a:lnTo>
                  <a:lnTo>
                    <a:pt x="2140" y="213"/>
                  </a:lnTo>
                  <a:lnTo>
                    <a:pt x="2095" y="173"/>
                  </a:lnTo>
                  <a:lnTo>
                    <a:pt x="2047" y="138"/>
                  </a:lnTo>
                  <a:lnTo>
                    <a:pt x="1994" y="107"/>
                  </a:lnTo>
                  <a:lnTo>
                    <a:pt x="1938" y="83"/>
                  </a:lnTo>
                  <a:lnTo>
                    <a:pt x="1877" y="61"/>
                  </a:lnTo>
                  <a:lnTo>
                    <a:pt x="1812" y="47"/>
                  </a:lnTo>
                  <a:lnTo>
                    <a:pt x="1745" y="38"/>
                  </a:lnTo>
                  <a:lnTo>
                    <a:pt x="1676" y="35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" name="Freeform 14"/>
            <p:cNvSpPr>
              <a:spLocks noEditPoints="1"/>
            </p:cNvSpPr>
            <p:nvPr/>
          </p:nvSpPr>
          <p:spPr bwMode="auto">
            <a:xfrm>
              <a:off x="2776" y="937"/>
              <a:ext cx="321" cy="275"/>
            </a:xfrm>
            <a:custGeom>
              <a:avLst/>
              <a:gdLst>
                <a:gd name="T0" fmla="*/ 6 w 2027"/>
                <a:gd name="T1" fmla="*/ 0 h 2112"/>
                <a:gd name="T2" fmla="*/ 7 w 2027"/>
                <a:gd name="T3" fmla="*/ 0 h 2112"/>
                <a:gd name="T4" fmla="*/ 7 w 2027"/>
                <a:gd name="T5" fmla="*/ 0 h 2112"/>
                <a:gd name="T6" fmla="*/ 8 w 2027"/>
                <a:gd name="T7" fmla="*/ 1 h 2112"/>
                <a:gd name="T8" fmla="*/ 8 w 2027"/>
                <a:gd name="T9" fmla="*/ 1 h 2112"/>
                <a:gd name="T10" fmla="*/ 8 w 2027"/>
                <a:gd name="T11" fmla="*/ 2 h 2112"/>
                <a:gd name="T12" fmla="*/ 8 w 2027"/>
                <a:gd name="T13" fmla="*/ 2 h 2112"/>
                <a:gd name="T14" fmla="*/ 7 w 2027"/>
                <a:gd name="T15" fmla="*/ 3 h 2112"/>
                <a:gd name="T16" fmla="*/ 6 w 2027"/>
                <a:gd name="T17" fmla="*/ 4 h 2112"/>
                <a:gd name="T18" fmla="*/ 4 w 2027"/>
                <a:gd name="T19" fmla="*/ 4 h 2112"/>
                <a:gd name="T20" fmla="*/ 2 w 2027"/>
                <a:gd name="T21" fmla="*/ 5 h 2112"/>
                <a:gd name="T22" fmla="*/ 1 w 2027"/>
                <a:gd name="T23" fmla="*/ 4 h 2112"/>
                <a:gd name="T24" fmla="*/ 0 w 2027"/>
                <a:gd name="T25" fmla="*/ 4 h 2112"/>
                <a:gd name="T26" fmla="*/ 0 w 2027"/>
                <a:gd name="T27" fmla="*/ 3 h 2112"/>
                <a:gd name="T28" fmla="*/ 0 w 2027"/>
                <a:gd name="T29" fmla="*/ 2 h 2112"/>
                <a:gd name="T30" fmla="*/ 1 w 2027"/>
                <a:gd name="T31" fmla="*/ 2 h 2112"/>
                <a:gd name="T32" fmla="*/ 2 w 2027"/>
                <a:gd name="T33" fmla="*/ 1 h 2112"/>
                <a:gd name="T34" fmla="*/ 3 w 2027"/>
                <a:gd name="T35" fmla="*/ 1 h 2112"/>
                <a:gd name="T36" fmla="*/ 3 w 2027"/>
                <a:gd name="T37" fmla="*/ 0 h 2112"/>
                <a:gd name="T38" fmla="*/ 4 w 2027"/>
                <a:gd name="T39" fmla="*/ 0 h 2112"/>
                <a:gd name="T40" fmla="*/ 5 w 2027"/>
                <a:gd name="T41" fmla="*/ 0 h 2112"/>
                <a:gd name="T42" fmla="*/ 6 w 2027"/>
                <a:gd name="T43" fmla="*/ 0 h 2112"/>
                <a:gd name="T44" fmla="*/ 5 w 2027"/>
                <a:gd name="T45" fmla="*/ 0 h 2112"/>
                <a:gd name="T46" fmla="*/ 4 w 2027"/>
                <a:gd name="T47" fmla="*/ 0 h 2112"/>
                <a:gd name="T48" fmla="*/ 3 w 2027"/>
                <a:gd name="T49" fmla="*/ 1 h 2112"/>
                <a:gd name="T50" fmla="*/ 3 w 2027"/>
                <a:gd name="T51" fmla="*/ 1 h 2112"/>
                <a:gd name="T52" fmla="*/ 2 w 2027"/>
                <a:gd name="T53" fmla="*/ 1 h 2112"/>
                <a:gd name="T54" fmla="*/ 1 w 2027"/>
                <a:gd name="T55" fmla="*/ 2 h 2112"/>
                <a:gd name="T56" fmla="*/ 0 w 2027"/>
                <a:gd name="T57" fmla="*/ 3 h 2112"/>
                <a:gd name="T58" fmla="*/ 0 w 2027"/>
                <a:gd name="T59" fmla="*/ 3 h 2112"/>
                <a:gd name="T60" fmla="*/ 1 w 2027"/>
                <a:gd name="T61" fmla="*/ 4 h 2112"/>
                <a:gd name="T62" fmla="*/ 2 w 2027"/>
                <a:gd name="T63" fmla="*/ 4 h 2112"/>
                <a:gd name="T64" fmla="*/ 3 w 2027"/>
                <a:gd name="T65" fmla="*/ 4 h 2112"/>
                <a:gd name="T66" fmla="*/ 4 w 2027"/>
                <a:gd name="T67" fmla="*/ 4 h 2112"/>
                <a:gd name="T68" fmla="*/ 6 w 2027"/>
                <a:gd name="T69" fmla="*/ 4 h 2112"/>
                <a:gd name="T70" fmla="*/ 7 w 2027"/>
                <a:gd name="T71" fmla="*/ 3 h 2112"/>
                <a:gd name="T72" fmla="*/ 8 w 2027"/>
                <a:gd name="T73" fmla="*/ 2 h 2112"/>
                <a:gd name="T74" fmla="*/ 8 w 2027"/>
                <a:gd name="T75" fmla="*/ 1 h 2112"/>
                <a:gd name="T76" fmla="*/ 8 w 2027"/>
                <a:gd name="T77" fmla="*/ 1 h 2112"/>
                <a:gd name="T78" fmla="*/ 8 w 2027"/>
                <a:gd name="T79" fmla="*/ 1 h 2112"/>
                <a:gd name="T80" fmla="*/ 7 w 2027"/>
                <a:gd name="T81" fmla="*/ 0 h 2112"/>
                <a:gd name="T82" fmla="*/ 6 w 2027"/>
                <a:gd name="T83" fmla="*/ 0 h 2112"/>
                <a:gd name="T84" fmla="*/ 6 w 2027"/>
                <a:gd name="T85" fmla="*/ 0 h 21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27"/>
                <a:gd name="T130" fmla="*/ 0 h 2112"/>
                <a:gd name="T131" fmla="*/ 2027 w 2027"/>
                <a:gd name="T132" fmla="*/ 2112 h 21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27" h="2112">
                  <a:moveTo>
                    <a:pt x="1435" y="0"/>
                  </a:moveTo>
                  <a:lnTo>
                    <a:pt x="1497" y="1"/>
                  </a:lnTo>
                  <a:lnTo>
                    <a:pt x="1559" y="10"/>
                  </a:lnTo>
                  <a:lnTo>
                    <a:pt x="1617" y="22"/>
                  </a:lnTo>
                  <a:lnTo>
                    <a:pt x="1672" y="41"/>
                  </a:lnTo>
                  <a:lnTo>
                    <a:pt x="1723" y="63"/>
                  </a:lnTo>
                  <a:lnTo>
                    <a:pt x="1772" y="90"/>
                  </a:lnTo>
                  <a:lnTo>
                    <a:pt x="1816" y="123"/>
                  </a:lnTo>
                  <a:lnTo>
                    <a:pt x="1857" y="159"/>
                  </a:lnTo>
                  <a:lnTo>
                    <a:pt x="1897" y="201"/>
                  </a:lnTo>
                  <a:lnTo>
                    <a:pt x="1933" y="249"/>
                  </a:lnTo>
                  <a:lnTo>
                    <a:pt x="1963" y="302"/>
                  </a:lnTo>
                  <a:lnTo>
                    <a:pt x="1990" y="363"/>
                  </a:lnTo>
                  <a:lnTo>
                    <a:pt x="2009" y="429"/>
                  </a:lnTo>
                  <a:lnTo>
                    <a:pt x="2022" y="504"/>
                  </a:lnTo>
                  <a:lnTo>
                    <a:pt x="2027" y="586"/>
                  </a:lnTo>
                  <a:lnTo>
                    <a:pt x="2026" y="679"/>
                  </a:lnTo>
                  <a:lnTo>
                    <a:pt x="2013" y="778"/>
                  </a:lnTo>
                  <a:lnTo>
                    <a:pt x="1989" y="886"/>
                  </a:lnTo>
                  <a:lnTo>
                    <a:pt x="1954" y="997"/>
                  </a:lnTo>
                  <a:lnTo>
                    <a:pt x="1908" y="1112"/>
                  </a:lnTo>
                  <a:lnTo>
                    <a:pt x="1850" y="1226"/>
                  </a:lnTo>
                  <a:lnTo>
                    <a:pt x="1783" y="1341"/>
                  </a:lnTo>
                  <a:lnTo>
                    <a:pt x="1706" y="1452"/>
                  </a:lnTo>
                  <a:lnTo>
                    <a:pt x="1621" y="1561"/>
                  </a:lnTo>
                  <a:lnTo>
                    <a:pt x="1506" y="1680"/>
                  </a:lnTo>
                  <a:lnTo>
                    <a:pt x="1384" y="1788"/>
                  </a:lnTo>
                  <a:lnTo>
                    <a:pt x="1254" y="1882"/>
                  </a:lnTo>
                  <a:lnTo>
                    <a:pt x="1121" y="1965"/>
                  </a:lnTo>
                  <a:lnTo>
                    <a:pt x="982" y="2029"/>
                  </a:lnTo>
                  <a:lnTo>
                    <a:pt x="842" y="2077"/>
                  </a:lnTo>
                  <a:lnTo>
                    <a:pt x="701" y="2104"/>
                  </a:lnTo>
                  <a:lnTo>
                    <a:pt x="563" y="2112"/>
                  </a:lnTo>
                  <a:lnTo>
                    <a:pt x="433" y="2095"/>
                  </a:lnTo>
                  <a:lnTo>
                    <a:pt x="321" y="2060"/>
                  </a:lnTo>
                  <a:lnTo>
                    <a:pt x="224" y="2005"/>
                  </a:lnTo>
                  <a:lnTo>
                    <a:pt x="146" y="1935"/>
                  </a:lnTo>
                  <a:lnTo>
                    <a:pt x="83" y="1847"/>
                  </a:lnTo>
                  <a:lnTo>
                    <a:pt x="39" y="1749"/>
                  </a:lnTo>
                  <a:lnTo>
                    <a:pt x="11" y="1637"/>
                  </a:lnTo>
                  <a:lnTo>
                    <a:pt x="0" y="1518"/>
                  </a:lnTo>
                  <a:lnTo>
                    <a:pt x="3" y="1411"/>
                  </a:lnTo>
                  <a:lnTo>
                    <a:pt x="19" y="1303"/>
                  </a:lnTo>
                  <a:lnTo>
                    <a:pt x="46" y="1190"/>
                  </a:lnTo>
                  <a:lnTo>
                    <a:pt x="84" y="1079"/>
                  </a:lnTo>
                  <a:lnTo>
                    <a:pt x="130" y="967"/>
                  </a:lnTo>
                  <a:lnTo>
                    <a:pt x="185" y="860"/>
                  </a:lnTo>
                  <a:lnTo>
                    <a:pt x="246" y="757"/>
                  </a:lnTo>
                  <a:lnTo>
                    <a:pt x="315" y="661"/>
                  </a:lnTo>
                  <a:lnTo>
                    <a:pt x="385" y="571"/>
                  </a:lnTo>
                  <a:lnTo>
                    <a:pt x="455" y="491"/>
                  </a:lnTo>
                  <a:lnTo>
                    <a:pt x="526" y="418"/>
                  </a:lnTo>
                  <a:lnTo>
                    <a:pt x="597" y="355"/>
                  </a:lnTo>
                  <a:lnTo>
                    <a:pt x="668" y="296"/>
                  </a:lnTo>
                  <a:lnTo>
                    <a:pt x="740" y="245"/>
                  </a:lnTo>
                  <a:lnTo>
                    <a:pt x="814" y="198"/>
                  </a:lnTo>
                  <a:lnTo>
                    <a:pt x="889" y="156"/>
                  </a:lnTo>
                  <a:lnTo>
                    <a:pt x="956" y="120"/>
                  </a:lnTo>
                  <a:lnTo>
                    <a:pt x="1025" y="89"/>
                  </a:lnTo>
                  <a:lnTo>
                    <a:pt x="1094" y="62"/>
                  </a:lnTo>
                  <a:lnTo>
                    <a:pt x="1164" y="41"/>
                  </a:lnTo>
                  <a:lnTo>
                    <a:pt x="1232" y="22"/>
                  </a:lnTo>
                  <a:lnTo>
                    <a:pt x="1300" y="10"/>
                  </a:lnTo>
                  <a:lnTo>
                    <a:pt x="1368" y="1"/>
                  </a:lnTo>
                  <a:lnTo>
                    <a:pt x="1435" y="0"/>
                  </a:lnTo>
                  <a:close/>
                  <a:moveTo>
                    <a:pt x="1422" y="32"/>
                  </a:moveTo>
                  <a:lnTo>
                    <a:pt x="1357" y="34"/>
                  </a:lnTo>
                  <a:lnTo>
                    <a:pt x="1294" y="41"/>
                  </a:lnTo>
                  <a:lnTo>
                    <a:pt x="1228" y="53"/>
                  </a:lnTo>
                  <a:lnTo>
                    <a:pt x="1164" y="70"/>
                  </a:lnTo>
                  <a:lnTo>
                    <a:pt x="1098" y="90"/>
                  </a:lnTo>
                  <a:lnTo>
                    <a:pt x="1032" y="118"/>
                  </a:lnTo>
                  <a:lnTo>
                    <a:pt x="966" y="147"/>
                  </a:lnTo>
                  <a:lnTo>
                    <a:pt x="903" y="182"/>
                  </a:lnTo>
                  <a:lnTo>
                    <a:pt x="832" y="222"/>
                  </a:lnTo>
                  <a:lnTo>
                    <a:pt x="762" y="267"/>
                  </a:lnTo>
                  <a:lnTo>
                    <a:pt x="694" y="316"/>
                  </a:lnTo>
                  <a:lnTo>
                    <a:pt x="627" y="372"/>
                  </a:lnTo>
                  <a:lnTo>
                    <a:pt x="559" y="433"/>
                  </a:lnTo>
                  <a:lnTo>
                    <a:pt x="494" y="501"/>
                  </a:lnTo>
                  <a:lnTo>
                    <a:pt x="428" y="576"/>
                  </a:lnTo>
                  <a:lnTo>
                    <a:pt x="365" y="661"/>
                  </a:lnTo>
                  <a:lnTo>
                    <a:pt x="303" y="750"/>
                  </a:lnTo>
                  <a:lnTo>
                    <a:pt x="247" y="847"/>
                  </a:lnTo>
                  <a:lnTo>
                    <a:pt x="198" y="946"/>
                  </a:lnTo>
                  <a:lnTo>
                    <a:pt x="158" y="1050"/>
                  </a:lnTo>
                  <a:lnTo>
                    <a:pt x="124" y="1152"/>
                  </a:lnTo>
                  <a:lnTo>
                    <a:pt x="102" y="1255"/>
                  </a:lnTo>
                  <a:lnTo>
                    <a:pt x="91" y="1356"/>
                  </a:lnTo>
                  <a:lnTo>
                    <a:pt x="91" y="1452"/>
                  </a:lnTo>
                  <a:lnTo>
                    <a:pt x="104" y="1558"/>
                  </a:lnTo>
                  <a:lnTo>
                    <a:pt x="132" y="1658"/>
                  </a:lnTo>
                  <a:lnTo>
                    <a:pt x="175" y="1745"/>
                  </a:lnTo>
                  <a:lnTo>
                    <a:pt x="234" y="1822"/>
                  </a:lnTo>
                  <a:lnTo>
                    <a:pt x="308" y="1884"/>
                  </a:lnTo>
                  <a:lnTo>
                    <a:pt x="397" y="1931"/>
                  </a:lnTo>
                  <a:lnTo>
                    <a:pt x="500" y="1962"/>
                  </a:lnTo>
                  <a:lnTo>
                    <a:pt x="619" y="1978"/>
                  </a:lnTo>
                  <a:lnTo>
                    <a:pt x="744" y="1971"/>
                  </a:lnTo>
                  <a:lnTo>
                    <a:pt x="872" y="1947"/>
                  </a:lnTo>
                  <a:lnTo>
                    <a:pt x="998" y="1904"/>
                  </a:lnTo>
                  <a:lnTo>
                    <a:pt x="1125" y="1847"/>
                  </a:lnTo>
                  <a:lnTo>
                    <a:pt x="1246" y="1774"/>
                  </a:lnTo>
                  <a:lnTo>
                    <a:pt x="1365" y="1690"/>
                  </a:lnTo>
                  <a:lnTo>
                    <a:pt x="1477" y="1593"/>
                  </a:lnTo>
                  <a:lnTo>
                    <a:pt x="1582" y="1489"/>
                  </a:lnTo>
                  <a:lnTo>
                    <a:pt x="1662" y="1390"/>
                  </a:lnTo>
                  <a:lnTo>
                    <a:pt x="1736" y="1288"/>
                  </a:lnTo>
                  <a:lnTo>
                    <a:pt x="1799" y="1184"/>
                  </a:lnTo>
                  <a:lnTo>
                    <a:pt x="1854" y="1079"/>
                  </a:lnTo>
                  <a:lnTo>
                    <a:pt x="1898" y="973"/>
                  </a:lnTo>
                  <a:lnTo>
                    <a:pt x="1934" y="871"/>
                  </a:lnTo>
                  <a:lnTo>
                    <a:pt x="1958" y="771"/>
                  </a:lnTo>
                  <a:lnTo>
                    <a:pt x="1973" y="679"/>
                  </a:lnTo>
                  <a:lnTo>
                    <a:pt x="1976" y="591"/>
                  </a:lnTo>
                  <a:lnTo>
                    <a:pt x="1972" y="514"/>
                  </a:lnTo>
                  <a:lnTo>
                    <a:pt x="1961" y="443"/>
                  </a:lnTo>
                  <a:lnTo>
                    <a:pt x="1945" y="381"/>
                  </a:lnTo>
                  <a:lnTo>
                    <a:pt x="1920" y="323"/>
                  </a:lnTo>
                  <a:lnTo>
                    <a:pt x="1893" y="272"/>
                  </a:lnTo>
                  <a:lnTo>
                    <a:pt x="1859" y="226"/>
                  </a:lnTo>
                  <a:lnTo>
                    <a:pt x="1822" y="185"/>
                  </a:lnTo>
                  <a:lnTo>
                    <a:pt x="1783" y="150"/>
                  </a:lnTo>
                  <a:lnTo>
                    <a:pt x="1742" y="119"/>
                  </a:lnTo>
                  <a:lnTo>
                    <a:pt x="1695" y="93"/>
                  </a:lnTo>
                  <a:lnTo>
                    <a:pt x="1648" y="71"/>
                  </a:lnTo>
                  <a:lnTo>
                    <a:pt x="1595" y="53"/>
                  </a:lnTo>
                  <a:lnTo>
                    <a:pt x="1541" y="41"/>
                  </a:lnTo>
                  <a:lnTo>
                    <a:pt x="1481" y="34"/>
                  </a:lnTo>
                  <a:lnTo>
                    <a:pt x="1422" y="32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" name="Freeform 15"/>
            <p:cNvSpPr>
              <a:spLocks noEditPoints="1"/>
            </p:cNvSpPr>
            <p:nvPr/>
          </p:nvSpPr>
          <p:spPr bwMode="auto">
            <a:xfrm>
              <a:off x="2813" y="943"/>
              <a:ext cx="265" cy="226"/>
            </a:xfrm>
            <a:custGeom>
              <a:avLst/>
              <a:gdLst>
                <a:gd name="T0" fmla="*/ 5 w 1670"/>
                <a:gd name="T1" fmla="*/ 0 h 1734"/>
                <a:gd name="T2" fmla="*/ 6 w 1670"/>
                <a:gd name="T3" fmla="*/ 0 h 1734"/>
                <a:gd name="T4" fmla="*/ 6 w 1670"/>
                <a:gd name="T5" fmla="*/ 0 h 1734"/>
                <a:gd name="T6" fmla="*/ 7 w 1670"/>
                <a:gd name="T7" fmla="*/ 1 h 1734"/>
                <a:gd name="T8" fmla="*/ 7 w 1670"/>
                <a:gd name="T9" fmla="*/ 1 h 1734"/>
                <a:gd name="T10" fmla="*/ 7 w 1670"/>
                <a:gd name="T11" fmla="*/ 1 h 1734"/>
                <a:gd name="T12" fmla="*/ 6 w 1670"/>
                <a:gd name="T13" fmla="*/ 2 h 1734"/>
                <a:gd name="T14" fmla="*/ 6 w 1670"/>
                <a:gd name="T15" fmla="*/ 3 h 1734"/>
                <a:gd name="T16" fmla="*/ 5 w 1670"/>
                <a:gd name="T17" fmla="*/ 3 h 1734"/>
                <a:gd name="T18" fmla="*/ 3 w 1670"/>
                <a:gd name="T19" fmla="*/ 4 h 1734"/>
                <a:gd name="T20" fmla="*/ 2 w 1670"/>
                <a:gd name="T21" fmla="*/ 4 h 1734"/>
                <a:gd name="T22" fmla="*/ 1 w 1670"/>
                <a:gd name="T23" fmla="*/ 4 h 1734"/>
                <a:gd name="T24" fmla="*/ 0 w 1670"/>
                <a:gd name="T25" fmla="*/ 3 h 1734"/>
                <a:gd name="T26" fmla="*/ 0 w 1670"/>
                <a:gd name="T27" fmla="*/ 3 h 1734"/>
                <a:gd name="T28" fmla="*/ 0 w 1670"/>
                <a:gd name="T29" fmla="*/ 2 h 1734"/>
                <a:gd name="T30" fmla="*/ 1 w 1670"/>
                <a:gd name="T31" fmla="*/ 1 h 1734"/>
                <a:gd name="T32" fmla="*/ 1 w 1670"/>
                <a:gd name="T33" fmla="*/ 1 h 1734"/>
                <a:gd name="T34" fmla="*/ 2 w 1670"/>
                <a:gd name="T35" fmla="*/ 1 h 1734"/>
                <a:gd name="T36" fmla="*/ 3 w 1670"/>
                <a:gd name="T37" fmla="*/ 0 h 1734"/>
                <a:gd name="T38" fmla="*/ 4 w 1670"/>
                <a:gd name="T39" fmla="*/ 0 h 1734"/>
                <a:gd name="T40" fmla="*/ 4 w 1670"/>
                <a:gd name="T41" fmla="*/ 0 h 1734"/>
                <a:gd name="T42" fmla="*/ 5 w 1670"/>
                <a:gd name="T43" fmla="*/ 0 h 1734"/>
                <a:gd name="T44" fmla="*/ 4 w 1670"/>
                <a:gd name="T45" fmla="*/ 0 h 1734"/>
                <a:gd name="T46" fmla="*/ 3 w 1670"/>
                <a:gd name="T47" fmla="*/ 0 h 1734"/>
                <a:gd name="T48" fmla="*/ 3 w 1670"/>
                <a:gd name="T49" fmla="*/ 0 h 1734"/>
                <a:gd name="T50" fmla="*/ 2 w 1670"/>
                <a:gd name="T51" fmla="*/ 1 h 1734"/>
                <a:gd name="T52" fmla="*/ 1 w 1670"/>
                <a:gd name="T53" fmla="*/ 1 h 1734"/>
                <a:gd name="T54" fmla="*/ 1 w 1670"/>
                <a:gd name="T55" fmla="*/ 2 h 1734"/>
                <a:gd name="T56" fmla="*/ 0 w 1670"/>
                <a:gd name="T57" fmla="*/ 2 h 1734"/>
                <a:gd name="T58" fmla="*/ 0 w 1670"/>
                <a:gd name="T59" fmla="*/ 3 h 1734"/>
                <a:gd name="T60" fmla="*/ 1 w 1670"/>
                <a:gd name="T61" fmla="*/ 3 h 1734"/>
                <a:gd name="T62" fmla="*/ 1 w 1670"/>
                <a:gd name="T63" fmla="*/ 4 h 1734"/>
                <a:gd name="T64" fmla="*/ 2 w 1670"/>
                <a:gd name="T65" fmla="*/ 4 h 1734"/>
                <a:gd name="T66" fmla="*/ 4 w 1670"/>
                <a:gd name="T67" fmla="*/ 3 h 1734"/>
                <a:gd name="T68" fmla="*/ 5 w 1670"/>
                <a:gd name="T69" fmla="*/ 3 h 1734"/>
                <a:gd name="T70" fmla="*/ 6 w 1670"/>
                <a:gd name="T71" fmla="*/ 2 h 1734"/>
                <a:gd name="T72" fmla="*/ 6 w 1670"/>
                <a:gd name="T73" fmla="*/ 2 h 1734"/>
                <a:gd name="T74" fmla="*/ 7 w 1670"/>
                <a:gd name="T75" fmla="*/ 1 h 1734"/>
                <a:gd name="T76" fmla="*/ 7 w 1670"/>
                <a:gd name="T77" fmla="*/ 1 h 1734"/>
                <a:gd name="T78" fmla="*/ 6 w 1670"/>
                <a:gd name="T79" fmla="*/ 1 h 1734"/>
                <a:gd name="T80" fmla="*/ 6 w 1670"/>
                <a:gd name="T81" fmla="*/ 0 h 1734"/>
                <a:gd name="T82" fmla="*/ 5 w 1670"/>
                <a:gd name="T83" fmla="*/ 0 h 1734"/>
                <a:gd name="T84" fmla="*/ 5 w 1670"/>
                <a:gd name="T85" fmla="*/ 0 h 173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70"/>
                <a:gd name="T130" fmla="*/ 0 h 1734"/>
                <a:gd name="T131" fmla="*/ 1670 w 1670"/>
                <a:gd name="T132" fmla="*/ 1734 h 173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70" h="1734">
                  <a:moveTo>
                    <a:pt x="1181" y="0"/>
                  </a:moveTo>
                  <a:lnTo>
                    <a:pt x="1234" y="2"/>
                  </a:lnTo>
                  <a:lnTo>
                    <a:pt x="1284" y="8"/>
                  </a:lnTo>
                  <a:lnTo>
                    <a:pt x="1332" y="20"/>
                  </a:lnTo>
                  <a:lnTo>
                    <a:pt x="1378" y="35"/>
                  </a:lnTo>
                  <a:lnTo>
                    <a:pt x="1421" y="53"/>
                  </a:lnTo>
                  <a:lnTo>
                    <a:pt x="1461" y="75"/>
                  </a:lnTo>
                  <a:lnTo>
                    <a:pt x="1497" y="101"/>
                  </a:lnTo>
                  <a:lnTo>
                    <a:pt x="1532" y="132"/>
                  </a:lnTo>
                  <a:lnTo>
                    <a:pt x="1564" y="168"/>
                  </a:lnTo>
                  <a:lnTo>
                    <a:pt x="1594" y="208"/>
                  </a:lnTo>
                  <a:lnTo>
                    <a:pt x="1620" y="253"/>
                  </a:lnTo>
                  <a:lnTo>
                    <a:pt x="1642" y="304"/>
                  </a:lnTo>
                  <a:lnTo>
                    <a:pt x="1656" y="358"/>
                  </a:lnTo>
                  <a:lnTo>
                    <a:pt x="1666" y="420"/>
                  </a:lnTo>
                  <a:lnTo>
                    <a:pt x="1670" y="487"/>
                  </a:lnTo>
                  <a:lnTo>
                    <a:pt x="1669" y="564"/>
                  </a:lnTo>
                  <a:lnTo>
                    <a:pt x="1657" y="646"/>
                  </a:lnTo>
                  <a:lnTo>
                    <a:pt x="1637" y="733"/>
                  </a:lnTo>
                  <a:lnTo>
                    <a:pt x="1607" y="824"/>
                  </a:lnTo>
                  <a:lnTo>
                    <a:pt x="1570" y="919"/>
                  </a:lnTo>
                  <a:lnTo>
                    <a:pt x="1520" y="1012"/>
                  </a:lnTo>
                  <a:lnTo>
                    <a:pt x="1466" y="1107"/>
                  </a:lnTo>
                  <a:lnTo>
                    <a:pt x="1402" y="1198"/>
                  </a:lnTo>
                  <a:lnTo>
                    <a:pt x="1332" y="1286"/>
                  </a:lnTo>
                  <a:lnTo>
                    <a:pt x="1238" y="1382"/>
                  </a:lnTo>
                  <a:lnTo>
                    <a:pt x="1137" y="1469"/>
                  </a:lnTo>
                  <a:lnTo>
                    <a:pt x="1031" y="1547"/>
                  </a:lnTo>
                  <a:lnTo>
                    <a:pt x="921" y="1614"/>
                  </a:lnTo>
                  <a:lnTo>
                    <a:pt x="808" y="1666"/>
                  </a:lnTo>
                  <a:lnTo>
                    <a:pt x="694" y="1704"/>
                  </a:lnTo>
                  <a:lnTo>
                    <a:pt x="579" y="1726"/>
                  </a:lnTo>
                  <a:lnTo>
                    <a:pt x="466" y="1734"/>
                  </a:lnTo>
                  <a:lnTo>
                    <a:pt x="359" y="1720"/>
                  </a:lnTo>
                  <a:lnTo>
                    <a:pt x="266" y="1690"/>
                  </a:lnTo>
                  <a:lnTo>
                    <a:pt x="187" y="1646"/>
                  </a:lnTo>
                  <a:lnTo>
                    <a:pt x="122" y="1589"/>
                  </a:lnTo>
                  <a:lnTo>
                    <a:pt x="71" y="1518"/>
                  </a:lnTo>
                  <a:lnTo>
                    <a:pt x="33" y="1437"/>
                  </a:lnTo>
                  <a:lnTo>
                    <a:pt x="9" y="1348"/>
                  </a:lnTo>
                  <a:lnTo>
                    <a:pt x="0" y="1251"/>
                  </a:lnTo>
                  <a:lnTo>
                    <a:pt x="1" y="1163"/>
                  </a:lnTo>
                  <a:lnTo>
                    <a:pt x="13" y="1074"/>
                  </a:lnTo>
                  <a:lnTo>
                    <a:pt x="35" y="983"/>
                  </a:lnTo>
                  <a:lnTo>
                    <a:pt x="66" y="892"/>
                  </a:lnTo>
                  <a:lnTo>
                    <a:pt x="102" y="801"/>
                  </a:lnTo>
                  <a:lnTo>
                    <a:pt x="147" y="713"/>
                  </a:lnTo>
                  <a:lnTo>
                    <a:pt x="196" y="628"/>
                  </a:lnTo>
                  <a:lnTo>
                    <a:pt x="251" y="549"/>
                  </a:lnTo>
                  <a:lnTo>
                    <a:pt x="308" y="474"/>
                  </a:lnTo>
                  <a:lnTo>
                    <a:pt x="366" y="408"/>
                  </a:lnTo>
                  <a:lnTo>
                    <a:pt x="424" y="349"/>
                  </a:lnTo>
                  <a:lnTo>
                    <a:pt x="484" y="296"/>
                  </a:lnTo>
                  <a:lnTo>
                    <a:pt x="542" y="247"/>
                  </a:lnTo>
                  <a:lnTo>
                    <a:pt x="603" y="204"/>
                  </a:lnTo>
                  <a:lnTo>
                    <a:pt x="663" y="165"/>
                  </a:lnTo>
                  <a:lnTo>
                    <a:pt x="725" y="131"/>
                  </a:lnTo>
                  <a:lnTo>
                    <a:pt x="781" y="100"/>
                  </a:lnTo>
                  <a:lnTo>
                    <a:pt x="839" y="74"/>
                  </a:lnTo>
                  <a:lnTo>
                    <a:pt x="896" y="52"/>
                  </a:lnTo>
                  <a:lnTo>
                    <a:pt x="954" y="34"/>
                  </a:lnTo>
                  <a:lnTo>
                    <a:pt x="1011" y="18"/>
                  </a:lnTo>
                  <a:lnTo>
                    <a:pt x="1069" y="8"/>
                  </a:lnTo>
                  <a:lnTo>
                    <a:pt x="1124" y="2"/>
                  </a:lnTo>
                  <a:lnTo>
                    <a:pt x="1181" y="0"/>
                  </a:lnTo>
                  <a:close/>
                  <a:moveTo>
                    <a:pt x="1169" y="26"/>
                  </a:moveTo>
                  <a:lnTo>
                    <a:pt x="1115" y="27"/>
                  </a:lnTo>
                  <a:lnTo>
                    <a:pt x="1062" y="34"/>
                  </a:lnTo>
                  <a:lnTo>
                    <a:pt x="1008" y="44"/>
                  </a:lnTo>
                  <a:lnTo>
                    <a:pt x="955" y="58"/>
                  </a:lnTo>
                  <a:lnTo>
                    <a:pt x="900" y="75"/>
                  </a:lnTo>
                  <a:lnTo>
                    <a:pt x="844" y="97"/>
                  </a:lnTo>
                  <a:lnTo>
                    <a:pt x="790" y="122"/>
                  </a:lnTo>
                  <a:lnTo>
                    <a:pt x="737" y="151"/>
                  </a:lnTo>
                  <a:lnTo>
                    <a:pt x="677" y="185"/>
                  </a:lnTo>
                  <a:lnTo>
                    <a:pt x="621" y="224"/>
                  </a:lnTo>
                  <a:lnTo>
                    <a:pt x="563" y="265"/>
                  </a:lnTo>
                  <a:lnTo>
                    <a:pt x="508" y="311"/>
                  </a:lnTo>
                  <a:lnTo>
                    <a:pt x="453" y="362"/>
                  </a:lnTo>
                  <a:lnTo>
                    <a:pt x="399" y="418"/>
                  </a:lnTo>
                  <a:lnTo>
                    <a:pt x="346" y="479"/>
                  </a:lnTo>
                  <a:lnTo>
                    <a:pt x="294" y="549"/>
                  </a:lnTo>
                  <a:lnTo>
                    <a:pt x="244" y="622"/>
                  </a:lnTo>
                  <a:lnTo>
                    <a:pt x="199" y="703"/>
                  </a:lnTo>
                  <a:lnTo>
                    <a:pt x="159" y="784"/>
                  </a:lnTo>
                  <a:lnTo>
                    <a:pt x="128" y="869"/>
                  </a:lnTo>
                  <a:lnTo>
                    <a:pt x="100" y="953"/>
                  </a:lnTo>
                  <a:lnTo>
                    <a:pt x="84" y="1037"/>
                  </a:lnTo>
                  <a:lnTo>
                    <a:pt x="73" y="1117"/>
                  </a:lnTo>
                  <a:lnTo>
                    <a:pt x="75" y="1197"/>
                  </a:lnTo>
                  <a:lnTo>
                    <a:pt x="86" y="1283"/>
                  </a:lnTo>
                  <a:lnTo>
                    <a:pt x="109" y="1363"/>
                  </a:lnTo>
                  <a:lnTo>
                    <a:pt x="146" y="1434"/>
                  </a:lnTo>
                  <a:lnTo>
                    <a:pt x="195" y="1498"/>
                  </a:lnTo>
                  <a:lnTo>
                    <a:pt x="255" y="1548"/>
                  </a:lnTo>
                  <a:lnTo>
                    <a:pt x="328" y="1587"/>
                  </a:lnTo>
                  <a:lnTo>
                    <a:pt x="413" y="1613"/>
                  </a:lnTo>
                  <a:lnTo>
                    <a:pt x="511" y="1624"/>
                  </a:lnTo>
                  <a:lnTo>
                    <a:pt x="614" y="1618"/>
                  </a:lnTo>
                  <a:lnTo>
                    <a:pt x="717" y="1598"/>
                  </a:lnTo>
                  <a:lnTo>
                    <a:pt x="821" y="1564"/>
                  </a:lnTo>
                  <a:lnTo>
                    <a:pt x="925" y="1518"/>
                  </a:lnTo>
                  <a:lnTo>
                    <a:pt x="1026" y="1459"/>
                  </a:lnTo>
                  <a:lnTo>
                    <a:pt x="1123" y="1389"/>
                  </a:lnTo>
                  <a:lnTo>
                    <a:pt x="1215" y="1311"/>
                  </a:lnTo>
                  <a:lnTo>
                    <a:pt x="1301" y="1225"/>
                  </a:lnTo>
                  <a:lnTo>
                    <a:pt x="1367" y="1145"/>
                  </a:lnTo>
                  <a:lnTo>
                    <a:pt x="1426" y="1063"/>
                  </a:lnTo>
                  <a:lnTo>
                    <a:pt x="1479" y="977"/>
                  </a:lnTo>
                  <a:lnTo>
                    <a:pt x="1526" y="892"/>
                  </a:lnTo>
                  <a:lnTo>
                    <a:pt x="1562" y="806"/>
                  </a:lnTo>
                  <a:lnTo>
                    <a:pt x="1591" y="722"/>
                  </a:lnTo>
                  <a:lnTo>
                    <a:pt x="1612" y="641"/>
                  </a:lnTo>
                  <a:lnTo>
                    <a:pt x="1625" y="564"/>
                  </a:lnTo>
                  <a:lnTo>
                    <a:pt x="1628" y="492"/>
                  </a:lnTo>
                  <a:lnTo>
                    <a:pt x="1625" y="428"/>
                  </a:lnTo>
                  <a:lnTo>
                    <a:pt x="1616" y="368"/>
                  </a:lnTo>
                  <a:lnTo>
                    <a:pt x="1603" y="318"/>
                  </a:lnTo>
                  <a:lnTo>
                    <a:pt x="1584" y="270"/>
                  </a:lnTo>
                  <a:lnTo>
                    <a:pt x="1560" y="227"/>
                  </a:lnTo>
                  <a:lnTo>
                    <a:pt x="1533" y="189"/>
                  </a:lnTo>
                  <a:lnTo>
                    <a:pt x="1504" y="154"/>
                  </a:lnTo>
                  <a:lnTo>
                    <a:pt x="1471" y="124"/>
                  </a:lnTo>
                  <a:lnTo>
                    <a:pt x="1437" y="98"/>
                  </a:lnTo>
                  <a:lnTo>
                    <a:pt x="1398" y="76"/>
                  </a:lnTo>
                  <a:lnTo>
                    <a:pt x="1358" y="58"/>
                  </a:lnTo>
                  <a:lnTo>
                    <a:pt x="1314" y="44"/>
                  </a:lnTo>
                  <a:lnTo>
                    <a:pt x="1269" y="34"/>
                  </a:lnTo>
                  <a:lnTo>
                    <a:pt x="1220" y="27"/>
                  </a:lnTo>
                  <a:lnTo>
                    <a:pt x="1169" y="26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" name="Freeform 16"/>
            <p:cNvSpPr>
              <a:spLocks noEditPoints="1"/>
            </p:cNvSpPr>
            <p:nvPr/>
          </p:nvSpPr>
          <p:spPr bwMode="auto">
            <a:xfrm>
              <a:off x="2852" y="949"/>
              <a:ext cx="207" cy="175"/>
            </a:xfrm>
            <a:custGeom>
              <a:avLst/>
              <a:gdLst>
                <a:gd name="T0" fmla="*/ 4 w 1314"/>
                <a:gd name="T1" fmla="*/ 0 h 1353"/>
                <a:gd name="T2" fmla="*/ 4 w 1314"/>
                <a:gd name="T3" fmla="*/ 0 h 1353"/>
                <a:gd name="T4" fmla="*/ 5 w 1314"/>
                <a:gd name="T5" fmla="*/ 0 h 1353"/>
                <a:gd name="T6" fmla="*/ 5 w 1314"/>
                <a:gd name="T7" fmla="*/ 0 h 1353"/>
                <a:gd name="T8" fmla="*/ 5 w 1314"/>
                <a:gd name="T9" fmla="*/ 1 h 1353"/>
                <a:gd name="T10" fmla="*/ 5 w 1314"/>
                <a:gd name="T11" fmla="*/ 1 h 1353"/>
                <a:gd name="T12" fmla="*/ 5 w 1314"/>
                <a:gd name="T13" fmla="*/ 2 h 1353"/>
                <a:gd name="T14" fmla="*/ 4 w 1314"/>
                <a:gd name="T15" fmla="*/ 2 h 1353"/>
                <a:gd name="T16" fmla="*/ 3 w 1314"/>
                <a:gd name="T17" fmla="*/ 3 h 1353"/>
                <a:gd name="T18" fmla="*/ 3 w 1314"/>
                <a:gd name="T19" fmla="*/ 3 h 1353"/>
                <a:gd name="T20" fmla="*/ 1 w 1314"/>
                <a:gd name="T21" fmla="*/ 3 h 1353"/>
                <a:gd name="T22" fmla="*/ 1 w 1314"/>
                <a:gd name="T23" fmla="*/ 3 h 1353"/>
                <a:gd name="T24" fmla="*/ 0 w 1314"/>
                <a:gd name="T25" fmla="*/ 2 h 1353"/>
                <a:gd name="T26" fmla="*/ 0 w 1314"/>
                <a:gd name="T27" fmla="*/ 2 h 1353"/>
                <a:gd name="T28" fmla="*/ 0 w 1314"/>
                <a:gd name="T29" fmla="*/ 2 h 1353"/>
                <a:gd name="T30" fmla="*/ 1 w 1314"/>
                <a:gd name="T31" fmla="*/ 1 h 1353"/>
                <a:gd name="T32" fmla="*/ 1 w 1314"/>
                <a:gd name="T33" fmla="*/ 1 h 1353"/>
                <a:gd name="T34" fmla="*/ 2 w 1314"/>
                <a:gd name="T35" fmla="*/ 0 h 1353"/>
                <a:gd name="T36" fmla="*/ 2 w 1314"/>
                <a:gd name="T37" fmla="*/ 0 h 1353"/>
                <a:gd name="T38" fmla="*/ 3 w 1314"/>
                <a:gd name="T39" fmla="*/ 0 h 1353"/>
                <a:gd name="T40" fmla="*/ 3 w 1314"/>
                <a:gd name="T41" fmla="*/ 0 h 1353"/>
                <a:gd name="T42" fmla="*/ 4 w 1314"/>
                <a:gd name="T43" fmla="*/ 0 h 1353"/>
                <a:gd name="T44" fmla="*/ 3 w 1314"/>
                <a:gd name="T45" fmla="*/ 0 h 1353"/>
                <a:gd name="T46" fmla="*/ 3 w 1314"/>
                <a:gd name="T47" fmla="*/ 0 h 1353"/>
                <a:gd name="T48" fmla="*/ 2 w 1314"/>
                <a:gd name="T49" fmla="*/ 0 h 1353"/>
                <a:gd name="T50" fmla="*/ 2 w 1314"/>
                <a:gd name="T51" fmla="*/ 1 h 1353"/>
                <a:gd name="T52" fmla="*/ 1 w 1314"/>
                <a:gd name="T53" fmla="*/ 1 h 1353"/>
                <a:gd name="T54" fmla="*/ 1 w 1314"/>
                <a:gd name="T55" fmla="*/ 1 h 1353"/>
                <a:gd name="T56" fmla="*/ 0 w 1314"/>
                <a:gd name="T57" fmla="*/ 2 h 1353"/>
                <a:gd name="T58" fmla="*/ 0 w 1314"/>
                <a:gd name="T59" fmla="*/ 2 h 1353"/>
                <a:gd name="T60" fmla="*/ 0 w 1314"/>
                <a:gd name="T61" fmla="*/ 2 h 1353"/>
                <a:gd name="T62" fmla="*/ 1 w 1314"/>
                <a:gd name="T63" fmla="*/ 3 h 1353"/>
                <a:gd name="T64" fmla="*/ 2 w 1314"/>
                <a:gd name="T65" fmla="*/ 3 h 1353"/>
                <a:gd name="T66" fmla="*/ 3 w 1314"/>
                <a:gd name="T67" fmla="*/ 3 h 1353"/>
                <a:gd name="T68" fmla="*/ 4 w 1314"/>
                <a:gd name="T69" fmla="*/ 2 h 1353"/>
                <a:gd name="T70" fmla="*/ 4 w 1314"/>
                <a:gd name="T71" fmla="*/ 2 h 1353"/>
                <a:gd name="T72" fmla="*/ 5 w 1314"/>
                <a:gd name="T73" fmla="*/ 1 h 1353"/>
                <a:gd name="T74" fmla="*/ 5 w 1314"/>
                <a:gd name="T75" fmla="*/ 1 h 1353"/>
                <a:gd name="T76" fmla="*/ 5 w 1314"/>
                <a:gd name="T77" fmla="*/ 1 h 1353"/>
                <a:gd name="T78" fmla="*/ 5 w 1314"/>
                <a:gd name="T79" fmla="*/ 0 h 1353"/>
                <a:gd name="T80" fmla="*/ 5 w 1314"/>
                <a:gd name="T81" fmla="*/ 0 h 1353"/>
                <a:gd name="T82" fmla="*/ 4 w 1314"/>
                <a:gd name="T83" fmla="*/ 0 h 1353"/>
                <a:gd name="T84" fmla="*/ 4 w 1314"/>
                <a:gd name="T85" fmla="*/ 0 h 13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4"/>
                <a:gd name="T130" fmla="*/ 0 h 1353"/>
                <a:gd name="T131" fmla="*/ 1314 w 1314"/>
                <a:gd name="T132" fmla="*/ 1353 h 13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4" h="1353">
                  <a:moveTo>
                    <a:pt x="926" y="0"/>
                  </a:moveTo>
                  <a:lnTo>
                    <a:pt x="967" y="2"/>
                  </a:lnTo>
                  <a:lnTo>
                    <a:pt x="1010" y="7"/>
                  </a:lnTo>
                  <a:lnTo>
                    <a:pt x="1047" y="15"/>
                  </a:lnTo>
                  <a:lnTo>
                    <a:pt x="1086" y="28"/>
                  </a:lnTo>
                  <a:lnTo>
                    <a:pt x="1120" y="42"/>
                  </a:lnTo>
                  <a:lnTo>
                    <a:pt x="1150" y="61"/>
                  </a:lnTo>
                  <a:lnTo>
                    <a:pt x="1180" y="82"/>
                  </a:lnTo>
                  <a:lnTo>
                    <a:pt x="1207" y="106"/>
                  </a:lnTo>
                  <a:lnTo>
                    <a:pt x="1232" y="135"/>
                  </a:lnTo>
                  <a:lnTo>
                    <a:pt x="1255" y="167"/>
                  </a:lnTo>
                  <a:lnTo>
                    <a:pt x="1276" y="202"/>
                  </a:lnTo>
                  <a:lnTo>
                    <a:pt x="1292" y="242"/>
                  </a:lnTo>
                  <a:lnTo>
                    <a:pt x="1304" y="284"/>
                  </a:lnTo>
                  <a:lnTo>
                    <a:pt x="1312" y="333"/>
                  </a:lnTo>
                  <a:lnTo>
                    <a:pt x="1314" y="388"/>
                  </a:lnTo>
                  <a:lnTo>
                    <a:pt x="1313" y="448"/>
                  </a:lnTo>
                  <a:lnTo>
                    <a:pt x="1303" y="513"/>
                  </a:lnTo>
                  <a:lnTo>
                    <a:pt x="1286" y="581"/>
                  </a:lnTo>
                  <a:lnTo>
                    <a:pt x="1262" y="652"/>
                  </a:lnTo>
                  <a:lnTo>
                    <a:pt x="1231" y="726"/>
                  </a:lnTo>
                  <a:lnTo>
                    <a:pt x="1192" y="798"/>
                  </a:lnTo>
                  <a:lnTo>
                    <a:pt x="1148" y="872"/>
                  </a:lnTo>
                  <a:lnTo>
                    <a:pt x="1098" y="942"/>
                  </a:lnTo>
                  <a:lnTo>
                    <a:pt x="1042" y="1010"/>
                  </a:lnTo>
                  <a:lnTo>
                    <a:pt x="968" y="1084"/>
                  </a:lnTo>
                  <a:lnTo>
                    <a:pt x="891" y="1152"/>
                  </a:lnTo>
                  <a:lnTo>
                    <a:pt x="808" y="1211"/>
                  </a:lnTo>
                  <a:lnTo>
                    <a:pt x="723" y="1263"/>
                  </a:lnTo>
                  <a:lnTo>
                    <a:pt x="634" y="1302"/>
                  </a:lnTo>
                  <a:lnTo>
                    <a:pt x="545" y="1331"/>
                  </a:lnTo>
                  <a:lnTo>
                    <a:pt x="456" y="1348"/>
                  </a:lnTo>
                  <a:lnTo>
                    <a:pt x="368" y="1353"/>
                  </a:lnTo>
                  <a:lnTo>
                    <a:pt x="284" y="1343"/>
                  </a:lnTo>
                  <a:lnTo>
                    <a:pt x="212" y="1321"/>
                  </a:lnTo>
                  <a:lnTo>
                    <a:pt x="150" y="1286"/>
                  </a:lnTo>
                  <a:lnTo>
                    <a:pt x="100" y="1244"/>
                  </a:lnTo>
                  <a:lnTo>
                    <a:pt x="58" y="1189"/>
                  </a:lnTo>
                  <a:lnTo>
                    <a:pt x="29" y="1127"/>
                  </a:lnTo>
                  <a:lnTo>
                    <a:pt x="9" y="1059"/>
                  </a:lnTo>
                  <a:lnTo>
                    <a:pt x="2" y="985"/>
                  </a:lnTo>
                  <a:lnTo>
                    <a:pt x="0" y="917"/>
                  </a:lnTo>
                  <a:lnTo>
                    <a:pt x="8" y="847"/>
                  </a:lnTo>
                  <a:lnTo>
                    <a:pt x="23" y="776"/>
                  </a:lnTo>
                  <a:lnTo>
                    <a:pt x="47" y="705"/>
                  </a:lnTo>
                  <a:lnTo>
                    <a:pt x="74" y="634"/>
                  </a:lnTo>
                  <a:lnTo>
                    <a:pt x="107" y="566"/>
                  </a:lnTo>
                  <a:lnTo>
                    <a:pt x="146" y="500"/>
                  </a:lnTo>
                  <a:lnTo>
                    <a:pt x="189" y="438"/>
                  </a:lnTo>
                  <a:lnTo>
                    <a:pt x="233" y="379"/>
                  </a:lnTo>
                  <a:lnTo>
                    <a:pt x="278" y="327"/>
                  </a:lnTo>
                  <a:lnTo>
                    <a:pt x="323" y="279"/>
                  </a:lnTo>
                  <a:lnTo>
                    <a:pt x="369" y="237"/>
                  </a:lnTo>
                  <a:lnTo>
                    <a:pt x="416" y="198"/>
                  </a:lnTo>
                  <a:lnTo>
                    <a:pt x="462" y="164"/>
                  </a:lnTo>
                  <a:lnTo>
                    <a:pt x="510" y="132"/>
                  </a:lnTo>
                  <a:lnTo>
                    <a:pt x="561" y="105"/>
                  </a:lnTo>
                  <a:lnTo>
                    <a:pt x="604" y="80"/>
                  </a:lnTo>
                  <a:lnTo>
                    <a:pt x="651" y="60"/>
                  </a:lnTo>
                  <a:lnTo>
                    <a:pt x="697" y="42"/>
                  </a:lnTo>
                  <a:lnTo>
                    <a:pt x="744" y="28"/>
                  </a:lnTo>
                  <a:lnTo>
                    <a:pt x="789" y="15"/>
                  </a:lnTo>
                  <a:lnTo>
                    <a:pt x="835" y="7"/>
                  </a:lnTo>
                  <a:lnTo>
                    <a:pt x="881" y="2"/>
                  </a:lnTo>
                  <a:lnTo>
                    <a:pt x="926" y="0"/>
                  </a:lnTo>
                  <a:close/>
                  <a:moveTo>
                    <a:pt x="918" y="21"/>
                  </a:moveTo>
                  <a:lnTo>
                    <a:pt x="874" y="22"/>
                  </a:lnTo>
                  <a:lnTo>
                    <a:pt x="832" y="28"/>
                  </a:lnTo>
                  <a:lnTo>
                    <a:pt x="788" y="35"/>
                  </a:lnTo>
                  <a:lnTo>
                    <a:pt x="744" y="47"/>
                  </a:lnTo>
                  <a:lnTo>
                    <a:pt x="700" y="60"/>
                  </a:lnTo>
                  <a:lnTo>
                    <a:pt x="656" y="78"/>
                  </a:lnTo>
                  <a:lnTo>
                    <a:pt x="613" y="97"/>
                  </a:lnTo>
                  <a:lnTo>
                    <a:pt x="571" y="122"/>
                  </a:lnTo>
                  <a:lnTo>
                    <a:pt x="524" y="148"/>
                  </a:lnTo>
                  <a:lnTo>
                    <a:pt x="478" y="179"/>
                  </a:lnTo>
                  <a:lnTo>
                    <a:pt x="433" y="211"/>
                  </a:lnTo>
                  <a:lnTo>
                    <a:pt x="390" y="248"/>
                  </a:lnTo>
                  <a:lnTo>
                    <a:pt x="346" y="288"/>
                  </a:lnTo>
                  <a:lnTo>
                    <a:pt x="305" y="333"/>
                  </a:lnTo>
                  <a:lnTo>
                    <a:pt x="262" y="383"/>
                  </a:lnTo>
                  <a:lnTo>
                    <a:pt x="224" y="438"/>
                  </a:lnTo>
                  <a:lnTo>
                    <a:pt x="184" y="496"/>
                  </a:lnTo>
                  <a:lnTo>
                    <a:pt x="149" y="558"/>
                  </a:lnTo>
                  <a:lnTo>
                    <a:pt x="119" y="621"/>
                  </a:lnTo>
                  <a:lnTo>
                    <a:pt x="94" y="687"/>
                  </a:lnTo>
                  <a:lnTo>
                    <a:pt x="75" y="752"/>
                  </a:lnTo>
                  <a:lnTo>
                    <a:pt x="62" y="816"/>
                  </a:lnTo>
                  <a:lnTo>
                    <a:pt x="56" y="880"/>
                  </a:lnTo>
                  <a:lnTo>
                    <a:pt x="58" y="942"/>
                  </a:lnTo>
                  <a:lnTo>
                    <a:pt x="67" y="1007"/>
                  </a:lnTo>
                  <a:lnTo>
                    <a:pt x="88" y="1069"/>
                  </a:lnTo>
                  <a:lnTo>
                    <a:pt x="116" y="1124"/>
                  </a:lnTo>
                  <a:lnTo>
                    <a:pt x="155" y="1173"/>
                  </a:lnTo>
                  <a:lnTo>
                    <a:pt x="202" y="1210"/>
                  </a:lnTo>
                  <a:lnTo>
                    <a:pt x="258" y="1241"/>
                  </a:lnTo>
                  <a:lnTo>
                    <a:pt x="324" y="1260"/>
                  </a:lnTo>
                  <a:lnTo>
                    <a:pt x="402" y="1271"/>
                  </a:lnTo>
                  <a:lnTo>
                    <a:pt x="482" y="1266"/>
                  </a:lnTo>
                  <a:lnTo>
                    <a:pt x="563" y="1251"/>
                  </a:lnTo>
                  <a:lnTo>
                    <a:pt x="644" y="1224"/>
                  </a:lnTo>
                  <a:lnTo>
                    <a:pt x="726" y="1189"/>
                  </a:lnTo>
                  <a:lnTo>
                    <a:pt x="803" y="1143"/>
                  </a:lnTo>
                  <a:lnTo>
                    <a:pt x="879" y="1090"/>
                  </a:lnTo>
                  <a:lnTo>
                    <a:pt x="950" y="1029"/>
                  </a:lnTo>
                  <a:lnTo>
                    <a:pt x="1019" y="965"/>
                  </a:lnTo>
                  <a:lnTo>
                    <a:pt x="1070" y="903"/>
                  </a:lnTo>
                  <a:lnTo>
                    <a:pt x="1118" y="838"/>
                  </a:lnTo>
                  <a:lnTo>
                    <a:pt x="1160" y="771"/>
                  </a:lnTo>
                  <a:lnTo>
                    <a:pt x="1196" y="704"/>
                  </a:lnTo>
                  <a:lnTo>
                    <a:pt x="1225" y="637"/>
                  </a:lnTo>
                  <a:lnTo>
                    <a:pt x="1249" y="571"/>
                  </a:lnTo>
                  <a:lnTo>
                    <a:pt x="1265" y="508"/>
                  </a:lnTo>
                  <a:lnTo>
                    <a:pt x="1277" y="448"/>
                  </a:lnTo>
                  <a:lnTo>
                    <a:pt x="1280" y="392"/>
                  </a:lnTo>
                  <a:lnTo>
                    <a:pt x="1278" y="341"/>
                  </a:lnTo>
                  <a:lnTo>
                    <a:pt x="1272" y="296"/>
                  </a:lnTo>
                  <a:lnTo>
                    <a:pt x="1262" y="255"/>
                  </a:lnTo>
                  <a:lnTo>
                    <a:pt x="1246" y="216"/>
                  </a:lnTo>
                  <a:lnTo>
                    <a:pt x="1228" y="182"/>
                  </a:lnTo>
                  <a:lnTo>
                    <a:pt x="1207" y="151"/>
                  </a:lnTo>
                  <a:lnTo>
                    <a:pt x="1184" y="124"/>
                  </a:lnTo>
                  <a:lnTo>
                    <a:pt x="1158" y="100"/>
                  </a:lnTo>
                  <a:lnTo>
                    <a:pt x="1131" y="79"/>
                  </a:lnTo>
                  <a:lnTo>
                    <a:pt x="1100" y="61"/>
                  </a:lnTo>
                  <a:lnTo>
                    <a:pt x="1069" y="47"/>
                  </a:lnTo>
                  <a:lnTo>
                    <a:pt x="1033" y="35"/>
                  </a:lnTo>
                  <a:lnTo>
                    <a:pt x="997" y="28"/>
                  </a:lnTo>
                  <a:lnTo>
                    <a:pt x="958" y="22"/>
                  </a:lnTo>
                  <a:lnTo>
                    <a:pt x="918" y="21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" name="Freeform 17"/>
            <p:cNvSpPr>
              <a:spLocks noEditPoints="1"/>
            </p:cNvSpPr>
            <p:nvPr/>
          </p:nvSpPr>
          <p:spPr bwMode="auto">
            <a:xfrm>
              <a:off x="2888" y="956"/>
              <a:ext cx="153" cy="126"/>
            </a:xfrm>
            <a:custGeom>
              <a:avLst/>
              <a:gdLst>
                <a:gd name="T0" fmla="*/ 3 w 956"/>
                <a:gd name="T1" fmla="*/ 0 h 974"/>
                <a:gd name="T2" fmla="*/ 3 w 956"/>
                <a:gd name="T3" fmla="*/ 0 h 974"/>
                <a:gd name="T4" fmla="*/ 3 w 956"/>
                <a:gd name="T5" fmla="*/ 0 h 974"/>
                <a:gd name="T6" fmla="*/ 4 w 956"/>
                <a:gd name="T7" fmla="*/ 0 h 974"/>
                <a:gd name="T8" fmla="*/ 4 w 956"/>
                <a:gd name="T9" fmla="*/ 1 h 974"/>
                <a:gd name="T10" fmla="*/ 4 w 956"/>
                <a:gd name="T11" fmla="*/ 1 h 974"/>
                <a:gd name="T12" fmla="*/ 4 w 956"/>
                <a:gd name="T13" fmla="*/ 1 h 974"/>
                <a:gd name="T14" fmla="*/ 3 w 956"/>
                <a:gd name="T15" fmla="*/ 2 h 974"/>
                <a:gd name="T16" fmla="*/ 3 w 956"/>
                <a:gd name="T17" fmla="*/ 2 h 974"/>
                <a:gd name="T18" fmla="*/ 2 w 956"/>
                <a:gd name="T19" fmla="*/ 2 h 974"/>
                <a:gd name="T20" fmla="*/ 1 w 956"/>
                <a:gd name="T21" fmla="*/ 2 h 974"/>
                <a:gd name="T22" fmla="*/ 0 w 956"/>
                <a:gd name="T23" fmla="*/ 2 h 974"/>
                <a:gd name="T24" fmla="*/ 0 w 956"/>
                <a:gd name="T25" fmla="*/ 2 h 974"/>
                <a:gd name="T26" fmla="*/ 0 w 956"/>
                <a:gd name="T27" fmla="*/ 1 h 974"/>
                <a:gd name="T28" fmla="*/ 0 w 956"/>
                <a:gd name="T29" fmla="*/ 1 h 974"/>
                <a:gd name="T30" fmla="*/ 0 w 956"/>
                <a:gd name="T31" fmla="*/ 1 h 974"/>
                <a:gd name="T32" fmla="*/ 1 w 956"/>
                <a:gd name="T33" fmla="*/ 1 h 974"/>
                <a:gd name="T34" fmla="*/ 1 w 956"/>
                <a:gd name="T35" fmla="*/ 0 h 974"/>
                <a:gd name="T36" fmla="*/ 2 w 956"/>
                <a:gd name="T37" fmla="*/ 0 h 974"/>
                <a:gd name="T38" fmla="*/ 2 w 956"/>
                <a:gd name="T39" fmla="*/ 0 h 974"/>
                <a:gd name="T40" fmla="*/ 2 w 956"/>
                <a:gd name="T41" fmla="*/ 0 h 974"/>
                <a:gd name="T42" fmla="*/ 3 w 956"/>
                <a:gd name="T43" fmla="*/ 0 h 974"/>
                <a:gd name="T44" fmla="*/ 2 w 956"/>
                <a:gd name="T45" fmla="*/ 0 h 974"/>
                <a:gd name="T46" fmla="*/ 2 w 956"/>
                <a:gd name="T47" fmla="*/ 0 h 974"/>
                <a:gd name="T48" fmla="*/ 1 w 956"/>
                <a:gd name="T49" fmla="*/ 0 h 974"/>
                <a:gd name="T50" fmla="*/ 1 w 956"/>
                <a:gd name="T51" fmla="*/ 0 h 974"/>
                <a:gd name="T52" fmla="*/ 1 w 956"/>
                <a:gd name="T53" fmla="*/ 1 h 974"/>
                <a:gd name="T54" fmla="*/ 0 w 956"/>
                <a:gd name="T55" fmla="*/ 1 h 974"/>
                <a:gd name="T56" fmla="*/ 0 w 956"/>
                <a:gd name="T57" fmla="*/ 1 h 974"/>
                <a:gd name="T58" fmla="*/ 0 w 956"/>
                <a:gd name="T59" fmla="*/ 2 h 974"/>
                <a:gd name="T60" fmla="*/ 0 w 956"/>
                <a:gd name="T61" fmla="*/ 2 h 974"/>
                <a:gd name="T62" fmla="*/ 1 w 956"/>
                <a:gd name="T63" fmla="*/ 2 h 974"/>
                <a:gd name="T64" fmla="*/ 1 w 956"/>
                <a:gd name="T65" fmla="*/ 2 h 974"/>
                <a:gd name="T66" fmla="*/ 2 w 956"/>
                <a:gd name="T67" fmla="*/ 2 h 974"/>
                <a:gd name="T68" fmla="*/ 3 w 956"/>
                <a:gd name="T69" fmla="*/ 2 h 974"/>
                <a:gd name="T70" fmla="*/ 3 w 956"/>
                <a:gd name="T71" fmla="*/ 1 h 974"/>
                <a:gd name="T72" fmla="*/ 3 w 956"/>
                <a:gd name="T73" fmla="*/ 1 h 974"/>
                <a:gd name="T74" fmla="*/ 4 w 956"/>
                <a:gd name="T75" fmla="*/ 1 h 974"/>
                <a:gd name="T76" fmla="*/ 4 w 956"/>
                <a:gd name="T77" fmla="*/ 1 h 974"/>
                <a:gd name="T78" fmla="*/ 4 w 956"/>
                <a:gd name="T79" fmla="*/ 0 h 974"/>
                <a:gd name="T80" fmla="*/ 3 w 956"/>
                <a:gd name="T81" fmla="*/ 0 h 974"/>
                <a:gd name="T82" fmla="*/ 3 w 956"/>
                <a:gd name="T83" fmla="*/ 0 h 974"/>
                <a:gd name="T84" fmla="*/ 3 w 956"/>
                <a:gd name="T85" fmla="*/ 0 h 9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6"/>
                <a:gd name="T130" fmla="*/ 0 h 974"/>
                <a:gd name="T131" fmla="*/ 956 w 956"/>
                <a:gd name="T132" fmla="*/ 974 h 9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6" h="974">
                  <a:moveTo>
                    <a:pt x="672" y="0"/>
                  </a:moveTo>
                  <a:lnTo>
                    <a:pt x="703" y="0"/>
                  </a:lnTo>
                  <a:lnTo>
                    <a:pt x="734" y="3"/>
                  </a:lnTo>
                  <a:lnTo>
                    <a:pt x="764" y="10"/>
                  </a:lnTo>
                  <a:lnTo>
                    <a:pt x="792" y="20"/>
                  </a:lnTo>
                  <a:lnTo>
                    <a:pt x="817" y="31"/>
                  </a:lnTo>
                  <a:lnTo>
                    <a:pt x="841" y="45"/>
                  </a:lnTo>
                  <a:lnTo>
                    <a:pt x="863" y="60"/>
                  </a:lnTo>
                  <a:lnTo>
                    <a:pt x="884" y="80"/>
                  </a:lnTo>
                  <a:lnTo>
                    <a:pt x="902" y="100"/>
                  </a:lnTo>
                  <a:lnTo>
                    <a:pt x="917" y="125"/>
                  </a:lnTo>
                  <a:lnTo>
                    <a:pt x="932" y="151"/>
                  </a:lnTo>
                  <a:lnTo>
                    <a:pt x="943" y="180"/>
                  </a:lnTo>
                  <a:lnTo>
                    <a:pt x="951" y="213"/>
                  </a:lnTo>
                  <a:lnTo>
                    <a:pt x="956" y="249"/>
                  </a:lnTo>
                  <a:lnTo>
                    <a:pt x="956" y="289"/>
                  </a:lnTo>
                  <a:lnTo>
                    <a:pt x="955" y="333"/>
                  </a:lnTo>
                  <a:lnTo>
                    <a:pt x="946" y="378"/>
                  </a:lnTo>
                  <a:lnTo>
                    <a:pt x="933" y="428"/>
                  </a:lnTo>
                  <a:lnTo>
                    <a:pt x="913" y="479"/>
                  </a:lnTo>
                  <a:lnTo>
                    <a:pt x="892" y="531"/>
                  </a:lnTo>
                  <a:lnTo>
                    <a:pt x="862" y="583"/>
                  </a:lnTo>
                  <a:lnTo>
                    <a:pt x="830" y="635"/>
                  </a:lnTo>
                  <a:lnTo>
                    <a:pt x="793" y="684"/>
                  </a:lnTo>
                  <a:lnTo>
                    <a:pt x="753" y="733"/>
                  </a:lnTo>
                  <a:lnTo>
                    <a:pt x="700" y="784"/>
                  </a:lnTo>
                  <a:lnTo>
                    <a:pt x="644" y="832"/>
                  </a:lnTo>
                  <a:lnTo>
                    <a:pt x="584" y="874"/>
                  </a:lnTo>
                  <a:lnTo>
                    <a:pt x="524" y="910"/>
                  </a:lnTo>
                  <a:lnTo>
                    <a:pt x="460" y="937"/>
                  </a:lnTo>
                  <a:lnTo>
                    <a:pt x="396" y="959"/>
                  </a:lnTo>
                  <a:lnTo>
                    <a:pt x="331" y="970"/>
                  </a:lnTo>
                  <a:lnTo>
                    <a:pt x="269" y="974"/>
                  </a:lnTo>
                  <a:lnTo>
                    <a:pt x="209" y="967"/>
                  </a:lnTo>
                  <a:lnTo>
                    <a:pt x="157" y="951"/>
                  </a:lnTo>
                  <a:lnTo>
                    <a:pt x="112" y="928"/>
                  </a:lnTo>
                  <a:lnTo>
                    <a:pt x="76" y="897"/>
                  </a:lnTo>
                  <a:lnTo>
                    <a:pt x="45" y="858"/>
                  </a:lnTo>
                  <a:lnTo>
                    <a:pt x="23" y="815"/>
                  </a:lnTo>
                  <a:lnTo>
                    <a:pt x="7" y="768"/>
                  </a:lnTo>
                  <a:lnTo>
                    <a:pt x="1" y="716"/>
                  </a:lnTo>
                  <a:lnTo>
                    <a:pt x="0" y="667"/>
                  </a:lnTo>
                  <a:lnTo>
                    <a:pt x="3" y="619"/>
                  </a:lnTo>
                  <a:lnTo>
                    <a:pt x="12" y="569"/>
                  </a:lnTo>
                  <a:lnTo>
                    <a:pt x="28" y="519"/>
                  </a:lnTo>
                  <a:lnTo>
                    <a:pt x="46" y="468"/>
                  </a:lnTo>
                  <a:lnTo>
                    <a:pt x="69" y="418"/>
                  </a:lnTo>
                  <a:lnTo>
                    <a:pt x="95" y="370"/>
                  </a:lnTo>
                  <a:lnTo>
                    <a:pt x="126" y="325"/>
                  </a:lnTo>
                  <a:lnTo>
                    <a:pt x="157" y="282"/>
                  </a:lnTo>
                  <a:lnTo>
                    <a:pt x="189" y="244"/>
                  </a:lnTo>
                  <a:lnTo>
                    <a:pt x="222" y="209"/>
                  </a:lnTo>
                  <a:lnTo>
                    <a:pt x="256" y="178"/>
                  </a:lnTo>
                  <a:lnTo>
                    <a:pt x="290" y="148"/>
                  </a:lnTo>
                  <a:lnTo>
                    <a:pt x="325" y="122"/>
                  </a:lnTo>
                  <a:lnTo>
                    <a:pt x="360" y="99"/>
                  </a:lnTo>
                  <a:lnTo>
                    <a:pt x="397" y="78"/>
                  </a:lnTo>
                  <a:lnTo>
                    <a:pt x="431" y="59"/>
                  </a:lnTo>
                  <a:lnTo>
                    <a:pt x="466" y="43"/>
                  </a:lnTo>
                  <a:lnTo>
                    <a:pt x="499" y="29"/>
                  </a:lnTo>
                  <a:lnTo>
                    <a:pt x="534" y="19"/>
                  </a:lnTo>
                  <a:lnTo>
                    <a:pt x="568" y="10"/>
                  </a:lnTo>
                  <a:lnTo>
                    <a:pt x="602" y="3"/>
                  </a:lnTo>
                  <a:lnTo>
                    <a:pt x="637" y="0"/>
                  </a:lnTo>
                  <a:lnTo>
                    <a:pt x="672" y="0"/>
                  </a:lnTo>
                  <a:close/>
                  <a:moveTo>
                    <a:pt x="666" y="14"/>
                  </a:moveTo>
                  <a:lnTo>
                    <a:pt x="632" y="14"/>
                  </a:lnTo>
                  <a:lnTo>
                    <a:pt x="600" y="18"/>
                  </a:lnTo>
                  <a:lnTo>
                    <a:pt x="568" y="24"/>
                  </a:lnTo>
                  <a:lnTo>
                    <a:pt x="535" y="34"/>
                  </a:lnTo>
                  <a:lnTo>
                    <a:pt x="502" y="45"/>
                  </a:lnTo>
                  <a:lnTo>
                    <a:pt x="469" y="58"/>
                  </a:lnTo>
                  <a:lnTo>
                    <a:pt x="436" y="72"/>
                  </a:lnTo>
                  <a:lnTo>
                    <a:pt x="405" y="90"/>
                  </a:lnTo>
                  <a:lnTo>
                    <a:pt x="370" y="109"/>
                  </a:lnTo>
                  <a:lnTo>
                    <a:pt x="336" y="134"/>
                  </a:lnTo>
                  <a:lnTo>
                    <a:pt x="303" y="157"/>
                  </a:lnTo>
                  <a:lnTo>
                    <a:pt x="272" y="185"/>
                  </a:lnTo>
                  <a:lnTo>
                    <a:pt x="240" y="215"/>
                  </a:lnTo>
                  <a:lnTo>
                    <a:pt x="209" y="249"/>
                  </a:lnTo>
                  <a:lnTo>
                    <a:pt x="178" y="285"/>
                  </a:lnTo>
                  <a:lnTo>
                    <a:pt x="151" y="325"/>
                  </a:lnTo>
                  <a:lnTo>
                    <a:pt x="122" y="366"/>
                  </a:lnTo>
                  <a:lnTo>
                    <a:pt x="98" y="410"/>
                  </a:lnTo>
                  <a:lnTo>
                    <a:pt x="77" y="457"/>
                  </a:lnTo>
                  <a:lnTo>
                    <a:pt x="61" y="504"/>
                  </a:lnTo>
                  <a:lnTo>
                    <a:pt x="49" y="550"/>
                  </a:lnTo>
                  <a:lnTo>
                    <a:pt x="41" y="596"/>
                  </a:lnTo>
                  <a:lnTo>
                    <a:pt x="38" y="641"/>
                  </a:lnTo>
                  <a:lnTo>
                    <a:pt x="42" y="685"/>
                  </a:lnTo>
                  <a:lnTo>
                    <a:pt x="50" y="732"/>
                  </a:lnTo>
                  <a:lnTo>
                    <a:pt x="65" y="775"/>
                  </a:lnTo>
                  <a:lnTo>
                    <a:pt x="86" y="813"/>
                  </a:lnTo>
                  <a:lnTo>
                    <a:pt x="116" y="848"/>
                  </a:lnTo>
                  <a:lnTo>
                    <a:pt x="149" y="874"/>
                  </a:lnTo>
                  <a:lnTo>
                    <a:pt x="191" y="896"/>
                  </a:lnTo>
                  <a:lnTo>
                    <a:pt x="238" y="910"/>
                  </a:lnTo>
                  <a:lnTo>
                    <a:pt x="294" y="916"/>
                  </a:lnTo>
                  <a:lnTo>
                    <a:pt x="351" y="912"/>
                  </a:lnTo>
                  <a:lnTo>
                    <a:pt x="409" y="902"/>
                  </a:lnTo>
                  <a:lnTo>
                    <a:pt x="467" y="884"/>
                  </a:lnTo>
                  <a:lnTo>
                    <a:pt x="525" y="859"/>
                  </a:lnTo>
                  <a:lnTo>
                    <a:pt x="580" y="827"/>
                  </a:lnTo>
                  <a:lnTo>
                    <a:pt x="635" y="790"/>
                  </a:lnTo>
                  <a:lnTo>
                    <a:pt x="686" y="747"/>
                  </a:lnTo>
                  <a:lnTo>
                    <a:pt x="735" y="702"/>
                  </a:lnTo>
                  <a:lnTo>
                    <a:pt x="774" y="657"/>
                  </a:lnTo>
                  <a:lnTo>
                    <a:pt x="809" y="612"/>
                  </a:lnTo>
                  <a:lnTo>
                    <a:pt x="840" y="564"/>
                  </a:lnTo>
                  <a:lnTo>
                    <a:pt x="867" y="517"/>
                  </a:lnTo>
                  <a:lnTo>
                    <a:pt x="889" y="468"/>
                  </a:lnTo>
                  <a:lnTo>
                    <a:pt x="907" y="422"/>
                  </a:lnTo>
                  <a:lnTo>
                    <a:pt x="920" y="375"/>
                  </a:lnTo>
                  <a:lnTo>
                    <a:pt x="929" y="333"/>
                  </a:lnTo>
                  <a:lnTo>
                    <a:pt x="932" y="291"/>
                  </a:lnTo>
                  <a:lnTo>
                    <a:pt x="930" y="254"/>
                  </a:lnTo>
                  <a:lnTo>
                    <a:pt x="926" y="220"/>
                  </a:lnTo>
                  <a:lnTo>
                    <a:pt x="920" y="191"/>
                  </a:lnTo>
                  <a:lnTo>
                    <a:pt x="910" y="162"/>
                  </a:lnTo>
                  <a:lnTo>
                    <a:pt x="898" y="136"/>
                  </a:lnTo>
                  <a:lnTo>
                    <a:pt x="883" y="113"/>
                  </a:lnTo>
                  <a:lnTo>
                    <a:pt x="866" y="94"/>
                  </a:lnTo>
                  <a:lnTo>
                    <a:pt x="846" y="74"/>
                  </a:lnTo>
                  <a:lnTo>
                    <a:pt x="826" y="59"/>
                  </a:lnTo>
                  <a:lnTo>
                    <a:pt x="802" y="45"/>
                  </a:lnTo>
                  <a:lnTo>
                    <a:pt x="779" y="34"/>
                  </a:lnTo>
                  <a:lnTo>
                    <a:pt x="752" y="24"/>
                  </a:lnTo>
                  <a:lnTo>
                    <a:pt x="725" y="18"/>
                  </a:lnTo>
                  <a:lnTo>
                    <a:pt x="695" y="14"/>
                  </a:lnTo>
                  <a:lnTo>
                    <a:pt x="666" y="14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" name="Freeform 18"/>
            <p:cNvSpPr>
              <a:spLocks noEditPoints="1"/>
            </p:cNvSpPr>
            <p:nvPr/>
          </p:nvSpPr>
          <p:spPr bwMode="auto">
            <a:xfrm>
              <a:off x="2925" y="960"/>
              <a:ext cx="96" cy="78"/>
            </a:xfrm>
            <a:custGeom>
              <a:avLst/>
              <a:gdLst>
                <a:gd name="T0" fmla="*/ 2 w 603"/>
                <a:gd name="T1" fmla="*/ 0 h 596"/>
                <a:gd name="T2" fmla="*/ 2 w 603"/>
                <a:gd name="T3" fmla="*/ 0 h 596"/>
                <a:gd name="T4" fmla="*/ 2 w 603"/>
                <a:gd name="T5" fmla="*/ 0 h 596"/>
                <a:gd name="T6" fmla="*/ 2 w 603"/>
                <a:gd name="T7" fmla="*/ 0 h 596"/>
                <a:gd name="T8" fmla="*/ 2 w 603"/>
                <a:gd name="T9" fmla="*/ 0 h 596"/>
                <a:gd name="T10" fmla="*/ 2 w 603"/>
                <a:gd name="T11" fmla="*/ 1 h 596"/>
                <a:gd name="T12" fmla="*/ 2 w 603"/>
                <a:gd name="T13" fmla="*/ 1 h 596"/>
                <a:gd name="T14" fmla="*/ 2 w 603"/>
                <a:gd name="T15" fmla="*/ 1 h 596"/>
                <a:gd name="T16" fmla="*/ 2 w 603"/>
                <a:gd name="T17" fmla="*/ 1 h 596"/>
                <a:gd name="T18" fmla="*/ 1 w 603"/>
                <a:gd name="T19" fmla="*/ 1 h 596"/>
                <a:gd name="T20" fmla="*/ 1 w 603"/>
                <a:gd name="T21" fmla="*/ 1 h 596"/>
                <a:gd name="T22" fmla="*/ 0 w 603"/>
                <a:gd name="T23" fmla="*/ 1 h 596"/>
                <a:gd name="T24" fmla="*/ 0 w 603"/>
                <a:gd name="T25" fmla="*/ 1 h 596"/>
                <a:gd name="T26" fmla="*/ 0 w 603"/>
                <a:gd name="T27" fmla="*/ 1 h 596"/>
                <a:gd name="T28" fmla="*/ 0 w 603"/>
                <a:gd name="T29" fmla="*/ 1 h 596"/>
                <a:gd name="T30" fmla="*/ 0 w 603"/>
                <a:gd name="T31" fmla="*/ 1 h 596"/>
                <a:gd name="T32" fmla="*/ 0 w 603"/>
                <a:gd name="T33" fmla="*/ 0 h 596"/>
                <a:gd name="T34" fmla="*/ 1 w 603"/>
                <a:gd name="T35" fmla="*/ 0 h 596"/>
                <a:gd name="T36" fmla="*/ 1 w 603"/>
                <a:gd name="T37" fmla="*/ 0 h 596"/>
                <a:gd name="T38" fmla="*/ 1 w 603"/>
                <a:gd name="T39" fmla="*/ 0 h 596"/>
                <a:gd name="T40" fmla="*/ 2 w 603"/>
                <a:gd name="T41" fmla="*/ 0 h 596"/>
                <a:gd name="T42" fmla="*/ 2 w 603"/>
                <a:gd name="T43" fmla="*/ 0 h 596"/>
                <a:gd name="T44" fmla="*/ 1 w 603"/>
                <a:gd name="T45" fmla="*/ 0 h 596"/>
                <a:gd name="T46" fmla="*/ 1 w 603"/>
                <a:gd name="T47" fmla="*/ 0 h 596"/>
                <a:gd name="T48" fmla="*/ 1 w 603"/>
                <a:gd name="T49" fmla="*/ 0 h 596"/>
                <a:gd name="T50" fmla="*/ 1 w 603"/>
                <a:gd name="T51" fmla="*/ 0 h 596"/>
                <a:gd name="T52" fmla="*/ 0 w 603"/>
                <a:gd name="T53" fmla="*/ 0 h 596"/>
                <a:gd name="T54" fmla="*/ 0 w 603"/>
                <a:gd name="T55" fmla="*/ 1 h 596"/>
                <a:gd name="T56" fmla="*/ 0 w 603"/>
                <a:gd name="T57" fmla="*/ 1 h 596"/>
                <a:gd name="T58" fmla="*/ 0 w 603"/>
                <a:gd name="T59" fmla="*/ 1 h 596"/>
                <a:gd name="T60" fmla="*/ 0 w 603"/>
                <a:gd name="T61" fmla="*/ 1 h 596"/>
                <a:gd name="T62" fmla="*/ 0 w 603"/>
                <a:gd name="T63" fmla="*/ 1 h 596"/>
                <a:gd name="T64" fmla="*/ 1 w 603"/>
                <a:gd name="T65" fmla="*/ 1 h 596"/>
                <a:gd name="T66" fmla="*/ 1 w 603"/>
                <a:gd name="T67" fmla="*/ 1 h 596"/>
                <a:gd name="T68" fmla="*/ 2 w 603"/>
                <a:gd name="T69" fmla="*/ 1 h 596"/>
                <a:gd name="T70" fmla="*/ 2 w 603"/>
                <a:gd name="T71" fmla="*/ 1 h 596"/>
                <a:gd name="T72" fmla="*/ 2 w 603"/>
                <a:gd name="T73" fmla="*/ 1 h 596"/>
                <a:gd name="T74" fmla="*/ 2 w 603"/>
                <a:gd name="T75" fmla="*/ 1 h 596"/>
                <a:gd name="T76" fmla="*/ 2 w 603"/>
                <a:gd name="T77" fmla="*/ 0 h 596"/>
                <a:gd name="T78" fmla="*/ 2 w 603"/>
                <a:gd name="T79" fmla="*/ 0 h 596"/>
                <a:gd name="T80" fmla="*/ 2 w 603"/>
                <a:gd name="T81" fmla="*/ 0 h 596"/>
                <a:gd name="T82" fmla="*/ 2 w 603"/>
                <a:gd name="T83" fmla="*/ 0 h 596"/>
                <a:gd name="T84" fmla="*/ 2 w 603"/>
                <a:gd name="T85" fmla="*/ 0 h 59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03"/>
                <a:gd name="T130" fmla="*/ 0 h 596"/>
                <a:gd name="T131" fmla="*/ 603 w 603"/>
                <a:gd name="T132" fmla="*/ 596 h 59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03" h="596">
                  <a:moveTo>
                    <a:pt x="421" y="0"/>
                  </a:moveTo>
                  <a:lnTo>
                    <a:pt x="442" y="0"/>
                  </a:lnTo>
                  <a:lnTo>
                    <a:pt x="463" y="3"/>
                  </a:lnTo>
                  <a:lnTo>
                    <a:pt x="482" y="7"/>
                  </a:lnTo>
                  <a:lnTo>
                    <a:pt x="501" y="15"/>
                  </a:lnTo>
                  <a:lnTo>
                    <a:pt x="517" y="21"/>
                  </a:lnTo>
                  <a:lnTo>
                    <a:pt x="534" y="31"/>
                  </a:lnTo>
                  <a:lnTo>
                    <a:pt x="548" y="42"/>
                  </a:lnTo>
                  <a:lnTo>
                    <a:pt x="561" y="56"/>
                  </a:lnTo>
                  <a:lnTo>
                    <a:pt x="571" y="69"/>
                  </a:lnTo>
                  <a:lnTo>
                    <a:pt x="583" y="86"/>
                  </a:lnTo>
                  <a:lnTo>
                    <a:pt x="590" y="102"/>
                  </a:lnTo>
                  <a:lnTo>
                    <a:pt x="598" y="123"/>
                  </a:lnTo>
                  <a:lnTo>
                    <a:pt x="601" y="142"/>
                  </a:lnTo>
                  <a:lnTo>
                    <a:pt x="603" y="167"/>
                  </a:lnTo>
                  <a:lnTo>
                    <a:pt x="602" y="192"/>
                  </a:lnTo>
                  <a:lnTo>
                    <a:pt x="601" y="220"/>
                  </a:lnTo>
                  <a:lnTo>
                    <a:pt x="593" y="247"/>
                  </a:lnTo>
                  <a:lnTo>
                    <a:pt x="584" y="278"/>
                  </a:lnTo>
                  <a:lnTo>
                    <a:pt x="571" y="309"/>
                  </a:lnTo>
                  <a:lnTo>
                    <a:pt x="556" y="340"/>
                  </a:lnTo>
                  <a:lnTo>
                    <a:pt x="536" y="371"/>
                  </a:lnTo>
                  <a:lnTo>
                    <a:pt x="516" y="402"/>
                  </a:lnTo>
                  <a:lnTo>
                    <a:pt x="491" y="432"/>
                  </a:lnTo>
                  <a:lnTo>
                    <a:pt x="466" y="460"/>
                  </a:lnTo>
                  <a:lnTo>
                    <a:pt x="433" y="488"/>
                  </a:lnTo>
                  <a:lnTo>
                    <a:pt x="399" y="516"/>
                  </a:lnTo>
                  <a:lnTo>
                    <a:pt x="363" y="540"/>
                  </a:lnTo>
                  <a:lnTo>
                    <a:pt x="327" y="561"/>
                  </a:lnTo>
                  <a:lnTo>
                    <a:pt x="288" y="576"/>
                  </a:lnTo>
                  <a:lnTo>
                    <a:pt x="251" y="588"/>
                  </a:lnTo>
                  <a:lnTo>
                    <a:pt x="212" y="593"/>
                  </a:lnTo>
                  <a:lnTo>
                    <a:pt x="175" y="596"/>
                  </a:lnTo>
                  <a:lnTo>
                    <a:pt x="139" y="590"/>
                  </a:lnTo>
                  <a:lnTo>
                    <a:pt x="106" y="583"/>
                  </a:lnTo>
                  <a:lnTo>
                    <a:pt x="79" y="570"/>
                  </a:lnTo>
                  <a:lnTo>
                    <a:pt x="56" y="553"/>
                  </a:lnTo>
                  <a:lnTo>
                    <a:pt x="37" y="531"/>
                  </a:lnTo>
                  <a:lnTo>
                    <a:pt x="21" y="508"/>
                  </a:lnTo>
                  <a:lnTo>
                    <a:pt x="9" y="479"/>
                  </a:lnTo>
                  <a:lnTo>
                    <a:pt x="4" y="451"/>
                  </a:lnTo>
                  <a:lnTo>
                    <a:pt x="0" y="423"/>
                  </a:lnTo>
                  <a:lnTo>
                    <a:pt x="0" y="393"/>
                  </a:lnTo>
                  <a:lnTo>
                    <a:pt x="4" y="362"/>
                  </a:lnTo>
                  <a:lnTo>
                    <a:pt x="12" y="332"/>
                  </a:lnTo>
                  <a:lnTo>
                    <a:pt x="21" y="301"/>
                  </a:lnTo>
                  <a:lnTo>
                    <a:pt x="34" y="272"/>
                  </a:lnTo>
                  <a:lnTo>
                    <a:pt x="48" y="242"/>
                  </a:lnTo>
                  <a:lnTo>
                    <a:pt x="66" y="215"/>
                  </a:lnTo>
                  <a:lnTo>
                    <a:pt x="84" y="186"/>
                  </a:lnTo>
                  <a:lnTo>
                    <a:pt x="104" y="163"/>
                  </a:lnTo>
                  <a:lnTo>
                    <a:pt x="123" y="140"/>
                  </a:lnTo>
                  <a:lnTo>
                    <a:pt x="145" y="121"/>
                  </a:lnTo>
                  <a:lnTo>
                    <a:pt x="166" y="100"/>
                  </a:lnTo>
                  <a:lnTo>
                    <a:pt x="189" y="83"/>
                  </a:lnTo>
                  <a:lnTo>
                    <a:pt x="212" y="68"/>
                  </a:lnTo>
                  <a:lnTo>
                    <a:pt x="235" y="55"/>
                  </a:lnTo>
                  <a:lnTo>
                    <a:pt x="257" y="42"/>
                  </a:lnTo>
                  <a:lnTo>
                    <a:pt x="281" y="30"/>
                  </a:lnTo>
                  <a:lnTo>
                    <a:pt x="304" y="21"/>
                  </a:lnTo>
                  <a:lnTo>
                    <a:pt x="328" y="13"/>
                  </a:lnTo>
                  <a:lnTo>
                    <a:pt x="352" y="7"/>
                  </a:lnTo>
                  <a:lnTo>
                    <a:pt x="375" y="3"/>
                  </a:lnTo>
                  <a:lnTo>
                    <a:pt x="398" y="0"/>
                  </a:lnTo>
                  <a:lnTo>
                    <a:pt x="421" y="0"/>
                  </a:lnTo>
                  <a:close/>
                  <a:moveTo>
                    <a:pt x="416" y="11"/>
                  </a:moveTo>
                  <a:lnTo>
                    <a:pt x="394" y="11"/>
                  </a:lnTo>
                  <a:lnTo>
                    <a:pt x="372" y="13"/>
                  </a:lnTo>
                  <a:lnTo>
                    <a:pt x="350" y="17"/>
                  </a:lnTo>
                  <a:lnTo>
                    <a:pt x="328" y="25"/>
                  </a:lnTo>
                  <a:lnTo>
                    <a:pt x="305" y="31"/>
                  </a:lnTo>
                  <a:lnTo>
                    <a:pt x="283" y="41"/>
                  </a:lnTo>
                  <a:lnTo>
                    <a:pt x="261" y="51"/>
                  </a:lnTo>
                  <a:lnTo>
                    <a:pt x="241" y="64"/>
                  </a:lnTo>
                  <a:lnTo>
                    <a:pt x="217" y="75"/>
                  </a:lnTo>
                  <a:lnTo>
                    <a:pt x="197" y="91"/>
                  </a:lnTo>
                  <a:lnTo>
                    <a:pt x="175" y="106"/>
                  </a:lnTo>
                  <a:lnTo>
                    <a:pt x="155" y="126"/>
                  </a:lnTo>
                  <a:lnTo>
                    <a:pt x="136" y="144"/>
                  </a:lnTo>
                  <a:lnTo>
                    <a:pt x="117" y="166"/>
                  </a:lnTo>
                  <a:lnTo>
                    <a:pt x="99" y="189"/>
                  </a:lnTo>
                  <a:lnTo>
                    <a:pt x="83" y="215"/>
                  </a:lnTo>
                  <a:lnTo>
                    <a:pt x="66" y="241"/>
                  </a:lnTo>
                  <a:lnTo>
                    <a:pt x="52" y="268"/>
                  </a:lnTo>
                  <a:lnTo>
                    <a:pt x="40" y="296"/>
                  </a:lnTo>
                  <a:lnTo>
                    <a:pt x="34" y="325"/>
                  </a:lnTo>
                  <a:lnTo>
                    <a:pt x="28" y="352"/>
                  </a:lnTo>
                  <a:lnTo>
                    <a:pt x="25" y="380"/>
                  </a:lnTo>
                  <a:lnTo>
                    <a:pt x="25" y="406"/>
                  </a:lnTo>
                  <a:lnTo>
                    <a:pt x="29" y="433"/>
                  </a:lnTo>
                  <a:lnTo>
                    <a:pt x="34" y="459"/>
                  </a:lnTo>
                  <a:lnTo>
                    <a:pt x="44" y="485"/>
                  </a:lnTo>
                  <a:lnTo>
                    <a:pt x="59" y="507"/>
                  </a:lnTo>
                  <a:lnTo>
                    <a:pt x="78" y="526"/>
                  </a:lnTo>
                  <a:lnTo>
                    <a:pt x="99" y="541"/>
                  </a:lnTo>
                  <a:lnTo>
                    <a:pt x="124" y="553"/>
                  </a:lnTo>
                  <a:lnTo>
                    <a:pt x="154" y="561"/>
                  </a:lnTo>
                  <a:lnTo>
                    <a:pt x="188" y="565"/>
                  </a:lnTo>
                  <a:lnTo>
                    <a:pt x="222" y="562"/>
                  </a:lnTo>
                  <a:lnTo>
                    <a:pt x="257" y="556"/>
                  </a:lnTo>
                  <a:lnTo>
                    <a:pt x="292" y="545"/>
                  </a:lnTo>
                  <a:lnTo>
                    <a:pt x="327" y="531"/>
                  </a:lnTo>
                  <a:lnTo>
                    <a:pt x="361" y="512"/>
                  </a:lnTo>
                  <a:lnTo>
                    <a:pt x="394" y="491"/>
                  </a:lnTo>
                  <a:lnTo>
                    <a:pt x="425" y="467"/>
                  </a:lnTo>
                  <a:lnTo>
                    <a:pt x="456" y="441"/>
                  </a:lnTo>
                  <a:lnTo>
                    <a:pt x="479" y="415"/>
                  </a:lnTo>
                  <a:lnTo>
                    <a:pt x="501" y="388"/>
                  </a:lnTo>
                  <a:lnTo>
                    <a:pt x="521" y="359"/>
                  </a:lnTo>
                  <a:lnTo>
                    <a:pt x="540" y="332"/>
                  </a:lnTo>
                  <a:lnTo>
                    <a:pt x="554" y="303"/>
                  </a:lnTo>
                  <a:lnTo>
                    <a:pt x="567" y="274"/>
                  </a:lnTo>
                  <a:lnTo>
                    <a:pt x="576" y="246"/>
                  </a:lnTo>
                  <a:lnTo>
                    <a:pt x="584" y="220"/>
                  </a:lnTo>
                  <a:lnTo>
                    <a:pt x="587" y="194"/>
                  </a:lnTo>
                  <a:lnTo>
                    <a:pt x="588" y="171"/>
                  </a:lnTo>
                  <a:lnTo>
                    <a:pt x="585" y="149"/>
                  </a:lnTo>
                  <a:lnTo>
                    <a:pt x="583" y="130"/>
                  </a:lnTo>
                  <a:lnTo>
                    <a:pt x="576" y="110"/>
                  </a:lnTo>
                  <a:lnTo>
                    <a:pt x="568" y="93"/>
                  </a:lnTo>
                  <a:lnTo>
                    <a:pt x="559" y="78"/>
                  </a:lnTo>
                  <a:lnTo>
                    <a:pt x="549" y="65"/>
                  </a:lnTo>
                  <a:lnTo>
                    <a:pt x="536" y="52"/>
                  </a:lnTo>
                  <a:lnTo>
                    <a:pt x="523" y="42"/>
                  </a:lnTo>
                  <a:lnTo>
                    <a:pt x="508" y="31"/>
                  </a:lnTo>
                  <a:lnTo>
                    <a:pt x="492" y="25"/>
                  </a:lnTo>
                  <a:lnTo>
                    <a:pt x="474" y="17"/>
                  </a:lnTo>
                  <a:lnTo>
                    <a:pt x="456" y="13"/>
                  </a:lnTo>
                  <a:lnTo>
                    <a:pt x="435" y="11"/>
                  </a:lnTo>
                  <a:lnTo>
                    <a:pt x="416" y="11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" name="Freeform 19"/>
            <p:cNvSpPr>
              <a:spLocks noEditPoints="1"/>
            </p:cNvSpPr>
            <p:nvPr/>
          </p:nvSpPr>
          <p:spPr bwMode="auto">
            <a:xfrm>
              <a:off x="2962" y="967"/>
              <a:ext cx="41" cy="28"/>
            </a:xfrm>
            <a:custGeom>
              <a:avLst/>
              <a:gdLst>
                <a:gd name="T0" fmla="*/ 1 w 256"/>
                <a:gd name="T1" fmla="*/ 0 h 219"/>
                <a:gd name="T2" fmla="*/ 1 w 256"/>
                <a:gd name="T3" fmla="*/ 0 h 219"/>
                <a:gd name="T4" fmla="*/ 1 w 256"/>
                <a:gd name="T5" fmla="*/ 0 h 219"/>
                <a:gd name="T6" fmla="*/ 1 w 256"/>
                <a:gd name="T7" fmla="*/ 0 h 219"/>
                <a:gd name="T8" fmla="*/ 1 w 256"/>
                <a:gd name="T9" fmla="*/ 0 h 219"/>
                <a:gd name="T10" fmla="*/ 1 w 256"/>
                <a:gd name="T11" fmla="*/ 0 h 219"/>
                <a:gd name="T12" fmla="*/ 1 w 256"/>
                <a:gd name="T13" fmla="*/ 0 h 219"/>
                <a:gd name="T14" fmla="*/ 0 w 256"/>
                <a:gd name="T15" fmla="*/ 1 h 219"/>
                <a:gd name="T16" fmla="*/ 0 w 256"/>
                <a:gd name="T17" fmla="*/ 0 h 219"/>
                <a:gd name="T18" fmla="*/ 0 w 256"/>
                <a:gd name="T19" fmla="*/ 0 h 219"/>
                <a:gd name="T20" fmla="*/ 0 w 256"/>
                <a:gd name="T21" fmla="*/ 0 h 219"/>
                <a:gd name="T22" fmla="*/ 0 w 256"/>
                <a:gd name="T23" fmla="*/ 0 h 219"/>
                <a:gd name="T24" fmla="*/ 0 w 256"/>
                <a:gd name="T25" fmla="*/ 0 h 219"/>
                <a:gd name="T26" fmla="*/ 0 w 256"/>
                <a:gd name="T27" fmla="*/ 0 h 219"/>
                <a:gd name="T28" fmla="*/ 0 w 256"/>
                <a:gd name="T29" fmla="*/ 0 h 219"/>
                <a:gd name="T30" fmla="*/ 1 w 256"/>
                <a:gd name="T31" fmla="*/ 0 h 219"/>
                <a:gd name="T32" fmla="*/ 1 w 256"/>
                <a:gd name="T33" fmla="*/ 0 h 219"/>
                <a:gd name="T34" fmla="*/ 0 w 256"/>
                <a:gd name="T35" fmla="*/ 0 h 219"/>
                <a:gd name="T36" fmla="*/ 0 w 256"/>
                <a:gd name="T37" fmla="*/ 0 h 219"/>
                <a:gd name="T38" fmla="*/ 0 w 256"/>
                <a:gd name="T39" fmla="*/ 0 h 219"/>
                <a:gd name="T40" fmla="*/ 0 w 256"/>
                <a:gd name="T41" fmla="*/ 0 h 219"/>
                <a:gd name="T42" fmla="*/ 0 w 256"/>
                <a:gd name="T43" fmla="*/ 0 h 219"/>
                <a:gd name="T44" fmla="*/ 0 w 256"/>
                <a:gd name="T45" fmla="*/ 0 h 219"/>
                <a:gd name="T46" fmla="*/ 0 w 256"/>
                <a:gd name="T47" fmla="*/ 0 h 219"/>
                <a:gd name="T48" fmla="*/ 0 w 256"/>
                <a:gd name="T49" fmla="*/ 0 h 219"/>
                <a:gd name="T50" fmla="*/ 0 w 256"/>
                <a:gd name="T51" fmla="*/ 0 h 219"/>
                <a:gd name="T52" fmla="*/ 1 w 256"/>
                <a:gd name="T53" fmla="*/ 0 h 219"/>
                <a:gd name="T54" fmla="*/ 1 w 256"/>
                <a:gd name="T55" fmla="*/ 0 h 219"/>
                <a:gd name="T56" fmla="*/ 1 w 256"/>
                <a:gd name="T57" fmla="*/ 0 h 219"/>
                <a:gd name="T58" fmla="*/ 1 w 256"/>
                <a:gd name="T59" fmla="*/ 0 h 219"/>
                <a:gd name="T60" fmla="*/ 1 w 256"/>
                <a:gd name="T61" fmla="*/ 0 h 219"/>
                <a:gd name="T62" fmla="*/ 1 w 256"/>
                <a:gd name="T63" fmla="*/ 0 h 219"/>
                <a:gd name="T64" fmla="*/ 1 w 256"/>
                <a:gd name="T65" fmla="*/ 0 h 2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9"/>
                <a:gd name="T101" fmla="*/ 256 w 256"/>
                <a:gd name="T102" fmla="*/ 219 h 2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9">
                  <a:moveTo>
                    <a:pt x="173" y="0"/>
                  </a:moveTo>
                  <a:lnTo>
                    <a:pt x="194" y="2"/>
                  </a:lnTo>
                  <a:lnTo>
                    <a:pt x="213" y="7"/>
                  </a:lnTo>
                  <a:lnTo>
                    <a:pt x="230" y="16"/>
                  </a:lnTo>
                  <a:lnTo>
                    <a:pt x="243" y="30"/>
                  </a:lnTo>
                  <a:lnTo>
                    <a:pt x="251" y="44"/>
                  </a:lnTo>
                  <a:lnTo>
                    <a:pt x="256" y="64"/>
                  </a:lnTo>
                  <a:lnTo>
                    <a:pt x="255" y="83"/>
                  </a:lnTo>
                  <a:lnTo>
                    <a:pt x="249" y="106"/>
                  </a:lnTo>
                  <a:lnTo>
                    <a:pt x="238" y="127"/>
                  </a:lnTo>
                  <a:lnTo>
                    <a:pt x="222" y="149"/>
                  </a:lnTo>
                  <a:lnTo>
                    <a:pt x="204" y="167"/>
                  </a:lnTo>
                  <a:lnTo>
                    <a:pt x="184" y="185"/>
                  </a:lnTo>
                  <a:lnTo>
                    <a:pt x="159" y="198"/>
                  </a:lnTo>
                  <a:lnTo>
                    <a:pt x="134" y="210"/>
                  </a:lnTo>
                  <a:lnTo>
                    <a:pt x="109" y="216"/>
                  </a:lnTo>
                  <a:lnTo>
                    <a:pt x="83" y="219"/>
                  </a:lnTo>
                  <a:lnTo>
                    <a:pt x="58" y="215"/>
                  </a:lnTo>
                  <a:lnTo>
                    <a:pt x="39" y="208"/>
                  </a:lnTo>
                  <a:lnTo>
                    <a:pt x="22" y="197"/>
                  </a:lnTo>
                  <a:lnTo>
                    <a:pt x="11" y="184"/>
                  </a:lnTo>
                  <a:lnTo>
                    <a:pt x="3" y="166"/>
                  </a:lnTo>
                  <a:lnTo>
                    <a:pt x="0" y="148"/>
                  </a:lnTo>
                  <a:lnTo>
                    <a:pt x="2" y="127"/>
                  </a:lnTo>
                  <a:lnTo>
                    <a:pt x="11" y="106"/>
                  </a:lnTo>
                  <a:lnTo>
                    <a:pt x="22" y="83"/>
                  </a:lnTo>
                  <a:lnTo>
                    <a:pt x="38" y="62"/>
                  </a:lnTo>
                  <a:lnTo>
                    <a:pt x="56" y="44"/>
                  </a:lnTo>
                  <a:lnTo>
                    <a:pt x="78" y="30"/>
                  </a:lnTo>
                  <a:lnTo>
                    <a:pt x="100" y="16"/>
                  </a:lnTo>
                  <a:lnTo>
                    <a:pt x="124" y="7"/>
                  </a:lnTo>
                  <a:lnTo>
                    <a:pt x="147" y="2"/>
                  </a:lnTo>
                  <a:lnTo>
                    <a:pt x="173" y="0"/>
                  </a:lnTo>
                  <a:close/>
                  <a:moveTo>
                    <a:pt x="172" y="8"/>
                  </a:moveTo>
                  <a:lnTo>
                    <a:pt x="147" y="8"/>
                  </a:lnTo>
                  <a:lnTo>
                    <a:pt x="124" y="13"/>
                  </a:lnTo>
                  <a:lnTo>
                    <a:pt x="102" y="21"/>
                  </a:lnTo>
                  <a:lnTo>
                    <a:pt x="82" y="34"/>
                  </a:lnTo>
                  <a:lnTo>
                    <a:pt x="61" y="48"/>
                  </a:lnTo>
                  <a:lnTo>
                    <a:pt x="44" y="65"/>
                  </a:lnTo>
                  <a:lnTo>
                    <a:pt x="29" y="84"/>
                  </a:lnTo>
                  <a:lnTo>
                    <a:pt x="18" y="106"/>
                  </a:lnTo>
                  <a:lnTo>
                    <a:pt x="11" y="126"/>
                  </a:lnTo>
                  <a:lnTo>
                    <a:pt x="8" y="145"/>
                  </a:lnTo>
                  <a:lnTo>
                    <a:pt x="11" y="163"/>
                  </a:lnTo>
                  <a:lnTo>
                    <a:pt x="18" y="180"/>
                  </a:lnTo>
                  <a:lnTo>
                    <a:pt x="29" y="191"/>
                  </a:lnTo>
                  <a:lnTo>
                    <a:pt x="44" y="203"/>
                  </a:lnTo>
                  <a:lnTo>
                    <a:pt x="63" y="210"/>
                  </a:lnTo>
                  <a:lnTo>
                    <a:pt x="87" y="212"/>
                  </a:lnTo>
                  <a:lnTo>
                    <a:pt x="110" y="210"/>
                  </a:lnTo>
                  <a:lnTo>
                    <a:pt x="133" y="203"/>
                  </a:lnTo>
                  <a:lnTo>
                    <a:pt x="156" y="191"/>
                  </a:lnTo>
                  <a:lnTo>
                    <a:pt x="180" y="180"/>
                  </a:lnTo>
                  <a:lnTo>
                    <a:pt x="199" y="163"/>
                  </a:lnTo>
                  <a:lnTo>
                    <a:pt x="218" y="146"/>
                  </a:lnTo>
                  <a:lnTo>
                    <a:pt x="233" y="126"/>
                  </a:lnTo>
                  <a:lnTo>
                    <a:pt x="243" y="106"/>
                  </a:lnTo>
                  <a:lnTo>
                    <a:pt x="247" y="84"/>
                  </a:lnTo>
                  <a:lnTo>
                    <a:pt x="248" y="66"/>
                  </a:lnTo>
                  <a:lnTo>
                    <a:pt x="244" y="49"/>
                  </a:lnTo>
                  <a:lnTo>
                    <a:pt x="236" y="35"/>
                  </a:lnTo>
                  <a:lnTo>
                    <a:pt x="225" y="22"/>
                  </a:lnTo>
                  <a:lnTo>
                    <a:pt x="209" y="15"/>
                  </a:lnTo>
                  <a:lnTo>
                    <a:pt x="191" y="9"/>
                  </a:lnTo>
                  <a:lnTo>
                    <a:pt x="172" y="8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3" name="Freeform 20"/>
            <p:cNvSpPr>
              <a:spLocks noEditPoints="1"/>
            </p:cNvSpPr>
            <p:nvPr/>
          </p:nvSpPr>
          <p:spPr bwMode="auto">
            <a:xfrm>
              <a:off x="2700" y="926"/>
              <a:ext cx="435" cy="375"/>
            </a:xfrm>
            <a:custGeom>
              <a:avLst/>
              <a:gdLst>
                <a:gd name="T0" fmla="*/ 8 w 2742"/>
                <a:gd name="T1" fmla="*/ 0 h 2869"/>
                <a:gd name="T2" fmla="*/ 9 w 2742"/>
                <a:gd name="T3" fmla="*/ 0 h 2869"/>
                <a:gd name="T4" fmla="*/ 10 w 2742"/>
                <a:gd name="T5" fmla="*/ 1 h 2869"/>
                <a:gd name="T6" fmla="*/ 11 w 2742"/>
                <a:gd name="T7" fmla="*/ 1 h 2869"/>
                <a:gd name="T8" fmla="*/ 11 w 2742"/>
                <a:gd name="T9" fmla="*/ 1 h 2869"/>
                <a:gd name="T10" fmla="*/ 11 w 2742"/>
                <a:gd name="T11" fmla="*/ 2 h 2869"/>
                <a:gd name="T12" fmla="*/ 10 w 2742"/>
                <a:gd name="T13" fmla="*/ 3 h 2869"/>
                <a:gd name="T14" fmla="*/ 9 w 2742"/>
                <a:gd name="T15" fmla="*/ 4 h 2869"/>
                <a:gd name="T16" fmla="*/ 7 w 2742"/>
                <a:gd name="T17" fmla="*/ 5 h 2869"/>
                <a:gd name="T18" fmla="*/ 5 w 2742"/>
                <a:gd name="T19" fmla="*/ 6 h 2869"/>
                <a:gd name="T20" fmla="*/ 3 w 2742"/>
                <a:gd name="T21" fmla="*/ 6 h 2869"/>
                <a:gd name="T22" fmla="*/ 1 w 2742"/>
                <a:gd name="T23" fmla="*/ 6 h 2869"/>
                <a:gd name="T24" fmla="*/ 0 w 2742"/>
                <a:gd name="T25" fmla="*/ 5 h 2869"/>
                <a:gd name="T26" fmla="*/ 0 w 2742"/>
                <a:gd name="T27" fmla="*/ 4 h 2869"/>
                <a:gd name="T28" fmla="*/ 0 w 2742"/>
                <a:gd name="T29" fmla="*/ 3 h 2869"/>
                <a:gd name="T30" fmla="*/ 1 w 2742"/>
                <a:gd name="T31" fmla="*/ 2 h 2869"/>
                <a:gd name="T32" fmla="*/ 3 w 2742"/>
                <a:gd name="T33" fmla="*/ 1 h 2869"/>
                <a:gd name="T34" fmla="*/ 4 w 2742"/>
                <a:gd name="T35" fmla="*/ 1 h 2869"/>
                <a:gd name="T36" fmla="*/ 5 w 2742"/>
                <a:gd name="T37" fmla="*/ 1 h 2869"/>
                <a:gd name="T38" fmla="*/ 6 w 2742"/>
                <a:gd name="T39" fmla="*/ 0 h 2869"/>
                <a:gd name="T40" fmla="*/ 7 w 2742"/>
                <a:gd name="T41" fmla="*/ 0 h 2869"/>
                <a:gd name="T42" fmla="*/ 8 w 2742"/>
                <a:gd name="T43" fmla="*/ 0 h 2869"/>
                <a:gd name="T44" fmla="*/ 7 w 2742"/>
                <a:gd name="T45" fmla="*/ 0 h 2869"/>
                <a:gd name="T46" fmla="*/ 6 w 2742"/>
                <a:gd name="T47" fmla="*/ 0 h 2869"/>
                <a:gd name="T48" fmla="*/ 5 w 2742"/>
                <a:gd name="T49" fmla="*/ 1 h 2869"/>
                <a:gd name="T50" fmla="*/ 3 w 2742"/>
                <a:gd name="T51" fmla="*/ 1 h 2869"/>
                <a:gd name="T52" fmla="*/ 2 w 2742"/>
                <a:gd name="T53" fmla="*/ 2 h 2869"/>
                <a:gd name="T54" fmla="*/ 1 w 2742"/>
                <a:gd name="T55" fmla="*/ 2 h 2869"/>
                <a:gd name="T56" fmla="*/ 1 w 2742"/>
                <a:gd name="T57" fmla="*/ 3 h 2869"/>
                <a:gd name="T58" fmla="*/ 0 w 2742"/>
                <a:gd name="T59" fmla="*/ 4 h 2869"/>
                <a:gd name="T60" fmla="*/ 1 w 2742"/>
                <a:gd name="T61" fmla="*/ 5 h 2869"/>
                <a:gd name="T62" fmla="*/ 2 w 2742"/>
                <a:gd name="T63" fmla="*/ 6 h 2869"/>
                <a:gd name="T64" fmla="*/ 4 w 2742"/>
                <a:gd name="T65" fmla="*/ 6 h 2869"/>
                <a:gd name="T66" fmla="*/ 6 w 2742"/>
                <a:gd name="T67" fmla="*/ 6 h 2869"/>
                <a:gd name="T68" fmla="*/ 8 w 2742"/>
                <a:gd name="T69" fmla="*/ 5 h 2869"/>
                <a:gd name="T70" fmla="*/ 9 w 2742"/>
                <a:gd name="T71" fmla="*/ 4 h 2869"/>
                <a:gd name="T72" fmla="*/ 10 w 2742"/>
                <a:gd name="T73" fmla="*/ 3 h 2869"/>
                <a:gd name="T74" fmla="*/ 11 w 2742"/>
                <a:gd name="T75" fmla="*/ 2 h 2869"/>
                <a:gd name="T76" fmla="*/ 11 w 2742"/>
                <a:gd name="T77" fmla="*/ 1 h 2869"/>
                <a:gd name="T78" fmla="*/ 10 w 2742"/>
                <a:gd name="T79" fmla="*/ 1 h 2869"/>
                <a:gd name="T80" fmla="*/ 10 w 2742"/>
                <a:gd name="T81" fmla="*/ 0 h 2869"/>
                <a:gd name="T82" fmla="*/ 9 w 2742"/>
                <a:gd name="T83" fmla="*/ 0 h 2869"/>
                <a:gd name="T84" fmla="*/ 8 w 2742"/>
                <a:gd name="T85" fmla="*/ 0 h 28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2"/>
                <a:gd name="T130" fmla="*/ 0 h 2869"/>
                <a:gd name="T131" fmla="*/ 2742 w 2742"/>
                <a:gd name="T132" fmla="*/ 2869 h 28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2" h="2869">
                  <a:moveTo>
                    <a:pt x="1945" y="0"/>
                  </a:moveTo>
                  <a:lnTo>
                    <a:pt x="2028" y="3"/>
                  </a:lnTo>
                  <a:lnTo>
                    <a:pt x="2110" y="13"/>
                  </a:lnTo>
                  <a:lnTo>
                    <a:pt x="2187" y="30"/>
                  </a:lnTo>
                  <a:lnTo>
                    <a:pt x="2261" y="54"/>
                  </a:lnTo>
                  <a:lnTo>
                    <a:pt x="2328" y="83"/>
                  </a:lnTo>
                  <a:lnTo>
                    <a:pt x="2393" y="119"/>
                  </a:lnTo>
                  <a:lnTo>
                    <a:pt x="2451" y="160"/>
                  </a:lnTo>
                  <a:lnTo>
                    <a:pt x="2506" y="208"/>
                  </a:lnTo>
                  <a:lnTo>
                    <a:pt x="2560" y="266"/>
                  </a:lnTo>
                  <a:lnTo>
                    <a:pt x="2611" y="331"/>
                  </a:lnTo>
                  <a:lnTo>
                    <a:pt x="2653" y="402"/>
                  </a:lnTo>
                  <a:lnTo>
                    <a:pt x="2689" y="482"/>
                  </a:lnTo>
                  <a:lnTo>
                    <a:pt x="2715" y="570"/>
                  </a:lnTo>
                  <a:lnTo>
                    <a:pt x="2735" y="670"/>
                  </a:lnTo>
                  <a:lnTo>
                    <a:pt x="2742" y="781"/>
                  </a:lnTo>
                  <a:lnTo>
                    <a:pt x="2742" y="907"/>
                  </a:lnTo>
                  <a:lnTo>
                    <a:pt x="2726" y="1042"/>
                  </a:lnTo>
                  <a:lnTo>
                    <a:pt x="2695" y="1188"/>
                  </a:lnTo>
                  <a:lnTo>
                    <a:pt x="2648" y="1339"/>
                  </a:lnTo>
                  <a:lnTo>
                    <a:pt x="2587" y="1496"/>
                  </a:lnTo>
                  <a:lnTo>
                    <a:pt x="2510" y="1653"/>
                  </a:lnTo>
                  <a:lnTo>
                    <a:pt x="2420" y="1810"/>
                  </a:lnTo>
                  <a:lnTo>
                    <a:pt x="2315" y="1963"/>
                  </a:lnTo>
                  <a:lnTo>
                    <a:pt x="2200" y="2111"/>
                  </a:lnTo>
                  <a:lnTo>
                    <a:pt x="2045" y="2274"/>
                  </a:lnTo>
                  <a:lnTo>
                    <a:pt x="1879" y="2423"/>
                  </a:lnTo>
                  <a:lnTo>
                    <a:pt x="1703" y="2554"/>
                  </a:lnTo>
                  <a:lnTo>
                    <a:pt x="1521" y="2666"/>
                  </a:lnTo>
                  <a:lnTo>
                    <a:pt x="1333" y="2755"/>
                  </a:lnTo>
                  <a:lnTo>
                    <a:pt x="1142" y="2821"/>
                  </a:lnTo>
                  <a:lnTo>
                    <a:pt x="949" y="2858"/>
                  </a:lnTo>
                  <a:lnTo>
                    <a:pt x="761" y="2869"/>
                  </a:lnTo>
                  <a:lnTo>
                    <a:pt x="583" y="2846"/>
                  </a:lnTo>
                  <a:lnTo>
                    <a:pt x="430" y="2796"/>
                  </a:lnTo>
                  <a:lnTo>
                    <a:pt x="300" y="2720"/>
                  </a:lnTo>
                  <a:lnTo>
                    <a:pt x="194" y="2623"/>
                  </a:lnTo>
                  <a:lnTo>
                    <a:pt x="110" y="2505"/>
                  </a:lnTo>
                  <a:lnTo>
                    <a:pt x="51" y="2368"/>
                  </a:lnTo>
                  <a:lnTo>
                    <a:pt x="13" y="2216"/>
                  </a:lnTo>
                  <a:lnTo>
                    <a:pt x="0" y="2052"/>
                  </a:lnTo>
                  <a:lnTo>
                    <a:pt x="6" y="1906"/>
                  </a:lnTo>
                  <a:lnTo>
                    <a:pt x="30" y="1756"/>
                  </a:lnTo>
                  <a:lnTo>
                    <a:pt x="68" y="1602"/>
                  </a:lnTo>
                  <a:lnTo>
                    <a:pt x="122" y="1450"/>
                  </a:lnTo>
                  <a:lnTo>
                    <a:pt x="186" y="1298"/>
                  </a:lnTo>
                  <a:lnTo>
                    <a:pt x="264" y="1152"/>
                  </a:lnTo>
                  <a:lnTo>
                    <a:pt x="349" y="1011"/>
                  </a:lnTo>
                  <a:lnTo>
                    <a:pt x="442" y="881"/>
                  </a:lnTo>
                  <a:lnTo>
                    <a:pt x="537" y="761"/>
                  </a:lnTo>
                  <a:lnTo>
                    <a:pt x="633" y="653"/>
                  </a:lnTo>
                  <a:lnTo>
                    <a:pt x="730" y="557"/>
                  </a:lnTo>
                  <a:lnTo>
                    <a:pt x="827" y="471"/>
                  </a:lnTo>
                  <a:lnTo>
                    <a:pt x="922" y="393"/>
                  </a:lnTo>
                  <a:lnTo>
                    <a:pt x="1020" y="324"/>
                  </a:lnTo>
                  <a:lnTo>
                    <a:pt x="1118" y="261"/>
                  </a:lnTo>
                  <a:lnTo>
                    <a:pt x="1219" y="206"/>
                  </a:lnTo>
                  <a:lnTo>
                    <a:pt x="1308" y="158"/>
                  </a:lnTo>
                  <a:lnTo>
                    <a:pt x="1400" y="118"/>
                  </a:lnTo>
                  <a:lnTo>
                    <a:pt x="1491" y="82"/>
                  </a:lnTo>
                  <a:lnTo>
                    <a:pt x="1584" y="53"/>
                  </a:lnTo>
                  <a:lnTo>
                    <a:pt x="1675" y="29"/>
                  </a:lnTo>
                  <a:lnTo>
                    <a:pt x="1766" y="13"/>
                  </a:lnTo>
                  <a:lnTo>
                    <a:pt x="1855" y="3"/>
                  </a:lnTo>
                  <a:lnTo>
                    <a:pt x="1945" y="0"/>
                  </a:lnTo>
                  <a:close/>
                  <a:moveTo>
                    <a:pt x="1928" y="39"/>
                  </a:moveTo>
                  <a:lnTo>
                    <a:pt x="1843" y="42"/>
                  </a:lnTo>
                  <a:lnTo>
                    <a:pt x="1757" y="52"/>
                  </a:lnTo>
                  <a:lnTo>
                    <a:pt x="1671" y="67"/>
                  </a:lnTo>
                  <a:lnTo>
                    <a:pt x="1584" y="91"/>
                  </a:lnTo>
                  <a:lnTo>
                    <a:pt x="1497" y="119"/>
                  </a:lnTo>
                  <a:lnTo>
                    <a:pt x="1409" y="154"/>
                  </a:lnTo>
                  <a:lnTo>
                    <a:pt x="1321" y="193"/>
                  </a:lnTo>
                  <a:lnTo>
                    <a:pt x="1236" y="239"/>
                  </a:lnTo>
                  <a:lnTo>
                    <a:pt x="1140" y="293"/>
                  </a:lnTo>
                  <a:lnTo>
                    <a:pt x="1047" y="353"/>
                  </a:lnTo>
                  <a:lnTo>
                    <a:pt x="954" y="420"/>
                  </a:lnTo>
                  <a:lnTo>
                    <a:pt x="865" y="495"/>
                  </a:lnTo>
                  <a:lnTo>
                    <a:pt x="774" y="576"/>
                  </a:lnTo>
                  <a:lnTo>
                    <a:pt x="685" y="668"/>
                  </a:lnTo>
                  <a:lnTo>
                    <a:pt x="597" y="768"/>
                  </a:lnTo>
                  <a:lnTo>
                    <a:pt x="509" y="882"/>
                  </a:lnTo>
                  <a:lnTo>
                    <a:pt x="424" y="1005"/>
                  </a:lnTo>
                  <a:lnTo>
                    <a:pt x="348" y="1135"/>
                  </a:lnTo>
                  <a:lnTo>
                    <a:pt x="279" y="1271"/>
                  </a:lnTo>
                  <a:lnTo>
                    <a:pt x="224" y="1411"/>
                  </a:lnTo>
                  <a:lnTo>
                    <a:pt x="177" y="1551"/>
                  </a:lnTo>
                  <a:lnTo>
                    <a:pt x="145" y="1691"/>
                  </a:lnTo>
                  <a:lnTo>
                    <a:pt x="127" y="1827"/>
                  </a:lnTo>
                  <a:lnTo>
                    <a:pt x="126" y="1960"/>
                  </a:lnTo>
                  <a:lnTo>
                    <a:pt x="141" y="2106"/>
                  </a:lnTo>
                  <a:lnTo>
                    <a:pt x="179" y="2241"/>
                  </a:lnTo>
                  <a:lnTo>
                    <a:pt x="237" y="2361"/>
                  </a:lnTo>
                  <a:lnTo>
                    <a:pt x="315" y="2467"/>
                  </a:lnTo>
                  <a:lnTo>
                    <a:pt x="414" y="2554"/>
                  </a:lnTo>
                  <a:lnTo>
                    <a:pt x="535" y="2620"/>
                  </a:lnTo>
                  <a:lnTo>
                    <a:pt x="674" y="2664"/>
                  </a:lnTo>
                  <a:lnTo>
                    <a:pt x="836" y="2684"/>
                  </a:lnTo>
                  <a:lnTo>
                    <a:pt x="1007" y="2675"/>
                  </a:lnTo>
                  <a:lnTo>
                    <a:pt x="1182" y="2642"/>
                  </a:lnTo>
                  <a:lnTo>
                    <a:pt x="1355" y="2583"/>
                  </a:lnTo>
                  <a:lnTo>
                    <a:pt x="1526" y="2505"/>
                  </a:lnTo>
                  <a:lnTo>
                    <a:pt x="1692" y="2405"/>
                  </a:lnTo>
                  <a:lnTo>
                    <a:pt x="1853" y="2289"/>
                  </a:lnTo>
                  <a:lnTo>
                    <a:pt x="2005" y="2156"/>
                  </a:lnTo>
                  <a:lnTo>
                    <a:pt x="2149" y="2012"/>
                  </a:lnTo>
                  <a:lnTo>
                    <a:pt x="2257" y="1877"/>
                  </a:lnTo>
                  <a:lnTo>
                    <a:pt x="2355" y="1738"/>
                  </a:lnTo>
                  <a:lnTo>
                    <a:pt x="2440" y="1595"/>
                  </a:lnTo>
                  <a:lnTo>
                    <a:pt x="2514" y="1451"/>
                  </a:lnTo>
                  <a:lnTo>
                    <a:pt x="2573" y="1307"/>
                  </a:lnTo>
                  <a:lnTo>
                    <a:pt x="2620" y="1167"/>
                  </a:lnTo>
                  <a:lnTo>
                    <a:pt x="2652" y="1033"/>
                  </a:lnTo>
                  <a:lnTo>
                    <a:pt x="2670" y="907"/>
                  </a:lnTo>
                  <a:lnTo>
                    <a:pt x="2673" y="789"/>
                  </a:lnTo>
                  <a:lnTo>
                    <a:pt x="2666" y="684"/>
                  </a:lnTo>
                  <a:lnTo>
                    <a:pt x="2651" y="589"/>
                  </a:lnTo>
                  <a:lnTo>
                    <a:pt x="2627" y="505"/>
                  </a:lnTo>
                  <a:lnTo>
                    <a:pt x="2595" y="428"/>
                  </a:lnTo>
                  <a:lnTo>
                    <a:pt x="2558" y="360"/>
                  </a:lnTo>
                  <a:lnTo>
                    <a:pt x="2511" y="298"/>
                  </a:lnTo>
                  <a:lnTo>
                    <a:pt x="2462" y="244"/>
                  </a:lnTo>
                  <a:lnTo>
                    <a:pt x="2409" y="196"/>
                  </a:lnTo>
                  <a:lnTo>
                    <a:pt x="2354" y="156"/>
                  </a:lnTo>
                  <a:lnTo>
                    <a:pt x="2293" y="122"/>
                  </a:lnTo>
                  <a:lnTo>
                    <a:pt x="2229" y="93"/>
                  </a:lnTo>
                  <a:lnTo>
                    <a:pt x="2159" y="69"/>
                  </a:lnTo>
                  <a:lnTo>
                    <a:pt x="2085" y="52"/>
                  </a:lnTo>
                  <a:lnTo>
                    <a:pt x="2008" y="42"/>
                  </a:lnTo>
                  <a:lnTo>
                    <a:pt x="1928" y="39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4" name="Freeform 21"/>
            <p:cNvSpPr>
              <a:spLocks noEditPoints="1"/>
            </p:cNvSpPr>
            <p:nvPr/>
          </p:nvSpPr>
          <p:spPr bwMode="auto">
            <a:xfrm>
              <a:off x="2962" y="967"/>
              <a:ext cx="41" cy="28"/>
            </a:xfrm>
            <a:custGeom>
              <a:avLst/>
              <a:gdLst>
                <a:gd name="T0" fmla="*/ 1 w 256"/>
                <a:gd name="T1" fmla="*/ 0 h 219"/>
                <a:gd name="T2" fmla="*/ 1 w 256"/>
                <a:gd name="T3" fmla="*/ 0 h 219"/>
                <a:gd name="T4" fmla="*/ 1 w 256"/>
                <a:gd name="T5" fmla="*/ 0 h 219"/>
                <a:gd name="T6" fmla="*/ 1 w 256"/>
                <a:gd name="T7" fmla="*/ 0 h 219"/>
                <a:gd name="T8" fmla="*/ 1 w 256"/>
                <a:gd name="T9" fmla="*/ 0 h 219"/>
                <a:gd name="T10" fmla="*/ 1 w 256"/>
                <a:gd name="T11" fmla="*/ 0 h 219"/>
                <a:gd name="T12" fmla="*/ 1 w 256"/>
                <a:gd name="T13" fmla="*/ 0 h 219"/>
                <a:gd name="T14" fmla="*/ 0 w 256"/>
                <a:gd name="T15" fmla="*/ 1 h 219"/>
                <a:gd name="T16" fmla="*/ 0 w 256"/>
                <a:gd name="T17" fmla="*/ 0 h 219"/>
                <a:gd name="T18" fmla="*/ 0 w 256"/>
                <a:gd name="T19" fmla="*/ 0 h 219"/>
                <a:gd name="T20" fmla="*/ 0 w 256"/>
                <a:gd name="T21" fmla="*/ 0 h 219"/>
                <a:gd name="T22" fmla="*/ 0 w 256"/>
                <a:gd name="T23" fmla="*/ 0 h 219"/>
                <a:gd name="T24" fmla="*/ 0 w 256"/>
                <a:gd name="T25" fmla="*/ 0 h 219"/>
                <a:gd name="T26" fmla="*/ 0 w 256"/>
                <a:gd name="T27" fmla="*/ 0 h 219"/>
                <a:gd name="T28" fmla="*/ 0 w 256"/>
                <a:gd name="T29" fmla="*/ 0 h 219"/>
                <a:gd name="T30" fmla="*/ 1 w 256"/>
                <a:gd name="T31" fmla="*/ 0 h 219"/>
                <a:gd name="T32" fmla="*/ 1 w 256"/>
                <a:gd name="T33" fmla="*/ 0 h 219"/>
                <a:gd name="T34" fmla="*/ 0 w 256"/>
                <a:gd name="T35" fmla="*/ 0 h 219"/>
                <a:gd name="T36" fmla="*/ 0 w 256"/>
                <a:gd name="T37" fmla="*/ 0 h 219"/>
                <a:gd name="T38" fmla="*/ 0 w 256"/>
                <a:gd name="T39" fmla="*/ 0 h 219"/>
                <a:gd name="T40" fmla="*/ 0 w 256"/>
                <a:gd name="T41" fmla="*/ 0 h 219"/>
                <a:gd name="T42" fmla="*/ 0 w 256"/>
                <a:gd name="T43" fmla="*/ 0 h 219"/>
                <a:gd name="T44" fmla="*/ 0 w 256"/>
                <a:gd name="T45" fmla="*/ 0 h 219"/>
                <a:gd name="T46" fmla="*/ 0 w 256"/>
                <a:gd name="T47" fmla="*/ 0 h 219"/>
                <a:gd name="T48" fmla="*/ 0 w 256"/>
                <a:gd name="T49" fmla="*/ 0 h 219"/>
                <a:gd name="T50" fmla="*/ 0 w 256"/>
                <a:gd name="T51" fmla="*/ 0 h 219"/>
                <a:gd name="T52" fmla="*/ 1 w 256"/>
                <a:gd name="T53" fmla="*/ 0 h 219"/>
                <a:gd name="T54" fmla="*/ 1 w 256"/>
                <a:gd name="T55" fmla="*/ 0 h 219"/>
                <a:gd name="T56" fmla="*/ 1 w 256"/>
                <a:gd name="T57" fmla="*/ 0 h 219"/>
                <a:gd name="T58" fmla="*/ 1 w 256"/>
                <a:gd name="T59" fmla="*/ 0 h 219"/>
                <a:gd name="T60" fmla="*/ 1 w 256"/>
                <a:gd name="T61" fmla="*/ 0 h 219"/>
                <a:gd name="T62" fmla="*/ 1 w 256"/>
                <a:gd name="T63" fmla="*/ 0 h 219"/>
                <a:gd name="T64" fmla="*/ 1 w 256"/>
                <a:gd name="T65" fmla="*/ 0 h 2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9"/>
                <a:gd name="T101" fmla="*/ 256 w 256"/>
                <a:gd name="T102" fmla="*/ 219 h 2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9">
                  <a:moveTo>
                    <a:pt x="173" y="0"/>
                  </a:moveTo>
                  <a:lnTo>
                    <a:pt x="194" y="2"/>
                  </a:lnTo>
                  <a:lnTo>
                    <a:pt x="213" y="7"/>
                  </a:lnTo>
                  <a:lnTo>
                    <a:pt x="230" y="16"/>
                  </a:lnTo>
                  <a:lnTo>
                    <a:pt x="243" y="30"/>
                  </a:lnTo>
                  <a:lnTo>
                    <a:pt x="251" y="44"/>
                  </a:lnTo>
                  <a:lnTo>
                    <a:pt x="256" y="64"/>
                  </a:lnTo>
                  <a:lnTo>
                    <a:pt x="255" y="83"/>
                  </a:lnTo>
                  <a:lnTo>
                    <a:pt x="249" y="106"/>
                  </a:lnTo>
                  <a:lnTo>
                    <a:pt x="238" y="127"/>
                  </a:lnTo>
                  <a:lnTo>
                    <a:pt x="222" y="149"/>
                  </a:lnTo>
                  <a:lnTo>
                    <a:pt x="204" y="167"/>
                  </a:lnTo>
                  <a:lnTo>
                    <a:pt x="184" y="185"/>
                  </a:lnTo>
                  <a:lnTo>
                    <a:pt x="159" y="198"/>
                  </a:lnTo>
                  <a:lnTo>
                    <a:pt x="134" y="210"/>
                  </a:lnTo>
                  <a:lnTo>
                    <a:pt x="109" y="216"/>
                  </a:lnTo>
                  <a:lnTo>
                    <a:pt x="83" y="219"/>
                  </a:lnTo>
                  <a:lnTo>
                    <a:pt x="58" y="215"/>
                  </a:lnTo>
                  <a:lnTo>
                    <a:pt x="39" y="208"/>
                  </a:lnTo>
                  <a:lnTo>
                    <a:pt x="22" y="197"/>
                  </a:lnTo>
                  <a:lnTo>
                    <a:pt x="11" y="184"/>
                  </a:lnTo>
                  <a:lnTo>
                    <a:pt x="3" y="166"/>
                  </a:lnTo>
                  <a:lnTo>
                    <a:pt x="0" y="148"/>
                  </a:lnTo>
                  <a:lnTo>
                    <a:pt x="2" y="127"/>
                  </a:lnTo>
                  <a:lnTo>
                    <a:pt x="11" y="106"/>
                  </a:lnTo>
                  <a:lnTo>
                    <a:pt x="22" y="83"/>
                  </a:lnTo>
                  <a:lnTo>
                    <a:pt x="38" y="62"/>
                  </a:lnTo>
                  <a:lnTo>
                    <a:pt x="56" y="44"/>
                  </a:lnTo>
                  <a:lnTo>
                    <a:pt x="78" y="30"/>
                  </a:lnTo>
                  <a:lnTo>
                    <a:pt x="100" y="16"/>
                  </a:lnTo>
                  <a:lnTo>
                    <a:pt x="124" y="7"/>
                  </a:lnTo>
                  <a:lnTo>
                    <a:pt x="147" y="2"/>
                  </a:lnTo>
                  <a:lnTo>
                    <a:pt x="173" y="0"/>
                  </a:lnTo>
                  <a:close/>
                  <a:moveTo>
                    <a:pt x="172" y="8"/>
                  </a:moveTo>
                  <a:lnTo>
                    <a:pt x="147" y="8"/>
                  </a:lnTo>
                  <a:lnTo>
                    <a:pt x="124" y="13"/>
                  </a:lnTo>
                  <a:lnTo>
                    <a:pt x="102" y="21"/>
                  </a:lnTo>
                  <a:lnTo>
                    <a:pt x="82" y="34"/>
                  </a:lnTo>
                  <a:lnTo>
                    <a:pt x="61" y="48"/>
                  </a:lnTo>
                  <a:lnTo>
                    <a:pt x="44" y="65"/>
                  </a:lnTo>
                  <a:lnTo>
                    <a:pt x="29" y="84"/>
                  </a:lnTo>
                  <a:lnTo>
                    <a:pt x="18" y="106"/>
                  </a:lnTo>
                  <a:lnTo>
                    <a:pt x="11" y="126"/>
                  </a:lnTo>
                  <a:lnTo>
                    <a:pt x="8" y="145"/>
                  </a:lnTo>
                  <a:lnTo>
                    <a:pt x="11" y="163"/>
                  </a:lnTo>
                  <a:lnTo>
                    <a:pt x="18" y="180"/>
                  </a:lnTo>
                  <a:lnTo>
                    <a:pt x="29" y="191"/>
                  </a:lnTo>
                  <a:lnTo>
                    <a:pt x="44" y="203"/>
                  </a:lnTo>
                  <a:lnTo>
                    <a:pt x="63" y="210"/>
                  </a:lnTo>
                  <a:lnTo>
                    <a:pt x="87" y="212"/>
                  </a:lnTo>
                  <a:lnTo>
                    <a:pt x="110" y="210"/>
                  </a:lnTo>
                  <a:lnTo>
                    <a:pt x="133" y="203"/>
                  </a:lnTo>
                  <a:lnTo>
                    <a:pt x="156" y="191"/>
                  </a:lnTo>
                  <a:lnTo>
                    <a:pt x="180" y="180"/>
                  </a:lnTo>
                  <a:lnTo>
                    <a:pt x="199" y="163"/>
                  </a:lnTo>
                  <a:lnTo>
                    <a:pt x="218" y="146"/>
                  </a:lnTo>
                  <a:lnTo>
                    <a:pt x="233" y="126"/>
                  </a:lnTo>
                  <a:lnTo>
                    <a:pt x="243" y="106"/>
                  </a:lnTo>
                  <a:lnTo>
                    <a:pt x="247" y="84"/>
                  </a:lnTo>
                  <a:lnTo>
                    <a:pt x="248" y="66"/>
                  </a:lnTo>
                  <a:lnTo>
                    <a:pt x="244" y="49"/>
                  </a:lnTo>
                  <a:lnTo>
                    <a:pt x="236" y="35"/>
                  </a:lnTo>
                  <a:lnTo>
                    <a:pt x="225" y="22"/>
                  </a:lnTo>
                  <a:lnTo>
                    <a:pt x="209" y="15"/>
                  </a:lnTo>
                  <a:lnTo>
                    <a:pt x="191" y="9"/>
                  </a:lnTo>
                  <a:lnTo>
                    <a:pt x="172" y="8"/>
                  </a:lnTo>
                  <a:close/>
                </a:path>
              </a:pathLst>
            </a:custGeom>
            <a:solidFill>
              <a:srgbClr val="CFC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2833" y="1234"/>
              <a:ext cx="64" cy="98"/>
            </a:xfrm>
            <a:custGeom>
              <a:avLst/>
              <a:gdLst>
                <a:gd name="T0" fmla="*/ 1 w 404"/>
                <a:gd name="T1" fmla="*/ 0 h 759"/>
                <a:gd name="T2" fmla="*/ 2 w 404"/>
                <a:gd name="T3" fmla="*/ 0 h 759"/>
                <a:gd name="T4" fmla="*/ 1 w 404"/>
                <a:gd name="T5" fmla="*/ 2 h 759"/>
                <a:gd name="T6" fmla="*/ 0 w 404"/>
                <a:gd name="T7" fmla="*/ 2 h 759"/>
                <a:gd name="T8" fmla="*/ 1 w 404"/>
                <a:gd name="T9" fmla="*/ 0 h 7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4"/>
                <a:gd name="T16" fmla="*/ 0 h 759"/>
                <a:gd name="T17" fmla="*/ 404 w 404"/>
                <a:gd name="T18" fmla="*/ 759 h 7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4" h="759">
                  <a:moveTo>
                    <a:pt x="235" y="0"/>
                  </a:moveTo>
                  <a:lnTo>
                    <a:pt x="404" y="57"/>
                  </a:lnTo>
                  <a:lnTo>
                    <a:pt x="170" y="759"/>
                  </a:lnTo>
                  <a:lnTo>
                    <a:pt x="0" y="70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2840" y="1238"/>
              <a:ext cx="49" cy="87"/>
            </a:xfrm>
            <a:custGeom>
              <a:avLst/>
              <a:gdLst>
                <a:gd name="T0" fmla="*/ 1 w 310"/>
                <a:gd name="T1" fmla="*/ 0 h 677"/>
                <a:gd name="T2" fmla="*/ 1 w 310"/>
                <a:gd name="T3" fmla="*/ 0 h 677"/>
                <a:gd name="T4" fmla="*/ 0 w 310"/>
                <a:gd name="T5" fmla="*/ 1 h 677"/>
                <a:gd name="T6" fmla="*/ 0 w 310"/>
                <a:gd name="T7" fmla="*/ 1 h 677"/>
                <a:gd name="T8" fmla="*/ 1 w 310"/>
                <a:gd name="T9" fmla="*/ 0 h 6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677"/>
                <a:gd name="T17" fmla="*/ 310 w 310"/>
                <a:gd name="T18" fmla="*/ 677 h 6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677">
                  <a:moveTo>
                    <a:pt x="215" y="0"/>
                  </a:moveTo>
                  <a:lnTo>
                    <a:pt x="310" y="31"/>
                  </a:lnTo>
                  <a:lnTo>
                    <a:pt x="95" y="677"/>
                  </a:lnTo>
                  <a:lnTo>
                    <a:pt x="0" y="64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2871" y="1145"/>
              <a:ext cx="58" cy="98"/>
            </a:xfrm>
            <a:custGeom>
              <a:avLst/>
              <a:gdLst>
                <a:gd name="T0" fmla="*/ 1 w 366"/>
                <a:gd name="T1" fmla="*/ 0 h 747"/>
                <a:gd name="T2" fmla="*/ 1 w 366"/>
                <a:gd name="T3" fmla="*/ 0 h 747"/>
                <a:gd name="T4" fmla="*/ 0 w 366"/>
                <a:gd name="T5" fmla="*/ 2 h 747"/>
                <a:gd name="T6" fmla="*/ 0 w 366"/>
                <a:gd name="T7" fmla="*/ 2 h 747"/>
                <a:gd name="T8" fmla="*/ 1 w 366"/>
                <a:gd name="T9" fmla="*/ 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747"/>
                <a:gd name="T17" fmla="*/ 366 w 366"/>
                <a:gd name="T18" fmla="*/ 747 h 7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747">
                  <a:moveTo>
                    <a:pt x="232" y="0"/>
                  </a:moveTo>
                  <a:lnTo>
                    <a:pt x="366" y="43"/>
                  </a:lnTo>
                  <a:lnTo>
                    <a:pt x="131" y="747"/>
                  </a:lnTo>
                  <a:lnTo>
                    <a:pt x="0" y="70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2877" y="1151"/>
              <a:ext cx="47" cy="87"/>
            </a:xfrm>
            <a:custGeom>
              <a:avLst/>
              <a:gdLst>
                <a:gd name="T0" fmla="*/ 1 w 288"/>
                <a:gd name="T1" fmla="*/ 0 h 670"/>
                <a:gd name="T2" fmla="*/ 1 w 288"/>
                <a:gd name="T3" fmla="*/ 0 h 670"/>
                <a:gd name="T4" fmla="*/ 0 w 288"/>
                <a:gd name="T5" fmla="*/ 1 h 670"/>
                <a:gd name="T6" fmla="*/ 0 w 288"/>
                <a:gd name="T7" fmla="*/ 1 h 670"/>
                <a:gd name="T8" fmla="*/ 1 w 288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670"/>
                <a:gd name="T17" fmla="*/ 288 w 288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670">
                  <a:moveTo>
                    <a:pt x="215" y="0"/>
                  </a:moveTo>
                  <a:lnTo>
                    <a:pt x="288" y="25"/>
                  </a:lnTo>
                  <a:lnTo>
                    <a:pt x="74" y="670"/>
                  </a:lnTo>
                  <a:lnTo>
                    <a:pt x="0" y="64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2910" y="1059"/>
              <a:ext cx="51" cy="94"/>
            </a:xfrm>
            <a:custGeom>
              <a:avLst/>
              <a:gdLst>
                <a:gd name="T0" fmla="*/ 1 w 328"/>
                <a:gd name="T1" fmla="*/ 0 h 733"/>
                <a:gd name="T2" fmla="*/ 1 w 328"/>
                <a:gd name="T3" fmla="*/ 0 h 733"/>
                <a:gd name="T4" fmla="*/ 0 w 328"/>
                <a:gd name="T5" fmla="*/ 2 h 733"/>
                <a:gd name="T6" fmla="*/ 0 w 328"/>
                <a:gd name="T7" fmla="*/ 2 h 733"/>
                <a:gd name="T8" fmla="*/ 1 w 328"/>
                <a:gd name="T9" fmla="*/ 0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733"/>
                <a:gd name="T17" fmla="*/ 328 w 328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733">
                  <a:moveTo>
                    <a:pt x="232" y="0"/>
                  </a:moveTo>
                  <a:lnTo>
                    <a:pt x="328" y="31"/>
                  </a:lnTo>
                  <a:lnTo>
                    <a:pt x="94" y="733"/>
                  </a:lnTo>
                  <a:lnTo>
                    <a:pt x="0" y="70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2915" y="1063"/>
              <a:ext cx="43" cy="86"/>
            </a:xfrm>
            <a:custGeom>
              <a:avLst/>
              <a:gdLst>
                <a:gd name="T0" fmla="*/ 1 w 267"/>
                <a:gd name="T1" fmla="*/ 0 h 663"/>
                <a:gd name="T2" fmla="*/ 1 w 267"/>
                <a:gd name="T3" fmla="*/ 0 h 663"/>
                <a:gd name="T4" fmla="*/ 0 w 267"/>
                <a:gd name="T5" fmla="*/ 1 h 663"/>
                <a:gd name="T6" fmla="*/ 0 w 267"/>
                <a:gd name="T7" fmla="*/ 1 h 663"/>
                <a:gd name="T8" fmla="*/ 1 w 267"/>
                <a:gd name="T9" fmla="*/ 0 h 6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663"/>
                <a:gd name="T17" fmla="*/ 267 w 267"/>
                <a:gd name="T18" fmla="*/ 663 h 6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663">
                  <a:moveTo>
                    <a:pt x="215" y="0"/>
                  </a:moveTo>
                  <a:lnTo>
                    <a:pt x="267" y="18"/>
                  </a:lnTo>
                  <a:lnTo>
                    <a:pt x="53" y="663"/>
                  </a:lnTo>
                  <a:lnTo>
                    <a:pt x="0" y="64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2949" y="970"/>
              <a:ext cx="47" cy="94"/>
            </a:xfrm>
            <a:custGeom>
              <a:avLst/>
              <a:gdLst>
                <a:gd name="T0" fmla="*/ 1 w 289"/>
                <a:gd name="T1" fmla="*/ 0 h 722"/>
                <a:gd name="T2" fmla="*/ 1 w 289"/>
                <a:gd name="T3" fmla="*/ 0 h 722"/>
                <a:gd name="T4" fmla="*/ 0 w 289"/>
                <a:gd name="T5" fmla="*/ 2 h 722"/>
                <a:gd name="T6" fmla="*/ 0 w 289"/>
                <a:gd name="T7" fmla="*/ 2 h 722"/>
                <a:gd name="T8" fmla="*/ 1 w 289"/>
                <a:gd name="T9" fmla="*/ 0 h 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722"/>
                <a:gd name="T17" fmla="*/ 289 w 289"/>
                <a:gd name="T18" fmla="*/ 722 h 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722">
                  <a:moveTo>
                    <a:pt x="233" y="0"/>
                  </a:moveTo>
                  <a:lnTo>
                    <a:pt x="289" y="18"/>
                  </a:lnTo>
                  <a:lnTo>
                    <a:pt x="56" y="722"/>
                  </a:lnTo>
                  <a:lnTo>
                    <a:pt x="0" y="70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2953" y="974"/>
              <a:ext cx="39" cy="86"/>
            </a:xfrm>
            <a:custGeom>
              <a:avLst/>
              <a:gdLst>
                <a:gd name="T0" fmla="*/ 1 w 247"/>
                <a:gd name="T1" fmla="*/ 0 h 655"/>
                <a:gd name="T2" fmla="*/ 1 w 247"/>
                <a:gd name="T3" fmla="*/ 0 h 655"/>
                <a:gd name="T4" fmla="*/ 0 w 247"/>
                <a:gd name="T5" fmla="*/ 1 h 655"/>
                <a:gd name="T6" fmla="*/ 0 w 247"/>
                <a:gd name="T7" fmla="*/ 1 h 655"/>
                <a:gd name="T8" fmla="*/ 1 w 247"/>
                <a:gd name="T9" fmla="*/ 0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655"/>
                <a:gd name="T17" fmla="*/ 247 w 247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655">
                  <a:moveTo>
                    <a:pt x="214" y="0"/>
                  </a:moveTo>
                  <a:lnTo>
                    <a:pt x="247" y="10"/>
                  </a:lnTo>
                  <a:lnTo>
                    <a:pt x="31" y="655"/>
                  </a:lnTo>
                  <a:lnTo>
                    <a:pt x="0" y="64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pic>
        <p:nvPicPr>
          <p:cNvPr id="807947" name="Picture 60" descr="chztfzup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86613" y="3903663"/>
            <a:ext cx="590550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Line 61"/>
          <p:cNvSpPr>
            <a:spLocks noChangeShapeType="1"/>
          </p:cNvSpPr>
          <p:nvPr/>
        </p:nvSpPr>
        <p:spPr bwMode="auto">
          <a:xfrm>
            <a:off x="4865688" y="4408488"/>
            <a:ext cx="233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75" name="Cloud"/>
          <p:cNvSpPr>
            <a:spLocks noChangeAspect="1" noEditPoints="1" noChangeArrowheads="1"/>
          </p:cNvSpPr>
          <p:nvPr/>
        </p:nvSpPr>
        <p:spPr bwMode="auto">
          <a:xfrm>
            <a:off x="5307013" y="4019550"/>
            <a:ext cx="1263650" cy="8461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76" name="Text Box 63"/>
          <p:cNvSpPr txBox="1">
            <a:spLocks noChangeArrowheads="1"/>
          </p:cNvSpPr>
          <p:nvPr/>
        </p:nvSpPr>
        <p:spPr bwMode="auto">
          <a:xfrm>
            <a:off x="5457825" y="4111625"/>
            <a:ext cx="89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wired</a:t>
            </a:r>
          </a:p>
          <a:p>
            <a:pPr algn="ctr">
              <a:defRPr/>
            </a:pPr>
            <a:r>
              <a:rPr lang="en-US" sz="16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network</a:t>
            </a:r>
          </a:p>
        </p:txBody>
      </p:sp>
      <p:grpSp>
        <p:nvGrpSpPr>
          <p:cNvPr id="115" name="组合 114"/>
          <p:cNvGrpSpPr>
            <a:grpSpLocks/>
          </p:cNvGrpSpPr>
          <p:nvPr/>
        </p:nvGrpSpPr>
        <p:grpSpPr bwMode="auto">
          <a:xfrm>
            <a:off x="1509713" y="5067300"/>
            <a:ext cx="5957887" cy="1377950"/>
            <a:chOff x="1509713" y="5067300"/>
            <a:chExt cx="5957887" cy="1377950"/>
          </a:xfrm>
        </p:grpSpPr>
        <p:grpSp>
          <p:nvGrpSpPr>
            <p:cNvPr id="807982" name="Group 2"/>
            <p:cNvGrpSpPr>
              <a:grpSpLocks/>
            </p:cNvGrpSpPr>
            <p:nvPr/>
          </p:nvGrpSpPr>
          <p:grpSpPr bwMode="auto">
            <a:xfrm>
              <a:off x="4638675" y="5727700"/>
              <a:ext cx="2828925" cy="668338"/>
              <a:chOff x="567" y="1481"/>
              <a:chExt cx="1810" cy="421"/>
            </a:xfrm>
          </p:grpSpPr>
          <p:sp>
            <p:nvSpPr>
              <p:cNvPr id="46" name="Rectangle 3"/>
              <p:cNvSpPr>
                <a:spLocks noChangeArrowheads="1"/>
              </p:cNvSpPr>
              <p:nvPr/>
            </p:nvSpPr>
            <p:spPr bwMode="auto">
              <a:xfrm>
                <a:off x="567" y="1481"/>
                <a:ext cx="1810" cy="421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7" name="Line 4"/>
              <p:cNvSpPr>
                <a:spLocks noChangeShapeType="1"/>
              </p:cNvSpPr>
              <p:nvPr/>
            </p:nvSpPr>
            <p:spPr bwMode="auto">
              <a:xfrm>
                <a:off x="590" y="1687"/>
                <a:ext cx="17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807983" name="Group 5"/>
            <p:cNvGrpSpPr>
              <a:grpSpLocks/>
            </p:cNvGrpSpPr>
            <p:nvPr/>
          </p:nvGrpSpPr>
          <p:grpSpPr bwMode="auto">
            <a:xfrm>
              <a:off x="1509713" y="5734050"/>
              <a:ext cx="2873375" cy="668338"/>
              <a:chOff x="567" y="1481"/>
              <a:chExt cx="1810" cy="421"/>
            </a:xfrm>
          </p:grpSpPr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567" y="1481"/>
                <a:ext cx="1810" cy="421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0" name="Line 7"/>
              <p:cNvSpPr>
                <a:spLocks noChangeShapeType="1"/>
              </p:cNvSpPr>
              <p:nvPr/>
            </p:nvSpPr>
            <p:spPr bwMode="auto">
              <a:xfrm>
                <a:off x="590" y="1687"/>
                <a:ext cx="17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sp>
          <p:nvSpPr>
            <p:cNvPr id="77" name="Rectangle 64"/>
            <p:cNvSpPr>
              <a:spLocks noChangeArrowheads="1"/>
            </p:cNvSpPr>
            <p:nvPr/>
          </p:nvSpPr>
          <p:spPr bwMode="auto">
            <a:xfrm>
              <a:off x="1524000" y="5067300"/>
              <a:ext cx="5937250" cy="66675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78" name="Text Box 65"/>
            <p:cNvSpPr txBox="1">
              <a:spLocks noChangeArrowheads="1"/>
            </p:cNvSpPr>
            <p:nvPr/>
          </p:nvSpPr>
          <p:spPr bwMode="auto">
            <a:xfrm>
              <a:off x="3957638" y="5073650"/>
              <a:ext cx="1123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EAP TLS</a:t>
              </a:r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1538288" y="5400675"/>
              <a:ext cx="59229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80" name="Text Box 67"/>
            <p:cNvSpPr txBox="1">
              <a:spLocks noChangeArrowheads="1"/>
            </p:cNvSpPr>
            <p:nvPr/>
          </p:nvSpPr>
          <p:spPr bwMode="auto">
            <a:xfrm>
              <a:off x="4168775" y="5383213"/>
              <a:ext cx="704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EAP </a:t>
              </a:r>
            </a:p>
          </p:txBody>
        </p:sp>
        <p:sp>
          <p:nvSpPr>
            <p:cNvPr id="81" name="Text Box 68"/>
            <p:cNvSpPr txBox="1">
              <a:spLocks noChangeArrowheads="1"/>
            </p:cNvSpPr>
            <p:nvPr/>
          </p:nvSpPr>
          <p:spPr bwMode="auto">
            <a:xfrm>
              <a:off x="1665288" y="5737225"/>
              <a:ext cx="2647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EAP over LAN (EAPoL) </a:t>
              </a:r>
            </a:p>
          </p:txBody>
        </p:sp>
        <p:sp>
          <p:nvSpPr>
            <p:cNvPr id="82" name="Text Box 69"/>
            <p:cNvSpPr txBox="1">
              <a:spLocks noChangeArrowheads="1"/>
            </p:cNvSpPr>
            <p:nvPr/>
          </p:nvSpPr>
          <p:spPr bwMode="auto">
            <a:xfrm>
              <a:off x="2179638" y="6067425"/>
              <a:ext cx="1530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IEEE 802.11 </a:t>
              </a:r>
            </a:p>
          </p:txBody>
        </p:sp>
        <p:sp>
          <p:nvSpPr>
            <p:cNvPr id="83" name="Text Box 70"/>
            <p:cNvSpPr txBox="1">
              <a:spLocks noChangeArrowheads="1"/>
            </p:cNvSpPr>
            <p:nvPr/>
          </p:nvSpPr>
          <p:spPr bwMode="auto">
            <a:xfrm>
              <a:off x="5351463" y="5724525"/>
              <a:ext cx="1047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RADIUS</a:t>
              </a:r>
            </a:p>
          </p:txBody>
        </p:sp>
        <p:sp>
          <p:nvSpPr>
            <p:cNvPr id="84" name="Text Box 71"/>
            <p:cNvSpPr txBox="1">
              <a:spLocks noChangeArrowheads="1"/>
            </p:cNvSpPr>
            <p:nvPr/>
          </p:nvSpPr>
          <p:spPr bwMode="auto">
            <a:xfrm>
              <a:off x="5430838" y="6078538"/>
              <a:ext cx="946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>
                  <a:solidFill>
                    <a:srgbClr val="000000"/>
                  </a:solidFill>
                  <a:latin typeface="Arial" charset="0"/>
                  <a:ea typeface="+mn-ea"/>
                  <a:cs typeface="Arial" charset="0"/>
                </a:rPr>
                <a:t>UDP/IP</a:t>
              </a:r>
            </a:p>
          </p:txBody>
        </p:sp>
      </p:grpSp>
      <p:grpSp>
        <p:nvGrpSpPr>
          <p:cNvPr id="807952" name="Group 30"/>
          <p:cNvGrpSpPr>
            <a:grpSpLocks/>
          </p:cNvGrpSpPr>
          <p:nvPr/>
        </p:nvGrpSpPr>
        <p:grpSpPr bwMode="auto">
          <a:xfrm>
            <a:off x="4214813" y="3500438"/>
            <a:ext cx="1336675" cy="1066800"/>
            <a:chOff x="2560" y="899"/>
            <a:chExt cx="842" cy="672"/>
          </a:xfrm>
        </p:grpSpPr>
        <p:sp>
          <p:nvSpPr>
            <p:cNvPr id="807953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780" y="899"/>
              <a:ext cx="622" cy="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54" name="Freeform 32"/>
            <p:cNvSpPr>
              <a:spLocks/>
            </p:cNvSpPr>
            <p:nvPr/>
          </p:nvSpPr>
          <p:spPr bwMode="auto">
            <a:xfrm>
              <a:off x="2560" y="1288"/>
              <a:ext cx="424" cy="283"/>
            </a:xfrm>
            <a:custGeom>
              <a:avLst/>
              <a:gdLst>
                <a:gd name="T0" fmla="*/ 0 w 2669"/>
                <a:gd name="T1" fmla="*/ 0 h 2174"/>
                <a:gd name="T2" fmla="*/ 0 w 2669"/>
                <a:gd name="T3" fmla="*/ 1 h 2174"/>
                <a:gd name="T4" fmla="*/ 1 w 2669"/>
                <a:gd name="T5" fmla="*/ 1 h 2174"/>
                <a:gd name="T6" fmla="*/ 2 w 2669"/>
                <a:gd name="T7" fmla="*/ 0 h 2174"/>
                <a:gd name="T8" fmla="*/ 2 w 2669"/>
                <a:gd name="T9" fmla="*/ 0 h 2174"/>
                <a:gd name="T10" fmla="*/ 1 w 2669"/>
                <a:gd name="T11" fmla="*/ 0 h 2174"/>
                <a:gd name="T12" fmla="*/ 0 w 2669"/>
                <a:gd name="T13" fmla="*/ 0 h 21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9"/>
                <a:gd name="T22" fmla="*/ 0 h 2174"/>
                <a:gd name="T23" fmla="*/ 2669 w 2669"/>
                <a:gd name="T24" fmla="*/ 2174 h 21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9" h="2174">
                  <a:moveTo>
                    <a:pt x="0" y="398"/>
                  </a:moveTo>
                  <a:lnTo>
                    <a:pt x="188" y="1723"/>
                  </a:lnTo>
                  <a:lnTo>
                    <a:pt x="1005" y="2174"/>
                  </a:lnTo>
                  <a:lnTo>
                    <a:pt x="2559" y="1269"/>
                  </a:lnTo>
                  <a:lnTo>
                    <a:pt x="2669" y="167"/>
                  </a:lnTo>
                  <a:lnTo>
                    <a:pt x="1897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55" name="Freeform 33"/>
            <p:cNvSpPr>
              <a:spLocks/>
            </p:cNvSpPr>
            <p:nvPr/>
          </p:nvSpPr>
          <p:spPr bwMode="auto">
            <a:xfrm>
              <a:off x="2574" y="1297"/>
              <a:ext cx="396" cy="265"/>
            </a:xfrm>
            <a:custGeom>
              <a:avLst/>
              <a:gdLst>
                <a:gd name="T0" fmla="*/ 0 w 2494"/>
                <a:gd name="T1" fmla="*/ 0 h 2032"/>
                <a:gd name="T2" fmla="*/ 0 w 2494"/>
                <a:gd name="T3" fmla="*/ 1 h 2032"/>
                <a:gd name="T4" fmla="*/ 1 w 2494"/>
                <a:gd name="T5" fmla="*/ 1 h 2032"/>
                <a:gd name="T6" fmla="*/ 2 w 2494"/>
                <a:gd name="T7" fmla="*/ 0 h 2032"/>
                <a:gd name="T8" fmla="*/ 2 w 2494"/>
                <a:gd name="T9" fmla="*/ 0 h 2032"/>
                <a:gd name="T10" fmla="*/ 1 w 2494"/>
                <a:gd name="T11" fmla="*/ 0 h 2032"/>
                <a:gd name="T12" fmla="*/ 0 w 2494"/>
                <a:gd name="T13" fmla="*/ 0 h 20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4"/>
                <a:gd name="T22" fmla="*/ 0 h 2032"/>
                <a:gd name="T23" fmla="*/ 2494 w 2494"/>
                <a:gd name="T24" fmla="*/ 2032 h 20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4" h="2032">
                  <a:moveTo>
                    <a:pt x="0" y="372"/>
                  </a:moveTo>
                  <a:lnTo>
                    <a:pt x="176" y="1610"/>
                  </a:lnTo>
                  <a:lnTo>
                    <a:pt x="937" y="2032"/>
                  </a:lnTo>
                  <a:lnTo>
                    <a:pt x="2392" y="1187"/>
                  </a:lnTo>
                  <a:lnTo>
                    <a:pt x="2494" y="157"/>
                  </a:lnTo>
                  <a:lnTo>
                    <a:pt x="1773" y="0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56" name="Freeform 34"/>
            <p:cNvSpPr>
              <a:spLocks/>
            </p:cNvSpPr>
            <p:nvPr/>
          </p:nvSpPr>
          <p:spPr bwMode="auto">
            <a:xfrm>
              <a:off x="2585" y="1355"/>
              <a:ext cx="138" cy="195"/>
            </a:xfrm>
            <a:custGeom>
              <a:avLst/>
              <a:gdLst>
                <a:gd name="T0" fmla="*/ 1 w 866"/>
                <a:gd name="T1" fmla="*/ 0 h 1496"/>
                <a:gd name="T2" fmla="*/ 0 w 866"/>
                <a:gd name="T3" fmla="*/ 0 h 1496"/>
                <a:gd name="T4" fmla="*/ 0 w 866"/>
                <a:gd name="T5" fmla="*/ 0 h 1496"/>
                <a:gd name="T6" fmla="*/ 0 w 866"/>
                <a:gd name="T7" fmla="*/ 0 h 1496"/>
                <a:gd name="T8" fmla="*/ 1 w 866"/>
                <a:gd name="T9" fmla="*/ 0 h 1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"/>
                <a:gd name="T16" fmla="*/ 0 h 1496"/>
                <a:gd name="T17" fmla="*/ 866 w 866"/>
                <a:gd name="T18" fmla="*/ 1496 h 1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" h="1496">
                  <a:moveTo>
                    <a:pt x="866" y="329"/>
                  </a:moveTo>
                  <a:lnTo>
                    <a:pt x="828" y="1496"/>
                  </a:lnTo>
                  <a:lnTo>
                    <a:pt x="180" y="1108"/>
                  </a:lnTo>
                  <a:lnTo>
                    <a:pt x="0" y="0"/>
                  </a:lnTo>
                  <a:lnTo>
                    <a:pt x="866" y="329"/>
                  </a:lnTo>
                  <a:close/>
                </a:path>
              </a:pathLst>
            </a:custGeom>
            <a:solidFill>
              <a:srgbClr val="87615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57" name="Freeform 35"/>
            <p:cNvSpPr>
              <a:spLocks/>
            </p:cNvSpPr>
            <p:nvPr/>
          </p:nvSpPr>
          <p:spPr bwMode="auto">
            <a:xfrm>
              <a:off x="2598" y="1305"/>
              <a:ext cx="353" cy="78"/>
            </a:xfrm>
            <a:custGeom>
              <a:avLst/>
              <a:gdLst>
                <a:gd name="T0" fmla="*/ 0 w 2224"/>
                <a:gd name="T1" fmla="*/ 0 h 598"/>
                <a:gd name="T2" fmla="*/ 0 w 2224"/>
                <a:gd name="T3" fmla="*/ 0 h 598"/>
                <a:gd name="T4" fmla="*/ 1 w 2224"/>
                <a:gd name="T5" fmla="*/ 0 h 598"/>
                <a:gd name="T6" fmla="*/ 1 w 2224"/>
                <a:gd name="T7" fmla="*/ 0 h 598"/>
                <a:gd name="T8" fmla="*/ 0 w 2224"/>
                <a:gd name="T9" fmla="*/ 0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4"/>
                <a:gd name="T16" fmla="*/ 0 h 598"/>
                <a:gd name="T17" fmla="*/ 2224 w 2224"/>
                <a:gd name="T18" fmla="*/ 598 h 5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4" h="598">
                  <a:moveTo>
                    <a:pt x="838" y="598"/>
                  </a:moveTo>
                  <a:lnTo>
                    <a:pt x="0" y="349"/>
                  </a:lnTo>
                  <a:lnTo>
                    <a:pt x="1606" y="0"/>
                  </a:lnTo>
                  <a:lnTo>
                    <a:pt x="2224" y="138"/>
                  </a:lnTo>
                  <a:lnTo>
                    <a:pt x="838" y="598"/>
                  </a:lnTo>
                  <a:close/>
                </a:path>
              </a:pathLst>
            </a:custGeom>
            <a:solidFill>
              <a:srgbClr val="BFF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58" name="Freeform 36"/>
            <p:cNvSpPr>
              <a:spLocks/>
            </p:cNvSpPr>
            <p:nvPr/>
          </p:nvSpPr>
          <p:spPr bwMode="auto">
            <a:xfrm>
              <a:off x="2794" y="1398"/>
              <a:ext cx="52" cy="17"/>
            </a:xfrm>
            <a:custGeom>
              <a:avLst/>
              <a:gdLst>
                <a:gd name="T0" fmla="*/ 0 w 331"/>
                <a:gd name="T1" fmla="*/ 0 h 135"/>
                <a:gd name="T2" fmla="*/ 0 w 331"/>
                <a:gd name="T3" fmla="*/ 0 h 135"/>
                <a:gd name="T4" fmla="*/ 0 w 331"/>
                <a:gd name="T5" fmla="*/ 0 h 135"/>
                <a:gd name="T6" fmla="*/ 0 w 331"/>
                <a:gd name="T7" fmla="*/ 0 h 135"/>
                <a:gd name="T8" fmla="*/ 0 w 331"/>
                <a:gd name="T9" fmla="*/ 0 h 135"/>
                <a:gd name="T10" fmla="*/ 0 w 331"/>
                <a:gd name="T11" fmla="*/ 0 h 135"/>
                <a:gd name="T12" fmla="*/ 0 w 331"/>
                <a:gd name="T13" fmla="*/ 0 h 135"/>
                <a:gd name="T14" fmla="*/ 0 w 331"/>
                <a:gd name="T15" fmla="*/ 0 h 135"/>
                <a:gd name="T16" fmla="*/ 0 w 331"/>
                <a:gd name="T17" fmla="*/ 0 h 135"/>
                <a:gd name="T18" fmla="*/ 0 w 331"/>
                <a:gd name="T19" fmla="*/ 0 h 135"/>
                <a:gd name="T20" fmla="*/ 0 w 331"/>
                <a:gd name="T21" fmla="*/ 0 h 1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135"/>
                <a:gd name="T35" fmla="*/ 331 w 331"/>
                <a:gd name="T36" fmla="*/ 135 h 1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135">
                  <a:moveTo>
                    <a:pt x="44" y="0"/>
                  </a:moveTo>
                  <a:lnTo>
                    <a:pt x="306" y="96"/>
                  </a:lnTo>
                  <a:lnTo>
                    <a:pt x="311" y="105"/>
                  </a:lnTo>
                  <a:lnTo>
                    <a:pt x="318" y="114"/>
                  </a:lnTo>
                  <a:lnTo>
                    <a:pt x="324" y="123"/>
                  </a:lnTo>
                  <a:lnTo>
                    <a:pt x="331" y="135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2" y="6"/>
                  </a:lnTo>
                  <a:lnTo>
                    <a:pt x="33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59" name="Freeform 37"/>
            <p:cNvSpPr>
              <a:spLocks/>
            </p:cNvSpPr>
            <p:nvPr/>
          </p:nvSpPr>
          <p:spPr bwMode="auto">
            <a:xfrm>
              <a:off x="2777" y="1406"/>
              <a:ext cx="75" cy="26"/>
            </a:xfrm>
            <a:custGeom>
              <a:avLst/>
              <a:gdLst>
                <a:gd name="T0" fmla="*/ 0 w 479"/>
                <a:gd name="T1" fmla="*/ 0 h 197"/>
                <a:gd name="T2" fmla="*/ 0 w 479"/>
                <a:gd name="T3" fmla="*/ 0 h 197"/>
                <a:gd name="T4" fmla="*/ 0 w 479"/>
                <a:gd name="T5" fmla="*/ 0 h 197"/>
                <a:gd name="T6" fmla="*/ 0 w 479"/>
                <a:gd name="T7" fmla="*/ 0 h 197"/>
                <a:gd name="T8" fmla="*/ 0 w 479"/>
                <a:gd name="T9" fmla="*/ 0 h 197"/>
                <a:gd name="T10" fmla="*/ 0 w 479"/>
                <a:gd name="T11" fmla="*/ 0 h 197"/>
                <a:gd name="T12" fmla="*/ 0 w 479"/>
                <a:gd name="T13" fmla="*/ 0 h 197"/>
                <a:gd name="T14" fmla="*/ 0 w 479"/>
                <a:gd name="T15" fmla="*/ 0 h 197"/>
                <a:gd name="T16" fmla="*/ 0 w 479"/>
                <a:gd name="T17" fmla="*/ 0 h 197"/>
                <a:gd name="T18" fmla="*/ 0 w 479"/>
                <a:gd name="T19" fmla="*/ 0 h 197"/>
                <a:gd name="T20" fmla="*/ 0 w 479"/>
                <a:gd name="T21" fmla="*/ 0 h 197"/>
                <a:gd name="T22" fmla="*/ 0 w 479"/>
                <a:gd name="T23" fmla="*/ 0 h 197"/>
                <a:gd name="T24" fmla="*/ 0 w 479"/>
                <a:gd name="T25" fmla="*/ 0 h 197"/>
                <a:gd name="T26" fmla="*/ 0 w 479"/>
                <a:gd name="T27" fmla="*/ 0 h 197"/>
                <a:gd name="T28" fmla="*/ 0 w 479"/>
                <a:gd name="T29" fmla="*/ 0 h 197"/>
                <a:gd name="T30" fmla="*/ 0 w 479"/>
                <a:gd name="T31" fmla="*/ 0 h 197"/>
                <a:gd name="T32" fmla="*/ 0 w 479"/>
                <a:gd name="T33" fmla="*/ 0 h 197"/>
                <a:gd name="T34" fmla="*/ 0 w 479"/>
                <a:gd name="T35" fmla="*/ 0 h 197"/>
                <a:gd name="T36" fmla="*/ 0 w 479"/>
                <a:gd name="T37" fmla="*/ 0 h 197"/>
                <a:gd name="T38" fmla="*/ 0 w 479"/>
                <a:gd name="T39" fmla="*/ 0 h 197"/>
                <a:gd name="T40" fmla="*/ 0 w 479"/>
                <a:gd name="T41" fmla="*/ 0 h 197"/>
                <a:gd name="T42" fmla="*/ 0 w 479"/>
                <a:gd name="T43" fmla="*/ 0 h 197"/>
                <a:gd name="T44" fmla="*/ 0 w 479"/>
                <a:gd name="T45" fmla="*/ 0 h 1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79"/>
                <a:gd name="T70" fmla="*/ 0 h 197"/>
                <a:gd name="T71" fmla="*/ 479 w 479"/>
                <a:gd name="T72" fmla="*/ 197 h 1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79" h="197">
                  <a:moveTo>
                    <a:pt x="24" y="0"/>
                  </a:moveTo>
                  <a:lnTo>
                    <a:pt x="80" y="19"/>
                  </a:lnTo>
                  <a:lnTo>
                    <a:pt x="136" y="40"/>
                  </a:lnTo>
                  <a:lnTo>
                    <a:pt x="192" y="60"/>
                  </a:lnTo>
                  <a:lnTo>
                    <a:pt x="249" y="81"/>
                  </a:lnTo>
                  <a:lnTo>
                    <a:pt x="304" y="102"/>
                  </a:lnTo>
                  <a:lnTo>
                    <a:pt x="361" y="122"/>
                  </a:lnTo>
                  <a:lnTo>
                    <a:pt x="417" y="143"/>
                  </a:lnTo>
                  <a:lnTo>
                    <a:pt x="473" y="164"/>
                  </a:lnTo>
                  <a:lnTo>
                    <a:pt x="473" y="171"/>
                  </a:lnTo>
                  <a:lnTo>
                    <a:pt x="476" y="180"/>
                  </a:lnTo>
                  <a:lnTo>
                    <a:pt x="476" y="188"/>
                  </a:lnTo>
                  <a:lnTo>
                    <a:pt x="479" y="197"/>
                  </a:lnTo>
                  <a:lnTo>
                    <a:pt x="418" y="174"/>
                  </a:lnTo>
                  <a:lnTo>
                    <a:pt x="359" y="152"/>
                  </a:lnTo>
                  <a:lnTo>
                    <a:pt x="298" y="130"/>
                  </a:lnTo>
                  <a:lnTo>
                    <a:pt x="238" y="108"/>
                  </a:lnTo>
                  <a:lnTo>
                    <a:pt x="178" y="86"/>
                  </a:lnTo>
                  <a:lnTo>
                    <a:pt x="118" y="64"/>
                  </a:lnTo>
                  <a:lnTo>
                    <a:pt x="58" y="42"/>
                  </a:lnTo>
                  <a:lnTo>
                    <a:pt x="0" y="22"/>
                  </a:lnTo>
                  <a:lnTo>
                    <a:pt x="11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0" name="Freeform 38"/>
            <p:cNvSpPr>
              <a:spLocks/>
            </p:cNvSpPr>
            <p:nvPr/>
          </p:nvSpPr>
          <p:spPr bwMode="auto">
            <a:xfrm>
              <a:off x="2765" y="1416"/>
              <a:ext cx="88" cy="30"/>
            </a:xfrm>
            <a:custGeom>
              <a:avLst/>
              <a:gdLst>
                <a:gd name="T0" fmla="*/ 0 w 551"/>
                <a:gd name="T1" fmla="*/ 0 h 225"/>
                <a:gd name="T2" fmla="*/ 0 w 551"/>
                <a:gd name="T3" fmla="*/ 0 h 225"/>
                <a:gd name="T4" fmla="*/ 0 w 551"/>
                <a:gd name="T5" fmla="*/ 0 h 225"/>
                <a:gd name="T6" fmla="*/ 0 w 551"/>
                <a:gd name="T7" fmla="*/ 0 h 225"/>
                <a:gd name="T8" fmla="*/ 0 w 551"/>
                <a:gd name="T9" fmla="*/ 0 h 225"/>
                <a:gd name="T10" fmla="*/ 0 w 551"/>
                <a:gd name="T11" fmla="*/ 0 h 225"/>
                <a:gd name="T12" fmla="*/ 0 w 551"/>
                <a:gd name="T13" fmla="*/ 0 h 225"/>
                <a:gd name="T14" fmla="*/ 0 w 551"/>
                <a:gd name="T15" fmla="*/ 0 h 225"/>
                <a:gd name="T16" fmla="*/ 0 w 551"/>
                <a:gd name="T17" fmla="*/ 0 h 225"/>
                <a:gd name="T18" fmla="*/ 0 w 551"/>
                <a:gd name="T19" fmla="*/ 0 h 225"/>
                <a:gd name="T20" fmla="*/ 0 w 551"/>
                <a:gd name="T21" fmla="*/ 0 h 225"/>
                <a:gd name="T22" fmla="*/ 0 w 551"/>
                <a:gd name="T23" fmla="*/ 0 h 225"/>
                <a:gd name="T24" fmla="*/ 0 w 551"/>
                <a:gd name="T25" fmla="*/ 0 h 225"/>
                <a:gd name="T26" fmla="*/ 0 w 551"/>
                <a:gd name="T27" fmla="*/ 0 h 225"/>
                <a:gd name="T28" fmla="*/ 0 w 551"/>
                <a:gd name="T29" fmla="*/ 0 h 225"/>
                <a:gd name="T30" fmla="*/ 0 w 551"/>
                <a:gd name="T31" fmla="*/ 0 h 225"/>
                <a:gd name="T32" fmla="*/ 0 w 551"/>
                <a:gd name="T33" fmla="*/ 0 h 225"/>
                <a:gd name="T34" fmla="*/ 0 w 551"/>
                <a:gd name="T35" fmla="*/ 0 h 225"/>
                <a:gd name="T36" fmla="*/ 0 w 551"/>
                <a:gd name="T37" fmla="*/ 0 h 225"/>
                <a:gd name="T38" fmla="*/ 0 w 551"/>
                <a:gd name="T39" fmla="*/ 0 h 225"/>
                <a:gd name="T40" fmla="*/ 0 w 551"/>
                <a:gd name="T41" fmla="*/ 0 h 225"/>
                <a:gd name="T42" fmla="*/ 0 w 551"/>
                <a:gd name="T43" fmla="*/ 0 h 225"/>
                <a:gd name="T44" fmla="*/ 0 w 551"/>
                <a:gd name="T45" fmla="*/ 0 h 2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1"/>
                <a:gd name="T70" fmla="*/ 0 h 225"/>
                <a:gd name="T71" fmla="*/ 551 w 551"/>
                <a:gd name="T72" fmla="*/ 225 h 2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1" h="225">
                  <a:moveTo>
                    <a:pt x="16" y="0"/>
                  </a:moveTo>
                  <a:lnTo>
                    <a:pt x="82" y="24"/>
                  </a:lnTo>
                  <a:lnTo>
                    <a:pt x="149" y="48"/>
                  </a:lnTo>
                  <a:lnTo>
                    <a:pt x="217" y="73"/>
                  </a:lnTo>
                  <a:lnTo>
                    <a:pt x="284" y="98"/>
                  </a:lnTo>
                  <a:lnTo>
                    <a:pt x="349" y="122"/>
                  </a:lnTo>
                  <a:lnTo>
                    <a:pt x="417" y="146"/>
                  </a:lnTo>
                  <a:lnTo>
                    <a:pt x="484" y="171"/>
                  </a:lnTo>
                  <a:lnTo>
                    <a:pt x="551" y="196"/>
                  </a:lnTo>
                  <a:lnTo>
                    <a:pt x="550" y="203"/>
                  </a:lnTo>
                  <a:lnTo>
                    <a:pt x="548" y="211"/>
                  </a:lnTo>
                  <a:lnTo>
                    <a:pt x="548" y="217"/>
                  </a:lnTo>
                  <a:lnTo>
                    <a:pt x="548" y="225"/>
                  </a:lnTo>
                  <a:lnTo>
                    <a:pt x="479" y="199"/>
                  </a:lnTo>
                  <a:lnTo>
                    <a:pt x="410" y="175"/>
                  </a:lnTo>
                  <a:lnTo>
                    <a:pt x="342" y="149"/>
                  </a:lnTo>
                  <a:lnTo>
                    <a:pt x="273" y="124"/>
                  </a:lnTo>
                  <a:lnTo>
                    <a:pt x="204" y="98"/>
                  </a:lnTo>
                  <a:lnTo>
                    <a:pt x="135" y="74"/>
                  </a:lnTo>
                  <a:lnTo>
                    <a:pt x="67" y="49"/>
                  </a:lnTo>
                  <a:lnTo>
                    <a:pt x="0" y="25"/>
                  </a:lnTo>
                  <a:lnTo>
                    <a:pt x="7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1" name="Freeform 39"/>
            <p:cNvSpPr>
              <a:spLocks/>
            </p:cNvSpPr>
            <p:nvPr/>
          </p:nvSpPr>
          <p:spPr bwMode="auto">
            <a:xfrm>
              <a:off x="2758" y="1429"/>
              <a:ext cx="91" cy="30"/>
            </a:xfrm>
            <a:custGeom>
              <a:avLst/>
              <a:gdLst>
                <a:gd name="T0" fmla="*/ 0 w 576"/>
                <a:gd name="T1" fmla="*/ 0 h 234"/>
                <a:gd name="T2" fmla="*/ 0 w 576"/>
                <a:gd name="T3" fmla="*/ 0 h 234"/>
                <a:gd name="T4" fmla="*/ 0 w 576"/>
                <a:gd name="T5" fmla="*/ 0 h 234"/>
                <a:gd name="T6" fmla="*/ 0 w 576"/>
                <a:gd name="T7" fmla="*/ 0 h 234"/>
                <a:gd name="T8" fmla="*/ 0 w 576"/>
                <a:gd name="T9" fmla="*/ 0 h 234"/>
                <a:gd name="T10" fmla="*/ 0 w 576"/>
                <a:gd name="T11" fmla="*/ 0 h 234"/>
                <a:gd name="T12" fmla="*/ 0 w 576"/>
                <a:gd name="T13" fmla="*/ 0 h 234"/>
                <a:gd name="T14" fmla="*/ 0 w 576"/>
                <a:gd name="T15" fmla="*/ 0 h 234"/>
                <a:gd name="T16" fmla="*/ 0 w 576"/>
                <a:gd name="T17" fmla="*/ 0 h 234"/>
                <a:gd name="T18" fmla="*/ 0 w 576"/>
                <a:gd name="T19" fmla="*/ 0 h 234"/>
                <a:gd name="T20" fmla="*/ 0 w 576"/>
                <a:gd name="T21" fmla="*/ 0 h 234"/>
                <a:gd name="T22" fmla="*/ 0 w 576"/>
                <a:gd name="T23" fmla="*/ 0 h 234"/>
                <a:gd name="T24" fmla="*/ 0 w 576"/>
                <a:gd name="T25" fmla="*/ 0 h 234"/>
                <a:gd name="T26" fmla="*/ 0 w 576"/>
                <a:gd name="T27" fmla="*/ 0 h 234"/>
                <a:gd name="T28" fmla="*/ 0 w 576"/>
                <a:gd name="T29" fmla="*/ 0 h 234"/>
                <a:gd name="T30" fmla="*/ 0 w 576"/>
                <a:gd name="T31" fmla="*/ 0 h 234"/>
                <a:gd name="T32" fmla="*/ 0 w 576"/>
                <a:gd name="T33" fmla="*/ 0 h 234"/>
                <a:gd name="T34" fmla="*/ 0 w 576"/>
                <a:gd name="T35" fmla="*/ 0 h 234"/>
                <a:gd name="T36" fmla="*/ 0 w 576"/>
                <a:gd name="T37" fmla="*/ 0 h 234"/>
                <a:gd name="T38" fmla="*/ 0 w 576"/>
                <a:gd name="T39" fmla="*/ 0 h 234"/>
                <a:gd name="T40" fmla="*/ 0 w 576"/>
                <a:gd name="T41" fmla="*/ 0 h 234"/>
                <a:gd name="T42" fmla="*/ 0 w 576"/>
                <a:gd name="T43" fmla="*/ 0 h 234"/>
                <a:gd name="T44" fmla="*/ 0 w 576"/>
                <a:gd name="T45" fmla="*/ 0 h 234"/>
                <a:gd name="T46" fmla="*/ 0 w 576"/>
                <a:gd name="T47" fmla="*/ 0 h 234"/>
                <a:gd name="T48" fmla="*/ 0 w 576"/>
                <a:gd name="T49" fmla="*/ 0 h 2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76"/>
                <a:gd name="T76" fmla="*/ 0 h 234"/>
                <a:gd name="T77" fmla="*/ 576 w 576"/>
                <a:gd name="T78" fmla="*/ 234 h 2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76" h="234">
                  <a:moveTo>
                    <a:pt x="11" y="0"/>
                  </a:moveTo>
                  <a:lnTo>
                    <a:pt x="81" y="25"/>
                  </a:lnTo>
                  <a:lnTo>
                    <a:pt x="152" y="52"/>
                  </a:lnTo>
                  <a:lnTo>
                    <a:pt x="223" y="76"/>
                  </a:lnTo>
                  <a:lnTo>
                    <a:pt x="294" y="103"/>
                  </a:lnTo>
                  <a:lnTo>
                    <a:pt x="363" y="128"/>
                  </a:lnTo>
                  <a:lnTo>
                    <a:pt x="434" y="154"/>
                  </a:lnTo>
                  <a:lnTo>
                    <a:pt x="505" y="180"/>
                  </a:lnTo>
                  <a:lnTo>
                    <a:pt x="576" y="207"/>
                  </a:lnTo>
                  <a:lnTo>
                    <a:pt x="572" y="215"/>
                  </a:lnTo>
                  <a:lnTo>
                    <a:pt x="571" y="224"/>
                  </a:lnTo>
                  <a:lnTo>
                    <a:pt x="568" y="229"/>
                  </a:lnTo>
                  <a:lnTo>
                    <a:pt x="567" y="234"/>
                  </a:lnTo>
                  <a:lnTo>
                    <a:pt x="495" y="207"/>
                  </a:lnTo>
                  <a:lnTo>
                    <a:pt x="424" y="181"/>
                  </a:lnTo>
                  <a:lnTo>
                    <a:pt x="353" y="155"/>
                  </a:lnTo>
                  <a:lnTo>
                    <a:pt x="283" y="129"/>
                  </a:lnTo>
                  <a:lnTo>
                    <a:pt x="212" y="103"/>
                  </a:lnTo>
                  <a:lnTo>
                    <a:pt x="141" y="78"/>
                  </a:lnTo>
                  <a:lnTo>
                    <a:pt x="70" y="52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7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2" name="Freeform 40"/>
            <p:cNvSpPr>
              <a:spLocks/>
            </p:cNvSpPr>
            <p:nvPr/>
          </p:nvSpPr>
          <p:spPr bwMode="auto">
            <a:xfrm>
              <a:off x="2755" y="1442"/>
              <a:ext cx="88" cy="29"/>
            </a:xfrm>
            <a:custGeom>
              <a:avLst/>
              <a:gdLst>
                <a:gd name="T0" fmla="*/ 0 w 555"/>
                <a:gd name="T1" fmla="*/ 0 h 226"/>
                <a:gd name="T2" fmla="*/ 0 w 555"/>
                <a:gd name="T3" fmla="*/ 0 h 226"/>
                <a:gd name="T4" fmla="*/ 0 w 555"/>
                <a:gd name="T5" fmla="*/ 0 h 226"/>
                <a:gd name="T6" fmla="*/ 0 w 555"/>
                <a:gd name="T7" fmla="*/ 0 h 226"/>
                <a:gd name="T8" fmla="*/ 0 w 555"/>
                <a:gd name="T9" fmla="*/ 0 h 226"/>
                <a:gd name="T10" fmla="*/ 0 w 555"/>
                <a:gd name="T11" fmla="*/ 0 h 226"/>
                <a:gd name="T12" fmla="*/ 0 w 555"/>
                <a:gd name="T13" fmla="*/ 0 h 226"/>
                <a:gd name="T14" fmla="*/ 0 w 555"/>
                <a:gd name="T15" fmla="*/ 0 h 226"/>
                <a:gd name="T16" fmla="*/ 0 w 555"/>
                <a:gd name="T17" fmla="*/ 0 h 226"/>
                <a:gd name="T18" fmla="*/ 0 w 555"/>
                <a:gd name="T19" fmla="*/ 0 h 226"/>
                <a:gd name="T20" fmla="*/ 0 w 555"/>
                <a:gd name="T21" fmla="*/ 0 h 226"/>
                <a:gd name="T22" fmla="*/ 0 w 555"/>
                <a:gd name="T23" fmla="*/ 0 h 226"/>
                <a:gd name="T24" fmla="*/ 0 w 555"/>
                <a:gd name="T25" fmla="*/ 0 h 226"/>
                <a:gd name="T26" fmla="*/ 0 w 555"/>
                <a:gd name="T27" fmla="*/ 0 h 226"/>
                <a:gd name="T28" fmla="*/ 0 w 555"/>
                <a:gd name="T29" fmla="*/ 0 h 226"/>
                <a:gd name="T30" fmla="*/ 0 w 555"/>
                <a:gd name="T31" fmla="*/ 0 h 226"/>
                <a:gd name="T32" fmla="*/ 0 w 555"/>
                <a:gd name="T33" fmla="*/ 0 h 226"/>
                <a:gd name="T34" fmla="*/ 0 w 555"/>
                <a:gd name="T35" fmla="*/ 0 h 226"/>
                <a:gd name="T36" fmla="*/ 0 w 555"/>
                <a:gd name="T37" fmla="*/ 0 h 226"/>
                <a:gd name="T38" fmla="*/ 0 w 555"/>
                <a:gd name="T39" fmla="*/ 0 h 226"/>
                <a:gd name="T40" fmla="*/ 0 w 555"/>
                <a:gd name="T41" fmla="*/ 0 h 226"/>
                <a:gd name="T42" fmla="*/ 0 w 555"/>
                <a:gd name="T43" fmla="*/ 0 h 226"/>
                <a:gd name="T44" fmla="*/ 0 w 555"/>
                <a:gd name="T45" fmla="*/ 0 h 2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5"/>
                <a:gd name="T70" fmla="*/ 0 h 226"/>
                <a:gd name="T71" fmla="*/ 555 w 555"/>
                <a:gd name="T72" fmla="*/ 226 h 2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5" h="226">
                  <a:moveTo>
                    <a:pt x="5" y="0"/>
                  </a:moveTo>
                  <a:lnTo>
                    <a:pt x="72" y="24"/>
                  </a:lnTo>
                  <a:lnTo>
                    <a:pt x="140" y="50"/>
                  </a:lnTo>
                  <a:lnTo>
                    <a:pt x="209" y="75"/>
                  </a:lnTo>
                  <a:lnTo>
                    <a:pt x="278" y="101"/>
                  </a:lnTo>
                  <a:lnTo>
                    <a:pt x="347" y="125"/>
                  </a:lnTo>
                  <a:lnTo>
                    <a:pt x="415" y="151"/>
                  </a:lnTo>
                  <a:lnTo>
                    <a:pt x="485" y="175"/>
                  </a:lnTo>
                  <a:lnTo>
                    <a:pt x="555" y="201"/>
                  </a:lnTo>
                  <a:lnTo>
                    <a:pt x="546" y="213"/>
                  </a:lnTo>
                  <a:lnTo>
                    <a:pt x="538" y="226"/>
                  </a:lnTo>
                  <a:lnTo>
                    <a:pt x="469" y="200"/>
                  </a:lnTo>
                  <a:lnTo>
                    <a:pt x="402" y="175"/>
                  </a:lnTo>
                  <a:lnTo>
                    <a:pt x="335" y="151"/>
                  </a:lnTo>
                  <a:lnTo>
                    <a:pt x="268" y="126"/>
                  </a:lnTo>
                  <a:lnTo>
                    <a:pt x="201" y="102"/>
                  </a:lnTo>
                  <a:lnTo>
                    <a:pt x="134" y="77"/>
                  </a:lnTo>
                  <a:lnTo>
                    <a:pt x="67" y="5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2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3" name="Freeform 41"/>
            <p:cNvSpPr>
              <a:spLocks/>
            </p:cNvSpPr>
            <p:nvPr/>
          </p:nvSpPr>
          <p:spPr bwMode="auto">
            <a:xfrm>
              <a:off x="2755" y="1456"/>
              <a:ext cx="77" cy="26"/>
            </a:xfrm>
            <a:custGeom>
              <a:avLst/>
              <a:gdLst>
                <a:gd name="T0" fmla="*/ 0 w 486"/>
                <a:gd name="T1" fmla="*/ 0 h 200"/>
                <a:gd name="T2" fmla="*/ 0 w 486"/>
                <a:gd name="T3" fmla="*/ 0 h 200"/>
                <a:gd name="T4" fmla="*/ 0 w 486"/>
                <a:gd name="T5" fmla="*/ 0 h 200"/>
                <a:gd name="T6" fmla="*/ 0 w 486"/>
                <a:gd name="T7" fmla="*/ 0 h 200"/>
                <a:gd name="T8" fmla="*/ 0 w 486"/>
                <a:gd name="T9" fmla="*/ 0 h 200"/>
                <a:gd name="T10" fmla="*/ 0 w 486"/>
                <a:gd name="T11" fmla="*/ 0 h 200"/>
                <a:gd name="T12" fmla="*/ 0 w 486"/>
                <a:gd name="T13" fmla="*/ 0 h 200"/>
                <a:gd name="T14" fmla="*/ 0 w 486"/>
                <a:gd name="T15" fmla="*/ 0 h 200"/>
                <a:gd name="T16" fmla="*/ 0 w 486"/>
                <a:gd name="T17" fmla="*/ 0 h 200"/>
                <a:gd name="T18" fmla="*/ 0 w 486"/>
                <a:gd name="T19" fmla="*/ 0 h 200"/>
                <a:gd name="T20" fmla="*/ 0 w 486"/>
                <a:gd name="T21" fmla="*/ 0 h 200"/>
                <a:gd name="T22" fmla="*/ 0 w 486"/>
                <a:gd name="T23" fmla="*/ 0 h 200"/>
                <a:gd name="T24" fmla="*/ 0 w 486"/>
                <a:gd name="T25" fmla="*/ 0 h 200"/>
                <a:gd name="T26" fmla="*/ 0 w 486"/>
                <a:gd name="T27" fmla="*/ 0 h 200"/>
                <a:gd name="T28" fmla="*/ 0 w 486"/>
                <a:gd name="T29" fmla="*/ 0 h 200"/>
                <a:gd name="T30" fmla="*/ 0 w 486"/>
                <a:gd name="T31" fmla="*/ 0 h 200"/>
                <a:gd name="T32" fmla="*/ 0 w 486"/>
                <a:gd name="T33" fmla="*/ 0 h 200"/>
                <a:gd name="T34" fmla="*/ 0 w 486"/>
                <a:gd name="T35" fmla="*/ 0 h 200"/>
                <a:gd name="T36" fmla="*/ 0 w 486"/>
                <a:gd name="T37" fmla="*/ 0 h 200"/>
                <a:gd name="T38" fmla="*/ 0 w 486"/>
                <a:gd name="T39" fmla="*/ 0 h 200"/>
                <a:gd name="T40" fmla="*/ 0 w 486"/>
                <a:gd name="T41" fmla="*/ 0 h 200"/>
                <a:gd name="T42" fmla="*/ 0 w 486"/>
                <a:gd name="T43" fmla="*/ 0 h 200"/>
                <a:gd name="T44" fmla="*/ 0 w 486"/>
                <a:gd name="T45" fmla="*/ 0 h 2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6"/>
                <a:gd name="T70" fmla="*/ 0 h 200"/>
                <a:gd name="T71" fmla="*/ 486 w 486"/>
                <a:gd name="T72" fmla="*/ 200 h 2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6" h="200">
                  <a:moveTo>
                    <a:pt x="0" y="0"/>
                  </a:moveTo>
                  <a:lnTo>
                    <a:pt x="59" y="22"/>
                  </a:lnTo>
                  <a:lnTo>
                    <a:pt x="121" y="44"/>
                  </a:lnTo>
                  <a:lnTo>
                    <a:pt x="180" y="65"/>
                  </a:lnTo>
                  <a:lnTo>
                    <a:pt x="242" y="89"/>
                  </a:lnTo>
                  <a:lnTo>
                    <a:pt x="303" y="111"/>
                  </a:lnTo>
                  <a:lnTo>
                    <a:pt x="364" y="133"/>
                  </a:lnTo>
                  <a:lnTo>
                    <a:pt x="424" y="156"/>
                  </a:lnTo>
                  <a:lnTo>
                    <a:pt x="486" y="179"/>
                  </a:lnTo>
                  <a:lnTo>
                    <a:pt x="473" y="189"/>
                  </a:lnTo>
                  <a:lnTo>
                    <a:pt x="462" y="200"/>
                  </a:lnTo>
                  <a:lnTo>
                    <a:pt x="404" y="178"/>
                  </a:lnTo>
                  <a:lnTo>
                    <a:pt x="347" y="157"/>
                  </a:lnTo>
                  <a:lnTo>
                    <a:pt x="290" y="135"/>
                  </a:lnTo>
                  <a:lnTo>
                    <a:pt x="233" y="115"/>
                  </a:lnTo>
                  <a:lnTo>
                    <a:pt x="175" y="94"/>
                  </a:lnTo>
                  <a:lnTo>
                    <a:pt x="118" y="73"/>
                  </a:lnTo>
                  <a:lnTo>
                    <a:pt x="61" y="53"/>
                  </a:lnTo>
                  <a:lnTo>
                    <a:pt x="5" y="33"/>
                  </a:lnTo>
                  <a:lnTo>
                    <a:pt x="3" y="24"/>
                  </a:lnTo>
                  <a:lnTo>
                    <a:pt x="2" y="16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4" name="Freeform 42"/>
            <p:cNvSpPr>
              <a:spLocks/>
            </p:cNvSpPr>
            <p:nvPr/>
          </p:nvSpPr>
          <p:spPr bwMode="auto">
            <a:xfrm>
              <a:off x="2760" y="1472"/>
              <a:ext cx="55" cy="19"/>
            </a:xfrm>
            <a:custGeom>
              <a:avLst/>
              <a:gdLst>
                <a:gd name="T0" fmla="*/ 0 w 345"/>
                <a:gd name="T1" fmla="*/ 0 h 141"/>
                <a:gd name="T2" fmla="*/ 0 w 345"/>
                <a:gd name="T3" fmla="*/ 0 h 141"/>
                <a:gd name="T4" fmla="*/ 0 w 345"/>
                <a:gd name="T5" fmla="*/ 0 h 141"/>
                <a:gd name="T6" fmla="*/ 0 w 345"/>
                <a:gd name="T7" fmla="*/ 0 h 141"/>
                <a:gd name="T8" fmla="*/ 0 w 345"/>
                <a:gd name="T9" fmla="*/ 0 h 141"/>
                <a:gd name="T10" fmla="*/ 0 w 345"/>
                <a:gd name="T11" fmla="*/ 0 h 141"/>
                <a:gd name="T12" fmla="*/ 0 w 345"/>
                <a:gd name="T13" fmla="*/ 0 h 141"/>
                <a:gd name="T14" fmla="*/ 0 w 345"/>
                <a:gd name="T15" fmla="*/ 0 h 141"/>
                <a:gd name="T16" fmla="*/ 0 w 345"/>
                <a:gd name="T17" fmla="*/ 0 h 141"/>
                <a:gd name="T18" fmla="*/ 0 w 345"/>
                <a:gd name="T19" fmla="*/ 0 h 141"/>
                <a:gd name="T20" fmla="*/ 0 w 345"/>
                <a:gd name="T21" fmla="*/ 0 h 1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5"/>
                <a:gd name="T34" fmla="*/ 0 h 141"/>
                <a:gd name="T35" fmla="*/ 345 w 345"/>
                <a:gd name="T36" fmla="*/ 141 h 1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5" h="141">
                  <a:moveTo>
                    <a:pt x="0" y="0"/>
                  </a:moveTo>
                  <a:lnTo>
                    <a:pt x="345" y="125"/>
                  </a:lnTo>
                  <a:lnTo>
                    <a:pt x="333" y="129"/>
                  </a:lnTo>
                  <a:lnTo>
                    <a:pt x="324" y="133"/>
                  </a:lnTo>
                  <a:lnTo>
                    <a:pt x="313" y="137"/>
                  </a:lnTo>
                  <a:lnTo>
                    <a:pt x="304" y="141"/>
                  </a:lnTo>
                  <a:lnTo>
                    <a:pt x="24" y="37"/>
                  </a:lnTo>
                  <a:lnTo>
                    <a:pt x="16" y="27"/>
                  </a:lnTo>
                  <a:lnTo>
                    <a:pt x="11" y="18"/>
                  </a:lnTo>
                  <a:lnTo>
                    <a:pt x="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5" name="Freeform 43"/>
            <p:cNvSpPr>
              <a:spLocks/>
            </p:cNvSpPr>
            <p:nvPr/>
          </p:nvSpPr>
          <p:spPr bwMode="auto">
            <a:xfrm>
              <a:off x="2820" y="1421"/>
              <a:ext cx="31" cy="66"/>
            </a:xfrm>
            <a:custGeom>
              <a:avLst/>
              <a:gdLst>
                <a:gd name="T0" fmla="*/ 0 w 195"/>
                <a:gd name="T1" fmla="*/ 0 h 502"/>
                <a:gd name="T2" fmla="*/ 0 w 195"/>
                <a:gd name="T3" fmla="*/ 0 h 502"/>
                <a:gd name="T4" fmla="*/ 0 w 195"/>
                <a:gd name="T5" fmla="*/ 0 h 502"/>
                <a:gd name="T6" fmla="*/ 0 w 195"/>
                <a:gd name="T7" fmla="*/ 0 h 502"/>
                <a:gd name="T8" fmla="*/ 0 w 195"/>
                <a:gd name="T9" fmla="*/ 0 h 502"/>
                <a:gd name="T10" fmla="*/ 0 w 195"/>
                <a:gd name="T11" fmla="*/ 0 h 502"/>
                <a:gd name="T12" fmla="*/ 0 w 195"/>
                <a:gd name="T13" fmla="*/ 0 h 502"/>
                <a:gd name="T14" fmla="*/ 0 w 195"/>
                <a:gd name="T15" fmla="*/ 0 h 502"/>
                <a:gd name="T16" fmla="*/ 0 w 195"/>
                <a:gd name="T17" fmla="*/ 0 h 502"/>
                <a:gd name="T18" fmla="*/ 0 w 195"/>
                <a:gd name="T19" fmla="*/ 0 h 502"/>
                <a:gd name="T20" fmla="*/ 0 w 195"/>
                <a:gd name="T21" fmla="*/ 0 h 5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502"/>
                <a:gd name="T35" fmla="*/ 195 w 195"/>
                <a:gd name="T36" fmla="*/ 502 h 5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502">
                  <a:moveTo>
                    <a:pt x="195" y="36"/>
                  </a:moveTo>
                  <a:lnTo>
                    <a:pt x="32" y="480"/>
                  </a:lnTo>
                  <a:lnTo>
                    <a:pt x="23" y="486"/>
                  </a:lnTo>
                  <a:lnTo>
                    <a:pt x="15" y="491"/>
                  </a:lnTo>
                  <a:lnTo>
                    <a:pt x="8" y="496"/>
                  </a:lnTo>
                  <a:lnTo>
                    <a:pt x="0" y="502"/>
                  </a:lnTo>
                  <a:lnTo>
                    <a:pt x="183" y="0"/>
                  </a:lnTo>
                  <a:lnTo>
                    <a:pt x="186" y="8"/>
                  </a:lnTo>
                  <a:lnTo>
                    <a:pt x="190" y="17"/>
                  </a:lnTo>
                  <a:lnTo>
                    <a:pt x="192" y="26"/>
                  </a:lnTo>
                  <a:lnTo>
                    <a:pt x="195" y="36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6" name="Freeform 44"/>
            <p:cNvSpPr>
              <a:spLocks/>
            </p:cNvSpPr>
            <p:nvPr/>
          </p:nvSpPr>
          <p:spPr bwMode="auto">
            <a:xfrm>
              <a:off x="2804" y="1409"/>
              <a:ext cx="39" cy="83"/>
            </a:xfrm>
            <a:custGeom>
              <a:avLst/>
              <a:gdLst>
                <a:gd name="T0" fmla="*/ 0 w 249"/>
                <a:gd name="T1" fmla="*/ 0 h 637"/>
                <a:gd name="T2" fmla="*/ 0 w 249"/>
                <a:gd name="T3" fmla="*/ 0 h 637"/>
                <a:gd name="T4" fmla="*/ 0 w 249"/>
                <a:gd name="T5" fmla="*/ 0 h 637"/>
                <a:gd name="T6" fmla="*/ 0 w 249"/>
                <a:gd name="T7" fmla="*/ 0 h 637"/>
                <a:gd name="T8" fmla="*/ 0 w 249"/>
                <a:gd name="T9" fmla="*/ 0 h 637"/>
                <a:gd name="T10" fmla="*/ 0 w 249"/>
                <a:gd name="T11" fmla="*/ 0 h 637"/>
                <a:gd name="T12" fmla="*/ 0 w 249"/>
                <a:gd name="T13" fmla="*/ 0 h 637"/>
                <a:gd name="T14" fmla="*/ 0 w 249"/>
                <a:gd name="T15" fmla="*/ 0 h 637"/>
                <a:gd name="T16" fmla="*/ 0 w 249"/>
                <a:gd name="T17" fmla="*/ 0 h 637"/>
                <a:gd name="T18" fmla="*/ 0 w 249"/>
                <a:gd name="T19" fmla="*/ 0 h 637"/>
                <a:gd name="T20" fmla="*/ 0 w 249"/>
                <a:gd name="T21" fmla="*/ 0 h 637"/>
                <a:gd name="T22" fmla="*/ 0 w 249"/>
                <a:gd name="T23" fmla="*/ 0 h 637"/>
                <a:gd name="T24" fmla="*/ 0 w 249"/>
                <a:gd name="T25" fmla="*/ 0 h 637"/>
                <a:gd name="T26" fmla="*/ 0 w 249"/>
                <a:gd name="T27" fmla="*/ 0 h 637"/>
                <a:gd name="T28" fmla="*/ 0 w 249"/>
                <a:gd name="T29" fmla="*/ 0 h 637"/>
                <a:gd name="T30" fmla="*/ 0 w 249"/>
                <a:gd name="T31" fmla="*/ 0 h 637"/>
                <a:gd name="T32" fmla="*/ 0 w 249"/>
                <a:gd name="T33" fmla="*/ 0 h 637"/>
                <a:gd name="T34" fmla="*/ 0 w 249"/>
                <a:gd name="T35" fmla="*/ 0 h 637"/>
                <a:gd name="T36" fmla="*/ 0 w 249"/>
                <a:gd name="T37" fmla="*/ 0 h 637"/>
                <a:gd name="T38" fmla="*/ 0 w 249"/>
                <a:gd name="T39" fmla="*/ 0 h 637"/>
                <a:gd name="T40" fmla="*/ 0 w 249"/>
                <a:gd name="T41" fmla="*/ 0 h 637"/>
                <a:gd name="T42" fmla="*/ 0 w 249"/>
                <a:gd name="T43" fmla="*/ 0 h 637"/>
                <a:gd name="T44" fmla="*/ 0 w 249"/>
                <a:gd name="T45" fmla="*/ 0 h 6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9"/>
                <a:gd name="T70" fmla="*/ 0 h 637"/>
                <a:gd name="T71" fmla="*/ 249 w 249"/>
                <a:gd name="T72" fmla="*/ 637 h 6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9" h="637">
                  <a:moveTo>
                    <a:pt x="249" y="22"/>
                  </a:moveTo>
                  <a:lnTo>
                    <a:pt x="220" y="97"/>
                  </a:lnTo>
                  <a:lnTo>
                    <a:pt x="192" y="173"/>
                  </a:lnTo>
                  <a:lnTo>
                    <a:pt x="164" y="249"/>
                  </a:lnTo>
                  <a:lnTo>
                    <a:pt x="136" y="326"/>
                  </a:lnTo>
                  <a:lnTo>
                    <a:pt x="108" y="402"/>
                  </a:lnTo>
                  <a:lnTo>
                    <a:pt x="81" y="478"/>
                  </a:lnTo>
                  <a:lnTo>
                    <a:pt x="53" y="554"/>
                  </a:lnTo>
                  <a:lnTo>
                    <a:pt x="25" y="632"/>
                  </a:lnTo>
                  <a:lnTo>
                    <a:pt x="19" y="633"/>
                  </a:lnTo>
                  <a:lnTo>
                    <a:pt x="13" y="634"/>
                  </a:lnTo>
                  <a:lnTo>
                    <a:pt x="5" y="635"/>
                  </a:lnTo>
                  <a:lnTo>
                    <a:pt x="0" y="637"/>
                  </a:lnTo>
                  <a:lnTo>
                    <a:pt x="28" y="557"/>
                  </a:lnTo>
                  <a:lnTo>
                    <a:pt x="58" y="477"/>
                  </a:lnTo>
                  <a:lnTo>
                    <a:pt x="86" y="397"/>
                  </a:lnTo>
                  <a:lnTo>
                    <a:pt x="116" y="318"/>
                  </a:lnTo>
                  <a:lnTo>
                    <a:pt x="144" y="238"/>
                  </a:lnTo>
                  <a:lnTo>
                    <a:pt x="174" y="159"/>
                  </a:lnTo>
                  <a:lnTo>
                    <a:pt x="202" y="79"/>
                  </a:lnTo>
                  <a:lnTo>
                    <a:pt x="232" y="0"/>
                  </a:lnTo>
                  <a:lnTo>
                    <a:pt x="240" y="9"/>
                  </a:lnTo>
                  <a:lnTo>
                    <a:pt x="249" y="22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7" name="Freeform 45"/>
            <p:cNvSpPr>
              <a:spLocks/>
            </p:cNvSpPr>
            <p:nvPr/>
          </p:nvSpPr>
          <p:spPr bwMode="auto">
            <a:xfrm>
              <a:off x="2789" y="1401"/>
              <a:ext cx="44" cy="91"/>
            </a:xfrm>
            <a:custGeom>
              <a:avLst/>
              <a:gdLst>
                <a:gd name="T0" fmla="*/ 0 w 274"/>
                <a:gd name="T1" fmla="*/ 0 h 699"/>
                <a:gd name="T2" fmla="*/ 0 w 274"/>
                <a:gd name="T3" fmla="*/ 0 h 699"/>
                <a:gd name="T4" fmla="*/ 0 w 274"/>
                <a:gd name="T5" fmla="*/ 0 h 699"/>
                <a:gd name="T6" fmla="*/ 0 w 274"/>
                <a:gd name="T7" fmla="*/ 0 h 699"/>
                <a:gd name="T8" fmla="*/ 0 w 274"/>
                <a:gd name="T9" fmla="*/ 0 h 699"/>
                <a:gd name="T10" fmla="*/ 0 w 274"/>
                <a:gd name="T11" fmla="*/ 0 h 699"/>
                <a:gd name="T12" fmla="*/ 0 w 274"/>
                <a:gd name="T13" fmla="*/ 0 h 699"/>
                <a:gd name="T14" fmla="*/ 0 w 274"/>
                <a:gd name="T15" fmla="*/ 0 h 699"/>
                <a:gd name="T16" fmla="*/ 0 w 274"/>
                <a:gd name="T17" fmla="*/ 0 h 699"/>
                <a:gd name="T18" fmla="*/ 0 w 274"/>
                <a:gd name="T19" fmla="*/ 0 h 699"/>
                <a:gd name="T20" fmla="*/ 0 w 274"/>
                <a:gd name="T21" fmla="*/ 0 h 699"/>
                <a:gd name="T22" fmla="*/ 0 w 274"/>
                <a:gd name="T23" fmla="*/ 0 h 699"/>
                <a:gd name="T24" fmla="*/ 0 w 274"/>
                <a:gd name="T25" fmla="*/ 0 h 699"/>
                <a:gd name="T26" fmla="*/ 0 w 274"/>
                <a:gd name="T27" fmla="*/ 0 h 699"/>
                <a:gd name="T28" fmla="*/ 0 w 274"/>
                <a:gd name="T29" fmla="*/ 0 h 699"/>
                <a:gd name="T30" fmla="*/ 0 w 274"/>
                <a:gd name="T31" fmla="*/ 0 h 699"/>
                <a:gd name="T32" fmla="*/ 0 w 274"/>
                <a:gd name="T33" fmla="*/ 0 h 699"/>
                <a:gd name="T34" fmla="*/ 0 w 274"/>
                <a:gd name="T35" fmla="*/ 0 h 699"/>
                <a:gd name="T36" fmla="*/ 0 w 274"/>
                <a:gd name="T37" fmla="*/ 0 h 699"/>
                <a:gd name="T38" fmla="*/ 0 w 274"/>
                <a:gd name="T39" fmla="*/ 0 h 699"/>
                <a:gd name="T40" fmla="*/ 0 w 274"/>
                <a:gd name="T41" fmla="*/ 0 h 6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4"/>
                <a:gd name="T64" fmla="*/ 0 h 699"/>
                <a:gd name="T65" fmla="*/ 274 w 274"/>
                <a:gd name="T66" fmla="*/ 699 h 6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4" h="699">
                  <a:moveTo>
                    <a:pt x="274" y="13"/>
                  </a:moveTo>
                  <a:lnTo>
                    <a:pt x="242" y="98"/>
                  </a:lnTo>
                  <a:lnTo>
                    <a:pt x="211" y="184"/>
                  </a:lnTo>
                  <a:lnTo>
                    <a:pt x="180" y="269"/>
                  </a:lnTo>
                  <a:lnTo>
                    <a:pt x="149" y="355"/>
                  </a:lnTo>
                  <a:lnTo>
                    <a:pt x="116" y="440"/>
                  </a:lnTo>
                  <a:lnTo>
                    <a:pt x="85" y="526"/>
                  </a:lnTo>
                  <a:lnTo>
                    <a:pt x="54" y="612"/>
                  </a:lnTo>
                  <a:lnTo>
                    <a:pt x="24" y="699"/>
                  </a:lnTo>
                  <a:lnTo>
                    <a:pt x="12" y="696"/>
                  </a:lnTo>
                  <a:lnTo>
                    <a:pt x="0" y="695"/>
                  </a:lnTo>
                  <a:lnTo>
                    <a:pt x="31" y="607"/>
                  </a:lnTo>
                  <a:lnTo>
                    <a:pt x="64" y="520"/>
                  </a:lnTo>
                  <a:lnTo>
                    <a:pt x="95" y="434"/>
                  </a:lnTo>
                  <a:lnTo>
                    <a:pt x="127" y="347"/>
                  </a:lnTo>
                  <a:lnTo>
                    <a:pt x="158" y="260"/>
                  </a:lnTo>
                  <a:lnTo>
                    <a:pt x="190" y="173"/>
                  </a:lnTo>
                  <a:lnTo>
                    <a:pt x="222" y="87"/>
                  </a:lnTo>
                  <a:lnTo>
                    <a:pt x="256" y="0"/>
                  </a:lnTo>
                  <a:lnTo>
                    <a:pt x="265" y="5"/>
                  </a:lnTo>
                  <a:lnTo>
                    <a:pt x="274" y="13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8" name="Freeform 46"/>
            <p:cNvSpPr>
              <a:spLocks/>
            </p:cNvSpPr>
            <p:nvPr/>
          </p:nvSpPr>
          <p:spPr bwMode="auto">
            <a:xfrm>
              <a:off x="2777" y="1397"/>
              <a:ext cx="44" cy="92"/>
            </a:xfrm>
            <a:custGeom>
              <a:avLst/>
              <a:gdLst>
                <a:gd name="T0" fmla="*/ 0 w 276"/>
                <a:gd name="T1" fmla="*/ 0 h 707"/>
                <a:gd name="T2" fmla="*/ 0 w 276"/>
                <a:gd name="T3" fmla="*/ 0 h 707"/>
                <a:gd name="T4" fmla="*/ 0 w 276"/>
                <a:gd name="T5" fmla="*/ 0 h 707"/>
                <a:gd name="T6" fmla="*/ 0 w 276"/>
                <a:gd name="T7" fmla="*/ 0 h 707"/>
                <a:gd name="T8" fmla="*/ 0 w 276"/>
                <a:gd name="T9" fmla="*/ 0 h 707"/>
                <a:gd name="T10" fmla="*/ 0 w 276"/>
                <a:gd name="T11" fmla="*/ 0 h 707"/>
                <a:gd name="T12" fmla="*/ 0 w 276"/>
                <a:gd name="T13" fmla="*/ 0 h 707"/>
                <a:gd name="T14" fmla="*/ 0 w 276"/>
                <a:gd name="T15" fmla="*/ 0 h 707"/>
                <a:gd name="T16" fmla="*/ 0 w 276"/>
                <a:gd name="T17" fmla="*/ 0 h 707"/>
                <a:gd name="T18" fmla="*/ 0 w 276"/>
                <a:gd name="T19" fmla="*/ 0 h 707"/>
                <a:gd name="T20" fmla="*/ 0 w 276"/>
                <a:gd name="T21" fmla="*/ 0 h 707"/>
                <a:gd name="T22" fmla="*/ 0 w 276"/>
                <a:gd name="T23" fmla="*/ 0 h 707"/>
                <a:gd name="T24" fmla="*/ 0 w 276"/>
                <a:gd name="T25" fmla="*/ 0 h 707"/>
                <a:gd name="T26" fmla="*/ 0 w 276"/>
                <a:gd name="T27" fmla="*/ 0 h 707"/>
                <a:gd name="T28" fmla="*/ 0 w 276"/>
                <a:gd name="T29" fmla="*/ 0 h 707"/>
                <a:gd name="T30" fmla="*/ 0 w 276"/>
                <a:gd name="T31" fmla="*/ 0 h 707"/>
                <a:gd name="T32" fmla="*/ 0 w 276"/>
                <a:gd name="T33" fmla="*/ 0 h 707"/>
                <a:gd name="T34" fmla="*/ 0 w 276"/>
                <a:gd name="T35" fmla="*/ 0 h 707"/>
                <a:gd name="T36" fmla="*/ 0 w 276"/>
                <a:gd name="T37" fmla="*/ 0 h 707"/>
                <a:gd name="T38" fmla="*/ 0 w 276"/>
                <a:gd name="T39" fmla="*/ 0 h 707"/>
                <a:gd name="T40" fmla="*/ 0 w 276"/>
                <a:gd name="T41" fmla="*/ 0 h 7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707"/>
                <a:gd name="T65" fmla="*/ 276 w 276"/>
                <a:gd name="T66" fmla="*/ 707 h 70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707">
                  <a:moveTo>
                    <a:pt x="276" y="5"/>
                  </a:moveTo>
                  <a:lnTo>
                    <a:pt x="242" y="91"/>
                  </a:lnTo>
                  <a:lnTo>
                    <a:pt x="211" y="179"/>
                  </a:lnTo>
                  <a:lnTo>
                    <a:pt x="178" y="267"/>
                  </a:lnTo>
                  <a:lnTo>
                    <a:pt x="147" y="355"/>
                  </a:lnTo>
                  <a:lnTo>
                    <a:pt x="114" y="442"/>
                  </a:lnTo>
                  <a:lnTo>
                    <a:pt x="82" y="530"/>
                  </a:lnTo>
                  <a:lnTo>
                    <a:pt x="51" y="618"/>
                  </a:lnTo>
                  <a:lnTo>
                    <a:pt x="20" y="707"/>
                  </a:lnTo>
                  <a:lnTo>
                    <a:pt x="10" y="701"/>
                  </a:lnTo>
                  <a:lnTo>
                    <a:pt x="0" y="695"/>
                  </a:lnTo>
                  <a:lnTo>
                    <a:pt x="31" y="608"/>
                  </a:lnTo>
                  <a:lnTo>
                    <a:pt x="63" y="521"/>
                  </a:lnTo>
                  <a:lnTo>
                    <a:pt x="94" y="433"/>
                  </a:lnTo>
                  <a:lnTo>
                    <a:pt x="126" y="347"/>
                  </a:lnTo>
                  <a:lnTo>
                    <a:pt x="157" y="259"/>
                  </a:lnTo>
                  <a:lnTo>
                    <a:pt x="189" y="173"/>
                  </a:lnTo>
                  <a:lnTo>
                    <a:pt x="220" y="86"/>
                  </a:lnTo>
                  <a:lnTo>
                    <a:pt x="253" y="0"/>
                  </a:lnTo>
                  <a:lnTo>
                    <a:pt x="264" y="2"/>
                  </a:lnTo>
                  <a:lnTo>
                    <a:pt x="276" y="5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69" name="Freeform 47"/>
            <p:cNvSpPr>
              <a:spLocks/>
            </p:cNvSpPr>
            <p:nvPr/>
          </p:nvSpPr>
          <p:spPr bwMode="auto">
            <a:xfrm>
              <a:off x="2766" y="1397"/>
              <a:ext cx="41" cy="86"/>
            </a:xfrm>
            <a:custGeom>
              <a:avLst/>
              <a:gdLst>
                <a:gd name="T0" fmla="*/ 0 w 258"/>
                <a:gd name="T1" fmla="*/ 0 h 658"/>
                <a:gd name="T2" fmla="*/ 0 w 258"/>
                <a:gd name="T3" fmla="*/ 0 h 658"/>
                <a:gd name="T4" fmla="*/ 0 w 258"/>
                <a:gd name="T5" fmla="*/ 0 h 658"/>
                <a:gd name="T6" fmla="*/ 0 w 258"/>
                <a:gd name="T7" fmla="*/ 0 h 658"/>
                <a:gd name="T8" fmla="*/ 0 w 258"/>
                <a:gd name="T9" fmla="*/ 0 h 658"/>
                <a:gd name="T10" fmla="*/ 0 w 258"/>
                <a:gd name="T11" fmla="*/ 0 h 658"/>
                <a:gd name="T12" fmla="*/ 0 w 258"/>
                <a:gd name="T13" fmla="*/ 0 h 658"/>
                <a:gd name="T14" fmla="*/ 0 w 258"/>
                <a:gd name="T15" fmla="*/ 0 h 658"/>
                <a:gd name="T16" fmla="*/ 0 w 258"/>
                <a:gd name="T17" fmla="*/ 0 h 658"/>
                <a:gd name="T18" fmla="*/ 0 w 258"/>
                <a:gd name="T19" fmla="*/ 0 h 658"/>
                <a:gd name="T20" fmla="*/ 0 w 258"/>
                <a:gd name="T21" fmla="*/ 0 h 658"/>
                <a:gd name="T22" fmla="*/ 0 w 258"/>
                <a:gd name="T23" fmla="*/ 0 h 658"/>
                <a:gd name="T24" fmla="*/ 0 w 258"/>
                <a:gd name="T25" fmla="*/ 0 h 658"/>
                <a:gd name="T26" fmla="*/ 0 w 258"/>
                <a:gd name="T27" fmla="*/ 0 h 658"/>
                <a:gd name="T28" fmla="*/ 0 w 258"/>
                <a:gd name="T29" fmla="*/ 0 h 658"/>
                <a:gd name="T30" fmla="*/ 0 w 258"/>
                <a:gd name="T31" fmla="*/ 0 h 658"/>
                <a:gd name="T32" fmla="*/ 0 w 258"/>
                <a:gd name="T33" fmla="*/ 0 h 658"/>
                <a:gd name="T34" fmla="*/ 0 w 258"/>
                <a:gd name="T35" fmla="*/ 0 h 658"/>
                <a:gd name="T36" fmla="*/ 0 w 258"/>
                <a:gd name="T37" fmla="*/ 0 h 658"/>
                <a:gd name="T38" fmla="*/ 0 w 258"/>
                <a:gd name="T39" fmla="*/ 0 h 658"/>
                <a:gd name="T40" fmla="*/ 0 w 258"/>
                <a:gd name="T41" fmla="*/ 0 h 6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8"/>
                <a:gd name="T64" fmla="*/ 0 h 658"/>
                <a:gd name="T65" fmla="*/ 258 w 258"/>
                <a:gd name="T66" fmla="*/ 658 h 6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8" h="658">
                  <a:moveTo>
                    <a:pt x="258" y="0"/>
                  </a:moveTo>
                  <a:lnTo>
                    <a:pt x="227" y="81"/>
                  </a:lnTo>
                  <a:lnTo>
                    <a:pt x="198" y="164"/>
                  </a:lnTo>
                  <a:lnTo>
                    <a:pt x="167" y="247"/>
                  </a:lnTo>
                  <a:lnTo>
                    <a:pt x="137" y="329"/>
                  </a:lnTo>
                  <a:lnTo>
                    <a:pt x="106" y="410"/>
                  </a:lnTo>
                  <a:lnTo>
                    <a:pt x="76" y="493"/>
                  </a:lnTo>
                  <a:lnTo>
                    <a:pt x="47" y="576"/>
                  </a:lnTo>
                  <a:lnTo>
                    <a:pt x="17" y="658"/>
                  </a:lnTo>
                  <a:lnTo>
                    <a:pt x="8" y="649"/>
                  </a:lnTo>
                  <a:lnTo>
                    <a:pt x="0" y="640"/>
                  </a:lnTo>
                  <a:lnTo>
                    <a:pt x="29" y="559"/>
                  </a:lnTo>
                  <a:lnTo>
                    <a:pt x="58" y="480"/>
                  </a:lnTo>
                  <a:lnTo>
                    <a:pt x="87" y="400"/>
                  </a:lnTo>
                  <a:lnTo>
                    <a:pt x="116" y="321"/>
                  </a:lnTo>
                  <a:lnTo>
                    <a:pt x="145" y="241"/>
                  </a:lnTo>
                  <a:lnTo>
                    <a:pt x="174" y="163"/>
                  </a:lnTo>
                  <a:lnTo>
                    <a:pt x="203" y="83"/>
                  </a:lnTo>
                  <a:lnTo>
                    <a:pt x="232" y="4"/>
                  </a:lnTo>
                  <a:lnTo>
                    <a:pt x="244" y="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0" name="Freeform 48"/>
            <p:cNvSpPr>
              <a:spLocks/>
            </p:cNvSpPr>
            <p:nvPr/>
          </p:nvSpPr>
          <p:spPr bwMode="auto">
            <a:xfrm>
              <a:off x="2757" y="1400"/>
              <a:ext cx="34" cy="72"/>
            </a:xfrm>
            <a:custGeom>
              <a:avLst/>
              <a:gdLst>
                <a:gd name="T0" fmla="*/ 0 w 213"/>
                <a:gd name="T1" fmla="*/ 0 h 547"/>
                <a:gd name="T2" fmla="*/ 0 w 213"/>
                <a:gd name="T3" fmla="*/ 0 h 547"/>
                <a:gd name="T4" fmla="*/ 0 w 213"/>
                <a:gd name="T5" fmla="*/ 0 h 547"/>
                <a:gd name="T6" fmla="*/ 0 w 213"/>
                <a:gd name="T7" fmla="*/ 0 h 547"/>
                <a:gd name="T8" fmla="*/ 0 w 213"/>
                <a:gd name="T9" fmla="*/ 0 h 547"/>
                <a:gd name="T10" fmla="*/ 0 w 213"/>
                <a:gd name="T11" fmla="*/ 0 h 547"/>
                <a:gd name="T12" fmla="*/ 0 w 213"/>
                <a:gd name="T13" fmla="*/ 0 h 547"/>
                <a:gd name="T14" fmla="*/ 0 w 213"/>
                <a:gd name="T15" fmla="*/ 0 h 547"/>
                <a:gd name="T16" fmla="*/ 0 w 213"/>
                <a:gd name="T17" fmla="*/ 0 h 547"/>
                <a:gd name="T18" fmla="*/ 0 w 213"/>
                <a:gd name="T19" fmla="*/ 0 h 547"/>
                <a:gd name="T20" fmla="*/ 0 w 213"/>
                <a:gd name="T21" fmla="*/ 0 h 547"/>
                <a:gd name="T22" fmla="*/ 0 w 213"/>
                <a:gd name="T23" fmla="*/ 0 h 547"/>
                <a:gd name="T24" fmla="*/ 0 w 213"/>
                <a:gd name="T25" fmla="*/ 0 h 547"/>
                <a:gd name="T26" fmla="*/ 0 w 213"/>
                <a:gd name="T27" fmla="*/ 0 h 547"/>
                <a:gd name="T28" fmla="*/ 0 w 213"/>
                <a:gd name="T29" fmla="*/ 0 h 547"/>
                <a:gd name="T30" fmla="*/ 0 w 213"/>
                <a:gd name="T31" fmla="*/ 0 h 547"/>
                <a:gd name="T32" fmla="*/ 0 w 213"/>
                <a:gd name="T33" fmla="*/ 0 h 547"/>
                <a:gd name="T34" fmla="*/ 0 w 213"/>
                <a:gd name="T35" fmla="*/ 0 h 547"/>
                <a:gd name="T36" fmla="*/ 0 w 213"/>
                <a:gd name="T37" fmla="*/ 0 h 547"/>
                <a:gd name="T38" fmla="*/ 0 w 213"/>
                <a:gd name="T39" fmla="*/ 0 h 547"/>
                <a:gd name="T40" fmla="*/ 0 w 213"/>
                <a:gd name="T41" fmla="*/ 0 h 547"/>
                <a:gd name="T42" fmla="*/ 0 w 213"/>
                <a:gd name="T43" fmla="*/ 0 h 547"/>
                <a:gd name="T44" fmla="*/ 0 w 213"/>
                <a:gd name="T45" fmla="*/ 0 h 547"/>
                <a:gd name="T46" fmla="*/ 0 w 213"/>
                <a:gd name="T47" fmla="*/ 0 h 547"/>
                <a:gd name="T48" fmla="*/ 0 w 213"/>
                <a:gd name="T49" fmla="*/ 0 h 5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3"/>
                <a:gd name="T76" fmla="*/ 0 h 547"/>
                <a:gd name="T77" fmla="*/ 213 w 213"/>
                <a:gd name="T78" fmla="*/ 547 h 5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3" h="547">
                  <a:moveTo>
                    <a:pt x="213" y="0"/>
                  </a:moveTo>
                  <a:lnTo>
                    <a:pt x="187" y="67"/>
                  </a:lnTo>
                  <a:lnTo>
                    <a:pt x="163" y="136"/>
                  </a:lnTo>
                  <a:lnTo>
                    <a:pt x="137" y="204"/>
                  </a:lnTo>
                  <a:lnTo>
                    <a:pt x="112" y="274"/>
                  </a:lnTo>
                  <a:lnTo>
                    <a:pt x="86" y="341"/>
                  </a:lnTo>
                  <a:lnTo>
                    <a:pt x="62" y="409"/>
                  </a:lnTo>
                  <a:lnTo>
                    <a:pt x="36" y="478"/>
                  </a:lnTo>
                  <a:lnTo>
                    <a:pt x="13" y="547"/>
                  </a:lnTo>
                  <a:lnTo>
                    <a:pt x="9" y="538"/>
                  </a:lnTo>
                  <a:lnTo>
                    <a:pt x="5" y="531"/>
                  </a:lnTo>
                  <a:lnTo>
                    <a:pt x="1" y="523"/>
                  </a:lnTo>
                  <a:lnTo>
                    <a:pt x="0" y="516"/>
                  </a:lnTo>
                  <a:lnTo>
                    <a:pt x="22" y="453"/>
                  </a:lnTo>
                  <a:lnTo>
                    <a:pt x="45" y="390"/>
                  </a:lnTo>
                  <a:lnTo>
                    <a:pt x="67" y="327"/>
                  </a:lnTo>
                  <a:lnTo>
                    <a:pt x="90" y="265"/>
                  </a:lnTo>
                  <a:lnTo>
                    <a:pt x="113" y="203"/>
                  </a:lnTo>
                  <a:lnTo>
                    <a:pt x="137" y="141"/>
                  </a:lnTo>
                  <a:lnTo>
                    <a:pt x="160" y="79"/>
                  </a:lnTo>
                  <a:lnTo>
                    <a:pt x="183" y="17"/>
                  </a:lnTo>
                  <a:lnTo>
                    <a:pt x="190" y="10"/>
                  </a:lnTo>
                  <a:lnTo>
                    <a:pt x="196" y="6"/>
                  </a:lnTo>
                  <a:lnTo>
                    <a:pt x="204" y="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1" name="Freeform 49"/>
            <p:cNvSpPr>
              <a:spLocks/>
            </p:cNvSpPr>
            <p:nvPr/>
          </p:nvSpPr>
          <p:spPr bwMode="auto">
            <a:xfrm>
              <a:off x="2754" y="1413"/>
              <a:ext cx="17" cy="38"/>
            </a:xfrm>
            <a:custGeom>
              <a:avLst/>
              <a:gdLst>
                <a:gd name="T0" fmla="*/ 0 w 110"/>
                <a:gd name="T1" fmla="*/ 0 h 296"/>
                <a:gd name="T2" fmla="*/ 0 w 110"/>
                <a:gd name="T3" fmla="*/ 0 h 296"/>
                <a:gd name="T4" fmla="*/ 0 w 110"/>
                <a:gd name="T5" fmla="*/ 0 h 296"/>
                <a:gd name="T6" fmla="*/ 0 w 110"/>
                <a:gd name="T7" fmla="*/ 0 h 296"/>
                <a:gd name="T8" fmla="*/ 0 w 110"/>
                <a:gd name="T9" fmla="*/ 0 h 296"/>
                <a:gd name="T10" fmla="*/ 0 w 110"/>
                <a:gd name="T11" fmla="*/ 0 h 296"/>
                <a:gd name="T12" fmla="*/ 0 w 110"/>
                <a:gd name="T13" fmla="*/ 0 h 296"/>
                <a:gd name="T14" fmla="*/ 0 w 110"/>
                <a:gd name="T15" fmla="*/ 0 h 296"/>
                <a:gd name="T16" fmla="*/ 0 w 110"/>
                <a:gd name="T17" fmla="*/ 0 h 296"/>
                <a:gd name="T18" fmla="*/ 0 w 110"/>
                <a:gd name="T19" fmla="*/ 0 h 296"/>
                <a:gd name="T20" fmla="*/ 0 w 110"/>
                <a:gd name="T21" fmla="*/ 0 h 296"/>
                <a:gd name="T22" fmla="*/ 0 w 110"/>
                <a:gd name="T23" fmla="*/ 0 h 296"/>
                <a:gd name="T24" fmla="*/ 0 w 110"/>
                <a:gd name="T25" fmla="*/ 0 h 296"/>
                <a:gd name="T26" fmla="*/ 0 w 110"/>
                <a:gd name="T27" fmla="*/ 0 h 296"/>
                <a:gd name="T28" fmla="*/ 0 w 110"/>
                <a:gd name="T29" fmla="*/ 0 h 296"/>
                <a:gd name="T30" fmla="*/ 0 w 110"/>
                <a:gd name="T31" fmla="*/ 0 h 296"/>
                <a:gd name="T32" fmla="*/ 0 w 110"/>
                <a:gd name="T33" fmla="*/ 0 h 296"/>
                <a:gd name="T34" fmla="*/ 0 w 110"/>
                <a:gd name="T35" fmla="*/ 0 h 296"/>
                <a:gd name="T36" fmla="*/ 0 w 110"/>
                <a:gd name="T37" fmla="*/ 0 h 2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296"/>
                <a:gd name="T59" fmla="*/ 110 w 110"/>
                <a:gd name="T60" fmla="*/ 296 h 2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296">
                  <a:moveTo>
                    <a:pt x="110" y="0"/>
                  </a:moveTo>
                  <a:lnTo>
                    <a:pt x="0" y="296"/>
                  </a:lnTo>
                  <a:lnTo>
                    <a:pt x="0" y="285"/>
                  </a:lnTo>
                  <a:lnTo>
                    <a:pt x="0" y="275"/>
                  </a:lnTo>
                  <a:lnTo>
                    <a:pt x="0" y="263"/>
                  </a:lnTo>
                  <a:lnTo>
                    <a:pt x="1" y="253"/>
                  </a:lnTo>
                  <a:lnTo>
                    <a:pt x="1" y="241"/>
                  </a:lnTo>
                  <a:lnTo>
                    <a:pt x="4" y="229"/>
                  </a:lnTo>
                  <a:lnTo>
                    <a:pt x="5" y="218"/>
                  </a:lnTo>
                  <a:lnTo>
                    <a:pt x="9" y="207"/>
                  </a:lnTo>
                  <a:lnTo>
                    <a:pt x="59" y="73"/>
                  </a:lnTo>
                  <a:lnTo>
                    <a:pt x="63" y="62"/>
                  </a:lnTo>
                  <a:lnTo>
                    <a:pt x="70" y="53"/>
                  </a:lnTo>
                  <a:lnTo>
                    <a:pt x="75" y="42"/>
                  </a:lnTo>
                  <a:lnTo>
                    <a:pt x="83" y="34"/>
                  </a:lnTo>
                  <a:lnTo>
                    <a:pt x="88" y="24"/>
                  </a:lnTo>
                  <a:lnTo>
                    <a:pt x="94" y="15"/>
                  </a:lnTo>
                  <a:lnTo>
                    <a:pt x="102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2" name="Freeform 50"/>
            <p:cNvSpPr>
              <a:spLocks/>
            </p:cNvSpPr>
            <p:nvPr/>
          </p:nvSpPr>
          <p:spPr bwMode="auto">
            <a:xfrm>
              <a:off x="2754" y="1397"/>
              <a:ext cx="99" cy="95"/>
            </a:xfrm>
            <a:custGeom>
              <a:avLst/>
              <a:gdLst>
                <a:gd name="T0" fmla="*/ 0 w 621"/>
                <a:gd name="T1" fmla="*/ 0 h 729"/>
                <a:gd name="T2" fmla="*/ 0 w 621"/>
                <a:gd name="T3" fmla="*/ 0 h 729"/>
                <a:gd name="T4" fmla="*/ 0 w 621"/>
                <a:gd name="T5" fmla="*/ 0 h 729"/>
                <a:gd name="T6" fmla="*/ 0 w 621"/>
                <a:gd name="T7" fmla="*/ 0 h 729"/>
                <a:gd name="T8" fmla="*/ 0 w 621"/>
                <a:gd name="T9" fmla="*/ 0 h 729"/>
                <a:gd name="T10" fmla="*/ 0 w 621"/>
                <a:gd name="T11" fmla="*/ 0 h 729"/>
                <a:gd name="T12" fmla="*/ 0 w 621"/>
                <a:gd name="T13" fmla="*/ 0 h 729"/>
                <a:gd name="T14" fmla="*/ 0 w 621"/>
                <a:gd name="T15" fmla="*/ 0 h 729"/>
                <a:gd name="T16" fmla="*/ 0 w 621"/>
                <a:gd name="T17" fmla="*/ 0 h 729"/>
                <a:gd name="T18" fmla="*/ 0 w 621"/>
                <a:gd name="T19" fmla="*/ 0 h 729"/>
                <a:gd name="T20" fmla="*/ 0 w 621"/>
                <a:gd name="T21" fmla="*/ 0 h 729"/>
                <a:gd name="T22" fmla="*/ 0 w 621"/>
                <a:gd name="T23" fmla="*/ 0 h 729"/>
                <a:gd name="T24" fmla="*/ 0 w 621"/>
                <a:gd name="T25" fmla="*/ 0 h 729"/>
                <a:gd name="T26" fmla="*/ 0 w 621"/>
                <a:gd name="T27" fmla="*/ 0 h 729"/>
                <a:gd name="T28" fmla="*/ 0 w 621"/>
                <a:gd name="T29" fmla="*/ 0 h 729"/>
                <a:gd name="T30" fmla="*/ 0 w 621"/>
                <a:gd name="T31" fmla="*/ 0 h 729"/>
                <a:gd name="T32" fmla="*/ 0 w 621"/>
                <a:gd name="T33" fmla="*/ 0 h 729"/>
                <a:gd name="T34" fmla="*/ 0 w 621"/>
                <a:gd name="T35" fmla="*/ 0 h 729"/>
                <a:gd name="T36" fmla="*/ 0 w 621"/>
                <a:gd name="T37" fmla="*/ 0 h 729"/>
                <a:gd name="T38" fmla="*/ 0 w 621"/>
                <a:gd name="T39" fmla="*/ 0 h 729"/>
                <a:gd name="T40" fmla="*/ 0 w 621"/>
                <a:gd name="T41" fmla="*/ 0 h 729"/>
                <a:gd name="T42" fmla="*/ 0 w 621"/>
                <a:gd name="T43" fmla="*/ 0 h 729"/>
                <a:gd name="T44" fmla="*/ 0 w 621"/>
                <a:gd name="T45" fmla="*/ 0 h 729"/>
                <a:gd name="T46" fmla="*/ 0 w 621"/>
                <a:gd name="T47" fmla="*/ 0 h 729"/>
                <a:gd name="T48" fmla="*/ 0 w 621"/>
                <a:gd name="T49" fmla="*/ 0 h 729"/>
                <a:gd name="T50" fmla="*/ 0 w 621"/>
                <a:gd name="T51" fmla="*/ 0 h 729"/>
                <a:gd name="T52" fmla="*/ 0 w 621"/>
                <a:gd name="T53" fmla="*/ 0 h 729"/>
                <a:gd name="T54" fmla="*/ 0 w 621"/>
                <a:gd name="T55" fmla="*/ 0 h 729"/>
                <a:gd name="T56" fmla="*/ 0 w 621"/>
                <a:gd name="T57" fmla="*/ 0 h 729"/>
                <a:gd name="T58" fmla="*/ 0 w 621"/>
                <a:gd name="T59" fmla="*/ 0 h 729"/>
                <a:gd name="T60" fmla="*/ 0 w 621"/>
                <a:gd name="T61" fmla="*/ 0 h 729"/>
                <a:gd name="T62" fmla="*/ 0 w 621"/>
                <a:gd name="T63" fmla="*/ 0 h 729"/>
                <a:gd name="T64" fmla="*/ 0 w 621"/>
                <a:gd name="T65" fmla="*/ 0 h 7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1"/>
                <a:gd name="T100" fmla="*/ 0 h 729"/>
                <a:gd name="T101" fmla="*/ 621 w 621"/>
                <a:gd name="T102" fmla="*/ 729 h 7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1" h="729">
                  <a:moveTo>
                    <a:pt x="440" y="15"/>
                  </a:moveTo>
                  <a:lnTo>
                    <a:pt x="493" y="41"/>
                  </a:lnTo>
                  <a:lnTo>
                    <a:pt x="538" y="81"/>
                  </a:lnTo>
                  <a:lnTo>
                    <a:pt x="574" y="130"/>
                  </a:lnTo>
                  <a:lnTo>
                    <a:pt x="602" y="190"/>
                  </a:lnTo>
                  <a:lnTo>
                    <a:pt x="617" y="254"/>
                  </a:lnTo>
                  <a:lnTo>
                    <a:pt x="621" y="323"/>
                  </a:lnTo>
                  <a:lnTo>
                    <a:pt x="613" y="395"/>
                  </a:lnTo>
                  <a:lnTo>
                    <a:pt x="595" y="469"/>
                  </a:lnTo>
                  <a:lnTo>
                    <a:pt x="561" y="536"/>
                  </a:lnTo>
                  <a:lnTo>
                    <a:pt x="521" y="596"/>
                  </a:lnTo>
                  <a:lnTo>
                    <a:pt x="472" y="645"/>
                  </a:lnTo>
                  <a:lnTo>
                    <a:pt x="419" y="685"/>
                  </a:lnTo>
                  <a:lnTo>
                    <a:pt x="361" y="713"/>
                  </a:lnTo>
                  <a:lnTo>
                    <a:pt x="302" y="728"/>
                  </a:lnTo>
                  <a:lnTo>
                    <a:pt x="241" y="729"/>
                  </a:lnTo>
                  <a:lnTo>
                    <a:pt x="183" y="716"/>
                  </a:lnTo>
                  <a:lnTo>
                    <a:pt x="128" y="687"/>
                  </a:lnTo>
                  <a:lnTo>
                    <a:pt x="83" y="647"/>
                  </a:lnTo>
                  <a:lnTo>
                    <a:pt x="46" y="596"/>
                  </a:lnTo>
                  <a:lnTo>
                    <a:pt x="21" y="540"/>
                  </a:lnTo>
                  <a:lnTo>
                    <a:pt x="4" y="474"/>
                  </a:lnTo>
                  <a:lnTo>
                    <a:pt x="0" y="405"/>
                  </a:lnTo>
                  <a:lnTo>
                    <a:pt x="8" y="333"/>
                  </a:lnTo>
                  <a:lnTo>
                    <a:pt x="28" y="262"/>
                  </a:lnTo>
                  <a:lnTo>
                    <a:pt x="58" y="192"/>
                  </a:lnTo>
                  <a:lnTo>
                    <a:pt x="99" y="133"/>
                  </a:lnTo>
                  <a:lnTo>
                    <a:pt x="147" y="83"/>
                  </a:lnTo>
                  <a:lnTo>
                    <a:pt x="201" y="44"/>
                  </a:lnTo>
                  <a:lnTo>
                    <a:pt x="258" y="15"/>
                  </a:lnTo>
                  <a:lnTo>
                    <a:pt x="319" y="1"/>
                  </a:lnTo>
                  <a:lnTo>
                    <a:pt x="379" y="0"/>
                  </a:lnTo>
                  <a:lnTo>
                    <a:pt x="440" y="1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3" name="Freeform 51"/>
            <p:cNvSpPr>
              <a:spLocks/>
            </p:cNvSpPr>
            <p:nvPr/>
          </p:nvSpPr>
          <p:spPr bwMode="auto">
            <a:xfrm>
              <a:off x="2892" y="1355"/>
              <a:ext cx="35" cy="40"/>
            </a:xfrm>
            <a:custGeom>
              <a:avLst/>
              <a:gdLst>
                <a:gd name="T0" fmla="*/ 0 w 220"/>
                <a:gd name="T1" fmla="*/ 0 h 304"/>
                <a:gd name="T2" fmla="*/ 0 w 220"/>
                <a:gd name="T3" fmla="*/ 0 h 304"/>
                <a:gd name="T4" fmla="*/ 0 w 220"/>
                <a:gd name="T5" fmla="*/ 0 h 304"/>
                <a:gd name="T6" fmla="*/ 0 w 220"/>
                <a:gd name="T7" fmla="*/ 0 h 304"/>
                <a:gd name="T8" fmla="*/ 0 w 220"/>
                <a:gd name="T9" fmla="*/ 0 h 304"/>
                <a:gd name="T10" fmla="*/ 0 w 220"/>
                <a:gd name="T11" fmla="*/ 0 h 304"/>
                <a:gd name="T12" fmla="*/ 0 w 220"/>
                <a:gd name="T13" fmla="*/ 0 h 304"/>
                <a:gd name="T14" fmla="*/ 0 w 220"/>
                <a:gd name="T15" fmla="*/ 0 h 304"/>
                <a:gd name="T16" fmla="*/ 0 w 220"/>
                <a:gd name="T17" fmla="*/ 0 h 304"/>
                <a:gd name="T18" fmla="*/ 0 w 220"/>
                <a:gd name="T19" fmla="*/ 0 h 304"/>
                <a:gd name="T20" fmla="*/ 0 w 220"/>
                <a:gd name="T21" fmla="*/ 0 h 304"/>
                <a:gd name="T22" fmla="*/ 0 w 220"/>
                <a:gd name="T23" fmla="*/ 0 h 304"/>
                <a:gd name="T24" fmla="*/ 0 w 220"/>
                <a:gd name="T25" fmla="*/ 0 h 304"/>
                <a:gd name="T26" fmla="*/ 0 w 220"/>
                <a:gd name="T27" fmla="*/ 0 h 304"/>
                <a:gd name="T28" fmla="*/ 0 w 220"/>
                <a:gd name="T29" fmla="*/ 0 h 304"/>
                <a:gd name="T30" fmla="*/ 0 w 220"/>
                <a:gd name="T31" fmla="*/ 0 h 304"/>
                <a:gd name="T32" fmla="*/ 0 w 220"/>
                <a:gd name="T33" fmla="*/ 0 h 304"/>
                <a:gd name="T34" fmla="*/ 0 w 220"/>
                <a:gd name="T35" fmla="*/ 0 h 304"/>
                <a:gd name="T36" fmla="*/ 0 w 220"/>
                <a:gd name="T37" fmla="*/ 0 h 304"/>
                <a:gd name="T38" fmla="*/ 0 w 220"/>
                <a:gd name="T39" fmla="*/ 0 h 304"/>
                <a:gd name="T40" fmla="*/ 0 w 220"/>
                <a:gd name="T41" fmla="*/ 0 h 304"/>
                <a:gd name="T42" fmla="*/ 0 w 220"/>
                <a:gd name="T43" fmla="*/ 0 h 304"/>
                <a:gd name="T44" fmla="*/ 0 w 220"/>
                <a:gd name="T45" fmla="*/ 0 h 304"/>
                <a:gd name="T46" fmla="*/ 0 w 220"/>
                <a:gd name="T47" fmla="*/ 0 h 304"/>
                <a:gd name="T48" fmla="*/ 0 w 220"/>
                <a:gd name="T49" fmla="*/ 0 h 304"/>
                <a:gd name="T50" fmla="*/ 0 w 220"/>
                <a:gd name="T51" fmla="*/ 0 h 304"/>
                <a:gd name="T52" fmla="*/ 0 w 220"/>
                <a:gd name="T53" fmla="*/ 0 h 304"/>
                <a:gd name="T54" fmla="*/ 0 w 220"/>
                <a:gd name="T55" fmla="*/ 0 h 304"/>
                <a:gd name="T56" fmla="*/ 0 w 220"/>
                <a:gd name="T57" fmla="*/ 0 h 304"/>
                <a:gd name="T58" fmla="*/ 0 w 220"/>
                <a:gd name="T59" fmla="*/ 0 h 304"/>
                <a:gd name="T60" fmla="*/ 0 w 220"/>
                <a:gd name="T61" fmla="*/ 0 h 304"/>
                <a:gd name="T62" fmla="*/ 0 w 220"/>
                <a:gd name="T63" fmla="*/ 0 h 304"/>
                <a:gd name="T64" fmla="*/ 0 w 220"/>
                <a:gd name="T65" fmla="*/ 0 h 3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0"/>
                <a:gd name="T100" fmla="*/ 0 h 304"/>
                <a:gd name="T101" fmla="*/ 220 w 220"/>
                <a:gd name="T102" fmla="*/ 304 h 3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0" h="304">
                  <a:moveTo>
                    <a:pt x="141" y="1"/>
                  </a:moveTo>
                  <a:lnTo>
                    <a:pt x="160" y="8"/>
                  </a:lnTo>
                  <a:lnTo>
                    <a:pt x="178" y="20"/>
                  </a:lnTo>
                  <a:lnTo>
                    <a:pt x="194" y="39"/>
                  </a:lnTo>
                  <a:lnTo>
                    <a:pt x="207" y="60"/>
                  </a:lnTo>
                  <a:lnTo>
                    <a:pt x="215" y="85"/>
                  </a:lnTo>
                  <a:lnTo>
                    <a:pt x="220" y="113"/>
                  </a:lnTo>
                  <a:lnTo>
                    <a:pt x="220" y="143"/>
                  </a:lnTo>
                  <a:lnTo>
                    <a:pt x="217" y="174"/>
                  </a:lnTo>
                  <a:lnTo>
                    <a:pt x="208" y="204"/>
                  </a:lnTo>
                  <a:lnTo>
                    <a:pt x="197" y="231"/>
                  </a:lnTo>
                  <a:lnTo>
                    <a:pt x="181" y="254"/>
                  </a:lnTo>
                  <a:lnTo>
                    <a:pt x="164" y="275"/>
                  </a:lnTo>
                  <a:lnTo>
                    <a:pt x="144" y="289"/>
                  </a:lnTo>
                  <a:lnTo>
                    <a:pt x="124" y="299"/>
                  </a:lnTo>
                  <a:lnTo>
                    <a:pt x="102" y="304"/>
                  </a:lnTo>
                  <a:lnTo>
                    <a:pt x="82" y="304"/>
                  </a:lnTo>
                  <a:lnTo>
                    <a:pt x="60" y="297"/>
                  </a:lnTo>
                  <a:lnTo>
                    <a:pt x="42" y="284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5" y="219"/>
                  </a:lnTo>
                  <a:lnTo>
                    <a:pt x="0" y="192"/>
                  </a:lnTo>
                  <a:lnTo>
                    <a:pt x="0" y="161"/>
                  </a:lnTo>
                  <a:lnTo>
                    <a:pt x="5" y="131"/>
                  </a:lnTo>
                  <a:lnTo>
                    <a:pt x="13" y="100"/>
                  </a:lnTo>
                  <a:lnTo>
                    <a:pt x="25" y="73"/>
                  </a:lnTo>
                  <a:lnTo>
                    <a:pt x="39" y="50"/>
                  </a:lnTo>
                  <a:lnTo>
                    <a:pt x="57" y="31"/>
                  </a:lnTo>
                  <a:lnTo>
                    <a:pt x="75" y="15"/>
                  </a:lnTo>
                  <a:lnTo>
                    <a:pt x="97" y="5"/>
                  </a:lnTo>
                  <a:lnTo>
                    <a:pt x="118" y="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4" name="Freeform 52"/>
            <p:cNvSpPr>
              <a:spLocks/>
            </p:cNvSpPr>
            <p:nvPr/>
          </p:nvSpPr>
          <p:spPr bwMode="auto">
            <a:xfrm>
              <a:off x="2897" y="1361"/>
              <a:ext cx="25" cy="28"/>
            </a:xfrm>
            <a:custGeom>
              <a:avLst/>
              <a:gdLst>
                <a:gd name="T0" fmla="*/ 0 w 157"/>
                <a:gd name="T1" fmla="*/ 0 h 218"/>
                <a:gd name="T2" fmla="*/ 0 w 157"/>
                <a:gd name="T3" fmla="*/ 0 h 218"/>
                <a:gd name="T4" fmla="*/ 0 w 157"/>
                <a:gd name="T5" fmla="*/ 0 h 218"/>
                <a:gd name="T6" fmla="*/ 0 w 157"/>
                <a:gd name="T7" fmla="*/ 0 h 218"/>
                <a:gd name="T8" fmla="*/ 0 w 157"/>
                <a:gd name="T9" fmla="*/ 0 h 218"/>
                <a:gd name="T10" fmla="*/ 0 w 157"/>
                <a:gd name="T11" fmla="*/ 0 h 218"/>
                <a:gd name="T12" fmla="*/ 0 w 157"/>
                <a:gd name="T13" fmla="*/ 0 h 218"/>
                <a:gd name="T14" fmla="*/ 0 w 157"/>
                <a:gd name="T15" fmla="*/ 0 h 218"/>
                <a:gd name="T16" fmla="*/ 0 w 157"/>
                <a:gd name="T17" fmla="*/ 0 h 218"/>
                <a:gd name="T18" fmla="*/ 0 w 157"/>
                <a:gd name="T19" fmla="*/ 0 h 218"/>
                <a:gd name="T20" fmla="*/ 0 w 157"/>
                <a:gd name="T21" fmla="*/ 0 h 218"/>
                <a:gd name="T22" fmla="*/ 0 w 157"/>
                <a:gd name="T23" fmla="*/ 0 h 218"/>
                <a:gd name="T24" fmla="*/ 0 w 157"/>
                <a:gd name="T25" fmla="*/ 0 h 218"/>
                <a:gd name="T26" fmla="*/ 0 w 157"/>
                <a:gd name="T27" fmla="*/ 0 h 218"/>
                <a:gd name="T28" fmla="*/ 0 w 157"/>
                <a:gd name="T29" fmla="*/ 0 h 218"/>
                <a:gd name="T30" fmla="*/ 0 w 157"/>
                <a:gd name="T31" fmla="*/ 0 h 218"/>
                <a:gd name="T32" fmla="*/ 0 w 157"/>
                <a:gd name="T33" fmla="*/ 0 h 218"/>
                <a:gd name="T34" fmla="*/ 0 w 157"/>
                <a:gd name="T35" fmla="*/ 0 h 218"/>
                <a:gd name="T36" fmla="*/ 0 w 157"/>
                <a:gd name="T37" fmla="*/ 0 h 218"/>
                <a:gd name="T38" fmla="*/ 0 w 157"/>
                <a:gd name="T39" fmla="*/ 0 h 218"/>
                <a:gd name="T40" fmla="*/ 0 w 157"/>
                <a:gd name="T41" fmla="*/ 0 h 218"/>
                <a:gd name="T42" fmla="*/ 0 w 157"/>
                <a:gd name="T43" fmla="*/ 0 h 218"/>
                <a:gd name="T44" fmla="*/ 0 w 157"/>
                <a:gd name="T45" fmla="*/ 0 h 218"/>
                <a:gd name="T46" fmla="*/ 0 w 157"/>
                <a:gd name="T47" fmla="*/ 0 h 218"/>
                <a:gd name="T48" fmla="*/ 0 w 157"/>
                <a:gd name="T49" fmla="*/ 0 h 218"/>
                <a:gd name="T50" fmla="*/ 0 w 157"/>
                <a:gd name="T51" fmla="*/ 0 h 218"/>
                <a:gd name="T52" fmla="*/ 0 w 157"/>
                <a:gd name="T53" fmla="*/ 0 h 218"/>
                <a:gd name="T54" fmla="*/ 0 w 157"/>
                <a:gd name="T55" fmla="*/ 0 h 218"/>
                <a:gd name="T56" fmla="*/ 0 w 157"/>
                <a:gd name="T57" fmla="*/ 0 h 218"/>
                <a:gd name="T58" fmla="*/ 0 w 157"/>
                <a:gd name="T59" fmla="*/ 0 h 218"/>
                <a:gd name="T60" fmla="*/ 0 w 157"/>
                <a:gd name="T61" fmla="*/ 0 h 218"/>
                <a:gd name="T62" fmla="*/ 0 w 157"/>
                <a:gd name="T63" fmla="*/ 0 h 218"/>
                <a:gd name="T64" fmla="*/ 0 w 157"/>
                <a:gd name="T65" fmla="*/ 0 h 2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7"/>
                <a:gd name="T100" fmla="*/ 0 h 218"/>
                <a:gd name="T101" fmla="*/ 157 w 157"/>
                <a:gd name="T102" fmla="*/ 218 h 2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7" h="218">
                  <a:moveTo>
                    <a:pt x="102" y="1"/>
                  </a:moveTo>
                  <a:lnTo>
                    <a:pt x="115" y="5"/>
                  </a:lnTo>
                  <a:lnTo>
                    <a:pt x="128" y="14"/>
                  </a:lnTo>
                  <a:lnTo>
                    <a:pt x="138" y="27"/>
                  </a:lnTo>
                  <a:lnTo>
                    <a:pt x="147" y="44"/>
                  </a:lnTo>
                  <a:lnTo>
                    <a:pt x="153" y="60"/>
                  </a:lnTo>
                  <a:lnTo>
                    <a:pt x="157" y="81"/>
                  </a:lnTo>
                  <a:lnTo>
                    <a:pt x="157" y="102"/>
                  </a:lnTo>
                  <a:lnTo>
                    <a:pt x="155" y="125"/>
                  </a:lnTo>
                  <a:lnTo>
                    <a:pt x="147" y="146"/>
                  </a:lnTo>
                  <a:lnTo>
                    <a:pt x="140" y="165"/>
                  </a:lnTo>
                  <a:lnTo>
                    <a:pt x="129" y="180"/>
                  </a:lnTo>
                  <a:lnTo>
                    <a:pt x="118" y="196"/>
                  </a:lnTo>
                  <a:lnTo>
                    <a:pt x="104" y="206"/>
                  </a:lnTo>
                  <a:lnTo>
                    <a:pt x="89" y="214"/>
                  </a:lnTo>
                  <a:lnTo>
                    <a:pt x="74" y="218"/>
                  </a:lnTo>
                  <a:lnTo>
                    <a:pt x="58" y="218"/>
                  </a:lnTo>
                  <a:lnTo>
                    <a:pt x="42" y="211"/>
                  </a:lnTo>
                  <a:lnTo>
                    <a:pt x="29" y="202"/>
                  </a:lnTo>
                  <a:lnTo>
                    <a:pt x="17" y="189"/>
                  </a:lnTo>
                  <a:lnTo>
                    <a:pt x="11" y="175"/>
                  </a:lnTo>
                  <a:lnTo>
                    <a:pt x="3" y="156"/>
                  </a:lnTo>
                  <a:lnTo>
                    <a:pt x="0" y="138"/>
                  </a:lnTo>
                  <a:lnTo>
                    <a:pt x="0" y="116"/>
                  </a:lnTo>
                  <a:lnTo>
                    <a:pt x="4" y="95"/>
                  </a:lnTo>
                  <a:lnTo>
                    <a:pt x="8" y="72"/>
                  </a:lnTo>
                  <a:lnTo>
                    <a:pt x="17" y="53"/>
                  </a:lnTo>
                  <a:lnTo>
                    <a:pt x="27" y="35"/>
                  </a:lnTo>
                  <a:lnTo>
                    <a:pt x="42" y="22"/>
                  </a:lnTo>
                  <a:lnTo>
                    <a:pt x="55" y="10"/>
                  </a:lnTo>
                  <a:lnTo>
                    <a:pt x="70" y="4"/>
                  </a:lnTo>
                  <a:lnTo>
                    <a:pt x="86" y="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5" name="Freeform 53"/>
            <p:cNvSpPr>
              <a:spLocks/>
            </p:cNvSpPr>
            <p:nvPr/>
          </p:nvSpPr>
          <p:spPr bwMode="auto">
            <a:xfrm>
              <a:off x="2912" y="1365"/>
              <a:ext cx="17" cy="22"/>
            </a:xfrm>
            <a:custGeom>
              <a:avLst/>
              <a:gdLst>
                <a:gd name="T0" fmla="*/ 0 w 111"/>
                <a:gd name="T1" fmla="*/ 0 h 167"/>
                <a:gd name="T2" fmla="*/ 0 w 111"/>
                <a:gd name="T3" fmla="*/ 0 h 167"/>
                <a:gd name="T4" fmla="*/ 0 w 111"/>
                <a:gd name="T5" fmla="*/ 0 h 167"/>
                <a:gd name="T6" fmla="*/ 0 w 111"/>
                <a:gd name="T7" fmla="*/ 0 h 167"/>
                <a:gd name="T8" fmla="*/ 0 w 111"/>
                <a:gd name="T9" fmla="*/ 0 h 167"/>
                <a:gd name="T10" fmla="*/ 0 w 111"/>
                <a:gd name="T11" fmla="*/ 0 h 167"/>
                <a:gd name="T12" fmla="*/ 0 w 111"/>
                <a:gd name="T13" fmla="*/ 0 h 167"/>
                <a:gd name="T14" fmla="*/ 0 w 111"/>
                <a:gd name="T15" fmla="*/ 0 h 167"/>
                <a:gd name="T16" fmla="*/ 0 w 111"/>
                <a:gd name="T17" fmla="*/ 0 h 167"/>
                <a:gd name="T18" fmla="*/ 0 w 111"/>
                <a:gd name="T19" fmla="*/ 0 h 167"/>
                <a:gd name="T20" fmla="*/ 0 w 111"/>
                <a:gd name="T21" fmla="*/ 0 h 167"/>
                <a:gd name="T22" fmla="*/ 0 w 111"/>
                <a:gd name="T23" fmla="*/ 0 h 167"/>
                <a:gd name="T24" fmla="*/ 0 w 111"/>
                <a:gd name="T25" fmla="*/ 0 h 167"/>
                <a:gd name="T26" fmla="*/ 0 w 111"/>
                <a:gd name="T27" fmla="*/ 0 h 167"/>
                <a:gd name="T28" fmla="*/ 0 w 111"/>
                <a:gd name="T29" fmla="*/ 0 h 167"/>
                <a:gd name="T30" fmla="*/ 0 w 111"/>
                <a:gd name="T31" fmla="*/ 0 h 167"/>
                <a:gd name="T32" fmla="*/ 0 w 111"/>
                <a:gd name="T33" fmla="*/ 0 h 167"/>
                <a:gd name="T34" fmla="*/ 0 w 111"/>
                <a:gd name="T35" fmla="*/ 0 h 167"/>
                <a:gd name="T36" fmla="*/ 0 w 111"/>
                <a:gd name="T37" fmla="*/ 0 h 167"/>
                <a:gd name="T38" fmla="*/ 0 w 111"/>
                <a:gd name="T39" fmla="*/ 0 h 167"/>
                <a:gd name="T40" fmla="*/ 0 w 111"/>
                <a:gd name="T41" fmla="*/ 0 h 167"/>
                <a:gd name="T42" fmla="*/ 0 w 111"/>
                <a:gd name="T43" fmla="*/ 0 h 167"/>
                <a:gd name="T44" fmla="*/ 0 w 111"/>
                <a:gd name="T45" fmla="*/ 0 h 167"/>
                <a:gd name="T46" fmla="*/ 0 w 111"/>
                <a:gd name="T47" fmla="*/ 0 h 167"/>
                <a:gd name="T48" fmla="*/ 0 w 111"/>
                <a:gd name="T49" fmla="*/ 0 h 167"/>
                <a:gd name="T50" fmla="*/ 0 w 111"/>
                <a:gd name="T51" fmla="*/ 0 h 167"/>
                <a:gd name="T52" fmla="*/ 0 w 111"/>
                <a:gd name="T53" fmla="*/ 0 h 167"/>
                <a:gd name="T54" fmla="*/ 0 w 111"/>
                <a:gd name="T55" fmla="*/ 0 h 167"/>
                <a:gd name="T56" fmla="*/ 0 w 111"/>
                <a:gd name="T57" fmla="*/ 0 h 167"/>
                <a:gd name="T58" fmla="*/ 0 w 111"/>
                <a:gd name="T59" fmla="*/ 0 h 167"/>
                <a:gd name="T60" fmla="*/ 0 w 111"/>
                <a:gd name="T61" fmla="*/ 0 h 167"/>
                <a:gd name="T62" fmla="*/ 0 w 111"/>
                <a:gd name="T63" fmla="*/ 0 h 167"/>
                <a:gd name="T64" fmla="*/ 0 w 111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67"/>
                <a:gd name="T101" fmla="*/ 111 w 111"/>
                <a:gd name="T102" fmla="*/ 167 h 1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67">
                  <a:moveTo>
                    <a:pt x="73" y="1"/>
                  </a:moveTo>
                  <a:lnTo>
                    <a:pt x="82" y="4"/>
                  </a:lnTo>
                  <a:lnTo>
                    <a:pt x="91" y="10"/>
                  </a:lnTo>
                  <a:lnTo>
                    <a:pt x="98" y="19"/>
                  </a:lnTo>
                  <a:lnTo>
                    <a:pt x="105" y="32"/>
                  </a:lnTo>
                  <a:lnTo>
                    <a:pt x="109" y="45"/>
                  </a:lnTo>
                  <a:lnTo>
                    <a:pt x="111" y="60"/>
                  </a:lnTo>
                  <a:lnTo>
                    <a:pt x="111" y="77"/>
                  </a:lnTo>
                  <a:lnTo>
                    <a:pt x="110" y="95"/>
                  </a:lnTo>
                  <a:lnTo>
                    <a:pt x="105" y="109"/>
                  </a:lnTo>
                  <a:lnTo>
                    <a:pt x="98" y="125"/>
                  </a:lnTo>
                  <a:lnTo>
                    <a:pt x="89" y="138"/>
                  </a:lnTo>
                  <a:lnTo>
                    <a:pt x="82" y="151"/>
                  </a:lnTo>
                  <a:lnTo>
                    <a:pt x="71" y="158"/>
                  </a:lnTo>
                  <a:lnTo>
                    <a:pt x="61" y="165"/>
                  </a:lnTo>
                  <a:lnTo>
                    <a:pt x="51" y="167"/>
                  </a:lnTo>
                  <a:lnTo>
                    <a:pt x="40" y="167"/>
                  </a:lnTo>
                  <a:lnTo>
                    <a:pt x="29" y="164"/>
                  </a:lnTo>
                  <a:lnTo>
                    <a:pt x="21" y="156"/>
                  </a:lnTo>
                  <a:lnTo>
                    <a:pt x="13" y="146"/>
                  </a:lnTo>
                  <a:lnTo>
                    <a:pt x="8" y="135"/>
                  </a:lnTo>
                  <a:lnTo>
                    <a:pt x="3" y="121"/>
                  </a:lnTo>
                  <a:lnTo>
                    <a:pt x="0" y="106"/>
                  </a:lnTo>
                  <a:lnTo>
                    <a:pt x="0" y="89"/>
                  </a:lnTo>
                  <a:lnTo>
                    <a:pt x="3" y="73"/>
                  </a:lnTo>
                  <a:lnTo>
                    <a:pt x="7" y="55"/>
                  </a:lnTo>
                  <a:lnTo>
                    <a:pt x="13" y="41"/>
                  </a:lnTo>
                  <a:lnTo>
                    <a:pt x="21" y="28"/>
                  </a:lnTo>
                  <a:lnTo>
                    <a:pt x="30" y="18"/>
                  </a:lnTo>
                  <a:lnTo>
                    <a:pt x="39" y="9"/>
                  </a:lnTo>
                  <a:lnTo>
                    <a:pt x="51" y="4"/>
                  </a:lnTo>
                  <a:lnTo>
                    <a:pt x="61" y="0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9E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6" name="Freeform 54"/>
            <p:cNvSpPr>
              <a:spLocks/>
            </p:cNvSpPr>
            <p:nvPr/>
          </p:nvSpPr>
          <p:spPr bwMode="auto">
            <a:xfrm>
              <a:off x="2897" y="1406"/>
              <a:ext cx="28" cy="32"/>
            </a:xfrm>
            <a:custGeom>
              <a:avLst/>
              <a:gdLst>
                <a:gd name="T0" fmla="*/ 0 w 178"/>
                <a:gd name="T1" fmla="*/ 0 h 248"/>
                <a:gd name="T2" fmla="*/ 0 w 178"/>
                <a:gd name="T3" fmla="*/ 0 h 248"/>
                <a:gd name="T4" fmla="*/ 0 w 178"/>
                <a:gd name="T5" fmla="*/ 0 h 248"/>
                <a:gd name="T6" fmla="*/ 0 w 178"/>
                <a:gd name="T7" fmla="*/ 0 h 248"/>
                <a:gd name="T8" fmla="*/ 0 w 178"/>
                <a:gd name="T9" fmla="*/ 0 h 248"/>
                <a:gd name="T10" fmla="*/ 0 w 178"/>
                <a:gd name="T11" fmla="*/ 0 h 248"/>
                <a:gd name="T12" fmla="*/ 0 w 178"/>
                <a:gd name="T13" fmla="*/ 0 h 248"/>
                <a:gd name="T14" fmla="*/ 0 w 178"/>
                <a:gd name="T15" fmla="*/ 0 h 248"/>
                <a:gd name="T16" fmla="*/ 0 w 178"/>
                <a:gd name="T17" fmla="*/ 0 h 248"/>
                <a:gd name="T18" fmla="*/ 0 w 178"/>
                <a:gd name="T19" fmla="*/ 0 h 248"/>
                <a:gd name="T20" fmla="*/ 0 w 178"/>
                <a:gd name="T21" fmla="*/ 0 h 248"/>
                <a:gd name="T22" fmla="*/ 0 w 178"/>
                <a:gd name="T23" fmla="*/ 0 h 248"/>
                <a:gd name="T24" fmla="*/ 0 w 178"/>
                <a:gd name="T25" fmla="*/ 0 h 248"/>
                <a:gd name="T26" fmla="*/ 0 w 178"/>
                <a:gd name="T27" fmla="*/ 0 h 248"/>
                <a:gd name="T28" fmla="*/ 0 w 178"/>
                <a:gd name="T29" fmla="*/ 0 h 248"/>
                <a:gd name="T30" fmla="*/ 0 w 178"/>
                <a:gd name="T31" fmla="*/ 0 h 248"/>
                <a:gd name="T32" fmla="*/ 0 w 178"/>
                <a:gd name="T33" fmla="*/ 0 h 248"/>
                <a:gd name="T34" fmla="*/ 0 w 178"/>
                <a:gd name="T35" fmla="*/ 0 h 248"/>
                <a:gd name="T36" fmla="*/ 0 w 178"/>
                <a:gd name="T37" fmla="*/ 0 h 248"/>
                <a:gd name="T38" fmla="*/ 0 w 178"/>
                <a:gd name="T39" fmla="*/ 0 h 248"/>
                <a:gd name="T40" fmla="*/ 0 w 178"/>
                <a:gd name="T41" fmla="*/ 0 h 248"/>
                <a:gd name="T42" fmla="*/ 0 w 178"/>
                <a:gd name="T43" fmla="*/ 0 h 248"/>
                <a:gd name="T44" fmla="*/ 0 w 178"/>
                <a:gd name="T45" fmla="*/ 0 h 248"/>
                <a:gd name="T46" fmla="*/ 0 w 178"/>
                <a:gd name="T47" fmla="*/ 0 h 248"/>
                <a:gd name="T48" fmla="*/ 0 w 178"/>
                <a:gd name="T49" fmla="*/ 0 h 248"/>
                <a:gd name="T50" fmla="*/ 0 w 178"/>
                <a:gd name="T51" fmla="*/ 0 h 248"/>
                <a:gd name="T52" fmla="*/ 0 w 178"/>
                <a:gd name="T53" fmla="*/ 0 h 248"/>
                <a:gd name="T54" fmla="*/ 0 w 178"/>
                <a:gd name="T55" fmla="*/ 0 h 248"/>
                <a:gd name="T56" fmla="*/ 0 w 178"/>
                <a:gd name="T57" fmla="*/ 0 h 248"/>
                <a:gd name="T58" fmla="*/ 0 w 178"/>
                <a:gd name="T59" fmla="*/ 0 h 248"/>
                <a:gd name="T60" fmla="*/ 0 w 178"/>
                <a:gd name="T61" fmla="*/ 0 h 248"/>
                <a:gd name="T62" fmla="*/ 0 w 178"/>
                <a:gd name="T63" fmla="*/ 0 h 248"/>
                <a:gd name="T64" fmla="*/ 0 w 178"/>
                <a:gd name="T65" fmla="*/ 0 h 2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8"/>
                <a:gd name="T100" fmla="*/ 0 h 248"/>
                <a:gd name="T101" fmla="*/ 178 w 178"/>
                <a:gd name="T102" fmla="*/ 248 h 2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8" h="248">
                  <a:moveTo>
                    <a:pt x="112" y="3"/>
                  </a:moveTo>
                  <a:lnTo>
                    <a:pt x="127" y="7"/>
                  </a:lnTo>
                  <a:lnTo>
                    <a:pt x="143" y="18"/>
                  </a:lnTo>
                  <a:lnTo>
                    <a:pt x="155" y="32"/>
                  </a:lnTo>
                  <a:lnTo>
                    <a:pt x="166" y="50"/>
                  </a:lnTo>
                  <a:lnTo>
                    <a:pt x="173" y="68"/>
                  </a:lnTo>
                  <a:lnTo>
                    <a:pt x="176" y="92"/>
                  </a:lnTo>
                  <a:lnTo>
                    <a:pt x="178" y="116"/>
                  </a:lnTo>
                  <a:lnTo>
                    <a:pt x="175" y="142"/>
                  </a:lnTo>
                  <a:lnTo>
                    <a:pt x="167" y="165"/>
                  </a:lnTo>
                  <a:lnTo>
                    <a:pt x="157" y="187"/>
                  </a:lnTo>
                  <a:lnTo>
                    <a:pt x="145" y="207"/>
                  </a:lnTo>
                  <a:lnTo>
                    <a:pt x="131" y="223"/>
                  </a:lnTo>
                  <a:lnTo>
                    <a:pt x="114" y="235"/>
                  </a:lnTo>
                  <a:lnTo>
                    <a:pt x="99" y="244"/>
                  </a:lnTo>
                  <a:lnTo>
                    <a:pt x="81" y="248"/>
                  </a:lnTo>
                  <a:lnTo>
                    <a:pt x="64" y="248"/>
                  </a:lnTo>
                  <a:lnTo>
                    <a:pt x="46" y="241"/>
                  </a:lnTo>
                  <a:lnTo>
                    <a:pt x="32" y="231"/>
                  </a:lnTo>
                  <a:lnTo>
                    <a:pt x="19" y="216"/>
                  </a:lnTo>
                  <a:lnTo>
                    <a:pt x="10" y="199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2"/>
                  </a:lnTo>
                  <a:lnTo>
                    <a:pt x="3" y="109"/>
                  </a:lnTo>
                  <a:lnTo>
                    <a:pt x="9" y="83"/>
                  </a:lnTo>
                  <a:lnTo>
                    <a:pt x="19" y="61"/>
                  </a:lnTo>
                  <a:lnTo>
                    <a:pt x="29" y="41"/>
                  </a:lnTo>
                  <a:lnTo>
                    <a:pt x="45" y="26"/>
                  </a:lnTo>
                  <a:lnTo>
                    <a:pt x="59" y="13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7" name="Freeform 55"/>
            <p:cNvSpPr>
              <a:spLocks/>
            </p:cNvSpPr>
            <p:nvPr/>
          </p:nvSpPr>
          <p:spPr bwMode="auto">
            <a:xfrm>
              <a:off x="2901" y="1410"/>
              <a:ext cx="20" cy="23"/>
            </a:xfrm>
            <a:custGeom>
              <a:avLst/>
              <a:gdLst>
                <a:gd name="T0" fmla="*/ 0 w 127"/>
                <a:gd name="T1" fmla="*/ 0 h 177"/>
                <a:gd name="T2" fmla="*/ 0 w 127"/>
                <a:gd name="T3" fmla="*/ 0 h 177"/>
                <a:gd name="T4" fmla="*/ 0 w 127"/>
                <a:gd name="T5" fmla="*/ 0 h 177"/>
                <a:gd name="T6" fmla="*/ 0 w 127"/>
                <a:gd name="T7" fmla="*/ 0 h 177"/>
                <a:gd name="T8" fmla="*/ 0 w 127"/>
                <a:gd name="T9" fmla="*/ 0 h 177"/>
                <a:gd name="T10" fmla="*/ 0 w 127"/>
                <a:gd name="T11" fmla="*/ 0 h 177"/>
                <a:gd name="T12" fmla="*/ 0 w 127"/>
                <a:gd name="T13" fmla="*/ 0 h 177"/>
                <a:gd name="T14" fmla="*/ 0 w 127"/>
                <a:gd name="T15" fmla="*/ 0 h 177"/>
                <a:gd name="T16" fmla="*/ 0 w 127"/>
                <a:gd name="T17" fmla="*/ 0 h 177"/>
                <a:gd name="T18" fmla="*/ 0 w 127"/>
                <a:gd name="T19" fmla="*/ 0 h 177"/>
                <a:gd name="T20" fmla="*/ 0 w 127"/>
                <a:gd name="T21" fmla="*/ 0 h 177"/>
                <a:gd name="T22" fmla="*/ 0 w 127"/>
                <a:gd name="T23" fmla="*/ 0 h 177"/>
                <a:gd name="T24" fmla="*/ 0 w 127"/>
                <a:gd name="T25" fmla="*/ 0 h 177"/>
                <a:gd name="T26" fmla="*/ 0 w 127"/>
                <a:gd name="T27" fmla="*/ 0 h 177"/>
                <a:gd name="T28" fmla="*/ 0 w 127"/>
                <a:gd name="T29" fmla="*/ 0 h 177"/>
                <a:gd name="T30" fmla="*/ 0 w 127"/>
                <a:gd name="T31" fmla="*/ 0 h 177"/>
                <a:gd name="T32" fmla="*/ 0 w 127"/>
                <a:gd name="T33" fmla="*/ 0 h 177"/>
                <a:gd name="T34" fmla="*/ 0 w 127"/>
                <a:gd name="T35" fmla="*/ 0 h 177"/>
                <a:gd name="T36" fmla="*/ 0 w 127"/>
                <a:gd name="T37" fmla="*/ 0 h 177"/>
                <a:gd name="T38" fmla="*/ 0 w 127"/>
                <a:gd name="T39" fmla="*/ 0 h 177"/>
                <a:gd name="T40" fmla="*/ 0 w 127"/>
                <a:gd name="T41" fmla="*/ 0 h 177"/>
                <a:gd name="T42" fmla="*/ 0 w 127"/>
                <a:gd name="T43" fmla="*/ 0 h 177"/>
                <a:gd name="T44" fmla="*/ 0 w 127"/>
                <a:gd name="T45" fmla="*/ 0 h 177"/>
                <a:gd name="T46" fmla="*/ 0 w 127"/>
                <a:gd name="T47" fmla="*/ 0 h 177"/>
                <a:gd name="T48" fmla="*/ 0 w 127"/>
                <a:gd name="T49" fmla="*/ 0 h 177"/>
                <a:gd name="T50" fmla="*/ 0 w 127"/>
                <a:gd name="T51" fmla="*/ 0 h 177"/>
                <a:gd name="T52" fmla="*/ 0 w 127"/>
                <a:gd name="T53" fmla="*/ 0 h 177"/>
                <a:gd name="T54" fmla="*/ 0 w 127"/>
                <a:gd name="T55" fmla="*/ 0 h 177"/>
                <a:gd name="T56" fmla="*/ 0 w 127"/>
                <a:gd name="T57" fmla="*/ 0 h 177"/>
                <a:gd name="T58" fmla="*/ 0 w 127"/>
                <a:gd name="T59" fmla="*/ 0 h 177"/>
                <a:gd name="T60" fmla="*/ 0 w 127"/>
                <a:gd name="T61" fmla="*/ 0 h 177"/>
                <a:gd name="T62" fmla="*/ 0 w 127"/>
                <a:gd name="T63" fmla="*/ 0 h 177"/>
                <a:gd name="T64" fmla="*/ 0 w 127"/>
                <a:gd name="T65" fmla="*/ 0 h 17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77"/>
                <a:gd name="T101" fmla="*/ 127 w 127"/>
                <a:gd name="T102" fmla="*/ 177 h 17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77">
                  <a:moveTo>
                    <a:pt x="83" y="2"/>
                  </a:moveTo>
                  <a:lnTo>
                    <a:pt x="93" y="5"/>
                  </a:lnTo>
                  <a:lnTo>
                    <a:pt x="103" y="13"/>
                  </a:lnTo>
                  <a:lnTo>
                    <a:pt x="111" y="22"/>
                  </a:lnTo>
                  <a:lnTo>
                    <a:pt x="120" y="35"/>
                  </a:lnTo>
                  <a:lnTo>
                    <a:pt x="124" y="49"/>
                  </a:lnTo>
                  <a:lnTo>
                    <a:pt x="127" y="65"/>
                  </a:lnTo>
                  <a:lnTo>
                    <a:pt x="127" y="82"/>
                  </a:lnTo>
                  <a:lnTo>
                    <a:pt x="127" y="101"/>
                  </a:lnTo>
                  <a:lnTo>
                    <a:pt x="120" y="116"/>
                  </a:lnTo>
                  <a:lnTo>
                    <a:pt x="114" y="133"/>
                  </a:lnTo>
                  <a:lnTo>
                    <a:pt x="105" y="146"/>
                  </a:lnTo>
                  <a:lnTo>
                    <a:pt x="96" y="159"/>
                  </a:lnTo>
                  <a:lnTo>
                    <a:pt x="84" y="167"/>
                  </a:lnTo>
                  <a:lnTo>
                    <a:pt x="72" y="174"/>
                  </a:lnTo>
                  <a:lnTo>
                    <a:pt x="60" y="177"/>
                  </a:lnTo>
                  <a:lnTo>
                    <a:pt x="48" y="177"/>
                  </a:lnTo>
                  <a:lnTo>
                    <a:pt x="35" y="172"/>
                  </a:lnTo>
                  <a:lnTo>
                    <a:pt x="23" y="164"/>
                  </a:lnTo>
                  <a:lnTo>
                    <a:pt x="14" y="154"/>
                  </a:lnTo>
                  <a:lnTo>
                    <a:pt x="8" y="142"/>
                  </a:lnTo>
                  <a:lnTo>
                    <a:pt x="3" y="127"/>
                  </a:lnTo>
                  <a:lnTo>
                    <a:pt x="0" y="111"/>
                  </a:lnTo>
                  <a:lnTo>
                    <a:pt x="0" y="93"/>
                  </a:lnTo>
                  <a:lnTo>
                    <a:pt x="4" y="76"/>
                  </a:lnTo>
                  <a:lnTo>
                    <a:pt x="7" y="57"/>
                  </a:lnTo>
                  <a:lnTo>
                    <a:pt x="14" y="43"/>
                  </a:lnTo>
                  <a:lnTo>
                    <a:pt x="22" y="29"/>
                  </a:lnTo>
                  <a:lnTo>
                    <a:pt x="34" y="18"/>
                  </a:lnTo>
                  <a:lnTo>
                    <a:pt x="44" y="8"/>
                  </a:lnTo>
                  <a:lnTo>
                    <a:pt x="57" y="3"/>
                  </a:lnTo>
                  <a:lnTo>
                    <a:pt x="69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8" name="Freeform 56"/>
            <p:cNvSpPr>
              <a:spLocks/>
            </p:cNvSpPr>
            <p:nvPr/>
          </p:nvSpPr>
          <p:spPr bwMode="auto">
            <a:xfrm>
              <a:off x="2913" y="1413"/>
              <a:ext cx="14" cy="18"/>
            </a:xfrm>
            <a:custGeom>
              <a:avLst/>
              <a:gdLst>
                <a:gd name="T0" fmla="*/ 0 w 88"/>
                <a:gd name="T1" fmla="*/ 0 h 137"/>
                <a:gd name="T2" fmla="*/ 0 w 88"/>
                <a:gd name="T3" fmla="*/ 0 h 137"/>
                <a:gd name="T4" fmla="*/ 0 w 88"/>
                <a:gd name="T5" fmla="*/ 0 h 137"/>
                <a:gd name="T6" fmla="*/ 0 w 88"/>
                <a:gd name="T7" fmla="*/ 0 h 137"/>
                <a:gd name="T8" fmla="*/ 0 w 88"/>
                <a:gd name="T9" fmla="*/ 0 h 137"/>
                <a:gd name="T10" fmla="*/ 0 w 88"/>
                <a:gd name="T11" fmla="*/ 0 h 137"/>
                <a:gd name="T12" fmla="*/ 0 w 88"/>
                <a:gd name="T13" fmla="*/ 0 h 137"/>
                <a:gd name="T14" fmla="*/ 0 w 88"/>
                <a:gd name="T15" fmla="*/ 0 h 137"/>
                <a:gd name="T16" fmla="*/ 0 w 88"/>
                <a:gd name="T17" fmla="*/ 0 h 137"/>
                <a:gd name="T18" fmla="*/ 0 w 88"/>
                <a:gd name="T19" fmla="*/ 0 h 137"/>
                <a:gd name="T20" fmla="*/ 0 w 88"/>
                <a:gd name="T21" fmla="*/ 0 h 137"/>
                <a:gd name="T22" fmla="*/ 0 w 88"/>
                <a:gd name="T23" fmla="*/ 0 h 137"/>
                <a:gd name="T24" fmla="*/ 0 w 88"/>
                <a:gd name="T25" fmla="*/ 0 h 137"/>
                <a:gd name="T26" fmla="*/ 0 w 88"/>
                <a:gd name="T27" fmla="*/ 0 h 137"/>
                <a:gd name="T28" fmla="*/ 0 w 88"/>
                <a:gd name="T29" fmla="*/ 0 h 137"/>
                <a:gd name="T30" fmla="*/ 0 w 88"/>
                <a:gd name="T31" fmla="*/ 0 h 137"/>
                <a:gd name="T32" fmla="*/ 0 w 88"/>
                <a:gd name="T33" fmla="*/ 0 h 137"/>
                <a:gd name="T34" fmla="*/ 0 w 88"/>
                <a:gd name="T35" fmla="*/ 0 h 137"/>
                <a:gd name="T36" fmla="*/ 0 w 88"/>
                <a:gd name="T37" fmla="*/ 0 h 137"/>
                <a:gd name="T38" fmla="*/ 0 w 88"/>
                <a:gd name="T39" fmla="*/ 0 h 137"/>
                <a:gd name="T40" fmla="*/ 0 w 88"/>
                <a:gd name="T41" fmla="*/ 0 h 137"/>
                <a:gd name="T42" fmla="*/ 0 w 88"/>
                <a:gd name="T43" fmla="*/ 0 h 137"/>
                <a:gd name="T44" fmla="*/ 0 w 88"/>
                <a:gd name="T45" fmla="*/ 0 h 137"/>
                <a:gd name="T46" fmla="*/ 0 w 88"/>
                <a:gd name="T47" fmla="*/ 0 h 137"/>
                <a:gd name="T48" fmla="*/ 0 w 88"/>
                <a:gd name="T49" fmla="*/ 0 h 137"/>
                <a:gd name="T50" fmla="*/ 0 w 88"/>
                <a:gd name="T51" fmla="*/ 0 h 137"/>
                <a:gd name="T52" fmla="*/ 0 w 88"/>
                <a:gd name="T53" fmla="*/ 0 h 137"/>
                <a:gd name="T54" fmla="*/ 0 w 88"/>
                <a:gd name="T55" fmla="*/ 0 h 137"/>
                <a:gd name="T56" fmla="*/ 0 w 88"/>
                <a:gd name="T57" fmla="*/ 0 h 137"/>
                <a:gd name="T58" fmla="*/ 0 w 88"/>
                <a:gd name="T59" fmla="*/ 0 h 137"/>
                <a:gd name="T60" fmla="*/ 0 w 88"/>
                <a:gd name="T61" fmla="*/ 0 h 137"/>
                <a:gd name="T62" fmla="*/ 0 w 88"/>
                <a:gd name="T63" fmla="*/ 0 h 137"/>
                <a:gd name="T64" fmla="*/ 0 w 88"/>
                <a:gd name="T65" fmla="*/ 0 h 1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8"/>
                <a:gd name="T100" fmla="*/ 0 h 137"/>
                <a:gd name="T101" fmla="*/ 88 w 88"/>
                <a:gd name="T102" fmla="*/ 137 h 1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8" h="137">
                  <a:moveTo>
                    <a:pt x="58" y="1"/>
                  </a:moveTo>
                  <a:lnTo>
                    <a:pt x="65" y="4"/>
                  </a:lnTo>
                  <a:lnTo>
                    <a:pt x="73" y="9"/>
                  </a:lnTo>
                  <a:lnTo>
                    <a:pt x="79" y="17"/>
                  </a:lnTo>
                  <a:lnTo>
                    <a:pt x="84" y="27"/>
                  </a:lnTo>
                  <a:lnTo>
                    <a:pt x="87" y="37"/>
                  </a:lnTo>
                  <a:lnTo>
                    <a:pt x="88" y="50"/>
                  </a:lnTo>
                  <a:lnTo>
                    <a:pt x="88" y="63"/>
                  </a:lnTo>
                  <a:lnTo>
                    <a:pt x="88" y="77"/>
                  </a:lnTo>
                  <a:lnTo>
                    <a:pt x="83" y="89"/>
                  </a:lnTo>
                  <a:lnTo>
                    <a:pt x="79" y="102"/>
                  </a:lnTo>
                  <a:lnTo>
                    <a:pt x="73" y="112"/>
                  </a:lnTo>
                  <a:lnTo>
                    <a:pt x="66" y="122"/>
                  </a:lnTo>
                  <a:lnTo>
                    <a:pt x="57" y="129"/>
                  </a:lnTo>
                  <a:lnTo>
                    <a:pt x="49" y="134"/>
                  </a:lnTo>
                  <a:lnTo>
                    <a:pt x="40" y="137"/>
                  </a:lnTo>
                  <a:lnTo>
                    <a:pt x="33" y="137"/>
                  </a:lnTo>
                  <a:lnTo>
                    <a:pt x="22" y="133"/>
                  </a:lnTo>
                  <a:lnTo>
                    <a:pt x="16" y="128"/>
                  </a:lnTo>
                  <a:lnTo>
                    <a:pt x="9" y="119"/>
                  </a:lnTo>
                  <a:lnTo>
                    <a:pt x="5" y="111"/>
                  </a:lnTo>
                  <a:lnTo>
                    <a:pt x="2" y="99"/>
                  </a:lnTo>
                  <a:lnTo>
                    <a:pt x="0" y="88"/>
                  </a:lnTo>
                  <a:lnTo>
                    <a:pt x="0" y="75"/>
                  </a:lnTo>
                  <a:lnTo>
                    <a:pt x="3" y="62"/>
                  </a:lnTo>
                  <a:lnTo>
                    <a:pt x="5" y="46"/>
                  </a:lnTo>
                  <a:lnTo>
                    <a:pt x="9" y="35"/>
                  </a:lnTo>
                  <a:lnTo>
                    <a:pt x="16" y="23"/>
                  </a:lnTo>
                  <a:lnTo>
                    <a:pt x="24" y="15"/>
                  </a:lnTo>
                  <a:lnTo>
                    <a:pt x="31" y="6"/>
                  </a:lnTo>
                  <a:lnTo>
                    <a:pt x="40" y="2"/>
                  </a:lnTo>
                  <a:lnTo>
                    <a:pt x="48" y="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9E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79" name="Freeform 57"/>
            <p:cNvSpPr>
              <a:spLocks/>
            </p:cNvSpPr>
            <p:nvPr/>
          </p:nvSpPr>
          <p:spPr bwMode="auto">
            <a:xfrm>
              <a:off x="2601" y="1372"/>
              <a:ext cx="108" cy="165"/>
            </a:xfrm>
            <a:custGeom>
              <a:avLst/>
              <a:gdLst>
                <a:gd name="T0" fmla="*/ 0 w 686"/>
                <a:gd name="T1" fmla="*/ 0 h 1261"/>
                <a:gd name="T2" fmla="*/ 0 w 686"/>
                <a:gd name="T3" fmla="*/ 0 h 1261"/>
                <a:gd name="T4" fmla="*/ 0 w 686"/>
                <a:gd name="T5" fmla="*/ 0 h 1261"/>
                <a:gd name="T6" fmla="*/ 0 w 686"/>
                <a:gd name="T7" fmla="*/ 0 h 1261"/>
                <a:gd name="T8" fmla="*/ 0 w 686"/>
                <a:gd name="T9" fmla="*/ 0 h 1261"/>
                <a:gd name="T10" fmla="*/ 0 w 686"/>
                <a:gd name="T11" fmla="*/ 0 h 1261"/>
                <a:gd name="T12" fmla="*/ 0 w 686"/>
                <a:gd name="T13" fmla="*/ 0 h 1261"/>
                <a:gd name="T14" fmla="*/ 0 w 686"/>
                <a:gd name="T15" fmla="*/ 0 h 1261"/>
                <a:gd name="T16" fmla="*/ 0 w 686"/>
                <a:gd name="T17" fmla="*/ 0 h 1261"/>
                <a:gd name="T18" fmla="*/ 0 w 686"/>
                <a:gd name="T19" fmla="*/ 0 h 1261"/>
                <a:gd name="T20" fmla="*/ 0 w 686"/>
                <a:gd name="T21" fmla="*/ 0 h 1261"/>
                <a:gd name="T22" fmla="*/ 0 w 686"/>
                <a:gd name="T23" fmla="*/ 0 h 1261"/>
                <a:gd name="T24" fmla="*/ 0 w 686"/>
                <a:gd name="T25" fmla="*/ 0 h 1261"/>
                <a:gd name="T26" fmla="*/ 0 w 686"/>
                <a:gd name="T27" fmla="*/ 0 h 1261"/>
                <a:gd name="T28" fmla="*/ 0 w 686"/>
                <a:gd name="T29" fmla="*/ 0 h 1261"/>
                <a:gd name="T30" fmla="*/ 0 w 686"/>
                <a:gd name="T31" fmla="*/ 0 h 12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6"/>
                <a:gd name="T49" fmla="*/ 0 h 1261"/>
                <a:gd name="T50" fmla="*/ 686 w 686"/>
                <a:gd name="T51" fmla="*/ 1261 h 12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6" h="1261">
                  <a:moveTo>
                    <a:pt x="686" y="245"/>
                  </a:moveTo>
                  <a:lnTo>
                    <a:pt x="0" y="0"/>
                  </a:lnTo>
                  <a:lnTo>
                    <a:pt x="532" y="307"/>
                  </a:lnTo>
                  <a:lnTo>
                    <a:pt x="52" y="195"/>
                  </a:lnTo>
                  <a:lnTo>
                    <a:pt x="491" y="452"/>
                  </a:lnTo>
                  <a:lnTo>
                    <a:pt x="82" y="359"/>
                  </a:lnTo>
                  <a:lnTo>
                    <a:pt x="482" y="626"/>
                  </a:lnTo>
                  <a:lnTo>
                    <a:pt x="122" y="533"/>
                  </a:lnTo>
                  <a:lnTo>
                    <a:pt x="451" y="780"/>
                  </a:lnTo>
                  <a:lnTo>
                    <a:pt x="133" y="687"/>
                  </a:lnTo>
                  <a:lnTo>
                    <a:pt x="451" y="922"/>
                  </a:lnTo>
                  <a:lnTo>
                    <a:pt x="175" y="852"/>
                  </a:lnTo>
                  <a:lnTo>
                    <a:pt x="420" y="1015"/>
                  </a:lnTo>
                  <a:lnTo>
                    <a:pt x="206" y="994"/>
                  </a:lnTo>
                  <a:lnTo>
                    <a:pt x="677" y="1261"/>
                  </a:lnTo>
                  <a:lnTo>
                    <a:pt x="686" y="245"/>
                  </a:lnTo>
                  <a:close/>
                </a:path>
              </a:pathLst>
            </a:custGeom>
            <a:solidFill>
              <a:srgbClr val="9E8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80" name="Freeform 58"/>
            <p:cNvSpPr>
              <a:spLocks/>
            </p:cNvSpPr>
            <p:nvPr/>
          </p:nvSpPr>
          <p:spPr bwMode="auto">
            <a:xfrm>
              <a:off x="2635" y="1318"/>
              <a:ext cx="213" cy="58"/>
            </a:xfrm>
            <a:custGeom>
              <a:avLst/>
              <a:gdLst>
                <a:gd name="T0" fmla="*/ 0 w 1342"/>
                <a:gd name="T1" fmla="*/ 0 h 451"/>
                <a:gd name="T2" fmla="*/ 1 w 1342"/>
                <a:gd name="T3" fmla="*/ 0 h 451"/>
                <a:gd name="T4" fmla="*/ 0 w 1342"/>
                <a:gd name="T5" fmla="*/ 0 h 451"/>
                <a:gd name="T6" fmla="*/ 1 w 1342"/>
                <a:gd name="T7" fmla="*/ 0 h 451"/>
                <a:gd name="T8" fmla="*/ 0 w 1342"/>
                <a:gd name="T9" fmla="*/ 0 h 451"/>
                <a:gd name="T10" fmla="*/ 1 w 1342"/>
                <a:gd name="T11" fmla="*/ 0 h 451"/>
                <a:gd name="T12" fmla="*/ 0 w 1342"/>
                <a:gd name="T13" fmla="*/ 0 h 451"/>
                <a:gd name="T14" fmla="*/ 1 w 1342"/>
                <a:gd name="T15" fmla="*/ 0 h 451"/>
                <a:gd name="T16" fmla="*/ 0 w 1342"/>
                <a:gd name="T17" fmla="*/ 0 h 451"/>
                <a:gd name="T18" fmla="*/ 0 w 1342"/>
                <a:gd name="T19" fmla="*/ 0 h 4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2"/>
                <a:gd name="T31" fmla="*/ 0 h 451"/>
                <a:gd name="T32" fmla="*/ 1342 w 1342"/>
                <a:gd name="T33" fmla="*/ 451 h 4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2" h="451">
                  <a:moveTo>
                    <a:pt x="0" y="257"/>
                  </a:moveTo>
                  <a:lnTo>
                    <a:pt x="1137" y="0"/>
                  </a:lnTo>
                  <a:lnTo>
                    <a:pt x="379" y="236"/>
                  </a:lnTo>
                  <a:lnTo>
                    <a:pt x="1168" y="71"/>
                  </a:lnTo>
                  <a:lnTo>
                    <a:pt x="513" y="286"/>
                  </a:lnTo>
                  <a:lnTo>
                    <a:pt x="1261" y="103"/>
                  </a:lnTo>
                  <a:lnTo>
                    <a:pt x="645" y="348"/>
                  </a:lnTo>
                  <a:lnTo>
                    <a:pt x="1342" y="184"/>
                  </a:lnTo>
                  <a:lnTo>
                    <a:pt x="604" y="451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8FFF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81" name="Freeform 59"/>
            <p:cNvSpPr>
              <a:spLocks/>
            </p:cNvSpPr>
            <p:nvPr/>
          </p:nvSpPr>
          <p:spPr bwMode="auto">
            <a:xfrm>
              <a:off x="2737" y="1324"/>
              <a:ext cx="230" cy="220"/>
            </a:xfrm>
            <a:custGeom>
              <a:avLst/>
              <a:gdLst>
                <a:gd name="T0" fmla="*/ 0 w 1455"/>
                <a:gd name="T1" fmla="*/ 1 h 1685"/>
                <a:gd name="T2" fmla="*/ 0 w 1455"/>
                <a:gd name="T3" fmla="*/ 0 h 1685"/>
                <a:gd name="T4" fmla="*/ 1 w 1455"/>
                <a:gd name="T5" fmla="*/ 0 h 1685"/>
                <a:gd name="T6" fmla="*/ 1 w 1455"/>
                <a:gd name="T7" fmla="*/ 0 h 1685"/>
                <a:gd name="T8" fmla="*/ 0 w 1455"/>
                <a:gd name="T9" fmla="*/ 1 h 16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5"/>
                <a:gd name="T16" fmla="*/ 0 h 1685"/>
                <a:gd name="T17" fmla="*/ 1455 w 1455"/>
                <a:gd name="T18" fmla="*/ 1685 h 16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5" h="1685">
                  <a:moveTo>
                    <a:pt x="0" y="1685"/>
                  </a:moveTo>
                  <a:lnTo>
                    <a:pt x="60" y="549"/>
                  </a:lnTo>
                  <a:lnTo>
                    <a:pt x="1455" y="0"/>
                  </a:lnTo>
                  <a:lnTo>
                    <a:pt x="1356" y="917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Firewalls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0875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Isolate organization’s intranet from larger Internet</a:t>
            </a:r>
          </a:p>
          <a:p>
            <a:pPr lvl="1">
              <a:defRPr/>
            </a:pPr>
            <a:r>
              <a:rPr lang="en-US" dirty="0" smtClean="0"/>
              <a:t>Allowing some packets to pass, blocking others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Ensure </a:t>
            </a:r>
            <a:r>
              <a:rPr lang="en-US" dirty="0" smtClean="0">
                <a:solidFill>
                  <a:srgbClr val="FF0000"/>
                </a:solidFill>
              </a:rPr>
              <a:t>intranet/system security </a:t>
            </a:r>
            <a:r>
              <a:rPr lang="en-US" dirty="0" smtClean="0"/>
              <a:t>from hackers/malwares outside</a:t>
            </a:r>
            <a:endParaRPr lang="en-US" dirty="0"/>
          </a:p>
        </p:txBody>
      </p:sp>
      <p:sp>
        <p:nvSpPr>
          <p:cNvPr id="809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3DA347-4505-4EBD-A462-F3008AF61905}" type="slidenum">
              <a:rPr lang="en-US" altLang="zh-CN" smtClean="0"/>
              <a:pPr/>
              <a:t>135</a:t>
            </a:fld>
            <a:endParaRPr lang="en-US" altLang="zh-CN" smtClean="0"/>
          </a:p>
        </p:txBody>
      </p:sp>
      <p:sp>
        <p:nvSpPr>
          <p:cNvPr id="352" name="Rectangle 5"/>
          <p:cNvSpPr>
            <a:spLocks noChangeArrowheads="1"/>
          </p:cNvSpPr>
          <p:nvPr/>
        </p:nvSpPr>
        <p:spPr bwMode="auto">
          <a:xfrm>
            <a:off x="758825" y="4687888"/>
            <a:ext cx="38100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0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353" name="AutoShape 14"/>
          <p:cNvSpPr>
            <a:spLocks noChangeAspect="1" noChangeArrowheads="1" noTextEdit="1"/>
          </p:cNvSpPr>
          <p:nvPr/>
        </p:nvSpPr>
        <p:spPr bwMode="auto">
          <a:xfrm>
            <a:off x="1954213" y="3381375"/>
            <a:ext cx="520065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54" name="Rectangle 16"/>
          <p:cNvSpPr>
            <a:spLocks noChangeArrowheads="1"/>
          </p:cNvSpPr>
          <p:nvPr/>
        </p:nvSpPr>
        <p:spPr bwMode="auto">
          <a:xfrm>
            <a:off x="7167563" y="6148388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500" b="0">
                <a:solidFill>
                  <a:srgbClr val="000000"/>
                </a:solidFill>
                <a:latin typeface="Times New Roman" pitchFamily="18" charset="0"/>
                <a:ea typeface="+mn-ea"/>
              </a:rPr>
              <a:t> </a:t>
            </a: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56" name="Rectangle 324"/>
          <p:cNvSpPr>
            <a:spLocks noChangeArrowheads="1"/>
          </p:cNvSpPr>
          <p:nvPr/>
        </p:nvSpPr>
        <p:spPr bwMode="auto">
          <a:xfrm>
            <a:off x="3140075" y="3722688"/>
            <a:ext cx="4763" cy="187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57" name="Rectangle 362"/>
          <p:cNvSpPr>
            <a:spLocks noChangeArrowheads="1"/>
          </p:cNvSpPr>
          <p:nvPr/>
        </p:nvSpPr>
        <p:spPr bwMode="auto">
          <a:xfrm>
            <a:off x="3873500" y="5999163"/>
            <a:ext cx="1449388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58" name="Rectangle 364"/>
          <p:cNvSpPr>
            <a:spLocks noChangeArrowheads="1"/>
          </p:cNvSpPr>
          <p:nvPr/>
        </p:nvSpPr>
        <p:spPr bwMode="auto">
          <a:xfrm>
            <a:off x="4922838" y="606107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500" b="0">
                <a:solidFill>
                  <a:srgbClr val="000000"/>
                </a:solidFill>
                <a:latin typeface="Times New Roman" pitchFamily="18" charset="0"/>
                <a:ea typeface="+mn-ea"/>
              </a:rPr>
              <a:t> </a:t>
            </a: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359" name="Freeform 17"/>
          <p:cNvSpPr>
            <a:spLocks/>
          </p:cNvSpPr>
          <p:nvPr/>
        </p:nvSpPr>
        <p:spPr bwMode="auto">
          <a:xfrm>
            <a:off x="1987550" y="3443288"/>
            <a:ext cx="2654300" cy="1550987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809995" name="组合 700"/>
          <p:cNvGrpSpPr>
            <a:grpSpLocks/>
          </p:cNvGrpSpPr>
          <p:nvPr/>
        </p:nvGrpSpPr>
        <p:grpSpPr bwMode="auto">
          <a:xfrm>
            <a:off x="2124075" y="4467225"/>
            <a:ext cx="395288" cy="330200"/>
            <a:chOff x="2052655" y="4371974"/>
            <a:chExt cx="395288" cy="330200"/>
          </a:xfrm>
        </p:grpSpPr>
        <p:sp>
          <p:nvSpPr>
            <p:cNvPr id="371" name="Freeform 29"/>
            <p:cNvSpPr>
              <a:spLocks/>
            </p:cNvSpPr>
            <p:nvPr/>
          </p:nvSpPr>
          <p:spPr bwMode="auto">
            <a:xfrm>
              <a:off x="2052655" y="4371974"/>
              <a:ext cx="395288" cy="330200"/>
            </a:xfrm>
            <a:custGeom>
              <a:avLst/>
              <a:gdLst>
                <a:gd name="T0" fmla="*/ 2147483647 w 249"/>
                <a:gd name="T1" fmla="*/ 2147483647 h 208"/>
                <a:gd name="T2" fmla="*/ 2147483647 w 249"/>
                <a:gd name="T3" fmla="*/ 2147483647 h 208"/>
                <a:gd name="T4" fmla="*/ 2147483647 w 249"/>
                <a:gd name="T5" fmla="*/ 2147483647 h 208"/>
                <a:gd name="T6" fmla="*/ 2147483647 w 249"/>
                <a:gd name="T7" fmla="*/ 2147483647 h 208"/>
                <a:gd name="T8" fmla="*/ 2147483647 w 249"/>
                <a:gd name="T9" fmla="*/ 2147483647 h 208"/>
                <a:gd name="T10" fmla="*/ 2147483647 w 249"/>
                <a:gd name="T11" fmla="*/ 2147483647 h 208"/>
                <a:gd name="T12" fmla="*/ 2147483647 w 249"/>
                <a:gd name="T13" fmla="*/ 2147483647 h 208"/>
                <a:gd name="T14" fmla="*/ 2147483647 w 249"/>
                <a:gd name="T15" fmla="*/ 2147483647 h 208"/>
                <a:gd name="T16" fmla="*/ 2147483647 w 249"/>
                <a:gd name="T17" fmla="*/ 2147483647 h 208"/>
                <a:gd name="T18" fmla="*/ 2147483647 w 249"/>
                <a:gd name="T19" fmla="*/ 2147483647 h 208"/>
                <a:gd name="T20" fmla="*/ 2147483647 w 249"/>
                <a:gd name="T21" fmla="*/ 2147483647 h 208"/>
                <a:gd name="T22" fmla="*/ 2147483647 w 249"/>
                <a:gd name="T23" fmla="*/ 2147483647 h 208"/>
                <a:gd name="T24" fmla="*/ 2147483647 w 249"/>
                <a:gd name="T25" fmla="*/ 2147483647 h 208"/>
                <a:gd name="T26" fmla="*/ 2147483647 w 249"/>
                <a:gd name="T27" fmla="*/ 0 h 208"/>
                <a:gd name="T28" fmla="*/ 2147483647 w 249"/>
                <a:gd name="T29" fmla="*/ 0 h 208"/>
                <a:gd name="T30" fmla="*/ 2147483647 w 249"/>
                <a:gd name="T31" fmla="*/ 0 h 208"/>
                <a:gd name="T32" fmla="*/ 2147483647 w 249"/>
                <a:gd name="T33" fmla="*/ 0 h 208"/>
                <a:gd name="T34" fmla="*/ 2147483647 w 249"/>
                <a:gd name="T35" fmla="*/ 2147483647 h 208"/>
                <a:gd name="T36" fmla="*/ 2147483647 w 249"/>
                <a:gd name="T37" fmla="*/ 2147483647 h 208"/>
                <a:gd name="T38" fmla="*/ 2147483647 w 249"/>
                <a:gd name="T39" fmla="*/ 2147483647 h 208"/>
                <a:gd name="T40" fmla="*/ 2147483647 w 249"/>
                <a:gd name="T41" fmla="*/ 2147483647 h 208"/>
                <a:gd name="T42" fmla="*/ 2147483647 w 249"/>
                <a:gd name="T43" fmla="*/ 2147483647 h 208"/>
                <a:gd name="T44" fmla="*/ 2147483647 w 249"/>
                <a:gd name="T45" fmla="*/ 2147483647 h 208"/>
                <a:gd name="T46" fmla="*/ 2147483647 w 249"/>
                <a:gd name="T47" fmla="*/ 2147483647 h 208"/>
                <a:gd name="T48" fmla="*/ 2147483647 w 249"/>
                <a:gd name="T49" fmla="*/ 2147483647 h 208"/>
                <a:gd name="T50" fmla="*/ 2147483647 w 249"/>
                <a:gd name="T51" fmla="*/ 2147483647 h 208"/>
                <a:gd name="T52" fmla="*/ 2147483647 w 249"/>
                <a:gd name="T53" fmla="*/ 2147483647 h 208"/>
                <a:gd name="T54" fmla="*/ 2147483647 w 249"/>
                <a:gd name="T55" fmla="*/ 2147483647 h 208"/>
                <a:gd name="T56" fmla="*/ 0 w 249"/>
                <a:gd name="T57" fmla="*/ 2147483647 h 208"/>
                <a:gd name="T58" fmla="*/ 2147483647 w 249"/>
                <a:gd name="T59" fmla="*/ 2147483647 h 208"/>
                <a:gd name="T60" fmla="*/ 2147483647 w 249"/>
                <a:gd name="T61" fmla="*/ 2147483647 h 208"/>
                <a:gd name="T62" fmla="*/ 2147483647 w 249"/>
                <a:gd name="T63" fmla="*/ 2147483647 h 208"/>
                <a:gd name="T64" fmla="*/ 2147483647 w 249"/>
                <a:gd name="T65" fmla="*/ 2147483647 h 208"/>
                <a:gd name="T66" fmla="*/ 2147483647 w 249"/>
                <a:gd name="T67" fmla="*/ 2147483647 h 208"/>
                <a:gd name="T68" fmla="*/ 2147483647 w 249"/>
                <a:gd name="T69" fmla="*/ 2147483647 h 208"/>
                <a:gd name="T70" fmla="*/ 2147483647 w 249"/>
                <a:gd name="T71" fmla="*/ 2147483647 h 208"/>
                <a:gd name="T72" fmla="*/ 2147483647 w 249"/>
                <a:gd name="T73" fmla="*/ 2147483647 h 208"/>
                <a:gd name="T74" fmla="*/ 2147483647 w 249"/>
                <a:gd name="T75" fmla="*/ 2147483647 h 208"/>
                <a:gd name="T76" fmla="*/ 2147483647 w 249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72" name="Freeform 30"/>
            <p:cNvSpPr>
              <a:spLocks/>
            </p:cNvSpPr>
            <p:nvPr/>
          </p:nvSpPr>
          <p:spPr bwMode="auto">
            <a:xfrm>
              <a:off x="2190768" y="4395787"/>
              <a:ext cx="125412" cy="144462"/>
            </a:xfrm>
            <a:custGeom>
              <a:avLst/>
              <a:gdLst>
                <a:gd name="T0" fmla="*/ 2147483647 w 79"/>
                <a:gd name="T1" fmla="*/ 2147483647 h 91"/>
                <a:gd name="T2" fmla="*/ 2147483647 w 79"/>
                <a:gd name="T3" fmla="*/ 2147483647 h 91"/>
                <a:gd name="T4" fmla="*/ 2147483647 w 79"/>
                <a:gd name="T5" fmla="*/ 2147483647 h 91"/>
                <a:gd name="T6" fmla="*/ 2147483647 w 79"/>
                <a:gd name="T7" fmla="*/ 2147483647 h 91"/>
                <a:gd name="T8" fmla="*/ 2147483647 w 79"/>
                <a:gd name="T9" fmla="*/ 2147483647 h 91"/>
                <a:gd name="T10" fmla="*/ 2147483647 w 79"/>
                <a:gd name="T11" fmla="*/ 2147483647 h 91"/>
                <a:gd name="T12" fmla="*/ 2147483647 w 79"/>
                <a:gd name="T13" fmla="*/ 2147483647 h 91"/>
                <a:gd name="T14" fmla="*/ 2147483647 w 79"/>
                <a:gd name="T15" fmla="*/ 2147483647 h 91"/>
                <a:gd name="T16" fmla="*/ 2147483647 w 79"/>
                <a:gd name="T17" fmla="*/ 0 h 91"/>
                <a:gd name="T18" fmla="*/ 2147483647 w 79"/>
                <a:gd name="T19" fmla="*/ 0 h 91"/>
                <a:gd name="T20" fmla="*/ 2147483647 w 79"/>
                <a:gd name="T21" fmla="*/ 0 h 91"/>
                <a:gd name="T22" fmla="*/ 2147483647 w 79"/>
                <a:gd name="T23" fmla="*/ 2147483647 h 91"/>
                <a:gd name="T24" fmla="*/ 2147483647 w 79"/>
                <a:gd name="T25" fmla="*/ 2147483647 h 91"/>
                <a:gd name="T26" fmla="*/ 2147483647 w 79"/>
                <a:gd name="T27" fmla="*/ 2147483647 h 91"/>
                <a:gd name="T28" fmla="*/ 2147483647 w 79"/>
                <a:gd name="T29" fmla="*/ 2147483647 h 91"/>
                <a:gd name="T30" fmla="*/ 2147483647 w 79"/>
                <a:gd name="T31" fmla="*/ 2147483647 h 91"/>
                <a:gd name="T32" fmla="*/ 2147483647 w 79"/>
                <a:gd name="T33" fmla="*/ 2147483647 h 91"/>
                <a:gd name="T34" fmla="*/ 2147483647 w 79"/>
                <a:gd name="T35" fmla="*/ 2147483647 h 91"/>
                <a:gd name="T36" fmla="*/ 2147483647 w 79"/>
                <a:gd name="T37" fmla="*/ 2147483647 h 91"/>
                <a:gd name="T38" fmla="*/ 2147483647 w 79"/>
                <a:gd name="T39" fmla="*/ 2147483647 h 91"/>
                <a:gd name="T40" fmla="*/ 0 w 79"/>
                <a:gd name="T41" fmla="*/ 2147483647 h 91"/>
                <a:gd name="T42" fmla="*/ 0 w 79"/>
                <a:gd name="T43" fmla="*/ 2147483647 h 91"/>
                <a:gd name="T44" fmla="*/ 0 w 79"/>
                <a:gd name="T45" fmla="*/ 2147483647 h 91"/>
                <a:gd name="T46" fmla="*/ 2147483647 w 79"/>
                <a:gd name="T47" fmla="*/ 2147483647 h 91"/>
                <a:gd name="T48" fmla="*/ 2147483647 w 79"/>
                <a:gd name="T49" fmla="*/ 2147483647 h 91"/>
                <a:gd name="T50" fmla="*/ 2147483647 w 79"/>
                <a:gd name="T51" fmla="*/ 2147483647 h 91"/>
                <a:gd name="T52" fmla="*/ 2147483647 w 79"/>
                <a:gd name="T53" fmla="*/ 2147483647 h 91"/>
                <a:gd name="T54" fmla="*/ 2147483647 w 79"/>
                <a:gd name="T55" fmla="*/ 2147483647 h 91"/>
                <a:gd name="T56" fmla="*/ 2147483647 w 79"/>
                <a:gd name="T57" fmla="*/ 2147483647 h 91"/>
                <a:gd name="T58" fmla="*/ 2147483647 w 79"/>
                <a:gd name="T59" fmla="*/ 2147483647 h 91"/>
                <a:gd name="T60" fmla="*/ 2147483647 w 79"/>
                <a:gd name="T61" fmla="*/ 2147483647 h 91"/>
                <a:gd name="T62" fmla="*/ 2147483647 w 79"/>
                <a:gd name="T63" fmla="*/ 2147483647 h 91"/>
                <a:gd name="T64" fmla="*/ 2147483647 w 79"/>
                <a:gd name="T65" fmla="*/ 2147483647 h 91"/>
                <a:gd name="T66" fmla="*/ 2147483647 w 79"/>
                <a:gd name="T67" fmla="*/ 2147483647 h 91"/>
                <a:gd name="T68" fmla="*/ 2147483647 w 79"/>
                <a:gd name="T69" fmla="*/ 2147483647 h 91"/>
                <a:gd name="T70" fmla="*/ 2147483647 w 79"/>
                <a:gd name="T71" fmla="*/ 2147483647 h 91"/>
                <a:gd name="T72" fmla="*/ 2147483647 w 79"/>
                <a:gd name="T73" fmla="*/ 2147483647 h 91"/>
                <a:gd name="T74" fmla="*/ 2147483647 w 79"/>
                <a:gd name="T75" fmla="*/ 2147483647 h 91"/>
                <a:gd name="T76" fmla="*/ 2147483647 w 79"/>
                <a:gd name="T77" fmla="*/ 2147483647 h 91"/>
                <a:gd name="T78" fmla="*/ 2147483647 w 79"/>
                <a:gd name="T79" fmla="*/ 2147483647 h 91"/>
                <a:gd name="T80" fmla="*/ 2147483647 w 79"/>
                <a:gd name="T81" fmla="*/ 2147483647 h 91"/>
                <a:gd name="T82" fmla="*/ 2147483647 w 79"/>
                <a:gd name="T83" fmla="*/ 2147483647 h 91"/>
                <a:gd name="T84" fmla="*/ 2147483647 w 79"/>
                <a:gd name="T85" fmla="*/ 2147483647 h 91"/>
                <a:gd name="T86" fmla="*/ 2147483647 w 79"/>
                <a:gd name="T87" fmla="*/ 2147483647 h 91"/>
                <a:gd name="T88" fmla="*/ 2147483647 w 79"/>
                <a:gd name="T89" fmla="*/ 2147483647 h 91"/>
                <a:gd name="T90" fmla="*/ 2147483647 w 79"/>
                <a:gd name="T91" fmla="*/ 2147483647 h 91"/>
                <a:gd name="T92" fmla="*/ 2147483647 w 79"/>
                <a:gd name="T93" fmla="*/ 2147483647 h 91"/>
                <a:gd name="T94" fmla="*/ 2147483647 w 79"/>
                <a:gd name="T95" fmla="*/ 2147483647 h 91"/>
                <a:gd name="T96" fmla="*/ 2147483647 w 79"/>
                <a:gd name="T97" fmla="*/ 2147483647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73" name="Freeform 31"/>
            <p:cNvSpPr>
              <a:spLocks/>
            </p:cNvSpPr>
            <p:nvPr/>
          </p:nvSpPr>
          <p:spPr bwMode="auto">
            <a:xfrm>
              <a:off x="2203468" y="4435474"/>
              <a:ext cx="209550" cy="142875"/>
            </a:xfrm>
            <a:custGeom>
              <a:avLst/>
              <a:gdLst>
                <a:gd name="T0" fmla="*/ 2147483647 w 132"/>
                <a:gd name="T1" fmla="*/ 2147483647 h 90"/>
                <a:gd name="T2" fmla="*/ 0 w 132"/>
                <a:gd name="T3" fmla="*/ 2147483647 h 90"/>
                <a:gd name="T4" fmla="*/ 2147483647 w 132"/>
                <a:gd name="T5" fmla="*/ 2147483647 h 90"/>
                <a:gd name="T6" fmla="*/ 2147483647 w 132"/>
                <a:gd name="T7" fmla="*/ 2147483647 h 90"/>
                <a:gd name="T8" fmla="*/ 2147483647 w 132"/>
                <a:gd name="T9" fmla="*/ 2147483647 h 90"/>
                <a:gd name="T10" fmla="*/ 2147483647 w 132"/>
                <a:gd name="T11" fmla="*/ 2147483647 h 90"/>
                <a:gd name="T12" fmla="*/ 2147483647 w 132"/>
                <a:gd name="T13" fmla="*/ 2147483647 h 90"/>
                <a:gd name="T14" fmla="*/ 2147483647 w 132"/>
                <a:gd name="T15" fmla="*/ 2147483647 h 90"/>
                <a:gd name="T16" fmla="*/ 2147483647 w 132"/>
                <a:gd name="T17" fmla="*/ 2147483647 h 90"/>
                <a:gd name="T18" fmla="*/ 2147483647 w 132"/>
                <a:gd name="T19" fmla="*/ 2147483647 h 90"/>
                <a:gd name="T20" fmla="*/ 2147483647 w 132"/>
                <a:gd name="T21" fmla="*/ 2147483647 h 90"/>
                <a:gd name="T22" fmla="*/ 2147483647 w 132"/>
                <a:gd name="T23" fmla="*/ 2147483647 h 90"/>
                <a:gd name="T24" fmla="*/ 2147483647 w 132"/>
                <a:gd name="T25" fmla="*/ 2147483647 h 90"/>
                <a:gd name="T26" fmla="*/ 2147483647 w 132"/>
                <a:gd name="T27" fmla="*/ 2147483647 h 90"/>
                <a:gd name="T28" fmla="*/ 2147483647 w 132"/>
                <a:gd name="T29" fmla="*/ 2147483647 h 90"/>
                <a:gd name="T30" fmla="*/ 2147483647 w 132"/>
                <a:gd name="T31" fmla="*/ 2147483647 h 90"/>
                <a:gd name="T32" fmla="*/ 2147483647 w 132"/>
                <a:gd name="T33" fmla="*/ 2147483647 h 90"/>
                <a:gd name="T34" fmla="*/ 2147483647 w 132"/>
                <a:gd name="T35" fmla="*/ 2147483647 h 90"/>
                <a:gd name="T36" fmla="*/ 2147483647 w 132"/>
                <a:gd name="T37" fmla="*/ 2147483647 h 90"/>
                <a:gd name="T38" fmla="*/ 2147483647 w 132"/>
                <a:gd name="T39" fmla="*/ 2147483647 h 90"/>
                <a:gd name="T40" fmla="*/ 2147483647 w 132"/>
                <a:gd name="T41" fmla="*/ 2147483647 h 90"/>
                <a:gd name="T42" fmla="*/ 2147483647 w 132"/>
                <a:gd name="T43" fmla="*/ 2147483647 h 90"/>
                <a:gd name="T44" fmla="*/ 2147483647 w 132"/>
                <a:gd name="T45" fmla="*/ 2147483647 h 90"/>
                <a:gd name="T46" fmla="*/ 2147483647 w 132"/>
                <a:gd name="T47" fmla="*/ 2147483647 h 90"/>
                <a:gd name="T48" fmla="*/ 2147483647 w 132"/>
                <a:gd name="T49" fmla="*/ 2147483647 h 90"/>
                <a:gd name="T50" fmla="*/ 2147483647 w 132"/>
                <a:gd name="T51" fmla="*/ 2147483647 h 90"/>
                <a:gd name="T52" fmla="*/ 2147483647 w 132"/>
                <a:gd name="T53" fmla="*/ 0 h 90"/>
                <a:gd name="T54" fmla="*/ 2147483647 w 132"/>
                <a:gd name="T55" fmla="*/ 2147483647 h 90"/>
                <a:gd name="T56" fmla="*/ 2147483647 w 132"/>
                <a:gd name="T57" fmla="*/ 2147483647 h 90"/>
                <a:gd name="T58" fmla="*/ 2147483647 w 132"/>
                <a:gd name="T59" fmla="*/ 2147483647 h 90"/>
                <a:gd name="T60" fmla="*/ 2147483647 w 132"/>
                <a:gd name="T61" fmla="*/ 2147483647 h 90"/>
                <a:gd name="T62" fmla="*/ 2147483647 w 132"/>
                <a:gd name="T63" fmla="*/ 2147483647 h 90"/>
                <a:gd name="T64" fmla="*/ 2147483647 w 132"/>
                <a:gd name="T65" fmla="*/ 2147483647 h 90"/>
                <a:gd name="T66" fmla="*/ 2147483647 w 132"/>
                <a:gd name="T67" fmla="*/ 2147483647 h 90"/>
                <a:gd name="T68" fmla="*/ 2147483647 w 132"/>
                <a:gd name="T69" fmla="*/ 2147483647 h 90"/>
                <a:gd name="T70" fmla="*/ 2147483647 w 132"/>
                <a:gd name="T71" fmla="*/ 2147483647 h 90"/>
                <a:gd name="T72" fmla="*/ 2147483647 w 132"/>
                <a:gd name="T73" fmla="*/ 2147483647 h 90"/>
                <a:gd name="T74" fmla="*/ 2147483647 w 132"/>
                <a:gd name="T75" fmla="*/ 2147483647 h 90"/>
                <a:gd name="T76" fmla="*/ 2147483647 w 132"/>
                <a:gd name="T77" fmla="*/ 2147483647 h 90"/>
                <a:gd name="T78" fmla="*/ 2147483647 w 132"/>
                <a:gd name="T79" fmla="*/ 2147483647 h 90"/>
                <a:gd name="T80" fmla="*/ 2147483647 w 132"/>
                <a:gd name="T81" fmla="*/ 2147483647 h 90"/>
                <a:gd name="T82" fmla="*/ 2147483647 w 132"/>
                <a:gd name="T83" fmla="*/ 2147483647 h 90"/>
                <a:gd name="T84" fmla="*/ 2147483647 w 132"/>
                <a:gd name="T85" fmla="*/ 2147483647 h 90"/>
                <a:gd name="T86" fmla="*/ 2147483647 w 132"/>
                <a:gd name="T87" fmla="*/ 2147483647 h 90"/>
                <a:gd name="T88" fmla="*/ 2147483647 w 132"/>
                <a:gd name="T89" fmla="*/ 2147483647 h 90"/>
                <a:gd name="T90" fmla="*/ 2147483647 w 132"/>
                <a:gd name="T91" fmla="*/ 2147483647 h 90"/>
                <a:gd name="T92" fmla="*/ 2147483647 w 132"/>
                <a:gd name="T93" fmla="*/ 2147483647 h 90"/>
                <a:gd name="T94" fmla="*/ 2147483647 w 132"/>
                <a:gd name="T95" fmla="*/ 2147483647 h 90"/>
                <a:gd name="T96" fmla="*/ 2147483647 w 132"/>
                <a:gd name="T97" fmla="*/ 2147483647 h 90"/>
                <a:gd name="T98" fmla="*/ 2147483647 w 132"/>
                <a:gd name="T99" fmla="*/ 2147483647 h 90"/>
                <a:gd name="T100" fmla="*/ 2147483647 w 132"/>
                <a:gd name="T101" fmla="*/ 2147483647 h 90"/>
                <a:gd name="T102" fmla="*/ 2147483647 w 132"/>
                <a:gd name="T103" fmla="*/ 2147483647 h 90"/>
                <a:gd name="T104" fmla="*/ 2147483647 w 132"/>
                <a:gd name="T105" fmla="*/ 2147483647 h 90"/>
                <a:gd name="T106" fmla="*/ 2147483647 w 132"/>
                <a:gd name="T107" fmla="*/ 214748364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74" name="Freeform 32"/>
            <p:cNvSpPr>
              <a:spLocks/>
            </p:cNvSpPr>
            <p:nvPr/>
          </p:nvSpPr>
          <p:spPr bwMode="auto">
            <a:xfrm>
              <a:off x="2178068" y="4575174"/>
              <a:ext cx="152400" cy="50800"/>
            </a:xfrm>
            <a:custGeom>
              <a:avLst/>
              <a:gdLst>
                <a:gd name="T0" fmla="*/ 2147483647 w 96"/>
                <a:gd name="T1" fmla="*/ 2147483647 h 32"/>
                <a:gd name="T2" fmla="*/ 2147483647 w 96"/>
                <a:gd name="T3" fmla="*/ 0 h 32"/>
                <a:gd name="T4" fmla="*/ 0 w 96"/>
                <a:gd name="T5" fmla="*/ 2147483647 h 32"/>
                <a:gd name="T6" fmla="*/ 2147483647 w 96"/>
                <a:gd name="T7" fmla="*/ 2147483647 h 32"/>
                <a:gd name="T8" fmla="*/ 2147483647 w 96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75" name="Freeform 33"/>
            <p:cNvSpPr>
              <a:spLocks/>
            </p:cNvSpPr>
            <p:nvPr/>
          </p:nvSpPr>
          <p:spPr bwMode="auto">
            <a:xfrm>
              <a:off x="2252680" y="4592637"/>
              <a:ext cx="66675" cy="22225"/>
            </a:xfrm>
            <a:custGeom>
              <a:avLst/>
              <a:gdLst>
                <a:gd name="T0" fmla="*/ 2147483647 w 42"/>
                <a:gd name="T1" fmla="*/ 2147483647 h 14"/>
                <a:gd name="T2" fmla="*/ 2147483647 w 42"/>
                <a:gd name="T3" fmla="*/ 0 h 14"/>
                <a:gd name="T4" fmla="*/ 0 w 42"/>
                <a:gd name="T5" fmla="*/ 2147483647 h 14"/>
                <a:gd name="T6" fmla="*/ 2147483647 w 42"/>
                <a:gd name="T7" fmla="*/ 2147483647 h 14"/>
                <a:gd name="T8" fmla="*/ 2147483647 w 42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76" name="Freeform 34"/>
            <p:cNvSpPr>
              <a:spLocks/>
            </p:cNvSpPr>
            <p:nvPr/>
          </p:nvSpPr>
          <p:spPr bwMode="auto">
            <a:xfrm>
              <a:off x="2186005" y="4581524"/>
              <a:ext cx="44450" cy="15875"/>
            </a:xfrm>
            <a:custGeom>
              <a:avLst/>
              <a:gdLst>
                <a:gd name="T0" fmla="*/ 2147483647 w 28"/>
                <a:gd name="T1" fmla="*/ 2147483647 h 10"/>
                <a:gd name="T2" fmla="*/ 0 w 28"/>
                <a:gd name="T3" fmla="*/ 0 h 10"/>
                <a:gd name="T4" fmla="*/ 0 w 28"/>
                <a:gd name="T5" fmla="*/ 2147483647 h 10"/>
                <a:gd name="T6" fmla="*/ 2147483647 w 28"/>
                <a:gd name="T7" fmla="*/ 2147483647 h 10"/>
                <a:gd name="T8" fmla="*/ 2147483647 w 28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77" name="Freeform 35"/>
            <p:cNvSpPr>
              <a:spLocks/>
            </p:cNvSpPr>
            <p:nvPr/>
          </p:nvSpPr>
          <p:spPr bwMode="auto">
            <a:xfrm>
              <a:off x="2078055" y="4595812"/>
              <a:ext cx="257175" cy="87312"/>
            </a:xfrm>
            <a:custGeom>
              <a:avLst/>
              <a:gdLst>
                <a:gd name="T0" fmla="*/ 0 w 162"/>
                <a:gd name="T1" fmla="*/ 2147483647 h 55"/>
                <a:gd name="T2" fmla="*/ 0 w 162"/>
                <a:gd name="T3" fmla="*/ 2147483647 h 55"/>
                <a:gd name="T4" fmla="*/ 2147483647 w 162"/>
                <a:gd name="T5" fmla="*/ 2147483647 h 55"/>
                <a:gd name="T6" fmla="*/ 2147483647 w 162"/>
                <a:gd name="T7" fmla="*/ 2147483647 h 55"/>
                <a:gd name="T8" fmla="*/ 2147483647 w 162"/>
                <a:gd name="T9" fmla="*/ 2147483647 h 55"/>
                <a:gd name="T10" fmla="*/ 2147483647 w 162"/>
                <a:gd name="T11" fmla="*/ 2147483647 h 55"/>
                <a:gd name="T12" fmla="*/ 2147483647 w 162"/>
                <a:gd name="T13" fmla="*/ 2147483647 h 55"/>
                <a:gd name="T14" fmla="*/ 2147483647 w 162"/>
                <a:gd name="T15" fmla="*/ 2147483647 h 55"/>
                <a:gd name="T16" fmla="*/ 2147483647 w 162"/>
                <a:gd name="T17" fmla="*/ 2147483647 h 55"/>
                <a:gd name="T18" fmla="*/ 2147483647 w 162"/>
                <a:gd name="T19" fmla="*/ 2147483647 h 55"/>
                <a:gd name="T20" fmla="*/ 2147483647 w 162"/>
                <a:gd name="T21" fmla="*/ 2147483647 h 55"/>
                <a:gd name="T22" fmla="*/ 2147483647 w 162"/>
                <a:gd name="T23" fmla="*/ 2147483647 h 55"/>
                <a:gd name="T24" fmla="*/ 2147483647 w 162"/>
                <a:gd name="T25" fmla="*/ 2147483647 h 55"/>
                <a:gd name="T26" fmla="*/ 2147483647 w 162"/>
                <a:gd name="T27" fmla="*/ 2147483647 h 55"/>
                <a:gd name="T28" fmla="*/ 2147483647 w 162"/>
                <a:gd name="T29" fmla="*/ 2147483647 h 55"/>
                <a:gd name="T30" fmla="*/ 2147483647 w 162"/>
                <a:gd name="T31" fmla="*/ 2147483647 h 55"/>
                <a:gd name="T32" fmla="*/ 2147483647 w 162"/>
                <a:gd name="T33" fmla="*/ 0 h 55"/>
                <a:gd name="T34" fmla="*/ 2147483647 w 162"/>
                <a:gd name="T35" fmla="*/ 2147483647 h 55"/>
                <a:gd name="T36" fmla="*/ 2147483647 w 162"/>
                <a:gd name="T37" fmla="*/ 2147483647 h 55"/>
                <a:gd name="T38" fmla="*/ 2147483647 w 162"/>
                <a:gd name="T39" fmla="*/ 2147483647 h 55"/>
                <a:gd name="T40" fmla="*/ 2147483647 w 162"/>
                <a:gd name="T41" fmla="*/ 2147483647 h 55"/>
                <a:gd name="T42" fmla="*/ 2147483647 w 162"/>
                <a:gd name="T43" fmla="*/ 2147483647 h 55"/>
                <a:gd name="T44" fmla="*/ 2147483647 w 162"/>
                <a:gd name="T45" fmla="*/ 2147483647 h 55"/>
                <a:gd name="T46" fmla="*/ 2147483647 w 162"/>
                <a:gd name="T47" fmla="*/ 2147483647 h 55"/>
                <a:gd name="T48" fmla="*/ 2147483647 w 162"/>
                <a:gd name="T49" fmla="*/ 2147483647 h 55"/>
                <a:gd name="T50" fmla="*/ 2147483647 w 162"/>
                <a:gd name="T51" fmla="*/ 2147483647 h 55"/>
                <a:gd name="T52" fmla="*/ 2147483647 w 162"/>
                <a:gd name="T53" fmla="*/ 2147483647 h 55"/>
                <a:gd name="T54" fmla="*/ 2147483647 w 162"/>
                <a:gd name="T55" fmla="*/ 2147483647 h 55"/>
                <a:gd name="T56" fmla="*/ 2147483647 w 162"/>
                <a:gd name="T57" fmla="*/ 2147483647 h 55"/>
                <a:gd name="T58" fmla="*/ 2147483647 w 162"/>
                <a:gd name="T59" fmla="*/ 2147483647 h 55"/>
                <a:gd name="T60" fmla="*/ 2147483647 w 162"/>
                <a:gd name="T61" fmla="*/ 2147483647 h 55"/>
                <a:gd name="T62" fmla="*/ 2147483647 w 162"/>
                <a:gd name="T63" fmla="*/ 2147483647 h 55"/>
                <a:gd name="T64" fmla="*/ 2147483647 w 162"/>
                <a:gd name="T65" fmla="*/ 2147483647 h 55"/>
                <a:gd name="T66" fmla="*/ 2147483647 w 162"/>
                <a:gd name="T67" fmla="*/ 2147483647 h 55"/>
                <a:gd name="T68" fmla="*/ 0 w 162"/>
                <a:gd name="T69" fmla="*/ 214748364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78" name="Freeform 36"/>
            <p:cNvSpPr>
              <a:spLocks/>
            </p:cNvSpPr>
            <p:nvPr/>
          </p:nvSpPr>
          <p:spPr bwMode="auto">
            <a:xfrm>
              <a:off x="2335230" y="4586287"/>
              <a:ext cx="90488" cy="41275"/>
            </a:xfrm>
            <a:custGeom>
              <a:avLst/>
              <a:gdLst>
                <a:gd name="T0" fmla="*/ 2147483647 w 57"/>
                <a:gd name="T1" fmla="*/ 2147483647 h 26"/>
                <a:gd name="T2" fmla="*/ 2147483647 w 57"/>
                <a:gd name="T3" fmla="*/ 2147483647 h 26"/>
                <a:gd name="T4" fmla="*/ 2147483647 w 57"/>
                <a:gd name="T5" fmla="*/ 0 h 26"/>
                <a:gd name="T6" fmla="*/ 0 w 57"/>
                <a:gd name="T7" fmla="*/ 2147483647 h 26"/>
                <a:gd name="T8" fmla="*/ 0 w 57"/>
                <a:gd name="T9" fmla="*/ 2147483647 h 26"/>
                <a:gd name="T10" fmla="*/ 2147483647 w 57"/>
                <a:gd name="T11" fmla="*/ 2147483647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79" name="Freeform 37"/>
            <p:cNvSpPr>
              <a:spLocks/>
            </p:cNvSpPr>
            <p:nvPr/>
          </p:nvSpPr>
          <p:spPr bwMode="auto">
            <a:xfrm>
              <a:off x="2095518" y="4413249"/>
              <a:ext cx="50800" cy="193675"/>
            </a:xfrm>
            <a:custGeom>
              <a:avLst/>
              <a:gdLst>
                <a:gd name="T0" fmla="*/ 2147483647 w 32"/>
                <a:gd name="T1" fmla="*/ 2147483647 h 122"/>
                <a:gd name="T2" fmla="*/ 2147483647 w 32"/>
                <a:gd name="T3" fmla="*/ 2147483647 h 122"/>
                <a:gd name="T4" fmla="*/ 2147483647 w 32"/>
                <a:gd name="T5" fmla="*/ 2147483647 h 122"/>
                <a:gd name="T6" fmla="*/ 2147483647 w 32"/>
                <a:gd name="T7" fmla="*/ 2147483647 h 122"/>
                <a:gd name="T8" fmla="*/ 2147483647 w 32"/>
                <a:gd name="T9" fmla="*/ 2147483647 h 122"/>
                <a:gd name="T10" fmla="*/ 2147483647 w 32"/>
                <a:gd name="T11" fmla="*/ 2147483647 h 122"/>
                <a:gd name="T12" fmla="*/ 2147483647 w 32"/>
                <a:gd name="T13" fmla="*/ 2147483647 h 122"/>
                <a:gd name="T14" fmla="*/ 2147483647 w 32"/>
                <a:gd name="T15" fmla="*/ 0 h 122"/>
                <a:gd name="T16" fmla="*/ 2147483647 w 32"/>
                <a:gd name="T17" fmla="*/ 0 h 122"/>
                <a:gd name="T18" fmla="*/ 2147483647 w 32"/>
                <a:gd name="T19" fmla="*/ 0 h 122"/>
                <a:gd name="T20" fmla="*/ 2147483647 w 32"/>
                <a:gd name="T21" fmla="*/ 0 h 122"/>
                <a:gd name="T22" fmla="*/ 2147483647 w 32"/>
                <a:gd name="T23" fmla="*/ 0 h 122"/>
                <a:gd name="T24" fmla="*/ 2147483647 w 32"/>
                <a:gd name="T25" fmla="*/ 0 h 122"/>
                <a:gd name="T26" fmla="*/ 2147483647 w 32"/>
                <a:gd name="T27" fmla="*/ 2147483647 h 122"/>
                <a:gd name="T28" fmla="*/ 2147483647 w 32"/>
                <a:gd name="T29" fmla="*/ 2147483647 h 122"/>
                <a:gd name="T30" fmla="*/ 2147483647 w 32"/>
                <a:gd name="T31" fmla="*/ 2147483647 h 122"/>
                <a:gd name="T32" fmla="*/ 0 w 32"/>
                <a:gd name="T33" fmla="*/ 2147483647 h 122"/>
                <a:gd name="T34" fmla="*/ 0 w 32"/>
                <a:gd name="T35" fmla="*/ 2147483647 h 122"/>
                <a:gd name="T36" fmla="*/ 2147483647 w 32"/>
                <a:gd name="T37" fmla="*/ 2147483647 h 122"/>
                <a:gd name="T38" fmla="*/ 2147483647 w 32"/>
                <a:gd name="T39" fmla="*/ 2147483647 h 122"/>
                <a:gd name="T40" fmla="*/ 2147483647 w 32"/>
                <a:gd name="T41" fmla="*/ 2147483647 h 122"/>
                <a:gd name="T42" fmla="*/ 2147483647 w 32"/>
                <a:gd name="T43" fmla="*/ 2147483647 h 122"/>
                <a:gd name="T44" fmla="*/ 2147483647 w 32"/>
                <a:gd name="T45" fmla="*/ 2147483647 h 122"/>
                <a:gd name="T46" fmla="*/ 2147483647 w 32"/>
                <a:gd name="T47" fmla="*/ 2147483647 h 122"/>
                <a:gd name="T48" fmla="*/ 2147483647 w 32"/>
                <a:gd name="T49" fmla="*/ 2147483647 h 122"/>
                <a:gd name="T50" fmla="*/ 2147483647 w 32"/>
                <a:gd name="T51" fmla="*/ 2147483647 h 122"/>
                <a:gd name="T52" fmla="*/ 2147483647 w 32"/>
                <a:gd name="T53" fmla="*/ 2147483647 h 122"/>
                <a:gd name="T54" fmla="*/ 2147483647 w 32"/>
                <a:gd name="T55" fmla="*/ 2147483647 h 122"/>
                <a:gd name="T56" fmla="*/ 2147483647 w 32"/>
                <a:gd name="T57" fmla="*/ 2147483647 h 122"/>
                <a:gd name="T58" fmla="*/ 2147483647 w 32"/>
                <a:gd name="T59" fmla="*/ 2147483647 h 122"/>
                <a:gd name="T60" fmla="*/ 2147483647 w 32"/>
                <a:gd name="T61" fmla="*/ 2147483647 h 122"/>
                <a:gd name="T62" fmla="*/ 2147483647 w 32"/>
                <a:gd name="T63" fmla="*/ 2147483647 h 122"/>
                <a:gd name="T64" fmla="*/ 2147483647 w 32"/>
                <a:gd name="T65" fmla="*/ 2147483647 h 122"/>
                <a:gd name="T66" fmla="*/ 2147483647 w 32"/>
                <a:gd name="T67" fmla="*/ 2147483647 h 122"/>
                <a:gd name="T68" fmla="*/ 2147483647 w 32"/>
                <a:gd name="T69" fmla="*/ 2147483647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0" name="Freeform 38"/>
            <p:cNvSpPr>
              <a:spLocks/>
            </p:cNvSpPr>
            <p:nvPr/>
          </p:nvSpPr>
          <p:spPr bwMode="auto">
            <a:xfrm>
              <a:off x="2097105" y="4414837"/>
              <a:ext cx="42863" cy="165100"/>
            </a:xfrm>
            <a:custGeom>
              <a:avLst/>
              <a:gdLst>
                <a:gd name="T0" fmla="*/ 2147483647 w 27"/>
                <a:gd name="T1" fmla="*/ 2147483647 h 104"/>
                <a:gd name="T2" fmla="*/ 2147483647 w 27"/>
                <a:gd name="T3" fmla="*/ 2147483647 h 104"/>
                <a:gd name="T4" fmla="*/ 2147483647 w 27"/>
                <a:gd name="T5" fmla="*/ 2147483647 h 104"/>
                <a:gd name="T6" fmla="*/ 2147483647 w 27"/>
                <a:gd name="T7" fmla="*/ 2147483647 h 104"/>
                <a:gd name="T8" fmla="*/ 2147483647 w 27"/>
                <a:gd name="T9" fmla="*/ 2147483647 h 104"/>
                <a:gd name="T10" fmla="*/ 2147483647 w 27"/>
                <a:gd name="T11" fmla="*/ 2147483647 h 104"/>
                <a:gd name="T12" fmla="*/ 2147483647 w 27"/>
                <a:gd name="T13" fmla="*/ 0 h 104"/>
                <a:gd name="T14" fmla="*/ 2147483647 w 27"/>
                <a:gd name="T15" fmla="*/ 0 h 104"/>
                <a:gd name="T16" fmla="*/ 2147483647 w 27"/>
                <a:gd name="T17" fmla="*/ 0 h 104"/>
                <a:gd name="T18" fmla="*/ 2147483647 w 27"/>
                <a:gd name="T19" fmla="*/ 0 h 104"/>
                <a:gd name="T20" fmla="*/ 2147483647 w 27"/>
                <a:gd name="T21" fmla="*/ 0 h 104"/>
                <a:gd name="T22" fmla="*/ 2147483647 w 27"/>
                <a:gd name="T23" fmla="*/ 0 h 104"/>
                <a:gd name="T24" fmla="*/ 2147483647 w 27"/>
                <a:gd name="T25" fmla="*/ 0 h 104"/>
                <a:gd name="T26" fmla="*/ 2147483647 w 27"/>
                <a:gd name="T27" fmla="*/ 2147483647 h 104"/>
                <a:gd name="T28" fmla="*/ 2147483647 w 27"/>
                <a:gd name="T29" fmla="*/ 2147483647 h 104"/>
                <a:gd name="T30" fmla="*/ 2147483647 w 27"/>
                <a:gd name="T31" fmla="*/ 2147483647 h 104"/>
                <a:gd name="T32" fmla="*/ 0 w 27"/>
                <a:gd name="T33" fmla="*/ 2147483647 h 104"/>
                <a:gd name="T34" fmla="*/ 0 w 27"/>
                <a:gd name="T35" fmla="*/ 2147483647 h 104"/>
                <a:gd name="T36" fmla="*/ 0 w 27"/>
                <a:gd name="T37" fmla="*/ 2147483647 h 104"/>
                <a:gd name="T38" fmla="*/ 2147483647 w 27"/>
                <a:gd name="T39" fmla="*/ 2147483647 h 104"/>
                <a:gd name="T40" fmla="*/ 2147483647 w 27"/>
                <a:gd name="T41" fmla="*/ 2147483647 h 104"/>
                <a:gd name="T42" fmla="*/ 2147483647 w 27"/>
                <a:gd name="T43" fmla="*/ 2147483647 h 104"/>
                <a:gd name="T44" fmla="*/ 2147483647 w 27"/>
                <a:gd name="T45" fmla="*/ 2147483647 h 104"/>
                <a:gd name="T46" fmla="*/ 2147483647 w 27"/>
                <a:gd name="T47" fmla="*/ 2147483647 h 104"/>
                <a:gd name="T48" fmla="*/ 2147483647 w 27"/>
                <a:gd name="T49" fmla="*/ 2147483647 h 104"/>
                <a:gd name="T50" fmla="*/ 2147483647 w 27"/>
                <a:gd name="T51" fmla="*/ 2147483647 h 104"/>
                <a:gd name="T52" fmla="*/ 2147483647 w 27"/>
                <a:gd name="T53" fmla="*/ 2147483647 h 104"/>
                <a:gd name="T54" fmla="*/ 2147483647 w 27"/>
                <a:gd name="T55" fmla="*/ 2147483647 h 104"/>
                <a:gd name="T56" fmla="*/ 2147483647 w 27"/>
                <a:gd name="T57" fmla="*/ 2147483647 h 104"/>
                <a:gd name="T58" fmla="*/ 2147483647 w 27"/>
                <a:gd name="T59" fmla="*/ 2147483647 h 104"/>
                <a:gd name="T60" fmla="*/ 2147483647 w 27"/>
                <a:gd name="T61" fmla="*/ 2147483647 h 104"/>
                <a:gd name="T62" fmla="*/ 2147483647 w 27"/>
                <a:gd name="T63" fmla="*/ 2147483647 h 104"/>
                <a:gd name="T64" fmla="*/ 2147483647 w 27"/>
                <a:gd name="T65" fmla="*/ 2147483647 h 104"/>
                <a:gd name="T66" fmla="*/ 2147483647 w 27"/>
                <a:gd name="T67" fmla="*/ 2147483647 h 104"/>
                <a:gd name="T68" fmla="*/ 2147483647 w 27"/>
                <a:gd name="T69" fmla="*/ 2147483647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1" name="Freeform 39"/>
            <p:cNvSpPr>
              <a:spLocks/>
            </p:cNvSpPr>
            <p:nvPr/>
          </p:nvSpPr>
          <p:spPr bwMode="auto">
            <a:xfrm>
              <a:off x="2100280" y="4416424"/>
              <a:ext cx="34925" cy="133350"/>
            </a:xfrm>
            <a:custGeom>
              <a:avLst/>
              <a:gdLst>
                <a:gd name="T0" fmla="*/ 2147483647 w 22"/>
                <a:gd name="T1" fmla="*/ 2147483647 h 84"/>
                <a:gd name="T2" fmla="*/ 2147483647 w 22"/>
                <a:gd name="T3" fmla="*/ 2147483647 h 84"/>
                <a:gd name="T4" fmla="*/ 2147483647 w 22"/>
                <a:gd name="T5" fmla="*/ 2147483647 h 84"/>
                <a:gd name="T6" fmla="*/ 2147483647 w 22"/>
                <a:gd name="T7" fmla="*/ 2147483647 h 84"/>
                <a:gd name="T8" fmla="*/ 2147483647 w 22"/>
                <a:gd name="T9" fmla="*/ 2147483647 h 84"/>
                <a:gd name="T10" fmla="*/ 2147483647 w 22"/>
                <a:gd name="T11" fmla="*/ 0 h 84"/>
                <a:gd name="T12" fmla="*/ 2147483647 w 22"/>
                <a:gd name="T13" fmla="*/ 0 h 84"/>
                <a:gd name="T14" fmla="*/ 2147483647 w 22"/>
                <a:gd name="T15" fmla="*/ 0 h 84"/>
                <a:gd name="T16" fmla="*/ 2147483647 w 22"/>
                <a:gd name="T17" fmla="*/ 0 h 84"/>
                <a:gd name="T18" fmla="*/ 2147483647 w 22"/>
                <a:gd name="T19" fmla="*/ 0 h 84"/>
                <a:gd name="T20" fmla="*/ 2147483647 w 22"/>
                <a:gd name="T21" fmla="*/ 0 h 84"/>
                <a:gd name="T22" fmla="*/ 2147483647 w 22"/>
                <a:gd name="T23" fmla="*/ 0 h 84"/>
                <a:gd name="T24" fmla="*/ 2147483647 w 22"/>
                <a:gd name="T25" fmla="*/ 0 h 84"/>
                <a:gd name="T26" fmla="*/ 2147483647 w 22"/>
                <a:gd name="T27" fmla="*/ 0 h 84"/>
                <a:gd name="T28" fmla="*/ 2147483647 w 22"/>
                <a:gd name="T29" fmla="*/ 2147483647 h 84"/>
                <a:gd name="T30" fmla="*/ 2147483647 w 22"/>
                <a:gd name="T31" fmla="*/ 2147483647 h 84"/>
                <a:gd name="T32" fmla="*/ 0 w 22"/>
                <a:gd name="T33" fmla="*/ 2147483647 h 84"/>
                <a:gd name="T34" fmla="*/ 0 w 22"/>
                <a:gd name="T35" fmla="*/ 2147483647 h 84"/>
                <a:gd name="T36" fmla="*/ 0 w 22"/>
                <a:gd name="T37" fmla="*/ 2147483647 h 84"/>
                <a:gd name="T38" fmla="*/ 0 w 22"/>
                <a:gd name="T39" fmla="*/ 2147483647 h 84"/>
                <a:gd name="T40" fmla="*/ 2147483647 w 22"/>
                <a:gd name="T41" fmla="*/ 2147483647 h 84"/>
                <a:gd name="T42" fmla="*/ 2147483647 w 22"/>
                <a:gd name="T43" fmla="*/ 2147483647 h 84"/>
                <a:gd name="T44" fmla="*/ 2147483647 w 22"/>
                <a:gd name="T45" fmla="*/ 2147483647 h 84"/>
                <a:gd name="T46" fmla="*/ 2147483647 w 22"/>
                <a:gd name="T47" fmla="*/ 2147483647 h 84"/>
                <a:gd name="T48" fmla="*/ 2147483647 w 22"/>
                <a:gd name="T49" fmla="*/ 2147483647 h 84"/>
                <a:gd name="T50" fmla="*/ 2147483647 w 22"/>
                <a:gd name="T51" fmla="*/ 2147483647 h 84"/>
                <a:gd name="T52" fmla="*/ 2147483647 w 22"/>
                <a:gd name="T53" fmla="*/ 2147483647 h 84"/>
                <a:gd name="T54" fmla="*/ 2147483647 w 22"/>
                <a:gd name="T55" fmla="*/ 2147483647 h 84"/>
                <a:gd name="T56" fmla="*/ 2147483647 w 22"/>
                <a:gd name="T57" fmla="*/ 2147483647 h 84"/>
                <a:gd name="T58" fmla="*/ 2147483647 w 22"/>
                <a:gd name="T59" fmla="*/ 2147483647 h 84"/>
                <a:gd name="T60" fmla="*/ 2147483647 w 22"/>
                <a:gd name="T61" fmla="*/ 2147483647 h 84"/>
                <a:gd name="T62" fmla="*/ 2147483647 w 22"/>
                <a:gd name="T63" fmla="*/ 2147483647 h 84"/>
                <a:gd name="T64" fmla="*/ 2147483647 w 22"/>
                <a:gd name="T65" fmla="*/ 2147483647 h 84"/>
                <a:gd name="T66" fmla="*/ 2147483647 w 22"/>
                <a:gd name="T67" fmla="*/ 2147483647 h 84"/>
                <a:gd name="T68" fmla="*/ 2147483647 w 22"/>
                <a:gd name="T69" fmla="*/ 2147483647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2" name="Freeform 40"/>
            <p:cNvSpPr>
              <a:spLocks/>
            </p:cNvSpPr>
            <p:nvPr/>
          </p:nvSpPr>
          <p:spPr bwMode="auto">
            <a:xfrm>
              <a:off x="2101868" y="4416424"/>
              <a:ext cx="26987" cy="103188"/>
            </a:xfrm>
            <a:custGeom>
              <a:avLst/>
              <a:gdLst>
                <a:gd name="T0" fmla="*/ 2147483647 w 17"/>
                <a:gd name="T1" fmla="*/ 2147483647 h 65"/>
                <a:gd name="T2" fmla="*/ 2147483647 w 17"/>
                <a:gd name="T3" fmla="*/ 2147483647 h 65"/>
                <a:gd name="T4" fmla="*/ 2147483647 w 17"/>
                <a:gd name="T5" fmla="*/ 2147483647 h 65"/>
                <a:gd name="T6" fmla="*/ 2147483647 w 17"/>
                <a:gd name="T7" fmla="*/ 2147483647 h 65"/>
                <a:gd name="T8" fmla="*/ 2147483647 w 17"/>
                <a:gd name="T9" fmla="*/ 2147483647 h 65"/>
                <a:gd name="T10" fmla="*/ 2147483647 w 17"/>
                <a:gd name="T11" fmla="*/ 0 h 65"/>
                <a:gd name="T12" fmla="*/ 2147483647 w 17"/>
                <a:gd name="T13" fmla="*/ 2147483647 h 65"/>
                <a:gd name="T14" fmla="*/ 2147483647 w 17"/>
                <a:gd name="T15" fmla="*/ 2147483647 h 65"/>
                <a:gd name="T16" fmla="*/ 0 w 17"/>
                <a:gd name="T17" fmla="*/ 2147483647 h 65"/>
                <a:gd name="T18" fmla="*/ 0 w 17"/>
                <a:gd name="T19" fmla="*/ 2147483647 h 65"/>
                <a:gd name="T20" fmla="*/ 0 w 17"/>
                <a:gd name="T21" fmla="*/ 2147483647 h 65"/>
                <a:gd name="T22" fmla="*/ 2147483647 w 17"/>
                <a:gd name="T23" fmla="*/ 2147483647 h 65"/>
                <a:gd name="T24" fmla="*/ 2147483647 w 17"/>
                <a:gd name="T25" fmla="*/ 2147483647 h 65"/>
                <a:gd name="T26" fmla="*/ 2147483647 w 17"/>
                <a:gd name="T27" fmla="*/ 2147483647 h 65"/>
                <a:gd name="T28" fmla="*/ 2147483647 w 17"/>
                <a:gd name="T29" fmla="*/ 2147483647 h 65"/>
                <a:gd name="T30" fmla="*/ 2147483647 w 17"/>
                <a:gd name="T31" fmla="*/ 2147483647 h 65"/>
                <a:gd name="T32" fmla="*/ 2147483647 w 17"/>
                <a:gd name="T33" fmla="*/ 2147483647 h 65"/>
                <a:gd name="T34" fmla="*/ 2147483647 w 17"/>
                <a:gd name="T35" fmla="*/ 2147483647 h 65"/>
                <a:gd name="T36" fmla="*/ 2147483647 w 17"/>
                <a:gd name="T37" fmla="*/ 2147483647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3" name="Freeform 41"/>
            <p:cNvSpPr>
              <a:spLocks/>
            </p:cNvSpPr>
            <p:nvPr/>
          </p:nvSpPr>
          <p:spPr bwMode="auto">
            <a:xfrm>
              <a:off x="2101868" y="4418012"/>
              <a:ext cx="22225" cy="74612"/>
            </a:xfrm>
            <a:custGeom>
              <a:avLst/>
              <a:gdLst>
                <a:gd name="T0" fmla="*/ 2147483647 w 14"/>
                <a:gd name="T1" fmla="*/ 2147483647 h 47"/>
                <a:gd name="T2" fmla="*/ 2147483647 w 14"/>
                <a:gd name="T3" fmla="*/ 2147483647 h 47"/>
                <a:gd name="T4" fmla="*/ 2147483647 w 14"/>
                <a:gd name="T5" fmla="*/ 2147483647 h 47"/>
                <a:gd name="T6" fmla="*/ 2147483647 w 14"/>
                <a:gd name="T7" fmla="*/ 2147483647 h 47"/>
                <a:gd name="T8" fmla="*/ 2147483647 w 14"/>
                <a:gd name="T9" fmla="*/ 0 h 47"/>
                <a:gd name="T10" fmla="*/ 2147483647 w 14"/>
                <a:gd name="T11" fmla="*/ 0 h 47"/>
                <a:gd name="T12" fmla="*/ 2147483647 w 14"/>
                <a:gd name="T13" fmla="*/ 2147483647 h 47"/>
                <a:gd name="T14" fmla="*/ 2147483647 w 14"/>
                <a:gd name="T15" fmla="*/ 2147483647 h 47"/>
                <a:gd name="T16" fmla="*/ 0 w 14"/>
                <a:gd name="T17" fmla="*/ 2147483647 h 47"/>
                <a:gd name="T18" fmla="*/ 0 w 14"/>
                <a:gd name="T19" fmla="*/ 2147483647 h 47"/>
                <a:gd name="T20" fmla="*/ 2147483647 w 14"/>
                <a:gd name="T21" fmla="*/ 2147483647 h 47"/>
                <a:gd name="T22" fmla="*/ 2147483647 w 14"/>
                <a:gd name="T23" fmla="*/ 2147483647 h 47"/>
                <a:gd name="T24" fmla="*/ 2147483647 w 14"/>
                <a:gd name="T25" fmla="*/ 2147483647 h 47"/>
                <a:gd name="T26" fmla="*/ 2147483647 w 14"/>
                <a:gd name="T27" fmla="*/ 2147483647 h 47"/>
                <a:gd name="T28" fmla="*/ 2147483647 w 14"/>
                <a:gd name="T29" fmla="*/ 2147483647 h 47"/>
                <a:gd name="T30" fmla="*/ 2147483647 w 14"/>
                <a:gd name="T31" fmla="*/ 2147483647 h 47"/>
                <a:gd name="T32" fmla="*/ 2147483647 w 14"/>
                <a:gd name="T33" fmla="*/ 2147483647 h 47"/>
                <a:gd name="T34" fmla="*/ 2147483647 w 14"/>
                <a:gd name="T35" fmla="*/ 2147483647 h 47"/>
                <a:gd name="T36" fmla="*/ 2147483647 w 14"/>
                <a:gd name="T37" fmla="*/ 2147483647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4" name="Freeform 42"/>
            <p:cNvSpPr>
              <a:spLocks/>
            </p:cNvSpPr>
            <p:nvPr/>
          </p:nvSpPr>
          <p:spPr bwMode="auto">
            <a:xfrm>
              <a:off x="2103455" y="4419599"/>
              <a:ext cx="14288" cy="42863"/>
            </a:xfrm>
            <a:custGeom>
              <a:avLst/>
              <a:gdLst>
                <a:gd name="T0" fmla="*/ 2147483647 w 9"/>
                <a:gd name="T1" fmla="*/ 2147483647 h 27"/>
                <a:gd name="T2" fmla="*/ 2147483647 w 9"/>
                <a:gd name="T3" fmla="*/ 2147483647 h 27"/>
                <a:gd name="T4" fmla="*/ 2147483647 w 9"/>
                <a:gd name="T5" fmla="*/ 2147483647 h 27"/>
                <a:gd name="T6" fmla="*/ 2147483647 w 9"/>
                <a:gd name="T7" fmla="*/ 2147483647 h 27"/>
                <a:gd name="T8" fmla="*/ 2147483647 w 9"/>
                <a:gd name="T9" fmla="*/ 0 h 27"/>
                <a:gd name="T10" fmla="*/ 2147483647 w 9"/>
                <a:gd name="T11" fmla="*/ 0 h 27"/>
                <a:gd name="T12" fmla="*/ 2147483647 w 9"/>
                <a:gd name="T13" fmla="*/ 0 h 27"/>
                <a:gd name="T14" fmla="*/ 2147483647 w 9"/>
                <a:gd name="T15" fmla="*/ 2147483647 h 27"/>
                <a:gd name="T16" fmla="*/ 0 w 9"/>
                <a:gd name="T17" fmla="*/ 2147483647 h 27"/>
                <a:gd name="T18" fmla="*/ 0 w 9"/>
                <a:gd name="T19" fmla="*/ 2147483647 h 27"/>
                <a:gd name="T20" fmla="*/ 0 w 9"/>
                <a:gd name="T21" fmla="*/ 2147483647 h 27"/>
                <a:gd name="T22" fmla="*/ 2147483647 w 9"/>
                <a:gd name="T23" fmla="*/ 2147483647 h 27"/>
                <a:gd name="T24" fmla="*/ 2147483647 w 9"/>
                <a:gd name="T25" fmla="*/ 2147483647 h 27"/>
                <a:gd name="T26" fmla="*/ 2147483647 w 9"/>
                <a:gd name="T27" fmla="*/ 2147483647 h 27"/>
                <a:gd name="T28" fmla="*/ 2147483647 w 9"/>
                <a:gd name="T29" fmla="*/ 2147483647 h 27"/>
                <a:gd name="T30" fmla="*/ 2147483647 w 9"/>
                <a:gd name="T31" fmla="*/ 2147483647 h 27"/>
                <a:gd name="T32" fmla="*/ 2147483647 w 9"/>
                <a:gd name="T33" fmla="*/ 2147483647 h 27"/>
                <a:gd name="T34" fmla="*/ 2147483647 w 9"/>
                <a:gd name="T35" fmla="*/ 2147483647 h 27"/>
                <a:gd name="T36" fmla="*/ 2147483647 w 9"/>
                <a:gd name="T37" fmla="*/ 2147483647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5" name="Freeform 43"/>
            <p:cNvSpPr>
              <a:spLocks/>
            </p:cNvSpPr>
            <p:nvPr/>
          </p:nvSpPr>
          <p:spPr bwMode="auto">
            <a:xfrm>
              <a:off x="2279668" y="4541837"/>
              <a:ext cx="22225" cy="20637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0 h 13"/>
                <a:gd name="T28" fmla="*/ 2147483647 w 14"/>
                <a:gd name="T29" fmla="*/ 0 h 13"/>
                <a:gd name="T30" fmla="*/ 2147483647 w 14"/>
                <a:gd name="T31" fmla="*/ 0 h 13"/>
                <a:gd name="T32" fmla="*/ 2147483647 w 14"/>
                <a:gd name="T33" fmla="*/ 0 h 13"/>
                <a:gd name="T34" fmla="*/ 2147483647 w 14"/>
                <a:gd name="T35" fmla="*/ 0 h 13"/>
                <a:gd name="T36" fmla="*/ 2147483647 w 14"/>
                <a:gd name="T37" fmla="*/ 0 h 13"/>
                <a:gd name="T38" fmla="*/ 2147483647 w 14"/>
                <a:gd name="T39" fmla="*/ 0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2147483647 h 13"/>
                <a:gd name="T46" fmla="*/ 0 w 14"/>
                <a:gd name="T47" fmla="*/ 2147483647 h 13"/>
                <a:gd name="T48" fmla="*/ 0 w 14"/>
                <a:gd name="T49" fmla="*/ 2147483647 h 13"/>
                <a:gd name="T50" fmla="*/ 0 w 14"/>
                <a:gd name="T51" fmla="*/ 2147483647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2147483647 w 14"/>
                <a:gd name="T65" fmla="*/ 2147483647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6" name="Freeform 44"/>
            <p:cNvSpPr>
              <a:spLocks/>
            </p:cNvSpPr>
            <p:nvPr/>
          </p:nvSpPr>
          <p:spPr bwMode="auto">
            <a:xfrm>
              <a:off x="2214580" y="4541837"/>
              <a:ext cx="11113" cy="11112"/>
            </a:xfrm>
            <a:custGeom>
              <a:avLst/>
              <a:gdLst>
                <a:gd name="T0" fmla="*/ 2147483647 w 7"/>
                <a:gd name="T1" fmla="*/ 2147483647 h 7"/>
                <a:gd name="T2" fmla="*/ 2147483647 w 7"/>
                <a:gd name="T3" fmla="*/ 2147483647 h 7"/>
                <a:gd name="T4" fmla="*/ 2147483647 w 7"/>
                <a:gd name="T5" fmla="*/ 2147483647 h 7"/>
                <a:gd name="T6" fmla="*/ 2147483647 w 7"/>
                <a:gd name="T7" fmla="*/ 2147483647 h 7"/>
                <a:gd name="T8" fmla="*/ 2147483647 w 7"/>
                <a:gd name="T9" fmla="*/ 2147483647 h 7"/>
                <a:gd name="T10" fmla="*/ 2147483647 w 7"/>
                <a:gd name="T11" fmla="*/ 2147483647 h 7"/>
                <a:gd name="T12" fmla="*/ 2147483647 w 7"/>
                <a:gd name="T13" fmla="*/ 2147483647 h 7"/>
                <a:gd name="T14" fmla="*/ 2147483647 w 7"/>
                <a:gd name="T15" fmla="*/ 0 h 7"/>
                <a:gd name="T16" fmla="*/ 2147483647 w 7"/>
                <a:gd name="T17" fmla="*/ 0 h 7"/>
                <a:gd name="T18" fmla="*/ 2147483647 w 7"/>
                <a:gd name="T19" fmla="*/ 0 h 7"/>
                <a:gd name="T20" fmla="*/ 2147483647 w 7"/>
                <a:gd name="T21" fmla="*/ 2147483647 h 7"/>
                <a:gd name="T22" fmla="*/ 0 w 7"/>
                <a:gd name="T23" fmla="*/ 2147483647 h 7"/>
                <a:gd name="T24" fmla="*/ 0 w 7"/>
                <a:gd name="T25" fmla="*/ 2147483647 h 7"/>
                <a:gd name="T26" fmla="*/ 0 w 7"/>
                <a:gd name="T27" fmla="*/ 2147483647 h 7"/>
                <a:gd name="T28" fmla="*/ 2147483647 w 7"/>
                <a:gd name="T29" fmla="*/ 2147483647 h 7"/>
                <a:gd name="T30" fmla="*/ 2147483647 w 7"/>
                <a:gd name="T31" fmla="*/ 2147483647 h 7"/>
                <a:gd name="T32" fmla="*/ 2147483647 w 7"/>
                <a:gd name="T33" fmla="*/ 214748364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7" name="Freeform 45"/>
            <p:cNvSpPr>
              <a:spLocks/>
            </p:cNvSpPr>
            <p:nvPr/>
          </p:nvSpPr>
          <p:spPr bwMode="auto">
            <a:xfrm>
              <a:off x="2233630" y="4541837"/>
              <a:ext cx="7938" cy="11112"/>
            </a:xfrm>
            <a:custGeom>
              <a:avLst/>
              <a:gdLst>
                <a:gd name="T0" fmla="*/ 2147483647 w 5"/>
                <a:gd name="T1" fmla="*/ 2147483647 h 7"/>
                <a:gd name="T2" fmla="*/ 2147483647 w 5"/>
                <a:gd name="T3" fmla="*/ 2147483647 h 7"/>
                <a:gd name="T4" fmla="*/ 2147483647 w 5"/>
                <a:gd name="T5" fmla="*/ 2147483647 h 7"/>
                <a:gd name="T6" fmla="*/ 2147483647 w 5"/>
                <a:gd name="T7" fmla="*/ 2147483647 h 7"/>
                <a:gd name="T8" fmla="*/ 2147483647 w 5"/>
                <a:gd name="T9" fmla="*/ 2147483647 h 7"/>
                <a:gd name="T10" fmla="*/ 2147483647 w 5"/>
                <a:gd name="T11" fmla="*/ 2147483647 h 7"/>
                <a:gd name="T12" fmla="*/ 2147483647 w 5"/>
                <a:gd name="T13" fmla="*/ 2147483647 h 7"/>
                <a:gd name="T14" fmla="*/ 2147483647 w 5"/>
                <a:gd name="T15" fmla="*/ 0 h 7"/>
                <a:gd name="T16" fmla="*/ 2147483647 w 5"/>
                <a:gd name="T17" fmla="*/ 0 h 7"/>
                <a:gd name="T18" fmla="*/ 2147483647 w 5"/>
                <a:gd name="T19" fmla="*/ 0 h 7"/>
                <a:gd name="T20" fmla="*/ 2147483647 w 5"/>
                <a:gd name="T21" fmla="*/ 2147483647 h 7"/>
                <a:gd name="T22" fmla="*/ 0 w 5"/>
                <a:gd name="T23" fmla="*/ 2147483647 h 7"/>
                <a:gd name="T24" fmla="*/ 0 w 5"/>
                <a:gd name="T25" fmla="*/ 2147483647 h 7"/>
                <a:gd name="T26" fmla="*/ 0 w 5"/>
                <a:gd name="T27" fmla="*/ 2147483647 h 7"/>
                <a:gd name="T28" fmla="*/ 2147483647 w 5"/>
                <a:gd name="T29" fmla="*/ 2147483647 h 7"/>
                <a:gd name="T30" fmla="*/ 2147483647 w 5"/>
                <a:gd name="T31" fmla="*/ 2147483647 h 7"/>
                <a:gd name="T32" fmla="*/ 2147483647 w 5"/>
                <a:gd name="T33" fmla="*/ 214748364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8" name="Freeform 46"/>
            <p:cNvSpPr>
              <a:spLocks/>
            </p:cNvSpPr>
            <p:nvPr/>
          </p:nvSpPr>
          <p:spPr bwMode="auto">
            <a:xfrm>
              <a:off x="2160605" y="4395787"/>
              <a:ext cx="30163" cy="146050"/>
            </a:xfrm>
            <a:custGeom>
              <a:avLst/>
              <a:gdLst>
                <a:gd name="T0" fmla="*/ 2147483647 w 19"/>
                <a:gd name="T1" fmla="*/ 2147483647 h 92"/>
                <a:gd name="T2" fmla="*/ 2147483647 w 19"/>
                <a:gd name="T3" fmla="*/ 2147483647 h 92"/>
                <a:gd name="T4" fmla="*/ 2147483647 w 19"/>
                <a:gd name="T5" fmla="*/ 2147483647 h 92"/>
                <a:gd name="T6" fmla="*/ 2147483647 w 19"/>
                <a:gd name="T7" fmla="*/ 2147483647 h 92"/>
                <a:gd name="T8" fmla="*/ 2147483647 w 19"/>
                <a:gd name="T9" fmla="*/ 2147483647 h 92"/>
                <a:gd name="T10" fmla="*/ 0 w 19"/>
                <a:gd name="T11" fmla="*/ 2147483647 h 92"/>
                <a:gd name="T12" fmla="*/ 0 w 19"/>
                <a:gd name="T13" fmla="*/ 2147483647 h 92"/>
                <a:gd name="T14" fmla="*/ 2147483647 w 19"/>
                <a:gd name="T15" fmla="*/ 2147483647 h 92"/>
                <a:gd name="T16" fmla="*/ 2147483647 w 19"/>
                <a:gd name="T17" fmla="*/ 2147483647 h 92"/>
                <a:gd name="T18" fmla="*/ 2147483647 w 19"/>
                <a:gd name="T19" fmla="*/ 2147483647 h 92"/>
                <a:gd name="T20" fmla="*/ 2147483647 w 19"/>
                <a:gd name="T21" fmla="*/ 2147483647 h 92"/>
                <a:gd name="T22" fmla="*/ 2147483647 w 19"/>
                <a:gd name="T23" fmla="*/ 2147483647 h 92"/>
                <a:gd name="T24" fmla="*/ 2147483647 w 19"/>
                <a:gd name="T25" fmla="*/ 2147483647 h 92"/>
                <a:gd name="T26" fmla="*/ 2147483647 w 19"/>
                <a:gd name="T27" fmla="*/ 2147483647 h 92"/>
                <a:gd name="T28" fmla="*/ 2147483647 w 19"/>
                <a:gd name="T29" fmla="*/ 2147483647 h 92"/>
                <a:gd name="T30" fmla="*/ 2147483647 w 19"/>
                <a:gd name="T31" fmla="*/ 2147483647 h 92"/>
                <a:gd name="T32" fmla="*/ 2147483647 w 19"/>
                <a:gd name="T33" fmla="*/ 2147483647 h 92"/>
                <a:gd name="T34" fmla="*/ 2147483647 w 19"/>
                <a:gd name="T35" fmla="*/ 2147483647 h 92"/>
                <a:gd name="T36" fmla="*/ 2147483647 w 19"/>
                <a:gd name="T37" fmla="*/ 0 h 92"/>
                <a:gd name="T38" fmla="*/ 2147483647 w 19"/>
                <a:gd name="T39" fmla="*/ 0 h 92"/>
                <a:gd name="T40" fmla="*/ 2147483647 w 19"/>
                <a:gd name="T41" fmla="*/ 0 h 92"/>
                <a:gd name="T42" fmla="*/ 2147483647 w 19"/>
                <a:gd name="T43" fmla="*/ 0 h 92"/>
                <a:gd name="T44" fmla="*/ 2147483647 w 19"/>
                <a:gd name="T45" fmla="*/ 0 h 92"/>
                <a:gd name="T46" fmla="*/ 2147483647 w 19"/>
                <a:gd name="T47" fmla="*/ 0 h 92"/>
                <a:gd name="T48" fmla="*/ 2147483647 w 19"/>
                <a:gd name="T49" fmla="*/ 0 h 92"/>
                <a:gd name="T50" fmla="*/ 2147483647 w 19"/>
                <a:gd name="T51" fmla="*/ 2147483647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9" name="Freeform 47"/>
            <p:cNvSpPr>
              <a:spLocks/>
            </p:cNvSpPr>
            <p:nvPr/>
          </p:nvSpPr>
          <p:spPr bwMode="auto">
            <a:xfrm>
              <a:off x="2316180" y="4376737"/>
              <a:ext cx="42863" cy="163512"/>
            </a:xfrm>
            <a:custGeom>
              <a:avLst/>
              <a:gdLst>
                <a:gd name="T0" fmla="*/ 2147483647 w 27"/>
                <a:gd name="T1" fmla="*/ 0 h 103"/>
                <a:gd name="T2" fmla="*/ 2147483647 w 27"/>
                <a:gd name="T3" fmla="*/ 2147483647 h 103"/>
                <a:gd name="T4" fmla="*/ 2147483647 w 27"/>
                <a:gd name="T5" fmla="*/ 2147483647 h 103"/>
                <a:gd name="T6" fmla="*/ 2147483647 w 27"/>
                <a:gd name="T7" fmla="*/ 2147483647 h 103"/>
                <a:gd name="T8" fmla="*/ 2147483647 w 27"/>
                <a:gd name="T9" fmla="*/ 2147483647 h 103"/>
                <a:gd name="T10" fmla="*/ 2147483647 w 27"/>
                <a:gd name="T11" fmla="*/ 2147483647 h 103"/>
                <a:gd name="T12" fmla="*/ 2147483647 w 27"/>
                <a:gd name="T13" fmla="*/ 2147483647 h 103"/>
                <a:gd name="T14" fmla="*/ 2147483647 w 27"/>
                <a:gd name="T15" fmla="*/ 2147483647 h 103"/>
                <a:gd name="T16" fmla="*/ 2147483647 w 27"/>
                <a:gd name="T17" fmla="*/ 2147483647 h 103"/>
                <a:gd name="T18" fmla="*/ 2147483647 w 27"/>
                <a:gd name="T19" fmla="*/ 2147483647 h 103"/>
                <a:gd name="T20" fmla="*/ 2147483647 w 27"/>
                <a:gd name="T21" fmla="*/ 2147483647 h 103"/>
                <a:gd name="T22" fmla="*/ 2147483647 w 27"/>
                <a:gd name="T23" fmla="*/ 2147483647 h 103"/>
                <a:gd name="T24" fmla="*/ 2147483647 w 27"/>
                <a:gd name="T25" fmla="*/ 2147483647 h 103"/>
                <a:gd name="T26" fmla="*/ 2147483647 w 27"/>
                <a:gd name="T27" fmla="*/ 2147483647 h 103"/>
                <a:gd name="T28" fmla="*/ 0 w 27"/>
                <a:gd name="T29" fmla="*/ 2147483647 h 103"/>
                <a:gd name="T30" fmla="*/ 2147483647 w 27"/>
                <a:gd name="T31" fmla="*/ 2147483647 h 103"/>
                <a:gd name="T32" fmla="*/ 2147483647 w 27"/>
                <a:gd name="T33" fmla="*/ 2147483647 h 103"/>
                <a:gd name="T34" fmla="*/ 2147483647 w 27"/>
                <a:gd name="T35" fmla="*/ 0 h 103"/>
                <a:gd name="T36" fmla="*/ 214748364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0" name="Freeform 48"/>
            <p:cNvSpPr>
              <a:spLocks/>
            </p:cNvSpPr>
            <p:nvPr/>
          </p:nvSpPr>
          <p:spPr bwMode="auto">
            <a:xfrm>
              <a:off x="2160605" y="4403724"/>
              <a:ext cx="28575" cy="127000"/>
            </a:xfrm>
            <a:custGeom>
              <a:avLst/>
              <a:gdLst>
                <a:gd name="T0" fmla="*/ 2147483647 w 18"/>
                <a:gd name="T1" fmla="*/ 2147483647 h 80"/>
                <a:gd name="T2" fmla="*/ 2147483647 w 18"/>
                <a:gd name="T3" fmla="*/ 2147483647 h 80"/>
                <a:gd name="T4" fmla="*/ 2147483647 w 18"/>
                <a:gd name="T5" fmla="*/ 2147483647 h 80"/>
                <a:gd name="T6" fmla="*/ 2147483647 w 18"/>
                <a:gd name="T7" fmla="*/ 2147483647 h 80"/>
                <a:gd name="T8" fmla="*/ 2147483647 w 18"/>
                <a:gd name="T9" fmla="*/ 2147483647 h 80"/>
                <a:gd name="T10" fmla="*/ 0 w 18"/>
                <a:gd name="T11" fmla="*/ 2147483647 h 80"/>
                <a:gd name="T12" fmla="*/ 2147483647 w 18"/>
                <a:gd name="T13" fmla="*/ 2147483647 h 80"/>
                <a:gd name="T14" fmla="*/ 2147483647 w 18"/>
                <a:gd name="T15" fmla="*/ 2147483647 h 80"/>
                <a:gd name="T16" fmla="*/ 2147483647 w 18"/>
                <a:gd name="T17" fmla="*/ 2147483647 h 80"/>
                <a:gd name="T18" fmla="*/ 2147483647 w 18"/>
                <a:gd name="T19" fmla="*/ 2147483647 h 80"/>
                <a:gd name="T20" fmla="*/ 2147483647 w 18"/>
                <a:gd name="T21" fmla="*/ 2147483647 h 80"/>
                <a:gd name="T22" fmla="*/ 2147483647 w 18"/>
                <a:gd name="T23" fmla="*/ 2147483647 h 80"/>
                <a:gd name="T24" fmla="*/ 2147483647 w 18"/>
                <a:gd name="T25" fmla="*/ 2147483647 h 80"/>
                <a:gd name="T26" fmla="*/ 2147483647 w 18"/>
                <a:gd name="T27" fmla="*/ 2147483647 h 80"/>
                <a:gd name="T28" fmla="*/ 2147483647 w 18"/>
                <a:gd name="T29" fmla="*/ 2147483647 h 80"/>
                <a:gd name="T30" fmla="*/ 2147483647 w 18"/>
                <a:gd name="T31" fmla="*/ 2147483647 h 80"/>
                <a:gd name="T32" fmla="*/ 2147483647 w 18"/>
                <a:gd name="T33" fmla="*/ 2147483647 h 80"/>
                <a:gd name="T34" fmla="*/ 2147483647 w 18"/>
                <a:gd name="T35" fmla="*/ 2147483647 h 80"/>
                <a:gd name="T36" fmla="*/ 2147483647 w 18"/>
                <a:gd name="T37" fmla="*/ 2147483647 h 80"/>
                <a:gd name="T38" fmla="*/ 2147483647 w 18"/>
                <a:gd name="T39" fmla="*/ 2147483647 h 80"/>
                <a:gd name="T40" fmla="*/ 2147483647 w 18"/>
                <a:gd name="T41" fmla="*/ 2147483647 h 80"/>
                <a:gd name="T42" fmla="*/ 2147483647 w 18"/>
                <a:gd name="T43" fmla="*/ 0 h 80"/>
                <a:gd name="T44" fmla="*/ 2147483647 w 18"/>
                <a:gd name="T45" fmla="*/ 0 h 80"/>
                <a:gd name="T46" fmla="*/ 2147483647 w 18"/>
                <a:gd name="T47" fmla="*/ 0 h 80"/>
                <a:gd name="T48" fmla="*/ 2147483647 w 18"/>
                <a:gd name="T49" fmla="*/ 2147483647 h 80"/>
                <a:gd name="T50" fmla="*/ 2147483647 w 18"/>
                <a:gd name="T51" fmla="*/ 2147483647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1" name="Freeform 49"/>
            <p:cNvSpPr>
              <a:spLocks/>
            </p:cNvSpPr>
            <p:nvPr/>
          </p:nvSpPr>
          <p:spPr bwMode="auto">
            <a:xfrm>
              <a:off x="2162193" y="4413249"/>
              <a:ext cx="22225" cy="109538"/>
            </a:xfrm>
            <a:custGeom>
              <a:avLst/>
              <a:gdLst>
                <a:gd name="T0" fmla="*/ 2147483647 w 14"/>
                <a:gd name="T1" fmla="*/ 2147483647 h 69"/>
                <a:gd name="T2" fmla="*/ 2147483647 w 14"/>
                <a:gd name="T3" fmla="*/ 2147483647 h 69"/>
                <a:gd name="T4" fmla="*/ 2147483647 w 14"/>
                <a:gd name="T5" fmla="*/ 2147483647 h 69"/>
                <a:gd name="T6" fmla="*/ 2147483647 w 14"/>
                <a:gd name="T7" fmla="*/ 2147483647 h 69"/>
                <a:gd name="T8" fmla="*/ 2147483647 w 14"/>
                <a:gd name="T9" fmla="*/ 2147483647 h 69"/>
                <a:gd name="T10" fmla="*/ 0 w 14"/>
                <a:gd name="T11" fmla="*/ 2147483647 h 69"/>
                <a:gd name="T12" fmla="*/ 0 w 14"/>
                <a:gd name="T13" fmla="*/ 2147483647 h 69"/>
                <a:gd name="T14" fmla="*/ 2147483647 w 14"/>
                <a:gd name="T15" fmla="*/ 2147483647 h 69"/>
                <a:gd name="T16" fmla="*/ 2147483647 w 14"/>
                <a:gd name="T17" fmla="*/ 2147483647 h 69"/>
                <a:gd name="T18" fmla="*/ 2147483647 w 14"/>
                <a:gd name="T19" fmla="*/ 2147483647 h 69"/>
                <a:gd name="T20" fmla="*/ 2147483647 w 14"/>
                <a:gd name="T21" fmla="*/ 2147483647 h 69"/>
                <a:gd name="T22" fmla="*/ 2147483647 w 14"/>
                <a:gd name="T23" fmla="*/ 2147483647 h 69"/>
                <a:gd name="T24" fmla="*/ 2147483647 w 14"/>
                <a:gd name="T25" fmla="*/ 2147483647 h 69"/>
                <a:gd name="T26" fmla="*/ 2147483647 w 14"/>
                <a:gd name="T27" fmla="*/ 2147483647 h 69"/>
                <a:gd name="T28" fmla="*/ 2147483647 w 14"/>
                <a:gd name="T29" fmla="*/ 2147483647 h 69"/>
                <a:gd name="T30" fmla="*/ 2147483647 w 14"/>
                <a:gd name="T31" fmla="*/ 2147483647 h 69"/>
                <a:gd name="T32" fmla="*/ 2147483647 w 14"/>
                <a:gd name="T33" fmla="*/ 2147483647 h 69"/>
                <a:gd name="T34" fmla="*/ 2147483647 w 14"/>
                <a:gd name="T35" fmla="*/ 2147483647 h 69"/>
                <a:gd name="T36" fmla="*/ 2147483647 w 14"/>
                <a:gd name="T37" fmla="*/ 2147483647 h 69"/>
                <a:gd name="T38" fmla="*/ 2147483647 w 14"/>
                <a:gd name="T39" fmla="*/ 0 h 69"/>
                <a:gd name="T40" fmla="*/ 2147483647 w 14"/>
                <a:gd name="T41" fmla="*/ 0 h 69"/>
                <a:gd name="T42" fmla="*/ 2147483647 w 14"/>
                <a:gd name="T43" fmla="*/ 0 h 69"/>
                <a:gd name="T44" fmla="*/ 2147483647 w 14"/>
                <a:gd name="T45" fmla="*/ 0 h 69"/>
                <a:gd name="T46" fmla="*/ 2147483647 w 14"/>
                <a:gd name="T47" fmla="*/ 0 h 69"/>
                <a:gd name="T48" fmla="*/ 2147483647 w 14"/>
                <a:gd name="T49" fmla="*/ 0 h 69"/>
                <a:gd name="T50" fmla="*/ 2147483647 w 14"/>
                <a:gd name="T51" fmla="*/ 2147483647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2" name="Freeform 50"/>
            <p:cNvSpPr>
              <a:spLocks/>
            </p:cNvSpPr>
            <p:nvPr/>
          </p:nvSpPr>
          <p:spPr bwMode="auto">
            <a:xfrm>
              <a:off x="2163780" y="4421187"/>
              <a:ext cx="19050" cy="88900"/>
            </a:xfrm>
            <a:custGeom>
              <a:avLst/>
              <a:gdLst>
                <a:gd name="T0" fmla="*/ 2147483647 w 12"/>
                <a:gd name="T1" fmla="*/ 2147483647 h 56"/>
                <a:gd name="T2" fmla="*/ 2147483647 w 12"/>
                <a:gd name="T3" fmla="*/ 2147483647 h 56"/>
                <a:gd name="T4" fmla="*/ 2147483647 w 12"/>
                <a:gd name="T5" fmla="*/ 2147483647 h 56"/>
                <a:gd name="T6" fmla="*/ 2147483647 w 12"/>
                <a:gd name="T7" fmla="*/ 2147483647 h 56"/>
                <a:gd name="T8" fmla="*/ 0 w 12"/>
                <a:gd name="T9" fmla="*/ 2147483647 h 56"/>
                <a:gd name="T10" fmla="*/ 0 w 12"/>
                <a:gd name="T11" fmla="*/ 2147483647 h 56"/>
                <a:gd name="T12" fmla="*/ 0 w 12"/>
                <a:gd name="T13" fmla="*/ 2147483647 h 56"/>
                <a:gd name="T14" fmla="*/ 2147483647 w 12"/>
                <a:gd name="T15" fmla="*/ 2147483647 h 56"/>
                <a:gd name="T16" fmla="*/ 2147483647 w 12"/>
                <a:gd name="T17" fmla="*/ 2147483647 h 56"/>
                <a:gd name="T18" fmla="*/ 2147483647 w 12"/>
                <a:gd name="T19" fmla="*/ 2147483647 h 56"/>
                <a:gd name="T20" fmla="*/ 2147483647 w 12"/>
                <a:gd name="T21" fmla="*/ 2147483647 h 56"/>
                <a:gd name="T22" fmla="*/ 2147483647 w 12"/>
                <a:gd name="T23" fmla="*/ 2147483647 h 56"/>
                <a:gd name="T24" fmla="*/ 2147483647 w 12"/>
                <a:gd name="T25" fmla="*/ 2147483647 h 56"/>
                <a:gd name="T26" fmla="*/ 2147483647 w 12"/>
                <a:gd name="T27" fmla="*/ 2147483647 h 56"/>
                <a:gd name="T28" fmla="*/ 2147483647 w 12"/>
                <a:gd name="T29" fmla="*/ 2147483647 h 56"/>
                <a:gd name="T30" fmla="*/ 2147483647 w 12"/>
                <a:gd name="T31" fmla="*/ 2147483647 h 56"/>
                <a:gd name="T32" fmla="*/ 2147483647 w 12"/>
                <a:gd name="T33" fmla="*/ 2147483647 h 56"/>
                <a:gd name="T34" fmla="*/ 2147483647 w 12"/>
                <a:gd name="T35" fmla="*/ 0 h 56"/>
                <a:gd name="T36" fmla="*/ 2147483647 w 12"/>
                <a:gd name="T37" fmla="*/ 0 h 56"/>
                <a:gd name="T38" fmla="*/ 2147483647 w 12"/>
                <a:gd name="T39" fmla="*/ 0 h 56"/>
                <a:gd name="T40" fmla="*/ 2147483647 w 12"/>
                <a:gd name="T41" fmla="*/ 0 h 56"/>
                <a:gd name="T42" fmla="*/ 2147483647 w 12"/>
                <a:gd name="T43" fmla="*/ 0 h 56"/>
                <a:gd name="T44" fmla="*/ 2147483647 w 12"/>
                <a:gd name="T45" fmla="*/ 0 h 56"/>
                <a:gd name="T46" fmla="*/ 2147483647 w 12"/>
                <a:gd name="T47" fmla="*/ 0 h 56"/>
                <a:gd name="T48" fmla="*/ 2147483647 w 12"/>
                <a:gd name="T49" fmla="*/ 0 h 56"/>
                <a:gd name="T50" fmla="*/ 2147483647 w 12"/>
                <a:gd name="T51" fmla="*/ 2147483647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3" name="Freeform 51"/>
            <p:cNvSpPr>
              <a:spLocks/>
            </p:cNvSpPr>
            <p:nvPr/>
          </p:nvSpPr>
          <p:spPr bwMode="auto">
            <a:xfrm>
              <a:off x="2163780" y="4429124"/>
              <a:ext cx="15875" cy="73025"/>
            </a:xfrm>
            <a:custGeom>
              <a:avLst/>
              <a:gdLst>
                <a:gd name="T0" fmla="*/ 2147483647 w 10"/>
                <a:gd name="T1" fmla="*/ 2147483647 h 46"/>
                <a:gd name="T2" fmla="*/ 2147483647 w 10"/>
                <a:gd name="T3" fmla="*/ 2147483647 h 46"/>
                <a:gd name="T4" fmla="*/ 2147483647 w 10"/>
                <a:gd name="T5" fmla="*/ 2147483647 h 46"/>
                <a:gd name="T6" fmla="*/ 2147483647 w 10"/>
                <a:gd name="T7" fmla="*/ 2147483647 h 46"/>
                <a:gd name="T8" fmla="*/ 2147483647 w 10"/>
                <a:gd name="T9" fmla="*/ 2147483647 h 46"/>
                <a:gd name="T10" fmla="*/ 0 w 10"/>
                <a:gd name="T11" fmla="*/ 2147483647 h 46"/>
                <a:gd name="T12" fmla="*/ 0 w 10"/>
                <a:gd name="T13" fmla="*/ 2147483647 h 46"/>
                <a:gd name="T14" fmla="*/ 2147483647 w 10"/>
                <a:gd name="T15" fmla="*/ 2147483647 h 46"/>
                <a:gd name="T16" fmla="*/ 2147483647 w 10"/>
                <a:gd name="T17" fmla="*/ 2147483647 h 46"/>
                <a:gd name="T18" fmla="*/ 2147483647 w 10"/>
                <a:gd name="T19" fmla="*/ 2147483647 h 46"/>
                <a:gd name="T20" fmla="*/ 2147483647 w 10"/>
                <a:gd name="T21" fmla="*/ 2147483647 h 46"/>
                <a:gd name="T22" fmla="*/ 2147483647 w 10"/>
                <a:gd name="T23" fmla="*/ 2147483647 h 46"/>
                <a:gd name="T24" fmla="*/ 2147483647 w 10"/>
                <a:gd name="T25" fmla="*/ 2147483647 h 46"/>
                <a:gd name="T26" fmla="*/ 2147483647 w 10"/>
                <a:gd name="T27" fmla="*/ 2147483647 h 46"/>
                <a:gd name="T28" fmla="*/ 2147483647 w 10"/>
                <a:gd name="T29" fmla="*/ 2147483647 h 46"/>
                <a:gd name="T30" fmla="*/ 2147483647 w 10"/>
                <a:gd name="T31" fmla="*/ 2147483647 h 46"/>
                <a:gd name="T32" fmla="*/ 2147483647 w 10"/>
                <a:gd name="T33" fmla="*/ 2147483647 h 46"/>
                <a:gd name="T34" fmla="*/ 2147483647 w 10"/>
                <a:gd name="T35" fmla="*/ 2147483647 h 46"/>
                <a:gd name="T36" fmla="*/ 2147483647 w 10"/>
                <a:gd name="T37" fmla="*/ 2147483647 h 46"/>
                <a:gd name="T38" fmla="*/ 2147483647 w 10"/>
                <a:gd name="T39" fmla="*/ 2147483647 h 46"/>
                <a:gd name="T40" fmla="*/ 2147483647 w 10"/>
                <a:gd name="T41" fmla="*/ 0 h 46"/>
                <a:gd name="T42" fmla="*/ 2147483647 w 10"/>
                <a:gd name="T43" fmla="*/ 0 h 46"/>
                <a:gd name="T44" fmla="*/ 2147483647 w 10"/>
                <a:gd name="T45" fmla="*/ 0 h 46"/>
                <a:gd name="T46" fmla="*/ 2147483647 w 10"/>
                <a:gd name="T47" fmla="*/ 0 h 46"/>
                <a:gd name="T48" fmla="*/ 2147483647 w 10"/>
                <a:gd name="T49" fmla="*/ 2147483647 h 46"/>
                <a:gd name="T50" fmla="*/ 2147483647 w 10"/>
                <a:gd name="T51" fmla="*/ 2147483647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4" name="Freeform 52"/>
            <p:cNvSpPr>
              <a:spLocks/>
            </p:cNvSpPr>
            <p:nvPr/>
          </p:nvSpPr>
          <p:spPr bwMode="auto">
            <a:xfrm>
              <a:off x="2166955" y="4438649"/>
              <a:ext cx="11113" cy="52388"/>
            </a:xfrm>
            <a:custGeom>
              <a:avLst/>
              <a:gdLst>
                <a:gd name="T0" fmla="*/ 2147483647 w 7"/>
                <a:gd name="T1" fmla="*/ 2147483647 h 33"/>
                <a:gd name="T2" fmla="*/ 2147483647 w 7"/>
                <a:gd name="T3" fmla="*/ 2147483647 h 33"/>
                <a:gd name="T4" fmla="*/ 2147483647 w 7"/>
                <a:gd name="T5" fmla="*/ 2147483647 h 33"/>
                <a:gd name="T6" fmla="*/ 0 w 7"/>
                <a:gd name="T7" fmla="*/ 2147483647 h 33"/>
                <a:gd name="T8" fmla="*/ 0 w 7"/>
                <a:gd name="T9" fmla="*/ 2147483647 h 33"/>
                <a:gd name="T10" fmla="*/ 0 w 7"/>
                <a:gd name="T11" fmla="*/ 2147483647 h 33"/>
                <a:gd name="T12" fmla="*/ 0 w 7"/>
                <a:gd name="T13" fmla="*/ 2147483647 h 33"/>
                <a:gd name="T14" fmla="*/ 0 w 7"/>
                <a:gd name="T15" fmla="*/ 2147483647 h 33"/>
                <a:gd name="T16" fmla="*/ 2147483647 w 7"/>
                <a:gd name="T17" fmla="*/ 2147483647 h 33"/>
                <a:gd name="T18" fmla="*/ 2147483647 w 7"/>
                <a:gd name="T19" fmla="*/ 2147483647 h 33"/>
                <a:gd name="T20" fmla="*/ 2147483647 w 7"/>
                <a:gd name="T21" fmla="*/ 2147483647 h 33"/>
                <a:gd name="T22" fmla="*/ 2147483647 w 7"/>
                <a:gd name="T23" fmla="*/ 2147483647 h 33"/>
                <a:gd name="T24" fmla="*/ 2147483647 w 7"/>
                <a:gd name="T25" fmla="*/ 2147483647 h 33"/>
                <a:gd name="T26" fmla="*/ 2147483647 w 7"/>
                <a:gd name="T27" fmla="*/ 2147483647 h 33"/>
                <a:gd name="T28" fmla="*/ 2147483647 w 7"/>
                <a:gd name="T29" fmla="*/ 2147483647 h 33"/>
                <a:gd name="T30" fmla="*/ 2147483647 w 7"/>
                <a:gd name="T31" fmla="*/ 2147483647 h 33"/>
                <a:gd name="T32" fmla="*/ 2147483647 w 7"/>
                <a:gd name="T33" fmla="*/ 2147483647 h 33"/>
                <a:gd name="T34" fmla="*/ 2147483647 w 7"/>
                <a:gd name="T35" fmla="*/ 0 h 33"/>
                <a:gd name="T36" fmla="*/ 2147483647 w 7"/>
                <a:gd name="T37" fmla="*/ 0 h 33"/>
                <a:gd name="T38" fmla="*/ 2147483647 w 7"/>
                <a:gd name="T39" fmla="*/ 0 h 33"/>
                <a:gd name="T40" fmla="*/ 2147483647 w 7"/>
                <a:gd name="T41" fmla="*/ 0 h 33"/>
                <a:gd name="T42" fmla="*/ 2147483647 w 7"/>
                <a:gd name="T43" fmla="*/ 0 h 33"/>
                <a:gd name="T44" fmla="*/ 2147483647 w 7"/>
                <a:gd name="T45" fmla="*/ 0 h 33"/>
                <a:gd name="T46" fmla="*/ 2147483647 w 7"/>
                <a:gd name="T47" fmla="*/ 0 h 33"/>
                <a:gd name="T48" fmla="*/ 2147483647 w 7"/>
                <a:gd name="T49" fmla="*/ 0 h 33"/>
                <a:gd name="T50" fmla="*/ 2147483647 w 7"/>
                <a:gd name="T51" fmla="*/ 2147483647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5" name="Freeform 53"/>
            <p:cNvSpPr>
              <a:spLocks/>
            </p:cNvSpPr>
            <p:nvPr/>
          </p:nvSpPr>
          <p:spPr bwMode="auto">
            <a:xfrm>
              <a:off x="2317768" y="4386262"/>
              <a:ext cx="38100" cy="142875"/>
            </a:xfrm>
            <a:custGeom>
              <a:avLst/>
              <a:gdLst>
                <a:gd name="T0" fmla="*/ 2147483647 w 24"/>
                <a:gd name="T1" fmla="*/ 2147483647 h 90"/>
                <a:gd name="T2" fmla="*/ 2147483647 w 24"/>
                <a:gd name="T3" fmla="*/ 2147483647 h 90"/>
                <a:gd name="T4" fmla="*/ 2147483647 w 24"/>
                <a:gd name="T5" fmla="*/ 2147483647 h 90"/>
                <a:gd name="T6" fmla="*/ 2147483647 w 24"/>
                <a:gd name="T7" fmla="*/ 2147483647 h 90"/>
                <a:gd name="T8" fmla="*/ 2147483647 w 24"/>
                <a:gd name="T9" fmla="*/ 2147483647 h 90"/>
                <a:gd name="T10" fmla="*/ 2147483647 w 24"/>
                <a:gd name="T11" fmla="*/ 2147483647 h 90"/>
                <a:gd name="T12" fmla="*/ 2147483647 w 24"/>
                <a:gd name="T13" fmla="*/ 2147483647 h 90"/>
                <a:gd name="T14" fmla="*/ 2147483647 w 24"/>
                <a:gd name="T15" fmla="*/ 2147483647 h 90"/>
                <a:gd name="T16" fmla="*/ 2147483647 w 24"/>
                <a:gd name="T17" fmla="*/ 2147483647 h 90"/>
                <a:gd name="T18" fmla="*/ 2147483647 w 24"/>
                <a:gd name="T19" fmla="*/ 2147483647 h 90"/>
                <a:gd name="T20" fmla="*/ 2147483647 w 24"/>
                <a:gd name="T21" fmla="*/ 2147483647 h 90"/>
                <a:gd name="T22" fmla="*/ 2147483647 w 24"/>
                <a:gd name="T23" fmla="*/ 2147483647 h 90"/>
                <a:gd name="T24" fmla="*/ 2147483647 w 24"/>
                <a:gd name="T25" fmla="*/ 2147483647 h 90"/>
                <a:gd name="T26" fmla="*/ 0 w 24"/>
                <a:gd name="T27" fmla="*/ 2147483647 h 90"/>
                <a:gd name="T28" fmla="*/ 0 w 24"/>
                <a:gd name="T29" fmla="*/ 2147483647 h 90"/>
                <a:gd name="T30" fmla="*/ 2147483647 w 24"/>
                <a:gd name="T31" fmla="*/ 2147483647 h 90"/>
                <a:gd name="T32" fmla="*/ 2147483647 w 24"/>
                <a:gd name="T33" fmla="*/ 2147483647 h 90"/>
                <a:gd name="T34" fmla="*/ 2147483647 w 24"/>
                <a:gd name="T35" fmla="*/ 0 h 90"/>
                <a:gd name="T36" fmla="*/ 2147483647 w 24"/>
                <a:gd name="T37" fmla="*/ 2147483647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6" name="Freeform 54"/>
            <p:cNvSpPr>
              <a:spLocks/>
            </p:cNvSpPr>
            <p:nvPr/>
          </p:nvSpPr>
          <p:spPr bwMode="auto">
            <a:xfrm>
              <a:off x="2319355" y="4397374"/>
              <a:ext cx="30163" cy="120650"/>
            </a:xfrm>
            <a:custGeom>
              <a:avLst/>
              <a:gdLst>
                <a:gd name="T0" fmla="*/ 2147483647 w 19"/>
                <a:gd name="T1" fmla="*/ 0 h 76"/>
                <a:gd name="T2" fmla="*/ 2147483647 w 19"/>
                <a:gd name="T3" fmla="*/ 0 h 76"/>
                <a:gd name="T4" fmla="*/ 2147483647 w 19"/>
                <a:gd name="T5" fmla="*/ 2147483647 h 76"/>
                <a:gd name="T6" fmla="*/ 2147483647 w 19"/>
                <a:gd name="T7" fmla="*/ 2147483647 h 76"/>
                <a:gd name="T8" fmla="*/ 2147483647 w 19"/>
                <a:gd name="T9" fmla="*/ 2147483647 h 76"/>
                <a:gd name="T10" fmla="*/ 2147483647 w 19"/>
                <a:gd name="T11" fmla="*/ 2147483647 h 76"/>
                <a:gd name="T12" fmla="*/ 2147483647 w 19"/>
                <a:gd name="T13" fmla="*/ 2147483647 h 76"/>
                <a:gd name="T14" fmla="*/ 2147483647 w 19"/>
                <a:gd name="T15" fmla="*/ 2147483647 h 76"/>
                <a:gd name="T16" fmla="*/ 2147483647 w 19"/>
                <a:gd name="T17" fmla="*/ 2147483647 h 76"/>
                <a:gd name="T18" fmla="*/ 2147483647 w 19"/>
                <a:gd name="T19" fmla="*/ 2147483647 h 76"/>
                <a:gd name="T20" fmla="*/ 2147483647 w 19"/>
                <a:gd name="T21" fmla="*/ 2147483647 h 76"/>
                <a:gd name="T22" fmla="*/ 2147483647 w 19"/>
                <a:gd name="T23" fmla="*/ 2147483647 h 76"/>
                <a:gd name="T24" fmla="*/ 2147483647 w 19"/>
                <a:gd name="T25" fmla="*/ 2147483647 h 76"/>
                <a:gd name="T26" fmla="*/ 0 w 19"/>
                <a:gd name="T27" fmla="*/ 2147483647 h 76"/>
                <a:gd name="T28" fmla="*/ 0 w 19"/>
                <a:gd name="T29" fmla="*/ 2147483647 h 76"/>
                <a:gd name="T30" fmla="*/ 0 w 19"/>
                <a:gd name="T31" fmla="*/ 2147483647 h 76"/>
                <a:gd name="T32" fmla="*/ 2147483647 w 19"/>
                <a:gd name="T33" fmla="*/ 2147483647 h 76"/>
                <a:gd name="T34" fmla="*/ 2147483647 w 19"/>
                <a:gd name="T35" fmla="*/ 0 h 76"/>
                <a:gd name="T36" fmla="*/ 2147483647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7" name="Freeform 55"/>
            <p:cNvSpPr>
              <a:spLocks/>
            </p:cNvSpPr>
            <p:nvPr/>
          </p:nvSpPr>
          <p:spPr bwMode="auto">
            <a:xfrm>
              <a:off x="2322530" y="4406899"/>
              <a:ext cx="23813" cy="100013"/>
            </a:xfrm>
            <a:custGeom>
              <a:avLst/>
              <a:gdLst>
                <a:gd name="T0" fmla="*/ 2147483647 w 15"/>
                <a:gd name="T1" fmla="*/ 0 h 63"/>
                <a:gd name="T2" fmla="*/ 2147483647 w 15"/>
                <a:gd name="T3" fmla="*/ 2147483647 h 63"/>
                <a:gd name="T4" fmla="*/ 2147483647 w 15"/>
                <a:gd name="T5" fmla="*/ 2147483647 h 63"/>
                <a:gd name="T6" fmla="*/ 2147483647 w 15"/>
                <a:gd name="T7" fmla="*/ 2147483647 h 63"/>
                <a:gd name="T8" fmla="*/ 2147483647 w 15"/>
                <a:gd name="T9" fmla="*/ 2147483647 h 63"/>
                <a:gd name="T10" fmla="*/ 2147483647 w 15"/>
                <a:gd name="T11" fmla="*/ 2147483647 h 63"/>
                <a:gd name="T12" fmla="*/ 2147483647 w 15"/>
                <a:gd name="T13" fmla="*/ 2147483647 h 63"/>
                <a:gd name="T14" fmla="*/ 2147483647 w 15"/>
                <a:gd name="T15" fmla="*/ 2147483647 h 63"/>
                <a:gd name="T16" fmla="*/ 2147483647 w 15"/>
                <a:gd name="T17" fmla="*/ 2147483647 h 63"/>
                <a:gd name="T18" fmla="*/ 2147483647 w 15"/>
                <a:gd name="T19" fmla="*/ 2147483647 h 63"/>
                <a:gd name="T20" fmla="*/ 2147483647 w 15"/>
                <a:gd name="T21" fmla="*/ 2147483647 h 63"/>
                <a:gd name="T22" fmla="*/ 2147483647 w 15"/>
                <a:gd name="T23" fmla="*/ 2147483647 h 63"/>
                <a:gd name="T24" fmla="*/ 0 w 15"/>
                <a:gd name="T25" fmla="*/ 2147483647 h 63"/>
                <a:gd name="T26" fmla="*/ 0 w 15"/>
                <a:gd name="T27" fmla="*/ 2147483647 h 63"/>
                <a:gd name="T28" fmla="*/ 0 w 15"/>
                <a:gd name="T29" fmla="*/ 2147483647 h 63"/>
                <a:gd name="T30" fmla="*/ 0 w 15"/>
                <a:gd name="T31" fmla="*/ 2147483647 h 63"/>
                <a:gd name="T32" fmla="*/ 2147483647 w 15"/>
                <a:gd name="T33" fmla="*/ 2147483647 h 63"/>
                <a:gd name="T34" fmla="*/ 2147483647 w 15"/>
                <a:gd name="T35" fmla="*/ 0 h 63"/>
                <a:gd name="T36" fmla="*/ 2147483647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8" name="Freeform 56"/>
            <p:cNvSpPr>
              <a:spLocks/>
            </p:cNvSpPr>
            <p:nvPr/>
          </p:nvSpPr>
          <p:spPr bwMode="auto">
            <a:xfrm>
              <a:off x="2322530" y="4416424"/>
              <a:ext cx="19050" cy="79375"/>
            </a:xfrm>
            <a:custGeom>
              <a:avLst/>
              <a:gdLst>
                <a:gd name="T0" fmla="*/ 2147483647 w 12"/>
                <a:gd name="T1" fmla="*/ 2147483647 h 50"/>
                <a:gd name="T2" fmla="*/ 2147483647 w 12"/>
                <a:gd name="T3" fmla="*/ 2147483647 h 50"/>
                <a:gd name="T4" fmla="*/ 2147483647 w 12"/>
                <a:gd name="T5" fmla="*/ 2147483647 h 50"/>
                <a:gd name="T6" fmla="*/ 2147483647 w 12"/>
                <a:gd name="T7" fmla="*/ 2147483647 h 50"/>
                <a:gd name="T8" fmla="*/ 2147483647 w 12"/>
                <a:gd name="T9" fmla="*/ 2147483647 h 50"/>
                <a:gd name="T10" fmla="*/ 2147483647 w 12"/>
                <a:gd name="T11" fmla="*/ 2147483647 h 50"/>
                <a:gd name="T12" fmla="*/ 2147483647 w 12"/>
                <a:gd name="T13" fmla="*/ 2147483647 h 50"/>
                <a:gd name="T14" fmla="*/ 2147483647 w 12"/>
                <a:gd name="T15" fmla="*/ 2147483647 h 50"/>
                <a:gd name="T16" fmla="*/ 2147483647 w 12"/>
                <a:gd name="T17" fmla="*/ 2147483647 h 50"/>
                <a:gd name="T18" fmla="*/ 2147483647 w 12"/>
                <a:gd name="T19" fmla="*/ 2147483647 h 50"/>
                <a:gd name="T20" fmla="*/ 2147483647 w 12"/>
                <a:gd name="T21" fmla="*/ 2147483647 h 50"/>
                <a:gd name="T22" fmla="*/ 2147483647 w 12"/>
                <a:gd name="T23" fmla="*/ 2147483647 h 50"/>
                <a:gd name="T24" fmla="*/ 2147483647 w 12"/>
                <a:gd name="T25" fmla="*/ 2147483647 h 50"/>
                <a:gd name="T26" fmla="*/ 2147483647 w 12"/>
                <a:gd name="T27" fmla="*/ 2147483647 h 50"/>
                <a:gd name="T28" fmla="*/ 0 w 12"/>
                <a:gd name="T29" fmla="*/ 2147483647 h 50"/>
                <a:gd name="T30" fmla="*/ 2147483647 w 12"/>
                <a:gd name="T31" fmla="*/ 2147483647 h 50"/>
                <a:gd name="T32" fmla="*/ 2147483647 w 12"/>
                <a:gd name="T33" fmla="*/ 2147483647 h 50"/>
                <a:gd name="T34" fmla="*/ 2147483647 w 12"/>
                <a:gd name="T35" fmla="*/ 0 h 50"/>
                <a:gd name="T36" fmla="*/ 2147483647 w 12"/>
                <a:gd name="T37" fmla="*/ 214748364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9" name="Freeform 57"/>
            <p:cNvSpPr>
              <a:spLocks/>
            </p:cNvSpPr>
            <p:nvPr/>
          </p:nvSpPr>
          <p:spPr bwMode="auto">
            <a:xfrm>
              <a:off x="2324118" y="4427537"/>
              <a:ext cx="14287" cy="57150"/>
            </a:xfrm>
            <a:custGeom>
              <a:avLst/>
              <a:gdLst>
                <a:gd name="T0" fmla="*/ 2147483647 w 9"/>
                <a:gd name="T1" fmla="*/ 0 h 36"/>
                <a:gd name="T2" fmla="*/ 2147483647 w 9"/>
                <a:gd name="T3" fmla="*/ 0 h 36"/>
                <a:gd name="T4" fmla="*/ 2147483647 w 9"/>
                <a:gd name="T5" fmla="*/ 2147483647 h 36"/>
                <a:gd name="T6" fmla="*/ 2147483647 w 9"/>
                <a:gd name="T7" fmla="*/ 2147483647 h 36"/>
                <a:gd name="T8" fmla="*/ 2147483647 w 9"/>
                <a:gd name="T9" fmla="*/ 2147483647 h 36"/>
                <a:gd name="T10" fmla="*/ 2147483647 w 9"/>
                <a:gd name="T11" fmla="*/ 2147483647 h 36"/>
                <a:gd name="T12" fmla="*/ 2147483647 w 9"/>
                <a:gd name="T13" fmla="*/ 2147483647 h 36"/>
                <a:gd name="T14" fmla="*/ 2147483647 w 9"/>
                <a:gd name="T15" fmla="*/ 2147483647 h 36"/>
                <a:gd name="T16" fmla="*/ 2147483647 w 9"/>
                <a:gd name="T17" fmla="*/ 2147483647 h 36"/>
                <a:gd name="T18" fmla="*/ 2147483647 w 9"/>
                <a:gd name="T19" fmla="*/ 2147483647 h 36"/>
                <a:gd name="T20" fmla="*/ 2147483647 w 9"/>
                <a:gd name="T21" fmla="*/ 2147483647 h 36"/>
                <a:gd name="T22" fmla="*/ 2147483647 w 9"/>
                <a:gd name="T23" fmla="*/ 2147483647 h 36"/>
                <a:gd name="T24" fmla="*/ 2147483647 w 9"/>
                <a:gd name="T25" fmla="*/ 2147483647 h 36"/>
                <a:gd name="T26" fmla="*/ 0 w 9"/>
                <a:gd name="T27" fmla="*/ 2147483647 h 36"/>
                <a:gd name="T28" fmla="*/ 0 w 9"/>
                <a:gd name="T29" fmla="*/ 2147483647 h 36"/>
                <a:gd name="T30" fmla="*/ 0 w 9"/>
                <a:gd name="T31" fmla="*/ 2147483647 h 36"/>
                <a:gd name="T32" fmla="*/ 2147483647 w 9"/>
                <a:gd name="T33" fmla="*/ 2147483647 h 36"/>
                <a:gd name="T34" fmla="*/ 2147483647 w 9"/>
                <a:gd name="T35" fmla="*/ 0 h 36"/>
                <a:gd name="T36" fmla="*/ 2147483647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0" name="Rectangle 58"/>
            <p:cNvSpPr>
              <a:spLocks noChangeArrowheads="1"/>
            </p:cNvSpPr>
            <p:nvPr/>
          </p:nvSpPr>
          <p:spPr bwMode="auto">
            <a:xfrm>
              <a:off x="2128855" y="4413249"/>
              <a:ext cx="6350" cy="187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1" name="Freeform 59"/>
            <p:cNvSpPr>
              <a:spLocks/>
            </p:cNvSpPr>
            <p:nvPr/>
          </p:nvSpPr>
          <p:spPr bwMode="auto">
            <a:xfrm>
              <a:off x="2195530" y="4408487"/>
              <a:ext cx="73025" cy="87312"/>
            </a:xfrm>
            <a:custGeom>
              <a:avLst/>
              <a:gdLst>
                <a:gd name="T0" fmla="*/ 2147483647 w 46"/>
                <a:gd name="T1" fmla="*/ 2147483647 h 55"/>
                <a:gd name="T2" fmla="*/ 2147483647 w 46"/>
                <a:gd name="T3" fmla="*/ 2147483647 h 55"/>
                <a:gd name="T4" fmla="*/ 2147483647 w 46"/>
                <a:gd name="T5" fmla="*/ 2147483647 h 55"/>
                <a:gd name="T6" fmla="*/ 2147483647 w 46"/>
                <a:gd name="T7" fmla="*/ 2147483647 h 55"/>
                <a:gd name="T8" fmla="*/ 0 w 46"/>
                <a:gd name="T9" fmla="*/ 2147483647 h 55"/>
                <a:gd name="T10" fmla="*/ 0 w 46"/>
                <a:gd name="T11" fmla="*/ 2147483647 h 55"/>
                <a:gd name="T12" fmla="*/ 0 w 46"/>
                <a:gd name="T13" fmla="*/ 2147483647 h 55"/>
                <a:gd name="T14" fmla="*/ 0 w 46"/>
                <a:gd name="T15" fmla="*/ 2147483647 h 55"/>
                <a:gd name="T16" fmla="*/ 2147483647 w 46"/>
                <a:gd name="T17" fmla="*/ 2147483647 h 55"/>
                <a:gd name="T18" fmla="*/ 2147483647 w 46"/>
                <a:gd name="T19" fmla="*/ 2147483647 h 55"/>
                <a:gd name="T20" fmla="*/ 2147483647 w 46"/>
                <a:gd name="T21" fmla="*/ 2147483647 h 55"/>
                <a:gd name="T22" fmla="*/ 2147483647 w 46"/>
                <a:gd name="T23" fmla="*/ 2147483647 h 55"/>
                <a:gd name="T24" fmla="*/ 2147483647 w 46"/>
                <a:gd name="T25" fmla="*/ 2147483647 h 55"/>
                <a:gd name="T26" fmla="*/ 2147483647 w 46"/>
                <a:gd name="T27" fmla="*/ 2147483647 h 55"/>
                <a:gd name="T28" fmla="*/ 2147483647 w 46"/>
                <a:gd name="T29" fmla="*/ 2147483647 h 55"/>
                <a:gd name="T30" fmla="*/ 2147483647 w 46"/>
                <a:gd name="T31" fmla="*/ 2147483647 h 55"/>
                <a:gd name="T32" fmla="*/ 2147483647 w 46"/>
                <a:gd name="T33" fmla="*/ 2147483647 h 55"/>
                <a:gd name="T34" fmla="*/ 2147483647 w 46"/>
                <a:gd name="T35" fmla="*/ 2147483647 h 55"/>
                <a:gd name="T36" fmla="*/ 2147483647 w 46"/>
                <a:gd name="T37" fmla="*/ 2147483647 h 55"/>
                <a:gd name="T38" fmla="*/ 2147483647 w 46"/>
                <a:gd name="T39" fmla="*/ 2147483647 h 55"/>
                <a:gd name="T40" fmla="*/ 2147483647 w 46"/>
                <a:gd name="T41" fmla="*/ 2147483647 h 55"/>
                <a:gd name="T42" fmla="*/ 2147483647 w 46"/>
                <a:gd name="T43" fmla="*/ 2147483647 h 55"/>
                <a:gd name="T44" fmla="*/ 2147483647 w 46"/>
                <a:gd name="T45" fmla="*/ 2147483647 h 55"/>
                <a:gd name="T46" fmla="*/ 2147483647 w 46"/>
                <a:gd name="T47" fmla="*/ 2147483647 h 55"/>
                <a:gd name="T48" fmla="*/ 2147483647 w 46"/>
                <a:gd name="T49" fmla="*/ 2147483647 h 55"/>
                <a:gd name="T50" fmla="*/ 2147483647 w 46"/>
                <a:gd name="T51" fmla="*/ 2147483647 h 55"/>
                <a:gd name="T52" fmla="*/ 2147483647 w 46"/>
                <a:gd name="T53" fmla="*/ 2147483647 h 55"/>
                <a:gd name="T54" fmla="*/ 2147483647 w 46"/>
                <a:gd name="T55" fmla="*/ 2147483647 h 55"/>
                <a:gd name="T56" fmla="*/ 2147483647 w 46"/>
                <a:gd name="T57" fmla="*/ 2147483647 h 55"/>
                <a:gd name="T58" fmla="*/ 2147483647 w 46"/>
                <a:gd name="T59" fmla="*/ 2147483647 h 55"/>
                <a:gd name="T60" fmla="*/ 2147483647 w 46"/>
                <a:gd name="T61" fmla="*/ 2147483647 h 55"/>
                <a:gd name="T62" fmla="*/ 2147483647 w 46"/>
                <a:gd name="T63" fmla="*/ 2147483647 h 55"/>
                <a:gd name="T64" fmla="*/ 2147483647 w 46"/>
                <a:gd name="T65" fmla="*/ 2147483647 h 55"/>
                <a:gd name="T66" fmla="*/ 2147483647 w 46"/>
                <a:gd name="T67" fmla="*/ 2147483647 h 55"/>
                <a:gd name="T68" fmla="*/ 2147483647 w 46"/>
                <a:gd name="T69" fmla="*/ 2147483647 h 55"/>
                <a:gd name="T70" fmla="*/ 2147483647 w 46"/>
                <a:gd name="T71" fmla="*/ 2147483647 h 55"/>
                <a:gd name="T72" fmla="*/ 2147483647 w 46"/>
                <a:gd name="T73" fmla="*/ 2147483647 h 55"/>
                <a:gd name="T74" fmla="*/ 2147483647 w 46"/>
                <a:gd name="T75" fmla="*/ 2147483647 h 55"/>
                <a:gd name="T76" fmla="*/ 2147483647 w 46"/>
                <a:gd name="T77" fmla="*/ 2147483647 h 55"/>
                <a:gd name="T78" fmla="*/ 2147483647 w 46"/>
                <a:gd name="T79" fmla="*/ 2147483647 h 55"/>
                <a:gd name="T80" fmla="*/ 2147483647 w 46"/>
                <a:gd name="T81" fmla="*/ 0 h 55"/>
                <a:gd name="T82" fmla="*/ 2147483647 w 46"/>
                <a:gd name="T83" fmla="*/ 0 h 55"/>
                <a:gd name="T84" fmla="*/ 2147483647 w 46"/>
                <a:gd name="T85" fmla="*/ 0 h 55"/>
                <a:gd name="T86" fmla="*/ 2147483647 w 46"/>
                <a:gd name="T87" fmla="*/ 2147483647 h 55"/>
                <a:gd name="T88" fmla="*/ 2147483647 w 46"/>
                <a:gd name="T89" fmla="*/ 2147483647 h 55"/>
                <a:gd name="T90" fmla="*/ 2147483647 w 46"/>
                <a:gd name="T91" fmla="*/ 2147483647 h 55"/>
                <a:gd name="T92" fmla="*/ 2147483647 w 46"/>
                <a:gd name="T93" fmla="*/ 2147483647 h 55"/>
                <a:gd name="T94" fmla="*/ 2147483647 w 46"/>
                <a:gd name="T95" fmla="*/ 2147483647 h 55"/>
                <a:gd name="T96" fmla="*/ 2147483647 w 46"/>
                <a:gd name="T97" fmla="*/ 2147483647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2" name="Freeform 60"/>
            <p:cNvSpPr>
              <a:spLocks/>
            </p:cNvSpPr>
            <p:nvPr/>
          </p:nvSpPr>
          <p:spPr bwMode="auto">
            <a:xfrm>
              <a:off x="2093930" y="4473574"/>
              <a:ext cx="58738" cy="14288"/>
            </a:xfrm>
            <a:custGeom>
              <a:avLst/>
              <a:gdLst>
                <a:gd name="T0" fmla="*/ 0 w 37"/>
                <a:gd name="T1" fmla="*/ 2147483647 h 9"/>
                <a:gd name="T2" fmla="*/ 0 w 37"/>
                <a:gd name="T3" fmla="*/ 2147483647 h 9"/>
                <a:gd name="T4" fmla="*/ 0 w 37"/>
                <a:gd name="T5" fmla="*/ 2147483647 h 9"/>
                <a:gd name="T6" fmla="*/ 2147483647 w 37"/>
                <a:gd name="T7" fmla="*/ 2147483647 h 9"/>
                <a:gd name="T8" fmla="*/ 2147483647 w 37"/>
                <a:gd name="T9" fmla="*/ 2147483647 h 9"/>
                <a:gd name="T10" fmla="*/ 2147483647 w 37"/>
                <a:gd name="T11" fmla="*/ 2147483647 h 9"/>
                <a:gd name="T12" fmla="*/ 2147483647 w 37"/>
                <a:gd name="T13" fmla="*/ 2147483647 h 9"/>
                <a:gd name="T14" fmla="*/ 2147483647 w 37"/>
                <a:gd name="T15" fmla="*/ 2147483647 h 9"/>
                <a:gd name="T16" fmla="*/ 2147483647 w 37"/>
                <a:gd name="T17" fmla="*/ 2147483647 h 9"/>
                <a:gd name="T18" fmla="*/ 2147483647 w 37"/>
                <a:gd name="T19" fmla="*/ 0 h 9"/>
                <a:gd name="T20" fmla="*/ 2147483647 w 37"/>
                <a:gd name="T21" fmla="*/ 0 h 9"/>
                <a:gd name="T22" fmla="*/ 2147483647 w 37"/>
                <a:gd name="T23" fmla="*/ 0 h 9"/>
                <a:gd name="T24" fmla="*/ 2147483647 w 37"/>
                <a:gd name="T25" fmla="*/ 0 h 9"/>
                <a:gd name="T26" fmla="*/ 2147483647 w 37"/>
                <a:gd name="T27" fmla="*/ 0 h 9"/>
                <a:gd name="T28" fmla="*/ 2147483647 w 37"/>
                <a:gd name="T29" fmla="*/ 2147483647 h 9"/>
                <a:gd name="T30" fmla="*/ 2147483647 w 37"/>
                <a:gd name="T31" fmla="*/ 2147483647 h 9"/>
                <a:gd name="T32" fmla="*/ 2147483647 w 37"/>
                <a:gd name="T33" fmla="*/ 2147483647 h 9"/>
                <a:gd name="T34" fmla="*/ 2147483647 w 37"/>
                <a:gd name="T35" fmla="*/ 2147483647 h 9"/>
                <a:gd name="T36" fmla="*/ 2147483647 w 37"/>
                <a:gd name="T37" fmla="*/ 2147483647 h 9"/>
                <a:gd name="T38" fmla="*/ 2147483647 w 37"/>
                <a:gd name="T39" fmla="*/ 2147483647 h 9"/>
                <a:gd name="T40" fmla="*/ 2147483647 w 37"/>
                <a:gd name="T41" fmla="*/ 2147483647 h 9"/>
                <a:gd name="T42" fmla="*/ 2147483647 w 37"/>
                <a:gd name="T43" fmla="*/ 2147483647 h 9"/>
                <a:gd name="T44" fmla="*/ 2147483647 w 37"/>
                <a:gd name="T45" fmla="*/ 2147483647 h 9"/>
                <a:gd name="T46" fmla="*/ 2147483647 w 37"/>
                <a:gd name="T47" fmla="*/ 2147483647 h 9"/>
                <a:gd name="T48" fmla="*/ 2147483647 w 37"/>
                <a:gd name="T49" fmla="*/ 2147483647 h 9"/>
                <a:gd name="T50" fmla="*/ 2147483647 w 37"/>
                <a:gd name="T51" fmla="*/ 2147483647 h 9"/>
                <a:gd name="T52" fmla="*/ 2147483647 w 37"/>
                <a:gd name="T53" fmla="*/ 2147483647 h 9"/>
                <a:gd name="T54" fmla="*/ 2147483647 w 37"/>
                <a:gd name="T55" fmla="*/ 2147483647 h 9"/>
                <a:gd name="T56" fmla="*/ 2147483647 w 37"/>
                <a:gd name="T57" fmla="*/ 2147483647 h 9"/>
                <a:gd name="T58" fmla="*/ 2147483647 w 37"/>
                <a:gd name="T59" fmla="*/ 2147483647 h 9"/>
                <a:gd name="T60" fmla="*/ 2147483647 w 37"/>
                <a:gd name="T61" fmla="*/ 2147483647 h 9"/>
                <a:gd name="T62" fmla="*/ 2147483647 w 37"/>
                <a:gd name="T63" fmla="*/ 2147483647 h 9"/>
                <a:gd name="T64" fmla="*/ 2147483647 w 37"/>
                <a:gd name="T65" fmla="*/ 2147483647 h 9"/>
                <a:gd name="T66" fmla="*/ 0 w 37"/>
                <a:gd name="T67" fmla="*/ 2147483647 h 9"/>
                <a:gd name="T68" fmla="*/ 0 w 37"/>
                <a:gd name="T69" fmla="*/ 2147483647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3" name="Freeform 61"/>
            <p:cNvSpPr>
              <a:spLocks/>
            </p:cNvSpPr>
            <p:nvPr/>
          </p:nvSpPr>
          <p:spPr bwMode="auto">
            <a:xfrm>
              <a:off x="2093930" y="4435474"/>
              <a:ext cx="58738" cy="15875"/>
            </a:xfrm>
            <a:custGeom>
              <a:avLst/>
              <a:gdLst>
                <a:gd name="T0" fmla="*/ 0 w 37"/>
                <a:gd name="T1" fmla="*/ 2147483647 h 10"/>
                <a:gd name="T2" fmla="*/ 0 w 37"/>
                <a:gd name="T3" fmla="*/ 2147483647 h 10"/>
                <a:gd name="T4" fmla="*/ 0 w 37"/>
                <a:gd name="T5" fmla="*/ 2147483647 h 10"/>
                <a:gd name="T6" fmla="*/ 2147483647 w 37"/>
                <a:gd name="T7" fmla="*/ 2147483647 h 10"/>
                <a:gd name="T8" fmla="*/ 2147483647 w 37"/>
                <a:gd name="T9" fmla="*/ 2147483647 h 10"/>
                <a:gd name="T10" fmla="*/ 2147483647 w 37"/>
                <a:gd name="T11" fmla="*/ 2147483647 h 10"/>
                <a:gd name="T12" fmla="*/ 2147483647 w 37"/>
                <a:gd name="T13" fmla="*/ 2147483647 h 10"/>
                <a:gd name="T14" fmla="*/ 2147483647 w 37"/>
                <a:gd name="T15" fmla="*/ 2147483647 h 10"/>
                <a:gd name="T16" fmla="*/ 2147483647 w 37"/>
                <a:gd name="T17" fmla="*/ 2147483647 h 10"/>
                <a:gd name="T18" fmla="*/ 2147483647 w 37"/>
                <a:gd name="T19" fmla="*/ 2147483647 h 10"/>
                <a:gd name="T20" fmla="*/ 2147483647 w 37"/>
                <a:gd name="T21" fmla="*/ 0 h 10"/>
                <a:gd name="T22" fmla="*/ 2147483647 w 37"/>
                <a:gd name="T23" fmla="*/ 0 h 10"/>
                <a:gd name="T24" fmla="*/ 2147483647 w 37"/>
                <a:gd name="T25" fmla="*/ 0 h 10"/>
                <a:gd name="T26" fmla="*/ 2147483647 w 37"/>
                <a:gd name="T27" fmla="*/ 0 h 10"/>
                <a:gd name="T28" fmla="*/ 2147483647 w 37"/>
                <a:gd name="T29" fmla="*/ 2147483647 h 10"/>
                <a:gd name="T30" fmla="*/ 2147483647 w 37"/>
                <a:gd name="T31" fmla="*/ 2147483647 h 10"/>
                <a:gd name="T32" fmla="*/ 2147483647 w 37"/>
                <a:gd name="T33" fmla="*/ 2147483647 h 10"/>
                <a:gd name="T34" fmla="*/ 2147483647 w 37"/>
                <a:gd name="T35" fmla="*/ 2147483647 h 10"/>
                <a:gd name="T36" fmla="*/ 2147483647 w 37"/>
                <a:gd name="T37" fmla="*/ 2147483647 h 10"/>
                <a:gd name="T38" fmla="*/ 2147483647 w 37"/>
                <a:gd name="T39" fmla="*/ 2147483647 h 10"/>
                <a:gd name="T40" fmla="*/ 2147483647 w 37"/>
                <a:gd name="T41" fmla="*/ 2147483647 h 10"/>
                <a:gd name="T42" fmla="*/ 2147483647 w 37"/>
                <a:gd name="T43" fmla="*/ 2147483647 h 10"/>
                <a:gd name="T44" fmla="*/ 2147483647 w 37"/>
                <a:gd name="T45" fmla="*/ 2147483647 h 10"/>
                <a:gd name="T46" fmla="*/ 2147483647 w 37"/>
                <a:gd name="T47" fmla="*/ 2147483647 h 10"/>
                <a:gd name="T48" fmla="*/ 2147483647 w 37"/>
                <a:gd name="T49" fmla="*/ 2147483647 h 10"/>
                <a:gd name="T50" fmla="*/ 2147483647 w 37"/>
                <a:gd name="T51" fmla="*/ 2147483647 h 10"/>
                <a:gd name="T52" fmla="*/ 2147483647 w 37"/>
                <a:gd name="T53" fmla="*/ 2147483647 h 10"/>
                <a:gd name="T54" fmla="*/ 2147483647 w 37"/>
                <a:gd name="T55" fmla="*/ 2147483647 h 10"/>
                <a:gd name="T56" fmla="*/ 2147483647 w 37"/>
                <a:gd name="T57" fmla="*/ 2147483647 h 10"/>
                <a:gd name="T58" fmla="*/ 2147483647 w 37"/>
                <a:gd name="T59" fmla="*/ 2147483647 h 10"/>
                <a:gd name="T60" fmla="*/ 2147483647 w 37"/>
                <a:gd name="T61" fmla="*/ 2147483647 h 10"/>
                <a:gd name="T62" fmla="*/ 2147483647 w 37"/>
                <a:gd name="T63" fmla="*/ 2147483647 h 10"/>
                <a:gd name="T64" fmla="*/ 2147483647 w 37"/>
                <a:gd name="T65" fmla="*/ 2147483647 h 10"/>
                <a:gd name="T66" fmla="*/ 0 w 37"/>
                <a:gd name="T67" fmla="*/ 2147483647 h 10"/>
                <a:gd name="T68" fmla="*/ 0 w 37"/>
                <a:gd name="T69" fmla="*/ 214748364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4" name="Freeform 62"/>
            <p:cNvSpPr>
              <a:spLocks/>
            </p:cNvSpPr>
            <p:nvPr/>
          </p:nvSpPr>
          <p:spPr bwMode="auto">
            <a:xfrm>
              <a:off x="2149493" y="4416424"/>
              <a:ext cx="96837" cy="177800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2147483647 h 112"/>
                <a:gd name="T4" fmla="*/ 2147483647 w 61"/>
                <a:gd name="T5" fmla="*/ 2147483647 h 112"/>
                <a:gd name="T6" fmla="*/ 2147483647 w 61"/>
                <a:gd name="T7" fmla="*/ 2147483647 h 112"/>
                <a:gd name="T8" fmla="*/ 2147483647 w 61"/>
                <a:gd name="T9" fmla="*/ 2147483647 h 112"/>
                <a:gd name="T10" fmla="*/ 2147483647 w 61"/>
                <a:gd name="T11" fmla="*/ 2147483647 h 112"/>
                <a:gd name="T12" fmla="*/ 2147483647 w 61"/>
                <a:gd name="T13" fmla="*/ 2147483647 h 112"/>
                <a:gd name="T14" fmla="*/ 2147483647 w 61"/>
                <a:gd name="T15" fmla="*/ 2147483647 h 112"/>
                <a:gd name="T16" fmla="*/ 2147483647 w 61"/>
                <a:gd name="T17" fmla="*/ 2147483647 h 112"/>
                <a:gd name="T18" fmla="*/ 2147483647 w 61"/>
                <a:gd name="T19" fmla="*/ 2147483647 h 112"/>
                <a:gd name="T20" fmla="*/ 2147483647 w 61"/>
                <a:gd name="T21" fmla="*/ 2147483647 h 112"/>
                <a:gd name="T22" fmla="*/ 2147483647 w 61"/>
                <a:gd name="T23" fmla="*/ 2147483647 h 112"/>
                <a:gd name="T24" fmla="*/ 2147483647 w 61"/>
                <a:gd name="T25" fmla="*/ 2147483647 h 112"/>
                <a:gd name="T26" fmla="*/ 2147483647 w 61"/>
                <a:gd name="T27" fmla="*/ 2147483647 h 112"/>
                <a:gd name="T28" fmla="*/ 2147483647 w 61"/>
                <a:gd name="T29" fmla="*/ 2147483647 h 112"/>
                <a:gd name="T30" fmla="*/ 2147483647 w 61"/>
                <a:gd name="T31" fmla="*/ 2147483647 h 112"/>
                <a:gd name="T32" fmla="*/ 2147483647 w 61"/>
                <a:gd name="T33" fmla="*/ 2147483647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5" name="Freeform 63"/>
            <p:cNvSpPr>
              <a:spLocks/>
            </p:cNvSpPr>
            <p:nvPr/>
          </p:nvSpPr>
          <p:spPr bwMode="auto">
            <a:xfrm>
              <a:off x="2197118" y="4375149"/>
              <a:ext cx="125412" cy="23813"/>
            </a:xfrm>
            <a:custGeom>
              <a:avLst/>
              <a:gdLst>
                <a:gd name="T0" fmla="*/ 0 w 79"/>
                <a:gd name="T1" fmla="*/ 2147483647 h 15"/>
                <a:gd name="T2" fmla="*/ 0 w 79"/>
                <a:gd name="T3" fmla="*/ 2147483647 h 15"/>
                <a:gd name="T4" fmla="*/ 2147483647 w 79"/>
                <a:gd name="T5" fmla="*/ 2147483647 h 15"/>
                <a:gd name="T6" fmla="*/ 2147483647 w 79"/>
                <a:gd name="T7" fmla="*/ 2147483647 h 15"/>
                <a:gd name="T8" fmla="*/ 2147483647 w 79"/>
                <a:gd name="T9" fmla="*/ 2147483647 h 15"/>
                <a:gd name="T10" fmla="*/ 2147483647 w 79"/>
                <a:gd name="T11" fmla="*/ 2147483647 h 15"/>
                <a:gd name="T12" fmla="*/ 2147483647 w 79"/>
                <a:gd name="T13" fmla="*/ 2147483647 h 15"/>
                <a:gd name="T14" fmla="*/ 2147483647 w 79"/>
                <a:gd name="T15" fmla="*/ 2147483647 h 15"/>
                <a:gd name="T16" fmla="*/ 2147483647 w 79"/>
                <a:gd name="T17" fmla="*/ 2147483647 h 15"/>
                <a:gd name="T18" fmla="*/ 2147483647 w 79"/>
                <a:gd name="T19" fmla="*/ 2147483647 h 15"/>
                <a:gd name="T20" fmla="*/ 2147483647 w 79"/>
                <a:gd name="T21" fmla="*/ 2147483647 h 15"/>
                <a:gd name="T22" fmla="*/ 2147483647 w 79"/>
                <a:gd name="T23" fmla="*/ 2147483647 h 15"/>
                <a:gd name="T24" fmla="*/ 2147483647 w 79"/>
                <a:gd name="T25" fmla="*/ 2147483647 h 15"/>
                <a:gd name="T26" fmla="*/ 2147483647 w 79"/>
                <a:gd name="T27" fmla="*/ 2147483647 h 15"/>
                <a:gd name="T28" fmla="*/ 2147483647 w 79"/>
                <a:gd name="T29" fmla="*/ 2147483647 h 15"/>
                <a:gd name="T30" fmla="*/ 2147483647 w 79"/>
                <a:gd name="T31" fmla="*/ 2147483647 h 15"/>
                <a:gd name="T32" fmla="*/ 2147483647 w 79"/>
                <a:gd name="T33" fmla="*/ 2147483647 h 15"/>
                <a:gd name="T34" fmla="*/ 2147483647 w 79"/>
                <a:gd name="T35" fmla="*/ 0 h 15"/>
                <a:gd name="T36" fmla="*/ 2147483647 w 79"/>
                <a:gd name="T37" fmla="*/ 0 h 15"/>
                <a:gd name="T38" fmla="*/ 2147483647 w 79"/>
                <a:gd name="T39" fmla="*/ 0 h 15"/>
                <a:gd name="T40" fmla="*/ 2147483647 w 79"/>
                <a:gd name="T41" fmla="*/ 0 h 15"/>
                <a:gd name="T42" fmla="*/ 2147483647 w 79"/>
                <a:gd name="T43" fmla="*/ 0 h 15"/>
                <a:gd name="T44" fmla="*/ 2147483647 w 79"/>
                <a:gd name="T45" fmla="*/ 0 h 15"/>
                <a:gd name="T46" fmla="*/ 2147483647 w 79"/>
                <a:gd name="T47" fmla="*/ 0 h 15"/>
                <a:gd name="T48" fmla="*/ 2147483647 w 79"/>
                <a:gd name="T49" fmla="*/ 0 h 15"/>
                <a:gd name="T50" fmla="*/ 2147483647 w 79"/>
                <a:gd name="T51" fmla="*/ 2147483647 h 15"/>
                <a:gd name="T52" fmla="*/ 2147483647 w 79"/>
                <a:gd name="T53" fmla="*/ 2147483647 h 15"/>
                <a:gd name="T54" fmla="*/ 2147483647 w 79"/>
                <a:gd name="T55" fmla="*/ 2147483647 h 15"/>
                <a:gd name="T56" fmla="*/ 2147483647 w 79"/>
                <a:gd name="T57" fmla="*/ 2147483647 h 15"/>
                <a:gd name="T58" fmla="*/ 2147483647 w 79"/>
                <a:gd name="T59" fmla="*/ 2147483647 h 15"/>
                <a:gd name="T60" fmla="*/ 2147483647 w 79"/>
                <a:gd name="T61" fmla="*/ 2147483647 h 15"/>
                <a:gd name="T62" fmla="*/ 2147483647 w 79"/>
                <a:gd name="T63" fmla="*/ 2147483647 h 15"/>
                <a:gd name="T64" fmla="*/ 2147483647 w 79"/>
                <a:gd name="T65" fmla="*/ 2147483647 h 15"/>
                <a:gd name="T66" fmla="*/ 0 w 79"/>
                <a:gd name="T67" fmla="*/ 2147483647 h 15"/>
                <a:gd name="T68" fmla="*/ 0 w 79"/>
                <a:gd name="T69" fmla="*/ 2147483647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6" name="Freeform 64"/>
            <p:cNvSpPr>
              <a:spLocks/>
            </p:cNvSpPr>
            <p:nvPr/>
          </p:nvSpPr>
          <p:spPr bwMode="auto">
            <a:xfrm>
              <a:off x="2125680" y="4597399"/>
              <a:ext cx="209550" cy="71438"/>
            </a:xfrm>
            <a:custGeom>
              <a:avLst/>
              <a:gdLst>
                <a:gd name="T0" fmla="*/ 2147483647 w 132"/>
                <a:gd name="T1" fmla="*/ 2147483647 h 45"/>
                <a:gd name="T2" fmla="*/ 2147483647 w 132"/>
                <a:gd name="T3" fmla="*/ 2147483647 h 45"/>
                <a:gd name="T4" fmla="*/ 2147483647 w 132"/>
                <a:gd name="T5" fmla="*/ 2147483647 h 45"/>
                <a:gd name="T6" fmla="*/ 2147483647 w 132"/>
                <a:gd name="T7" fmla="*/ 2147483647 h 45"/>
                <a:gd name="T8" fmla="*/ 2147483647 w 132"/>
                <a:gd name="T9" fmla="*/ 2147483647 h 45"/>
                <a:gd name="T10" fmla="*/ 2147483647 w 132"/>
                <a:gd name="T11" fmla="*/ 2147483647 h 45"/>
                <a:gd name="T12" fmla="*/ 2147483647 w 132"/>
                <a:gd name="T13" fmla="*/ 2147483647 h 45"/>
                <a:gd name="T14" fmla="*/ 2147483647 w 132"/>
                <a:gd name="T15" fmla="*/ 2147483647 h 45"/>
                <a:gd name="T16" fmla="*/ 2147483647 w 132"/>
                <a:gd name="T17" fmla="*/ 2147483647 h 45"/>
                <a:gd name="T18" fmla="*/ 2147483647 w 132"/>
                <a:gd name="T19" fmla="*/ 2147483647 h 45"/>
                <a:gd name="T20" fmla="*/ 2147483647 w 132"/>
                <a:gd name="T21" fmla="*/ 2147483647 h 45"/>
                <a:gd name="T22" fmla="*/ 2147483647 w 132"/>
                <a:gd name="T23" fmla="*/ 2147483647 h 45"/>
                <a:gd name="T24" fmla="*/ 2147483647 w 132"/>
                <a:gd name="T25" fmla="*/ 2147483647 h 45"/>
                <a:gd name="T26" fmla="*/ 2147483647 w 132"/>
                <a:gd name="T27" fmla="*/ 2147483647 h 45"/>
                <a:gd name="T28" fmla="*/ 2147483647 w 132"/>
                <a:gd name="T29" fmla="*/ 2147483647 h 45"/>
                <a:gd name="T30" fmla="*/ 2147483647 w 132"/>
                <a:gd name="T31" fmla="*/ 2147483647 h 45"/>
                <a:gd name="T32" fmla="*/ 2147483647 w 132"/>
                <a:gd name="T33" fmla="*/ 2147483647 h 45"/>
                <a:gd name="T34" fmla="*/ 0 w 132"/>
                <a:gd name="T35" fmla="*/ 2147483647 h 45"/>
                <a:gd name="T36" fmla="*/ 2147483647 w 132"/>
                <a:gd name="T37" fmla="*/ 0 h 45"/>
                <a:gd name="T38" fmla="*/ 2147483647 w 132"/>
                <a:gd name="T39" fmla="*/ 2147483647 h 45"/>
                <a:gd name="T40" fmla="*/ 2147483647 w 132"/>
                <a:gd name="T41" fmla="*/ 2147483647 h 45"/>
                <a:gd name="T42" fmla="*/ 2147483647 w 132"/>
                <a:gd name="T43" fmla="*/ 2147483647 h 45"/>
                <a:gd name="T44" fmla="*/ 2147483647 w 132"/>
                <a:gd name="T45" fmla="*/ 2147483647 h 45"/>
                <a:gd name="T46" fmla="*/ 2147483647 w 132"/>
                <a:gd name="T47" fmla="*/ 2147483647 h 45"/>
                <a:gd name="T48" fmla="*/ 2147483647 w 132"/>
                <a:gd name="T49" fmla="*/ 2147483647 h 45"/>
                <a:gd name="T50" fmla="*/ 2147483647 w 132"/>
                <a:gd name="T51" fmla="*/ 2147483647 h 45"/>
                <a:gd name="T52" fmla="*/ 2147483647 w 132"/>
                <a:gd name="T53" fmla="*/ 2147483647 h 45"/>
                <a:gd name="T54" fmla="*/ 2147483647 w 132"/>
                <a:gd name="T55" fmla="*/ 2147483647 h 45"/>
                <a:gd name="T56" fmla="*/ 2147483647 w 132"/>
                <a:gd name="T57" fmla="*/ 2147483647 h 45"/>
                <a:gd name="T58" fmla="*/ 2147483647 w 132"/>
                <a:gd name="T59" fmla="*/ 2147483647 h 45"/>
                <a:gd name="T60" fmla="*/ 2147483647 w 132"/>
                <a:gd name="T61" fmla="*/ 2147483647 h 45"/>
                <a:gd name="T62" fmla="*/ 2147483647 w 132"/>
                <a:gd name="T63" fmla="*/ 2147483647 h 45"/>
                <a:gd name="T64" fmla="*/ 2147483647 w 132"/>
                <a:gd name="T65" fmla="*/ 2147483647 h 45"/>
                <a:gd name="T66" fmla="*/ 2147483647 w 132"/>
                <a:gd name="T67" fmla="*/ 2147483647 h 45"/>
                <a:gd name="T68" fmla="*/ 2147483647 w 132"/>
                <a:gd name="T69" fmla="*/ 2147483647 h 45"/>
                <a:gd name="T70" fmla="*/ 2147483647 w 132"/>
                <a:gd name="T71" fmla="*/ 2147483647 h 45"/>
                <a:gd name="T72" fmla="*/ 2147483647 w 132"/>
                <a:gd name="T73" fmla="*/ 2147483647 h 45"/>
                <a:gd name="T74" fmla="*/ 2147483647 w 132"/>
                <a:gd name="T75" fmla="*/ 2147483647 h 45"/>
                <a:gd name="T76" fmla="*/ 2147483647 w 132"/>
                <a:gd name="T77" fmla="*/ 2147483647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7" name="Freeform 65"/>
            <p:cNvSpPr>
              <a:spLocks/>
            </p:cNvSpPr>
            <p:nvPr/>
          </p:nvSpPr>
          <p:spPr bwMode="auto">
            <a:xfrm>
              <a:off x="2081230" y="4616449"/>
              <a:ext cx="214313" cy="63500"/>
            </a:xfrm>
            <a:custGeom>
              <a:avLst/>
              <a:gdLst>
                <a:gd name="T0" fmla="*/ 0 w 135"/>
                <a:gd name="T1" fmla="*/ 0 h 40"/>
                <a:gd name="T2" fmla="*/ 2147483647 w 135"/>
                <a:gd name="T3" fmla="*/ 2147483647 h 40"/>
                <a:gd name="T4" fmla="*/ 2147483647 w 135"/>
                <a:gd name="T5" fmla="*/ 2147483647 h 40"/>
                <a:gd name="T6" fmla="*/ 2147483647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8" name="Freeform 66"/>
            <p:cNvSpPr>
              <a:spLocks/>
            </p:cNvSpPr>
            <p:nvPr/>
          </p:nvSpPr>
          <p:spPr bwMode="auto">
            <a:xfrm>
              <a:off x="2117743" y="4608512"/>
              <a:ext cx="209550" cy="55562"/>
            </a:xfrm>
            <a:custGeom>
              <a:avLst/>
              <a:gdLst>
                <a:gd name="T0" fmla="*/ 0 w 132"/>
                <a:gd name="T1" fmla="*/ 0 h 35"/>
                <a:gd name="T2" fmla="*/ 2147483647 w 132"/>
                <a:gd name="T3" fmla="*/ 2147483647 h 35"/>
                <a:gd name="T4" fmla="*/ 2147483647 w 132"/>
                <a:gd name="T5" fmla="*/ 2147483647 h 35"/>
                <a:gd name="T6" fmla="*/ 2147483647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9" name="Freeform 67"/>
            <p:cNvSpPr>
              <a:spLocks/>
            </p:cNvSpPr>
            <p:nvPr/>
          </p:nvSpPr>
          <p:spPr bwMode="auto">
            <a:xfrm>
              <a:off x="2101868" y="4611687"/>
              <a:ext cx="211137" cy="60325"/>
            </a:xfrm>
            <a:custGeom>
              <a:avLst/>
              <a:gdLst>
                <a:gd name="T0" fmla="*/ 0 w 133"/>
                <a:gd name="T1" fmla="*/ 0 h 38"/>
                <a:gd name="T2" fmla="*/ 2147483647 w 133"/>
                <a:gd name="T3" fmla="*/ 2147483647 h 38"/>
                <a:gd name="T4" fmla="*/ 2147483647 w 133"/>
                <a:gd name="T5" fmla="*/ 2147483647 h 38"/>
                <a:gd name="T6" fmla="*/ 2147483647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410" name="Freeform 68"/>
          <p:cNvSpPr>
            <a:spLocks/>
          </p:cNvSpPr>
          <p:nvPr/>
        </p:nvSpPr>
        <p:spPr bwMode="auto">
          <a:xfrm>
            <a:off x="2943225" y="4203700"/>
            <a:ext cx="517525" cy="103188"/>
          </a:xfrm>
          <a:custGeom>
            <a:avLst/>
            <a:gdLst>
              <a:gd name="T0" fmla="*/ 2147483647 w 326"/>
              <a:gd name="T1" fmla="*/ 0 h 65"/>
              <a:gd name="T2" fmla="*/ 2147483647 w 326"/>
              <a:gd name="T3" fmla="*/ 2147483647 h 65"/>
              <a:gd name="T4" fmla="*/ 2147483647 w 326"/>
              <a:gd name="T5" fmla="*/ 2147483647 h 65"/>
              <a:gd name="T6" fmla="*/ 2147483647 w 326"/>
              <a:gd name="T7" fmla="*/ 2147483647 h 65"/>
              <a:gd name="T8" fmla="*/ 2147483647 w 326"/>
              <a:gd name="T9" fmla="*/ 2147483647 h 65"/>
              <a:gd name="T10" fmla="*/ 2147483647 w 326"/>
              <a:gd name="T11" fmla="*/ 2147483647 h 65"/>
              <a:gd name="T12" fmla="*/ 2147483647 w 326"/>
              <a:gd name="T13" fmla="*/ 2147483647 h 65"/>
              <a:gd name="T14" fmla="*/ 2147483647 w 326"/>
              <a:gd name="T15" fmla="*/ 2147483647 h 65"/>
              <a:gd name="T16" fmla="*/ 2147483647 w 326"/>
              <a:gd name="T17" fmla="*/ 2147483647 h 65"/>
              <a:gd name="T18" fmla="*/ 2147483647 w 326"/>
              <a:gd name="T19" fmla="*/ 2147483647 h 65"/>
              <a:gd name="T20" fmla="*/ 0 w 326"/>
              <a:gd name="T21" fmla="*/ 2147483647 h 65"/>
              <a:gd name="T22" fmla="*/ 0 w 326"/>
              <a:gd name="T23" fmla="*/ 2147483647 h 65"/>
              <a:gd name="T24" fmla="*/ 0 w 326"/>
              <a:gd name="T25" fmla="*/ 2147483647 h 65"/>
              <a:gd name="T26" fmla="*/ 2147483647 w 326"/>
              <a:gd name="T27" fmla="*/ 2147483647 h 65"/>
              <a:gd name="T28" fmla="*/ 2147483647 w 326"/>
              <a:gd name="T29" fmla="*/ 2147483647 h 65"/>
              <a:gd name="T30" fmla="*/ 2147483647 w 326"/>
              <a:gd name="T31" fmla="*/ 2147483647 h 65"/>
              <a:gd name="T32" fmla="*/ 2147483647 w 326"/>
              <a:gd name="T33" fmla="*/ 2147483647 h 65"/>
              <a:gd name="T34" fmla="*/ 2147483647 w 326"/>
              <a:gd name="T35" fmla="*/ 2147483647 h 65"/>
              <a:gd name="T36" fmla="*/ 2147483647 w 326"/>
              <a:gd name="T37" fmla="*/ 2147483647 h 65"/>
              <a:gd name="T38" fmla="*/ 2147483647 w 326"/>
              <a:gd name="T39" fmla="*/ 2147483647 h 65"/>
              <a:gd name="T40" fmla="*/ 2147483647 w 326"/>
              <a:gd name="T41" fmla="*/ 2147483647 h 65"/>
              <a:gd name="T42" fmla="*/ 2147483647 w 326"/>
              <a:gd name="T43" fmla="*/ 2147483647 h 65"/>
              <a:gd name="T44" fmla="*/ 2147483647 w 326"/>
              <a:gd name="T45" fmla="*/ 2147483647 h 65"/>
              <a:gd name="T46" fmla="*/ 2147483647 w 326"/>
              <a:gd name="T47" fmla="*/ 2147483647 h 65"/>
              <a:gd name="T48" fmla="*/ 2147483647 w 326"/>
              <a:gd name="T49" fmla="*/ 2147483647 h 65"/>
              <a:gd name="T50" fmla="*/ 2147483647 w 326"/>
              <a:gd name="T51" fmla="*/ 2147483647 h 65"/>
              <a:gd name="T52" fmla="*/ 2147483647 w 326"/>
              <a:gd name="T53" fmla="*/ 2147483647 h 65"/>
              <a:gd name="T54" fmla="*/ 2147483647 w 326"/>
              <a:gd name="T55" fmla="*/ 2147483647 h 65"/>
              <a:gd name="T56" fmla="*/ 2147483647 w 326"/>
              <a:gd name="T57" fmla="*/ 2147483647 h 65"/>
              <a:gd name="T58" fmla="*/ 2147483647 w 326"/>
              <a:gd name="T59" fmla="*/ 2147483647 h 65"/>
              <a:gd name="T60" fmla="*/ 2147483647 w 326"/>
              <a:gd name="T61" fmla="*/ 2147483647 h 65"/>
              <a:gd name="T62" fmla="*/ 2147483647 w 326"/>
              <a:gd name="T63" fmla="*/ 2147483647 h 65"/>
              <a:gd name="T64" fmla="*/ 2147483647 w 326"/>
              <a:gd name="T65" fmla="*/ 2147483647 h 65"/>
              <a:gd name="T66" fmla="*/ 2147483647 w 326"/>
              <a:gd name="T67" fmla="*/ 2147483647 h 65"/>
              <a:gd name="T68" fmla="*/ 2147483647 w 326"/>
              <a:gd name="T69" fmla="*/ 2147483647 h 65"/>
              <a:gd name="T70" fmla="*/ 2147483647 w 326"/>
              <a:gd name="T71" fmla="*/ 2147483647 h 65"/>
              <a:gd name="T72" fmla="*/ 2147483647 w 326"/>
              <a:gd name="T73" fmla="*/ 2147483647 h 65"/>
              <a:gd name="T74" fmla="*/ 2147483647 w 326"/>
              <a:gd name="T75" fmla="*/ 2147483647 h 65"/>
              <a:gd name="T76" fmla="*/ 2147483647 w 326"/>
              <a:gd name="T77" fmla="*/ 2147483647 h 65"/>
              <a:gd name="T78" fmla="*/ 2147483647 w 326"/>
              <a:gd name="T79" fmla="*/ 2147483647 h 65"/>
              <a:gd name="T80" fmla="*/ 2147483647 w 326"/>
              <a:gd name="T81" fmla="*/ 2147483647 h 65"/>
              <a:gd name="T82" fmla="*/ 2147483647 w 326"/>
              <a:gd name="T83" fmla="*/ 2147483647 h 65"/>
              <a:gd name="T84" fmla="*/ 2147483647 w 326"/>
              <a:gd name="T85" fmla="*/ 2147483647 h 65"/>
              <a:gd name="T86" fmla="*/ 2147483647 w 326"/>
              <a:gd name="T87" fmla="*/ 2147483647 h 65"/>
              <a:gd name="T88" fmla="*/ 2147483647 w 326"/>
              <a:gd name="T89" fmla="*/ 2147483647 h 65"/>
              <a:gd name="T90" fmla="*/ 2147483647 w 326"/>
              <a:gd name="T91" fmla="*/ 0 h 6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6"/>
              <a:gd name="T139" fmla="*/ 0 h 65"/>
              <a:gd name="T140" fmla="*/ 326 w 326"/>
              <a:gd name="T141" fmla="*/ 65 h 6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6" h="65">
                <a:moveTo>
                  <a:pt x="162" y="0"/>
                </a:moveTo>
                <a:lnTo>
                  <a:pt x="146" y="0"/>
                </a:lnTo>
                <a:lnTo>
                  <a:pt x="130" y="0"/>
                </a:lnTo>
                <a:lnTo>
                  <a:pt x="115" y="1"/>
                </a:lnTo>
                <a:lnTo>
                  <a:pt x="99" y="2"/>
                </a:lnTo>
                <a:lnTo>
                  <a:pt x="85" y="3"/>
                </a:lnTo>
                <a:lnTo>
                  <a:pt x="71" y="6"/>
                </a:lnTo>
                <a:lnTo>
                  <a:pt x="60" y="7"/>
                </a:lnTo>
                <a:lnTo>
                  <a:pt x="48" y="9"/>
                </a:lnTo>
                <a:lnTo>
                  <a:pt x="38" y="12"/>
                </a:lnTo>
                <a:lnTo>
                  <a:pt x="32" y="13"/>
                </a:lnTo>
                <a:lnTo>
                  <a:pt x="28" y="14"/>
                </a:lnTo>
                <a:lnTo>
                  <a:pt x="24" y="15"/>
                </a:lnTo>
                <a:lnTo>
                  <a:pt x="20" y="17"/>
                </a:lnTo>
                <a:lnTo>
                  <a:pt x="15" y="19"/>
                </a:lnTo>
                <a:lnTo>
                  <a:pt x="13" y="20"/>
                </a:lnTo>
                <a:lnTo>
                  <a:pt x="10" y="21"/>
                </a:lnTo>
                <a:lnTo>
                  <a:pt x="7" y="23"/>
                </a:lnTo>
                <a:lnTo>
                  <a:pt x="5" y="24"/>
                </a:lnTo>
                <a:lnTo>
                  <a:pt x="4" y="26"/>
                </a:lnTo>
                <a:lnTo>
                  <a:pt x="1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1" y="37"/>
                </a:lnTo>
                <a:lnTo>
                  <a:pt x="4" y="40"/>
                </a:lnTo>
                <a:lnTo>
                  <a:pt x="5" y="41"/>
                </a:lnTo>
                <a:lnTo>
                  <a:pt x="7" y="43"/>
                </a:lnTo>
                <a:lnTo>
                  <a:pt x="10" y="44"/>
                </a:lnTo>
                <a:lnTo>
                  <a:pt x="13" y="46"/>
                </a:lnTo>
                <a:lnTo>
                  <a:pt x="15" y="47"/>
                </a:lnTo>
                <a:lnTo>
                  <a:pt x="20" y="49"/>
                </a:lnTo>
                <a:lnTo>
                  <a:pt x="24" y="50"/>
                </a:lnTo>
                <a:lnTo>
                  <a:pt x="28" y="51"/>
                </a:lnTo>
                <a:lnTo>
                  <a:pt x="32" y="53"/>
                </a:lnTo>
                <a:lnTo>
                  <a:pt x="38" y="54"/>
                </a:lnTo>
                <a:lnTo>
                  <a:pt x="48" y="56"/>
                </a:lnTo>
                <a:lnTo>
                  <a:pt x="60" y="58"/>
                </a:lnTo>
                <a:lnTo>
                  <a:pt x="71" y="61"/>
                </a:lnTo>
                <a:lnTo>
                  <a:pt x="85" y="62"/>
                </a:lnTo>
                <a:lnTo>
                  <a:pt x="99" y="63"/>
                </a:lnTo>
                <a:lnTo>
                  <a:pt x="115" y="64"/>
                </a:lnTo>
                <a:lnTo>
                  <a:pt x="130" y="65"/>
                </a:lnTo>
                <a:lnTo>
                  <a:pt x="146" y="65"/>
                </a:lnTo>
                <a:lnTo>
                  <a:pt x="162" y="65"/>
                </a:lnTo>
                <a:lnTo>
                  <a:pt x="180" y="65"/>
                </a:lnTo>
                <a:lnTo>
                  <a:pt x="195" y="65"/>
                </a:lnTo>
                <a:lnTo>
                  <a:pt x="211" y="64"/>
                </a:lnTo>
                <a:lnTo>
                  <a:pt x="227" y="63"/>
                </a:lnTo>
                <a:lnTo>
                  <a:pt x="241" y="62"/>
                </a:lnTo>
                <a:lnTo>
                  <a:pt x="253" y="61"/>
                </a:lnTo>
                <a:lnTo>
                  <a:pt x="266" y="58"/>
                </a:lnTo>
                <a:lnTo>
                  <a:pt x="278" y="56"/>
                </a:lnTo>
                <a:lnTo>
                  <a:pt x="288" y="54"/>
                </a:lnTo>
                <a:lnTo>
                  <a:pt x="293" y="53"/>
                </a:lnTo>
                <a:lnTo>
                  <a:pt x="298" y="51"/>
                </a:lnTo>
                <a:lnTo>
                  <a:pt x="302" y="50"/>
                </a:lnTo>
                <a:lnTo>
                  <a:pt x="306" y="49"/>
                </a:lnTo>
                <a:lnTo>
                  <a:pt x="309" y="47"/>
                </a:lnTo>
                <a:lnTo>
                  <a:pt x="313" y="46"/>
                </a:lnTo>
                <a:lnTo>
                  <a:pt x="315" y="44"/>
                </a:lnTo>
                <a:lnTo>
                  <a:pt x="319" y="43"/>
                </a:lnTo>
                <a:lnTo>
                  <a:pt x="321" y="41"/>
                </a:lnTo>
                <a:lnTo>
                  <a:pt x="322" y="40"/>
                </a:lnTo>
                <a:lnTo>
                  <a:pt x="324" y="37"/>
                </a:lnTo>
                <a:lnTo>
                  <a:pt x="325" y="36"/>
                </a:lnTo>
                <a:lnTo>
                  <a:pt x="326" y="35"/>
                </a:lnTo>
                <a:lnTo>
                  <a:pt x="326" y="33"/>
                </a:lnTo>
                <a:lnTo>
                  <a:pt x="326" y="31"/>
                </a:lnTo>
                <a:lnTo>
                  <a:pt x="325" y="29"/>
                </a:lnTo>
                <a:lnTo>
                  <a:pt x="324" y="28"/>
                </a:lnTo>
                <a:lnTo>
                  <a:pt x="322" y="26"/>
                </a:lnTo>
                <a:lnTo>
                  <a:pt x="321" y="24"/>
                </a:lnTo>
                <a:lnTo>
                  <a:pt x="319" y="23"/>
                </a:lnTo>
                <a:lnTo>
                  <a:pt x="315" y="21"/>
                </a:lnTo>
                <a:lnTo>
                  <a:pt x="313" y="20"/>
                </a:lnTo>
                <a:lnTo>
                  <a:pt x="309" y="19"/>
                </a:lnTo>
                <a:lnTo>
                  <a:pt x="306" y="17"/>
                </a:lnTo>
                <a:lnTo>
                  <a:pt x="302" y="15"/>
                </a:lnTo>
                <a:lnTo>
                  <a:pt x="298" y="14"/>
                </a:lnTo>
                <a:lnTo>
                  <a:pt x="293" y="13"/>
                </a:lnTo>
                <a:lnTo>
                  <a:pt x="288" y="12"/>
                </a:lnTo>
                <a:lnTo>
                  <a:pt x="278" y="9"/>
                </a:lnTo>
                <a:lnTo>
                  <a:pt x="266" y="7"/>
                </a:lnTo>
                <a:lnTo>
                  <a:pt x="253" y="6"/>
                </a:lnTo>
                <a:lnTo>
                  <a:pt x="241" y="3"/>
                </a:lnTo>
                <a:lnTo>
                  <a:pt x="227" y="2"/>
                </a:lnTo>
                <a:lnTo>
                  <a:pt x="211" y="1"/>
                </a:lnTo>
                <a:lnTo>
                  <a:pt x="195" y="0"/>
                </a:lnTo>
                <a:lnTo>
                  <a:pt x="180" y="0"/>
                </a:lnTo>
                <a:lnTo>
                  <a:pt x="162" y="0"/>
                </a:lnTo>
                <a:close/>
              </a:path>
            </a:pathLst>
          </a:cu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1" name="Freeform 69"/>
          <p:cNvSpPr>
            <a:spLocks/>
          </p:cNvSpPr>
          <p:nvPr/>
        </p:nvSpPr>
        <p:spPr bwMode="auto">
          <a:xfrm>
            <a:off x="2943225" y="4203700"/>
            <a:ext cx="517525" cy="103188"/>
          </a:xfrm>
          <a:custGeom>
            <a:avLst/>
            <a:gdLst>
              <a:gd name="T0" fmla="*/ 2147483647 w 326"/>
              <a:gd name="T1" fmla="*/ 0 h 65"/>
              <a:gd name="T2" fmla="*/ 2147483647 w 326"/>
              <a:gd name="T3" fmla="*/ 2147483647 h 65"/>
              <a:gd name="T4" fmla="*/ 2147483647 w 326"/>
              <a:gd name="T5" fmla="*/ 2147483647 h 65"/>
              <a:gd name="T6" fmla="*/ 2147483647 w 326"/>
              <a:gd name="T7" fmla="*/ 2147483647 h 65"/>
              <a:gd name="T8" fmla="*/ 2147483647 w 326"/>
              <a:gd name="T9" fmla="*/ 2147483647 h 65"/>
              <a:gd name="T10" fmla="*/ 2147483647 w 326"/>
              <a:gd name="T11" fmla="*/ 2147483647 h 65"/>
              <a:gd name="T12" fmla="*/ 2147483647 w 326"/>
              <a:gd name="T13" fmla="*/ 2147483647 h 65"/>
              <a:gd name="T14" fmla="*/ 2147483647 w 326"/>
              <a:gd name="T15" fmla="*/ 2147483647 h 65"/>
              <a:gd name="T16" fmla="*/ 2147483647 w 326"/>
              <a:gd name="T17" fmla="*/ 2147483647 h 65"/>
              <a:gd name="T18" fmla="*/ 2147483647 w 326"/>
              <a:gd name="T19" fmla="*/ 2147483647 h 65"/>
              <a:gd name="T20" fmla="*/ 0 w 326"/>
              <a:gd name="T21" fmla="*/ 2147483647 h 65"/>
              <a:gd name="T22" fmla="*/ 0 w 326"/>
              <a:gd name="T23" fmla="*/ 2147483647 h 65"/>
              <a:gd name="T24" fmla="*/ 0 w 326"/>
              <a:gd name="T25" fmla="*/ 2147483647 h 65"/>
              <a:gd name="T26" fmla="*/ 2147483647 w 326"/>
              <a:gd name="T27" fmla="*/ 2147483647 h 65"/>
              <a:gd name="T28" fmla="*/ 2147483647 w 326"/>
              <a:gd name="T29" fmla="*/ 2147483647 h 65"/>
              <a:gd name="T30" fmla="*/ 2147483647 w 326"/>
              <a:gd name="T31" fmla="*/ 2147483647 h 65"/>
              <a:gd name="T32" fmla="*/ 2147483647 w 326"/>
              <a:gd name="T33" fmla="*/ 2147483647 h 65"/>
              <a:gd name="T34" fmla="*/ 2147483647 w 326"/>
              <a:gd name="T35" fmla="*/ 2147483647 h 65"/>
              <a:gd name="T36" fmla="*/ 2147483647 w 326"/>
              <a:gd name="T37" fmla="*/ 2147483647 h 65"/>
              <a:gd name="T38" fmla="*/ 2147483647 w 326"/>
              <a:gd name="T39" fmla="*/ 2147483647 h 65"/>
              <a:gd name="T40" fmla="*/ 2147483647 w 326"/>
              <a:gd name="T41" fmla="*/ 2147483647 h 65"/>
              <a:gd name="T42" fmla="*/ 2147483647 w 326"/>
              <a:gd name="T43" fmla="*/ 2147483647 h 65"/>
              <a:gd name="T44" fmla="*/ 2147483647 w 326"/>
              <a:gd name="T45" fmla="*/ 2147483647 h 65"/>
              <a:gd name="T46" fmla="*/ 2147483647 w 326"/>
              <a:gd name="T47" fmla="*/ 2147483647 h 65"/>
              <a:gd name="T48" fmla="*/ 2147483647 w 326"/>
              <a:gd name="T49" fmla="*/ 2147483647 h 65"/>
              <a:gd name="T50" fmla="*/ 2147483647 w 326"/>
              <a:gd name="T51" fmla="*/ 2147483647 h 65"/>
              <a:gd name="T52" fmla="*/ 2147483647 w 326"/>
              <a:gd name="T53" fmla="*/ 2147483647 h 65"/>
              <a:gd name="T54" fmla="*/ 2147483647 w 326"/>
              <a:gd name="T55" fmla="*/ 2147483647 h 65"/>
              <a:gd name="T56" fmla="*/ 2147483647 w 326"/>
              <a:gd name="T57" fmla="*/ 2147483647 h 65"/>
              <a:gd name="T58" fmla="*/ 2147483647 w 326"/>
              <a:gd name="T59" fmla="*/ 2147483647 h 65"/>
              <a:gd name="T60" fmla="*/ 2147483647 w 326"/>
              <a:gd name="T61" fmla="*/ 2147483647 h 65"/>
              <a:gd name="T62" fmla="*/ 2147483647 w 326"/>
              <a:gd name="T63" fmla="*/ 2147483647 h 65"/>
              <a:gd name="T64" fmla="*/ 2147483647 w 326"/>
              <a:gd name="T65" fmla="*/ 2147483647 h 65"/>
              <a:gd name="T66" fmla="*/ 2147483647 w 326"/>
              <a:gd name="T67" fmla="*/ 2147483647 h 65"/>
              <a:gd name="T68" fmla="*/ 2147483647 w 326"/>
              <a:gd name="T69" fmla="*/ 2147483647 h 65"/>
              <a:gd name="T70" fmla="*/ 2147483647 w 326"/>
              <a:gd name="T71" fmla="*/ 2147483647 h 65"/>
              <a:gd name="T72" fmla="*/ 2147483647 w 326"/>
              <a:gd name="T73" fmla="*/ 2147483647 h 65"/>
              <a:gd name="T74" fmla="*/ 2147483647 w 326"/>
              <a:gd name="T75" fmla="*/ 2147483647 h 65"/>
              <a:gd name="T76" fmla="*/ 2147483647 w 326"/>
              <a:gd name="T77" fmla="*/ 2147483647 h 65"/>
              <a:gd name="T78" fmla="*/ 2147483647 w 326"/>
              <a:gd name="T79" fmla="*/ 2147483647 h 65"/>
              <a:gd name="T80" fmla="*/ 2147483647 w 326"/>
              <a:gd name="T81" fmla="*/ 2147483647 h 65"/>
              <a:gd name="T82" fmla="*/ 2147483647 w 326"/>
              <a:gd name="T83" fmla="*/ 2147483647 h 65"/>
              <a:gd name="T84" fmla="*/ 2147483647 w 326"/>
              <a:gd name="T85" fmla="*/ 2147483647 h 65"/>
              <a:gd name="T86" fmla="*/ 2147483647 w 326"/>
              <a:gd name="T87" fmla="*/ 2147483647 h 65"/>
              <a:gd name="T88" fmla="*/ 2147483647 w 326"/>
              <a:gd name="T89" fmla="*/ 2147483647 h 65"/>
              <a:gd name="T90" fmla="*/ 2147483647 w 326"/>
              <a:gd name="T91" fmla="*/ 0 h 6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6"/>
              <a:gd name="T139" fmla="*/ 0 h 65"/>
              <a:gd name="T140" fmla="*/ 326 w 326"/>
              <a:gd name="T141" fmla="*/ 65 h 6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6" h="65">
                <a:moveTo>
                  <a:pt x="162" y="0"/>
                </a:moveTo>
                <a:lnTo>
                  <a:pt x="146" y="0"/>
                </a:lnTo>
                <a:lnTo>
                  <a:pt x="130" y="0"/>
                </a:lnTo>
                <a:lnTo>
                  <a:pt x="115" y="1"/>
                </a:lnTo>
                <a:lnTo>
                  <a:pt x="99" y="2"/>
                </a:lnTo>
                <a:lnTo>
                  <a:pt x="85" y="3"/>
                </a:lnTo>
                <a:lnTo>
                  <a:pt x="71" y="6"/>
                </a:lnTo>
                <a:lnTo>
                  <a:pt x="60" y="7"/>
                </a:lnTo>
                <a:lnTo>
                  <a:pt x="48" y="9"/>
                </a:lnTo>
                <a:lnTo>
                  <a:pt x="38" y="12"/>
                </a:lnTo>
                <a:lnTo>
                  <a:pt x="32" y="13"/>
                </a:lnTo>
                <a:lnTo>
                  <a:pt x="28" y="14"/>
                </a:lnTo>
                <a:lnTo>
                  <a:pt x="24" y="15"/>
                </a:lnTo>
                <a:lnTo>
                  <a:pt x="20" y="17"/>
                </a:lnTo>
                <a:lnTo>
                  <a:pt x="15" y="19"/>
                </a:lnTo>
                <a:lnTo>
                  <a:pt x="13" y="20"/>
                </a:lnTo>
                <a:lnTo>
                  <a:pt x="10" y="21"/>
                </a:lnTo>
                <a:lnTo>
                  <a:pt x="7" y="23"/>
                </a:lnTo>
                <a:lnTo>
                  <a:pt x="5" y="24"/>
                </a:lnTo>
                <a:lnTo>
                  <a:pt x="4" y="26"/>
                </a:lnTo>
                <a:lnTo>
                  <a:pt x="1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1" y="37"/>
                </a:lnTo>
                <a:lnTo>
                  <a:pt x="4" y="40"/>
                </a:lnTo>
                <a:lnTo>
                  <a:pt x="5" y="41"/>
                </a:lnTo>
                <a:lnTo>
                  <a:pt x="7" y="43"/>
                </a:lnTo>
                <a:lnTo>
                  <a:pt x="10" y="44"/>
                </a:lnTo>
                <a:lnTo>
                  <a:pt x="13" y="46"/>
                </a:lnTo>
                <a:lnTo>
                  <a:pt x="15" y="47"/>
                </a:lnTo>
                <a:lnTo>
                  <a:pt x="20" y="49"/>
                </a:lnTo>
                <a:lnTo>
                  <a:pt x="24" y="50"/>
                </a:lnTo>
                <a:lnTo>
                  <a:pt x="28" y="51"/>
                </a:lnTo>
                <a:lnTo>
                  <a:pt x="32" y="53"/>
                </a:lnTo>
                <a:lnTo>
                  <a:pt x="38" y="54"/>
                </a:lnTo>
                <a:lnTo>
                  <a:pt x="48" y="56"/>
                </a:lnTo>
                <a:lnTo>
                  <a:pt x="60" y="58"/>
                </a:lnTo>
                <a:lnTo>
                  <a:pt x="71" y="61"/>
                </a:lnTo>
                <a:lnTo>
                  <a:pt x="85" y="62"/>
                </a:lnTo>
                <a:lnTo>
                  <a:pt x="99" y="63"/>
                </a:lnTo>
                <a:lnTo>
                  <a:pt x="115" y="64"/>
                </a:lnTo>
                <a:lnTo>
                  <a:pt x="130" y="65"/>
                </a:lnTo>
                <a:lnTo>
                  <a:pt x="146" y="65"/>
                </a:lnTo>
                <a:lnTo>
                  <a:pt x="162" y="65"/>
                </a:lnTo>
                <a:lnTo>
                  <a:pt x="180" y="65"/>
                </a:lnTo>
                <a:lnTo>
                  <a:pt x="195" y="65"/>
                </a:lnTo>
                <a:lnTo>
                  <a:pt x="211" y="64"/>
                </a:lnTo>
                <a:lnTo>
                  <a:pt x="227" y="63"/>
                </a:lnTo>
                <a:lnTo>
                  <a:pt x="241" y="62"/>
                </a:lnTo>
                <a:lnTo>
                  <a:pt x="253" y="61"/>
                </a:lnTo>
                <a:lnTo>
                  <a:pt x="266" y="58"/>
                </a:lnTo>
                <a:lnTo>
                  <a:pt x="278" y="56"/>
                </a:lnTo>
                <a:lnTo>
                  <a:pt x="288" y="54"/>
                </a:lnTo>
                <a:lnTo>
                  <a:pt x="293" y="53"/>
                </a:lnTo>
                <a:lnTo>
                  <a:pt x="298" y="51"/>
                </a:lnTo>
                <a:lnTo>
                  <a:pt x="302" y="50"/>
                </a:lnTo>
                <a:lnTo>
                  <a:pt x="306" y="49"/>
                </a:lnTo>
                <a:lnTo>
                  <a:pt x="309" y="47"/>
                </a:lnTo>
                <a:lnTo>
                  <a:pt x="313" y="46"/>
                </a:lnTo>
                <a:lnTo>
                  <a:pt x="315" y="44"/>
                </a:lnTo>
                <a:lnTo>
                  <a:pt x="319" y="43"/>
                </a:lnTo>
                <a:lnTo>
                  <a:pt x="321" y="41"/>
                </a:lnTo>
                <a:lnTo>
                  <a:pt x="322" y="40"/>
                </a:lnTo>
                <a:lnTo>
                  <a:pt x="324" y="37"/>
                </a:lnTo>
                <a:lnTo>
                  <a:pt x="325" y="36"/>
                </a:lnTo>
                <a:lnTo>
                  <a:pt x="326" y="35"/>
                </a:lnTo>
                <a:lnTo>
                  <a:pt x="326" y="33"/>
                </a:lnTo>
                <a:lnTo>
                  <a:pt x="326" y="31"/>
                </a:lnTo>
                <a:lnTo>
                  <a:pt x="325" y="29"/>
                </a:lnTo>
                <a:lnTo>
                  <a:pt x="324" y="28"/>
                </a:lnTo>
                <a:lnTo>
                  <a:pt x="322" y="26"/>
                </a:lnTo>
                <a:lnTo>
                  <a:pt x="321" y="24"/>
                </a:lnTo>
                <a:lnTo>
                  <a:pt x="319" y="23"/>
                </a:lnTo>
                <a:lnTo>
                  <a:pt x="315" y="21"/>
                </a:lnTo>
                <a:lnTo>
                  <a:pt x="313" y="20"/>
                </a:lnTo>
                <a:lnTo>
                  <a:pt x="309" y="19"/>
                </a:lnTo>
                <a:lnTo>
                  <a:pt x="306" y="17"/>
                </a:lnTo>
                <a:lnTo>
                  <a:pt x="302" y="15"/>
                </a:lnTo>
                <a:lnTo>
                  <a:pt x="298" y="14"/>
                </a:lnTo>
                <a:lnTo>
                  <a:pt x="293" y="13"/>
                </a:lnTo>
                <a:lnTo>
                  <a:pt x="288" y="12"/>
                </a:lnTo>
                <a:lnTo>
                  <a:pt x="278" y="9"/>
                </a:lnTo>
                <a:lnTo>
                  <a:pt x="266" y="7"/>
                </a:lnTo>
                <a:lnTo>
                  <a:pt x="253" y="6"/>
                </a:lnTo>
                <a:lnTo>
                  <a:pt x="241" y="3"/>
                </a:lnTo>
                <a:lnTo>
                  <a:pt x="227" y="2"/>
                </a:lnTo>
                <a:lnTo>
                  <a:pt x="211" y="1"/>
                </a:lnTo>
                <a:lnTo>
                  <a:pt x="195" y="0"/>
                </a:lnTo>
                <a:lnTo>
                  <a:pt x="180" y="0"/>
                </a:lnTo>
                <a:lnTo>
                  <a:pt x="162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2" name="Line 70"/>
          <p:cNvSpPr>
            <a:spLocks noChangeShapeType="1"/>
          </p:cNvSpPr>
          <p:nvPr/>
        </p:nvSpPr>
        <p:spPr bwMode="auto">
          <a:xfrm>
            <a:off x="2943225" y="4194175"/>
            <a:ext cx="1588" cy="650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3" name="Line 71"/>
          <p:cNvSpPr>
            <a:spLocks noChangeShapeType="1"/>
          </p:cNvSpPr>
          <p:nvPr/>
        </p:nvSpPr>
        <p:spPr bwMode="auto">
          <a:xfrm>
            <a:off x="3460750" y="4194175"/>
            <a:ext cx="1588" cy="650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4" name="Rectangle 72"/>
          <p:cNvSpPr>
            <a:spLocks noChangeArrowheads="1"/>
          </p:cNvSpPr>
          <p:nvPr/>
        </p:nvSpPr>
        <p:spPr bwMode="auto">
          <a:xfrm>
            <a:off x="2943225" y="4194175"/>
            <a:ext cx="511175" cy="63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5" name="Rectangle 73"/>
          <p:cNvSpPr>
            <a:spLocks noChangeArrowheads="1"/>
          </p:cNvSpPr>
          <p:nvPr/>
        </p:nvSpPr>
        <p:spPr bwMode="auto">
          <a:xfrm>
            <a:off x="3235325" y="4221163"/>
            <a:ext cx="41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300" b="0">
                <a:solidFill>
                  <a:srgbClr val="000000"/>
                </a:solidFill>
                <a:latin typeface="Times New Roman" pitchFamily="18" charset="0"/>
                <a:ea typeface="+mn-ea"/>
              </a:rPr>
              <a:t> </a:t>
            </a: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6" name="Freeform 74"/>
          <p:cNvSpPr>
            <a:spLocks/>
          </p:cNvSpPr>
          <p:nvPr/>
        </p:nvSpPr>
        <p:spPr bwMode="auto">
          <a:xfrm>
            <a:off x="2938463" y="4117975"/>
            <a:ext cx="515937" cy="122238"/>
          </a:xfrm>
          <a:custGeom>
            <a:avLst/>
            <a:gdLst>
              <a:gd name="T0" fmla="*/ 2147483647 w 325"/>
              <a:gd name="T1" fmla="*/ 0 h 77"/>
              <a:gd name="T2" fmla="*/ 2147483647 w 325"/>
              <a:gd name="T3" fmla="*/ 2147483647 h 77"/>
              <a:gd name="T4" fmla="*/ 2147483647 w 325"/>
              <a:gd name="T5" fmla="*/ 2147483647 h 77"/>
              <a:gd name="T6" fmla="*/ 2147483647 w 325"/>
              <a:gd name="T7" fmla="*/ 2147483647 h 77"/>
              <a:gd name="T8" fmla="*/ 2147483647 w 325"/>
              <a:gd name="T9" fmla="*/ 2147483647 h 77"/>
              <a:gd name="T10" fmla="*/ 2147483647 w 325"/>
              <a:gd name="T11" fmla="*/ 2147483647 h 77"/>
              <a:gd name="T12" fmla="*/ 2147483647 w 325"/>
              <a:gd name="T13" fmla="*/ 2147483647 h 77"/>
              <a:gd name="T14" fmla="*/ 2147483647 w 325"/>
              <a:gd name="T15" fmla="*/ 2147483647 h 77"/>
              <a:gd name="T16" fmla="*/ 2147483647 w 325"/>
              <a:gd name="T17" fmla="*/ 2147483647 h 77"/>
              <a:gd name="T18" fmla="*/ 2147483647 w 325"/>
              <a:gd name="T19" fmla="*/ 2147483647 h 77"/>
              <a:gd name="T20" fmla="*/ 2147483647 w 325"/>
              <a:gd name="T21" fmla="*/ 2147483647 h 77"/>
              <a:gd name="T22" fmla="*/ 0 w 325"/>
              <a:gd name="T23" fmla="*/ 2147483647 h 77"/>
              <a:gd name="T24" fmla="*/ 2147483647 w 325"/>
              <a:gd name="T25" fmla="*/ 2147483647 h 77"/>
              <a:gd name="T26" fmla="*/ 2147483647 w 325"/>
              <a:gd name="T27" fmla="*/ 2147483647 h 77"/>
              <a:gd name="T28" fmla="*/ 2147483647 w 325"/>
              <a:gd name="T29" fmla="*/ 2147483647 h 77"/>
              <a:gd name="T30" fmla="*/ 2147483647 w 325"/>
              <a:gd name="T31" fmla="*/ 2147483647 h 77"/>
              <a:gd name="T32" fmla="*/ 2147483647 w 325"/>
              <a:gd name="T33" fmla="*/ 2147483647 h 77"/>
              <a:gd name="T34" fmla="*/ 2147483647 w 325"/>
              <a:gd name="T35" fmla="*/ 2147483647 h 77"/>
              <a:gd name="T36" fmla="*/ 2147483647 w 325"/>
              <a:gd name="T37" fmla="*/ 2147483647 h 77"/>
              <a:gd name="T38" fmla="*/ 2147483647 w 325"/>
              <a:gd name="T39" fmla="*/ 2147483647 h 77"/>
              <a:gd name="T40" fmla="*/ 2147483647 w 325"/>
              <a:gd name="T41" fmla="*/ 2147483647 h 77"/>
              <a:gd name="T42" fmla="*/ 2147483647 w 325"/>
              <a:gd name="T43" fmla="*/ 2147483647 h 77"/>
              <a:gd name="T44" fmla="*/ 2147483647 w 325"/>
              <a:gd name="T45" fmla="*/ 2147483647 h 77"/>
              <a:gd name="T46" fmla="*/ 2147483647 w 325"/>
              <a:gd name="T47" fmla="*/ 2147483647 h 77"/>
              <a:gd name="T48" fmla="*/ 2147483647 w 325"/>
              <a:gd name="T49" fmla="*/ 2147483647 h 77"/>
              <a:gd name="T50" fmla="*/ 2147483647 w 325"/>
              <a:gd name="T51" fmla="*/ 2147483647 h 77"/>
              <a:gd name="T52" fmla="*/ 2147483647 w 325"/>
              <a:gd name="T53" fmla="*/ 2147483647 h 77"/>
              <a:gd name="T54" fmla="*/ 2147483647 w 325"/>
              <a:gd name="T55" fmla="*/ 2147483647 h 77"/>
              <a:gd name="T56" fmla="*/ 2147483647 w 325"/>
              <a:gd name="T57" fmla="*/ 2147483647 h 77"/>
              <a:gd name="T58" fmla="*/ 2147483647 w 325"/>
              <a:gd name="T59" fmla="*/ 2147483647 h 77"/>
              <a:gd name="T60" fmla="*/ 2147483647 w 325"/>
              <a:gd name="T61" fmla="*/ 2147483647 h 77"/>
              <a:gd name="T62" fmla="*/ 2147483647 w 325"/>
              <a:gd name="T63" fmla="*/ 2147483647 h 77"/>
              <a:gd name="T64" fmla="*/ 2147483647 w 325"/>
              <a:gd name="T65" fmla="*/ 2147483647 h 77"/>
              <a:gd name="T66" fmla="*/ 2147483647 w 325"/>
              <a:gd name="T67" fmla="*/ 2147483647 h 77"/>
              <a:gd name="T68" fmla="*/ 2147483647 w 325"/>
              <a:gd name="T69" fmla="*/ 2147483647 h 77"/>
              <a:gd name="T70" fmla="*/ 2147483647 w 325"/>
              <a:gd name="T71" fmla="*/ 2147483647 h 77"/>
              <a:gd name="T72" fmla="*/ 2147483647 w 325"/>
              <a:gd name="T73" fmla="*/ 2147483647 h 77"/>
              <a:gd name="T74" fmla="*/ 2147483647 w 325"/>
              <a:gd name="T75" fmla="*/ 2147483647 h 77"/>
              <a:gd name="T76" fmla="*/ 2147483647 w 325"/>
              <a:gd name="T77" fmla="*/ 2147483647 h 77"/>
              <a:gd name="T78" fmla="*/ 2147483647 w 325"/>
              <a:gd name="T79" fmla="*/ 2147483647 h 77"/>
              <a:gd name="T80" fmla="*/ 2147483647 w 325"/>
              <a:gd name="T81" fmla="*/ 2147483647 h 77"/>
              <a:gd name="T82" fmla="*/ 2147483647 w 325"/>
              <a:gd name="T83" fmla="*/ 2147483647 h 77"/>
              <a:gd name="T84" fmla="*/ 2147483647 w 325"/>
              <a:gd name="T85" fmla="*/ 2147483647 h 77"/>
              <a:gd name="T86" fmla="*/ 2147483647 w 325"/>
              <a:gd name="T87" fmla="*/ 2147483647 h 77"/>
              <a:gd name="T88" fmla="*/ 2147483647 w 325"/>
              <a:gd name="T89" fmla="*/ 2147483647 h 77"/>
              <a:gd name="T90" fmla="*/ 2147483647 w 325"/>
              <a:gd name="T91" fmla="*/ 0 h 7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5"/>
              <a:gd name="T139" fmla="*/ 0 h 77"/>
              <a:gd name="T140" fmla="*/ 325 w 325"/>
              <a:gd name="T141" fmla="*/ 77 h 7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5" h="77">
                <a:moveTo>
                  <a:pt x="163" y="0"/>
                </a:moveTo>
                <a:lnTo>
                  <a:pt x="147" y="0"/>
                </a:lnTo>
                <a:lnTo>
                  <a:pt x="130" y="1"/>
                </a:lnTo>
                <a:lnTo>
                  <a:pt x="114" y="1"/>
                </a:lnTo>
                <a:lnTo>
                  <a:pt x="99" y="4"/>
                </a:lnTo>
                <a:lnTo>
                  <a:pt x="85" y="5"/>
                </a:lnTo>
                <a:lnTo>
                  <a:pt x="72" y="7"/>
                </a:lnTo>
                <a:lnTo>
                  <a:pt x="59" y="10"/>
                </a:lnTo>
                <a:lnTo>
                  <a:pt x="48" y="12"/>
                </a:lnTo>
                <a:lnTo>
                  <a:pt x="37" y="14"/>
                </a:lnTo>
                <a:lnTo>
                  <a:pt x="32" y="15"/>
                </a:lnTo>
                <a:lnTo>
                  <a:pt x="28" y="18"/>
                </a:lnTo>
                <a:lnTo>
                  <a:pt x="23" y="19"/>
                </a:lnTo>
                <a:lnTo>
                  <a:pt x="20" y="20"/>
                </a:lnTo>
                <a:lnTo>
                  <a:pt x="16" y="22"/>
                </a:lnTo>
                <a:lnTo>
                  <a:pt x="13" y="24"/>
                </a:lnTo>
                <a:lnTo>
                  <a:pt x="10" y="26"/>
                </a:lnTo>
                <a:lnTo>
                  <a:pt x="8" y="27"/>
                </a:lnTo>
                <a:lnTo>
                  <a:pt x="6" y="29"/>
                </a:lnTo>
                <a:lnTo>
                  <a:pt x="3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3" y="47"/>
                </a:lnTo>
                <a:lnTo>
                  <a:pt x="6" y="48"/>
                </a:lnTo>
                <a:lnTo>
                  <a:pt x="8" y="50"/>
                </a:lnTo>
                <a:lnTo>
                  <a:pt x="10" y="52"/>
                </a:lnTo>
                <a:lnTo>
                  <a:pt x="13" y="54"/>
                </a:lnTo>
                <a:lnTo>
                  <a:pt x="16" y="55"/>
                </a:lnTo>
                <a:lnTo>
                  <a:pt x="20" y="57"/>
                </a:lnTo>
                <a:lnTo>
                  <a:pt x="23" y="59"/>
                </a:lnTo>
                <a:lnTo>
                  <a:pt x="28" y="61"/>
                </a:lnTo>
                <a:lnTo>
                  <a:pt x="32" y="62"/>
                </a:lnTo>
                <a:lnTo>
                  <a:pt x="37" y="63"/>
                </a:lnTo>
                <a:lnTo>
                  <a:pt x="48" y="67"/>
                </a:lnTo>
                <a:lnTo>
                  <a:pt x="59" y="69"/>
                </a:lnTo>
                <a:lnTo>
                  <a:pt x="72" y="71"/>
                </a:lnTo>
                <a:lnTo>
                  <a:pt x="85" y="73"/>
                </a:lnTo>
                <a:lnTo>
                  <a:pt x="99" y="75"/>
                </a:lnTo>
                <a:lnTo>
                  <a:pt x="114" y="76"/>
                </a:lnTo>
                <a:lnTo>
                  <a:pt x="130" y="77"/>
                </a:lnTo>
                <a:lnTo>
                  <a:pt x="146" y="77"/>
                </a:lnTo>
                <a:lnTo>
                  <a:pt x="163" y="77"/>
                </a:lnTo>
                <a:lnTo>
                  <a:pt x="179" y="77"/>
                </a:lnTo>
                <a:lnTo>
                  <a:pt x="196" y="77"/>
                </a:lnTo>
                <a:lnTo>
                  <a:pt x="211" y="76"/>
                </a:lnTo>
                <a:lnTo>
                  <a:pt x="226" y="75"/>
                </a:lnTo>
                <a:lnTo>
                  <a:pt x="240" y="73"/>
                </a:lnTo>
                <a:lnTo>
                  <a:pt x="254" y="71"/>
                </a:lnTo>
                <a:lnTo>
                  <a:pt x="267" y="69"/>
                </a:lnTo>
                <a:lnTo>
                  <a:pt x="279" y="67"/>
                </a:lnTo>
                <a:lnTo>
                  <a:pt x="289" y="63"/>
                </a:lnTo>
                <a:lnTo>
                  <a:pt x="294" y="62"/>
                </a:lnTo>
                <a:lnTo>
                  <a:pt x="298" y="61"/>
                </a:lnTo>
                <a:lnTo>
                  <a:pt x="302" y="59"/>
                </a:lnTo>
                <a:lnTo>
                  <a:pt x="307" y="57"/>
                </a:lnTo>
                <a:lnTo>
                  <a:pt x="310" y="55"/>
                </a:lnTo>
                <a:lnTo>
                  <a:pt x="312" y="54"/>
                </a:lnTo>
                <a:lnTo>
                  <a:pt x="316" y="52"/>
                </a:lnTo>
                <a:lnTo>
                  <a:pt x="318" y="50"/>
                </a:lnTo>
                <a:lnTo>
                  <a:pt x="321" y="48"/>
                </a:lnTo>
                <a:lnTo>
                  <a:pt x="323" y="47"/>
                </a:lnTo>
                <a:lnTo>
                  <a:pt x="324" y="45"/>
                </a:lnTo>
                <a:lnTo>
                  <a:pt x="325" y="42"/>
                </a:lnTo>
                <a:lnTo>
                  <a:pt x="325" y="41"/>
                </a:lnTo>
                <a:lnTo>
                  <a:pt x="325" y="39"/>
                </a:lnTo>
                <a:lnTo>
                  <a:pt x="325" y="36"/>
                </a:lnTo>
                <a:lnTo>
                  <a:pt x="325" y="35"/>
                </a:lnTo>
                <a:lnTo>
                  <a:pt x="324" y="33"/>
                </a:lnTo>
                <a:lnTo>
                  <a:pt x="323" y="31"/>
                </a:lnTo>
                <a:lnTo>
                  <a:pt x="321" y="29"/>
                </a:lnTo>
                <a:lnTo>
                  <a:pt x="318" y="27"/>
                </a:lnTo>
                <a:lnTo>
                  <a:pt x="316" y="26"/>
                </a:lnTo>
                <a:lnTo>
                  <a:pt x="312" y="24"/>
                </a:lnTo>
                <a:lnTo>
                  <a:pt x="310" y="22"/>
                </a:lnTo>
                <a:lnTo>
                  <a:pt x="307" y="20"/>
                </a:lnTo>
                <a:lnTo>
                  <a:pt x="302" y="19"/>
                </a:lnTo>
                <a:lnTo>
                  <a:pt x="298" y="18"/>
                </a:lnTo>
                <a:lnTo>
                  <a:pt x="294" y="15"/>
                </a:lnTo>
                <a:lnTo>
                  <a:pt x="289" y="14"/>
                </a:lnTo>
                <a:lnTo>
                  <a:pt x="279" y="12"/>
                </a:lnTo>
                <a:lnTo>
                  <a:pt x="267" y="10"/>
                </a:lnTo>
                <a:lnTo>
                  <a:pt x="254" y="7"/>
                </a:lnTo>
                <a:lnTo>
                  <a:pt x="240" y="5"/>
                </a:lnTo>
                <a:lnTo>
                  <a:pt x="226" y="4"/>
                </a:lnTo>
                <a:lnTo>
                  <a:pt x="211" y="1"/>
                </a:lnTo>
                <a:lnTo>
                  <a:pt x="196" y="1"/>
                </a:lnTo>
                <a:lnTo>
                  <a:pt x="179" y="0"/>
                </a:lnTo>
                <a:lnTo>
                  <a:pt x="163" y="0"/>
                </a:lnTo>
                <a:close/>
              </a:path>
            </a:pathLst>
          </a:cu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7" name="Freeform 75"/>
          <p:cNvSpPr>
            <a:spLocks/>
          </p:cNvSpPr>
          <p:nvPr/>
        </p:nvSpPr>
        <p:spPr bwMode="auto">
          <a:xfrm>
            <a:off x="2938463" y="4117975"/>
            <a:ext cx="515937" cy="122238"/>
          </a:xfrm>
          <a:custGeom>
            <a:avLst/>
            <a:gdLst>
              <a:gd name="T0" fmla="*/ 2147483647 w 325"/>
              <a:gd name="T1" fmla="*/ 0 h 77"/>
              <a:gd name="T2" fmla="*/ 2147483647 w 325"/>
              <a:gd name="T3" fmla="*/ 2147483647 h 77"/>
              <a:gd name="T4" fmla="*/ 2147483647 w 325"/>
              <a:gd name="T5" fmla="*/ 2147483647 h 77"/>
              <a:gd name="T6" fmla="*/ 2147483647 w 325"/>
              <a:gd name="T7" fmla="*/ 2147483647 h 77"/>
              <a:gd name="T8" fmla="*/ 2147483647 w 325"/>
              <a:gd name="T9" fmla="*/ 2147483647 h 77"/>
              <a:gd name="T10" fmla="*/ 2147483647 w 325"/>
              <a:gd name="T11" fmla="*/ 2147483647 h 77"/>
              <a:gd name="T12" fmla="*/ 2147483647 w 325"/>
              <a:gd name="T13" fmla="*/ 2147483647 h 77"/>
              <a:gd name="T14" fmla="*/ 2147483647 w 325"/>
              <a:gd name="T15" fmla="*/ 2147483647 h 77"/>
              <a:gd name="T16" fmla="*/ 2147483647 w 325"/>
              <a:gd name="T17" fmla="*/ 2147483647 h 77"/>
              <a:gd name="T18" fmla="*/ 2147483647 w 325"/>
              <a:gd name="T19" fmla="*/ 2147483647 h 77"/>
              <a:gd name="T20" fmla="*/ 2147483647 w 325"/>
              <a:gd name="T21" fmla="*/ 2147483647 h 77"/>
              <a:gd name="T22" fmla="*/ 0 w 325"/>
              <a:gd name="T23" fmla="*/ 2147483647 h 77"/>
              <a:gd name="T24" fmla="*/ 2147483647 w 325"/>
              <a:gd name="T25" fmla="*/ 2147483647 h 77"/>
              <a:gd name="T26" fmla="*/ 2147483647 w 325"/>
              <a:gd name="T27" fmla="*/ 2147483647 h 77"/>
              <a:gd name="T28" fmla="*/ 2147483647 w 325"/>
              <a:gd name="T29" fmla="*/ 2147483647 h 77"/>
              <a:gd name="T30" fmla="*/ 2147483647 w 325"/>
              <a:gd name="T31" fmla="*/ 2147483647 h 77"/>
              <a:gd name="T32" fmla="*/ 2147483647 w 325"/>
              <a:gd name="T33" fmla="*/ 2147483647 h 77"/>
              <a:gd name="T34" fmla="*/ 2147483647 w 325"/>
              <a:gd name="T35" fmla="*/ 2147483647 h 77"/>
              <a:gd name="T36" fmla="*/ 2147483647 w 325"/>
              <a:gd name="T37" fmla="*/ 2147483647 h 77"/>
              <a:gd name="T38" fmla="*/ 2147483647 w 325"/>
              <a:gd name="T39" fmla="*/ 2147483647 h 77"/>
              <a:gd name="T40" fmla="*/ 2147483647 w 325"/>
              <a:gd name="T41" fmla="*/ 2147483647 h 77"/>
              <a:gd name="T42" fmla="*/ 2147483647 w 325"/>
              <a:gd name="T43" fmla="*/ 2147483647 h 77"/>
              <a:gd name="T44" fmla="*/ 2147483647 w 325"/>
              <a:gd name="T45" fmla="*/ 2147483647 h 77"/>
              <a:gd name="T46" fmla="*/ 2147483647 w 325"/>
              <a:gd name="T47" fmla="*/ 2147483647 h 77"/>
              <a:gd name="T48" fmla="*/ 2147483647 w 325"/>
              <a:gd name="T49" fmla="*/ 2147483647 h 77"/>
              <a:gd name="T50" fmla="*/ 2147483647 w 325"/>
              <a:gd name="T51" fmla="*/ 2147483647 h 77"/>
              <a:gd name="T52" fmla="*/ 2147483647 w 325"/>
              <a:gd name="T53" fmla="*/ 2147483647 h 77"/>
              <a:gd name="T54" fmla="*/ 2147483647 w 325"/>
              <a:gd name="T55" fmla="*/ 2147483647 h 77"/>
              <a:gd name="T56" fmla="*/ 2147483647 w 325"/>
              <a:gd name="T57" fmla="*/ 2147483647 h 77"/>
              <a:gd name="T58" fmla="*/ 2147483647 w 325"/>
              <a:gd name="T59" fmla="*/ 2147483647 h 77"/>
              <a:gd name="T60" fmla="*/ 2147483647 w 325"/>
              <a:gd name="T61" fmla="*/ 2147483647 h 77"/>
              <a:gd name="T62" fmla="*/ 2147483647 w 325"/>
              <a:gd name="T63" fmla="*/ 2147483647 h 77"/>
              <a:gd name="T64" fmla="*/ 2147483647 w 325"/>
              <a:gd name="T65" fmla="*/ 2147483647 h 77"/>
              <a:gd name="T66" fmla="*/ 2147483647 w 325"/>
              <a:gd name="T67" fmla="*/ 2147483647 h 77"/>
              <a:gd name="T68" fmla="*/ 2147483647 w 325"/>
              <a:gd name="T69" fmla="*/ 2147483647 h 77"/>
              <a:gd name="T70" fmla="*/ 2147483647 w 325"/>
              <a:gd name="T71" fmla="*/ 2147483647 h 77"/>
              <a:gd name="T72" fmla="*/ 2147483647 w 325"/>
              <a:gd name="T73" fmla="*/ 2147483647 h 77"/>
              <a:gd name="T74" fmla="*/ 2147483647 w 325"/>
              <a:gd name="T75" fmla="*/ 2147483647 h 77"/>
              <a:gd name="T76" fmla="*/ 2147483647 w 325"/>
              <a:gd name="T77" fmla="*/ 2147483647 h 77"/>
              <a:gd name="T78" fmla="*/ 2147483647 w 325"/>
              <a:gd name="T79" fmla="*/ 2147483647 h 77"/>
              <a:gd name="T80" fmla="*/ 2147483647 w 325"/>
              <a:gd name="T81" fmla="*/ 2147483647 h 77"/>
              <a:gd name="T82" fmla="*/ 2147483647 w 325"/>
              <a:gd name="T83" fmla="*/ 2147483647 h 77"/>
              <a:gd name="T84" fmla="*/ 2147483647 w 325"/>
              <a:gd name="T85" fmla="*/ 2147483647 h 77"/>
              <a:gd name="T86" fmla="*/ 2147483647 w 325"/>
              <a:gd name="T87" fmla="*/ 2147483647 h 77"/>
              <a:gd name="T88" fmla="*/ 2147483647 w 325"/>
              <a:gd name="T89" fmla="*/ 2147483647 h 77"/>
              <a:gd name="T90" fmla="*/ 2147483647 w 325"/>
              <a:gd name="T91" fmla="*/ 0 h 7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5"/>
              <a:gd name="T139" fmla="*/ 0 h 77"/>
              <a:gd name="T140" fmla="*/ 325 w 325"/>
              <a:gd name="T141" fmla="*/ 77 h 7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5" h="77">
                <a:moveTo>
                  <a:pt x="163" y="0"/>
                </a:moveTo>
                <a:lnTo>
                  <a:pt x="147" y="0"/>
                </a:lnTo>
                <a:lnTo>
                  <a:pt x="130" y="1"/>
                </a:lnTo>
                <a:lnTo>
                  <a:pt x="114" y="1"/>
                </a:lnTo>
                <a:lnTo>
                  <a:pt x="99" y="4"/>
                </a:lnTo>
                <a:lnTo>
                  <a:pt x="85" y="5"/>
                </a:lnTo>
                <a:lnTo>
                  <a:pt x="72" y="7"/>
                </a:lnTo>
                <a:lnTo>
                  <a:pt x="59" y="10"/>
                </a:lnTo>
                <a:lnTo>
                  <a:pt x="48" y="12"/>
                </a:lnTo>
                <a:lnTo>
                  <a:pt x="37" y="14"/>
                </a:lnTo>
                <a:lnTo>
                  <a:pt x="32" y="15"/>
                </a:lnTo>
                <a:lnTo>
                  <a:pt x="28" y="18"/>
                </a:lnTo>
                <a:lnTo>
                  <a:pt x="23" y="19"/>
                </a:lnTo>
                <a:lnTo>
                  <a:pt x="20" y="20"/>
                </a:lnTo>
                <a:lnTo>
                  <a:pt x="16" y="22"/>
                </a:lnTo>
                <a:lnTo>
                  <a:pt x="13" y="24"/>
                </a:lnTo>
                <a:lnTo>
                  <a:pt x="10" y="26"/>
                </a:lnTo>
                <a:lnTo>
                  <a:pt x="8" y="27"/>
                </a:lnTo>
                <a:lnTo>
                  <a:pt x="6" y="29"/>
                </a:lnTo>
                <a:lnTo>
                  <a:pt x="3" y="31"/>
                </a:lnTo>
                <a:lnTo>
                  <a:pt x="2" y="33"/>
                </a:lnTo>
                <a:lnTo>
                  <a:pt x="1" y="35"/>
                </a:lnTo>
                <a:lnTo>
                  <a:pt x="0" y="36"/>
                </a:lnTo>
                <a:lnTo>
                  <a:pt x="0" y="39"/>
                </a:lnTo>
                <a:lnTo>
                  <a:pt x="0" y="41"/>
                </a:lnTo>
                <a:lnTo>
                  <a:pt x="1" y="42"/>
                </a:lnTo>
                <a:lnTo>
                  <a:pt x="2" y="45"/>
                </a:lnTo>
                <a:lnTo>
                  <a:pt x="3" y="47"/>
                </a:lnTo>
                <a:lnTo>
                  <a:pt x="6" y="48"/>
                </a:lnTo>
                <a:lnTo>
                  <a:pt x="8" y="50"/>
                </a:lnTo>
                <a:lnTo>
                  <a:pt x="10" y="52"/>
                </a:lnTo>
                <a:lnTo>
                  <a:pt x="13" y="54"/>
                </a:lnTo>
                <a:lnTo>
                  <a:pt x="16" y="55"/>
                </a:lnTo>
                <a:lnTo>
                  <a:pt x="20" y="57"/>
                </a:lnTo>
                <a:lnTo>
                  <a:pt x="23" y="59"/>
                </a:lnTo>
                <a:lnTo>
                  <a:pt x="28" y="61"/>
                </a:lnTo>
                <a:lnTo>
                  <a:pt x="32" y="62"/>
                </a:lnTo>
                <a:lnTo>
                  <a:pt x="37" y="63"/>
                </a:lnTo>
                <a:lnTo>
                  <a:pt x="48" y="67"/>
                </a:lnTo>
                <a:lnTo>
                  <a:pt x="59" y="69"/>
                </a:lnTo>
                <a:lnTo>
                  <a:pt x="72" y="71"/>
                </a:lnTo>
                <a:lnTo>
                  <a:pt x="85" y="73"/>
                </a:lnTo>
                <a:lnTo>
                  <a:pt x="99" y="75"/>
                </a:lnTo>
                <a:lnTo>
                  <a:pt x="114" y="76"/>
                </a:lnTo>
                <a:lnTo>
                  <a:pt x="130" y="77"/>
                </a:lnTo>
                <a:lnTo>
                  <a:pt x="146" y="77"/>
                </a:lnTo>
                <a:lnTo>
                  <a:pt x="163" y="77"/>
                </a:lnTo>
                <a:lnTo>
                  <a:pt x="179" y="77"/>
                </a:lnTo>
                <a:lnTo>
                  <a:pt x="196" y="77"/>
                </a:lnTo>
                <a:lnTo>
                  <a:pt x="211" y="76"/>
                </a:lnTo>
                <a:lnTo>
                  <a:pt x="226" y="75"/>
                </a:lnTo>
                <a:lnTo>
                  <a:pt x="240" y="73"/>
                </a:lnTo>
                <a:lnTo>
                  <a:pt x="254" y="71"/>
                </a:lnTo>
                <a:lnTo>
                  <a:pt x="267" y="69"/>
                </a:lnTo>
                <a:lnTo>
                  <a:pt x="279" y="67"/>
                </a:lnTo>
                <a:lnTo>
                  <a:pt x="289" y="63"/>
                </a:lnTo>
                <a:lnTo>
                  <a:pt x="294" y="62"/>
                </a:lnTo>
                <a:lnTo>
                  <a:pt x="298" y="61"/>
                </a:lnTo>
                <a:lnTo>
                  <a:pt x="302" y="59"/>
                </a:lnTo>
                <a:lnTo>
                  <a:pt x="307" y="57"/>
                </a:lnTo>
                <a:lnTo>
                  <a:pt x="310" y="55"/>
                </a:lnTo>
                <a:lnTo>
                  <a:pt x="312" y="54"/>
                </a:lnTo>
                <a:lnTo>
                  <a:pt x="316" y="52"/>
                </a:lnTo>
                <a:lnTo>
                  <a:pt x="318" y="50"/>
                </a:lnTo>
                <a:lnTo>
                  <a:pt x="321" y="48"/>
                </a:lnTo>
                <a:lnTo>
                  <a:pt x="323" y="47"/>
                </a:lnTo>
                <a:lnTo>
                  <a:pt x="324" y="45"/>
                </a:lnTo>
                <a:lnTo>
                  <a:pt x="325" y="42"/>
                </a:lnTo>
                <a:lnTo>
                  <a:pt x="325" y="41"/>
                </a:lnTo>
                <a:lnTo>
                  <a:pt x="325" y="39"/>
                </a:lnTo>
                <a:lnTo>
                  <a:pt x="325" y="36"/>
                </a:lnTo>
                <a:lnTo>
                  <a:pt x="325" y="35"/>
                </a:lnTo>
                <a:lnTo>
                  <a:pt x="324" y="33"/>
                </a:lnTo>
                <a:lnTo>
                  <a:pt x="323" y="31"/>
                </a:lnTo>
                <a:lnTo>
                  <a:pt x="321" y="29"/>
                </a:lnTo>
                <a:lnTo>
                  <a:pt x="318" y="27"/>
                </a:lnTo>
                <a:lnTo>
                  <a:pt x="316" y="26"/>
                </a:lnTo>
                <a:lnTo>
                  <a:pt x="312" y="24"/>
                </a:lnTo>
                <a:lnTo>
                  <a:pt x="310" y="22"/>
                </a:lnTo>
                <a:lnTo>
                  <a:pt x="307" y="20"/>
                </a:lnTo>
                <a:lnTo>
                  <a:pt x="302" y="19"/>
                </a:lnTo>
                <a:lnTo>
                  <a:pt x="298" y="18"/>
                </a:lnTo>
                <a:lnTo>
                  <a:pt x="294" y="15"/>
                </a:lnTo>
                <a:lnTo>
                  <a:pt x="289" y="14"/>
                </a:lnTo>
                <a:lnTo>
                  <a:pt x="279" y="12"/>
                </a:lnTo>
                <a:lnTo>
                  <a:pt x="267" y="10"/>
                </a:lnTo>
                <a:lnTo>
                  <a:pt x="254" y="7"/>
                </a:lnTo>
                <a:lnTo>
                  <a:pt x="240" y="5"/>
                </a:lnTo>
                <a:lnTo>
                  <a:pt x="226" y="4"/>
                </a:lnTo>
                <a:lnTo>
                  <a:pt x="211" y="1"/>
                </a:lnTo>
                <a:lnTo>
                  <a:pt x="196" y="1"/>
                </a:lnTo>
                <a:lnTo>
                  <a:pt x="179" y="0"/>
                </a:lnTo>
                <a:lnTo>
                  <a:pt x="163" y="0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8" name="Line 76"/>
          <p:cNvSpPr>
            <a:spLocks noChangeShapeType="1"/>
          </p:cNvSpPr>
          <p:nvPr/>
        </p:nvSpPr>
        <p:spPr bwMode="auto">
          <a:xfrm>
            <a:off x="3062288" y="4146550"/>
            <a:ext cx="92075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19" name="Line 77"/>
          <p:cNvSpPr>
            <a:spLocks noChangeShapeType="1"/>
          </p:cNvSpPr>
          <p:nvPr/>
        </p:nvSpPr>
        <p:spPr bwMode="auto">
          <a:xfrm>
            <a:off x="3238500" y="4216400"/>
            <a:ext cx="809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20" name="Line 78"/>
          <p:cNvSpPr>
            <a:spLocks noChangeShapeType="1"/>
          </p:cNvSpPr>
          <p:nvPr/>
        </p:nvSpPr>
        <p:spPr bwMode="auto">
          <a:xfrm>
            <a:off x="3148013" y="4146550"/>
            <a:ext cx="93662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21" name="Line 79"/>
          <p:cNvSpPr>
            <a:spLocks noChangeShapeType="1"/>
          </p:cNvSpPr>
          <p:nvPr/>
        </p:nvSpPr>
        <p:spPr bwMode="auto">
          <a:xfrm>
            <a:off x="3062288" y="4214813"/>
            <a:ext cx="9207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22" name="Line 80"/>
          <p:cNvSpPr>
            <a:spLocks noChangeShapeType="1"/>
          </p:cNvSpPr>
          <p:nvPr/>
        </p:nvSpPr>
        <p:spPr bwMode="auto">
          <a:xfrm>
            <a:off x="3238500" y="4144963"/>
            <a:ext cx="80963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23" name="Line 81"/>
          <p:cNvSpPr>
            <a:spLocks noChangeShapeType="1"/>
          </p:cNvSpPr>
          <p:nvPr/>
        </p:nvSpPr>
        <p:spPr bwMode="auto">
          <a:xfrm flipV="1">
            <a:off x="3148013" y="4144963"/>
            <a:ext cx="93662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810010" name="组合 701"/>
          <p:cNvGrpSpPr>
            <a:grpSpLocks/>
          </p:cNvGrpSpPr>
          <p:nvPr/>
        </p:nvGrpSpPr>
        <p:grpSpPr bwMode="auto">
          <a:xfrm>
            <a:off x="4305300" y="4891088"/>
            <a:ext cx="441325" cy="1095375"/>
            <a:chOff x="4233880" y="4795836"/>
            <a:chExt cx="441325" cy="1095375"/>
          </a:xfrm>
        </p:grpSpPr>
        <p:sp>
          <p:nvSpPr>
            <p:cNvPr id="355" name="Freeform 83"/>
            <p:cNvSpPr>
              <a:spLocks/>
            </p:cNvSpPr>
            <p:nvPr/>
          </p:nvSpPr>
          <p:spPr bwMode="auto">
            <a:xfrm>
              <a:off x="4278330" y="4876798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24" name="Rectangle 82"/>
            <p:cNvSpPr>
              <a:spLocks noChangeArrowheads="1"/>
            </p:cNvSpPr>
            <p:nvPr/>
          </p:nvSpPr>
          <p:spPr bwMode="auto">
            <a:xfrm>
              <a:off x="4497405" y="4991098"/>
              <a:ext cx="133350" cy="900113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25" name="Freeform 84"/>
            <p:cNvSpPr>
              <a:spLocks/>
            </p:cNvSpPr>
            <p:nvPr/>
          </p:nvSpPr>
          <p:spPr bwMode="auto">
            <a:xfrm>
              <a:off x="4492643" y="4991098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26" name="Rectangle 85"/>
            <p:cNvSpPr>
              <a:spLocks noChangeArrowheads="1"/>
            </p:cNvSpPr>
            <p:nvPr/>
          </p:nvSpPr>
          <p:spPr bwMode="auto">
            <a:xfrm>
              <a:off x="4497405" y="5122861"/>
              <a:ext cx="65088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27" name="Rectangle 86"/>
            <p:cNvSpPr>
              <a:spLocks noChangeArrowheads="1"/>
            </p:cNvSpPr>
            <p:nvPr/>
          </p:nvSpPr>
          <p:spPr bwMode="auto">
            <a:xfrm>
              <a:off x="4565668" y="5121273"/>
              <a:ext cx="68262" cy="53975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28" name="Rectangle 87"/>
            <p:cNvSpPr>
              <a:spLocks noChangeArrowheads="1"/>
            </p:cNvSpPr>
            <p:nvPr/>
          </p:nvSpPr>
          <p:spPr bwMode="auto">
            <a:xfrm>
              <a:off x="4530743" y="5062536"/>
              <a:ext cx="68262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29" name="Rectangle 88"/>
            <p:cNvSpPr>
              <a:spLocks noChangeArrowheads="1"/>
            </p:cNvSpPr>
            <p:nvPr/>
          </p:nvSpPr>
          <p:spPr bwMode="auto">
            <a:xfrm>
              <a:off x="4600593" y="5062536"/>
              <a:ext cx="33337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0" name="Rectangle 89"/>
            <p:cNvSpPr>
              <a:spLocks noChangeArrowheads="1"/>
            </p:cNvSpPr>
            <p:nvPr/>
          </p:nvSpPr>
          <p:spPr bwMode="auto">
            <a:xfrm>
              <a:off x="4491055" y="5062536"/>
              <a:ext cx="3492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1" name="Rectangle 90"/>
            <p:cNvSpPr>
              <a:spLocks noChangeArrowheads="1"/>
            </p:cNvSpPr>
            <p:nvPr/>
          </p:nvSpPr>
          <p:spPr bwMode="auto">
            <a:xfrm>
              <a:off x="4495818" y="5000623"/>
              <a:ext cx="68262" cy="53975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2" name="Rectangle 91"/>
            <p:cNvSpPr>
              <a:spLocks noChangeArrowheads="1"/>
            </p:cNvSpPr>
            <p:nvPr/>
          </p:nvSpPr>
          <p:spPr bwMode="auto">
            <a:xfrm>
              <a:off x="4567255" y="5002211"/>
              <a:ext cx="68263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3" name="Rectangle 92"/>
            <p:cNvSpPr>
              <a:spLocks noChangeArrowheads="1"/>
            </p:cNvSpPr>
            <p:nvPr/>
          </p:nvSpPr>
          <p:spPr bwMode="auto">
            <a:xfrm>
              <a:off x="4495818" y="5241923"/>
              <a:ext cx="63500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4" name="Rectangle 93"/>
            <p:cNvSpPr>
              <a:spLocks noChangeArrowheads="1"/>
            </p:cNvSpPr>
            <p:nvPr/>
          </p:nvSpPr>
          <p:spPr bwMode="auto">
            <a:xfrm>
              <a:off x="4565668" y="5241923"/>
              <a:ext cx="66675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5" name="Rectangle 94"/>
            <p:cNvSpPr>
              <a:spLocks noChangeArrowheads="1"/>
            </p:cNvSpPr>
            <p:nvPr/>
          </p:nvSpPr>
          <p:spPr bwMode="auto">
            <a:xfrm>
              <a:off x="4530743" y="5181598"/>
              <a:ext cx="66675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6" name="Rectangle 95"/>
            <p:cNvSpPr>
              <a:spLocks noChangeArrowheads="1"/>
            </p:cNvSpPr>
            <p:nvPr/>
          </p:nvSpPr>
          <p:spPr bwMode="auto">
            <a:xfrm>
              <a:off x="4599005" y="5181598"/>
              <a:ext cx="3492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7" name="Rectangle 96"/>
            <p:cNvSpPr>
              <a:spLocks noChangeArrowheads="1"/>
            </p:cNvSpPr>
            <p:nvPr/>
          </p:nvSpPr>
          <p:spPr bwMode="auto">
            <a:xfrm>
              <a:off x="4497405" y="5181598"/>
              <a:ext cx="26988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8" name="Rectangle 97"/>
            <p:cNvSpPr>
              <a:spLocks noChangeArrowheads="1"/>
            </p:cNvSpPr>
            <p:nvPr/>
          </p:nvSpPr>
          <p:spPr bwMode="auto">
            <a:xfrm>
              <a:off x="4495818" y="5357811"/>
              <a:ext cx="63500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9" name="Rectangle 98"/>
            <p:cNvSpPr>
              <a:spLocks noChangeArrowheads="1"/>
            </p:cNvSpPr>
            <p:nvPr/>
          </p:nvSpPr>
          <p:spPr bwMode="auto">
            <a:xfrm>
              <a:off x="4565668" y="5357811"/>
              <a:ext cx="66675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0" name="Rectangle 99"/>
            <p:cNvSpPr>
              <a:spLocks noChangeArrowheads="1"/>
            </p:cNvSpPr>
            <p:nvPr/>
          </p:nvSpPr>
          <p:spPr bwMode="auto">
            <a:xfrm>
              <a:off x="4530743" y="5299073"/>
              <a:ext cx="6667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1" name="Rectangle 100"/>
            <p:cNvSpPr>
              <a:spLocks noChangeArrowheads="1"/>
            </p:cNvSpPr>
            <p:nvPr/>
          </p:nvSpPr>
          <p:spPr bwMode="auto">
            <a:xfrm>
              <a:off x="4599005" y="5299073"/>
              <a:ext cx="34925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2" name="Rectangle 101"/>
            <p:cNvSpPr>
              <a:spLocks noChangeArrowheads="1"/>
            </p:cNvSpPr>
            <p:nvPr/>
          </p:nvSpPr>
          <p:spPr bwMode="auto">
            <a:xfrm>
              <a:off x="4495818" y="5299073"/>
              <a:ext cx="2857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3" name="Rectangle 102"/>
            <p:cNvSpPr>
              <a:spLocks noChangeArrowheads="1"/>
            </p:cNvSpPr>
            <p:nvPr/>
          </p:nvSpPr>
          <p:spPr bwMode="auto">
            <a:xfrm>
              <a:off x="4495818" y="5478461"/>
              <a:ext cx="63500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4" name="Rectangle 103"/>
            <p:cNvSpPr>
              <a:spLocks noChangeArrowheads="1"/>
            </p:cNvSpPr>
            <p:nvPr/>
          </p:nvSpPr>
          <p:spPr bwMode="auto">
            <a:xfrm>
              <a:off x="4565668" y="5478461"/>
              <a:ext cx="66675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5" name="Rectangle 104"/>
            <p:cNvSpPr>
              <a:spLocks noChangeArrowheads="1"/>
            </p:cNvSpPr>
            <p:nvPr/>
          </p:nvSpPr>
          <p:spPr bwMode="auto">
            <a:xfrm>
              <a:off x="4529155" y="5418136"/>
              <a:ext cx="68263" cy="52387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6" name="Rectangle 105"/>
            <p:cNvSpPr>
              <a:spLocks noChangeArrowheads="1"/>
            </p:cNvSpPr>
            <p:nvPr/>
          </p:nvSpPr>
          <p:spPr bwMode="auto">
            <a:xfrm>
              <a:off x="4599005" y="5418136"/>
              <a:ext cx="33338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7" name="Rectangle 106"/>
            <p:cNvSpPr>
              <a:spLocks noChangeArrowheads="1"/>
            </p:cNvSpPr>
            <p:nvPr/>
          </p:nvSpPr>
          <p:spPr bwMode="auto">
            <a:xfrm>
              <a:off x="4497405" y="5418136"/>
              <a:ext cx="26988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8" name="Rectangle 107"/>
            <p:cNvSpPr>
              <a:spLocks noChangeArrowheads="1"/>
            </p:cNvSpPr>
            <p:nvPr/>
          </p:nvSpPr>
          <p:spPr bwMode="auto">
            <a:xfrm>
              <a:off x="4495818" y="5597523"/>
              <a:ext cx="6667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49" name="Rectangle 108"/>
            <p:cNvSpPr>
              <a:spLocks noChangeArrowheads="1"/>
            </p:cNvSpPr>
            <p:nvPr/>
          </p:nvSpPr>
          <p:spPr bwMode="auto">
            <a:xfrm>
              <a:off x="4565668" y="5595936"/>
              <a:ext cx="68262" cy="53975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0" name="Rectangle 109"/>
            <p:cNvSpPr>
              <a:spLocks noChangeArrowheads="1"/>
            </p:cNvSpPr>
            <p:nvPr/>
          </p:nvSpPr>
          <p:spPr bwMode="auto">
            <a:xfrm>
              <a:off x="4530743" y="5537198"/>
              <a:ext cx="68262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1" name="Rectangle 110"/>
            <p:cNvSpPr>
              <a:spLocks noChangeArrowheads="1"/>
            </p:cNvSpPr>
            <p:nvPr/>
          </p:nvSpPr>
          <p:spPr bwMode="auto">
            <a:xfrm>
              <a:off x="4600593" y="5537198"/>
              <a:ext cx="33337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2" name="Rectangle 111"/>
            <p:cNvSpPr>
              <a:spLocks noChangeArrowheads="1"/>
            </p:cNvSpPr>
            <p:nvPr/>
          </p:nvSpPr>
          <p:spPr bwMode="auto">
            <a:xfrm>
              <a:off x="4495818" y="5716586"/>
              <a:ext cx="63500" cy="52387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3" name="Rectangle 112"/>
            <p:cNvSpPr>
              <a:spLocks noChangeArrowheads="1"/>
            </p:cNvSpPr>
            <p:nvPr/>
          </p:nvSpPr>
          <p:spPr bwMode="auto">
            <a:xfrm>
              <a:off x="4565668" y="5716586"/>
              <a:ext cx="66675" cy="52387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4" name="Rectangle 113"/>
            <p:cNvSpPr>
              <a:spLocks noChangeArrowheads="1"/>
            </p:cNvSpPr>
            <p:nvPr/>
          </p:nvSpPr>
          <p:spPr bwMode="auto">
            <a:xfrm>
              <a:off x="4530743" y="5657848"/>
              <a:ext cx="66675" cy="4921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5" name="Rectangle 114"/>
            <p:cNvSpPr>
              <a:spLocks noChangeArrowheads="1"/>
            </p:cNvSpPr>
            <p:nvPr/>
          </p:nvSpPr>
          <p:spPr bwMode="auto">
            <a:xfrm>
              <a:off x="4599005" y="5654673"/>
              <a:ext cx="34925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6" name="Rectangle 115"/>
            <p:cNvSpPr>
              <a:spLocks noChangeArrowheads="1"/>
            </p:cNvSpPr>
            <p:nvPr/>
          </p:nvSpPr>
          <p:spPr bwMode="auto">
            <a:xfrm>
              <a:off x="4497405" y="5654673"/>
              <a:ext cx="26988" cy="52388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7" name="Rectangle 116"/>
            <p:cNvSpPr>
              <a:spLocks noChangeArrowheads="1"/>
            </p:cNvSpPr>
            <p:nvPr/>
          </p:nvSpPr>
          <p:spPr bwMode="auto">
            <a:xfrm>
              <a:off x="4495818" y="5834061"/>
              <a:ext cx="63500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8" name="Rectangle 117"/>
            <p:cNvSpPr>
              <a:spLocks noChangeArrowheads="1"/>
            </p:cNvSpPr>
            <p:nvPr/>
          </p:nvSpPr>
          <p:spPr bwMode="auto">
            <a:xfrm>
              <a:off x="4565668" y="5834061"/>
              <a:ext cx="66675" cy="50800"/>
            </a:xfrm>
            <a:prstGeom prst="rect">
              <a:avLst/>
            </a:prstGeom>
            <a:solidFill>
              <a:srgbClr val="4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9" name="Rectangle 118"/>
            <p:cNvSpPr>
              <a:spLocks noChangeArrowheads="1"/>
            </p:cNvSpPr>
            <p:nvPr/>
          </p:nvSpPr>
          <p:spPr bwMode="auto">
            <a:xfrm>
              <a:off x="4530743" y="5773736"/>
              <a:ext cx="66675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0" name="Rectangle 119"/>
            <p:cNvSpPr>
              <a:spLocks noChangeArrowheads="1"/>
            </p:cNvSpPr>
            <p:nvPr/>
          </p:nvSpPr>
          <p:spPr bwMode="auto">
            <a:xfrm>
              <a:off x="4599005" y="5773736"/>
              <a:ext cx="3492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1" name="Rectangle 120"/>
            <p:cNvSpPr>
              <a:spLocks noChangeArrowheads="1"/>
            </p:cNvSpPr>
            <p:nvPr/>
          </p:nvSpPr>
          <p:spPr bwMode="auto">
            <a:xfrm>
              <a:off x="4495818" y="5773736"/>
              <a:ext cx="28575" cy="50800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2" name="Freeform 121"/>
            <p:cNvSpPr>
              <a:spLocks/>
            </p:cNvSpPr>
            <p:nvPr/>
          </p:nvSpPr>
          <p:spPr bwMode="auto">
            <a:xfrm>
              <a:off x="4478355" y="5816598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3" name="Freeform 122"/>
            <p:cNvSpPr>
              <a:spLocks/>
            </p:cNvSpPr>
            <p:nvPr/>
          </p:nvSpPr>
          <p:spPr bwMode="auto">
            <a:xfrm>
              <a:off x="4419618" y="5749923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4" name="Freeform 123"/>
            <p:cNvSpPr>
              <a:spLocks/>
            </p:cNvSpPr>
            <p:nvPr/>
          </p:nvSpPr>
          <p:spPr bwMode="auto">
            <a:xfrm>
              <a:off x="4362468" y="5688011"/>
              <a:ext cx="55562" cy="106362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5" name="Freeform 124"/>
            <p:cNvSpPr>
              <a:spLocks/>
            </p:cNvSpPr>
            <p:nvPr/>
          </p:nvSpPr>
          <p:spPr bwMode="auto">
            <a:xfrm>
              <a:off x="4303730" y="5626098"/>
              <a:ext cx="53975" cy="103188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6" name="Freeform 125"/>
            <p:cNvSpPr>
              <a:spLocks/>
            </p:cNvSpPr>
            <p:nvPr/>
          </p:nvSpPr>
          <p:spPr bwMode="auto">
            <a:xfrm>
              <a:off x="4273568" y="5592761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7" name="Freeform 126"/>
            <p:cNvSpPr>
              <a:spLocks/>
            </p:cNvSpPr>
            <p:nvPr/>
          </p:nvSpPr>
          <p:spPr bwMode="auto">
            <a:xfrm>
              <a:off x="4478355" y="4992686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8" name="Freeform 127"/>
            <p:cNvSpPr>
              <a:spLocks/>
            </p:cNvSpPr>
            <p:nvPr/>
          </p:nvSpPr>
          <p:spPr bwMode="auto">
            <a:xfrm>
              <a:off x="4419618" y="4960936"/>
              <a:ext cx="55562" cy="77787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9" name="Freeform 128"/>
            <p:cNvSpPr>
              <a:spLocks/>
            </p:cNvSpPr>
            <p:nvPr/>
          </p:nvSpPr>
          <p:spPr bwMode="auto">
            <a:xfrm>
              <a:off x="4362468" y="4930773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0" name="Freeform 129"/>
            <p:cNvSpPr>
              <a:spLocks/>
            </p:cNvSpPr>
            <p:nvPr/>
          </p:nvSpPr>
          <p:spPr bwMode="auto">
            <a:xfrm>
              <a:off x="4303730" y="4899023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1" name="Freeform 130"/>
            <p:cNvSpPr>
              <a:spLocks/>
            </p:cNvSpPr>
            <p:nvPr/>
          </p:nvSpPr>
          <p:spPr bwMode="auto">
            <a:xfrm>
              <a:off x="4273568" y="4881561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2" name="Freeform 131"/>
            <p:cNvSpPr>
              <a:spLocks/>
            </p:cNvSpPr>
            <p:nvPr/>
          </p:nvSpPr>
          <p:spPr bwMode="auto">
            <a:xfrm>
              <a:off x="4419618" y="5073648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3" name="Freeform 132"/>
            <p:cNvSpPr>
              <a:spLocks/>
            </p:cNvSpPr>
            <p:nvPr/>
          </p:nvSpPr>
          <p:spPr bwMode="auto">
            <a:xfrm>
              <a:off x="4362468" y="5037136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4" name="Freeform 133"/>
            <p:cNvSpPr>
              <a:spLocks/>
            </p:cNvSpPr>
            <p:nvPr/>
          </p:nvSpPr>
          <p:spPr bwMode="auto">
            <a:xfrm>
              <a:off x="4303730" y="5002211"/>
              <a:ext cx="53975" cy="77787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5" name="Freeform 134"/>
            <p:cNvSpPr>
              <a:spLocks/>
            </p:cNvSpPr>
            <p:nvPr/>
          </p:nvSpPr>
          <p:spPr bwMode="auto">
            <a:xfrm>
              <a:off x="4273568" y="4983161"/>
              <a:ext cx="26987" cy="61912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6" name="Freeform 135"/>
            <p:cNvSpPr>
              <a:spLocks/>
            </p:cNvSpPr>
            <p:nvPr/>
          </p:nvSpPr>
          <p:spPr bwMode="auto">
            <a:xfrm>
              <a:off x="4478355" y="5229223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7" name="Freeform 136"/>
            <p:cNvSpPr>
              <a:spLocks/>
            </p:cNvSpPr>
            <p:nvPr/>
          </p:nvSpPr>
          <p:spPr bwMode="auto">
            <a:xfrm>
              <a:off x="4419618" y="5186361"/>
              <a:ext cx="55562" cy="87312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8" name="Freeform 137"/>
            <p:cNvSpPr>
              <a:spLocks/>
            </p:cNvSpPr>
            <p:nvPr/>
          </p:nvSpPr>
          <p:spPr bwMode="auto">
            <a:xfrm>
              <a:off x="4362468" y="5145086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9" name="Freeform 138"/>
            <p:cNvSpPr>
              <a:spLocks/>
            </p:cNvSpPr>
            <p:nvPr/>
          </p:nvSpPr>
          <p:spPr bwMode="auto">
            <a:xfrm>
              <a:off x="4303730" y="5106986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0" name="Freeform 139"/>
            <p:cNvSpPr>
              <a:spLocks/>
            </p:cNvSpPr>
            <p:nvPr/>
          </p:nvSpPr>
          <p:spPr bwMode="auto">
            <a:xfrm>
              <a:off x="4273568" y="5086348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1" name="Freeform 140"/>
            <p:cNvSpPr>
              <a:spLocks/>
            </p:cNvSpPr>
            <p:nvPr/>
          </p:nvSpPr>
          <p:spPr bwMode="auto">
            <a:xfrm>
              <a:off x="4478355" y="5343523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2" name="Freeform 141"/>
            <p:cNvSpPr>
              <a:spLocks/>
            </p:cNvSpPr>
            <p:nvPr/>
          </p:nvSpPr>
          <p:spPr bwMode="auto">
            <a:xfrm>
              <a:off x="4419618" y="5299073"/>
              <a:ext cx="55562" cy="90488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3" name="Freeform 142"/>
            <p:cNvSpPr>
              <a:spLocks/>
            </p:cNvSpPr>
            <p:nvPr/>
          </p:nvSpPr>
          <p:spPr bwMode="auto">
            <a:xfrm>
              <a:off x="4362468" y="5254623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4" name="Freeform 143"/>
            <p:cNvSpPr>
              <a:spLocks/>
            </p:cNvSpPr>
            <p:nvPr/>
          </p:nvSpPr>
          <p:spPr bwMode="auto">
            <a:xfrm>
              <a:off x="4303730" y="5208586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5" name="Freeform 144"/>
            <p:cNvSpPr>
              <a:spLocks/>
            </p:cNvSpPr>
            <p:nvPr/>
          </p:nvSpPr>
          <p:spPr bwMode="auto">
            <a:xfrm>
              <a:off x="4273568" y="5186361"/>
              <a:ext cx="26987" cy="65087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6" name="Freeform 145"/>
            <p:cNvSpPr>
              <a:spLocks/>
            </p:cNvSpPr>
            <p:nvPr/>
          </p:nvSpPr>
          <p:spPr bwMode="auto">
            <a:xfrm>
              <a:off x="4478355" y="5462586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7" name="Freeform 146"/>
            <p:cNvSpPr>
              <a:spLocks/>
            </p:cNvSpPr>
            <p:nvPr/>
          </p:nvSpPr>
          <p:spPr bwMode="auto">
            <a:xfrm>
              <a:off x="4419618" y="5411786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8" name="Freeform 147"/>
            <p:cNvSpPr>
              <a:spLocks/>
            </p:cNvSpPr>
            <p:nvPr/>
          </p:nvSpPr>
          <p:spPr bwMode="auto">
            <a:xfrm>
              <a:off x="4362468" y="5362573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9" name="Freeform 148"/>
            <p:cNvSpPr>
              <a:spLocks/>
            </p:cNvSpPr>
            <p:nvPr/>
          </p:nvSpPr>
          <p:spPr bwMode="auto">
            <a:xfrm>
              <a:off x="4303730" y="5311773"/>
              <a:ext cx="53975" cy="93663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0" name="Freeform 149"/>
            <p:cNvSpPr>
              <a:spLocks/>
            </p:cNvSpPr>
            <p:nvPr/>
          </p:nvSpPr>
          <p:spPr bwMode="auto">
            <a:xfrm>
              <a:off x="4273568" y="5287961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1" name="Freeform 150"/>
            <p:cNvSpPr>
              <a:spLocks/>
            </p:cNvSpPr>
            <p:nvPr/>
          </p:nvSpPr>
          <p:spPr bwMode="auto">
            <a:xfrm>
              <a:off x="4478355" y="5583236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2" name="Freeform 151"/>
            <p:cNvSpPr>
              <a:spLocks/>
            </p:cNvSpPr>
            <p:nvPr/>
          </p:nvSpPr>
          <p:spPr bwMode="auto">
            <a:xfrm>
              <a:off x="4419618" y="5526086"/>
              <a:ext cx="55562" cy="100012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3" name="Freeform 152"/>
            <p:cNvSpPr>
              <a:spLocks/>
            </p:cNvSpPr>
            <p:nvPr/>
          </p:nvSpPr>
          <p:spPr bwMode="auto">
            <a:xfrm>
              <a:off x="4362468" y="5472111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4" name="Freeform 153"/>
            <p:cNvSpPr>
              <a:spLocks/>
            </p:cNvSpPr>
            <p:nvPr/>
          </p:nvSpPr>
          <p:spPr bwMode="auto">
            <a:xfrm>
              <a:off x="4302143" y="5414961"/>
              <a:ext cx="55562" cy="96837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5" name="Freeform 154"/>
            <p:cNvSpPr>
              <a:spLocks/>
            </p:cNvSpPr>
            <p:nvPr/>
          </p:nvSpPr>
          <p:spPr bwMode="auto">
            <a:xfrm>
              <a:off x="4273568" y="5389561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6" name="Freeform 155"/>
            <p:cNvSpPr>
              <a:spLocks/>
            </p:cNvSpPr>
            <p:nvPr/>
          </p:nvSpPr>
          <p:spPr bwMode="auto">
            <a:xfrm>
              <a:off x="4478355" y="5695948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7" name="Freeform 156"/>
            <p:cNvSpPr>
              <a:spLocks/>
            </p:cNvSpPr>
            <p:nvPr/>
          </p:nvSpPr>
          <p:spPr bwMode="auto">
            <a:xfrm>
              <a:off x="4419618" y="5638798"/>
              <a:ext cx="55562" cy="103188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8" name="Freeform 157"/>
            <p:cNvSpPr>
              <a:spLocks/>
            </p:cNvSpPr>
            <p:nvPr/>
          </p:nvSpPr>
          <p:spPr bwMode="auto">
            <a:xfrm>
              <a:off x="4362468" y="5578473"/>
              <a:ext cx="55562" cy="103188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9" name="Freeform 158"/>
            <p:cNvSpPr>
              <a:spLocks/>
            </p:cNvSpPr>
            <p:nvPr/>
          </p:nvSpPr>
          <p:spPr bwMode="auto">
            <a:xfrm>
              <a:off x="4303730" y="5521323"/>
              <a:ext cx="53975" cy="100013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0" name="Freeform 159"/>
            <p:cNvSpPr>
              <a:spLocks/>
            </p:cNvSpPr>
            <p:nvPr/>
          </p:nvSpPr>
          <p:spPr bwMode="auto">
            <a:xfrm>
              <a:off x="4273568" y="5494336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1" name="Freeform 160"/>
            <p:cNvSpPr>
              <a:spLocks/>
            </p:cNvSpPr>
            <p:nvPr/>
          </p:nvSpPr>
          <p:spPr bwMode="auto">
            <a:xfrm>
              <a:off x="4273568" y="5543548"/>
              <a:ext cx="46037" cy="87313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2" name="Freeform 161"/>
            <p:cNvSpPr>
              <a:spLocks/>
            </p:cNvSpPr>
            <p:nvPr/>
          </p:nvSpPr>
          <p:spPr bwMode="auto">
            <a:xfrm>
              <a:off x="4433905" y="5707061"/>
              <a:ext cx="61913" cy="112712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3" name="Freeform 162"/>
            <p:cNvSpPr>
              <a:spLocks/>
            </p:cNvSpPr>
            <p:nvPr/>
          </p:nvSpPr>
          <p:spPr bwMode="auto">
            <a:xfrm>
              <a:off x="4379930" y="5651498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4" name="Freeform 163"/>
            <p:cNvSpPr>
              <a:spLocks/>
            </p:cNvSpPr>
            <p:nvPr/>
          </p:nvSpPr>
          <p:spPr bwMode="auto">
            <a:xfrm>
              <a:off x="4322780" y="5594348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5" name="Freeform 164"/>
            <p:cNvSpPr>
              <a:spLocks/>
            </p:cNvSpPr>
            <p:nvPr/>
          </p:nvSpPr>
          <p:spPr bwMode="auto">
            <a:xfrm>
              <a:off x="4273568" y="4933948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6" name="Freeform 165"/>
            <p:cNvSpPr>
              <a:spLocks/>
            </p:cNvSpPr>
            <p:nvPr/>
          </p:nvSpPr>
          <p:spPr bwMode="auto">
            <a:xfrm>
              <a:off x="4381518" y="4994273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7" name="Freeform 166"/>
            <p:cNvSpPr>
              <a:spLocks/>
            </p:cNvSpPr>
            <p:nvPr/>
          </p:nvSpPr>
          <p:spPr bwMode="auto">
            <a:xfrm>
              <a:off x="4324368" y="4960936"/>
              <a:ext cx="53975" cy="77787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8" name="Freeform 167"/>
            <p:cNvSpPr>
              <a:spLocks/>
            </p:cNvSpPr>
            <p:nvPr/>
          </p:nvSpPr>
          <p:spPr bwMode="auto">
            <a:xfrm>
              <a:off x="4273568" y="5033961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09" name="Freeform 168"/>
            <p:cNvSpPr>
              <a:spLocks/>
            </p:cNvSpPr>
            <p:nvPr/>
          </p:nvSpPr>
          <p:spPr bwMode="auto">
            <a:xfrm>
              <a:off x="4435493" y="5141911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0" name="Freeform 169"/>
            <p:cNvSpPr>
              <a:spLocks/>
            </p:cNvSpPr>
            <p:nvPr/>
          </p:nvSpPr>
          <p:spPr bwMode="auto">
            <a:xfrm>
              <a:off x="4381518" y="5106986"/>
              <a:ext cx="52387" cy="80962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1" name="Freeform 170"/>
            <p:cNvSpPr>
              <a:spLocks/>
            </p:cNvSpPr>
            <p:nvPr/>
          </p:nvSpPr>
          <p:spPr bwMode="auto">
            <a:xfrm>
              <a:off x="4324368" y="5068886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2" name="Freeform 171"/>
            <p:cNvSpPr>
              <a:spLocks/>
            </p:cNvSpPr>
            <p:nvPr/>
          </p:nvSpPr>
          <p:spPr bwMode="auto">
            <a:xfrm>
              <a:off x="4273568" y="5135561"/>
              <a:ext cx="47625" cy="77787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3" name="Freeform 172"/>
            <p:cNvSpPr>
              <a:spLocks/>
            </p:cNvSpPr>
            <p:nvPr/>
          </p:nvSpPr>
          <p:spPr bwMode="auto">
            <a:xfrm>
              <a:off x="4381518" y="5214936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4" name="Freeform 173"/>
            <p:cNvSpPr>
              <a:spLocks/>
            </p:cNvSpPr>
            <p:nvPr/>
          </p:nvSpPr>
          <p:spPr bwMode="auto">
            <a:xfrm>
              <a:off x="4324368" y="5173661"/>
              <a:ext cx="53975" cy="84137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5" name="Freeform 174"/>
            <p:cNvSpPr>
              <a:spLocks/>
            </p:cNvSpPr>
            <p:nvPr/>
          </p:nvSpPr>
          <p:spPr bwMode="auto">
            <a:xfrm>
              <a:off x="4273568" y="5238748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6" name="Freeform 175"/>
            <p:cNvSpPr>
              <a:spLocks/>
            </p:cNvSpPr>
            <p:nvPr/>
          </p:nvSpPr>
          <p:spPr bwMode="auto">
            <a:xfrm>
              <a:off x="4433905" y="5365748"/>
              <a:ext cx="63500" cy="100013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7" name="Freeform 176"/>
            <p:cNvSpPr>
              <a:spLocks/>
            </p:cNvSpPr>
            <p:nvPr/>
          </p:nvSpPr>
          <p:spPr bwMode="auto">
            <a:xfrm>
              <a:off x="4379930" y="5322886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8" name="Freeform 177"/>
            <p:cNvSpPr>
              <a:spLocks/>
            </p:cNvSpPr>
            <p:nvPr/>
          </p:nvSpPr>
          <p:spPr bwMode="auto">
            <a:xfrm>
              <a:off x="4322780" y="5276848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9" name="Freeform 178"/>
            <p:cNvSpPr>
              <a:spLocks/>
            </p:cNvSpPr>
            <p:nvPr/>
          </p:nvSpPr>
          <p:spPr bwMode="auto">
            <a:xfrm>
              <a:off x="4273568" y="5340348"/>
              <a:ext cx="46037" cy="80963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0" name="Freeform 179"/>
            <p:cNvSpPr>
              <a:spLocks/>
            </p:cNvSpPr>
            <p:nvPr/>
          </p:nvSpPr>
          <p:spPr bwMode="auto">
            <a:xfrm>
              <a:off x="4433905" y="5481636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1" name="Freeform 180"/>
            <p:cNvSpPr>
              <a:spLocks/>
            </p:cNvSpPr>
            <p:nvPr/>
          </p:nvSpPr>
          <p:spPr bwMode="auto">
            <a:xfrm>
              <a:off x="4379930" y="5432423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2" name="Freeform 181"/>
            <p:cNvSpPr>
              <a:spLocks/>
            </p:cNvSpPr>
            <p:nvPr/>
          </p:nvSpPr>
          <p:spPr bwMode="auto">
            <a:xfrm>
              <a:off x="4322780" y="5380036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3" name="Freeform 182"/>
            <p:cNvSpPr>
              <a:spLocks/>
            </p:cNvSpPr>
            <p:nvPr/>
          </p:nvSpPr>
          <p:spPr bwMode="auto">
            <a:xfrm>
              <a:off x="4273568" y="5440361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4" name="Freeform 183"/>
            <p:cNvSpPr>
              <a:spLocks/>
            </p:cNvSpPr>
            <p:nvPr/>
          </p:nvSpPr>
          <p:spPr bwMode="auto">
            <a:xfrm>
              <a:off x="4433905" y="5594348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5" name="Freeform 184"/>
            <p:cNvSpPr>
              <a:spLocks/>
            </p:cNvSpPr>
            <p:nvPr/>
          </p:nvSpPr>
          <p:spPr bwMode="auto">
            <a:xfrm>
              <a:off x="4379930" y="5543548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6" name="Freeform 185"/>
            <p:cNvSpPr>
              <a:spLocks/>
            </p:cNvSpPr>
            <p:nvPr/>
          </p:nvSpPr>
          <p:spPr bwMode="auto">
            <a:xfrm>
              <a:off x="4322780" y="5487986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7" name="Freeform 186"/>
            <p:cNvSpPr>
              <a:spLocks/>
            </p:cNvSpPr>
            <p:nvPr/>
          </p:nvSpPr>
          <p:spPr bwMode="auto">
            <a:xfrm>
              <a:off x="4435493" y="5026023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8" name="Freeform 187"/>
            <p:cNvSpPr>
              <a:spLocks/>
            </p:cNvSpPr>
            <p:nvPr/>
          </p:nvSpPr>
          <p:spPr bwMode="auto">
            <a:xfrm>
              <a:off x="4478355" y="5110161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29" name="Freeform 188"/>
            <p:cNvSpPr>
              <a:spLocks/>
            </p:cNvSpPr>
            <p:nvPr/>
          </p:nvSpPr>
          <p:spPr bwMode="auto">
            <a:xfrm>
              <a:off x="4435493" y="5254623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30" name="Rectangle 189"/>
            <p:cNvSpPr>
              <a:spLocks noChangeArrowheads="1"/>
            </p:cNvSpPr>
            <p:nvPr/>
          </p:nvSpPr>
          <p:spPr bwMode="auto">
            <a:xfrm>
              <a:off x="4495818" y="5537198"/>
              <a:ext cx="28575" cy="50800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31" name="Freeform 190"/>
            <p:cNvSpPr>
              <a:spLocks/>
            </p:cNvSpPr>
            <p:nvPr/>
          </p:nvSpPr>
          <p:spPr bwMode="auto">
            <a:xfrm>
              <a:off x="4233880" y="4795836"/>
              <a:ext cx="441325" cy="125412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32" name="Freeform 191"/>
            <p:cNvSpPr>
              <a:spLocks/>
            </p:cNvSpPr>
            <p:nvPr/>
          </p:nvSpPr>
          <p:spPr bwMode="auto">
            <a:xfrm>
              <a:off x="4502168" y="4911723"/>
              <a:ext cx="171450" cy="93663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33" name="Freeform 192"/>
            <p:cNvSpPr>
              <a:spLocks/>
            </p:cNvSpPr>
            <p:nvPr/>
          </p:nvSpPr>
          <p:spPr bwMode="auto">
            <a:xfrm>
              <a:off x="4235468" y="4795836"/>
              <a:ext cx="273050" cy="207962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539" name="Rectangle 198"/>
          <p:cNvSpPr>
            <a:spLocks noChangeArrowheads="1"/>
          </p:cNvSpPr>
          <p:nvPr/>
        </p:nvSpPr>
        <p:spPr bwMode="auto">
          <a:xfrm>
            <a:off x="4421188" y="4389438"/>
            <a:ext cx="41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300" b="0">
                <a:solidFill>
                  <a:srgbClr val="000000"/>
                </a:solidFill>
                <a:latin typeface="Times New Roman" pitchFamily="18" charset="0"/>
                <a:ea typeface="+mn-ea"/>
              </a:rPr>
              <a:t> </a:t>
            </a: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48" name="Line 207"/>
          <p:cNvSpPr>
            <a:spLocks noChangeShapeType="1"/>
          </p:cNvSpPr>
          <p:nvPr/>
        </p:nvSpPr>
        <p:spPr bwMode="auto">
          <a:xfrm>
            <a:off x="2754313" y="3741738"/>
            <a:ext cx="1587" cy="8683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49" name="Line 208"/>
          <p:cNvSpPr>
            <a:spLocks noChangeShapeType="1"/>
          </p:cNvSpPr>
          <p:nvPr/>
        </p:nvSpPr>
        <p:spPr bwMode="auto">
          <a:xfrm>
            <a:off x="2524125" y="3741738"/>
            <a:ext cx="230188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50" name="Line 209"/>
          <p:cNvSpPr>
            <a:spLocks noChangeShapeType="1"/>
          </p:cNvSpPr>
          <p:nvPr/>
        </p:nvSpPr>
        <p:spPr bwMode="auto">
          <a:xfrm>
            <a:off x="2524125" y="4251325"/>
            <a:ext cx="23018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51" name="Line 210"/>
          <p:cNvSpPr>
            <a:spLocks noChangeShapeType="1"/>
          </p:cNvSpPr>
          <p:nvPr/>
        </p:nvSpPr>
        <p:spPr bwMode="auto">
          <a:xfrm>
            <a:off x="2524125" y="4605338"/>
            <a:ext cx="230188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52" name="Line 211"/>
          <p:cNvSpPr>
            <a:spLocks noChangeShapeType="1"/>
          </p:cNvSpPr>
          <p:nvPr/>
        </p:nvSpPr>
        <p:spPr bwMode="auto">
          <a:xfrm>
            <a:off x="2754313" y="4197350"/>
            <a:ext cx="18415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53" name="Line 212"/>
          <p:cNvSpPr>
            <a:spLocks noChangeShapeType="1"/>
          </p:cNvSpPr>
          <p:nvPr/>
        </p:nvSpPr>
        <p:spPr bwMode="auto">
          <a:xfrm>
            <a:off x="3460750" y="4216400"/>
            <a:ext cx="1825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54" name="Line 213"/>
          <p:cNvSpPr>
            <a:spLocks noChangeShapeType="1"/>
          </p:cNvSpPr>
          <p:nvPr/>
        </p:nvSpPr>
        <p:spPr bwMode="auto">
          <a:xfrm>
            <a:off x="3646488" y="3832225"/>
            <a:ext cx="1587" cy="7778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55" name="Line 214"/>
          <p:cNvSpPr>
            <a:spLocks noChangeShapeType="1"/>
          </p:cNvSpPr>
          <p:nvPr/>
        </p:nvSpPr>
        <p:spPr bwMode="auto">
          <a:xfrm>
            <a:off x="3414713" y="3832225"/>
            <a:ext cx="2286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810020" name="组合 699"/>
          <p:cNvGrpSpPr>
            <a:grpSpLocks/>
          </p:cNvGrpSpPr>
          <p:nvPr/>
        </p:nvGrpSpPr>
        <p:grpSpPr bwMode="auto">
          <a:xfrm>
            <a:off x="2124075" y="4071938"/>
            <a:ext cx="395288" cy="330200"/>
            <a:chOff x="2052655" y="3976686"/>
            <a:chExt cx="395288" cy="330200"/>
          </a:xfrm>
        </p:grpSpPr>
        <p:sp>
          <p:nvSpPr>
            <p:cNvPr id="557" name="Freeform 217"/>
            <p:cNvSpPr>
              <a:spLocks/>
            </p:cNvSpPr>
            <p:nvPr/>
          </p:nvSpPr>
          <p:spPr bwMode="auto">
            <a:xfrm>
              <a:off x="2052655" y="3976686"/>
              <a:ext cx="395288" cy="330200"/>
            </a:xfrm>
            <a:custGeom>
              <a:avLst/>
              <a:gdLst>
                <a:gd name="T0" fmla="*/ 2147483647 w 249"/>
                <a:gd name="T1" fmla="*/ 2147483647 h 208"/>
                <a:gd name="T2" fmla="*/ 2147483647 w 249"/>
                <a:gd name="T3" fmla="*/ 2147483647 h 208"/>
                <a:gd name="T4" fmla="*/ 2147483647 w 249"/>
                <a:gd name="T5" fmla="*/ 2147483647 h 208"/>
                <a:gd name="T6" fmla="*/ 2147483647 w 249"/>
                <a:gd name="T7" fmla="*/ 2147483647 h 208"/>
                <a:gd name="T8" fmla="*/ 2147483647 w 249"/>
                <a:gd name="T9" fmla="*/ 2147483647 h 208"/>
                <a:gd name="T10" fmla="*/ 2147483647 w 249"/>
                <a:gd name="T11" fmla="*/ 2147483647 h 208"/>
                <a:gd name="T12" fmla="*/ 2147483647 w 249"/>
                <a:gd name="T13" fmla="*/ 2147483647 h 208"/>
                <a:gd name="T14" fmla="*/ 2147483647 w 249"/>
                <a:gd name="T15" fmla="*/ 2147483647 h 208"/>
                <a:gd name="T16" fmla="*/ 2147483647 w 249"/>
                <a:gd name="T17" fmla="*/ 2147483647 h 208"/>
                <a:gd name="T18" fmla="*/ 2147483647 w 249"/>
                <a:gd name="T19" fmla="*/ 2147483647 h 208"/>
                <a:gd name="T20" fmla="*/ 2147483647 w 249"/>
                <a:gd name="T21" fmla="*/ 2147483647 h 208"/>
                <a:gd name="T22" fmla="*/ 2147483647 w 249"/>
                <a:gd name="T23" fmla="*/ 2147483647 h 208"/>
                <a:gd name="T24" fmla="*/ 2147483647 w 249"/>
                <a:gd name="T25" fmla="*/ 2147483647 h 208"/>
                <a:gd name="T26" fmla="*/ 2147483647 w 249"/>
                <a:gd name="T27" fmla="*/ 0 h 208"/>
                <a:gd name="T28" fmla="*/ 2147483647 w 249"/>
                <a:gd name="T29" fmla="*/ 0 h 208"/>
                <a:gd name="T30" fmla="*/ 2147483647 w 249"/>
                <a:gd name="T31" fmla="*/ 0 h 208"/>
                <a:gd name="T32" fmla="*/ 2147483647 w 249"/>
                <a:gd name="T33" fmla="*/ 0 h 208"/>
                <a:gd name="T34" fmla="*/ 2147483647 w 249"/>
                <a:gd name="T35" fmla="*/ 2147483647 h 208"/>
                <a:gd name="T36" fmla="*/ 2147483647 w 249"/>
                <a:gd name="T37" fmla="*/ 2147483647 h 208"/>
                <a:gd name="T38" fmla="*/ 2147483647 w 249"/>
                <a:gd name="T39" fmla="*/ 2147483647 h 208"/>
                <a:gd name="T40" fmla="*/ 2147483647 w 249"/>
                <a:gd name="T41" fmla="*/ 2147483647 h 208"/>
                <a:gd name="T42" fmla="*/ 2147483647 w 249"/>
                <a:gd name="T43" fmla="*/ 2147483647 h 208"/>
                <a:gd name="T44" fmla="*/ 2147483647 w 249"/>
                <a:gd name="T45" fmla="*/ 2147483647 h 208"/>
                <a:gd name="T46" fmla="*/ 2147483647 w 249"/>
                <a:gd name="T47" fmla="*/ 2147483647 h 208"/>
                <a:gd name="T48" fmla="*/ 2147483647 w 249"/>
                <a:gd name="T49" fmla="*/ 2147483647 h 208"/>
                <a:gd name="T50" fmla="*/ 2147483647 w 249"/>
                <a:gd name="T51" fmla="*/ 2147483647 h 208"/>
                <a:gd name="T52" fmla="*/ 2147483647 w 249"/>
                <a:gd name="T53" fmla="*/ 2147483647 h 208"/>
                <a:gd name="T54" fmla="*/ 2147483647 w 249"/>
                <a:gd name="T55" fmla="*/ 2147483647 h 208"/>
                <a:gd name="T56" fmla="*/ 0 w 249"/>
                <a:gd name="T57" fmla="*/ 2147483647 h 208"/>
                <a:gd name="T58" fmla="*/ 2147483647 w 249"/>
                <a:gd name="T59" fmla="*/ 2147483647 h 208"/>
                <a:gd name="T60" fmla="*/ 2147483647 w 249"/>
                <a:gd name="T61" fmla="*/ 2147483647 h 208"/>
                <a:gd name="T62" fmla="*/ 2147483647 w 249"/>
                <a:gd name="T63" fmla="*/ 2147483647 h 208"/>
                <a:gd name="T64" fmla="*/ 2147483647 w 249"/>
                <a:gd name="T65" fmla="*/ 2147483647 h 208"/>
                <a:gd name="T66" fmla="*/ 2147483647 w 249"/>
                <a:gd name="T67" fmla="*/ 2147483647 h 208"/>
                <a:gd name="T68" fmla="*/ 2147483647 w 249"/>
                <a:gd name="T69" fmla="*/ 2147483647 h 208"/>
                <a:gd name="T70" fmla="*/ 2147483647 w 249"/>
                <a:gd name="T71" fmla="*/ 2147483647 h 208"/>
                <a:gd name="T72" fmla="*/ 2147483647 w 249"/>
                <a:gd name="T73" fmla="*/ 2147483647 h 208"/>
                <a:gd name="T74" fmla="*/ 2147483647 w 249"/>
                <a:gd name="T75" fmla="*/ 2147483647 h 208"/>
                <a:gd name="T76" fmla="*/ 2147483647 w 249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58" name="Freeform 218"/>
            <p:cNvSpPr>
              <a:spLocks/>
            </p:cNvSpPr>
            <p:nvPr/>
          </p:nvSpPr>
          <p:spPr bwMode="auto">
            <a:xfrm>
              <a:off x="2190768" y="4000498"/>
              <a:ext cx="125412" cy="144463"/>
            </a:xfrm>
            <a:custGeom>
              <a:avLst/>
              <a:gdLst>
                <a:gd name="T0" fmla="*/ 2147483647 w 79"/>
                <a:gd name="T1" fmla="*/ 2147483647 h 91"/>
                <a:gd name="T2" fmla="*/ 2147483647 w 79"/>
                <a:gd name="T3" fmla="*/ 2147483647 h 91"/>
                <a:gd name="T4" fmla="*/ 2147483647 w 79"/>
                <a:gd name="T5" fmla="*/ 2147483647 h 91"/>
                <a:gd name="T6" fmla="*/ 2147483647 w 79"/>
                <a:gd name="T7" fmla="*/ 2147483647 h 91"/>
                <a:gd name="T8" fmla="*/ 2147483647 w 79"/>
                <a:gd name="T9" fmla="*/ 2147483647 h 91"/>
                <a:gd name="T10" fmla="*/ 2147483647 w 79"/>
                <a:gd name="T11" fmla="*/ 2147483647 h 91"/>
                <a:gd name="T12" fmla="*/ 2147483647 w 79"/>
                <a:gd name="T13" fmla="*/ 2147483647 h 91"/>
                <a:gd name="T14" fmla="*/ 2147483647 w 79"/>
                <a:gd name="T15" fmla="*/ 2147483647 h 91"/>
                <a:gd name="T16" fmla="*/ 2147483647 w 79"/>
                <a:gd name="T17" fmla="*/ 0 h 91"/>
                <a:gd name="T18" fmla="*/ 2147483647 w 79"/>
                <a:gd name="T19" fmla="*/ 0 h 91"/>
                <a:gd name="T20" fmla="*/ 2147483647 w 79"/>
                <a:gd name="T21" fmla="*/ 0 h 91"/>
                <a:gd name="T22" fmla="*/ 2147483647 w 79"/>
                <a:gd name="T23" fmla="*/ 2147483647 h 91"/>
                <a:gd name="T24" fmla="*/ 2147483647 w 79"/>
                <a:gd name="T25" fmla="*/ 2147483647 h 91"/>
                <a:gd name="T26" fmla="*/ 2147483647 w 79"/>
                <a:gd name="T27" fmla="*/ 2147483647 h 91"/>
                <a:gd name="T28" fmla="*/ 2147483647 w 79"/>
                <a:gd name="T29" fmla="*/ 2147483647 h 91"/>
                <a:gd name="T30" fmla="*/ 2147483647 w 79"/>
                <a:gd name="T31" fmla="*/ 2147483647 h 91"/>
                <a:gd name="T32" fmla="*/ 2147483647 w 79"/>
                <a:gd name="T33" fmla="*/ 2147483647 h 91"/>
                <a:gd name="T34" fmla="*/ 2147483647 w 79"/>
                <a:gd name="T35" fmla="*/ 2147483647 h 91"/>
                <a:gd name="T36" fmla="*/ 2147483647 w 79"/>
                <a:gd name="T37" fmla="*/ 2147483647 h 91"/>
                <a:gd name="T38" fmla="*/ 2147483647 w 79"/>
                <a:gd name="T39" fmla="*/ 2147483647 h 91"/>
                <a:gd name="T40" fmla="*/ 0 w 79"/>
                <a:gd name="T41" fmla="*/ 2147483647 h 91"/>
                <a:gd name="T42" fmla="*/ 0 w 79"/>
                <a:gd name="T43" fmla="*/ 2147483647 h 91"/>
                <a:gd name="T44" fmla="*/ 0 w 79"/>
                <a:gd name="T45" fmla="*/ 2147483647 h 91"/>
                <a:gd name="T46" fmla="*/ 2147483647 w 79"/>
                <a:gd name="T47" fmla="*/ 2147483647 h 91"/>
                <a:gd name="T48" fmla="*/ 2147483647 w 79"/>
                <a:gd name="T49" fmla="*/ 2147483647 h 91"/>
                <a:gd name="T50" fmla="*/ 2147483647 w 79"/>
                <a:gd name="T51" fmla="*/ 2147483647 h 91"/>
                <a:gd name="T52" fmla="*/ 2147483647 w 79"/>
                <a:gd name="T53" fmla="*/ 2147483647 h 91"/>
                <a:gd name="T54" fmla="*/ 2147483647 w 79"/>
                <a:gd name="T55" fmla="*/ 2147483647 h 91"/>
                <a:gd name="T56" fmla="*/ 2147483647 w 79"/>
                <a:gd name="T57" fmla="*/ 2147483647 h 91"/>
                <a:gd name="T58" fmla="*/ 2147483647 w 79"/>
                <a:gd name="T59" fmla="*/ 2147483647 h 91"/>
                <a:gd name="T60" fmla="*/ 2147483647 w 79"/>
                <a:gd name="T61" fmla="*/ 2147483647 h 91"/>
                <a:gd name="T62" fmla="*/ 2147483647 w 79"/>
                <a:gd name="T63" fmla="*/ 2147483647 h 91"/>
                <a:gd name="T64" fmla="*/ 2147483647 w 79"/>
                <a:gd name="T65" fmla="*/ 2147483647 h 91"/>
                <a:gd name="T66" fmla="*/ 2147483647 w 79"/>
                <a:gd name="T67" fmla="*/ 2147483647 h 91"/>
                <a:gd name="T68" fmla="*/ 2147483647 w 79"/>
                <a:gd name="T69" fmla="*/ 2147483647 h 91"/>
                <a:gd name="T70" fmla="*/ 2147483647 w 79"/>
                <a:gd name="T71" fmla="*/ 2147483647 h 91"/>
                <a:gd name="T72" fmla="*/ 2147483647 w 79"/>
                <a:gd name="T73" fmla="*/ 2147483647 h 91"/>
                <a:gd name="T74" fmla="*/ 2147483647 w 79"/>
                <a:gd name="T75" fmla="*/ 2147483647 h 91"/>
                <a:gd name="T76" fmla="*/ 2147483647 w 79"/>
                <a:gd name="T77" fmla="*/ 2147483647 h 91"/>
                <a:gd name="T78" fmla="*/ 2147483647 w 79"/>
                <a:gd name="T79" fmla="*/ 2147483647 h 91"/>
                <a:gd name="T80" fmla="*/ 2147483647 w 79"/>
                <a:gd name="T81" fmla="*/ 2147483647 h 91"/>
                <a:gd name="T82" fmla="*/ 2147483647 w 79"/>
                <a:gd name="T83" fmla="*/ 2147483647 h 91"/>
                <a:gd name="T84" fmla="*/ 2147483647 w 79"/>
                <a:gd name="T85" fmla="*/ 2147483647 h 91"/>
                <a:gd name="T86" fmla="*/ 2147483647 w 79"/>
                <a:gd name="T87" fmla="*/ 2147483647 h 91"/>
                <a:gd name="T88" fmla="*/ 2147483647 w 79"/>
                <a:gd name="T89" fmla="*/ 2147483647 h 91"/>
                <a:gd name="T90" fmla="*/ 2147483647 w 79"/>
                <a:gd name="T91" fmla="*/ 2147483647 h 91"/>
                <a:gd name="T92" fmla="*/ 2147483647 w 79"/>
                <a:gd name="T93" fmla="*/ 2147483647 h 91"/>
                <a:gd name="T94" fmla="*/ 2147483647 w 79"/>
                <a:gd name="T95" fmla="*/ 2147483647 h 91"/>
                <a:gd name="T96" fmla="*/ 2147483647 w 79"/>
                <a:gd name="T97" fmla="*/ 2147483647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59" name="Freeform 219"/>
            <p:cNvSpPr>
              <a:spLocks/>
            </p:cNvSpPr>
            <p:nvPr/>
          </p:nvSpPr>
          <p:spPr bwMode="auto">
            <a:xfrm>
              <a:off x="2203468" y="4038598"/>
              <a:ext cx="209550" cy="142875"/>
            </a:xfrm>
            <a:custGeom>
              <a:avLst/>
              <a:gdLst>
                <a:gd name="T0" fmla="*/ 2147483647 w 132"/>
                <a:gd name="T1" fmla="*/ 2147483647 h 90"/>
                <a:gd name="T2" fmla="*/ 0 w 132"/>
                <a:gd name="T3" fmla="*/ 2147483647 h 90"/>
                <a:gd name="T4" fmla="*/ 2147483647 w 132"/>
                <a:gd name="T5" fmla="*/ 2147483647 h 90"/>
                <a:gd name="T6" fmla="*/ 2147483647 w 132"/>
                <a:gd name="T7" fmla="*/ 2147483647 h 90"/>
                <a:gd name="T8" fmla="*/ 2147483647 w 132"/>
                <a:gd name="T9" fmla="*/ 2147483647 h 90"/>
                <a:gd name="T10" fmla="*/ 2147483647 w 132"/>
                <a:gd name="T11" fmla="*/ 2147483647 h 90"/>
                <a:gd name="T12" fmla="*/ 2147483647 w 132"/>
                <a:gd name="T13" fmla="*/ 2147483647 h 90"/>
                <a:gd name="T14" fmla="*/ 2147483647 w 132"/>
                <a:gd name="T15" fmla="*/ 2147483647 h 90"/>
                <a:gd name="T16" fmla="*/ 2147483647 w 132"/>
                <a:gd name="T17" fmla="*/ 2147483647 h 90"/>
                <a:gd name="T18" fmla="*/ 2147483647 w 132"/>
                <a:gd name="T19" fmla="*/ 2147483647 h 90"/>
                <a:gd name="T20" fmla="*/ 2147483647 w 132"/>
                <a:gd name="T21" fmla="*/ 2147483647 h 90"/>
                <a:gd name="T22" fmla="*/ 2147483647 w 132"/>
                <a:gd name="T23" fmla="*/ 2147483647 h 90"/>
                <a:gd name="T24" fmla="*/ 2147483647 w 132"/>
                <a:gd name="T25" fmla="*/ 2147483647 h 90"/>
                <a:gd name="T26" fmla="*/ 2147483647 w 132"/>
                <a:gd name="T27" fmla="*/ 2147483647 h 90"/>
                <a:gd name="T28" fmla="*/ 2147483647 w 132"/>
                <a:gd name="T29" fmla="*/ 2147483647 h 90"/>
                <a:gd name="T30" fmla="*/ 2147483647 w 132"/>
                <a:gd name="T31" fmla="*/ 2147483647 h 90"/>
                <a:gd name="T32" fmla="*/ 2147483647 w 132"/>
                <a:gd name="T33" fmla="*/ 2147483647 h 90"/>
                <a:gd name="T34" fmla="*/ 2147483647 w 132"/>
                <a:gd name="T35" fmla="*/ 2147483647 h 90"/>
                <a:gd name="T36" fmla="*/ 2147483647 w 132"/>
                <a:gd name="T37" fmla="*/ 2147483647 h 90"/>
                <a:gd name="T38" fmla="*/ 2147483647 w 132"/>
                <a:gd name="T39" fmla="*/ 2147483647 h 90"/>
                <a:gd name="T40" fmla="*/ 2147483647 w 132"/>
                <a:gd name="T41" fmla="*/ 2147483647 h 90"/>
                <a:gd name="T42" fmla="*/ 2147483647 w 132"/>
                <a:gd name="T43" fmla="*/ 2147483647 h 90"/>
                <a:gd name="T44" fmla="*/ 2147483647 w 132"/>
                <a:gd name="T45" fmla="*/ 2147483647 h 90"/>
                <a:gd name="T46" fmla="*/ 2147483647 w 132"/>
                <a:gd name="T47" fmla="*/ 2147483647 h 90"/>
                <a:gd name="T48" fmla="*/ 2147483647 w 132"/>
                <a:gd name="T49" fmla="*/ 2147483647 h 90"/>
                <a:gd name="T50" fmla="*/ 2147483647 w 132"/>
                <a:gd name="T51" fmla="*/ 2147483647 h 90"/>
                <a:gd name="T52" fmla="*/ 2147483647 w 132"/>
                <a:gd name="T53" fmla="*/ 0 h 90"/>
                <a:gd name="T54" fmla="*/ 2147483647 w 132"/>
                <a:gd name="T55" fmla="*/ 2147483647 h 90"/>
                <a:gd name="T56" fmla="*/ 2147483647 w 132"/>
                <a:gd name="T57" fmla="*/ 2147483647 h 90"/>
                <a:gd name="T58" fmla="*/ 2147483647 w 132"/>
                <a:gd name="T59" fmla="*/ 2147483647 h 90"/>
                <a:gd name="T60" fmla="*/ 2147483647 w 132"/>
                <a:gd name="T61" fmla="*/ 2147483647 h 90"/>
                <a:gd name="T62" fmla="*/ 2147483647 w 132"/>
                <a:gd name="T63" fmla="*/ 2147483647 h 90"/>
                <a:gd name="T64" fmla="*/ 2147483647 w 132"/>
                <a:gd name="T65" fmla="*/ 2147483647 h 90"/>
                <a:gd name="T66" fmla="*/ 2147483647 w 132"/>
                <a:gd name="T67" fmla="*/ 2147483647 h 90"/>
                <a:gd name="T68" fmla="*/ 2147483647 w 132"/>
                <a:gd name="T69" fmla="*/ 2147483647 h 90"/>
                <a:gd name="T70" fmla="*/ 2147483647 w 132"/>
                <a:gd name="T71" fmla="*/ 2147483647 h 90"/>
                <a:gd name="T72" fmla="*/ 2147483647 w 132"/>
                <a:gd name="T73" fmla="*/ 2147483647 h 90"/>
                <a:gd name="T74" fmla="*/ 2147483647 w 132"/>
                <a:gd name="T75" fmla="*/ 2147483647 h 90"/>
                <a:gd name="T76" fmla="*/ 2147483647 w 132"/>
                <a:gd name="T77" fmla="*/ 2147483647 h 90"/>
                <a:gd name="T78" fmla="*/ 2147483647 w 132"/>
                <a:gd name="T79" fmla="*/ 2147483647 h 90"/>
                <a:gd name="T80" fmla="*/ 2147483647 w 132"/>
                <a:gd name="T81" fmla="*/ 2147483647 h 90"/>
                <a:gd name="T82" fmla="*/ 2147483647 w 132"/>
                <a:gd name="T83" fmla="*/ 2147483647 h 90"/>
                <a:gd name="T84" fmla="*/ 2147483647 w 132"/>
                <a:gd name="T85" fmla="*/ 2147483647 h 90"/>
                <a:gd name="T86" fmla="*/ 2147483647 w 132"/>
                <a:gd name="T87" fmla="*/ 2147483647 h 90"/>
                <a:gd name="T88" fmla="*/ 2147483647 w 132"/>
                <a:gd name="T89" fmla="*/ 2147483647 h 90"/>
                <a:gd name="T90" fmla="*/ 2147483647 w 132"/>
                <a:gd name="T91" fmla="*/ 2147483647 h 90"/>
                <a:gd name="T92" fmla="*/ 2147483647 w 132"/>
                <a:gd name="T93" fmla="*/ 2147483647 h 90"/>
                <a:gd name="T94" fmla="*/ 2147483647 w 132"/>
                <a:gd name="T95" fmla="*/ 2147483647 h 90"/>
                <a:gd name="T96" fmla="*/ 2147483647 w 132"/>
                <a:gd name="T97" fmla="*/ 2147483647 h 90"/>
                <a:gd name="T98" fmla="*/ 2147483647 w 132"/>
                <a:gd name="T99" fmla="*/ 2147483647 h 90"/>
                <a:gd name="T100" fmla="*/ 2147483647 w 132"/>
                <a:gd name="T101" fmla="*/ 2147483647 h 90"/>
                <a:gd name="T102" fmla="*/ 2147483647 w 132"/>
                <a:gd name="T103" fmla="*/ 2147483647 h 90"/>
                <a:gd name="T104" fmla="*/ 2147483647 w 132"/>
                <a:gd name="T105" fmla="*/ 2147483647 h 90"/>
                <a:gd name="T106" fmla="*/ 2147483647 w 132"/>
                <a:gd name="T107" fmla="*/ 214748364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0" name="Freeform 220"/>
            <p:cNvSpPr>
              <a:spLocks/>
            </p:cNvSpPr>
            <p:nvPr/>
          </p:nvSpPr>
          <p:spPr bwMode="auto">
            <a:xfrm>
              <a:off x="2178068" y="4179886"/>
              <a:ext cx="152400" cy="50800"/>
            </a:xfrm>
            <a:custGeom>
              <a:avLst/>
              <a:gdLst>
                <a:gd name="T0" fmla="*/ 2147483647 w 96"/>
                <a:gd name="T1" fmla="*/ 2147483647 h 32"/>
                <a:gd name="T2" fmla="*/ 2147483647 w 96"/>
                <a:gd name="T3" fmla="*/ 0 h 32"/>
                <a:gd name="T4" fmla="*/ 0 w 96"/>
                <a:gd name="T5" fmla="*/ 2147483647 h 32"/>
                <a:gd name="T6" fmla="*/ 2147483647 w 96"/>
                <a:gd name="T7" fmla="*/ 2147483647 h 32"/>
                <a:gd name="T8" fmla="*/ 2147483647 w 96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1" name="Freeform 221"/>
            <p:cNvSpPr>
              <a:spLocks/>
            </p:cNvSpPr>
            <p:nvPr/>
          </p:nvSpPr>
          <p:spPr bwMode="auto">
            <a:xfrm>
              <a:off x="2252680" y="4197348"/>
              <a:ext cx="66675" cy="22225"/>
            </a:xfrm>
            <a:custGeom>
              <a:avLst/>
              <a:gdLst>
                <a:gd name="T0" fmla="*/ 2147483647 w 42"/>
                <a:gd name="T1" fmla="*/ 2147483647 h 14"/>
                <a:gd name="T2" fmla="*/ 2147483647 w 42"/>
                <a:gd name="T3" fmla="*/ 0 h 14"/>
                <a:gd name="T4" fmla="*/ 0 w 42"/>
                <a:gd name="T5" fmla="*/ 2147483647 h 14"/>
                <a:gd name="T6" fmla="*/ 2147483647 w 42"/>
                <a:gd name="T7" fmla="*/ 2147483647 h 14"/>
                <a:gd name="T8" fmla="*/ 2147483647 w 42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2" name="Freeform 222"/>
            <p:cNvSpPr>
              <a:spLocks/>
            </p:cNvSpPr>
            <p:nvPr/>
          </p:nvSpPr>
          <p:spPr bwMode="auto">
            <a:xfrm>
              <a:off x="2186005" y="4186236"/>
              <a:ext cx="44450" cy="15875"/>
            </a:xfrm>
            <a:custGeom>
              <a:avLst/>
              <a:gdLst>
                <a:gd name="T0" fmla="*/ 2147483647 w 28"/>
                <a:gd name="T1" fmla="*/ 2147483647 h 10"/>
                <a:gd name="T2" fmla="*/ 0 w 28"/>
                <a:gd name="T3" fmla="*/ 0 h 10"/>
                <a:gd name="T4" fmla="*/ 0 w 28"/>
                <a:gd name="T5" fmla="*/ 2147483647 h 10"/>
                <a:gd name="T6" fmla="*/ 2147483647 w 28"/>
                <a:gd name="T7" fmla="*/ 2147483647 h 10"/>
                <a:gd name="T8" fmla="*/ 2147483647 w 28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3" name="Freeform 223"/>
            <p:cNvSpPr>
              <a:spLocks/>
            </p:cNvSpPr>
            <p:nvPr/>
          </p:nvSpPr>
          <p:spPr bwMode="auto">
            <a:xfrm>
              <a:off x="2078055" y="4200523"/>
              <a:ext cx="257175" cy="87313"/>
            </a:xfrm>
            <a:custGeom>
              <a:avLst/>
              <a:gdLst>
                <a:gd name="T0" fmla="*/ 0 w 162"/>
                <a:gd name="T1" fmla="*/ 2147483647 h 55"/>
                <a:gd name="T2" fmla="*/ 0 w 162"/>
                <a:gd name="T3" fmla="*/ 2147483647 h 55"/>
                <a:gd name="T4" fmla="*/ 2147483647 w 162"/>
                <a:gd name="T5" fmla="*/ 2147483647 h 55"/>
                <a:gd name="T6" fmla="*/ 2147483647 w 162"/>
                <a:gd name="T7" fmla="*/ 2147483647 h 55"/>
                <a:gd name="T8" fmla="*/ 2147483647 w 162"/>
                <a:gd name="T9" fmla="*/ 2147483647 h 55"/>
                <a:gd name="T10" fmla="*/ 2147483647 w 162"/>
                <a:gd name="T11" fmla="*/ 2147483647 h 55"/>
                <a:gd name="T12" fmla="*/ 2147483647 w 162"/>
                <a:gd name="T13" fmla="*/ 2147483647 h 55"/>
                <a:gd name="T14" fmla="*/ 2147483647 w 162"/>
                <a:gd name="T15" fmla="*/ 2147483647 h 55"/>
                <a:gd name="T16" fmla="*/ 2147483647 w 162"/>
                <a:gd name="T17" fmla="*/ 2147483647 h 55"/>
                <a:gd name="T18" fmla="*/ 2147483647 w 162"/>
                <a:gd name="T19" fmla="*/ 2147483647 h 55"/>
                <a:gd name="T20" fmla="*/ 2147483647 w 162"/>
                <a:gd name="T21" fmla="*/ 2147483647 h 55"/>
                <a:gd name="T22" fmla="*/ 2147483647 w 162"/>
                <a:gd name="T23" fmla="*/ 2147483647 h 55"/>
                <a:gd name="T24" fmla="*/ 2147483647 w 162"/>
                <a:gd name="T25" fmla="*/ 2147483647 h 55"/>
                <a:gd name="T26" fmla="*/ 2147483647 w 162"/>
                <a:gd name="T27" fmla="*/ 2147483647 h 55"/>
                <a:gd name="T28" fmla="*/ 2147483647 w 162"/>
                <a:gd name="T29" fmla="*/ 2147483647 h 55"/>
                <a:gd name="T30" fmla="*/ 2147483647 w 162"/>
                <a:gd name="T31" fmla="*/ 2147483647 h 55"/>
                <a:gd name="T32" fmla="*/ 2147483647 w 162"/>
                <a:gd name="T33" fmla="*/ 0 h 55"/>
                <a:gd name="T34" fmla="*/ 2147483647 w 162"/>
                <a:gd name="T35" fmla="*/ 2147483647 h 55"/>
                <a:gd name="T36" fmla="*/ 2147483647 w 162"/>
                <a:gd name="T37" fmla="*/ 2147483647 h 55"/>
                <a:gd name="T38" fmla="*/ 2147483647 w 162"/>
                <a:gd name="T39" fmla="*/ 2147483647 h 55"/>
                <a:gd name="T40" fmla="*/ 2147483647 w 162"/>
                <a:gd name="T41" fmla="*/ 2147483647 h 55"/>
                <a:gd name="T42" fmla="*/ 2147483647 w 162"/>
                <a:gd name="T43" fmla="*/ 2147483647 h 55"/>
                <a:gd name="T44" fmla="*/ 2147483647 w 162"/>
                <a:gd name="T45" fmla="*/ 2147483647 h 55"/>
                <a:gd name="T46" fmla="*/ 2147483647 w 162"/>
                <a:gd name="T47" fmla="*/ 2147483647 h 55"/>
                <a:gd name="T48" fmla="*/ 2147483647 w 162"/>
                <a:gd name="T49" fmla="*/ 2147483647 h 55"/>
                <a:gd name="T50" fmla="*/ 2147483647 w 162"/>
                <a:gd name="T51" fmla="*/ 2147483647 h 55"/>
                <a:gd name="T52" fmla="*/ 2147483647 w 162"/>
                <a:gd name="T53" fmla="*/ 2147483647 h 55"/>
                <a:gd name="T54" fmla="*/ 2147483647 w 162"/>
                <a:gd name="T55" fmla="*/ 2147483647 h 55"/>
                <a:gd name="T56" fmla="*/ 2147483647 w 162"/>
                <a:gd name="T57" fmla="*/ 2147483647 h 55"/>
                <a:gd name="T58" fmla="*/ 2147483647 w 162"/>
                <a:gd name="T59" fmla="*/ 2147483647 h 55"/>
                <a:gd name="T60" fmla="*/ 2147483647 w 162"/>
                <a:gd name="T61" fmla="*/ 2147483647 h 55"/>
                <a:gd name="T62" fmla="*/ 2147483647 w 162"/>
                <a:gd name="T63" fmla="*/ 2147483647 h 55"/>
                <a:gd name="T64" fmla="*/ 2147483647 w 162"/>
                <a:gd name="T65" fmla="*/ 2147483647 h 55"/>
                <a:gd name="T66" fmla="*/ 2147483647 w 162"/>
                <a:gd name="T67" fmla="*/ 2147483647 h 55"/>
                <a:gd name="T68" fmla="*/ 0 w 162"/>
                <a:gd name="T69" fmla="*/ 214748364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4" name="Freeform 224"/>
            <p:cNvSpPr>
              <a:spLocks/>
            </p:cNvSpPr>
            <p:nvPr/>
          </p:nvSpPr>
          <p:spPr bwMode="auto">
            <a:xfrm>
              <a:off x="2335230" y="4190998"/>
              <a:ext cx="90488" cy="41275"/>
            </a:xfrm>
            <a:custGeom>
              <a:avLst/>
              <a:gdLst>
                <a:gd name="T0" fmla="*/ 2147483647 w 57"/>
                <a:gd name="T1" fmla="*/ 2147483647 h 26"/>
                <a:gd name="T2" fmla="*/ 2147483647 w 57"/>
                <a:gd name="T3" fmla="*/ 2147483647 h 26"/>
                <a:gd name="T4" fmla="*/ 2147483647 w 57"/>
                <a:gd name="T5" fmla="*/ 0 h 26"/>
                <a:gd name="T6" fmla="*/ 0 w 57"/>
                <a:gd name="T7" fmla="*/ 2147483647 h 26"/>
                <a:gd name="T8" fmla="*/ 0 w 57"/>
                <a:gd name="T9" fmla="*/ 2147483647 h 26"/>
                <a:gd name="T10" fmla="*/ 2147483647 w 57"/>
                <a:gd name="T11" fmla="*/ 2147483647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5" name="Freeform 225"/>
            <p:cNvSpPr>
              <a:spLocks/>
            </p:cNvSpPr>
            <p:nvPr/>
          </p:nvSpPr>
          <p:spPr bwMode="auto">
            <a:xfrm>
              <a:off x="2095518" y="4016373"/>
              <a:ext cx="50800" cy="195263"/>
            </a:xfrm>
            <a:custGeom>
              <a:avLst/>
              <a:gdLst>
                <a:gd name="T0" fmla="*/ 2147483647 w 32"/>
                <a:gd name="T1" fmla="*/ 2147483647 h 123"/>
                <a:gd name="T2" fmla="*/ 2147483647 w 32"/>
                <a:gd name="T3" fmla="*/ 2147483647 h 123"/>
                <a:gd name="T4" fmla="*/ 2147483647 w 32"/>
                <a:gd name="T5" fmla="*/ 2147483647 h 123"/>
                <a:gd name="T6" fmla="*/ 2147483647 w 32"/>
                <a:gd name="T7" fmla="*/ 2147483647 h 123"/>
                <a:gd name="T8" fmla="*/ 2147483647 w 32"/>
                <a:gd name="T9" fmla="*/ 2147483647 h 123"/>
                <a:gd name="T10" fmla="*/ 2147483647 w 32"/>
                <a:gd name="T11" fmla="*/ 2147483647 h 123"/>
                <a:gd name="T12" fmla="*/ 2147483647 w 32"/>
                <a:gd name="T13" fmla="*/ 2147483647 h 123"/>
                <a:gd name="T14" fmla="*/ 2147483647 w 32"/>
                <a:gd name="T15" fmla="*/ 0 h 123"/>
                <a:gd name="T16" fmla="*/ 2147483647 w 32"/>
                <a:gd name="T17" fmla="*/ 0 h 123"/>
                <a:gd name="T18" fmla="*/ 2147483647 w 32"/>
                <a:gd name="T19" fmla="*/ 0 h 123"/>
                <a:gd name="T20" fmla="*/ 2147483647 w 32"/>
                <a:gd name="T21" fmla="*/ 0 h 123"/>
                <a:gd name="T22" fmla="*/ 2147483647 w 32"/>
                <a:gd name="T23" fmla="*/ 0 h 123"/>
                <a:gd name="T24" fmla="*/ 2147483647 w 32"/>
                <a:gd name="T25" fmla="*/ 0 h 123"/>
                <a:gd name="T26" fmla="*/ 2147483647 w 32"/>
                <a:gd name="T27" fmla="*/ 2147483647 h 123"/>
                <a:gd name="T28" fmla="*/ 2147483647 w 32"/>
                <a:gd name="T29" fmla="*/ 2147483647 h 123"/>
                <a:gd name="T30" fmla="*/ 2147483647 w 32"/>
                <a:gd name="T31" fmla="*/ 2147483647 h 123"/>
                <a:gd name="T32" fmla="*/ 0 w 32"/>
                <a:gd name="T33" fmla="*/ 2147483647 h 123"/>
                <a:gd name="T34" fmla="*/ 0 w 32"/>
                <a:gd name="T35" fmla="*/ 2147483647 h 123"/>
                <a:gd name="T36" fmla="*/ 2147483647 w 32"/>
                <a:gd name="T37" fmla="*/ 2147483647 h 123"/>
                <a:gd name="T38" fmla="*/ 2147483647 w 32"/>
                <a:gd name="T39" fmla="*/ 2147483647 h 123"/>
                <a:gd name="T40" fmla="*/ 2147483647 w 32"/>
                <a:gd name="T41" fmla="*/ 2147483647 h 123"/>
                <a:gd name="T42" fmla="*/ 2147483647 w 32"/>
                <a:gd name="T43" fmla="*/ 2147483647 h 123"/>
                <a:gd name="T44" fmla="*/ 2147483647 w 32"/>
                <a:gd name="T45" fmla="*/ 2147483647 h 123"/>
                <a:gd name="T46" fmla="*/ 2147483647 w 32"/>
                <a:gd name="T47" fmla="*/ 2147483647 h 123"/>
                <a:gd name="T48" fmla="*/ 2147483647 w 32"/>
                <a:gd name="T49" fmla="*/ 2147483647 h 123"/>
                <a:gd name="T50" fmla="*/ 2147483647 w 32"/>
                <a:gd name="T51" fmla="*/ 2147483647 h 123"/>
                <a:gd name="T52" fmla="*/ 2147483647 w 32"/>
                <a:gd name="T53" fmla="*/ 2147483647 h 123"/>
                <a:gd name="T54" fmla="*/ 2147483647 w 32"/>
                <a:gd name="T55" fmla="*/ 2147483647 h 123"/>
                <a:gd name="T56" fmla="*/ 2147483647 w 32"/>
                <a:gd name="T57" fmla="*/ 2147483647 h 123"/>
                <a:gd name="T58" fmla="*/ 2147483647 w 32"/>
                <a:gd name="T59" fmla="*/ 2147483647 h 123"/>
                <a:gd name="T60" fmla="*/ 2147483647 w 32"/>
                <a:gd name="T61" fmla="*/ 2147483647 h 123"/>
                <a:gd name="T62" fmla="*/ 2147483647 w 32"/>
                <a:gd name="T63" fmla="*/ 2147483647 h 123"/>
                <a:gd name="T64" fmla="*/ 2147483647 w 32"/>
                <a:gd name="T65" fmla="*/ 2147483647 h 123"/>
                <a:gd name="T66" fmla="*/ 2147483647 w 32"/>
                <a:gd name="T67" fmla="*/ 2147483647 h 123"/>
                <a:gd name="T68" fmla="*/ 2147483647 w 32"/>
                <a:gd name="T69" fmla="*/ 2147483647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6" name="Freeform 226"/>
            <p:cNvSpPr>
              <a:spLocks/>
            </p:cNvSpPr>
            <p:nvPr/>
          </p:nvSpPr>
          <p:spPr bwMode="auto">
            <a:xfrm>
              <a:off x="2097105" y="4019548"/>
              <a:ext cx="42863" cy="165100"/>
            </a:xfrm>
            <a:custGeom>
              <a:avLst/>
              <a:gdLst>
                <a:gd name="T0" fmla="*/ 2147483647 w 27"/>
                <a:gd name="T1" fmla="*/ 2147483647 h 104"/>
                <a:gd name="T2" fmla="*/ 2147483647 w 27"/>
                <a:gd name="T3" fmla="*/ 2147483647 h 104"/>
                <a:gd name="T4" fmla="*/ 2147483647 w 27"/>
                <a:gd name="T5" fmla="*/ 2147483647 h 104"/>
                <a:gd name="T6" fmla="*/ 2147483647 w 27"/>
                <a:gd name="T7" fmla="*/ 2147483647 h 104"/>
                <a:gd name="T8" fmla="*/ 2147483647 w 27"/>
                <a:gd name="T9" fmla="*/ 2147483647 h 104"/>
                <a:gd name="T10" fmla="*/ 2147483647 w 27"/>
                <a:gd name="T11" fmla="*/ 2147483647 h 104"/>
                <a:gd name="T12" fmla="*/ 2147483647 w 27"/>
                <a:gd name="T13" fmla="*/ 0 h 104"/>
                <a:gd name="T14" fmla="*/ 2147483647 w 27"/>
                <a:gd name="T15" fmla="*/ 0 h 104"/>
                <a:gd name="T16" fmla="*/ 2147483647 w 27"/>
                <a:gd name="T17" fmla="*/ 0 h 104"/>
                <a:gd name="T18" fmla="*/ 2147483647 w 27"/>
                <a:gd name="T19" fmla="*/ 0 h 104"/>
                <a:gd name="T20" fmla="*/ 2147483647 w 27"/>
                <a:gd name="T21" fmla="*/ 0 h 104"/>
                <a:gd name="T22" fmla="*/ 2147483647 w 27"/>
                <a:gd name="T23" fmla="*/ 0 h 104"/>
                <a:gd name="T24" fmla="*/ 2147483647 w 27"/>
                <a:gd name="T25" fmla="*/ 0 h 104"/>
                <a:gd name="T26" fmla="*/ 2147483647 w 27"/>
                <a:gd name="T27" fmla="*/ 2147483647 h 104"/>
                <a:gd name="T28" fmla="*/ 2147483647 w 27"/>
                <a:gd name="T29" fmla="*/ 2147483647 h 104"/>
                <a:gd name="T30" fmla="*/ 2147483647 w 27"/>
                <a:gd name="T31" fmla="*/ 2147483647 h 104"/>
                <a:gd name="T32" fmla="*/ 0 w 27"/>
                <a:gd name="T33" fmla="*/ 2147483647 h 104"/>
                <a:gd name="T34" fmla="*/ 0 w 27"/>
                <a:gd name="T35" fmla="*/ 2147483647 h 104"/>
                <a:gd name="T36" fmla="*/ 0 w 27"/>
                <a:gd name="T37" fmla="*/ 2147483647 h 104"/>
                <a:gd name="T38" fmla="*/ 2147483647 w 27"/>
                <a:gd name="T39" fmla="*/ 2147483647 h 104"/>
                <a:gd name="T40" fmla="*/ 2147483647 w 27"/>
                <a:gd name="T41" fmla="*/ 2147483647 h 104"/>
                <a:gd name="T42" fmla="*/ 2147483647 w 27"/>
                <a:gd name="T43" fmla="*/ 2147483647 h 104"/>
                <a:gd name="T44" fmla="*/ 2147483647 w 27"/>
                <a:gd name="T45" fmla="*/ 2147483647 h 104"/>
                <a:gd name="T46" fmla="*/ 2147483647 w 27"/>
                <a:gd name="T47" fmla="*/ 2147483647 h 104"/>
                <a:gd name="T48" fmla="*/ 2147483647 w 27"/>
                <a:gd name="T49" fmla="*/ 2147483647 h 104"/>
                <a:gd name="T50" fmla="*/ 2147483647 w 27"/>
                <a:gd name="T51" fmla="*/ 2147483647 h 104"/>
                <a:gd name="T52" fmla="*/ 2147483647 w 27"/>
                <a:gd name="T53" fmla="*/ 2147483647 h 104"/>
                <a:gd name="T54" fmla="*/ 2147483647 w 27"/>
                <a:gd name="T55" fmla="*/ 2147483647 h 104"/>
                <a:gd name="T56" fmla="*/ 2147483647 w 27"/>
                <a:gd name="T57" fmla="*/ 2147483647 h 104"/>
                <a:gd name="T58" fmla="*/ 2147483647 w 27"/>
                <a:gd name="T59" fmla="*/ 2147483647 h 104"/>
                <a:gd name="T60" fmla="*/ 2147483647 w 27"/>
                <a:gd name="T61" fmla="*/ 2147483647 h 104"/>
                <a:gd name="T62" fmla="*/ 2147483647 w 27"/>
                <a:gd name="T63" fmla="*/ 2147483647 h 104"/>
                <a:gd name="T64" fmla="*/ 2147483647 w 27"/>
                <a:gd name="T65" fmla="*/ 2147483647 h 104"/>
                <a:gd name="T66" fmla="*/ 2147483647 w 27"/>
                <a:gd name="T67" fmla="*/ 2147483647 h 104"/>
                <a:gd name="T68" fmla="*/ 2147483647 w 27"/>
                <a:gd name="T69" fmla="*/ 2147483647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7" name="Freeform 227"/>
            <p:cNvSpPr>
              <a:spLocks/>
            </p:cNvSpPr>
            <p:nvPr/>
          </p:nvSpPr>
          <p:spPr bwMode="auto">
            <a:xfrm>
              <a:off x="2100280" y="4021136"/>
              <a:ext cx="34925" cy="133350"/>
            </a:xfrm>
            <a:custGeom>
              <a:avLst/>
              <a:gdLst>
                <a:gd name="T0" fmla="*/ 2147483647 w 22"/>
                <a:gd name="T1" fmla="*/ 2147483647 h 84"/>
                <a:gd name="T2" fmla="*/ 2147483647 w 22"/>
                <a:gd name="T3" fmla="*/ 2147483647 h 84"/>
                <a:gd name="T4" fmla="*/ 2147483647 w 22"/>
                <a:gd name="T5" fmla="*/ 2147483647 h 84"/>
                <a:gd name="T6" fmla="*/ 2147483647 w 22"/>
                <a:gd name="T7" fmla="*/ 2147483647 h 84"/>
                <a:gd name="T8" fmla="*/ 2147483647 w 22"/>
                <a:gd name="T9" fmla="*/ 2147483647 h 84"/>
                <a:gd name="T10" fmla="*/ 2147483647 w 22"/>
                <a:gd name="T11" fmla="*/ 0 h 84"/>
                <a:gd name="T12" fmla="*/ 2147483647 w 22"/>
                <a:gd name="T13" fmla="*/ 0 h 84"/>
                <a:gd name="T14" fmla="*/ 2147483647 w 22"/>
                <a:gd name="T15" fmla="*/ 0 h 84"/>
                <a:gd name="T16" fmla="*/ 2147483647 w 22"/>
                <a:gd name="T17" fmla="*/ 0 h 84"/>
                <a:gd name="T18" fmla="*/ 2147483647 w 22"/>
                <a:gd name="T19" fmla="*/ 0 h 84"/>
                <a:gd name="T20" fmla="*/ 2147483647 w 22"/>
                <a:gd name="T21" fmla="*/ 0 h 84"/>
                <a:gd name="T22" fmla="*/ 2147483647 w 22"/>
                <a:gd name="T23" fmla="*/ 0 h 84"/>
                <a:gd name="T24" fmla="*/ 2147483647 w 22"/>
                <a:gd name="T25" fmla="*/ 0 h 84"/>
                <a:gd name="T26" fmla="*/ 2147483647 w 22"/>
                <a:gd name="T27" fmla="*/ 0 h 84"/>
                <a:gd name="T28" fmla="*/ 2147483647 w 22"/>
                <a:gd name="T29" fmla="*/ 2147483647 h 84"/>
                <a:gd name="T30" fmla="*/ 2147483647 w 22"/>
                <a:gd name="T31" fmla="*/ 2147483647 h 84"/>
                <a:gd name="T32" fmla="*/ 0 w 22"/>
                <a:gd name="T33" fmla="*/ 2147483647 h 84"/>
                <a:gd name="T34" fmla="*/ 0 w 22"/>
                <a:gd name="T35" fmla="*/ 2147483647 h 84"/>
                <a:gd name="T36" fmla="*/ 0 w 22"/>
                <a:gd name="T37" fmla="*/ 2147483647 h 84"/>
                <a:gd name="T38" fmla="*/ 0 w 22"/>
                <a:gd name="T39" fmla="*/ 2147483647 h 84"/>
                <a:gd name="T40" fmla="*/ 2147483647 w 22"/>
                <a:gd name="T41" fmla="*/ 2147483647 h 84"/>
                <a:gd name="T42" fmla="*/ 2147483647 w 22"/>
                <a:gd name="T43" fmla="*/ 2147483647 h 84"/>
                <a:gd name="T44" fmla="*/ 2147483647 w 22"/>
                <a:gd name="T45" fmla="*/ 2147483647 h 84"/>
                <a:gd name="T46" fmla="*/ 2147483647 w 22"/>
                <a:gd name="T47" fmla="*/ 2147483647 h 84"/>
                <a:gd name="T48" fmla="*/ 2147483647 w 22"/>
                <a:gd name="T49" fmla="*/ 2147483647 h 84"/>
                <a:gd name="T50" fmla="*/ 2147483647 w 22"/>
                <a:gd name="T51" fmla="*/ 2147483647 h 84"/>
                <a:gd name="T52" fmla="*/ 2147483647 w 22"/>
                <a:gd name="T53" fmla="*/ 2147483647 h 84"/>
                <a:gd name="T54" fmla="*/ 2147483647 w 22"/>
                <a:gd name="T55" fmla="*/ 2147483647 h 84"/>
                <a:gd name="T56" fmla="*/ 2147483647 w 22"/>
                <a:gd name="T57" fmla="*/ 2147483647 h 84"/>
                <a:gd name="T58" fmla="*/ 2147483647 w 22"/>
                <a:gd name="T59" fmla="*/ 2147483647 h 84"/>
                <a:gd name="T60" fmla="*/ 2147483647 w 22"/>
                <a:gd name="T61" fmla="*/ 2147483647 h 84"/>
                <a:gd name="T62" fmla="*/ 2147483647 w 22"/>
                <a:gd name="T63" fmla="*/ 2147483647 h 84"/>
                <a:gd name="T64" fmla="*/ 2147483647 w 22"/>
                <a:gd name="T65" fmla="*/ 2147483647 h 84"/>
                <a:gd name="T66" fmla="*/ 2147483647 w 22"/>
                <a:gd name="T67" fmla="*/ 2147483647 h 84"/>
                <a:gd name="T68" fmla="*/ 2147483647 w 22"/>
                <a:gd name="T69" fmla="*/ 2147483647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8" name="Freeform 228"/>
            <p:cNvSpPr>
              <a:spLocks/>
            </p:cNvSpPr>
            <p:nvPr/>
          </p:nvSpPr>
          <p:spPr bwMode="auto">
            <a:xfrm>
              <a:off x="2101868" y="4021136"/>
              <a:ext cx="26987" cy="103187"/>
            </a:xfrm>
            <a:custGeom>
              <a:avLst/>
              <a:gdLst>
                <a:gd name="T0" fmla="*/ 2147483647 w 17"/>
                <a:gd name="T1" fmla="*/ 2147483647 h 65"/>
                <a:gd name="T2" fmla="*/ 2147483647 w 17"/>
                <a:gd name="T3" fmla="*/ 2147483647 h 65"/>
                <a:gd name="T4" fmla="*/ 2147483647 w 17"/>
                <a:gd name="T5" fmla="*/ 2147483647 h 65"/>
                <a:gd name="T6" fmla="*/ 2147483647 w 17"/>
                <a:gd name="T7" fmla="*/ 2147483647 h 65"/>
                <a:gd name="T8" fmla="*/ 2147483647 w 17"/>
                <a:gd name="T9" fmla="*/ 2147483647 h 65"/>
                <a:gd name="T10" fmla="*/ 2147483647 w 17"/>
                <a:gd name="T11" fmla="*/ 0 h 65"/>
                <a:gd name="T12" fmla="*/ 2147483647 w 17"/>
                <a:gd name="T13" fmla="*/ 2147483647 h 65"/>
                <a:gd name="T14" fmla="*/ 2147483647 w 17"/>
                <a:gd name="T15" fmla="*/ 2147483647 h 65"/>
                <a:gd name="T16" fmla="*/ 0 w 17"/>
                <a:gd name="T17" fmla="*/ 2147483647 h 65"/>
                <a:gd name="T18" fmla="*/ 0 w 17"/>
                <a:gd name="T19" fmla="*/ 2147483647 h 65"/>
                <a:gd name="T20" fmla="*/ 0 w 17"/>
                <a:gd name="T21" fmla="*/ 2147483647 h 65"/>
                <a:gd name="T22" fmla="*/ 2147483647 w 17"/>
                <a:gd name="T23" fmla="*/ 2147483647 h 65"/>
                <a:gd name="T24" fmla="*/ 2147483647 w 17"/>
                <a:gd name="T25" fmla="*/ 2147483647 h 65"/>
                <a:gd name="T26" fmla="*/ 2147483647 w 17"/>
                <a:gd name="T27" fmla="*/ 2147483647 h 65"/>
                <a:gd name="T28" fmla="*/ 2147483647 w 17"/>
                <a:gd name="T29" fmla="*/ 2147483647 h 65"/>
                <a:gd name="T30" fmla="*/ 2147483647 w 17"/>
                <a:gd name="T31" fmla="*/ 2147483647 h 65"/>
                <a:gd name="T32" fmla="*/ 2147483647 w 17"/>
                <a:gd name="T33" fmla="*/ 2147483647 h 65"/>
                <a:gd name="T34" fmla="*/ 2147483647 w 17"/>
                <a:gd name="T35" fmla="*/ 2147483647 h 65"/>
                <a:gd name="T36" fmla="*/ 2147483647 w 17"/>
                <a:gd name="T37" fmla="*/ 2147483647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69" name="Freeform 229"/>
            <p:cNvSpPr>
              <a:spLocks/>
            </p:cNvSpPr>
            <p:nvPr/>
          </p:nvSpPr>
          <p:spPr bwMode="auto">
            <a:xfrm>
              <a:off x="2101868" y="4022723"/>
              <a:ext cx="22225" cy="74613"/>
            </a:xfrm>
            <a:custGeom>
              <a:avLst/>
              <a:gdLst>
                <a:gd name="T0" fmla="*/ 2147483647 w 14"/>
                <a:gd name="T1" fmla="*/ 2147483647 h 47"/>
                <a:gd name="T2" fmla="*/ 2147483647 w 14"/>
                <a:gd name="T3" fmla="*/ 2147483647 h 47"/>
                <a:gd name="T4" fmla="*/ 2147483647 w 14"/>
                <a:gd name="T5" fmla="*/ 2147483647 h 47"/>
                <a:gd name="T6" fmla="*/ 2147483647 w 14"/>
                <a:gd name="T7" fmla="*/ 2147483647 h 47"/>
                <a:gd name="T8" fmla="*/ 2147483647 w 14"/>
                <a:gd name="T9" fmla="*/ 0 h 47"/>
                <a:gd name="T10" fmla="*/ 2147483647 w 14"/>
                <a:gd name="T11" fmla="*/ 0 h 47"/>
                <a:gd name="T12" fmla="*/ 2147483647 w 14"/>
                <a:gd name="T13" fmla="*/ 2147483647 h 47"/>
                <a:gd name="T14" fmla="*/ 2147483647 w 14"/>
                <a:gd name="T15" fmla="*/ 2147483647 h 47"/>
                <a:gd name="T16" fmla="*/ 0 w 14"/>
                <a:gd name="T17" fmla="*/ 2147483647 h 47"/>
                <a:gd name="T18" fmla="*/ 0 w 14"/>
                <a:gd name="T19" fmla="*/ 2147483647 h 47"/>
                <a:gd name="T20" fmla="*/ 2147483647 w 14"/>
                <a:gd name="T21" fmla="*/ 2147483647 h 47"/>
                <a:gd name="T22" fmla="*/ 2147483647 w 14"/>
                <a:gd name="T23" fmla="*/ 2147483647 h 47"/>
                <a:gd name="T24" fmla="*/ 2147483647 w 14"/>
                <a:gd name="T25" fmla="*/ 2147483647 h 47"/>
                <a:gd name="T26" fmla="*/ 2147483647 w 14"/>
                <a:gd name="T27" fmla="*/ 2147483647 h 47"/>
                <a:gd name="T28" fmla="*/ 2147483647 w 14"/>
                <a:gd name="T29" fmla="*/ 2147483647 h 47"/>
                <a:gd name="T30" fmla="*/ 2147483647 w 14"/>
                <a:gd name="T31" fmla="*/ 2147483647 h 47"/>
                <a:gd name="T32" fmla="*/ 2147483647 w 14"/>
                <a:gd name="T33" fmla="*/ 2147483647 h 47"/>
                <a:gd name="T34" fmla="*/ 2147483647 w 14"/>
                <a:gd name="T35" fmla="*/ 2147483647 h 47"/>
                <a:gd name="T36" fmla="*/ 2147483647 w 14"/>
                <a:gd name="T37" fmla="*/ 2147483647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0" name="Freeform 230"/>
            <p:cNvSpPr>
              <a:spLocks/>
            </p:cNvSpPr>
            <p:nvPr/>
          </p:nvSpPr>
          <p:spPr bwMode="auto">
            <a:xfrm>
              <a:off x="2103455" y="4024311"/>
              <a:ext cx="14288" cy="42862"/>
            </a:xfrm>
            <a:custGeom>
              <a:avLst/>
              <a:gdLst>
                <a:gd name="T0" fmla="*/ 2147483647 w 9"/>
                <a:gd name="T1" fmla="*/ 2147483647 h 27"/>
                <a:gd name="T2" fmla="*/ 2147483647 w 9"/>
                <a:gd name="T3" fmla="*/ 2147483647 h 27"/>
                <a:gd name="T4" fmla="*/ 2147483647 w 9"/>
                <a:gd name="T5" fmla="*/ 2147483647 h 27"/>
                <a:gd name="T6" fmla="*/ 2147483647 w 9"/>
                <a:gd name="T7" fmla="*/ 2147483647 h 27"/>
                <a:gd name="T8" fmla="*/ 2147483647 w 9"/>
                <a:gd name="T9" fmla="*/ 0 h 27"/>
                <a:gd name="T10" fmla="*/ 2147483647 w 9"/>
                <a:gd name="T11" fmla="*/ 0 h 27"/>
                <a:gd name="T12" fmla="*/ 2147483647 w 9"/>
                <a:gd name="T13" fmla="*/ 0 h 27"/>
                <a:gd name="T14" fmla="*/ 2147483647 w 9"/>
                <a:gd name="T15" fmla="*/ 2147483647 h 27"/>
                <a:gd name="T16" fmla="*/ 0 w 9"/>
                <a:gd name="T17" fmla="*/ 2147483647 h 27"/>
                <a:gd name="T18" fmla="*/ 0 w 9"/>
                <a:gd name="T19" fmla="*/ 2147483647 h 27"/>
                <a:gd name="T20" fmla="*/ 0 w 9"/>
                <a:gd name="T21" fmla="*/ 2147483647 h 27"/>
                <a:gd name="T22" fmla="*/ 2147483647 w 9"/>
                <a:gd name="T23" fmla="*/ 2147483647 h 27"/>
                <a:gd name="T24" fmla="*/ 2147483647 w 9"/>
                <a:gd name="T25" fmla="*/ 2147483647 h 27"/>
                <a:gd name="T26" fmla="*/ 2147483647 w 9"/>
                <a:gd name="T27" fmla="*/ 2147483647 h 27"/>
                <a:gd name="T28" fmla="*/ 2147483647 w 9"/>
                <a:gd name="T29" fmla="*/ 2147483647 h 27"/>
                <a:gd name="T30" fmla="*/ 2147483647 w 9"/>
                <a:gd name="T31" fmla="*/ 2147483647 h 27"/>
                <a:gd name="T32" fmla="*/ 2147483647 w 9"/>
                <a:gd name="T33" fmla="*/ 2147483647 h 27"/>
                <a:gd name="T34" fmla="*/ 2147483647 w 9"/>
                <a:gd name="T35" fmla="*/ 2147483647 h 27"/>
                <a:gd name="T36" fmla="*/ 2147483647 w 9"/>
                <a:gd name="T37" fmla="*/ 2147483647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1" name="Freeform 231"/>
            <p:cNvSpPr>
              <a:spLocks/>
            </p:cNvSpPr>
            <p:nvPr/>
          </p:nvSpPr>
          <p:spPr bwMode="auto">
            <a:xfrm>
              <a:off x="2279668" y="4146548"/>
              <a:ext cx="22225" cy="20638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0 h 13"/>
                <a:gd name="T28" fmla="*/ 2147483647 w 14"/>
                <a:gd name="T29" fmla="*/ 0 h 13"/>
                <a:gd name="T30" fmla="*/ 2147483647 w 14"/>
                <a:gd name="T31" fmla="*/ 0 h 13"/>
                <a:gd name="T32" fmla="*/ 2147483647 w 14"/>
                <a:gd name="T33" fmla="*/ 0 h 13"/>
                <a:gd name="T34" fmla="*/ 2147483647 w 14"/>
                <a:gd name="T35" fmla="*/ 0 h 13"/>
                <a:gd name="T36" fmla="*/ 2147483647 w 14"/>
                <a:gd name="T37" fmla="*/ 0 h 13"/>
                <a:gd name="T38" fmla="*/ 2147483647 w 14"/>
                <a:gd name="T39" fmla="*/ 0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2147483647 h 13"/>
                <a:gd name="T46" fmla="*/ 0 w 14"/>
                <a:gd name="T47" fmla="*/ 2147483647 h 13"/>
                <a:gd name="T48" fmla="*/ 0 w 14"/>
                <a:gd name="T49" fmla="*/ 2147483647 h 13"/>
                <a:gd name="T50" fmla="*/ 0 w 14"/>
                <a:gd name="T51" fmla="*/ 2147483647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2147483647 w 14"/>
                <a:gd name="T65" fmla="*/ 2147483647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2" name="Freeform 232"/>
            <p:cNvSpPr>
              <a:spLocks/>
            </p:cNvSpPr>
            <p:nvPr/>
          </p:nvSpPr>
          <p:spPr bwMode="auto">
            <a:xfrm>
              <a:off x="2214580" y="4146548"/>
              <a:ext cx="11113" cy="11113"/>
            </a:xfrm>
            <a:custGeom>
              <a:avLst/>
              <a:gdLst>
                <a:gd name="T0" fmla="*/ 2147483647 w 7"/>
                <a:gd name="T1" fmla="*/ 2147483647 h 7"/>
                <a:gd name="T2" fmla="*/ 2147483647 w 7"/>
                <a:gd name="T3" fmla="*/ 2147483647 h 7"/>
                <a:gd name="T4" fmla="*/ 2147483647 w 7"/>
                <a:gd name="T5" fmla="*/ 2147483647 h 7"/>
                <a:gd name="T6" fmla="*/ 2147483647 w 7"/>
                <a:gd name="T7" fmla="*/ 2147483647 h 7"/>
                <a:gd name="T8" fmla="*/ 2147483647 w 7"/>
                <a:gd name="T9" fmla="*/ 2147483647 h 7"/>
                <a:gd name="T10" fmla="*/ 2147483647 w 7"/>
                <a:gd name="T11" fmla="*/ 2147483647 h 7"/>
                <a:gd name="T12" fmla="*/ 2147483647 w 7"/>
                <a:gd name="T13" fmla="*/ 2147483647 h 7"/>
                <a:gd name="T14" fmla="*/ 2147483647 w 7"/>
                <a:gd name="T15" fmla="*/ 0 h 7"/>
                <a:gd name="T16" fmla="*/ 2147483647 w 7"/>
                <a:gd name="T17" fmla="*/ 0 h 7"/>
                <a:gd name="T18" fmla="*/ 2147483647 w 7"/>
                <a:gd name="T19" fmla="*/ 0 h 7"/>
                <a:gd name="T20" fmla="*/ 2147483647 w 7"/>
                <a:gd name="T21" fmla="*/ 2147483647 h 7"/>
                <a:gd name="T22" fmla="*/ 0 w 7"/>
                <a:gd name="T23" fmla="*/ 2147483647 h 7"/>
                <a:gd name="T24" fmla="*/ 0 w 7"/>
                <a:gd name="T25" fmla="*/ 2147483647 h 7"/>
                <a:gd name="T26" fmla="*/ 0 w 7"/>
                <a:gd name="T27" fmla="*/ 2147483647 h 7"/>
                <a:gd name="T28" fmla="*/ 2147483647 w 7"/>
                <a:gd name="T29" fmla="*/ 2147483647 h 7"/>
                <a:gd name="T30" fmla="*/ 2147483647 w 7"/>
                <a:gd name="T31" fmla="*/ 2147483647 h 7"/>
                <a:gd name="T32" fmla="*/ 2147483647 w 7"/>
                <a:gd name="T33" fmla="*/ 214748364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3" name="Freeform 233"/>
            <p:cNvSpPr>
              <a:spLocks/>
            </p:cNvSpPr>
            <p:nvPr/>
          </p:nvSpPr>
          <p:spPr bwMode="auto">
            <a:xfrm>
              <a:off x="2233630" y="4146548"/>
              <a:ext cx="7938" cy="11113"/>
            </a:xfrm>
            <a:custGeom>
              <a:avLst/>
              <a:gdLst>
                <a:gd name="T0" fmla="*/ 2147483647 w 5"/>
                <a:gd name="T1" fmla="*/ 2147483647 h 7"/>
                <a:gd name="T2" fmla="*/ 2147483647 w 5"/>
                <a:gd name="T3" fmla="*/ 2147483647 h 7"/>
                <a:gd name="T4" fmla="*/ 2147483647 w 5"/>
                <a:gd name="T5" fmla="*/ 2147483647 h 7"/>
                <a:gd name="T6" fmla="*/ 2147483647 w 5"/>
                <a:gd name="T7" fmla="*/ 2147483647 h 7"/>
                <a:gd name="T8" fmla="*/ 2147483647 w 5"/>
                <a:gd name="T9" fmla="*/ 2147483647 h 7"/>
                <a:gd name="T10" fmla="*/ 2147483647 w 5"/>
                <a:gd name="T11" fmla="*/ 2147483647 h 7"/>
                <a:gd name="T12" fmla="*/ 2147483647 w 5"/>
                <a:gd name="T13" fmla="*/ 2147483647 h 7"/>
                <a:gd name="T14" fmla="*/ 2147483647 w 5"/>
                <a:gd name="T15" fmla="*/ 0 h 7"/>
                <a:gd name="T16" fmla="*/ 2147483647 w 5"/>
                <a:gd name="T17" fmla="*/ 0 h 7"/>
                <a:gd name="T18" fmla="*/ 2147483647 w 5"/>
                <a:gd name="T19" fmla="*/ 0 h 7"/>
                <a:gd name="T20" fmla="*/ 2147483647 w 5"/>
                <a:gd name="T21" fmla="*/ 2147483647 h 7"/>
                <a:gd name="T22" fmla="*/ 0 w 5"/>
                <a:gd name="T23" fmla="*/ 2147483647 h 7"/>
                <a:gd name="T24" fmla="*/ 0 w 5"/>
                <a:gd name="T25" fmla="*/ 2147483647 h 7"/>
                <a:gd name="T26" fmla="*/ 0 w 5"/>
                <a:gd name="T27" fmla="*/ 2147483647 h 7"/>
                <a:gd name="T28" fmla="*/ 2147483647 w 5"/>
                <a:gd name="T29" fmla="*/ 2147483647 h 7"/>
                <a:gd name="T30" fmla="*/ 2147483647 w 5"/>
                <a:gd name="T31" fmla="*/ 2147483647 h 7"/>
                <a:gd name="T32" fmla="*/ 2147483647 w 5"/>
                <a:gd name="T33" fmla="*/ 214748364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4" name="Freeform 234"/>
            <p:cNvSpPr>
              <a:spLocks/>
            </p:cNvSpPr>
            <p:nvPr/>
          </p:nvSpPr>
          <p:spPr bwMode="auto">
            <a:xfrm>
              <a:off x="2160605" y="4000498"/>
              <a:ext cx="30163" cy="146050"/>
            </a:xfrm>
            <a:custGeom>
              <a:avLst/>
              <a:gdLst>
                <a:gd name="T0" fmla="*/ 2147483647 w 19"/>
                <a:gd name="T1" fmla="*/ 2147483647 h 92"/>
                <a:gd name="T2" fmla="*/ 2147483647 w 19"/>
                <a:gd name="T3" fmla="*/ 2147483647 h 92"/>
                <a:gd name="T4" fmla="*/ 2147483647 w 19"/>
                <a:gd name="T5" fmla="*/ 2147483647 h 92"/>
                <a:gd name="T6" fmla="*/ 2147483647 w 19"/>
                <a:gd name="T7" fmla="*/ 2147483647 h 92"/>
                <a:gd name="T8" fmla="*/ 2147483647 w 19"/>
                <a:gd name="T9" fmla="*/ 2147483647 h 92"/>
                <a:gd name="T10" fmla="*/ 0 w 19"/>
                <a:gd name="T11" fmla="*/ 2147483647 h 92"/>
                <a:gd name="T12" fmla="*/ 0 w 19"/>
                <a:gd name="T13" fmla="*/ 2147483647 h 92"/>
                <a:gd name="T14" fmla="*/ 2147483647 w 19"/>
                <a:gd name="T15" fmla="*/ 2147483647 h 92"/>
                <a:gd name="T16" fmla="*/ 2147483647 w 19"/>
                <a:gd name="T17" fmla="*/ 2147483647 h 92"/>
                <a:gd name="T18" fmla="*/ 2147483647 w 19"/>
                <a:gd name="T19" fmla="*/ 2147483647 h 92"/>
                <a:gd name="T20" fmla="*/ 2147483647 w 19"/>
                <a:gd name="T21" fmla="*/ 2147483647 h 92"/>
                <a:gd name="T22" fmla="*/ 2147483647 w 19"/>
                <a:gd name="T23" fmla="*/ 2147483647 h 92"/>
                <a:gd name="T24" fmla="*/ 2147483647 w 19"/>
                <a:gd name="T25" fmla="*/ 2147483647 h 92"/>
                <a:gd name="T26" fmla="*/ 2147483647 w 19"/>
                <a:gd name="T27" fmla="*/ 2147483647 h 92"/>
                <a:gd name="T28" fmla="*/ 2147483647 w 19"/>
                <a:gd name="T29" fmla="*/ 2147483647 h 92"/>
                <a:gd name="T30" fmla="*/ 2147483647 w 19"/>
                <a:gd name="T31" fmla="*/ 2147483647 h 92"/>
                <a:gd name="T32" fmla="*/ 2147483647 w 19"/>
                <a:gd name="T33" fmla="*/ 2147483647 h 92"/>
                <a:gd name="T34" fmla="*/ 2147483647 w 19"/>
                <a:gd name="T35" fmla="*/ 2147483647 h 92"/>
                <a:gd name="T36" fmla="*/ 2147483647 w 19"/>
                <a:gd name="T37" fmla="*/ 0 h 92"/>
                <a:gd name="T38" fmla="*/ 2147483647 w 19"/>
                <a:gd name="T39" fmla="*/ 0 h 92"/>
                <a:gd name="T40" fmla="*/ 2147483647 w 19"/>
                <a:gd name="T41" fmla="*/ 0 h 92"/>
                <a:gd name="T42" fmla="*/ 2147483647 w 19"/>
                <a:gd name="T43" fmla="*/ 0 h 92"/>
                <a:gd name="T44" fmla="*/ 2147483647 w 19"/>
                <a:gd name="T45" fmla="*/ 0 h 92"/>
                <a:gd name="T46" fmla="*/ 2147483647 w 19"/>
                <a:gd name="T47" fmla="*/ 0 h 92"/>
                <a:gd name="T48" fmla="*/ 2147483647 w 19"/>
                <a:gd name="T49" fmla="*/ 0 h 92"/>
                <a:gd name="T50" fmla="*/ 2147483647 w 19"/>
                <a:gd name="T51" fmla="*/ 2147483647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5" name="Freeform 235"/>
            <p:cNvSpPr>
              <a:spLocks/>
            </p:cNvSpPr>
            <p:nvPr/>
          </p:nvSpPr>
          <p:spPr bwMode="auto">
            <a:xfrm>
              <a:off x="2316180" y="3981448"/>
              <a:ext cx="42863" cy="163513"/>
            </a:xfrm>
            <a:custGeom>
              <a:avLst/>
              <a:gdLst>
                <a:gd name="T0" fmla="*/ 2147483647 w 27"/>
                <a:gd name="T1" fmla="*/ 0 h 103"/>
                <a:gd name="T2" fmla="*/ 2147483647 w 27"/>
                <a:gd name="T3" fmla="*/ 2147483647 h 103"/>
                <a:gd name="T4" fmla="*/ 2147483647 w 27"/>
                <a:gd name="T5" fmla="*/ 2147483647 h 103"/>
                <a:gd name="T6" fmla="*/ 2147483647 w 27"/>
                <a:gd name="T7" fmla="*/ 2147483647 h 103"/>
                <a:gd name="T8" fmla="*/ 2147483647 w 27"/>
                <a:gd name="T9" fmla="*/ 2147483647 h 103"/>
                <a:gd name="T10" fmla="*/ 2147483647 w 27"/>
                <a:gd name="T11" fmla="*/ 2147483647 h 103"/>
                <a:gd name="T12" fmla="*/ 2147483647 w 27"/>
                <a:gd name="T13" fmla="*/ 2147483647 h 103"/>
                <a:gd name="T14" fmla="*/ 2147483647 w 27"/>
                <a:gd name="T15" fmla="*/ 2147483647 h 103"/>
                <a:gd name="T16" fmla="*/ 2147483647 w 27"/>
                <a:gd name="T17" fmla="*/ 2147483647 h 103"/>
                <a:gd name="T18" fmla="*/ 2147483647 w 27"/>
                <a:gd name="T19" fmla="*/ 2147483647 h 103"/>
                <a:gd name="T20" fmla="*/ 2147483647 w 27"/>
                <a:gd name="T21" fmla="*/ 2147483647 h 103"/>
                <a:gd name="T22" fmla="*/ 2147483647 w 27"/>
                <a:gd name="T23" fmla="*/ 2147483647 h 103"/>
                <a:gd name="T24" fmla="*/ 2147483647 w 27"/>
                <a:gd name="T25" fmla="*/ 2147483647 h 103"/>
                <a:gd name="T26" fmla="*/ 2147483647 w 27"/>
                <a:gd name="T27" fmla="*/ 2147483647 h 103"/>
                <a:gd name="T28" fmla="*/ 0 w 27"/>
                <a:gd name="T29" fmla="*/ 2147483647 h 103"/>
                <a:gd name="T30" fmla="*/ 2147483647 w 27"/>
                <a:gd name="T31" fmla="*/ 2147483647 h 103"/>
                <a:gd name="T32" fmla="*/ 2147483647 w 27"/>
                <a:gd name="T33" fmla="*/ 2147483647 h 103"/>
                <a:gd name="T34" fmla="*/ 2147483647 w 27"/>
                <a:gd name="T35" fmla="*/ 0 h 103"/>
                <a:gd name="T36" fmla="*/ 214748364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6" name="Freeform 236"/>
            <p:cNvSpPr>
              <a:spLocks/>
            </p:cNvSpPr>
            <p:nvPr/>
          </p:nvSpPr>
          <p:spPr bwMode="auto">
            <a:xfrm>
              <a:off x="2160605" y="4008436"/>
              <a:ext cx="28575" cy="127000"/>
            </a:xfrm>
            <a:custGeom>
              <a:avLst/>
              <a:gdLst>
                <a:gd name="T0" fmla="*/ 2147483647 w 18"/>
                <a:gd name="T1" fmla="*/ 2147483647 h 80"/>
                <a:gd name="T2" fmla="*/ 2147483647 w 18"/>
                <a:gd name="T3" fmla="*/ 2147483647 h 80"/>
                <a:gd name="T4" fmla="*/ 2147483647 w 18"/>
                <a:gd name="T5" fmla="*/ 2147483647 h 80"/>
                <a:gd name="T6" fmla="*/ 2147483647 w 18"/>
                <a:gd name="T7" fmla="*/ 2147483647 h 80"/>
                <a:gd name="T8" fmla="*/ 2147483647 w 18"/>
                <a:gd name="T9" fmla="*/ 2147483647 h 80"/>
                <a:gd name="T10" fmla="*/ 0 w 18"/>
                <a:gd name="T11" fmla="*/ 2147483647 h 80"/>
                <a:gd name="T12" fmla="*/ 2147483647 w 18"/>
                <a:gd name="T13" fmla="*/ 2147483647 h 80"/>
                <a:gd name="T14" fmla="*/ 2147483647 w 18"/>
                <a:gd name="T15" fmla="*/ 2147483647 h 80"/>
                <a:gd name="T16" fmla="*/ 2147483647 w 18"/>
                <a:gd name="T17" fmla="*/ 2147483647 h 80"/>
                <a:gd name="T18" fmla="*/ 2147483647 w 18"/>
                <a:gd name="T19" fmla="*/ 2147483647 h 80"/>
                <a:gd name="T20" fmla="*/ 2147483647 w 18"/>
                <a:gd name="T21" fmla="*/ 2147483647 h 80"/>
                <a:gd name="T22" fmla="*/ 2147483647 w 18"/>
                <a:gd name="T23" fmla="*/ 2147483647 h 80"/>
                <a:gd name="T24" fmla="*/ 2147483647 w 18"/>
                <a:gd name="T25" fmla="*/ 2147483647 h 80"/>
                <a:gd name="T26" fmla="*/ 2147483647 w 18"/>
                <a:gd name="T27" fmla="*/ 2147483647 h 80"/>
                <a:gd name="T28" fmla="*/ 2147483647 w 18"/>
                <a:gd name="T29" fmla="*/ 2147483647 h 80"/>
                <a:gd name="T30" fmla="*/ 2147483647 w 18"/>
                <a:gd name="T31" fmla="*/ 2147483647 h 80"/>
                <a:gd name="T32" fmla="*/ 2147483647 w 18"/>
                <a:gd name="T33" fmla="*/ 2147483647 h 80"/>
                <a:gd name="T34" fmla="*/ 2147483647 w 18"/>
                <a:gd name="T35" fmla="*/ 2147483647 h 80"/>
                <a:gd name="T36" fmla="*/ 2147483647 w 18"/>
                <a:gd name="T37" fmla="*/ 2147483647 h 80"/>
                <a:gd name="T38" fmla="*/ 2147483647 w 18"/>
                <a:gd name="T39" fmla="*/ 2147483647 h 80"/>
                <a:gd name="T40" fmla="*/ 2147483647 w 18"/>
                <a:gd name="T41" fmla="*/ 2147483647 h 80"/>
                <a:gd name="T42" fmla="*/ 2147483647 w 18"/>
                <a:gd name="T43" fmla="*/ 0 h 80"/>
                <a:gd name="T44" fmla="*/ 2147483647 w 18"/>
                <a:gd name="T45" fmla="*/ 0 h 80"/>
                <a:gd name="T46" fmla="*/ 2147483647 w 18"/>
                <a:gd name="T47" fmla="*/ 0 h 80"/>
                <a:gd name="T48" fmla="*/ 2147483647 w 18"/>
                <a:gd name="T49" fmla="*/ 2147483647 h 80"/>
                <a:gd name="T50" fmla="*/ 2147483647 w 18"/>
                <a:gd name="T51" fmla="*/ 2147483647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7" name="Freeform 237"/>
            <p:cNvSpPr>
              <a:spLocks/>
            </p:cNvSpPr>
            <p:nvPr/>
          </p:nvSpPr>
          <p:spPr bwMode="auto">
            <a:xfrm>
              <a:off x="2162193" y="4016373"/>
              <a:ext cx="22225" cy="109538"/>
            </a:xfrm>
            <a:custGeom>
              <a:avLst/>
              <a:gdLst>
                <a:gd name="T0" fmla="*/ 2147483647 w 14"/>
                <a:gd name="T1" fmla="*/ 2147483647 h 69"/>
                <a:gd name="T2" fmla="*/ 2147483647 w 14"/>
                <a:gd name="T3" fmla="*/ 2147483647 h 69"/>
                <a:gd name="T4" fmla="*/ 2147483647 w 14"/>
                <a:gd name="T5" fmla="*/ 2147483647 h 69"/>
                <a:gd name="T6" fmla="*/ 2147483647 w 14"/>
                <a:gd name="T7" fmla="*/ 2147483647 h 69"/>
                <a:gd name="T8" fmla="*/ 2147483647 w 14"/>
                <a:gd name="T9" fmla="*/ 2147483647 h 69"/>
                <a:gd name="T10" fmla="*/ 0 w 14"/>
                <a:gd name="T11" fmla="*/ 2147483647 h 69"/>
                <a:gd name="T12" fmla="*/ 0 w 14"/>
                <a:gd name="T13" fmla="*/ 2147483647 h 69"/>
                <a:gd name="T14" fmla="*/ 2147483647 w 14"/>
                <a:gd name="T15" fmla="*/ 2147483647 h 69"/>
                <a:gd name="T16" fmla="*/ 2147483647 w 14"/>
                <a:gd name="T17" fmla="*/ 2147483647 h 69"/>
                <a:gd name="T18" fmla="*/ 2147483647 w 14"/>
                <a:gd name="T19" fmla="*/ 2147483647 h 69"/>
                <a:gd name="T20" fmla="*/ 2147483647 w 14"/>
                <a:gd name="T21" fmla="*/ 2147483647 h 69"/>
                <a:gd name="T22" fmla="*/ 2147483647 w 14"/>
                <a:gd name="T23" fmla="*/ 2147483647 h 69"/>
                <a:gd name="T24" fmla="*/ 2147483647 w 14"/>
                <a:gd name="T25" fmla="*/ 2147483647 h 69"/>
                <a:gd name="T26" fmla="*/ 2147483647 w 14"/>
                <a:gd name="T27" fmla="*/ 2147483647 h 69"/>
                <a:gd name="T28" fmla="*/ 2147483647 w 14"/>
                <a:gd name="T29" fmla="*/ 2147483647 h 69"/>
                <a:gd name="T30" fmla="*/ 2147483647 w 14"/>
                <a:gd name="T31" fmla="*/ 2147483647 h 69"/>
                <a:gd name="T32" fmla="*/ 2147483647 w 14"/>
                <a:gd name="T33" fmla="*/ 2147483647 h 69"/>
                <a:gd name="T34" fmla="*/ 2147483647 w 14"/>
                <a:gd name="T35" fmla="*/ 2147483647 h 69"/>
                <a:gd name="T36" fmla="*/ 2147483647 w 14"/>
                <a:gd name="T37" fmla="*/ 2147483647 h 69"/>
                <a:gd name="T38" fmla="*/ 2147483647 w 14"/>
                <a:gd name="T39" fmla="*/ 0 h 69"/>
                <a:gd name="T40" fmla="*/ 2147483647 w 14"/>
                <a:gd name="T41" fmla="*/ 0 h 69"/>
                <a:gd name="T42" fmla="*/ 2147483647 w 14"/>
                <a:gd name="T43" fmla="*/ 0 h 69"/>
                <a:gd name="T44" fmla="*/ 2147483647 w 14"/>
                <a:gd name="T45" fmla="*/ 0 h 69"/>
                <a:gd name="T46" fmla="*/ 2147483647 w 14"/>
                <a:gd name="T47" fmla="*/ 0 h 69"/>
                <a:gd name="T48" fmla="*/ 2147483647 w 14"/>
                <a:gd name="T49" fmla="*/ 0 h 69"/>
                <a:gd name="T50" fmla="*/ 2147483647 w 14"/>
                <a:gd name="T51" fmla="*/ 2147483647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8" name="Freeform 238"/>
            <p:cNvSpPr>
              <a:spLocks/>
            </p:cNvSpPr>
            <p:nvPr/>
          </p:nvSpPr>
          <p:spPr bwMode="auto">
            <a:xfrm>
              <a:off x="2163780" y="4025898"/>
              <a:ext cx="19050" cy="88900"/>
            </a:xfrm>
            <a:custGeom>
              <a:avLst/>
              <a:gdLst>
                <a:gd name="T0" fmla="*/ 2147483647 w 12"/>
                <a:gd name="T1" fmla="*/ 2147483647 h 56"/>
                <a:gd name="T2" fmla="*/ 2147483647 w 12"/>
                <a:gd name="T3" fmla="*/ 2147483647 h 56"/>
                <a:gd name="T4" fmla="*/ 2147483647 w 12"/>
                <a:gd name="T5" fmla="*/ 2147483647 h 56"/>
                <a:gd name="T6" fmla="*/ 2147483647 w 12"/>
                <a:gd name="T7" fmla="*/ 2147483647 h 56"/>
                <a:gd name="T8" fmla="*/ 0 w 12"/>
                <a:gd name="T9" fmla="*/ 2147483647 h 56"/>
                <a:gd name="T10" fmla="*/ 0 w 12"/>
                <a:gd name="T11" fmla="*/ 2147483647 h 56"/>
                <a:gd name="T12" fmla="*/ 0 w 12"/>
                <a:gd name="T13" fmla="*/ 2147483647 h 56"/>
                <a:gd name="T14" fmla="*/ 2147483647 w 12"/>
                <a:gd name="T15" fmla="*/ 2147483647 h 56"/>
                <a:gd name="T16" fmla="*/ 2147483647 w 12"/>
                <a:gd name="T17" fmla="*/ 2147483647 h 56"/>
                <a:gd name="T18" fmla="*/ 2147483647 w 12"/>
                <a:gd name="T19" fmla="*/ 2147483647 h 56"/>
                <a:gd name="T20" fmla="*/ 2147483647 w 12"/>
                <a:gd name="T21" fmla="*/ 2147483647 h 56"/>
                <a:gd name="T22" fmla="*/ 2147483647 w 12"/>
                <a:gd name="T23" fmla="*/ 2147483647 h 56"/>
                <a:gd name="T24" fmla="*/ 2147483647 w 12"/>
                <a:gd name="T25" fmla="*/ 2147483647 h 56"/>
                <a:gd name="T26" fmla="*/ 2147483647 w 12"/>
                <a:gd name="T27" fmla="*/ 2147483647 h 56"/>
                <a:gd name="T28" fmla="*/ 2147483647 w 12"/>
                <a:gd name="T29" fmla="*/ 2147483647 h 56"/>
                <a:gd name="T30" fmla="*/ 2147483647 w 12"/>
                <a:gd name="T31" fmla="*/ 2147483647 h 56"/>
                <a:gd name="T32" fmla="*/ 2147483647 w 12"/>
                <a:gd name="T33" fmla="*/ 2147483647 h 56"/>
                <a:gd name="T34" fmla="*/ 2147483647 w 12"/>
                <a:gd name="T35" fmla="*/ 0 h 56"/>
                <a:gd name="T36" fmla="*/ 2147483647 w 12"/>
                <a:gd name="T37" fmla="*/ 0 h 56"/>
                <a:gd name="T38" fmla="*/ 2147483647 w 12"/>
                <a:gd name="T39" fmla="*/ 0 h 56"/>
                <a:gd name="T40" fmla="*/ 2147483647 w 12"/>
                <a:gd name="T41" fmla="*/ 0 h 56"/>
                <a:gd name="T42" fmla="*/ 2147483647 w 12"/>
                <a:gd name="T43" fmla="*/ 0 h 56"/>
                <a:gd name="T44" fmla="*/ 2147483647 w 12"/>
                <a:gd name="T45" fmla="*/ 0 h 56"/>
                <a:gd name="T46" fmla="*/ 2147483647 w 12"/>
                <a:gd name="T47" fmla="*/ 0 h 56"/>
                <a:gd name="T48" fmla="*/ 2147483647 w 12"/>
                <a:gd name="T49" fmla="*/ 0 h 56"/>
                <a:gd name="T50" fmla="*/ 2147483647 w 12"/>
                <a:gd name="T51" fmla="*/ 2147483647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79" name="Freeform 239"/>
            <p:cNvSpPr>
              <a:spLocks/>
            </p:cNvSpPr>
            <p:nvPr/>
          </p:nvSpPr>
          <p:spPr bwMode="auto">
            <a:xfrm>
              <a:off x="2163780" y="4033836"/>
              <a:ext cx="15875" cy="71437"/>
            </a:xfrm>
            <a:custGeom>
              <a:avLst/>
              <a:gdLst>
                <a:gd name="T0" fmla="*/ 2147483647 w 10"/>
                <a:gd name="T1" fmla="*/ 2147483647 h 45"/>
                <a:gd name="T2" fmla="*/ 2147483647 w 10"/>
                <a:gd name="T3" fmla="*/ 2147483647 h 45"/>
                <a:gd name="T4" fmla="*/ 2147483647 w 10"/>
                <a:gd name="T5" fmla="*/ 2147483647 h 45"/>
                <a:gd name="T6" fmla="*/ 2147483647 w 10"/>
                <a:gd name="T7" fmla="*/ 2147483647 h 45"/>
                <a:gd name="T8" fmla="*/ 2147483647 w 10"/>
                <a:gd name="T9" fmla="*/ 2147483647 h 45"/>
                <a:gd name="T10" fmla="*/ 0 w 10"/>
                <a:gd name="T11" fmla="*/ 2147483647 h 45"/>
                <a:gd name="T12" fmla="*/ 0 w 10"/>
                <a:gd name="T13" fmla="*/ 2147483647 h 45"/>
                <a:gd name="T14" fmla="*/ 2147483647 w 10"/>
                <a:gd name="T15" fmla="*/ 2147483647 h 45"/>
                <a:gd name="T16" fmla="*/ 2147483647 w 10"/>
                <a:gd name="T17" fmla="*/ 2147483647 h 45"/>
                <a:gd name="T18" fmla="*/ 2147483647 w 10"/>
                <a:gd name="T19" fmla="*/ 2147483647 h 45"/>
                <a:gd name="T20" fmla="*/ 2147483647 w 10"/>
                <a:gd name="T21" fmla="*/ 2147483647 h 45"/>
                <a:gd name="T22" fmla="*/ 2147483647 w 10"/>
                <a:gd name="T23" fmla="*/ 2147483647 h 45"/>
                <a:gd name="T24" fmla="*/ 2147483647 w 10"/>
                <a:gd name="T25" fmla="*/ 2147483647 h 45"/>
                <a:gd name="T26" fmla="*/ 2147483647 w 10"/>
                <a:gd name="T27" fmla="*/ 2147483647 h 45"/>
                <a:gd name="T28" fmla="*/ 2147483647 w 10"/>
                <a:gd name="T29" fmla="*/ 2147483647 h 45"/>
                <a:gd name="T30" fmla="*/ 2147483647 w 10"/>
                <a:gd name="T31" fmla="*/ 2147483647 h 45"/>
                <a:gd name="T32" fmla="*/ 2147483647 w 10"/>
                <a:gd name="T33" fmla="*/ 2147483647 h 45"/>
                <a:gd name="T34" fmla="*/ 2147483647 w 10"/>
                <a:gd name="T35" fmla="*/ 2147483647 h 45"/>
                <a:gd name="T36" fmla="*/ 2147483647 w 10"/>
                <a:gd name="T37" fmla="*/ 2147483647 h 45"/>
                <a:gd name="T38" fmla="*/ 2147483647 w 10"/>
                <a:gd name="T39" fmla="*/ 2147483647 h 45"/>
                <a:gd name="T40" fmla="*/ 2147483647 w 10"/>
                <a:gd name="T41" fmla="*/ 0 h 45"/>
                <a:gd name="T42" fmla="*/ 2147483647 w 10"/>
                <a:gd name="T43" fmla="*/ 0 h 45"/>
                <a:gd name="T44" fmla="*/ 2147483647 w 10"/>
                <a:gd name="T45" fmla="*/ 0 h 45"/>
                <a:gd name="T46" fmla="*/ 2147483647 w 10"/>
                <a:gd name="T47" fmla="*/ 0 h 45"/>
                <a:gd name="T48" fmla="*/ 2147483647 w 10"/>
                <a:gd name="T49" fmla="*/ 2147483647 h 45"/>
                <a:gd name="T50" fmla="*/ 2147483647 w 10"/>
                <a:gd name="T51" fmla="*/ 2147483647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0" name="Freeform 240"/>
            <p:cNvSpPr>
              <a:spLocks/>
            </p:cNvSpPr>
            <p:nvPr/>
          </p:nvSpPr>
          <p:spPr bwMode="auto">
            <a:xfrm>
              <a:off x="2166955" y="4043361"/>
              <a:ext cx="11113" cy="50800"/>
            </a:xfrm>
            <a:custGeom>
              <a:avLst/>
              <a:gdLst>
                <a:gd name="T0" fmla="*/ 2147483647 w 7"/>
                <a:gd name="T1" fmla="*/ 2147483647 h 32"/>
                <a:gd name="T2" fmla="*/ 2147483647 w 7"/>
                <a:gd name="T3" fmla="*/ 2147483647 h 32"/>
                <a:gd name="T4" fmla="*/ 2147483647 w 7"/>
                <a:gd name="T5" fmla="*/ 2147483647 h 32"/>
                <a:gd name="T6" fmla="*/ 0 w 7"/>
                <a:gd name="T7" fmla="*/ 2147483647 h 32"/>
                <a:gd name="T8" fmla="*/ 0 w 7"/>
                <a:gd name="T9" fmla="*/ 2147483647 h 32"/>
                <a:gd name="T10" fmla="*/ 0 w 7"/>
                <a:gd name="T11" fmla="*/ 2147483647 h 32"/>
                <a:gd name="T12" fmla="*/ 0 w 7"/>
                <a:gd name="T13" fmla="*/ 2147483647 h 32"/>
                <a:gd name="T14" fmla="*/ 0 w 7"/>
                <a:gd name="T15" fmla="*/ 2147483647 h 32"/>
                <a:gd name="T16" fmla="*/ 2147483647 w 7"/>
                <a:gd name="T17" fmla="*/ 2147483647 h 32"/>
                <a:gd name="T18" fmla="*/ 2147483647 w 7"/>
                <a:gd name="T19" fmla="*/ 2147483647 h 32"/>
                <a:gd name="T20" fmla="*/ 2147483647 w 7"/>
                <a:gd name="T21" fmla="*/ 2147483647 h 32"/>
                <a:gd name="T22" fmla="*/ 2147483647 w 7"/>
                <a:gd name="T23" fmla="*/ 2147483647 h 32"/>
                <a:gd name="T24" fmla="*/ 2147483647 w 7"/>
                <a:gd name="T25" fmla="*/ 2147483647 h 32"/>
                <a:gd name="T26" fmla="*/ 2147483647 w 7"/>
                <a:gd name="T27" fmla="*/ 2147483647 h 32"/>
                <a:gd name="T28" fmla="*/ 2147483647 w 7"/>
                <a:gd name="T29" fmla="*/ 2147483647 h 32"/>
                <a:gd name="T30" fmla="*/ 2147483647 w 7"/>
                <a:gd name="T31" fmla="*/ 2147483647 h 32"/>
                <a:gd name="T32" fmla="*/ 2147483647 w 7"/>
                <a:gd name="T33" fmla="*/ 2147483647 h 32"/>
                <a:gd name="T34" fmla="*/ 2147483647 w 7"/>
                <a:gd name="T35" fmla="*/ 0 h 32"/>
                <a:gd name="T36" fmla="*/ 2147483647 w 7"/>
                <a:gd name="T37" fmla="*/ 0 h 32"/>
                <a:gd name="T38" fmla="*/ 2147483647 w 7"/>
                <a:gd name="T39" fmla="*/ 0 h 32"/>
                <a:gd name="T40" fmla="*/ 2147483647 w 7"/>
                <a:gd name="T41" fmla="*/ 0 h 32"/>
                <a:gd name="T42" fmla="*/ 2147483647 w 7"/>
                <a:gd name="T43" fmla="*/ 0 h 32"/>
                <a:gd name="T44" fmla="*/ 2147483647 w 7"/>
                <a:gd name="T45" fmla="*/ 0 h 32"/>
                <a:gd name="T46" fmla="*/ 2147483647 w 7"/>
                <a:gd name="T47" fmla="*/ 0 h 32"/>
                <a:gd name="T48" fmla="*/ 2147483647 w 7"/>
                <a:gd name="T49" fmla="*/ 0 h 32"/>
                <a:gd name="T50" fmla="*/ 2147483647 w 7"/>
                <a:gd name="T51" fmla="*/ 2147483647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1" name="Freeform 241"/>
            <p:cNvSpPr>
              <a:spLocks/>
            </p:cNvSpPr>
            <p:nvPr/>
          </p:nvSpPr>
          <p:spPr bwMode="auto">
            <a:xfrm>
              <a:off x="2317768" y="3990973"/>
              <a:ext cx="38100" cy="142875"/>
            </a:xfrm>
            <a:custGeom>
              <a:avLst/>
              <a:gdLst>
                <a:gd name="T0" fmla="*/ 2147483647 w 24"/>
                <a:gd name="T1" fmla="*/ 2147483647 h 90"/>
                <a:gd name="T2" fmla="*/ 2147483647 w 24"/>
                <a:gd name="T3" fmla="*/ 2147483647 h 90"/>
                <a:gd name="T4" fmla="*/ 2147483647 w 24"/>
                <a:gd name="T5" fmla="*/ 2147483647 h 90"/>
                <a:gd name="T6" fmla="*/ 2147483647 w 24"/>
                <a:gd name="T7" fmla="*/ 2147483647 h 90"/>
                <a:gd name="T8" fmla="*/ 2147483647 w 24"/>
                <a:gd name="T9" fmla="*/ 2147483647 h 90"/>
                <a:gd name="T10" fmla="*/ 2147483647 w 24"/>
                <a:gd name="T11" fmla="*/ 2147483647 h 90"/>
                <a:gd name="T12" fmla="*/ 2147483647 w 24"/>
                <a:gd name="T13" fmla="*/ 2147483647 h 90"/>
                <a:gd name="T14" fmla="*/ 2147483647 w 24"/>
                <a:gd name="T15" fmla="*/ 2147483647 h 90"/>
                <a:gd name="T16" fmla="*/ 2147483647 w 24"/>
                <a:gd name="T17" fmla="*/ 2147483647 h 90"/>
                <a:gd name="T18" fmla="*/ 2147483647 w 24"/>
                <a:gd name="T19" fmla="*/ 2147483647 h 90"/>
                <a:gd name="T20" fmla="*/ 2147483647 w 24"/>
                <a:gd name="T21" fmla="*/ 2147483647 h 90"/>
                <a:gd name="T22" fmla="*/ 2147483647 w 24"/>
                <a:gd name="T23" fmla="*/ 2147483647 h 90"/>
                <a:gd name="T24" fmla="*/ 2147483647 w 24"/>
                <a:gd name="T25" fmla="*/ 2147483647 h 90"/>
                <a:gd name="T26" fmla="*/ 0 w 24"/>
                <a:gd name="T27" fmla="*/ 2147483647 h 90"/>
                <a:gd name="T28" fmla="*/ 0 w 24"/>
                <a:gd name="T29" fmla="*/ 2147483647 h 90"/>
                <a:gd name="T30" fmla="*/ 2147483647 w 24"/>
                <a:gd name="T31" fmla="*/ 2147483647 h 90"/>
                <a:gd name="T32" fmla="*/ 2147483647 w 24"/>
                <a:gd name="T33" fmla="*/ 2147483647 h 90"/>
                <a:gd name="T34" fmla="*/ 2147483647 w 24"/>
                <a:gd name="T35" fmla="*/ 0 h 90"/>
                <a:gd name="T36" fmla="*/ 2147483647 w 24"/>
                <a:gd name="T37" fmla="*/ 2147483647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2" name="Freeform 242"/>
            <p:cNvSpPr>
              <a:spLocks/>
            </p:cNvSpPr>
            <p:nvPr/>
          </p:nvSpPr>
          <p:spPr bwMode="auto">
            <a:xfrm>
              <a:off x="2319355" y="4002086"/>
              <a:ext cx="30163" cy="120650"/>
            </a:xfrm>
            <a:custGeom>
              <a:avLst/>
              <a:gdLst>
                <a:gd name="T0" fmla="*/ 2147483647 w 19"/>
                <a:gd name="T1" fmla="*/ 0 h 76"/>
                <a:gd name="T2" fmla="*/ 2147483647 w 19"/>
                <a:gd name="T3" fmla="*/ 0 h 76"/>
                <a:gd name="T4" fmla="*/ 2147483647 w 19"/>
                <a:gd name="T5" fmla="*/ 2147483647 h 76"/>
                <a:gd name="T6" fmla="*/ 2147483647 w 19"/>
                <a:gd name="T7" fmla="*/ 2147483647 h 76"/>
                <a:gd name="T8" fmla="*/ 2147483647 w 19"/>
                <a:gd name="T9" fmla="*/ 2147483647 h 76"/>
                <a:gd name="T10" fmla="*/ 2147483647 w 19"/>
                <a:gd name="T11" fmla="*/ 2147483647 h 76"/>
                <a:gd name="T12" fmla="*/ 2147483647 w 19"/>
                <a:gd name="T13" fmla="*/ 2147483647 h 76"/>
                <a:gd name="T14" fmla="*/ 2147483647 w 19"/>
                <a:gd name="T15" fmla="*/ 2147483647 h 76"/>
                <a:gd name="T16" fmla="*/ 2147483647 w 19"/>
                <a:gd name="T17" fmla="*/ 2147483647 h 76"/>
                <a:gd name="T18" fmla="*/ 2147483647 w 19"/>
                <a:gd name="T19" fmla="*/ 2147483647 h 76"/>
                <a:gd name="T20" fmla="*/ 2147483647 w 19"/>
                <a:gd name="T21" fmla="*/ 2147483647 h 76"/>
                <a:gd name="T22" fmla="*/ 2147483647 w 19"/>
                <a:gd name="T23" fmla="*/ 2147483647 h 76"/>
                <a:gd name="T24" fmla="*/ 2147483647 w 19"/>
                <a:gd name="T25" fmla="*/ 2147483647 h 76"/>
                <a:gd name="T26" fmla="*/ 0 w 19"/>
                <a:gd name="T27" fmla="*/ 2147483647 h 76"/>
                <a:gd name="T28" fmla="*/ 0 w 19"/>
                <a:gd name="T29" fmla="*/ 2147483647 h 76"/>
                <a:gd name="T30" fmla="*/ 0 w 19"/>
                <a:gd name="T31" fmla="*/ 2147483647 h 76"/>
                <a:gd name="T32" fmla="*/ 2147483647 w 19"/>
                <a:gd name="T33" fmla="*/ 2147483647 h 76"/>
                <a:gd name="T34" fmla="*/ 2147483647 w 19"/>
                <a:gd name="T35" fmla="*/ 0 h 76"/>
                <a:gd name="T36" fmla="*/ 2147483647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3" name="Freeform 243"/>
            <p:cNvSpPr>
              <a:spLocks/>
            </p:cNvSpPr>
            <p:nvPr/>
          </p:nvSpPr>
          <p:spPr bwMode="auto">
            <a:xfrm>
              <a:off x="2322530" y="4011611"/>
              <a:ext cx="23813" cy="100012"/>
            </a:xfrm>
            <a:custGeom>
              <a:avLst/>
              <a:gdLst>
                <a:gd name="T0" fmla="*/ 2147483647 w 15"/>
                <a:gd name="T1" fmla="*/ 0 h 63"/>
                <a:gd name="T2" fmla="*/ 2147483647 w 15"/>
                <a:gd name="T3" fmla="*/ 2147483647 h 63"/>
                <a:gd name="T4" fmla="*/ 2147483647 w 15"/>
                <a:gd name="T5" fmla="*/ 2147483647 h 63"/>
                <a:gd name="T6" fmla="*/ 2147483647 w 15"/>
                <a:gd name="T7" fmla="*/ 2147483647 h 63"/>
                <a:gd name="T8" fmla="*/ 2147483647 w 15"/>
                <a:gd name="T9" fmla="*/ 2147483647 h 63"/>
                <a:gd name="T10" fmla="*/ 2147483647 w 15"/>
                <a:gd name="T11" fmla="*/ 2147483647 h 63"/>
                <a:gd name="T12" fmla="*/ 2147483647 w 15"/>
                <a:gd name="T13" fmla="*/ 2147483647 h 63"/>
                <a:gd name="T14" fmla="*/ 2147483647 w 15"/>
                <a:gd name="T15" fmla="*/ 2147483647 h 63"/>
                <a:gd name="T16" fmla="*/ 2147483647 w 15"/>
                <a:gd name="T17" fmla="*/ 2147483647 h 63"/>
                <a:gd name="T18" fmla="*/ 2147483647 w 15"/>
                <a:gd name="T19" fmla="*/ 2147483647 h 63"/>
                <a:gd name="T20" fmla="*/ 2147483647 w 15"/>
                <a:gd name="T21" fmla="*/ 2147483647 h 63"/>
                <a:gd name="T22" fmla="*/ 2147483647 w 15"/>
                <a:gd name="T23" fmla="*/ 2147483647 h 63"/>
                <a:gd name="T24" fmla="*/ 0 w 15"/>
                <a:gd name="T25" fmla="*/ 2147483647 h 63"/>
                <a:gd name="T26" fmla="*/ 0 w 15"/>
                <a:gd name="T27" fmla="*/ 2147483647 h 63"/>
                <a:gd name="T28" fmla="*/ 0 w 15"/>
                <a:gd name="T29" fmla="*/ 2147483647 h 63"/>
                <a:gd name="T30" fmla="*/ 0 w 15"/>
                <a:gd name="T31" fmla="*/ 2147483647 h 63"/>
                <a:gd name="T32" fmla="*/ 2147483647 w 15"/>
                <a:gd name="T33" fmla="*/ 2147483647 h 63"/>
                <a:gd name="T34" fmla="*/ 2147483647 w 15"/>
                <a:gd name="T35" fmla="*/ 0 h 63"/>
                <a:gd name="T36" fmla="*/ 2147483647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4" name="Freeform 244"/>
            <p:cNvSpPr>
              <a:spLocks/>
            </p:cNvSpPr>
            <p:nvPr/>
          </p:nvSpPr>
          <p:spPr bwMode="auto">
            <a:xfrm>
              <a:off x="2322530" y="4021136"/>
              <a:ext cx="19050" cy="79375"/>
            </a:xfrm>
            <a:custGeom>
              <a:avLst/>
              <a:gdLst>
                <a:gd name="T0" fmla="*/ 2147483647 w 12"/>
                <a:gd name="T1" fmla="*/ 2147483647 h 50"/>
                <a:gd name="T2" fmla="*/ 2147483647 w 12"/>
                <a:gd name="T3" fmla="*/ 2147483647 h 50"/>
                <a:gd name="T4" fmla="*/ 2147483647 w 12"/>
                <a:gd name="T5" fmla="*/ 2147483647 h 50"/>
                <a:gd name="T6" fmla="*/ 2147483647 w 12"/>
                <a:gd name="T7" fmla="*/ 2147483647 h 50"/>
                <a:gd name="T8" fmla="*/ 2147483647 w 12"/>
                <a:gd name="T9" fmla="*/ 2147483647 h 50"/>
                <a:gd name="T10" fmla="*/ 2147483647 w 12"/>
                <a:gd name="T11" fmla="*/ 2147483647 h 50"/>
                <a:gd name="T12" fmla="*/ 2147483647 w 12"/>
                <a:gd name="T13" fmla="*/ 2147483647 h 50"/>
                <a:gd name="T14" fmla="*/ 2147483647 w 12"/>
                <a:gd name="T15" fmla="*/ 2147483647 h 50"/>
                <a:gd name="T16" fmla="*/ 2147483647 w 12"/>
                <a:gd name="T17" fmla="*/ 2147483647 h 50"/>
                <a:gd name="T18" fmla="*/ 2147483647 w 12"/>
                <a:gd name="T19" fmla="*/ 2147483647 h 50"/>
                <a:gd name="T20" fmla="*/ 2147483647 w 12"/>
                <a:gd name="T21" fmla="*/ 2147483647 h 50"/>
                <a:gd name="T22" fmla="*/ 2147483647 w 12"/>
                <a:gd name="T23" fmla="*/ 2147483647 h 50"/>
                <a:gd name="T24" fmla="*/ 2147483647 w 12"/>
                <a:gd name="T25" fmla="*/ 2147483647 h 50"/>
                <a:gd name="T26" fmla="*/ 2147483647 w 12"/>
                <a:gd name="T27" fmla="*/ 2147483647 h 50"/>
                <a:gd name="T28" fmla="*/ 0 w 12"/>
                <a:gd name="T29" fmla="*/ 2147483647 h 50"/>
                <a:gd name="T30" fmla="*/ 2147483647 w 12"/>
                <a:gd name="T31" fmla="*/ 2147483647 h 50"/>
                <a:gd name="T32" fmla="*/ 2147483647 w 12"/>
                <a:gd name="T33" fmla="*/ 2147483647 h 50"/>
                <a:gd name="T34" fmla="*/ 2147483647 w 12"/>
                <a:gd name="T35" fmla="*/ 0 h 50"/>
                <a:gd name="T36" fmla="*/ 2147483647 w 12"/>
                <a:gd name="T37" fmla="*/ 214748364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5" name="Freeform 245"/>
            <p:cNvSpPr>
              <a:spLocks/>
            </p:cNvSpPr>
            <p:nvPr/>
          </p:nvSpPr>
          <p:spPr bwMode="auto">
            <a:xfrm>
              <a:off x="2324118" y="4032248"/>
              <a:ext cx="14287" cy="57150"/>
            </a:xfrm>
            <a:custGeom>
              <a:avLst/>
              <a:gdLst>
                <a:gd name="T0" fmla="*/ 2147483647 w 9"/>
                <a:gd name="T1" fmla="*/ 0 h 36"/>
                <a:gd name="T2" fmla="*/ 2147483647 w 9"/>
                <a:gd name="T3" fmla="*/ 0 h 36"/>
                <a:gd name="T4" fmla="*/ 2147483647 w 9"/>
                <a:gd name="T5" fmla="*/ 2147483647 h 36"/>
                <a:gd name="T6" fmla="*/ 2147483647 w 9"/>
                <a:gd name="T7" fmla="*/ 2147483647 h 36"/>
                <a:gd name="T8" fmla="*/ 2147483647 w 9"/>
                <a:gd name="T9" fmla="*/ 2147483647 h 36"/>
                <a:gd name="T10" fmla="*/ 2147483647 w 9"/>
                <a:gd name="T11" fmla="*/ 2147483647 h 36"/>
                <a:gd name="T12" fmla="*/ 2147483647 w 9"/>
                <a:gd name="T13" fmla="*/ 2147483647 h 36"/>
                <a:gd name="T14" fmla="*/ 2147483647 w 9"/>
                <a:gd name="T15" fmla="*/ 2147483647 h 36"/>
                <a:gd name="T16" fmla="*/ 2147483647 w 9"/>
                <a:gd name="T17" fmla="*/ 2147483647 h 36"/>
                <a:gd name="T18" fmla="*/ 2147483647 w 9"/>
                <a:gd name="T19" fmla="*/ 2147483647 h 36"/>
                <a:gd name="T20" fmla="*/ 2147483647 w 9"/>
                <a:gd name="T21" fmla="*/ 2147483647 h 36"/>
                <a:gd name="T22" fmla="*/ 2147483647 w 9"/>
                <a:gd name="T23" fmla="*/ 2147483647 h 36"/>
                <a:gd name="T24" fmla="*/ 2147483647 w 9"/>
                <a:gd name="T25" fmla="*/ 2147483647 h 36"/>
                <a:gd name="T26" fmla="*/ 0 w 9"/>
                <a:gd name="T27" fmla="*/ 2147483647 h 36"/>
                <a:gd name="T28" fmla="*/ 0 w 9"/>
                <a:gd name="T29" fmla="*/ 2147483647 h 36"/>
                <a:gd name="T30" fmla="*/ 0 w 9"/>
                <a:gd name="T31" fmla="*/ 2147483647 h 36"/>
                <a:gd name="T32" fmla="*/ 2147483647 w 9"/>
                <a:gd name="T33" fmla="*/ 2147483647 h 36"/>
                <a:gd name="T34" fmla="*/ 2147483647 w 9"/>
                <a:gd name="T35" fmla="*/ 0 h 36"/>
                <a:gd name="T36" fmla="*/ 2147483647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6" name="Rectangle 246"/>
            <p:cNvSpPr>
              <a:spLocks noChangeArrowheads="1"/>
            </p:cNvSpPr>
            <p:nvPr/>
          </p:nvSpPr>
          <p:spPr bwMode="auto">
            <a:xfrm>
              <a:off x="2128855" y="4016373"/>
              <a:ext cx="6350" cy="187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7" name="Freeform 247"/>
            <p:cNvSpPr>
              <a:spLocks/>
            </p:cNvSpPr>
            <p:nvPr/>
          </p:nvSpPr>
          <p:spPr bwMode="auto">
            <a:xfrm>
              <a:off x="2195530" y="4013198"/>
              <a:ext cx="73025" cy="87313"/>
            </a:xfrm>
            <a:custGeom>
              <a:avLst/>
              <a:gdLst>
                <a:gd name="T0" fmla="*/ 2147483647 w 46"/>
                <a:gd name="T1" fmla="*/ 2147483647 h 55"/>
                <a:gd name="T2" fmla="*/ 2147483647 w 46"/>
                <a:gd name="T3" fmla="*/ 2147483647 h 55"/>
                <a:gd name="T4" fmla="*/ 2147483647 w 46"/>
                <a:gd name="T5" fmla="*/ 2147483647 h 55"/>
                <a:gd name="T6" fmla="*/ 2147483647 w 46"/>
                <a:gd name="T7" fmla="*/ 2147483647 h 55"/>
                <a:gd name="T8" fmla="*/ 0 w 46"/>
                <a:gd name="T9" fmla="*/ 2147483647 h 55"/>
                <a:gd name="T10" fmla="*/ 0 w 46"/>
                <a:gd name="T11" fmla="*/ 2147483647 h 55"/>
                <a:gd name="T12" fmla="*/ 0 w 46"/>
                <a:gd name="T13" fmla="*/ 2147483647 h 55"/>
                <a:gd name="T14" fmla="*/ 0 w 46"/>
                <a:gd name="T15" fmla="*/ 2147483647 h 55"/>
                <a:gd name="T16" fmla="*/ 2147483647 w 46"/>
                <a:gd name="T17" fmla="*/ 2147483647 h 55"/>
                <a:gd name="T18" fmla="*/ 2147483647 w 46"/>
                <a:gd name="T19" fmla="*/ 2147483647 h 55"/>
                <a:gd name="T20" fmla="*/ 2147483647 w 46"/>
                <a:gd name="T21" fmla="*/ 2147483647 h 55"/>
                <a:gd name="T22" fmla="*/ 2147483647 w 46"/>
                <a:gd name="T23" fmla="*/ 2147483647 h 55"/>
                <a:gd name="T24" fmla="*/ 2147483647 w 46"/>
                <a:gd name="T25" fmla="*/ 2147483647 h 55"/>
                <a:gd name="T26" fmla="*/ 2147483647 w 46"/>
                <a:gd name="T27" fmla="*/ 2147483647 h 55"/>
                <a:gd name="T28" fmla="*/ 2147483647 w 46"/>
                <a:gd name="T29" fmla="*/ 2147483647 h 55"/>
                <a:gd name="T30" fmla="*/ 2147483647 w 46"/>
                <a:gd name="T31" fmla="*/ 2147483647 h 55"/>
                <a:gd name="T32" fmla="*/ 2147483647 w 46"/>
                <a:gd name="T33" fmla="*/ 2147483647 h 55"/>
                <a:gd name="T34" fmla="*/ 2147483647 w 46"/>
                <a:gd name="T35" fmla="*/ 2147483647 h 55"/>
                <a:gd name="T36" fmla="*/ 2147483647 w 46"/>
                <a:gd name="T37" fmla="*/ 2147483647 h 55"/>
                <a:gd name="T38" fmla="*/ 2147483647 w 46"/>
                <a:gd name="T39" fmla="*/ 2147483647 h 55"/>
                <a:gd name="T40" fmla="*/ 2147483647 w 46"/>
                <a:gd name="T41" fmla="*/ 2147483647 h 55"/>
                <a:gd name="T42" fmla="*/ 2147483647 w 46"/>
                <a:gd name="T43" fmla="*/ 2147483647 h 55"/>
                <a:gd name="T44" fmla="*/ 2147483647 w 46"/>
                <a:gd name="T45" fmla="*/ 2147483647 h 55"/>
                <a:gd name="T46" fmla="*/ 2147483647 w 46"/>
                <a:gd name="T47" fmla="*/ 2147483647 h 55"/>
                <a:gd name="T48" fmla="*/ 2147483647 w 46"/>
                <a:gd name="T49" fmla="*/ 2147483647 h 55"/>
                <a:gd name="T50" fmla="*/ 2147483647 w 46"/>
                <a:gd name="T51" fmla="*/ 2147483647 h 55"/>
                <a:gd name="T52" fmla="*/ 2147483647 w 46"/>
                <a:gd name="T53" fmla="*/ 2147483647 h 55"/>
                <a:gd name="T54" fmla="*/ 2147483647 w 46"/>
                <a:gd name="T55" fmla="*/ 2147483647 h 55"/>
                <a:gd name="T56" fmla="*/ 2147483647 w 46"/>
                <a:gd name="T57" fmla="*/ 2147483647 h 55"/>
                <a:gd name="T58" fmla="*/ 2147483647 w 46"/>
                <a:gd name="T59" fmla="*/ 2147483647 h 55"/>
                <a:gd name="T60" fmla="*/ 2147483647 w 46"/>
                <a:gd name="T61" fmla="*/ 2147483647 h 55"/>
                <a:gd name="T62" fmla="*/ 2147483647 w 46"/>
                <a:gd name="T63" fmla="*/ 2147483647 h 55"/>
                <a:gd name="T64" fmla="*/ 2147483647 w 46"/>
                <a:gd name="T65" fmla="*/ 2147483647 h 55"/>
                <a:gd name="T66" fmla="*/ 2147483647 w 46"/>
                <a:gd name="T67" fmla="*/ 2147483647 h 55"/>
                <a:gd name="T68" fmla="*/ 2147483647 w 46"/>
                <a:gd name="T69" fmla="*/ 2147483647 h 55"/>
                <a:gd name="T70" fmla="*/ 2147483647 w 46"/>
                <a:gd name="T71" fmla="*/ 2147483647 h 55"/>
                <a:gd name="T72" fmla="*/ 2147483647 w 46"/>
                <a:gd name="T73" fmla="*/ 2147483647 h 55"/>
                <a:gd name="T74" fmla="*/ 2147483647 w 46"/>
                <a:gd name="T75" fmla="*/ 2147483647 h 55"/>
                <a:gd name="T76" fmla="*/ 2147483647 w 46"/>
                <a:gd name="T77" fmla="*/ 2147483647 h 55"/>
                <a:gd name="T78" fmla="*/ 2147483647 w 46"/>
                <a:gd name="T79" fmla="*/ 2147483647 h 55"/>
                <a:gd name="T80" fmla="*/ 2147483647 w 46"/>
                <a:gd name="T81" fmla="*/ 0 h 55"/>
                <a:gd name="T82" fmla="*/ 2147483647 w 46"/>
                <a:gd name="T83" fmla="*/ 0 h 55"/>
                <a:gd name="T84" fmla="*/ 2147483647 w 46"/>
                <a:gd name="T85" fmla="*/ 0 h 55"/>
                <a:gd name="T86" fmla="*/ 2147483647 w 46"/>
                <a:gd name="T87" fmla="*/ 2147483647 h 55"/>
                <a:gd name="T88" fmla="*/ 2147483647 w 46"/>
                <a:gd name="T89" fmla="*/ 2147483647 h 55"/>
                <a:gd name="T90" fmla="*/ 2147483647 w 46"/>
                <a:gd name="T91" fmla="*/ 2147483647 h 55"/>
                <a:gd name="T92" fmla="*/ 2147483647 w 46"/>
                <a:gd name="T93" fmla="*/ 2147483647 h 55"/>
                <a:gd name="T94" fmla="*/ 2147483647 w 46"/>
                <a:gd name="T95" fmla="*/ 2147483647 h 55"/>
                <a:gd name="T96" fmla="*/ 2147483647 w 46"/>
                <a:gd name="T97" fmla="*/ 2147483647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8" name="Freeform 248"/>
            <p:cNvSpPr>
              <a:spLocks/>
            </p:cNvSpPr>
            <p:nvPr/>
          </p:nvSpPr>
          <p:spPr bwMode="auto">
            <a:xfrm>
              <a:off x="2093930" y="4078286"/>
              <a:ext cx="58738" cy="14287"/>
            </a:xfrm>
            <a:custGeom>
              <a:avLst/>
              <a:gdLst>
                <a:gd name="T0" fmla="*/ 0 w 37"/>
                <a:gd name="T1" fmla="*/ 2147483647 h 9"/>
                <a:gd name="T2" fmla="*/ 0 w 37"/>
                <a:gd name="T3" fmla="*/ 2147483647 h 9"/>
                <a:gd name="T4" fmla="*/ 0 w 37"/>
                <a:gd name="T5" fmla="*/ 2147483647 h 9"/>
                <a:gd name="T6" fmla="*/ 2147483647 w 37"/>
                <a:gd name="T7" fmla="*/ 2147483647 h 9"/>
                <a:gd name="T8" fmla="*/ 2147483647 w 37"/>
                <a:gd name="T9" fmla="*/ 2147483647 h 9"/>
                <a:gd name="T10" fmla="*/ 2147483647 w 37"/>
                <a:gd name="T11" fmla="*/ 2147483647 h 9"/>
                <a:gd name="T12" fmla="*/ 2147483647 w 37"/>
                <a:gd name="T13" fmla="*/ 2147483647 h 9"/>
                <a:gd name="T14" fmla="*/ 2147483647 w 37"/>
                <a:gd name="T15" fmla="*/ 2147483647 h 9"/>
                <a:gd name="T16" fmla="*/ 2147483647 w 37"/>
                <a:gd name="T17" fmla="*/ 2147483647 h 9"/>
                <a:gd name="T18" fmla="*/ 2147483647 w 37"/>
                <a:gd name="T19" fmla="*/ 0 h 9"/>
                <a:gd name="T20" fmla="*/ 2147483647 w 37"/>
                <a:gd name="T21" fmla="*/ 0 h 9"/>
                <a:gd name="T22" fmla="*/ 2147483647 w 37"/>
                <a:gd name="T23" fmla="*/ 0 h 9"/>
                <a:gd name="T24" fmla="*/ 2147483647 w 37"/>
                <a:gd name="T25" fmla="*/ 0 h 9"/>
                <a:gd name="T26" fmla="*/ 2147483647 w 37"/>
                <a:gd name="T27" fmla="*/ 0 h 9"/>
                <a:gd name="T28" fmla="*/ 2147483647 w 37"/>
                <a:gd name="T29" fmla="*/ 2147483647 h 9"/>
                <a:gd name="T30" fmla="*/ 2147483647 w 37"/>
                <a:gd name="T31" fmla="*/ 2147483647 h 9"/>
                <a:gd name="T32" fmla="*/ 2147483647 w 37"/>
                <a:gd name="T33" fmla="*/ 2147483647 h 9"/>
                <a:gd name="T34" fmla="*/ 2147483647 w 37"/>
                <a:gd name="T35" fmla="*/ 2147483647 h 9"/>
                <a:gd name="T36" fmla="*/ 2147483647 w 37"/>
                <a:gd name="T37" fmla="*/ 2147483647 h 9"/>
                <a:gd name="T38" fmla="*/ 2147483647 w 37"/>
                <a:gd name="T39" fmla="*/ 2147483647 h 9"/>
                <a:gd name="T40" fmla="*/ 2147483647 w 37"/>
                <a:gd name="T41" fmla="*/ 2147483647 h 9"/>
                <a:gd name="T42" fmla="*/ 2147483647 w 37"/>
                <a:gd name="T43" fmla="*/ 2147483647 h 9"/>
                <a:gd name="T44" fmla="*/ 2147483647 w 37"/>
                <a:gd name="T45" fmla="*/ 2147483647 h 9"/>
                <a:gd name="T46" fmla="*/ 2147483647 w 37"/>
                <a:gd name="T47" fmla="*/ 2147483647 h 9"/>
                <a:gd name="T48" fmla="*/ 2147483647 w 37"/>
                <a:gd name="T49" fmla="*/ 2147483647 h 9"/>
                <a:gd name="T50" fmla="*/ 2147483647 w 37"/>
                <a:gd name="T51" fmla="*/ 2147483647 h 9"/>
                <a:gd name="T52" fmla="*/ 2147483647 w 37"/>
                <a:gd name="T53" fmla="*/ 2147483647 h 9"/>
                <a:gd name="T54" fmla="*/ 2147483647 w 37"/>
                <a:gd name="T55" fmla="*/ 2147483647 h 9"/>
                <a:gd name="T56" fmla="*/ 2147483647 w 37"/>
                <a:gd name="T57" fmla="*/ 2147483647 h 9"/>
                <a:gd name="T58" fmla="*/ 2147483647 w 37"/>
                <a:gd name="T59" fmla="*/ 2147483647 h 9"/>
                <a:gd name="T60" fmla="*/ 2147483647 w 37"/>
                <a:gd name="T61" fmla="*/ 2147483647 h 9"/>
                <a:gd name="T62" fmla="*/ 2147483647 w 37"/>
                <a:gd name="T63" fmla="*/ 2147483647 h 9"/>
                <a:gd name="T64" fmla="*/ 2147483647 w 37"/>
                <a:gd name="T65" fmla="*/ 2147483647 h 9"/>
                <a:gd name="T66" fmla="*/ 0 w 37"/>
                <a:gd name="T67" fmla="*/ 2147483647 h 9"/>
                <a:gd name="T68" fmla="*/ 0 w 37"/>
                <a:gd name="T69" fmla="*/ 2147483647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89" name="Freeform 249"/>
            <p:cNvSpPr>
              <a:spLocks/>
            </p:cNvSpPr>
            <p:nvPr/>
          </p:nvSpPr>
          <p:spPr bwMode="auto">
            <a:xfrm>
              <a:off x="2093930" y="4038598"/>
              <a:ext cx="58738" cy="17463"/>
            </a:xfrm>
            <a:custGeom>
              <a:avLst/>
              <a:gdLst>
                <a:gd name="T0" fmla="*/ 0 w 37"/>
                <a:gd name="T1" fmla="*/ 2147483647 h 11"/>
                <a:gd name="T2" fmla="*/ 0 w 37"/>
                <a:gd name="T3" fmla="*/ 2147483647 h 11"/>
                <a:gd name="T4" fmla="*/ 0 w 37"/>
                <a:gd name="T5" fmla="*/ 2147483647 h 11"/>
                <a:gd name="T6" fmla="*/ 2147483647 w 37"/>
                <a:gd name="T7" fmla="*/ 2147483647 h 11"/>
                <a:gd name="T8" fmla="*/ 2147483647 w 37"/>
                <a:gd name="T9" fmla="*/ 2147483647 h 11"/>
                <a:gd name="T10" fmla="*/ 2147483647 w 37"/>
                <a:gd name="T11" fmla="*/ 2147483647 h 11"/>
                <a:gd name="T12" fmla="*/ 2147483647 w 37"/>
                <a:gd name="T13" fmla="*/ 2147483647 h 11"/>
                <a:gd name="T14" fmla="*/ 2147483647 w 37"/>
                <a:gd name="T15" fmla="*/ 2147483647 h 11"/>
                <a:gd name="T16" fmla="*/ 2147483647 w 37"/>
                <a:gd name="T17" fmla="*/ 2147483647 h 11"/>
                <a:gd name="T18" fmla="*/ 2147483647 w 37"/>
                <a:gd name="T19" fmla="*/ 2147483647 h 11"/>
                <a:gd name="T20" fmla="*/ 2147483647 w 37"/>
                <a:gd name="T21" fmla="*/ 0 h 11"/>
                <a:gd name="T22" fmla="*/ 2147483647 w 37"/>
                <a:gd name="T23" fmla="*/ 0 h 11"/>
                <a:gd name="T24" fmla="*/ 2147483647 w 37"/>
                <a:gd name="T25" fmla="*/ 0 h 11"/>
                <a:gd name="T26" fmla="*/ 2147483647 w 37"/>
                <a:gd name="T27" fmla="*/ 0 h 11"/>
                <a:gd name="T28" fmla="*/ 2147483647 w 37"/>
                <a:gd name="T29" fmla="*/ 2147483647 h 11"/>
                <a:gd name="T30" fmla="*/ 2147483647 w 37"/>
                <a:gd name="T31" fmla="*/ 2147483647 h 11"/>
                <a:gd name="T32" fmla="*/ 2147483647 w 37"/>
                <a:gd name="T33" fmla="*/ 2147483647 h 11"/>
                <a:gd name="T34" fmla="*/ 2147483647 w 37"/>
                <a:gd name="T35" fmla="*/ 2147483647 h 11"/>
                <a:gd name="T36" fmla="*/ 2147483647 w 37"/>
                <a:gd name="T37" fmla="*/ 2147483647 h 11"/>
                <a:gd name="T38" fmla="*/ 2147483647 w 37"/>
                <a:gd name="T39" fmla="*/ 2147483647 h 11"/>
                <a:gd name="T40" fmla="*/ 2147483647 w 37"/>
                <a:gd name="T41" fmla="*/ 2147483647 h 11"/>
                <a:gd name="T42" fmla="*/ 2147483647 w 37"/>
                <a:gd name="T43" fmla="*/ 2147483647 h 11"/>
                <a:gd name="T44" fmla="*/ 2147483647 w 37"/>
                <a:gd name="T45" fmla="*/ 2147483647 h 11"/>
                <a:gd name="T46" fmla="*/ 2147483647 w 37"/>
                <a:gd name="T47" fmla="*/ 2147483647 h 11"/>
                <a:gd name="T48" fmla="*/ 2147483647 w 37"/>
                <a:gd name="T49" fmla="*/ 2147483647 h 11"/>
                <a:gd name="T50" fmla="*/ 2147483647 w 37"/>
                <a:gd name="T51" fmla="*/ 2147483647 h 11"/>
                <a:gd name="T52" fmla="*/ 2147483647 w 37"/>
                <a:gd name="T53" fmla="*/ 2147483647 h 11"/>
                <a:gd name="T54" fmla="*/ 2147483647 w 37"/>
                <a:gd name="T55" fmla="*/ 2147483647 h 11"/>
                <a:gd name="T56" fmla="*/ 2147483647 w 37"/>
                <a:gd name="T57" fmla="*/ 2147483647 h 11"/>
                <a:gd name="T58" fmla="*/ 2147483647 w 37"/>
                <a:gd name="T59" fmla="*/ 2147483647 h 11"/>
                <a:gd name="T60" fmla="*/ 2147483647 w 37"/>
                <a:gd name="T61" fmla="*/ 2147483647 h 11"/>
                <a:gd name="T62" fmla="*/ 2147483647 w 37"/>
                <a:gd name="T63" fmla="*/ 2147483647 h 11"/>
                <a:gd name="T64" fmla="*/ 2147483647 w 37"/>
                <a:gd name="T65" fmla="*/ 2147483647 h 11"/>
                <a:gd name="T66" fmla="*/ 0 w 37"/>
                <a:gd name="T67" fmla="*/ 2147483647 h 11"/>
                <a:gd name="T68" fmla="*/ 0 w 37"/>
                <a:gd name="T69" fmla="*/ 214748364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0" name="Freeform 250"/>
            <p:cNvSpPr>
              <a:spLocks/>
            </p:cNvSpPr>
            <p:nvPr/>
          </p:nvSpPr>
          <p:spPr bwMode="auto">
            <a:xfrm>
              <a:off x="2149493" y="4021136"/>
              <a:ext cx="96837" cy="177800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2147483647 h 112"/>
                <a:gd name="T4" fmla="*/ 2147483647 w 61"/>
                <a:gd name="T5" fmla="*/ 2147483647 h 112"/>
                <a:gd name="T6" fmla="*/ 2147483647 w 61"/>
                <a:gd name="T7" fmla="*/ 2147483647 h 112"/>
                <a:gd name="T8" fmla="*/ 2147483647 w 61"/>
                <a:gd name="T9" fmla="*/ 2147483647 h 112"/>
                <a:gd name="T10" fmla="*/ 2147483647 w 61"/>
                <a:gd name="T11" fmla="*/ 2147483647 h 112"/>
                <a:gd name="T12" fmla="*/ 2147483647 w 61"/>
                <a:gd name="T13" fmla="*/ 2147483647 h 112"/>
                <a:gd name="T14" fmla="*/ 2147483647 w 61"/>
                <a:gd name="T15" fmla="*/ 2147483647 h 112"/>
                <a:gd name="T16" fmla="*/ 2147483647 w 61"/>
                <a:gd name="T17" fmla="*/ 2147483647 h 112"/>
                <a:gd name="T18" fmla="*/ 2147483647 w 61"/>
                <a:gd name="T19" fmla="*/ 2147483647 h 112"/>
                <a:gd name="T20" fmla="*/ 2147483647 w 61"/>
                <a:gd name="T21" fmla="*/ 2147483647 h 112"/>
                <a:gd name="T22" fmla="*/ 2147483647 w 61"/>
                <a:gd name="T23" fmla="*/ 2147483647 h 112"/>
                <a:gd name="T24" fmla="*/ 2147483647 w 61"/>
                <a:gd name="T25" fmla="*/ 2147483647 h 112"/>
                <a:gd name="T26" fmla="*/ 2147483647 w 61"/>
                <a:gd name="T27" fmla="*/ 2147483647 h 112"/>
                <a:gd name="T28" fmla="*/ 2147483647 w 61"/>
                <a:gd name="T29" fmla="*/ 2147483647 h 112"/>
                <a:gd name="T30" fmla="*/ 2147483647 w 61"/>
                <a:gd name="T31" fmla="*/ 2147483647 h 112"/>
                <a:gd name="T32" fmla="*/ 2147483647 w 61"/>
                <a:gd name="T33" fmla="*/ 2147483647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1" name="Freeform 251"/>
            <p:cNvSpPr>
              <a:spLocks/>
            </p:cNvSpPr>
            <p:nvPr/>
          </p:nvSpPr>
          <p:spPr bwMode="auto">
            <a:xfrm>
              <a:off x="2197118" y="3979861"/>
              <a:ext cx="125412" cy="23812"/>
            </a:xfrm>
            <a:custGeom>
              <a:avLst/>
              <a:gdLst>
                <a:gd name="T0" fmla="*/ 0 w 79"/>
                <a:gd name="T1" fmla="*/ 2147483647 h 15"/>
                <a:gd name="T2" fmla="*/ 0 w 79"/>
                <a:gd name="T3" fmla="*/ 2147483647 h 15"/>
                <a:gd name="T4" fmla="*/ 2147483647 w 79"/>
                <a:gd name="T5" fmla="*/ 2147483647 h 15"/>
                <a:gd name="T6" fmla="*/ 2147483647 w 79"/>
                <a:gd name="T7" fmla="*/ 2147483647 h 15"/>
                <a:gd name="T8" fmla="*/ 2147483647 w 79"/>
                <a:gd name="T9" fmla="*/ 2147483647 h 15"/>
                <a:gd name="T10" fmla="*/ 2147483647 w 79"/>
                <a:gd name="T11" fmla="*/ 2147483647 h 15"/>
                <a:gd name="T12" fmla="*/ 2147483647 w 79"/>
                <a:gd name="T13" fmla="*/ 2147483647 h 15"/>
                <a:gd name="T14" fmla="*/ 2147483647 w 79"/>
                <a:gd name="T15" fmla="*/ 2147483647 h 15"/>
                <a:gd name="T16" fmla="*/ 2147483647 w 79"/>
                <a:gd name="T17" fmla="*/ 2147483647 h 15"/>
                <a:gd name="T18" fmla="*/ 2147483647 w 79"/>
                <a:gd name="T19" fmla="*/ 2147483647 h 15"/>
                <a:gd name="T20" fmla="*/ 2147483647 w 79"/>
                <a:gd name="T21" fmla="*/ 2147483647 h 15"/>
                <a:gd name="T22" fmla="*/ 2147483647 w 79"/>
                <a:gd name="T23" fmla="*/ 2147483647 h 15"/>
                <a:gd name="T24" fmla="*/ 2147483647 w 79"/>
                <a:gd name="T25" fmla="*/ 2147483647 h 15"/>
                <a:gd name="T26" fmla="*/ 2147483647 w 79"/>
                <a:gd name="T27" fmla="*/ 2147483647 h 15"/>
                <a:gd name="T28" fmla="*/ 2147483647 w 79"/>
                <a:gd name="T29" fmla="*/ 2147483647 h 15"/>
                <a:gd name="T30" fmla="*/ 2147483647 w 79"/>
                <a:gd name="T31" fmla="*/ 2147483647 h 15"/>
                <a:gd name="T32" fmla="*/ 2147483647 w 79"/>
                <a:gd name="T33" fmla="*/ 2147483647 h 15"/>
                <a:gd name="T34" fmla="*/ 2147483647 w 79"/>
                <a:gd name="T35" fmla="*/ 0 h 15"/>
                <a:gd name="T36" fmla="*/ 2147483647 w 79"/>
                <a:gd name="T37" fmla="*/ 0 h 15"/>
                <a:gd name="T38" fmla="*/ 2147483647 w 79"/>
                <a:gd name="T39" fmla="*/ 0 h 15"/>
                <a:gd name="T40" fmla="*/ 2147483647 w 79"/>
                <a:gd name="T41" fmla="*/ 0 h 15"/>
                <a:gd name="T42" fmla="*/ 2147483647 w 79"/>
                <a:gd name="T43" fmla="*/ 0 h 15"/>
                <a:gd name="T44" fmla="*/ 2147483647 w 79"/>
                <a:gd name="T45" fmla="*/ 0 h 15"/>
                <a:gd name="T46" fmla="*/ 2147483647 w 79"/>
                <a:gd name="T47" fmla="*/ 0 h 15"/>
                <a:gd name="T48" fmla="*/ 2147483647 w 79"/>
                <a:gd name="T49" fmla="*/ 0 h 15"/>
                <a:gd name="T50" fmla="*/ 2147483647 w 79"/>
                <a:gd name="T51" fmla="*/ 2147483647 h 15"/>
                <a:gd name="T52" fmla="*/ 2147483647 w 79"/>
                <a:gd name="T53" fmla="*/ 2147483647 h 15"/>
                <a:gd name="T54" fmla="*/ 2147483647 w 79"/>
                <a:gd name="T55" fmla="*/ 2147483647 h 15"/>
                <a:gd name="T56" fmla="*/ 2147483647 w 79"/>
                <a:gd name="T57" fmla="*/ 2147483647 h 15"/>
                <a:gd name="T58" fmla="*/ 2147483647 w 79"/>
                <a:gd name="T59" fmla="*/ 2147483647 h 15"/>
                <a:gd name="T60" fmla="*/ 2147483647 w 79"/>
                <a:gd name="T61" fmla="*/ 2147483647 h 15"/>
                <a:gd name="T62" fmla="*/ 2147483647 w 79"/>
                <a:gd name="T63" fmla="*/ 2147483647 h 15"/>
                <a:gd name="T64" fmla="*/ 2147483647 w 79"/>
                <a:gd name="T65" fmla="*/ 2147483647 h 15"/>
                <a:gd name="T66" fmla="*/ 0 w 79"/>
                <a:gd name="T67" fmla="*/ 2147483647 h 15"/>
                <a:gd name="T68" fmla="*/ 0 w 79"/>
                <a:gd name="T69" fmla="*/ 2147483647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2" name="Freeform 252"/>
            <p:cNvSpPr>
              <a:spLocks/>
            </p:cNvSpPr>
            <p:nvPr/>
          </p:nvSpPr>
          <p:spPr bwMode="auto">
            <a:xfrm>
              <a:off x="2125680" y="4202111"/>
              <a:ext cx="209550" cy="71437"/>
            </a:xfrm>
            <a:custGeom>
              <a:avLst/>
              <a:gdLst>
                <a:gd name="T0" fmla="*/ 2147483647 w 132"/>
                <a:gd name="T1" fmla="*/ 2147483647 h 45"/>
                <a:gd name="T2" fmla="*/ 2147483647 w 132"/>
                <a:gd name="T3" fmla="*/ 2147483647 h 45"/>
                <a:gd name="T4" fmla="*/ 2147483647 w 132"/>
                <a:gd name="T5" fmla="*/ 2147483647 h 45"/>
                <a:gd name="T6" fmla="*/ 2147483647 w 132"/>
                <a:gd name="T7" fmla="*/ 2147483647 h 45"/>
                <a:gd name="T8" fmla="*/ 2147483647 w 132"/>
                <a:gd name="T9" fmla="*/ 2147483647 h 45"/>
                <a:gd name="T10" fmla="*/ 2147483647 w 132"/>
                <a:gd name="T11" fmla="*/ 2147483647 h 45"/>
                <a:gd name="T12" fmla="*/ 2147483647 w 132"/>
                <a:gd name="T13" fmla="*/ 2147483647 h 45"/>
                <a:gd name="T14" fmla="*/ 2147483647 w 132"/>
                <a:gd name="T15" fmla="*/ 2147483647 h 45"/>
                <a:gd name="T16" fmla="*/ 2147483647 w 132"/>
                <a:gd name="T17" fmla="*/ 2147483647 h 45"/>
                <a:gd name="T18" fmla="*/ 2147483647 w 132"/>
                <a:gd name="T19" fmla="*/ 2147483647 h 45"/>
                <a:gd name="T20" fmla="*/ 2147483647 w 132"/>
                <a:gd name="T21" fmla="*/ 2147483647 h 45"/>
                <a:gd name="T22" fmla="*/ 2147483647 w 132"/>
                <a:gd name="T23" fmla="*/ 2147483647 h 45"/>
                <a:gd name="T24" fmla="*/ 2147483647 w 132"/>
                <a:gd name="T25" fmla="*/ 2147483647 h 45"/>
                <a:gd name="T26" fmla="*/ 2147483647 w 132"/>
                <a:gd name="T27" fmla="*/ 2147483647 h 45"/>
                <a:gd name="T28" fmla="*/ 2147483647 w 132"/>
                <a:gd name="T29" fmla="*/ 2147483647 h 45"/>
                <a:gd name="T30" fmla="*/ 2147483647 w 132"/>
                <a:gd name="T31" fmla="*/ 2147483647 h 45"/>
                <a:gd name="T32" fmla="*/ 2147483647 w 132"/>
                <a:gd name="T33" fmla="*/ 2147483647 h 45"/>
                <a:gd name="T34" fmla="*/ 0 w 132"/>
                <a:gd name="T35" fmla="*/ 2147483647 h 45"/>
                <a:gd name="T36" fmla="*/ 2147483647 w 132"/>
                <a:gd name="T37" fmla="*/ 0 h 45"/>
                <a:gd name="T38" fmla="*/ 2147483647 w 132"/>
                <a:gd name="T39" fmla="*/ 2147483647 h 45"/>
                <a:gd name="T40" fmla="*/ 2147483647 w 132"/>
                <a:gd name="T41" fmla="*/ 2147483647 h 45"/>
                <a:gd name="T42" fmla="*/ 2147483647 w 132"/>
                <a:gd name="T43" fmla="*/ 2147483647 h 45"/>
                <a:gd name="T44" fmla="*/ 2147483647 w 132"/>
                <a:gd name="T45" fmla="*/ 2147483647 h 45"/>
                <a:gd name="T46" fmla="*/ 2147483647 w 132"/>
                <a:gd name="T47" fmla="*/ 2147483647 h 45"/>
                <a:gd name="T48" fmla="*/ 2147483647 w 132"/>
                <a:gd name="T49" fmla="*/ 2147483647 h 45"/>
                <a:gd name="T50" fmla="*/ 2147483647 w 132"/>
                <a:gd name="T51" fmla="*/ 2147483647 h 45"/>
                <a:gd name="T52" fmla="*/ 2147483647 w 132"/>
                <a:gd name="T53" fmla="*/ 2147483647 h 45"/>
                <a:gd name="T54" fmla="*/ 2147483647 w 132"/>
                <a:gd name="T55" fmla="*/ 2147483647 h 45"/>
                <a:gd name="T56" fmla="*/ 2147483647 w 132"/>
                <a:gd name="T57" fmla="*/ 2147483647 h 45"/>
                <a:gd name="T58" fmla="*/ 2147483647 w 132"/>
                <a:gd name="T59" fmla="*/ 2147483647 h 45"/>
                <a:gd name="T60" fmla="*/ 2147483647 w 132"/>
                <a:gd name="T61" fmla="*/ 2147483647 h 45"/>
                <a:gd name="T62" fmla="*/ 2147483647 w 132"/>
                <a:gd name="T63" fmla="*/ 2147483647 h 45"/>
                <a:gd name="T64" fmla="*/ 2147483647 w 132"/>
                <a:gd name="T65" fmla="*/ 2147483647 h 45"/>
                <a:gd name="T66" fmla="*/ 2147483647 w 132"/>
                <a:gd name="T67" fmla="*/ 2147483647 h 45"/>
                <a:gd name="T68" fmla="*/ 2147483647 w 132"/>
                <a:gd name="T69" fmla="*/ 2147483647 h 45"/>
                <a:gd name="T70" fmla="*/ 2147483647 w 132"/>
                <a:gd name="T71" fmla="*/ 2147483647 h 45"/>
                <a:gd name="T72" fmla="*/ 2147483647 w 132"/>
                <a:gd name="T73" fmla="*/ 2147483647 h 45"/>
                <a:gd name="T74" fmla="*/ 2147483647 w 132"/>
                <a:gd name="T75" fmla="*/ 2147483647 h 45"/>
                <a:gd name="T76" fmla="*/ 2147483647 w 132"/>
                <a:gd name="T77" fmla="*/ 2147483647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3" name="Freeform 253"/>
            <p:cNvSpPr>
              <a:spLocks/>
            </p:cNvSpPr>
            <p:nvPr/>
          </p:nvSpPr>
          <p:spPr bwMode="auto">
            <a:xfrm>
              <a:off x="2081230" y="4221161"/>
              <a:ext cx="214313" cy="63500"/>
            </a:xfrm>
            <a:custGeom>
              <a:avLst/>
              <a:gdLst>
                <a:gd name="T0" fmla="*/ 0 w 135"/>
                <a:gd name="T1" fmla="*/ 0 h 40"/>
                <a:gd name="T2" fmla="*/ 2147483647 w 135"/>
                <a:gd name="T3" fmla="*/ 2147483647 h 40"/>
                <a:gd name="T4" fmla="*/ 2147483647 w 135"/>
                <a:gd name="T5" fmla="*/ 2147483647 h 40"/>
                <a:gd name="T6" fmla="*/ 2147483647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4" name="Freeform 254"/>
            <p:cNvSpPr>
              <a:spLocks/>
            </p:cNvSpPr>
            <p:nvPr/>
          </p:nvSpPr>
          <p:spPr bwMode="auto">
            <a:xfrm>
              <a:off x="2117743" y="4213223"/>
              <a:ext cx="209550" cy="55563"/>
            </a:xfrm>
            <a:custGeom>
              <a:avLst/>
              <a:gdLst>
                <a:gd name="T0" fmla="*/ 0 w 132"/>
                <a:gd name="T1" fmla="*/ 0 h 35"/>
                <a:gd name="T2" fmla="*/ 2147483647 w 132"/>
                <a:gd name="T3" fmla="*/ 2147483647 h 35"/>
                <a:gd name="T4" fmla="*/ 2147483647 w 132"/>
                <a:gd name="T5" fmla="*/ 2147483647 h 35"/>
                <a:gd name="T6" fmla="*/ 2147483647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5" name="Freeform 255"/>
            <p:cNvSpPr>
              <a:spLocks/>
            </p:cNvSpPr>
            <p:nvPr/>
          </p:nvSpPr>
          <p:spPr bwMode="auto">
            <a:xfrm>
              <a:off x="2101868" y="4214811"/>
              <a:ext cx="211137" cy="61912"/>
            </a:xfrm>
            <a:custGeom>
              <a:avLst/>
              <a:gdLst>
                <a:gd name="T0" fmla="*/ 0 w 133"/>
                <a:gd name="T1" fmla="*/ 0 h 39"/>
                <a:gd name="T2" fmla="*/ 2147483647 w 133"/>
                <a:gd name="T3" fmla="*/ 2147483647 h 39"/>
                <a:gd name="T4" fmla="*/ 2147483647 w 133"/>
                <a:gd name="T5" fmla="*/ 2147483647 h 39"/>
                <a:gd name="T6" fmla="*/ 2147483647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810021" name="组合 698"/>
          <p:cNvGrpSpPr>
            <a:grpSpLocks/>
          </p:cNvGrpSpPr>
          <p:nvPr/>
        </p:nvGrpSpPr>
        <p:grpSpPr bwMode="auto">
          <a:xfrm>
            <a:off x="2124075" y="3576638"/>
            <a:ext cx="395288" cy="331787"/>
            <a:chOff x="2052655" y="3481386"/>
            <a:chExt cx="395288" cy="331788"/>
          </a:xfrm>
        </p:grpSpPr>
        <p:sp>
          <p:nvSpPr>
            <p:cNvPr id="596" name="Freeform 256"/>
            <p:cNvSpPr>
              <a:spLocks/>
            </p:cNvSpPr>
            <p:nvPr/>
          </p:nvSpPr>
          <p:spPr bwMode="auto">
            <a:xfrm>
              <a:off x="2052655" y="3481386"/>
              <a:ext cx="395288" cy="331788"/>
            </a:xfrm>
            <a:custGeom>
              <a:avLst/>
              <a:gdLst>
                <a:gd name="T0" fmla="*/ 2147483647 w 249"/>
                <a:gd name="T1" fmla="*/ 2147483647 h 209"/>
                <a:gd name="T2" fmla="*/ 2147483647 w 249"/>
                <a:gd name="T3" fmla="*/ 2147483647 h 209"/>
                <a:gd name="T4" fmla="*/ 2147483647 w 249"/>
                <a:gd name="T5" fmla="*/ 2147483647 h 209"/>
                <a:gd name="T6" fmla="*/ 2147483647 w 249"/>
                <a:gd name="T7" fmla="*/ 2147483647 h 209"/>
                <a:gd name="T8" fmla="*/ 2147483647 w 249"/>
                <a:gd name="T9" fmla="*/ 2147483647 h 209"/>
                <a:gd name="T10" fmla="*/ 2147483647 w 249"/>
                <a:gd name="T11" fmla="*/ 2147483647 h 209"/>
                <a:gd name="T12" fmla="*/ 2147483647 w 249"/>
                <a:gd name="T13" fmla="*/ 2147483647 h 209"/>
                <a:gd name="T14" fmla="*/ 2147483647 w 249"/>
                <a:gd name="T15" fmla="*/ 2147483647 h 209"/>
                <a:gd name="T16" fmla="*/ 2147483647 w 249"/>
                <a:gd name="T17" fmla="*/ 2147483647 h 209"/>
                <a:gd name="T18" fmla="*/ 2147483647 w 249"/>
                <a:gd name="T19" fmla="*/ 2147483647 h 209"/>
                <a:gd name="T20" fmla="*/ 2147483647 w 249"/>
                <a:gd name="T21" fmla="*/ 2147483647 h 209"/>
                <a:gd name="T22" fmla="*/ 2147483647 w 249"/>
                <a:gd name="T23" fmla="*/ 2147483647 h 209"/>
                <a:gd name="T24" fmla="*/ 2147483647 w 249"/>
                <a:gd name="T25" fmla="*/ 2147483647 h 209"/>
                <a:gd name="T26" fmla="*/ 2147483647 w 249"/>
                <a:gd name="T27" fmla="*/ 0 h 209"/>
                <a:gd name="T28" fmla="*/ 2147483647 w 249"/>
                <a:gd name="T29" fmla="*/ 0 h 209"/>
                <a:gd name="T30" fmla="*/ 2147483647 w 249"/>
                <a:gd name="T31" fmla="*/ 0 h 209"/>
                <a:gd name="T32" fmla="*/ 2147483647 w 249"/>
                <a:gd name="T33" fmla="*/ 0 h 209"/>
                <a:gd name="T34" fmla="*/ 2147483647 w 249"/>
                <a:gd name="T35" fmla="*/ 2147483647 h 209"/>
                <a:gd name="T36" fmla="*/ 2147483647 w 249"/>
                <a:gd name="T37" fmla="*/ 2147483647 h 209"/>
                <a:gd name="T38" fmla="*/ 2147483647 w 249"/>
                <a:gd name="T39" fmla="*/ 2147483647 h 209"/>
                <a:gd name="T40" fmla="*/ 2147483647 w 249"/>
                <a:gd name="T41" fmla="*/ 2147483647 h 209"/>
                <a:gd name="T42" fmla="*/ 2147483647 w 249"/>
                <a:gd name="T43" fmla="*/ 2147483647 h 209"/>
                <a:gd name="T44" fmla="*/ 2147483647 w 249"/>
                <a:gd name="T45" fmla="*/ 2147483647 h 209"/>
                <a:gd name="T46" fmla="*/ 2147483647 w 249"/>
                <a:gd name="T47" fmla="*/ 2147483647 h 209"/>
                <a:gd name="T48" fmla="*/ 2147483647 w 249"/>
                <a:gd name="T49" fmla="*/ 2147483647 h 209"/>
                <a:gd name="T50" fmla="*/ 2147483647 w 249"/>
                <a:gd name="T51" fmla="*/ 2147483647 h 209"/>
                <a:gd name="T52" fmla="*/ 2147483647 w 249"/>
                <a:gd name="T53" fmla="*/ 2147483647 h 209"/>
                <a:gd name="T54" fmla="*/ 2147483647 w 249"/>
                <a:gd name="T55" fmla="*/ 2147483647 h 209"/>
                <a:gd name="T56" fmla="*/ 0 w 249"/>
                <a:gd name="T57" fmla="*/ 2147483647 h 209"/>
                <a:gd name="T58" fmla="*/ 2147483647 w 249"/>
                <a:gd name="T59" fmla="*/ 2147483647 h 209"/>
                <a:gd name="T60" fmla="*/ 2147483647 w 249"/>
                <a:gd name="T61" fmla="*/ 2147483647 h 209"/>
                <a:gd name="T62" fmla="*/ 2147483647 w 249"/>
                <a:gd name="T63" fmla="*/ 2147483647 h 209"/>
                <a:gd name="T64" fmla="*/ 2147483647 w 249"/>
                <a:gd name="T65" fmla="*/ 2147483647 h 209"/>
                <a:gd name="T66" fmla="*/ 2147483647 w 249"/>
                <a:gd name="T67" fmla="*/ 2147483647 h 209"/>
                <a:gd name="T68" fmla="*/ 2147483647 w 249"/>
                <a:gd name="T69" fmla="*/ 2147483647 h 209"/>
                <a:gd name="T70" fmla="*/ 2147483647 w 249"/>
                <a:gd name="T71" fmla="*/ 2147483647 h 209"/>
                <a:gd name="T72" fmla="*/ 2147483647 w 249"/>
                <a:gd name="T73" fmla="*/ 2147483647 h 209"/>
                <a:gd name="T74" fmla="*/ 2147483647 w 249"/>
                <a:gd name="T75" fmla="*/ 2147483647 h 209"/>
                <a:gd name="T76" fmla="*/ 2147483647 w 249"/>
                <a:gd name="T77" fmla="*/ 214748364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7" name="Freeform 257"/>
            <p:cNvSpPr>
              <a:spLocks/>
            </p:cNvSpPr>
            <p:nvPr/>
          </p:nvSpPr>
          <p:spPr bwMode="auto">
            <a:xfrm>
              <a:off x="2190768" y="3505198"/>
              <a:ext cx="125412" cy="144463"/>
            </a:xfrm>
            <a:custGeom>
              <a:avLst/>
              <a:gdLst>
                <a:gd name="T0" fmla="*/ 2147483647 w 79"/>
                <a:gd name="T1" fmla="*/ 2147483647 h 91"/>
                <a:gd name="T2" fmla="*/ 2147483647 w 79"/>
                <a:gd name="T3" fmla="*/ 2147483647 h 91"/>
                <a:gd name="T4" fmla="*/ 2147483647 w 79"/>
                <a:gd name="T5" fmla="*/ 2147483647 h 91"/>
                <a:gd name="T6" fmla="*/ 2147483647 w 79"/>
                <a:gd name="T7" fmla="*/ 2147483647 h 91"/>
                <a:gd name="T8" fmla="*/ 2147483647 w 79"/>
                <a:gd name="T9" fmla="*/ 2147483647 h 91"/>
                <a:gd name="T10" fmla="*/ 2147483647 w 79"/>
                <a:gd name="T11" fmla="*/ 2147483647 h 91"/>
                <a:gd name="T12" fmla="*/ 2147483647 w 79"/>
                <a:gd name="T13" fmla="*/ 2147483647 h 91"/>
                <a:gd name="T14" fmla="*/ 2147483647 w 79"/>
                <a:gd name="T15" fmla="*/ 2147483647 h 91"/>
                <a:gd name="T16" fmla="*/ 2147483647 w 79"/>
                <a:gd name="T17" fmla="*/ 0 h 91"/>
                <a:gd name="T18" fmla="*/ 2147483647 w 79"/>
                <a:gd name="T19" fmla="*/ 0 h 91"/>
                <a:gd name="T20" fmla="*/ 2147483647 w 79"/>
                <a:gd name="T21" fmla="*/ 2147483647 h 91"/>
                <a:gd name="T22" fmla="*/ 2147483647 w 79"/>
                <a:gd name="T23" fmla="*/ 2147483647 h 91"/>
                <a:gd name="T24" fmla="*/ 2147483647 w 79"/>
                <a:gd name="T25" fmla="*/ 2147483647 h 91"/>
                <a:gd name="T26" fmla="*/ 2147483647 w 79"/>
                <a:gd name="T27" fmla="*/ 2147483647 h 91"/>
                <a:gd name="T28" fmla="*/ 2147483647 w 79"/>
                <a:gd name="T29" fmla="*/ 2147483647 h 91"/>
                <a:gd name="T30" fmla="*/ 2147483647 w 79"/>
                <a:gd name="T31" fmla="*/ 2147483647 h 91"/>
                <a:gd name="T32" fmla="*/ 2147483647 w 79"/>
                <a:gd name="T33" fmla="*/ 2147483647 h 91"/>
                <a:gd name="T34" fmla="*/ 2147483647 w 79"/>
                <a:gd name="T35" fmla="*/ 2147483647 h 91"/>
                <a:gd name="T36" fmla="*/ 2147483647 w 79"/>
                <a:gd name="T37" fmla="*/ 2147483647 h 91"/>
                <a:gd name="T38" fmla="*/ 2147483647 w 79"/>
                <a:gd name="T39" fmla="*/ 2147483647 h 91"/>
                <a:gd name="T40" fmla="*/ 0 w 79"/>
                <a:gd name="T41" fmla="*/ 2147483647 h 91"/>
                <a:gd name="T42" fmla="*/ 0 w 79"/>
                <a:gd name="T43" fmla="*/ 2147483647 h 91"/>
                <a:gd name="T44" fmla="*/ 0 w 79"/>
                <a:gd name="T45" fmla="*/ 2147483647 h 91"/>
                <a:gd name="T46" fmla="*/ 2147483647 w 79"/>
                <a:gd name="T47" fmla="*/ 2147483647 h 91"/>
                <a:gd name="T48" fmla="*/ 2147483647 w 79"/>
                <a:gd name="T49" fmla="*/ 2147483647 h 91"/>
                <a:gd name="T50" fmla="*/ 2147483647 w 79"/>
                <a:gd name="T51" fmla="*/ 2147483647 h 91"/>
                <a:gd name="T52" fmla="*/ 2147483647 w 79"/>
                <a:gd name="T53" fmla="*/ 2147483647 h 91"/>
                <a:gd name="T54" fmla="*/ 2147483647 w 79"/>
                <a:gd name="T55" fmla="*/ 2147483647 h 91"/>
                <a:gd name="T56" fmla="*/ 2147483647 w 79"/>
                <a:gd name="T57" fmla="*/ 2147483647 h 91"/>
                <a:gd name="T58" fmla="*/ 2147483647 w 79"/>
                <a:gd name="T59" fmla="*/ 2147483647 h 91"/>
                <a:gd name="T60" fmla="*/ 2147483647 w 79"/>
                <a:gd name="T61" fmla="*/ 2147483647 h 91"/>
                <a:gd name="T62" fmla="*/ 2147483647 w 79"/>
                <a:gd name="T63" fmla="*/ 2147483647 h 91"/>
                <a:gd name="T64" fmla="*/ 2147483647 w 79"/>
                <a:gd name="T65" fmla="*/ 2147483647 h 91"/>
                <a:gd name="T66" fmla="*/ 2147483647 w 79"/>
                <a:gd name="T67" fmla="*/ 2147483647 h 91"/>
                <a:gd name="T68" fmla="*/ 2147483647 w 79"/>
                <a:gd name="T69" fmla="*/ 2147483647 h 91"/>
                <a:gd name="T70" fmla="*/ 2147483647 w 79"/>
                <a:gd name="T71" fmla="*/ 2147483647 h 91"/>
                <a:gd name="T72" fmla="*/ 2147483647 w 79"/>
                <a:gd name="T73" fmla="*/ 2147483647 h 91"/>
                <a:gd name="T74" fmla="*/ 2147483647 w 79"/>
                <a:gd name="T75" fmla="*/ 2147483647 h 91"/>
                <a:gd name="T76" fmla="*/ 2147483647 w 79"/>
                <a:gd name="T77" fmla="*/ 2147483647 h 91"/>
                <a:gd name="T78" fmla="*/ 2147483647 w 79"/>
                <a:gd name="T79" fmla="*/ 2147483647 h 91"/>
                <a:gd name="T80" fmla="*/ 2147483647 w 79"/>
                <a:gd name="T81" fmla="*/ 2147483647 h 91"/>
                <a:gd name="T82" fmla="*/ 2147483647 w 79"/>
                <a:gd name="T83" fmla="*/ 2147483647 h 91"/>
                <a:gd name="T84" fmla="*/ 2147483647 w 79"/>
                <a:gd name="T85" fmla="*/ 2147483647 h 91"/>
                <a:gd name="T86" fmla="*/ 2147483647 w 79"/>
                <a:gd name="T87" fmla="*/ 2147483647 h 91"/>
                <a:gd name="T88" fmla="*/ 2147483647 w 79"/>
                <a:gd name="T89" fmla="*/ 2147483647 h 91"/>
                <a:gd name="T90" fmla="*/ 2147483647 w 79"/>
                <a:gd name="T91" fmla="*/ 2147483647 h 91"/>
                <a:gd name="T92" fmla="*/ 2147483647 w 79"/>
                <a:gd name="T93" fmla="*/ 2147483647 h 91"/>
                <a:gd name="T94" fmla="*/ 2147483647 w 79"/>
                <a:gd name="T95" fmla="*/ 2147483647 h 91"/>
                <a:gd name="T96" fmla="*/ 2147483647 w 79"/>
                <a:gd name="T97" fmla="*/ 2147483647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8" name="Freeform 258"/>
            <p:cNvSpPr>
              <a:spLocks/>
            </p:cNvSpPr>
            <p:nvPr/>
          </p:nvSpPr>
          <p:spPr bwMode="auto">
            <a:xfrm>
              <a:off x="2203468" y="3546473"/>
              <a:ext cx="209550" cy="142875"/>
            </a:xfrm>
            <a:custGeom>
              <a:avLst/>
              <a:gdLst>
                <a:gd name="T0" fmla="*/ 2147483647 w 132"/>
                <a:gd name="T1" fmla="*/ 2147483647 h 90"/>
                <a:gd name="T2" fmla="*/ 0 w 132"/>
                <a:gd name="T3" fmla="*/ 2147483647 h 90"/>
                <a:gd name="T4" fmla="*/ 2147483647 w 132"/>
                <a:gd name="T5" fmla="*/ 2147483647 h 90"/>
                <a:gd name="T6" fmla="*/ 2147483647 w 132"/>
                <a:gd name="T7" fmla="*/ 2147483647 h 90"/>
                <a:gd name="T8" fmla="*/ 2147483647 w 132"/>
                <a:gd name="T9" fmla="*/ 2147483647 h 90"/>
                <a:gd name="T10" fmla="*/ 2147483647 w 132"/>
                <a:gd name="T11" fmla="*/ 2147483647 h 90"/>
                <a:gd name="T12" fmla="*/ 2147483647 w 132"/>
                <a:gd name="T13" fmla="*/ 2147483647 h 90"/>
                <a:gd name="T14" fmla="*/ 2147483647 w 132"/>
                <a:gd name="T15" fmla="*/ 2147483647 h 90"/>
                <a:gd name="T16" fmla="*/ 2147483647 w 132"/>
                <a:gd name="T17" fmla="*/ 2147483647 h 90"/>
                <a:gd name="T18" fmla="*/ 2147483647 w 132"/>
                <a:gd name="T19" fmla="*/ 2147483647 h 90"/>
                <a:gd name="T20" fmla="*/ 2147483647 w 132"/>
                <a:gd name="T21" fmla="*/ 2147483647 h 90"/>
                <a:gd name="T22" fmla="*/ 2147483647 w 132"/>
                <a:gd name="T23" fmla="*/ 2147483647 h 90"/>
                <a:gd name="T24" fmla="*/ 2147483647 w 132"/>
                <a:gd name="T25" fmla="*/ 2147483647 h 90"/>
                <a:gd name="T26" fmla="*/ 2147483647 w 132"/>
                <a:gd name="T27" fmla="*/ 2147483647 h 90"/>
                <a:gd name="T28" fmla="*/ 2147483647 w 132"/>
                <a:gd name="T29" fmla="*/ 2147483647 h 90"/>
                <a:gd name="T30" fmla="*/ 2147483647 w 132"/>
                <a:gd name="T31" fmla="*/ 2147483647 h 90"/>
                <a:gd name="T32" fmla="*/ 2147483647 w 132"/>
                <a:gd name="T33" fmla="*/ 2147483647 h 90"/>
                <a:gd name="T34" fmla="*/ 2147483647 w 132"/>
                <a:gd name="T35" fmla="*/ 2147483647 h 90"/>
                <a:gd name="T36" fmla="*/ 2147483647 w 132"/>
                <a:gd name="T37" fmla="*/ 2147483647 h 90"/>
                <a:gd name="T38" fmla="*/ 2147483647 w 132"/>
                <a:gd name="T39" fmla="*/ 2147483647 h 90"/>
                <a:gd name="T40" fmla="*/ 2147483647 w 132"/>
                <a:gd name="T41" fmla="*/ 2147483647 h 90"/>
                <a:gd name="T42" fmla="*/ 2147483647 w 132"/>
                <a:gd name="T43" fmla="*/ 2147483647 h 90"/>
                <a:gd name="T44" fmla="*/ 2147483647 w 132"/>
                <a:gd name="T45" fmla="*/ 2147483647 h 90"/>
                <a:gd name="T46" fmla="*/ 2147483647 w 132"/>
                <a:gd name="T47" fmla="*/ 2147483647 h 90"/>
                <a:gd name="T48" fmla="*/ 2147483647 w 132"/>
                <a:gd name="T49" fmla="*/ 2147483647 h 90"/>
                <a:gd name="T50" fmla="*/ 2147483647 w 132"/>
                <a:gd name="T51" fmla="*/ 0 h 90"/>
                <a:gd name="T52" fmla="*/ 2147483647 w 132"/>
                <a:gd name="T53" fmla="*/ 0 h 90"/>
                <a:gd name="T54" fmla="*/ 2147483647 w 132"/>
                <a:gd name="T55" fmla="*/ 2147483647 h 90"/>
                <a:gd name="T56" fmla="*/ 2147483647 w 132"/>
                <a:gd name="T57" fmla="*/ 2147483647 h 90"/>
                <a:gd name="T58" fmla="*/ 2147483647 w 132"/>
                <a:gd name="T59" fmla="*/ 2147483647 h 90"/>
                <a:gd name="T60" fmla="*/ 2147483647 w 132"/>
                <a:gd name="T61" fmla="*/ 2147483647 h 90"/>
                <a:gd name="T62" fmla="*/ 2147483647 w 132"/>
                <a:gd name="T63" fmla="*/ 2147483647 h 90"/>
                <a:gd name="T64" fmla="*/ 2147483647 w 132"/>
                <a:gd name="T65" fmla="*/ 2147483647 h 90"/>
                <a:gd name="T66" fmla="*/ 2147483647 w 132"/>
                <a:gd name="T67" fmla="*/ 2147483647 h 90"/>
                <a:gd name="T68" fmla="*/ 2147483647 w 132"/>
                <a:gd name="T69" fmla="*/ 2147483647 h 90"/>
                <a:gd name="T70" fmla="*/ 2147483647 w 132"/>
                <a:gd name="T71" fmla="*/ 2147483647 h 90"/>
                <a:gd name="T72" fmla="*/ 2147483647 w 132"/>
                <a:gd name="T73" fmla="*/ 2147483647 h 90"/>
                <a:gd name="T74" fmla="*/ 2147483647 w 132"/>
                <a:gd name="T75" fmla="*/ 2147483647 h 90"/>
                <a:gd name="T76" fmla="*/ 2147483647 w 132"/>
                <a:gd name="T77" fmla="*/ 2147483647 h 90"/>
                <a:gd name="T78" fmla="*/ 2147483647 w 132"/>
                <a:gd name="T79" fmla="*/ 2147483647 h 90"/>
                <a:gd name="T80" fmla="*/ 2147483647 w 132"/>
                <a:gd name="T81" fmla="*/ 2147483647 h 90"/>
                <a:gd name="T82" fmla="*/ 2147483647 w 132"/>
                <a:gd name="T83" fmla="*/ 2147483647 h 90"/>
                <a:gd name="T84" fmla="*/ 2147483647 w 132"/>
                <a:gd name="T85" fmla="*/ 2147483647 h 90"/>
                <a:gd name="T86" fmla="*/ 2147483647 w 132"/>
                <a:gd name="T87" fmla="*/ 2147483647 h 90"/>
                <a:gd name="T88" fmla="*/ 2147483647 w 132"/>
                <a:gd name="T89" fmla="*/ 2147483647 h 90"/>
                <a:gd name="T90" fmla="*/ 2147483647 w 132"/>
                <a:gd name="T91" fmla="*/ 2147483647 h 90"/>
                <a:gd name="T92" fmla="*/ 2147483647 w 132"/>
                <a:gd name="T93" fmla="*/ 2147483647 h 90"/>
                <a:gd name="T94" fmla="*/ 2147483647 w 132"/>
                <a:gd name="T95" fmla="*/ 2147483647 h 90"/>
                <a:gd name="T96" fmla="*/ 2147483647 w 132"/>
                <a:gd name="T97" fmla="*/ 2147483647 h 90"/>
                <a:gd name="T98" fmla="*/ 2147483647 w 132"/>
                <a:gd name="T99" fmla="*/ 2147483647 h 90"/>
                <a:gd name="T100" fmla="*/ 2147483647 w 132"/>
                <a:gd name="T101" fmla="*/ 2147483647 h 90"/>
                <a:gd name="T102" fmla="*/ 2147483647 w 132"/>
                <a:gd name="T103" fmla="*/ 2147483647 h 90"/>
                <a:gd name="T104" fmla="*/ 2147483647 w 132"/>
                <a:gd name="T105" fmla="*/ 2147483647 h 90"/>
                <a:gd name="T106" fmla="*/ 2147483647 w 132"/>
                <a:gd name="T107" fmla="*/ 214748364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99" name="Freeform 259"/>
            <p:cNvSpPr>
              <a:spLocks/>
            </p:cNvSpPr>
            <p:nvPr/>
          </p:nvSpPr>
          <p:spPr bwMode="auto">
            <a:xfrm>
              <a:off x="2178068" y="3686174"/>
              <a:ext cx="152400" cy="49213"/>
            </a:xfrm>
            <a:custGeom>
              <a:avLst/>
              <a:gdLst>
                <a:gd name="T0" fmla="*/ 2147483647 w 96"/>
                <a:gd name="T1" fmla="*/ 2147483647 h 31"/>
                <a:gd name="T2" fmla="*/ 2147483647 w 96"/>
                <a:gd name="T3" fmla="*/ 0 h 31"/>
                <a:gd name="T4" fmla="*/ 0 w 96"/>
                <a:gd name="T5" fmla="*/ 2147483647 h 31"/>
                <a:gd name="T6" fmla="*/ 2147483647 w 96"/>
                <a:gd name="T7" fmla="*/ 2147483647 h 31"/>
                <a:gd name="T8" fmla="*/ 2147483647 w 96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0" name="Freeform 260"/>
            <p:cNvSpPr>
              <a:spLocks/>
            </p:cNvSpPr>
            <p:nvPr/>
          </p:nvSpPr>
          <p:spPr bwMode="auto">
            <a:xfrm>
              <a:off x="2252680" y="3702049"/>
              <a:ext cx="66675" cy="22225"/>
            </a:xfrm>
            <a:custGeom>
              <a:avLst/>
              <a:gdLst>
                <a:gd name="T0" fmla="*/ 2147483647 w 42"/>
                <a:gd name="T1" fmla="*/ 2147483647 h 14"/>
                <a:gd name="T2" fmla="*/ 2147483647 w 42"/>
                <a:gd name="T3" fmla="*/ 0 h 14"/>
                <a:gd name="T4" fmla="*/ 0 w 42"/>
                <a:gd name="T5" fmla="*/ 2147483647 h 14"/>
                <a:gd name="T6" fmla="*/ 2147483647 w 42"/>
                <a:gd name="T7" fmla="*/ 2147483647 h 14"/>
                <a:gd name="T8" fmla="*/ 2147483647 w 42"/>
                <a:gd name="T9" fmla="*/ 2147483647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1" name="Freeform 261"/>
            <p:cNvSpPr>
              <a:spLocks/>
            </p:cNvSpPr>
            <p:nvPr/>
          </p:nvSpPr>
          <p:spPr bwMode="auto">
            <a:xfrm>
              <a:off x="2186005" y="3690937"/>
              <a:ext cx="44450" cy="15875"/>
            </a:xfrm>
            <a:custGeom>
              <a:avLst/>
              <a:gdLst>
                <a:gd name="T0" fmla="*/ 2147483647 w 28"/>
                <a:gd name="T1" fmla="*/ 2147483647 h 10"/>
                <a:gd name="T2" fmla="*/ 0 w 28"/>
                <a:gd name="T3" fmla="*/ 0 h 10"/>
                <a:gd name="T4" fmla="*/ 0 w 28"/>
                <a:gd name="T5" fmla="*/ 2147483647 h 10"/>
                <a:gd name="T6" fmla="*/ 2147483647 w 28"/>
                <a:gd name="T7" fmla="*/ 2147483647 h 10"/>
                <a:gd name="T8" fmla="*/ 2147483647 w 28"/>
                <a:gd name="T9" fmla="*/ 214748364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2" name="Freeform 262"/>
            <p:cNvSpPr>
              <a:spLocks/>
            </p:cNvSpPr>
            <p:nvPr/>
          </p:nvSpPr>
          <p:spPr bwMode="auto">
            <a:xfrm>
              <a:off x="2078055" y="3706812"/>
              <a:ext cx="257175" cy="85725"/>
            </a:xfrm>
            <a:custGeom>
              <a:avLst/>
              <a:gdLst>
                <a:gd name="T0" fmla="*/ 0 w 162"/>
                <a:gd name="T1" fmla="*/ 2147483647 h 54"/>
                <a:gd name="T2" fmla="*/ 0 w 162"/>
                <a:gd name="T3" fmla="*/ 2147483647 h 54"/>
                <a:gd name="T4" fmla="*/ 2147483647 w 162"/>
                <a:gd name="T5" fmla="*/ 2147483647 h 54"/>
                <a:gd name="T6" fmla="*/ 2147483647 w 162"/>
                <a:gd name="T7" fmla="*/ 2147483647 h 54"/>
                <a:gd name="T8" fmla="*/ 2147483647 w 162"/>
                <a:gd name="T9" fmla="*/ 2147483647 h 54"/>
                <a:gd name="T10" fmla="*/ 2147483647 w 162"/>
                <a:gd name="T11" fmla="*/ 2147483647 h 54"/>
                <a:gd name="T12" fmla="*/ 2147483647 w 162"/>
                <a:gd name="T13" fmla="*/ 2147483647 h 54"/>
                <a:gd name="T14" fmla="*/ 2147483647 w 162"/>
                <a:gd name="T15" fmla="*/ 2147483647 h 54"/>
                <a:gd name="T16" fmla="*/ 2147483647 w 162"/>
                <a:gd name="T17" fmla="*/ 2147483647 h 54"/>
                <a:gd name="T18" fmla="*/ 2147483647 w 162"/>
                <a:gd name="T19" fmla="*/ 2147483647 h 54"/>
                <a:gd name="T20" fmla="*/ 2147483647 w 162"/>
                <a:gd name="T21" fmla="*/ 2147483647 h 54"/>
                <a:gd name="T22" fmla="*/ 2147483647 w 162"/>
                <a:gd name="T23" fmla="*/ 2147483647 h 54"/>
                <a:gd name="T24" fmla="*/ 2147483647 w 162"/>
                <a:gd name="T25" fmla="*/ 2147483647 h 54"/>
                <a:gd name="T26" fmla="*/ 2147483647 w 162"/>
                <a:gd name="T27" fmla="*/ 2147483647 h 54"/>
                <a:gd name="T28" fmla="*/ 2147483647 w 162"/>
                <a:gd name="T29" fmla="*/ 2147483647 h 54"/>
                <a:gd name="T30" fmla="*/ 2147483647 w 162"/>
                <a:gd name="T31" fmla="*/ 2147483647 h 54"/>
                <a:gd name="T32" fmla="*/ 2147483647 w 162"/>
                <a:gd name="T33" fmla="*/ 0 h 54"/>
                <a:gd name="T34" fmla="*/ 2147483647 w 162"/>
                <a:gd name="T35" fmla="*/ 2147483647 h 54"/>
                <a:gd name="T36" fmla="*/ 2147483647 w 162"/>
                <a:gd name="T37" fmla="*/ 2147483647 h 54"/>
                <a:gd name="T38" fmla="*/ 2147483647 w 162"/>
                <a:gd name="T39" fmla="*/ 2147483647 h 54"/>
                <a:gd name="T40" fmla="*/ 2147483647 w 162"/>
                <a:gd name="T41" fmla="*/ 2147483647 h 54"/>
                <a:gd name="T42" fmla="*/ 2147483647 w 162"/>
                <a:gd name="T43" fmla="*/ 2147483647 h 54"/>
                <a:gd name="T44" fmla="*/ 2147483647 w 162"/>
                <a:gd name="T45" fmla="*/ 2147483647 h 54"/>
                <a:gd name="T46" fmla="*/ 2147483647 w 162"/>
                <a:gd name="T47" fmla="*/ 2147483647 h 54"/>
                <a:gd name="T48" fmla="*/ 2147483647 w 162"/>
                <a:gd name="T49" fmla="*/ 2147483647 h 54"/>
                <a:gd name="T50" fmla="*/ 2147483647 w 162"/>
                <a:gd name="T51" fmla="*/ 2147483647 h 54"/>
                <a:gd name="T52" fmla="*/ 2147483647 w 162"/>
                <a:gd name="T53" fmla="*/ 2147483647 h 54"/>
                <a:gd name="T54" fmla="*/ 2147483647 w 162"/>
                <a:gd name="T55" fmla="*/ 2147483647 h 54"/>
                <a:gd name="T56" fmla="*/ 2147483647 w 162"/>
                <a:gd name="T57" fmla="*/ 2147483647 h 54"/>
                <a:gd name="T58" fmla="*/ 2147483647 w 162"/>
                <a:gd name="T59" fmla="*/ 2147483647 h 54"/>
                <a:gd name="T60" fmla="*/ 2147483647 w 162"/>
                <a:gd name="T61" fmla="*/ 2147483647 h 54"/>
                <a:gd name="T62" fmla="*/ 2147483647 w 162"/>
                <a:gd name="T63" fmla="*/ 2147483647 h 54"/>
                <a:gd name="T64" fmla="*/ 2147483647 w 162"/>
                <a:gd name="T65" fmla="*/ 2147483647 h 54"/>
                <a:gd name="T66" fmla="*/ 2147483647 w 162"/>
                <a:gd name="T67" fmla="*/ 2147483647 h 54"/>
                <a:gd name="T68" fmla="*/ 0 w 162"/>
                <a:gd name="T69" fmla="*/ 214748364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3" name="Freeform 263"/>
            <p:cNvSpPr>
              <a:spLocks/>
            </p:cNvSpPr>
            <p:nvPr/>
          </p:nvSpPr>
          <p:spPr bwMode="auto">
            <a:xfrm>
              <a:off x="2335230" y="3697287"/>
              <a:ext cx="90488" cy="41275"/>
            </a:xfrm>
            <a:custGeom>
              <a:avLst/>
              <a:gdLst>
                <a:gd name="T0" fmla="*/ 2147483647 w 57"/>
                <a:gd name="T1" fmla="*/ 2147483647 h 26"/>
                <a:gd name="T2" fmla="*/ 2147483647 w 57"/>
                <a:gd name="T3" fmla="*/ 2147483647 h 26"/>
                <a:gd name="T4" fmla="*/ 2147483647 w 57"/>
                <a:gd name="T5" fmla="*/ 0 h 26"/>
                <a:gd name="T6" fmla="*/ 0 w 57"/>
                <a:gd name="T7" fmla="*/ 2147483647 h 26"/>
                <a:gd name="T8" fmla="*/ 0 w 57"/>
                <a:gd name="T9" fmla="*/ 2147483647 h 26"/>
                <a:gd name="T10" fmla="*/ 2147483647 w 57"/>
                <a:gd name="T11" fmla="*/ 2147483647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4" name="Freeform 264"/>
            <p:cNvSpPr>
              <a:spLocks/>
            </p:cNvSpPr>
            <p:nvPr/>
          </p:nvSpPr>
          <p:spPr bwMode="auto">
            <a:xfrm>
              <a:off x="2095518" y="3521073"/>
              <a:ext cx="50800" cy="196851"/>
            </a:xfrm>
            <a:custGeom>
              <a:avLst/>
              <a:gdLst>
                <a:gd name="T0" fmla="*/ 2147483647 w 32"/>
                <a:gd name="T1" fmla="*/ 2147483647 h 124"/>
                <a:gd name="T2" fmla="*/ 2147483647 w 32"/>
                <a:gd name="T3" fmla="*/ 2147483647 h 124"/>
                <a:gd name="T4" fmla="*/ 2147483647 w 32"/>
                <a:gd name="T5" fmla="*/ 2147483647 h 124"/>
                <a:gd name="T6" fmla="*/ 2147483647 w 32"/>
                <a:gd name="T7" fmla="*/ 2147483647 h 124"/>
                <a:gd name="T8" fmla="*/ 2147483647 w 32"/>
                <a:gd name="T9" fmla="*/ 2147483647 h 124"/>
                <a:gd name="T10" fmla="*/ 2147483647 w 32"/>
                <a:gd name="T11" fmla="*/ 2147483647 h 124"/>
                <a:gd name="T12" fmla="*/ 2147483647 w 32"/>
                <a:gd name="T13" fmla="*/ 2147483647 h 124"/>
                <a:gd name="T14" fmla="*/ 2147483647 w 32"/>
                <a:gd name="T15" fmla="*/ 0 h 124"/>
                <a:gd name="T16" fmla="*/ 2147483647 w 32"/>
                <a:gd name="T17" fmla="*/ 0 h 124"/>
                <a:gd name="T18" fmla="*/ 2147483647 w 32"/>
                <a:gd name="T19" fmla="*/ 0 h 124"/>
                <a:gd name="T20" fmla="*/ 2147483647 w 32"/>
                <a:gd name="T21" fmla="*/ 0 h 124"/>
                <a:gd name="T22" fmla="*/ 2147483647 w 32"/>
                <a:gd name="T23" fmla="*/ 0 h 124"/>
                <a:gd name="T24" fmla="*/ 2147483647 w 32"/>
                <a:gd name="T25" fmla="*/ 2147483647 h 124"/>
                <a:gd name="T26" fmla="*/ 2147483647 w 32"/>
                <a:gd name="T27" fmla="*/ 2147483647 h 124"/>
                <a:gd name="T28" fmla="*/ 2147483647 w 32"/>
                <a:gd name="T29" fmla="*/ 2147483647 h 124"/>
                <a:gd name="T30" fmla="*/ 2147483647 w 32"/>
                <a:gd name="T31" fmla="*/ 2147483647 h 124"/>
                <a:gd name="T32" fmla="*/ 0 w 32"/>
                <a:gd name="T33" fmla="*/ 2147483647 h 124"/>
                <a:gd name="T34" fmla="*/ 0 w 32"/>
                <a:gd name="T35" fmla="*/ 2147483647 h 124"/>
                <a:gd name="T36" fmla="*/ 2147483647 w 32"/>
                <a:gd name="T37" fmla="*/ 2147483647 h 124"/>
                <a:gd name="T38" fmla="*/ 2147483647 w 32"/>
                <a:gd name="T39" fmla="*/ 2147483647 h 124"/>
                <a:gd name="T40" fmla="*/ 2147483647 w 32"/>
                <a:gd name="T41" fmla="*/ 2147483647 h 124"/>
                <a:gd name="T42" fmla="*/ 2147483647 w 32"/>
                <a:gd name="T43" fmla="*/ 2147483647 h 124"/>
                <a:gd name="T44" fmla="*/ 2147483647 w 32"/>
                <a:gd name="T45" fmla="*/ 2147483647 h 124"/>
                <a:gd name="T46" fmla="*/ 2147483647 w 32"/>
                <a:gd name="T47" fmla="*/ 2147483647 h 124"/>
                <a:gd name="T48" fmla="*/ 2147483647 w 32"/>
                <a:gd name="T49" fmla="*/ 2147483647 h 124"/>
                <a:gd name="T50" fmla="*/ 2147483647 w 32"/>
                <a:gd name="T51" fmla="*/ 2147483647 h 124"/>
                <a:gd name="T52" fmla="*/ 2147483647 w 32"/>
                <a:gd name="T53" fmla="*/ 2147483647 h 124"/>
                <a:gd name="T54" fmla="*/ 2147483647 w 32"/>
                <a:gd name="T55" fmla="*/ 2147483647 h 124"/>
                <a:gd name="T56" fmla="*/ 2147483647 w 32"/>
                <a:gd name="T57" fmla="*/ 2147483647 h 124"/>
                <a:gd name="T58" fmla="*/ 2147483647 w 32"/>
                <a:gd name="T59" fmla="*/ 2147483647 h 124"/>
                <a:gd name="T60" fmla="*/ 2147483647 w 32"/>
                <a:gd name="T61" fmla="*/ 2147483647 h 124"/>
                <a:gd name="T62" fmla="*/ 2147483647 w 32"/>
                <a:gd name="T63" fmla="*/ 2147483647 h 124"/>
                <a:gd name="T64" fmla="*/ 2147483647 w 32"/>
                <a:gd name="T65" fmla="*/ 2147483647 h 124"/>
                <a:gd name="T66" fmla="*/ 2147483647 w 32"/>
                <a:gd name="T67" fmla="*/ 2147483647 h 124"/>
                <a:gd name="T68" fmla="*/ 2147483647 w 32"/>
                <a:gd name="T69" fmla="*/ 2147483647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5" name="Freeform 265"/>
            <p:cNvSpPr>
              <a:spLocks/>
            </p:cNvSpPr>
            <p:nvPr/>
          </p:nvSpPr>
          <p:spPr bwMode="auto">
            <a:xfrm>
              <a:off x="2097105" y="3524248"/>
              <a:ext cx="42863" cy="165100"/>
            </a:xfrm>
            <a:custGeom>
              <a:avLst/>
              <a:gdLst>
                <a:gd name="T0" fmla="*/ 2147483647 w 27"/>
                <a:gd name="T1" fmla="*/ 2147483647 h 104"/>
                <a:gd name="T2" fmla="*/ 2147483647 w 27"/>
                <a:gd name="T3" fmla="*/ 2147483647 h 104"/>
                <a:gd name="T4" fmla="*/ 2147483647 w 27"/>
                <a:gd name="T5" fmla="*/ 2147483647 h 104"/>
                <a:gd name="T6" fmla="*/ 2147483647 w 27"/>
                <a:gd name="T7" fmla="*/ 2147483647 h 104"/>
                <a:gd name="T8" fmla="*/ 2147483647 w 27"/>
                <a:gd name="T9" fmla="*/ 2147483647 h 104"/>
                <a:gd name="T10" fmla="*/ 2147483647 w 27"/>
                <a:gd name="T11" fmla="*/ 2147483647 h 104"/>
                <a:gd name="T12" fmla="*/ 2147483647 w 27"/>
                <a:gd name="T13" fmla="*/ 0 h 104"/>
                <a:gd name="T14" fmla="*/ 2147483647 w 27"/>
                <a:gd name="T15" fmla="*/ 0 h 104"/>
                <a:gd name="T16" fmla="*/ 2147483647 w 27"/>
                <a:gd name="T17" fmla="*/ 0 h 104"/>
                <a:gd name="T18" fmla="*/ 2147483647 w 27"/>
                <a:gd name="T19" fmla="*/ 0 h 104"/>
                <a:gd name="T20" fmla="*/ 2147483647 w 27"/>
                <a:gd name="T21" fmla="*/ 0 h 104"/>
                <a:gd name="T22" fmla="*/ 2147483647 w 27"/>
                <a:gd name="T23" fmla="*/ 0 h 104"/>
                <a:gd name="T24" fmla="*/ 2147483647 w 27"/>
                <a:gd name="T25" fmla="*/ 0 h 104"/>
                <a:gd name="T26" fmla="*/ 2147483647 w 27"/>
                <a:gd name="T27" fmla="*/ 2147483647 h 104"/>
                <a:gd name="T28" fmla="*/ 2147483647 w 27"/>
                <a:gd name="T29" fmla="*/ 2147483647 h 104"/>
                <a:gd name="T30" fmla="*/ 2147483647 w 27"/>
                <a:gd name="T31" fmla="*/ 2147483647 h 104"/>
                <a:gd name="T32" fmla="*/ 0 w 27"/>
                <a:gd name="T33" fmla="*/ 2147483647 h 104"/>
                <a:gd name="T34" fmla="*/ 0 w 27"/>
                <a:gd name="T35" fmla="*/ 2147483647 h 104"/>
                <a:gd name="T36" fmla="*/ 0 w 27"/>
                <a:gd name="T37" fmla="*/ 2147483647 h 104"/>
                <a:gd name="T38" fmla="*/ 2147483647 w 27"/>
                <a:gd name="T39" fmla="*/ 2147483647 h 104"/>
                <a:gd name="T40" fmla="*/ 2147483647 w 27"/>
                <a:gd name="T41" fmla="*/ 2147483647 h 104"/>
                <a:gd name="T42" fmla="*/ 2147483647 w 27"/>
                <a:gd name="T43" fmla="*/ 2147483647 h 104"/>
                <a:gd name="T44" fmla="*/ 2147483647 w 27"/>
                <a:gd name="T45" fmla="*/ 2147483647 h 104"/>
                <a:gd name="T46" fmla="*/ 2147483647 w 27"/>
                <a:gd name="T47" fmla="*/ 2147483647 h 104"/>
                <a:gd name="T48" fmla="*/ 2147483647 w 27"/>
                <a:gd name="T49" fmla="*/ 2147483647 h 104"/>
                <a:gd name="T50" fmla="*/ 2147483647 w 27"/>
                <a:gd name="T51" fmla="*/ 2147483647 h 104"/>
                <a:gd name="T52" fmla="*/ 2147483647 w 27"/>
                <a:gd name="T53" fmla="*/ 2147483647 h 104"/>
                <a:gd name="T54" fmla="*/ 2147483647 w 27"/>
                <a:gd name="T55" fmla="*/ 2147483647 h 104"/>
                <a:gd name="T56" fmla="*/ 2147483647 w 27"/>
                <a:gd name="T57" fmla="*/ 2147483647 h 104"/>
                <a:gd name="T58" fmla="*/ 2147483647 w 27"/>
                <a:gd name="T59" fmla="*/ 2147483647 h 104"/>
                <a:gd name="T60" fmla="*/ 2147483647 w 27"/>
                <a:gd name="T61" fmla="*/ 2147483647 h 104"/>
                <a:gd name="T62" fmla="*/ 2147483647 w 27"/>
                <a:gd name="T63" fmla="*/ 2147483647 h 104"/>
                <a:gd name="T64" fmla="*/ 2147483647 w 27"/>
                <a:gd name="T65" fmla="*/ 2147483647 h 104"/>
                <a:gd name="T66" fmla="*/ 2147483647 w 27"/>
                <a:gd name="T67" fmla="*/ 2147483647 h 104"/>
                <a:gd name="T68" fmla="*/ 2147483647 w 27"/>
                <a:gd name="T69" fmla="*/ 2147483647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6" name="Freeform 266"/>
            <p:cNvSpPr>
              <a:spLocks/>
            </p:cNvSpPr>
            <p:nvPr/>
          </p:nvSpPr>
          <p:spPr bwMode="auto">
            <a:xfrm>
              <a:off x="2100280" y="3525836"/>
              <a:ext cx="34925" cy="133350"/>
            </a:xfrm>
            <a:custGeom>
              <a:avLst/>
              <a:gdLst>
                <a:gd name="T0" fmla="*/ 2147483647 w 22"/>
                <a:gd name="T1" fmla="*/ 2147483647 h 84"/>
                <a:gd name="T2" fmla="*/ 2147483647 w 22"/>
                <a:gd name="T3" fmla="*/ 2147483647 h 84"/>
                <a:gd name="T4" fmla="*/ 2147483647 w 22"/>
                <a:gd name="T5" fmla="*/ 2147483647 h 84"/>
                <a:gd name="T6" fmla="*/ 2147483647 w 22"/>
                <a:gd name="T7" fmla="*/ 2147483647 h 84"/>
                <a:gd name="T8" fmla="*/ 2147483647 w 22"/>
                <a:gd name="T9" fmla="*/ 2147483647 h 84"/>
                <a:gd name="T10" fmla="*/ 2147483647 w 22"/>
                <a:gd name="T11" fmla="*/ 2147483647 h 84"/>
                <a:gd name="T12" fmla="*/ 2147483647 w 22"/>
                <a:gd name="T13" fmla="*/ 0 h 84"/>
                <a:gd name="T14" fmla="*/ 2147483647 w 22"/>
                <a:gd name="T15" fmla="*/ 0 h 84"/>
                <a:gd name="T16" fmla="*/ 2147483647 w 22"/>
                <a:gd name="T17" fmla="*/ 0 h 84"/>
                <a:gd name="T18" fmla="*/ 2147483647 w 22"/>
                <a:gd name="T19" fmla="*/ 0 h 84"/>
                <a:gd name="T20" fmla="*/ 2147483647 w 22"/>
                <a:gd name="T21" fmla="*/ 0 h 84"/>
                <a:gd name="T22" fmla="*/ 2147483647 w 22"/>
                <a:gd name="T23" fmla="*/ 0 h 84"/>
                <a:gd name="T24" fmla="*/ 2147483647 w 22"/>
                <a:gd name="T25" fmla="*/ 0 h 84"/>
                <a:gd name="T26" fmla="*/ 2147483647 w 22"/>
                <a:gd name="T27" fmla="*/ 2147483647 h 84"/>
                <a:gd name="T28" fmla="*/ 2147483647 w 22"/>
                <a:gd name="T29" fmla="*/ 2147483647 h 84"/>
                <a:gd name="T30" fmla="*/ 2147483647 w 22"/>
                <a:gd name="T31" fmla="*/ 2147483647 h 84"/>
                <a:gd name="T32" fmla="*/ 0 w 22"/>
                <a:gd name="T33" fmla="*/ 2147483647 h 84"/>
                <a:gd name="T34" fmla="*/ 0 w 22"/>
                <a:gd name="T35" fmla="*/ 2147483647 h 84"/>
                <a:gd name="T36" fmla="*/ 0 w 22"/>
                <a:gd name="T37" fmla="*/ 2147483647 h 84"/>
                <a:gd name="T38" fmla="*/ 0 w 22"/>
                <a:gd name="T39" fmla="*/ 2147483647 h 84"/>
                <a:gd name="T40" fmla="*/ 2147483647 w 22"/>
                <a:gd name="T41" fmla="*/ 2147483647 h 84"/>
                <a:gd name="T42" fmla="*/ 2147483647 w 22"/>
                <a:gd name="T43" fmla="*/ 2147483647 h 84"/>
                <a:gd name="T44" fmla="*/ 2147483647 w 22"/>
                <a:gd name="T45" fmla="*/ 2147483647 h 84"/>
                <a:gd name="T46" fmla="*/ 2147483647 w 22"/>
                <a:gd name="T47" fmla="*/ 2147483647 h 84"/>
                <a:gd name="T48" fmla="*/ 2147483647 w 22"/>
                <a:gd name="T49" fmla="*/ 2147483647 h 84"/>
                <a:gd name="T50" fmla="*/ 2147483647 w 22"/>
                <a:gd name="T51" fmla="*/ 2147483647 h 84"/>
                <a:gd name="T52" fmla="*/ 2147483647 w 22"/>
                <a:gd name="T53" fmla="*/ 2147483647 h 84"/>
                <a:gd name="T54" fmla="*/ 2147483647 w 22"/>
                <a:gd name="T55" fmla="*/ 2147483647 h 84"/>
                <a:gd name="T56" fmla="*/ 2147483647 w 22"/>
                <a:gd name="T57" fmla="*/ 2147483647 h 84"/>
                <a:gd name="T58" fmla="*/ 2147483647 w 22"/>
                <a:gd name="T59" fmla="*/ 2147483647 h 84"/>
                <a:gd name="T60" fmla="*/ 2147483647 w 22"/>
                <a:gd name="T61" fmla="*/ 2147483647 h 84"/>
                <a:gd name="T62" fmla="*/ 2147483647 w 22"/>
                <a:gd name="T63" fmla="*/ 2147483647 h 84"/>
                <a:gd name="T64" fmla="*/ 2147483647 w 22"/>
                <a:gd name="T65" fmla="*/ 2147483647 h 84"/>
                <a:gd name="T66" fmla="*/ 2147483647 w 22"/>
                <a:gd name="T67" fmla="*/ 2147483647 h 84"/>
                <a:gd name="T68" fmla="*/ 2147483647 w 22"/>
                <a:gd name="T69" fmla="*/ 2147483647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7" name="Freeform 267"/>
            <p:cNvSpPr>
              <a:spLocks/>
            </p:cNvSpPr>
            <p:nvPr/>
          </p:nvSpPr>
          <p:spPr bwMode="auto">
            <a:xfrm>
              <a:off x="2101868" y="3527423"/>
              <a:ext cx="26987" cy="103188"/>
            </a:xfrm>
            <a:custGeom>
              <a:avLst/>
              <a:gdLst>
                <a:gd name="T0" fmla="*/ 2147483647 w 17"/>
                <a:gd name="T1" fmla="*/ 2147483647 h 65"/>
                <a:gd name="T2" fmla="*/ 2147483647 w 17"/>
                <a:gd name="T3" fmla="*/ 2147483647 h 65"/>
                <a:gd name="T4" fmla="*/ 2147483647 w 17"/>
                <a:gd name="T5" fmla="*/ 2147483647 h 65"/>
                <a:gd name="T6" fmla="*/ 2147483647 w 17"/>
                <a:gd name="T7" fmla="*/ 0 h 65"/>
                <a:gd name="T8" fmla="*/ 2147483647 w 17"/>
                <a:gd name="T9" fmla="*/ 0 h 65"/>
                <a:gd name="T10" fmla="*/ 2147483647 w 17"/>
                <a:gd name="T11" fmla="*/ 0 h 65"/>
                <a:gd name="T12" fmla="*/ 2147483647 w 17"/>
                <a:gd name="T13" fmla="*/ 0 h 65"/>
                <a:gd name="T14" fmla="*/ 2147483647 w 17"/>
                <a:gd name="T15" fmla="*/ 2147483647 h 65"/>
                <a:gd name="T16" fmla="*/ 0 w 17"/>
                <a:gd name="T17" fmla="*/ 2147483647 h 65"/>
                <a:gd name="T18" fmla="*/ 0 w 17"/>
                <a:gd name="T19" fmla="*/ 2147483647 h 65"/>
                <a:gd name="T20" fmla="*/ 0 w 17"/>
                <a:gd name="T21" fmla="*/ 2147483647 h 65"/>
                <a:gd name="T22" fmla="*/ 2147483647 w 17"/>
                <a:gd name="T23" fmla="*/ 2147483647 h 65"/>
                <a:gd name="T24" fmla="*/ 2147483647 w 17"/>
                <a:gd name="T25" fmla="*/ 2147483647 h 65"/>
                <a:gd name="T26" fmla="*/ 2147483647 w 17"/>
                <a:gd name="T27" fmla="*/ 2147483647 h 65"/>
                <a:gd name="T28" fmla="*/ 2147483647 w 17"/>
                <a:gd name="T29" fmla="*/ 2147483647 h 65"/>
                <a:gd name="T30" fmla="*/ 2147483647 w 17"/>
                <a:gd name="T31" fmla="*/ 2147483647 h 65"/>
                <a:gd name="T32" fmla="*/ 2147483647 w 17"/>
                <a:gd name="T33" fmla="*/ 2147483647 h 65"/>
                <a:gd name="T34" fmla="*/ 2147483647 w 17"/>
                <a:gd name="T35" fmla="*/ 2147483647 h 65"/>
                <a:gd name="T36" fmla="*/ 2147483647 w 17"/>
                <a:gd name="T37" fmla="*/ 2147483647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8" name="Freeform 268"/>
            <p:cNvSpPr>
              <a:spLocks/>
            </p:cNvSpPr>
            <p:nvPr/>
          </p:nvSpPr>
          <p:spPr bwMode="auto">
            <a:xfrm>
              <a:off x="2101868" y="3529011"/>
              <a:ext cx="22225" cy="73025"/>
            </a:xfrm>
            <a:custGeom>
              <a:avLst/>
              <a:gdLst>
                <a:gd name="T0" fmla="*/ 2147483647 w 14"/>
                <a:gd name="T1" fmla="*/ 2147483647 h 46"/>
                <a:gd name="T2" fmla="*/ 2147483647 w 14"/>
                <a:gd name="T3" fmla="*/ 0 h 46"/>
                <a:gd name="T4" fmla="*/ 2147483647 w 14"/>
                <a:gd name="T5" fmla="*/ 0 h 46"/>
                <a:gd name="T6" fmla="*/ 2147483647 w 14"/>
                <a:gd name="T7" fmla="*/ 0 h 46"/>
                <a:gd name="T8" fmla="*/ 2147483647 w 14"/>
                <a:gd name="T9" fmla="*/ 0 h 46"/>
                <a:gd name="T10" fmla="*/ 2147483647 w 14"/>
                <a:gd name="T11" fmla="*/ 0 h 46"/>
                <a:gd name="T12" fmla="*/ 2147483647 w 14"/>
                <a:gd name="T13" fmla="*/ 0 h 46"/>
                <a:gd name="T14" fmla="*/ 2147483647 w 14"/>
                <a:gd name="T15" fmla="*/ 0 h 46"/>
                <a:gd name="T16" fmla="*/ 0 w 14"/>
                <a:gd name="T17" fmla="*/ 2147483647 h 46"/>
                <a:gd name="T18" fmla="*/ 0 w 14"/>
                <a:gd name="T19" fmla="*/ 2147483647 h 46"/>
                <a:gd name="T20" fmla="*/ 2147483647 w 14"/>
                <a:gd name="T21" fmla="*/ 2147483647 h 46"/>
                <a:gd name="T22" fmla="*/ 2147483647 w 14"/>
                <a:gd name="T23" fmla="*/ 2147483647 h 46"/>
                <a:gd name="T24" fmla="*/ 2147483647 w 14"/>
                <a:gd name="T25" fmla="*/ 2147483647 h 46"/>
                <a:gd name="T26" fmla="*/ 2147483647 w 14"/>
                <a:gd name="T27" fmla="*/ 2147483647 h 46"/>
                <a:gd name="T28" fmla="*/ 2147483647 w 14"/>
                <a:gd name="T29" fmla="*/ 2147483647 h 46"/>
                <a:gd name="T30" fmla="*/ 2147483647 w 14"/>
                <a:gd name="T31" fmla="*/ 2147483647 h 46"/>
                <a:gd name="T32" fmla="*/ 2147483647 w 14"/>
                <a:gd name="T33" fmla="*/ 2147483647 h 46"/>
                <a:gd name="T34" fmla="*/ 2147483647 w 14"/>
                <a:gd name="T35" fmla="*/ 2147483647 h 46"/>
                <a:gd name="T36" fmla="*/ 2147483647 w 14"/>
                <a:gd name="T37" fmla="*/ 2147483647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9" name="Freeform 269"/>
            <p:cNvSpPr>
              <a:spLocks/>
            </p:cNvSpPr>
            <p:nvPr/>
          </p:nvSpPr>
          <p:spPr bwMode="auto">
            <a:xfrm>
              <a:off x="2103455" y="3529011"/>
              <a:ext cx="14288" cy="42862"/>
            </a:xfrm>
            <a:custGeom>
              <a:avLst/>
              <a:gdLst>
                <a:gd name="T0" fmla="*/ 2147483647 w 9"/>
                <a:gd name="T1" fmla="*/ 2147483647 h 27"/>
                <a:gd name="T2" fmla="*/ 2147483647 w 9"/>
                <a:gd name="T3" fmla="*/ 2147483647 h 27"/>
                <a:gd name="T4" fmla="*/ 2147483647 w 9"/>
                <a:gd name="T5" fmla="*/ 2147483647 h 27"/>
                <a:gd name="T6" fmla="*/ 2147483647 w 9"/>
                <a:gd name="T7" fmla="*/ 2147483647 h 27"/>
                <a:gd name="T8" fmla="*/ 2147483647 w 9"/>
                <a:gd name="T9" fmla="*/ 0 h 27"/>
                <a:gd name="T10" fmla="*/ 2147483647 w 9"/>
                <a:gd name="T11" fmla="*/ 0 h 27"/>
                <a:gd name="T12" fmla="*/ 2147483647 w 9"/>
                <a:gd name="T13" fmla="*/ 2147483647 h 27"/>
                <a:gd name="T14" fmla="*/ 2147483647 w 9"/>
                <a:gd name="T15" fmla="*/ 2147483647 h 27"/>
                <a:gd name="T16" fmla="*/ 0 w 9"/>
                <a:gd name="T17" fmla="*/ 2147483647 h 27"/>
                <a:gd name="T18" fmla="*/ 0 w 9"/>
                <a:gd name="T19" fmla="*/ 2147483647 h 27"/>
                <a:gd name="T20" fmla="*/ 0 w 9"/>
                <a:gd name="T21" fmla="*/ 2147483647 h 27"/>
                <a:gd name="T22" fmla="*/ 2147483647 w 9"/>
                <a:gd name="T23" fmla="*/ 2147483647 h 27"/>
                <a:gd name="T24" fmla="*/ 2147483647 w 9"/>
                <a:gd name="T25" fmla="*/ 2147483647 h 27"/>
                <a:gd name="T26" fmla="*/ 2147483647 w 9"/>
                <a:gd name="T27" fmla="*/ 2147483647 h 27"/>
                <a:gd name="T28" fmla="*/ 2147483647 w 9"/>
                <a:gd name="T29" fmla="*/ 2147483647 h 27"/>
                <a:gd name="T30" fmla="*/ 2147483647 w 9"/>
                <a:gd name="T31" fmla="*/ 2147483647 h 27"/>
                <a:gd name="T32" fmla="*/ 2147483647 w 9"/>
                <a:gd name="T33" fmla="*/ 2147483647 h 27"/>
                <a:gd name="T34" fmla="*/ 2147483647 w 9"/>
                <a:gd name="T35" fmla="*/ 2147483647 h 27"/>
                <a:gd name="T36" fmla="*/ 2147483647 w 9"/>
                <a:gd name="T37" fmla="*/ 2147483647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0" name="Freeform 270"/>
            <p:cNvSpPr>
              <a:spLocks/>
            </p:cNvSpPr>
            <p:nvPr/>
          </p:nvSpPr>
          <p:spPr bwMode="auto">
            <a:xfrm>
              <a:off x="2279668" y="3651249"/>
              <a:ext cx="22225" cy="22225"/>
            </a:xfrm>
            <a:custGeom>
              <a:avLst/>
              <a:gdLst>
                <a:gd name="T0" fmla="*/ 2147483647 w 14"/>
                <a:gd name="T1" fmla="*/ 2147483647 h 14"/>
                <a:gd name="T2" fmla="*/ 2147483647 w 14"/>
                <a:gd name="T3" fmla="*/ 2147483647 h 14"/>
                <a:gd name="T4" fmla="*/ 2147483647 w 14"/>
                <a:gd name="T5" fmla="*/ 2147483647 h 14"/>
                <a:gd name="T6" fmla="*/ 2147483647 w 14"/>
                <a:gd name="T7" fmla="*/ 2147483647 h 14"/>
                <a:gd name="T8" fmla="*/ 2147483647 w 14"/>
                <a:gd name="T9" fmla="*/ 2147483647 h 14"/>
                <a:gd name="T10" fmla="*/ 2147483647 w 14"/>
                <a:gd name="T11" fmla="*/ 2147483647 h 14"/>
                <a:gd name="T12" fmla="*/ 2147483647 w 14"/>
                <a:gd name="T13" fmla="*/ 2147483647 h 14"/>
                <a:gd name="T14" fmla="*/ 2147483647 w 14"/>
                <a:gd name="T15" fmla="*/ 2147483647 h 14"/>
                <a:gd name="T16" fmla="*/ 2147483647 w 14"/>
                <a:gd name="T17" fmla="*/ 2147483647 h 14"/>
                <a:gd name="T18" fmla="*/ 2147483647 w 14"/>
                <a:gd name="T19" fmla="*/ 2147483647 h 14"/>
                <a:gd name="T20" fmla="*/ 2147483647 w 14"/>
                <a:gd name="T21" fmla="*/ 2147483647 h 14"/>
                <a:gd name="T22" fmla="*/ 2147483647 w 14"/>
                <a:gd name="T23" fmla="*/ 2147483647 h 14"/>
                <a:gd name="T24" fmla="*/ 2147483647 w 14"/>
                <a:gd name="T25" fmla="*/ 2147483647 h 14"/>
                <a:gd name="T26" fmla="*/ 2147483647 w 14"/>
                <a:gd name="T27" fmla="*/ 2147483647 h 14"/>
                <a:gd name="T28" fmla="*/ 2147483647 w 14"/>
                <a:gd name="T29" fmla="*/ 0 h 14"/>
                <a:gd name="T30" fmla="*/ 2147483647 w 14"/>
                <a:gd name="T31" fmla="*/ 0 h 14"/>
                <a:gd name="T32" fmla="*/ 2147483647 w 14"/>
                <a:gd name="T33" fmla="*/ 0 h 14"/>
                <a:gd name="T34" fmla="*/ 2147483647 w 14"/>
                <a:gd name="T35" fmla="*/ 0 h 14"/>
                <a:gd name="T36" fmla="*/ 2147483647 w 14"/>
                <a:gd name="T37" fmla="*/ 0 h 14"/>
                <a:gd name="T38" fmla="*/ 2147483647 w 14"/>
                <a:gd name="T39" fmla="*/ 2147483647 h 14"/>
                <a:gd name="T40" fmla="*/ 2147483647 w 14"/>
                <a:gd name="T41" fmla="*/ 2147483647 h 14"/>
                <a:gd name="T42" fmla="*/ 2147483647 w 14"/>
                <a:gd name="T43" fmla="*/ 2147483647 h 14"/>
                <a:gd name="T44" fmla="*/ 2147483647 w 14"/>
                <a:gd name="T45" fmla="*/ 2147483647 h 14"/>
                <a:gd name="T46" fmla="*/ 0 w 14"/>
                <a:gd name="T47" fmla="*/ 2147483647 h 14"/>
                <a:gd name="T48" fmla="*/ 0 w 14"/>
                <a:gd name="T49" fmla="*/ 2147483647 h 14"/>
                <a:gd name="T50" fmla="*/ 0 w 14"/>
                <a:gd name="T51" fmla="*/ 2147483647 h 14"/>
                <a:gd name="T52" fmla="*/ 2147483647 w 14"/>
                <a:gd name="T53" fmla="*/ 2147483647 h 14"/>
                <a:gd name="T54" fmla="*/ 2147483647 w 14"/>
                <a:gd name="T55" fmla="*/ 2147483647 h 14"/>
                <a:gd name="T56" fmla="*/ 2147483647 w 14"/>
                <a:gd name="T57" fmla="*/ 2147483647 h 14"/>
                <a:gd name="T58" fmla="*/ 2147483647 w 14"/>
                <a:gd name="T59" fmla="*/ 2147483647 h 14"/>
                <a:gd name="T60" fmla="*/ 2147483647 w 14"/>
                <a:gd name="T61" fmla="*/ 2147483647 h 14"/>
                <a:gd name="T62" fmla="*/ 2147483647 w 14"/>
                <a:gd name="T63" fmla="*/ 2147483647 h 14"/>
                <a:gd name="T64" fmla="*/ 2147483647 w 14"/>
                <a:gd name="T65" fmla="*/ 2147483647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1" name="Freeform 271"/>
            <p:cNvSpPr>
              <a:spLocks/>
            </p:cNvSpPr>
            <p:nvPr/>
          </p:nvSpPr>
          <p:spPr bwMode="auto">
            <a:xfrm>
              <a:off x="2214580" y="3651249"/>
              <a:ext cx="11113" cy="11113"/>
            </a:xfrm>
            <a:custGeom>
              <a:avLst/>
              <a:gdLst>
                <a:gd name="T0" fmla="*/ 2147483647 w 7"/>
                <a:gd name="T1" fmla="*/ 2147483647 h 7"/>
                <a:gd name="T2" fmla="*/ 2147483647 w 7"/>
                <a:gd name="T3" fmla="*/ 2147483647 h 7"/>
                <a:gd name="T4" fmla="*/ 2147483647 w 7"/>
                <a:gd name="T5" fmla="*/ 2147483647 h 7"/>
                <a:gd name="T6" fmla="*/ 2147483647 w 7"/>
                <a:gd name="T7" fmla="*/ 2147483647 h 7"/>
                <a:gd name="T8" fmla="*/ 2147483647 w 7"/>
                <a:gd name="T9" fmla="*/ 2147483647 h 7"/>
                <a:gd name="T10" fmla="*/ 2147483647 w 7"/>
                <a:gd name="T11" fmla="*/ 2147483647 h 7"/>
                <a:gd name="T12" fmla="*/ 2147483647 w 7"/>
                <a:gd name="T13" fmla="*/ 2147483647 h 7"/>
                <a:gd name="T14" fmla="*/ 2147483647 w 7"/>
                <a:gd name="T15" fmla="*/ 0 h 7"/>
                <a:gd name="T16" fmla="*/ 2147483647 w 7"/>
                <a:gd name="T17" fmla="*/ 0 h 7"/>
                <a:gd name="T18" fmla="*/ 2147483647 w 7"/>
                <a:gd name="T19" fmla="*/ 0 h 7"/>
                <a:gd name="T20" fmla="*/ 2147483647 w 7"/>
                <a:gd name="T21" fmla="*/ 2147483647 h 7"/>
                <a:gd name="T22" fmla="*/ 0 w 7"/>
                <a:gd name="T23" fmla="*/ 2147483647 h 7"/>
                <a:gd name="T24" fmla="*/ 0 w 7"/>
                <a:gd name="T25" fmla="*/ 2147483647 h 7"/>
                <a:gd name="T26" fmla="*/ 0 w 7"/>
                <a:gd name="T27" fmla="*/ 2147483647 h 7"/>
                <a:gd name="T28" fmla="*/ 2147483647 w 7"/>
                <a:gd name="T29" fmla="*/ 2147483647 h 7"/>
                <a:gd name="T30" fmla="*/ 2147483647 w 7"/>
                <a:gd name="T31" fmla="*/ 2147483647 h 7"/>
                <a:gd name="T32" fmla="*/ 2147483647 w 7"/>
                <a:gd name="T33" fmla="*/ 214748364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2" name="Freeform 272"/>
            <p:cNvSpPr>
              <a:spLocks/>
            </p:cNvSpPr>
            <p:nvPr/>
          </p:nvSpPr>
          <p:spPr bwMode="auto">
            <a:xfrm>
              <a:off x="2233630" y="3651249"/>
              <a:ext cx="7938" cy="11113"/>
            </a:xfrm>
            <a:custGeom>
              <a:avLst/>
              <a:gdLst>
                <a:gd name="T0" fmla="*/ 2147483647 w 5"/>
                <a:gd name="T1" fmla="*/ 2147483647 h 7"/>
                <a:gd name="T2" fmla="*/ 2147483647 w 5"/>
                <a:gd name="T3" fmla="*/ 2147483647 h 7"/>
                <a:gd name="T4" fmla="*/ 2147483647 w 5"/>
                <a:gd name="T5" fmla="*/ 2147483647 h 7"/>
                <a:gd name="T6" fmla="*/ 2147483647 w 5"/>
                <a:gd name="T7" fmla="*/ 2147483647 h 7"/>
                <a:gd name="T8" fmla="*/ 2147483647 w 5"/>
                <a:gd name="T9" fmla="*/ 2147483647 h 7"/>
                <a:gd name="T10" fmla="*/ 2147483647 w 5"/>
                <a:gd name="T11" fmla="*/ 2147483647 h 7"/>
                <a:gd name="T12" fmla="*/ 2147483647 w 5"/>
                <a:gd name="T13" fmla="*/ 2147483647 h 7"/>
                <a:gd name="T14" fmla="*/ 2147483647 w 5"/>
                <a:gd name="T15" fmla="*/ 2147483647 h 7"/>
                <a:gd name="T16" fmla="*/ 2147483647 w 5"/>
                <a:gd name="T17" fmla="*/ 0 h 7"/>
                <a:gd name="T18" fmla="*/ 2147483647 w 5"/>
                <a:gd name="T19" fmla="*/ 2147483647 h 7"/>
                <a:gd name="T20" fmla="*/ 2147483647 w 5"/>
                <a:gd name="T21" fmla="*/ 2147483647 h 7"/>
                <a:gd name="T22" fmla="*/ 0 w 5"/>
                <a:gd name="T23" fmla="*/ 2147483647 h 7"/>
                <a:gd name="T24" fmla="*/ 0 w 5"/>
                <a:gd name="T25" fmla="*/ 2147483647 h 7"/>
                <a:gd name="T26" fmla="*/ 0 w 5"/>
                <a:gd name="T27" fmla="*/ 2147483647 h 7"/>
                <a:gd name="T28" fmla="*/ 2147483647 w 5"/>
                <a:gd name="T29" fmla="*/ 2147483647 h 7"/>
                <a:gd name="T30" fmla="*/ 2147483647 w 5"/>
                <a:gd name="T31" fmla="*/ 2147483647 h 7"/>
                <a:gd name="T32" fmla="*/ 2147483647 w 5"/>
                <a:gd name="T33" fmla="*/ 214748364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3" name="Freeform 273"/>
            <p:cNvSpPr>
              <a:spLocks/>
            </p:cNvSpPr>
            <p:nvPr/>
          </p:nvSpPr>
          <p:spPr bwMode="auto">
            <a:xfrm>
              <a:off x="2160605" y="3505198"/>
              <a:ext cx="30163" cy="146050"/>
            </a:xfrm>
            <a:custGeom>
              <a:avLst/>
              <a:gdLst>
                <a:gd name="T0" fmla="*/ 2147483647 w 19"/>
                <a:gd name="T1" fmla="*/ 2147483647 h 92"/>
                <a:gd name="T2" fmla="*/ 2147483647 w 19"/>
                <a:gd name="T3" fmla="*/ 2147483647 h 92"/>
                <a:gd name="T4" fmla="*/ 2147483647 w 19"/>
                <a:gd name="T5" fmla="*/ 2147483647 h 92"/>
                <a:gd name="T6" fmla="*/ 2147483647 w 19"/>
                <a:gd name="T7" fmla="*/ 2147483647 h 92"/>
                <a:gd name="T8" fmla="*/ 2147483647 w 19"/>
                <a:gd name="T9" fmla="*/ 2147483647 h 92"/>
                <a:gd name="T10" fmla="*/ 0 w 19"/>
                <a:gd name="T11" fmla="*/ 2147483647 h 92"/>
                <a:gd name="T12" fmla="*/ 0 w 19"/>
                <a:gd name="T13" fmla="*/ 2147483647 h 92"/>
                <a:gd name="T14" fmla="*/ 2147483647 w 19"/>
                <a:gd name="T15" fmla="*/ 2147483647 h 92"/>
                <a:gd name="T16" fmla="*/ 2147483647 w 19"/>
                <a:gd name="T17" fmla="*/ 2147483647 h 92"/>
                <a:gd name="T18" fmla="*/ 2147483647 w 19"/>
                <a:gd name="T19" fmla="*/ 2147483647 h 92"/>
                <a:gd name="T20" fmla="*/ 2147483647 w 19"/>
                <a:gd name="T21" fmla="*/ 2147483647 h 92"/>
                <a:gd name="T22" fmla="*/ 2147483647 w 19"/>
                <a:gd name="T23" fmla="*/ 2147483647 h 92"/>
                <a:gd name="T24" fmla="*/ 2147483647 w 19"/>
                <a:gd name="T25" fmla="*/ 2147483647 h 92"/>
                <a:gd name="T26" fmla="*/ 2147483647 w 19"/>
                <a:gd name="T27" fmla="*/ 2147483647 h 92"/>
                <a:gd name="T28" fmla="*/ 2147483647 w 19"/>
                <a:gd name="T29" fmla="*/ 2147483647 h 92"/>
                <a:gd name="T30" fmla="*/ 2147483647 w 19"/>
                <a:gd name="T31" fmla="*/ 2147483647 h 92"/>
                <a:gd name="T32" fmla="*/ 2147483647 w 19"/>
                <a:gd name="T33" fmla="*/ 2147483647 h 92"/>
                <a:gd name="T34" fmla="*/ 2147483647 w 19"/>
                <a:gd name="T35" fmla="*/ 2147483647 h 92"/>
                <a:gd name="T36" fmla="*/ 2147483647 w 19"/>
                <a:gd name="T37" fmla="*/ 2147483647 h 92"/>
                <a:gd name="T38" fmla="*/ 2147483647 w 19"/>
                <a:gd name="T39" fmla="*/ 0 h 92"/>
                <a:gd name="T40" fmla="*/ 2147483647 w 19"/>
                <a:gd name="T41" fmla="*/ 0 h 92"/>
                <a:gd name="T42" fmla="*/ 2147483647 w 19"/>
                <a:gd name="T43" fmla="*/ 0 h 92"/>
                <a:gd name="T44" fmla="*/ 2147483647 w 19"/>
                <a:gd name="T45" fmla="*/ 0 h 92"/>
                <a:gd name="T46" fmla="*/ 2147483647 w 19"/>
                <a:gd name="T47" fmla="*/ 0 h 92"/>
                <a:gd name="T48" fmla="*/ 2147483647 w 19"/>
                <a:gd name="T49" fmla="*/ 0 h 92"/>
                <a:gd name="T50" fmla="*/ 2147483647 w 19"/>
                <a:gd name="T51" fmla="*/ 2147483647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4" name="Freeform 274"/>
            <p:cNvSpPr>
              <a:spLocks/>
            </p:cNvSpPr>
            <p:nvPr/>
          </p:nvSpPr>
          <p:spPr bwMode="auto">
            <a:xfrm>
              <a:off x="2316180" y="3486148"/>
              <a:ext cx="42863" cy="165100"/>
            </a:xfrm>
            <a:custGeom>
              <a:avLst/>
              <a:gdLst>
                <a:gd name="T0" fmla="*/ 2147483647 w 27"/>
                <a:gd name="T1" fmla="*/ 0 h 104"/>
                <a:gd name="T2" fmla="*/ 2147483647 w 27"/>
                <a:gd name="T3" fmla="*/ 2147483647 h 104"/>
                <a:gd name="T4" fmla="*/ 2147483647 w 27"/>
                <a:gd name="T5" fmla="*/ 2147483647 h 104"/>
                <a:gd name="T6" fmla="*/ 2147483647 w 27"/>
                <a:gd name="T7" fmla="*/ 2147483647 h 104"/>
                <a:gd name="T8" fmla="*/ 2147483647 w 27"/>
                <a:gd name="T9" fmla="*/ 2147483647 h 104"/>
                <a:gd name="T10" fmla="*/ 2147483647 w 27"/>
                <a:gd name="T11" fmla="*/ 2147483647 h 104"/>
                <a:gd name="T12" fmla="*/ 2147483647 w 27"/>
                <a:gd name="T13" fmla="*/ 2147483647 h 104"/>
                <a:gd name="T14" fmla="*/ 2147483647 w 27"/>
                <a:gd name="T15" fmla="*/ 2147483647 h 104"/>
                <a:gd name="T16" fmla="*/ 2147483647 w 27"/>
                <a:gd name="T17" fmla="*/ 2147483647 h 104"/>
                <a:gd name="T18" fmla="*/ 2147483647 w 27"/>
                <a:gd name="T19" fmla="*/ 2147483647 h 104"/>
                <a:gd name="T20" fmla="*/ 2147483647 w 27"/>
                <a:gd name="T21" fmla="*/ 2147483647 h 104"/>
                <a:gd name="T22" fmla="*/ 2147483647 w 27"/>
                <a:gd name="T23" fmla="*/ 2147483647 h 104"/>
                <a:gd name="T24" fmla="*/ 2147483647 w 27"/>
                <a:gd name="T25" fmla="*/ 2147483647 h 104"/>
                <a:gd name="T26" fmla="*/ 2147483647 w 27"/>
                <a:gd name="T27" fmla="*/ 2147483647 h 104"/>
                <a:gd name="T28" fmla="*/ 0 w 27"/>
                <a:gd name="T29" fmla="*/ 2147483647 h 104"/>
                <a:gd name="T30" fmla="*/ 2147483647 w 27"/>
                <a:gd name="T31" fmla="*/ 2147483647 h 104"/>
                <a:gd name="T32" fmla="*/ 2147483647 w 27"/>
                <a:gd name="T33" fmla="*/ 2147483647 h 104"/>
                <a:gd name="T34" fmla="*/ 2147483647 w 27"/>
                <a:gd name="T35" fmla="*/ 0 h 104"/>
                <a:gd name="T36" fmla="*/ 214748364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5" name="Freeform 275"/>
            <p:cNvSpPr>
              <a:spLocks/>
            </p:cNvSpPr>
            <p:nvPr/>
          </p:nvSpPr>
          <p:spPr bwMode="auto">
            <a:xfrm>
              <a:off x="2160605" y="3513136"/>
              <a:ext cx="28575" cy="128587"/>
            </a:xfrm>
            <a:custGeom>
              <a:avLst/>
              <a:gdLst>
                <a:gd name="T0" fmla="*/ 2147483647 w 18"/>
                <a:gd name="T1" fmla="*/ 2147483647 h 81"/>
                <a:gd name="T2" fmla="*/ 2147483647 w 18"/>
                <a:gd name="T3" fmla="*/ 2147483647 h 81"/>
                <a:gd name="T4" fmla="*/ 2147483647 w 18"/>
                <a:gd name="T5" fmla="*/ 2147483647 h 81"/>
                <a:gd name="T6" fmla="*/ 2147483647 w 18"/>
                <a:gd name="T7" fmla="*/ 2147483647 h 81"/>
                <a:gd name="T8" fmla="*/ 2147483647 w 18"/>
                <a:gd name="T9" fmla="*/ 2147483647 h 81"/>
                <a:gd name="T10" fmla="*/ 0 w 18"/>
                <a:gd name="T11" fmla="*/ 2147483647 h 81"/>
                <a:gd name="T12" fmla="*/ 2147483647 w 18"/>
                <a:gd name="T13" fmla="*/ 2147483647 h 81"/>
                <a:gd name="T14" fmla="*/ 2147483647 w 18"/>
                <a:gd name="T15" fmla="*/ 2147483647 h 81"/>
                <a:gd name="T16" fmla="*/ 2147483647 w 18"/>
                <a:gd name="T17" fmla="*/ 2147483647 h 81"/>
                <a:gd name="T18" fmla="*/ 2147483647 w 18"/>
                <a:gd name="T19" fmla="*/ 2147483647 h 81"/>
                <a:gd name="T20" fmla="*/ 2147483647 w 18"/>
                <a:gd name="T21" fmla="*/ 2147483647 h 81"/>
                <a:gd name="T22" fmla="*/ 2147483647 w 18"/>
                <a:gd name="T23" fmla="*/ 2147483647 h 81"/>
                <a:gd name="T24" fmla="*/ 2147483647 w 18"/>
                <a:gd name="T25" fmla="*/ 2147483647 h 81"/>
                <a:gd name="T26" fmla="*/ 2147483647 w 18"/>
                <a:gd name="T27" fmla="*/ 2147483647 h 81"/>
                <a:gd name="T28" fmla="*/ 2147483647 w 18"/>
                <a:gd name="T29" fmla="*/ 2147483647 h 81"/>
                <a:gd name="T30" fmla="*/ 2147483647 w 18"/>
                <a:gd name="T31" fmla="*/ 2147483647 h 81"/>
                <a:gd name="T32" fmla="*/ 2147483647 w 18"/>
                <a:gd name="T33" fmla="*/ 2147483647 h 81"/>
                <a:gd name="T34" fmla="*/ 2147483647 w 18"/>
                <a:gd name="T35" fmla="*/ 2147483647 h 81"/>
                <a:gd name="T36" fmla="*/ 2147483647 w 18"/>
                <a:gd name="T37" fmla="*/ 2147483647 h 81"/>
                <a:gd name="T38" fmla="*/ 2147483647 w 18"/>
                <a:gd name="T39" fmla="*/ 2147483647 h 81"/>
                <a:gd name="T40" fmla="*/ 2147483647 w 18"/>
                <a:gd name="T41" fmla="*/ 2147483647 h 81"/>
                <a:gd name="T42" fmla="*/ 2147483647 w 18"/>
                <a:gd name="T43" fmla="*/ 0 h 81"/>
                <a:gd name="T44" fmla="*/ 2147483647 w 18"/>
                <a:gd name="T45" fmla="*/ 0 h 81"/>
                <a:gd name="T46" fmla="*/ 2147483647 w 18"/>
                <a:gd name="T47" fmla="*/ 2147483647 h 81"/>
                <a:gd name="T48" fmla="*/ 2147483647 w 18"/>
                <a:gd name="T49" fmla="*/ 2147483647 h 81"/>
                <a:gd name="T50" fmla="*/ 2147483647 w 18"/>
                <a:gd name="T51" fmla="*/ 2147483647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6" name="Freeform 276"/>
            <p:cNvSpPr>
              <a:spLocks/>
            </p:cNvSpPr>
            <p:nvPr/>
          </p:nvSpPr>
          <p:spPr bwMode="auto">
            <a:xfrm>
              <a:off x="2162193" y="3521073"/>
              <a:ext cx="22225" cy="109538"/>
            </a:xfrm>
            <a:custGeom>
              <a:avLst/>
              <a:gdLst>
                <a:gd name="T0" fmla="*/ 2147483647 w 14"/>
                <a:gd name="T1" fmla="*/ 2147483647 h 69"/>
                <a:gd name="T2" fmla="*/ 2147483647 w 14"/>
                <a:gd name="T3" fmla="*/ 2147483647 h 69"/>
                <a:gd name="T4" fmla="*/ 2147483647 w 14"/>
                <a:gd name="T5" fmla="*/ 2147483647 h 69"/>
                <a:gd name="T6" fmla="*/ 2147483647 w 14"/>
                <a:gd name="T7" fmla="*/ 2147483647 h 69"/>
                <a:gd name="T8" fmla="*/ 2147483647 w 14"/>
                <a:gd name="T9" fmla="*/ 2147483647 h 69"/>
                <a:gd name="T10" fmla="*/ 0 w 14"/>
                <a:gd name="T11" fmla="*/ 2147483647 h 69"/>
                <a:gd name="T12" fmla="*/ 0 w 14"/>
                <a:gd name="T13" fmla="*/ 2147483647 h 69"/>
                <a:gd name="T14" fmla="*/ 2147483647 w 14"/>
                <a:gd name="T15" fmla="*/ 2147483647 h 69"/>
                <a:gd name="T16" fmla="*/ 2147483647 w 14"/>
                <a:gd name="T17" fmla="*/ 2147483647 h 69"/>
                <a:gd name="T18" fmla="*/ 2147483647 w 14"/>
                <a:gd name="T19" fmla="*/ 2147483647 h 69"/>
                <a:gd name="T20" fmla="*/ 2147483647 w 14"/>
                <a:gd name="T21" fmla="*/ 2147483647 h 69"/>
                <a:gd name="T22" fmla="*/ 2147483647 w 14"/>
                <a:gd name="T23" fmla="*/ 2147483647 h 69"/>
                <a:gd name="T24" fmla="*/ 2147483647 w 14"/>
                <a:gd name="T25" fmla="*/ 2147483647 h 69"/>
                <a:gd name="T26" fmla="*/ 2147483647 w 14"/>
                <a:gd name="T27" fmla="*/ 2147483647 h 69"/>
                <a:gd name="T28" fmla="*/ 2147483647 w 14"/>
                <a:gd name="T29" fmla="*/ 2147483647 h 69"/>
                <a:gd name="T30" fmla="*/ 2147483647 w 14"/>
                <a:gd name="T31" fmla="*/ 2147483647 h 69"/>
                <a:gd name="T32" fmla="*/ 2147483647 w 14"/>
                <a:gd name="T33" fmla="*/ 2147483647 h 69"/>
                <a:gd name="T34" fmla="*/ 2147483647 w 14"/>
                <a:gd name="T35" fmla="*/ 2147483647 h 69"/>
                <a:gd name="T36" fmla="*/ 2147483647 w 14"/>
                <a:gd name="T37" fmla="*/ 2147483647 h 69"/>
                <a:gd name="T38" fmla="*/ 2147483647 w 14"/>
                <a:gd name="T39" fmla="*/ 2147483647 h 69"/>
                <a:gd name="T40" fmla="*/ 2147483647 w 14"/>
                <a:gd name="T41" fmla="*/ 0 h 69"/>
                <a:gd name="T42" fmla="*/ 2147483647 w 14"/>
                <a:gd name="T43" fmla="*/ 0 h 69"/>
                <a:gd name="T44" fmla="*/ 2147483647 w 14"/>
                <a:gd name="T45" fmla="*/ 0 h 69"/>
                <a:gd name="T46" fmla="*/ 2147483647 w 14"/>
                <a:gd name="T47" fmla="*/ 0 h 69"/>
                <a:gd name="T48" fmla="*/ 2147483647 w 14"/>
                <a:gd name="T49" fmla="*/ 2147483647 h 69"/>
                <a:gd name="T50" fmla="*/ 2147483647 w 14"/>
                <a:gd name="T51" fmla="*/ 2147483647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7" name="Freeform 277"/>
            <p:cNvSpPr>
              <a:spLocks/>
            </p:cNvSpPr>
            <p:nvPr/>
          </p:nvSpPr>
          <p:spPr bwMode="auto">
            <a:xfrm>
              <a:off x="2163780" y="3530598"/>
              <a:ext cx="19050" cy="90488"/>
            </a:xfrm>
            <a:custGeom>
              <a:avLst/>
              <a:gdLst>
                <a:gd name="T0" fmla="*/ 2147483647 w 12"/>
                <a:gd name="T1" fmla="*/ 2147483647 h 57"/>
                <a:gd name="T2" fmla="*/ 2147483647 w 12"/>
                <a:gd name="T3" fmla="*/ 2147483647 h 57"/>
                <a:gd name="T4" fmla="*/ 2147483647 w 12"/>
                <a:gd name="T5" fmla="*/ 2147483647 h 57"/>
                <a:gd name="T6" fmla="*/ 2147483647 w 12"/>
                <a:gd name="T7" fmla="*/ 2147483647 h 57"/>
                <a:gd name="T8" fmla="*/ 0 w 12"/>
                <a:gd name="T9" fmla="*/ 2147483647 h 57"/>
                <a:gd name="T10" fmla="*/ 0 w 12"/>
                <a:gd name="T11" fmla="*/ 2147483647 h 57"/>
                <a:gd name="T12" fmla="*/ 0 w 12"/>
                <a:gd name="T13" fmla="*/ 2147483647 h 57"/>
                <a:gd name="T14" fmla="*/ 2147483647 w 12"/>
                <a:gd name="T15" fmla="*/ 2147483647 h 57"/>
                <a:gd name="T16" fmla="*/ 2147483647 w 12"/>
                <a:gd name="T17" fmla="*/ 2147483647 h 57"/>
                <a:gd name="T18" fmla="*/ 2147483647 w 12"/>
                <a:gd name="T19" fmla="*/ 2147483647 h 57"/>
                <a:gd name="T20" fmla="*/ 2147483647 w 12"/>
                <a:gd name="T21" fmla="*/ 2147483647 h 57"/>
                <a:gd name="T22" fmla="*/ 2147483647 w 12"/>
                <a:gd name="T23" fmla="*/ 2147483647 h 57"/>
                <a:gd name="T24" fmla="*/ 2147483647 w 12"/>
                <a:gd name="T25" fmla="*/ 2147483647 h 57"/>
                <a:gd name="T26" fmla="*/ 2147483647 w 12"/>
                <a:gd name="T27" fmla="*/ 2147483647 h 57"/>
                <a:gd name="T28" fmla="*/ 2147483647 w 12"/>
                <a:gd name="T29" fmla="*/ 2147483647 h 57"/>
                <a:gd name="T30" fmla="*/ 2147483647 w 12"/>
                <a:gd name="T31" fmla="*/ 2147483647 h 57"/>
                <a:gd name="T32" fmla="*/ 2147483647 w 12"/>
                <a:gd name="T33" fmla="*/ 2147483647 h 57"/>
                <a:gd name="T34" fmla="*/ 2147483647 w 12"/>
                <a:gd name="T35" fmla="*/ 0 h 57"/>
                <a:gd name="T36" fmla="*/ 2147483647 w 12"/>
                <a:gd name="T37" fmla="*/ 0 h 57"/>
                <a:gd name="T38" fmla="*/ 2147483647 w 12"/>
                <a:gd name="T39" fmla="*/ 0 h 57"/>
                <a:gd name="T40" fmla="*/ 2147483647 w 12"/>
                <a:gd name="T41" fmla="*/ 0 h 57"/>
                <a:gd name="T42" fmla="*/ 2147483647 w 12"/>
                <a:gd name="T43" fmla="*/ 0 h 57"/>
                <a:gd name="T44" fmla="*/ 2147483647 w 12"/>
                <a:gd name="T45" fmla="*/ 0 h 57"/>
                <a:gd name="T46" fmla="*/ 2147483647 w 12"/>
                <a:gd name="T47" fmla="*/ 0 h 57"/>
                <a:gd name="T48" fmla="*/ 2147483647 w 12"/>
                <a:gd name="T49" fmla="*/ 0 h 57"/>
                <a:gd name="T50" fmla="*/ 2147483647 w 12"/>
                <a:gd name="T51" fmla="*/ 2147483647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8" name="Freeform 278"/>
            <p:cNvSpPr>
              <a:spLocks/>
            </p:cNvSpPr>
            <p:nvPr/>
          </p:nvSpPr>
          <p:spPr bwMode="auto">
            <a:xfrm>
              <a:off x="2163780" y="3538536"/>
              <a:ext cx="15875" cy="71437"/>
            </a:xfrm>
            <a:custGeom>
              <a:avLst/>
              <a:gdLst>
                <a:gd name="T0" fmla="*/ 2147483647 w 10"/>
                <a:gd name="T1" fmla="*/ 2147483647 h 45"/>
                <a:gd name="T2" fmla="*/ 2147483647 w 10"/>
                <a:gd name="T3" fmla="*/ 2147483647 h 45"/>
                <a:gd name="T4" fmla="*/ 2147483647 w 10"/>
                <a:gd name="T5" fmla="*/ 2147483647 h 45"/>
                <a:gd name="T6" fmla="*/ 2147483647 w 10"/>
                <a:gd name="T7" fmla="*/ 2147483647 h 45"/>
                <a:gd name="T8" fmla="*/ 2147483647 w 10"/>
                <a:gd name="T9" fmla="*/ 2147483647 h 45"/>
                <a:gd name="T10" fmla="*/ 0 w 10"/>
                <a:gd name="T11" fmla="*/ 2147483647 h 45"/>
                <a:gd name="T12" fmla="*/ 0 w 10"/>
                <a:gd name="T13" fmla="*/ 2147483647 h 45"/>
                <a:gd name="T14" fmla="*/ 2147483647 w 10"/>
                <a:gd name="T15" fmla="*/ 2147483647 h 45"/>
                <a:gd name="T16" fmla="*/ 2147483647 w 10"/>
                <a:gd name="T17" fmla="*/ 2147483647 h 45"/>
                <a:gd name="T18" fmla="*/ 2147483647 w 10"/>
                <a:gd name="T19" fmla="*/ 2147483647 h 45"/>
                <a:gd name="T20" fmla="*/ 2147483647 w 10"/>
                <a:gd name="T21" fmla="*/ 2147483647 h 45"/>
                <a:gd name="T22" fmla="*/ 2147483647 w 10"/>
                <a:gd name="T23" fmla="*/ 2147483647 h 45"/>
                <a:gd name="T24" fmla="*/ 2147483647 w 10"/>
                <a:gd name="T25" fmla="*/ 2147483647 h 45"/>
                <a:gd name="T26" fmla="*/ 2147483647 w 10"/>
                <a:gd name="T27" fmla="*/ 2147483647 h 45"/>
                <a:gd name="T28" fmla="*/ 2147483647 w 10"/>
                <a:gd name="T29" fmla="*/ 2147483647 h 45"/>
                <a:gd name="T30" fmla="*/ 2147483647 w 10"/>
                <a:gd name="T31" fmla="*/ 2147483647 h 45"/>
                <a:gd name="T32" fmla="*/ 2147483647 w 10"/>
                <a:gd name="T33" fmla="*/ 2147483647 h 45"/>
                <a:gd name="T34" fmla="*/ 2147483647 w 10"/>
                <a:gd name="T35" fmla="*/ 2147483647 h 45"/>
                <a:gd name="T36" fmla="*/ 2147483647 w 10"/>
                <a:gd name="T37" fmla="*/ 2147483647 h 45"/>
                <a:gd name="T38" fmla="*/ 2147483647 w 10"/>
                <a:gd name="T39" fmla="*/ 2147483647 h 45"/>
                <a:gd name="T40" fmla="*/ 2147483647 w 10"/>
                <a:gd name="T41" fmla="*/ 2147483647 h 45"/>
                <a:gd name="T42" fmla="*/ 2147483647 w 10"/>
                <a:gd name="T43" fmla="*/ 0 h 45"/>
                <a:gd name="T44" fmla="*/ 2147483647 w 10"/>
                <a:gd name="T45" fmla="*/ 0 h 45"/>
                <a:gd name="T46" fmla="*/ 2147483647 w 10"/>
                <a:gd name="T47" fmla="*/ 2147483647 h 45"/>
                <a:gd name="T48" fmla="*/ 2147483647 w 10"/>
                <a:gd name="T49" fmla="*/ 2147483647 h 45"/>
                <a:gd name="T50" fmla="*/ 2147483647 w 10"/>
                <a:gd name="T51" fmla="*/ 2147483647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19" name="Freeform 279"/>
            <p:cNvSpPr>
              <a:spLocks/>
            </p:cNvSpPr>
            <p:nvPr/>
          </p:nvSpPr>
          <p:spPr bwMode="auto">
            <a:xfrm>
              <a:off x="2166955" y="3548061"/>
              <a:ext cx="11113" cy="53975"/>
            </a:xfrm>
            <a:custGeom>
              <a:avLst/>
              <a:gdLst>
                <a:gd name="T0" fmla="*/ 2147483647 w 7"/>
                <a:gd name="T1" fmla="*/ 2147483647 h 34"/>
                <a:gd name="T2" fmla="*/ 2147483647 w 7"/>
                <a:gd name="T3" fmla="*/ 2147483647 h 34"/>
                <a:gd name="T4" fmla="*/ 2147483647 w 7"/>
                <a:gd name="T5" fmla="*/ 2147483647 h 34"/>
                <a:gd name="T6" fmla="*/ 0 w 7"/>
                <a:gd name="T7" fmla="*/ 2147483647 h 34"/>
                <a:gd name="T8" fmla="*/ 0 w 7"/>
                <a:gd name="T9" fmla="*/ 2147483647 h 34"/>
                <a:gd name="T10" fmla="*/ 0 w 7"/>
                <a:gd name="T11" fmla="*/ 2147483647 h 34"/>
                <a:gd name="T12" fmla="*/ 0 w 7"/>
                <a:gd name="T13" fmla="*/ 2147483647 h 34"/>
                <a:gd name="T14" fmla="*/ 0 w 7"/>
                <a:gd name="T15" fmla="*/ 2147483647 h 34"/>
                <a:gd name="T16" fmla="*/ 2147483647 w 7"/>
                <a:gd name="T17" fmla="*/ 2147483647 h 34"/>
                <a:gd name="T18" fmla="*/ 2147483647 w 7"/>
                <a:gd name="T19" fmla="*/ 2147483647 h 34"/>
                <a:gd name="T20" fmla="*/ 2147483647 w 7"/>
                <a:gd name="T21" fmla="*/ 2147483647 h 34"/>
                <a:gd name="T22" fmla="*/ 2147483647 w 7"/>
                <a:gd name="T23" fmla="*/ 2147483647 h 34"/>
                <a:gd name="T24" fmla="*/ 2147483647 w 7"/>
                <a:gd name="T25" fmla="*/ 2147483647 h 34"/>
                <a:gd name="T26" fmla="*/ 2147483647 w 7"/>
                <a:gd name="T27" fmla="*/ 2147483647 h 34"/>
                <a:gd name="T28" fmla="*/ 2147483647 w 7"/>
                <a:gd name="T29" fmla="*/ 2147483647 h 34"/>
                <a:gd name="T30" fmla="*/ 2147483647 w 7"/>
                <a:gd name="T31" fmla="*/ 2147483647 h 34"/>
                <a:gd name="T32" fmla="*/ 2147483647 w 7"/>
                <a:gd name="T33" fmla="*/ 2147483647 h 34"/>
                <a:gd name="T34" fmla="*/ 2147483647 w 7"/>
                <a:gd name="T35" fmla="*/ 2147483647 h 34"/>
                <a:gd name="T36" fmla="*/ 2147483647 w 7"/>
                <a:gd name="T37" fmla="*/ 2147483647 h 34"/>
                <a:gd name="T38" fmla="*/ 2147483647 w 7"/>
                <a:gd name="T39" fmla="*/ 0 h 34"/>
                <a:gd name="T40" fmla="*/ 2147483647 w 7"/>
                <a:gd name="T41" fmla="*/ 0 h 34"/>
                <a:gd name="T42" fmla="*/ 2147483647 w 7"/>
                <a:gd name="T43" fmla="*/ 0 h 34"/>
                <a:gd name="T44" fmla="*/ 2147483647 w 7"/>
                <a:gd name="T45" fmla="*/ 0 h 34"/>
                <a:gd name="T46" fmla="*/ 2147483647 w 7"/>
                <a:gd name="T47" fmla="*/ 0 h 34"/>
                <a:gd name="T48" fmla="*/ 2147483647 w 7"/>
                <a:gd name="T49" fmla="*/ 0 h 34"/>
                <a:gd name="T50" fmla="*/ 2147483647 w 7"/>
                <a:gd name="T51" fmla="*/ 2147483647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0" name="Freeform 280"/>
            <p:cNvSpPr>
              <a:spLocks/>
            </p:cNvSpPr>
            <p:nvPr/>
          </p:nvSpPr>
          <p:spPr bwMode="auto">
            <a:xfrm>
              <a:off x="2317768" y="3495673"/>
              <a:ext cx="38100" cy="144463"/>
            </a:xfrm>
            <a:custGeom>
              <a:avLst/>
              <a:gdLst>
                <a:gd name="T0" fmla="*/ 2147483647 w 24"/>
                <a:gd name="T1" fmla="*/ 2147483647 h 91"/>
                <a:gd name="T2" fmla="*/ 2147483647 w 24"/>
                <a:gd name="T3" fmla="*/ 2147483647 h 91"/>
                <a:gd name="T4" fmla="*/ 2147483647 w 24"/>
                <a:gd name="T5" fmla="*/ 2147483647 h 91"/>
                <a:gd name="T6" fmla="*/ 2147483647 w 24"/>
                <a:gd name="T7" fmla="*/ 2147483647 h 91"/>
                <a:gd name="T8" fmla="*/ 2147483647 w 24"/>
                <a:gd name="T9" fmla="*/ 2147483647 h 91"/>
                <a:gd name="T10" fmla="*/ 2147483647 w 24"/>
                <a:gd name="T11" fmla="*/ 2147483647 h 91"/>
                <a:gd name="T12" fmla="*/ 2147483647 w 24"/>
                <a:gd name="T13" fmla="*/ 2147483647 h 91"/>
                <a:gd name="T14" fmla="*/ 2147483647 w 24"/>
                <a:gd name="T15" fmla="*/ 2147483647 h 91"/>
                <a:gd name="T16" fmla="*/ 2147483647 w 24"/>
                <a:gd name="T17" fmla="*/ 2147483647 h 91"/>
                <a:gd name="T18" fmla="*/ 2147483647 w 24"/>
                <a:gd name="T19" fmla="*/ 2147483647 h 91"/>
                <a:gd name="T20" fmla="*/ 2147483647 w 24"/>
                <a:gd name="T21" fmla="*/ 2147483647 h 91"/>
                <a:gd name="T22" fmla="*/ 2147483647 w 24"/>
                <a:gd name="T23" fmla="*/ 2147483647 h 91"/>
                <a:gd name="T24" fmla="*/ 2147483647 w 24"/>
                <a:gd name="T25" fmla="*/ 2147483647 h 91"/>
                <a:gd name="T26" fmla="*/ 0 w 24"/>
                <a:gd name="T27" fmla="*/ 2147483647 h 91"/>
                <a:gd name="T28" fmla="*/ 0 w 24"/>
                <a:gd name="T29" fmla="*/ 2147483647 h 91"/>
                <a:gd name="T30" fmla="*/ 2147483647 w 24"/>
                <a:gd name="T31" fmla="*/ 2147483647 h 91"/>
                <a:gd name="T32" fmla="*/ 2147483647 w 24"/>
                <a:gd name="T33" fmla="*/ 2147483647 h 91"/>
                <a:gd name="T34" fmla="*/ 2147483647 w 24"/>
                <a:gd name="T35" fmla="*/ 0 h 91"/>
                <a:gd name="T36" fmla="*/ 2147483647 w 24"/>
                <a:gd name="T37" fmla="*/ 2147483647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1" name="Freeform 281"/>
            <p:cNvSpPr>
              <a:spLocks/>
            </p:cNvSpPr>
            <p:nvPr/>
          </p:nvSpPr>
          <p:spPr bwMode="auto">
            <a:xfrm>
              <a:off x="2319355" y="3506786"/>
              <a:ext cx="30163" cy="122237"/>
            </a:xfrm>
            <a:custGeom>
              <a:avLst/>
              <a:gdLst>
                <a:gd name="T0" fmla="*/ 2147483647 w 19"/>
                <a:gd name="T1" fmla="*/ 0 h 77"/>
                <a:gd name="T2" fmla="*/ 2147483647 w 19"/>
                <a:gd name="T3" fmla="*/ 2147483647 h 77"/>
                <a:gd name="T4" fmla="*/ 2147483647 w 19"/>
                <a:gd name="T5" fmla="*/ 2147483647 h 77"/>
                <a:gd name="T6" fmla="*/ 2147483647 w 19"/>
                <a:gd name="T7" fmla="*/ 2147483647 h 77"/>
                <a:gd name="T8" fmla="*/ 2147483647 w 19"/>
                <a:gd name="T9" fmla="*/ 2147483647 h 77"/>
                <a:gd name="T10" fmla="*/ 2147483647 w 19"/>
                <a:gd name="T11" fmla="*/ 2147483647 h 77"/>
                <a:gd name="T12" fmla="*/ 2147483647 w 19"/>
                <a:gd name="T13" fmla="*/ 2147483647 h 77"/>
                <a:gd name="T14" fmla="*/ 2147483647 w 19"/>
                <a:gd name="T15" fmla="*/ 2147483647 h 77"/>
                <a:gd name="T16" fmla="*/ 2147483647 w 19"/>
                <a:gd name="T17" fmla="*/ 2147483647 h 77"/>
                <a:gd name="T18" fmla="*/ 2147483647 w 19"/>
                <a:gd name="T19" fmla="*/ 2147483647 h 77"/>
                <a:gd name="T20" fmla="*/ 2147483647 w 19"/>
                <a:gd name="T21" fmla="*/ 2147483647 h 77"/>
                <a:gd name="T22" fmla="*/ 2147483647 w 19"/>
                <a:gd name="T23" fmla="*/ 2147483647 h 77"/>
                <a:gd name="T24" fmla="*/ 2147483647 w 19"/>
                <a:gd name="T25" fmla="*/ 2147483647 h 77"/>
                <a:gd name="T26" fmla="*/ 0 w 19"/>
                <a:gd name="T27" fmla="*/ 2147483647 h 77"/>
                <a:gd name="T28" fmla="*/ 0 w 19"/>
                <a:gd name="T29" fmla="*/ 2147483647 h 77"/>
                <a:gd name="T30" fmla="*/ 0 w 19"/>
                <a:gd name="T31" fmla="*/ 2147483647 h 77"/>
                <a:gd name="T32" fmla="*/ 2147483647 w 19"/>
                <a:gd name="T33" fmla="*/ 2147483647 h 77"/>
                <a:gd name="T34" fmla="*/ 2147483647 w 19"/>
                <a:gd name="T35" fmla="*/ 0 h 77"/>
                <a:gd name="T36" fmla="*/ 2147483647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2" name="Freeform 282"/>
            <p:cNvSpPr>
              <a:spLocks/>
            </p:cNvSpPr>
            <p:nvPr/>
          </p:nvSpPr>
          <p:spPr bwMode="auto">
            <a:xfrm>
              <a:off x="2322530" y="3516311"/>
              <a:ext cx="23813" cy="101600"/>
            </a:xfrm>
            <a:custGeom>
              <a:avLst/>
              <a:gdLst>
                <a:gd name="T0" fmla="*/ 2147483647 w 15"/>
                <a:gd name="T1" fmla="*/ 0 h 64"/>
                <a:gd name="T2" fmla="*/ 2147483647 w 15"/>
                <a:gd name="T3" fmla="*/ 2147483647 h 64"/>
                <a:gd name="T4" fmla="*/ 2147483647 w 15"/>
                <a:gd name="T5" fmla="*/ 2147483647 h 64"/>
                <a:gd name="T6" fmla="*/ 2147483647 w 15"/>
                <a:gd name="T7" fmla="*/ 2147483647 h 64"/>
                <a:gd name="T8" fmla="*/ 2147483647 w 15"/>
                <a:gd name="T9" fmla="*/ 2147483647 h 64"/>
                <a:gd name="T10" fmla="*/ 2147483647 w 15"/>
                <a:gd name="T11" fmla="*/ 2147483647 h 64"/>
                <a:gd name="T12" fmla="*/ 2147483647 w 15"/>
                <a:gd name="T13" fmla="*/ 2147483647 h 64"/>
                <a:gd name="T14" fmla="*/ 2147483647 w 15"/>
                <a:gd name="T15" fmla="*/ 2147483647 h 64"/>
                <a:gd name="T16" fmla="*/ 2147483647 w 15"/>
                <a:gd name="T17" fmla="*/ 2147483647 h 64"/>
                <a:gd name="T18" fmla="*/ 2147483647 w 15"/>
                <a:gd name="T19" fmla="*/ 2147483647 h 64"/>
                <a:gd name="T20" fmla="*/ 2147483647 w 15"/>
                <a:gd name="T21" fmla="*/ 2147483647 h 64"/>
                <a:gd name="T22" fmla="*/ 2147483647 w 15"/>
                <a:gd name="T23" fmla="*/ 2147483647 h 64"/>
                <a:gd name="T24" fmla="*/ 0 w 15"/>
                <a:gd name="T25" fmla="*/ 2147483647 h 64"/>
                <a:gd name="T26" fmla="*/ 0 w 15"/>
                <a:gd name="T27" fmla="*/ 2147483647 h 64"/>
                <a:gd name="T28" fmla="*/ 0 w 15"/>
                <a:gd name="T29" fmla="*/ 2147483647 h 64"/>
                <a:gd name="T30" fmla="*/ 0 w 15"/>
                <a:gd name="T31" fmla="*/ 2147483647 h 64"/>
                <a:gd name="T32" fmla="*/ 2147483647 w 15"/>
                <a:gd name="T33" fmla="*/ 2147483647 h 64"/>
                <a:gd name="T34" fmla="*/ 2147483647 w 15"/>
                <a:gd name="T35" fmla="*/ 0 h 64"/>
                <a:gd name="T36" fmla="*/ 2147483647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3" name="Freeform 283"/>
            <p:cNvSpPr>
              <a:spLocks/>
            </p:cNvSpPr>
            <p:nvPr/>
          </p:nvSpPr>
          <p:spPr bwMode="auto">
            <a:xfrm>
              <a:off x="2322530" y="3525836"/>
              <a:ext cx="19050" cy="80962"/>
            </a:xfrm>
            <a:custGeom>
              <a:avLst/>
              <a:gdLst>
                <a:gd name="T0" fmla="*/ 2147483647 w 12"/>
                <a:gd name="T1" fmla="*/ 2147483647 h 51"/>
                <a:gd name="T2" fmla="*/ 2147483647 w 12"/>
                <a:gd name="T3" fmla="*/ 2147483647 h 51"/>
                <a:gd name="T4" fmla="*/ 2147483647 w 12"/>
                <a:gd name="T5" fmla="*/ 2147483647 h 51"/>
                <a:gd name="T6" fmla="*/ 2147483647 w 12"/>
                <a:gd name="T7" fmla="*/ 2147483647 h 51"/>
                <a:gd name="T8" fmla="*/ 2147483647 w 12"/>
                <a:gd name="T9" fmla="*/ 2147483647 h 51"/>
                <a:gd name="T10" fmla="*/ 2147483647 w 12"/>
                <a:gd name="T11" fmla="*/ 2147483647 h 51"/>
                <a:gd name="T12" fmla="*/ 2147483647 w 12"/>
                <a:gd name="T13" fmla="*/ 2147483647 h 51"/>
                <a:gd name="T14" fmla="*/ 2147483647 w 12"/>
                <a:gd name="T15" fmla="*/ 2147483647 h 51"/>
                <a:gd name="T16" fmla="*/ 2147483647 w 12"/>
                <a:gd name="T17" fmla="*/ 2147483647 h 51"/>
                <a:gd name="T18" fmla="*/ 2147483647 w 12"/>
                <a:gd name="T19" fmla="*/ 2147483647 h 51"/>
                <a:gd name="T20" fmla="*/ 2147483647 w 12"/>
                <a:gd name="T21" fmla="*/ 2147483647 h 51"/>
                <a:gd name="T22" fmla="*/ 2147483647 w 12"/>
                <a:gd name="T23" fmla="*/ 2147483647 h 51"/>
                <a:gd name="T24" fmla="*/ 2147483647 w 12"/>
                <a:gd name="T25" fmla="*/ 2147483647 h 51"/>
                <a:gd name="T26" fmla="*/ 2147483647 w 12"/>
                <a:gd name="T27" fmla="*/ 2147483647 h 51"/>
                <a:gd name="T28" fmla="*/ 0 w 12"/>
                <a:gd name="T29" fmla="*/ 2147483647 h 51"/>
                <a:gd name="T30" fmla="*/ 2147483647 w 12"/>
                <a:gd name="T31" fmla="*/ 2147483647 h 51"/>
                <a:gd name="T32" fmla="*/ 2147483647 w 12"/>
                <a:gd name="T33" fmla="*/ 2147483647 h 51"/>
                <a:gd name="T34" fmla="*/ 2147483647 w 12"/>
                <a:gd name="T35" fmla="*/ 0 h 51"/>
                <a:gd name="T36" fmla="*/ 2147483647 w 12"/>
                <a:gd name="T37" fmla="*/ 2147483647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4" name="Freeform 284"/>
            <p:cNvSpPr>
              <a:spLocks/>
            </p:cNvSpPr>
            <p:nvPr/>
          </p:nvSpPr>
          <p:spPr bwMode="auto">
            <a:xfrm>
              <a:off x="2324118" y="3536948"/>
              <a:ext cx="14287" cy="58738"/>
            </a:xfrm>
            <a:custGeom>
              <a:avLst/>
              <a:gdLst>
                <a:gd name="T0" fmla="*/ 2147483647 w 9"/>
                <a:gd name="T1" fmla="*/ 0 h 37"/>
                <a:gd name="T2" fmla="*/ 2147483647 w 9"/>
                <a:gd name="T3" fmla="*/ 0 h 37"/>
                <a:gd name="T4" fmla="*/ 2147483647 w 9"/>
                <a:gd name="T5" fmla="*/ 2147483647 h 37"/>
                <a:gd name="T6" fmla="*/ 2147483647 w 9"/>
                <a:gd name="T7" fmla="*/ 2147483647 h 37"/>
                <a:gd name="T8" fmla="*/ 2147483647 w 9"/>
                <a:gd name="T9" fmla="*/ 2147483647 h 37"/>
                <a:gd name="T10" fmla="*/ 2147483647 w 9"/>
                <a:gd name="T11" fmla="*/ 2147483647 h 37"/>
                <a:gd name="T12" fmla="*/ 2147483647 w 9"/>
                <a:gd name="T13" fmla="*/ 2147483647 h 37"/>
                <a:gd name="T14" fmla="*/ 2147483647 w 9"/>
                <a:gd name="T15" fmla="*/ 2147483647 h 37"/>
                <a:gd name="T16" fmla="*/ 2147483647 w 9"/>
                <a:gd name="T17" fmla="*/ 2147483647 h 37"/>
                <a:gd name="T18" fmla="*/ 2147483647 w 9"/>
                <a:gd name="T19" fmla="*/ 2147483647 h 37"/>
                <a:gd name="T20" fmla="*/ 2147483647 w 9"/>
                <a:gd name="T21" fmla="*/ 2147483647 h 37"/>
                <a:gd name="T22" fmla="*/ 2147483647 w 9"/>
                <a:gd name="T23" fmla="*/ 2147483647 h 37"/>
                <a:gd name="T24" fmla="*/ 2147483647 w 9"/>
                <a:gd name="T25" fmla="*/ 2147483647 h 37"/>
                <a:gd name="T26" fmla="*/ 0 w 9"/>
                <a:gd name="T27" fmla="*/ 2147483647 h 37"/>
                <a:gd name="T28" fmla="*/ 0 w 9"/>
                <a:gd name="T29" fmla="*/ 2147483647 h 37"/>
                <a:gd name="T30" fmla="*/ 0 w 9"/>
                <a:gd name="T31" fmla="*/ 2147483647 h 37"/>
                <a:gd name="T32" fmla="*/ 2147483647 w 9"/>
                <a:gd name="T33" fmla="*/ 2147483647 h 37"/>
                <a:gd name="T34" fmla="*/ 2147483647 w 9"/>
                <a:gd name="T35" fmla="*/ 0 h 37"/>
                <a:gd name="T36" fmla="*/ 2147483647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5" name="Rectangle 285"/>
            <p:cNvSpPr>
              <a:spLocks noChangeArrowheads="1"/>
            </p:cNvSpPr>
            <p:nvPr/>
          </p:nvSpPr>
          <p:spPr bwMode="auto">
            <a:xfrm>
              <a:off x="2128855" y="3521073"/>
              <a:ext cx="6350" cy="1873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6" name="Freeform 286"/>
            <p:cNvSpPr>
              <a:spLocks/>
            </p:cNvSpPr>
            <p:nvPr/>
          </p:nvSpPr>
          <p:spPr bwMode="auto">
            <a:xfrm>
              <a:off x="2195530" y="3517898"/>
              <a:ext cx="73025" cy="87313"/>
            </a:xfrm>
            <a:custGeom>
              <a:avLst/>
              <a:gdLst>
                <a:gd name="T0" fmla="*/ 2147483647 w 46"/>
                <a:gd name="T1" fmla="*/ 2147483647 h 55"/>
                <a:gd name="T2" fmla="*/ 2147483647 w 46"/>
                <a:gd name="T3" fmla="*/ 2147483647 h 55"/>
                <a:gd name="T4" fmla="*/ 2147483647 w 46"/>
                <a:gd name="T5" fmla="*/ 2147483647 h 55"/>
                <a:gd name="T6" fmla="*/ 2147483647 w 46"/>
                <a:gd name="T7" fmla="*/ 2147483647 h 55"/>
                <a:gd name="T8" fmla="*/ 0 w 46"/>
                <a:gd name="T9" fmla="*/ 2147483647 h 55"/>
                <a:gd name="T10" fmla="*/ 0 w 46"/>
                <a:gd name="T11" fmla="*/ 2147483647 h 55"/>
                <a:gd name="T12" fmla="*/ 0 w 46"/>
                <a:gd name="T13" fmla="*/ 2147483647 h 55"/>
                <a:gd name="T14" fmla="*/ 0 w 46"/>
                <a:gd name="T15" fmla="*/ 2147483647 h 55"/>
                <a:gd name="T16" fmla="*/ 2147483647 w 46"/>
                <a:gd name="T17" fmla="*/ 2147483647 h 55"/>
                <a:gd name="T18" fmla="*/ 2147483647 w 46"/>
                <a:gd name="T19" fmla="*/ 2147483647 h 55"/>
                <a:gd name="T20" fmla="*/ 2147483647 w 46"/>
                <a:gd name="T21" fmla="*/ 2147483647 h 55"/>
                <a:gd name="T22" fmla="*/ 2147483647 w 46"/>
                <a:gd name="T23" fmla="*/ 2147483647 h 55"/>
                <a:gd name="T24" fmla="*/ 2147483647 w 46"/>
                <a:gd name="T25" fmla="*/ 2147483647 h 55"/>
                <a:gd name="T26" fmla="*/ 2147483647 w 46"/>
                <a:gd name="T27" fmla="*/ 2147483647 h 55"/>
                <a:gd name="T28" fmla="*/ 2147483647 w 46"/>
                <a:gd name="T29" fmla="*/ 2147483647 h 55"/>
                <a:gd name="T30" fmla="*/ 2147483647 w 46"/>
                <a:gd name="T31" fmla="*/ 2147483647 h 55"/>
                <a:gd name="T32" fmla="*/ 2147483647 w 46"/>
                <a:gd name="T33" fmla="*/ 2147483647 h 55"/>
                <a:gd name="T34" fmla="*/ 2147483647 w 46"/>
                <a:gd name="T35" fmla="*/ 2147483647 h 55"/>
                <a:gd name="T36" fmla="*/ 2147483647 w 46"/>
                <a:gd name="T37" fmla="*/ 2147483647 h 55"/>
                <a:gd name="T38" fmla="*/ 2147483647 w 46"/>
                <a:gd name="T39" fmla="*/ 2147483647 h 55"/>
                <a:gd name="T40" fmla="*/ 2147483647 w 46"/>
                <a:gd name="T41" fmla="*/ 2147483647 h 55"/>
                <a:gd name="T42" fmla="*/ 2147483647 w 46"/>
                <a:gd name="T43" fmla="*/ 2147483647 h 55"/>
                <a:gd name="T44" fmla="*/ 2147483647 w 46"/>
                <a:gd name="T45" fmla="*/ 2147483647 h 55"/>
                <a:gd name="T46" fmla="*/ 2147483647 w 46"/>
                <a:gd name="T47" fmla="*/ 2147483647 h 55"/>
                <a:gd name="T48" fmla="*/ 2147483647 w 46"/>
                <a:gd name="T49" fmla="*/ 2147483647 h 55"/>
                <a:gd name="T50" fmla="*/ 2147483647 w 46"/>
                <a:gd name="T51" fmla="*/ 2147483647 h 55"/>
                <a:gd name="T52" fmla="*/ 2147483647 w 46"/>
                <a:gd name="T53" fmla="*/ 2147483647 h 55"/>
                <a:gd name="T54" fmla="*/ 2147483647 w 46"/>
                <a:gd name="T55" fmla="*/ 2147483647 h 55"/>
                <a:gd name="T56" fmla="*/ 2147483647 w 46"/>
                <a:gd name="T57" fmla="*/ 2147483647 h 55"/>
                <a:gd name="T58" fmla="*/ 2147483647 w 46"/>
                <a:gd name="T59" fmla="*/ 2147483647 h 55"/>
                <a:gd name="T60" fmla="*/ 2147483647 w 46"/>
                <a:gd name="T61" fmla="*/ 2147483647 h 55"/>
                <a:gd name="T62" fmla="*/ 2147483647 w 46"/>
                <a:gd name="T63" fmla="*/ 2147483647 h 55"/>
                <a:gd name="T64" fmla="*/ 2147483647 w 46"/>
                <a:gd name="T65" fmla="*/ 2147483647 h 55"/>
                <a:gd name="T66" fmla="*/ 2147483647 w 46"/>
                <a:gd name="T67" fmla="*/ 2147483647 h 55"/>
                <a:gd name="T68" fmla="*/ 2147483647 w 46"/>
                <a:gd name="T69" fmla="*/ 2147483647 h 55"/>
                <a:gd name="T70" fmla="*/ 2147483647 w 46"/>
                <a:gd name="T71" fmla="*/ 2147483647 h 55"/>
                <a:gd name="T72" fmla="*/ 2147483647 w 46"/>
                <a:gd name="T73" fmla="*/ 2147483647 h 55"/>
                <a:gd name="T74" fmla="*/ 2147483647 w 46"/>
                <a:gd name="T75" fmla="*/ 2147483647 h 55"/>
                <a:gd name="T76" fmla="*/ 2147483647 w 46"/>
                <a:gd name="T77" fmla="*/ 2147483647 h 55"/>
                <a:gd name="T78" fmla="*/ 2147483647 w 46"/>
                <a:gd name="T79" fmla="*/ 2147483647 h 55"/>
                <a:gd name="T80" fmla="*/ 2147483647 w 46"/>
                <a:gd name="T81" fmla="*/ 2147483647 h 55"/>
                <a:gd name="T82" fmla="*/ 2147483647 w 46"/>
                <a:gd name="T83" fmla="*/ 0 h 55"/>
                <a:gd name="T84" fmla="*/ 2147483647 w 46"/>
                <a:gd name="T85" fmla="*/ 2147483647 h 55"/>
                <a:gd name="T86" fmla="*/ 2147483647 w 46"/>
                <a:gd name="T87" fmla="*/ 2147483647 h 55"/>
                <a:gd name="T88" fmla="*/ 2147483647 w 46"/>
                <a:gd name="T89" fmla="*/ 2147483647 h 55"/>
                <a:gd name="T90" fmla="*/ 2147483647 w 46"/>
                <a:gd name="T91" fmla="*/ 2147483647 h 55"/>
                <a:gd name="T92" fmla="*/ 2147483647 w 46"/>
                <a:gd name="T93" fmla="*/ 2147483647 h 55"/>
                <a:gd name="T94" fmla="*/ 2147483647 w 46"/>
                <a:gd name="T95" fmla="*/ 2147483647 h 55"/>
                <a:gd name="T96" fmla="*/ 2147483647 w 46"/>
                <a:gd name="T97" fmla="*/ 2147483647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7" name="Freeform 287"/>
            <p:cNvSpPr>
              <a:spLocks/>
            </p:cNvSpPr>
            <p:nvPr/>
          </p:nvSpPr>
          <p:spPr bwMode="auto">
            <a:xfrm>
              <a:off x="2093930" y="3582986"/>
              <a:ext cx="58738" cy="15875"/>
            </a:xfrm>
            <a:custGeom>
              <a:avLst/>
              <a:gdLst>
                <a:gd name="T0" fmla="*/ 0 w 37"/>
                <a:gd name="T1" fmla="*/ 2147483647 h 10"/>
                <a:gd name="T2" fmla="*/ 0 w 37"/>
                <a:gd name="T3" fmla="*/ 2147483647 h 10"/>
                <a:gd name="T4" fmla="*/ 0 w 37"/>
                <a:gd name="T5" fmla="*/ 2147483647 h 10"/>
                <a:gd name="T6" fmla="*/ 2147483647 w 37"/>
                <a:gd name="T7" fmla="*/ 2147483647 h 10"/>
                <a:gd name="T8" fmla="*/ 2147483647 w 37"/>
                <a:gd name="T9" fmla="*/ 2147483647 h 10"/>
                <a:gd name="T10" fmla="*/ 2147483647 w 37"/>
                <a:gd name="T11" fmla="*/ 2147483647 h 10"/>
                <a:gd name="T12" fmla="*/ 2147483647 w 37"/>
                <a:gd name="T13" fmla="*/ 2147483647 h 10"/>
                <a:gd name="T14" fmla="*/ 2147483647 w 37"/>
                <a:gd name="T15" fmla="*/ 2147483647 h 10"/>
                <a:gd name="T16" fmla="*/ 2147483647 w 37"/>
                <a:gd name="T17" fmla="*/ 2147483647 h 10"/>
                <a:gd name="T18" fmla="*/ 2147483647 w 37"/>
                <a:gd name="T19" fmla="*/ 2147483647 h 10"/>
                <a:gd name="T20" fmla="*/ 2147483647 w 37"/>
                <a:gd name="T21" fmla="*/ 0 h 10"/>
                <a:gd name="T22" fmla="*/ 2147483647 w 37"/>
                <a:gd name="T23" fmla="*/ 0 h 10"/>
                <a:gd name="T24" fmla="*/ 2147483647 w 37"/>
                <a:gd name="T25" fmla="*/ 0 h 10"/>
                <a:gd name="T26" fmla="*/ 2147483647 w 37"/>
                <a:gd name="T27" fmla="*/ 0 h 10"/>
                <a:gd name="T28" fmla="*/ 2147483647 w 37"/>
                <a:gd name="T29" fmla="*/ 2147483647 h 10"/>
                <a:gd name="T30" fmla="*/ 2147483647 w 37"/>
                <a:gd name="T31" fmla="*/ 2147483647 h 10"/>
                <a:gd name="T32" fmla="*/ 2147483647 w 37"/>
                <a:gd name="T33" fmla="*/ 2147483647 h 10"/>
                <a:gd name="T34" fmla="*/ 2147483647 w 37"/>
                <a:gd name="T35" fmla="*/ 2147483647 h 10"/>
                <a:gd name="T36" fmla="*/ 2147483647 w 37"/>
                <a:gd name="T37" fmla="*/ 2147483647 h 10"/>
                <a:gd name="T38" fmla="*/ 2147483647 w 37"/>
                <a:gd name="T39" fmla="*/ 2147483647 h 10"/>
                <a:gd name="T40" fmla="*/ 2147483647 w 37"/>
                <a:gd name="T41" fmla="*/ 2147483647 h 10"/>
                <a:gd name="T42" fmla="*/ 2147483647 w 37"/>
                <a:gd name="T43" fmla="*/ 2147483647 h 10"/>
                <a:gd name="T44" fmla="*/ 2147483647 w 37"/>
                <a:gd name="T45" fmla="*/ 2147483647 h 10"/>
                <a:gd name="T46" fmla="*/ 2147483647 w 37"/>
                <a:gd name="T47" fmla="*/ 2147483647 h 10"/>
                <a:gd name="T48" fmla="*/ 2147483647 w 37"/>
                <a:gd name="T49" fmla="*/ 2147483647 h 10"/>
                <a:gd name="T50" fmla="*/ 2147483647 w 37"/>
                <a:gd name="T51" fmla="*/ 2147483647 h 10"/>
                <a:gd name="T52" fmla="*/ 2147483647 w 37"/>
                <a:gd name="T53" fmla="*/ 2147483647 h 10"/>
                <a:gd name="T54" fmla="*/ 2147483647 w 37"/>
                <a:gd name="T55" fmla="*/ 2147483647 h 10"/>
                <a:gd name="T56" fmla="*/ 2147483647 w 37"/>
                <a:gd name="T57" fmla="*/ 2147483647 h 10"/>
                <a:gd name="T58" fmla="*/ 2147483647 w 37"/>
                <a:gd name="T59" fmla="*/ 2147483647 h 10"/>
                <a:gd name="T60" fmla="*/ 2147483647 w 37"/>
                <a:gd name="T61" fmla="*/ 2147483647 h 10"/>
                <a:gd name="T62" fmla="*/ 2147483647 w 37"/>
                <a:gd name="T63" fmla="*/ 2147483647 h 10"/>
                <a:gd name="T64" fmla="*/ 2147483647 w 37"/>
                <a:gd name="T65" fmla="*/ 2147483647 h 10"/>
                <a:gd name="T66" fmla="*/ 0 w 37"/>
                <a:gd name="T67" fmla="*/ 2147483647 h 10"/>
                <a:gd name="T68" fmla="*/ 0 w 37"/>
                <a:gd name="T69" fmla="*/ 214748364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8" name="Freeform 288"/>
            <p:cNvSpPr>
              <a:spLocks/>
            </p:cNvSpPr>
            <p:nvPr/>
          </p:nvSpPr>
          <p:spPr bwMode="auto">
            <a:xfrm>
              <a:off x="2093930" y="3543298"/>
              <a:ext cx="58738" cy="17463"/>
            </a:xfrm>
            <a:custGeom>
              <a:avLst/>
              <a:gdLst>
                <a:gd name="T0" fmla="*/ 0 w 37"/>
                <a:gd name="T1" fmla="*/ 2147483647 h 11"/>
                <a:gd name="T2" fmla="*/ 0 w 37"/>
                <a:gd name="T3" fmla="*/ 2147483647 h 11"/>
                <a:gd name="T4" fmla="*/ 0 w 37"/>
                <a:gd name="T5" fmla="*/ 2147483647 h 11"/>
                <a:gd name="T6" fmla="*/ 2147483647 w 37"/>
                <a:gd name="T7" fmla="*/ 2147483647 h 11"/>
                <a:gd name="T8" fmla="*/ 2147483647 w 37"/>
                <a:gd name="T9" fmla="*/ 2147483647 h 11"/>
                <a:gd name="T10" fmla="*/ 2147483647 w 37"/>
                <a:gd name="T11" fmla="*/ 2147483647 h 11"/>
                <a:gd name="T12" fmla="*/ 2147483647 w 37"/>
                <a:gd name="T13" fmla="*/ 2147483647 h 11"/>
                <a:gd name="T14" fmla="*/ 2147483647 w 37"/>
                <a:gd name="T15" fmla="*/ 2147483647 h 11"/>
                <a:gd name="T16" fmla="*/ 2147483647 w 37"/>
                <a:gd name="T17" fmla="*/ 2147483647 h 11"/>
                <a:gd name="T18" fmla="*/ 2147483647 w 37"/>
                <a:gd name="T19" fmla="*/ 2147483647 h 11"/>
                <a:gd name="T20" fmla="*/ 2147483647 w 37"/>
                <a:gd name="T21" fmla="*/ 0 h 11"/>
                <a:gd name="T22" fmla="*/ 2147483647 w 37"/>
                <a:gd name="T23" fmla="*/ 0 h 11"/>
                <a:gd name="T24" fmla="*/ 2147483647 w 37"/>
                <a:gd name="T25" fmla="*/ 0 h 11"/>
                <a:gd name="T26" fmla="*/ 2147483647 w 37"/>
                <a:gd name="T27" fmla="*/ 0 h 11"/>
                <a:gd name="T28" fmla="*/ 2147483647 w 37"/>
                <a:gd name="T29" fmla="*/ 2147483647 h 11"/>
                <a:gd name="T30" fmla="*/ 2147483647 w 37"/>
                <a:gd name="T31" fmla="*/ 2147483647 h 11"/>
                <a:gd name="T32" fmla="*/ 2147483647 w 37"/>
                <a:gd name="T33" fmla="*/ 2147483647 h 11"/>
                <a:gd name="T34" fmla="*/ 2147483647 w 37"/>
                <a:gd name="T35" fmla="*/ 2147483647 h 11"/>
                <a:gd name="T36" fmla="*/ 2147483647 w 37"/>
                <a:gd name="T37" fmla="*/ 2147483647 h 11"/>
                <a:gd name="T38" fmla="*/ 2147483647 w 37"/>
                <a:gd name="T39" fmla="*/ 2147483647 h 11"/>
                <a:gd name="T40" fmla="*/ 2147483647 w 37"/>
                <a:gd name="T41" fmla="*/ 2147483647 h 11"/>
                <a:gd name="T42" fmla="*/ 2147483647 w 37"/>
                <a:gd name="T43" fmla="*/ 2147483647 h 11"/>
                <a:gd name="T44" fmla="*/ 2147483647 w 37"/>
                <a:gd name="T45" fmla="*/ 2147483647 h 11"/>
                <a:gd name="T46" fmla="*/ 2147483647 w 37"/>
                <a:gd name="T47" fmla="*/ 2147483647 h 11"/>
                <a:gd name="T48" fmla="*/ 2147483647 w 37"/>
                <a:gd name="T49" fmla="*/ 2147483647 h 11"/>
                <a:gd name="T50" fmla="*/ 2147483647 w 37"/>
                <a:gd name="T51" fmla="*/ 2147483647 h 11"/>
                <a:gd name="T52" fmla="*/ 2147483647 w 37"/>
                <a:gd name="T53" fmla="*/ 2147483647 h 11"/>
                <a:gd name="T54" fmla="*/ 2147483647 w 37"/>
                <a:gd name="T55" fmla="*/ 2147483647 h 11"/>
                <a:gd name="T56" fmla="*/ 2147483647 w 37"/>
                <a:gd name="T57" fmla="*/ 2147483647 h 11"/>
                <a:gd name="T58" fmla="*/ 2147483647 w 37"/>
                <a:gd name="T59" fmla="*/ 2147483647 h 11"/>
                <a:gd name="T60" fmla="*/ 2147483647 w 37"/>
                <a:gd name="T61" fmla="*/ 2147483647 h 11"/>
                <a:gd name="T62" fmla="*/ 2147483647 w 37"/>
                <a:gd name="T63" fmla="*/ 2147483647 h 11"/>
                <a:gd name="T64" fmla="*/ 2147483647 w 37"/>
                <a:gd name="T65" fmla="*/ 2147483647 h 11"/>
                <a:gd name="T66" fmla="*/ 0 w 37"/>
                <a:gd name="T67" fmla="*/ 2147483647 h 11"/>
                <a:gd name="T68" fmla="*/ 0 w 37"/>
                <a:gd name="T69" fmla="*/ 214748364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29" name="Freeform 289"/>
            <p:cNvSpPr>
              <a:spLocks/>
            </p:cNvSpPr>
            <p:nvPr/>
          </p:nvSpPr>
          <p:spPr bwMode="auto">
            <a:xfrm>
              <a:off x="2149493" y="3525836"/>
              <a:ext cx="96837" cy="179388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2147483647 h 113"/>
                <a:gd name="T4" fmla="*/ 2147483647 w 61"/>
                <a:gd name="T5" fmla="*/ 2147483647 h 113"/>
                <a:gd name="T6" fmla="*/ 2147483647 w 61"/>
                <a:gd name="T7" fmla="*/ 2147483647 h 113"/>
                <a:gd name="T8" fmla="*/ 2147483647 w 61"/>
                <a:gd name="T9" fmla="*/ 2147483647 h 113"/>
                <a:gd name="T10" fmla="*/ 2147483647 w 61"/>
                <a:gd name="T11" fmla="*/ 2147483647 h 113"/>
                <a:gd name="T12" fmla="*/ 2147483647 w 61"/>
                <a:gd name="T13" fmla="*/ 2147483647 h 113"/>
                <a:gd name="T14" fmla="*/ 2147483647 w 61"/>
                <a:gd name="T15" fmla="*/ 2147483647 h 113"/>
                <a:gd name="T16" fmla="*/ 2147483647 w 61"/>
                <a:gd name="T17" fmla="*/ 2147483647 h 113"/>
                <a:gd name="T18" fmla="*/ 2147483647 w 61"/>
                <a:gd name="T19" fmla="*/ 2147483647 h 113"/>
                <a:gd name="T20" fmla="*/ 2147483647 w 61"/>
                <a:gd name="T21" fmla="*/ 2147483647 h 113"/>
                <a:gd name="T22" fmla="*/ 2147483647 w 61"/>
                <a:gd name="T23" fmla="*/ 2147483647 h 113"/>
                <a:gd name="T24" fmla="*/ 2147483647 w 61"/>
                <a:gd name="T25" fmla="*/ 2147483647 h 113"/>
                <a:gd name="T26" fmla="*/ 2147483647 w 61"/>
                <a:gd name="T27" fmla="*/ 2147483647 h 113"/>
                <a:gd name="T28" fmla="*/ 2147483647 w 61"/>
                <a:gd name="T29" fmla="*/ 2147483647 h 113"/>
                <a:gd name="T30" fmla="*/ 2147483647 w 61"/>
                <a:gd name="T31" fmla="*/ 2147483647 h 113"/>
                <a:gd name="T32" fmla="*/ 2147483647 w 61"/>
                <a:gd name="T33" fmla="*/ 2147483647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30" name="Freeform 290"/>
            <p:cNvSpPr>
              <a:spLocks/>
            </p:cNvSpPr>
            <p:nvPr/>
          </p:nvSpPr>
          <p:spPr bwMode="auto">
            <a:xfrm>
              <a:off x="2197118" y="3484561"/>
              <a:ext cx="125412" cy="23812"/>
            </a:xfrm>
            <a:custGeom>
              <a:avLst/>
              <a:gdLst>
                <a:gd name="T0" fmla="*/ 0 w 79"/>
                <a:gd name="T1" fmla="*/ 2147483647 h 15"/>
                <a:gd name="T2" fmla="*/ 0 w 79"/>
                <a:gd name="T3" fmla="*/ 2147483647 h 15"/>
                <a:gd name="T4" fmla="*/ 2147483647 w 79"/>
                <a:gd name="T5" fmla="*/ 2147483647 h 15"/>
                <a:gd name="T6" fmla="*/ 2147483647 w 79"/>
                <a:gd name="T7" fmla="*/ 2147483647 h 15"/>
                <a:gd name="T8" fmla="*/ 2147483647 w 79"/>
                <a:gd name="T9" fmla="*/ 2147483647 h 15"/>
                <a:gd name="T10" fmla="*/ 2147483647 w 79"/>
                <a:gd name="T11" fmla="*/ 2147483647 h 15"/>
                <a:gd name="T12" fmla="*/ 2147483647 w 79"/>
                <a:gd name="T13" fmla="*/ 2147483647 h 15"/>
                <a:gd name="T14" fmla="*/ 2147483647 w 79"/>
                <a:gd name="T15" fmla="*/ 2147483647 h 15"/>
                <a:gd name="T16" fmla="*/ 2147483647 w 79"/>
                <a:gd name="T17" fmla="*/ 2147483647 h 15"/>
                <a:gd name="T18" fmla="*/ 2147483647 w 79"/>
                <a:gd name="T19" fmla="*/ 2147483647 h 15"/>
                <a:gd name="T20" fmla="*/ 2147483647 w 79"/>
                <a:gd name="T21" fmla="*/ 2147483647 h 15"/>
                <a:gd name="T22" fmla="*/ 2147483647 w 79"/>
                <a:gd name="T23" fmla="*/ 2147483647 h 15"/>
                <a:gd name="T24" fmla="*/ 2147483647 w 79"/>
                <a:gd name="T25" fmla="*/ 2147483647 h 15"/>
                <a:gd name="T26" fmla="*/ 2147483647 w 79"/>
                <a:gd name="T27" fmla="*/ 2147483647 h 15"/>
                <a:gd name="T28" fmla="*/ 2147483647 w 79"/>
                <a:gd name="T29" fmla="*/ 2147483647 h 15"/>
                <a:gd name="T30" fmla="*/ 2147483647 w 79"/>
                <a:gd name="T31" fmla="*/ 2147483647 h 15"/>
                <a:gd name="T32" fmla="*/ 2147483647 w 79"/>
                <a:gd name="T33" fmla="*/ 2147483647 h 15"/>
                <a:gd name="T34" fmla="*/ 2147483647 w 79"/>
                <a:gd name="T35" fmla="*/ 0 h 15"/>
                <a:gd name="T36" fmla="*/ 2147483647 w 79"/>
                <a:gd name="T37" fmla="*/ 0 h 15"/>
                <a:gd name="T38" fmla="*/ 2147483647 w 79"/>
                <a:gd name="T39" fmla="*/ 0 h 15"/>
                <a:gd name="T40" fmla="*/ 2147483647 w 79"/>
                <a:gd name="T41" fmla="*/ 0 h 15"/>
                <a:gd name="T42" fmla="*/ 2147483647 w 79"/>
                <a:gd name="T43" fmla="*/ 0 h 15"/>
                <a:gd name="T44" fmla="*/ 2147483647 w 79"/>
                <a:gd name="T45" fmla="*/ 0 h 15"/>
                <a:gd name="T46" fmla="*/ 2147483647 w 79"/>
                <a:gd name="T47" fmla="*/ 0 h 15"/>
                <a:gd name="T48" fmla="*/ 2147483647 w 79"/>
                <a:gd name="T49" fmla="*/ 0 h 15"/>
                <a:gd name="T50" fmla="*/ 2147483647 w 79"/>
                <a:gd name="T51" fmla="*/ 2147483647 h 15"/>
                <a:gd name="T52" fmla="*/ 2147483647 w 79"/>
                <a:gd name="T53" fmla="*/ 2147483647 h 15"/>
                <a:gd name="T54" fmla="*/ 2147483647 w 79"/>
                <a:gd name="T55" fmla="*/ 2147483647 h 15"/>
                <a:gd name="T56" fmla="*/ 2147483647 w 79"/>
                <a:gd name="T57" fmla="*/ 2147483647 h 15"/>
                <a:gd name="T58" fmla="*/ 2147483647 w 79"/>
                <a:gd name="T59" fmla="*/ 2147483647 h 15"/>
                <a:gd name="T60" fmla="*/ 2147483647 w 79"/>
                <a:gd name="T61" fmla="*/ 2147483647 h 15"/>
                <a:gd name="T62" fmla="*/ 2147483647 w 79"/>
                <a:gd name="T63" fmla="*/ 2147483647 h 15"/>
                <a:gd name="T64" fmla="*/ 2147483647 w 79"/>
                <a:gd name="T65" fmla="*/ 2147483647 h 15"/>
                <a:gd name="T66" fmla="*/ 0 w 79"/>
                <a:gd name="T67" fmla="*/ 2147483647 h 15"/>
                <a:gd name="T68" fmla="*/ 0 w 79"/>
                <a:gd name="T69" fmla="*/ 2147483647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31" name="Freeform 291"/>
            <p:cNvSpPr>
              <a:spLocks/>
            </p:cNvSpPr>
            <p:nvPr/>
          </p:nvSpPr>
          <p:spPr bwMode="auto">
            <a:xfrm>
              <a:off x="2125680" y="3708399"/>
              <a:ext cx="209550" cy="71438"/>
            </a:xfrm>
            <a:custGeom>
              <a:avLst/>
              <a:gdLst>
                <a:gd name="T0" fmla="*/ 2147483647 w 132"/>
                <a:gd name="T1" fmla="*/ 2147483647 h 45"/>
                <a:gd name="T2" fmla="*/ 2147483647 w 132"/>
                <a:gd name="T3" fmla="*/ 2147483647 h 45"/>
                <a:gd name="T4" fmla="*/ 2147483647 w 132"/>
                <a:gd name="T5" fmla="*/ 2147483647 h 45"/>
                <a:gd name="T6" fmla="*/ 2147483647 w 132"/>
                <a:gd name="T7" fmla="*/ 2147483647 h 45"/>
                <a:gd name="T8" fmla="*/ 2147483647 w 132"/>
                <a:gd name="T9" fmla="*/ 2147483647 h 45"/>
                <a:gd name="T10" fmla="*/ 2147483647 w 132"/>
                <a:gd name="T11" fmla="*/ 2147483647 h 45"/>
                <a:gd name="T12" fmla="*/ 2147483647 w 132"/>
                <a:gd name="T13" fmla="*/ 2147483647 h 45"/>
                <a:gd name="T14" fmla="*/ 2147483647 w 132"/>
                <a:gd name="T15" fmla="*/ 2147483647 h 45"/>
                <a:gd name="T16" fmla="*/ 2147483647 w 132"/>
                <a:gd name="T17" fmla="*/ 2147483647 h 45"/>
                <a:gd name="T18" fmla="*/ 2147483647 w 132"/>
                <a:gd name="T19" fmla="*/ 2147483647 h 45"/>
                <a:gd name="T20" fmla="*/ 2147483647 w 132"/>
                <a:gd name="T21" fmla="*/ 2147483647 h 45"/>
                <a:gd name="T22" fmla="*/ 2147483647 w 132"/>
                <a:gd name="T23" fmla="*/ 2147483647 h 45"/>
                <a:gd name="T24" fmla="*/ 2147483647 w 132"/>
                <a:gd name="T25" fmla="*/ 2147483647 h 45"/>
                <a:gd name="T26" fmla="*/ 2147483647 w 132"/>
                <a:gd name="T27" fmla="*/ 2147483647 h 45"/>
                <a:gd name="T28" fmla="*/ 2147483647 w 132"/>
                <a:gd name="T29" fmla="*/ 2147483647 h 45"/>
                <a:gd name="T30" fmla="*/ 2147483647 w 132"/>
                <a:gd name="T31" fmla="*/ 2147483647 h 45"/>
                <a:gd name="T32" fmla="*/ 2147483647 w 132"/>
                <a:gd name="T33" fmla="*/ 2147483647 h 45"/>
                <a:gd name="T34" fmla="*/ 0 w 132"/>
                <a:gd name="T35" fmla="*/ 2147483647 h 45"/>
                <a:gd name="T36" fmla="*/ 2147483647 w 132"/>
                <a:gd name="T37" fmla="*/ 0 h 45"/>
                <a:gd name="T38" fmla="*/ 2147483647 w 132"/>
                <a:gd name="T39" fmla="*/ 2147483647 h 45"/>
                <a:gd name="T40" fmla="*/ 2147483647 w 132"/>
                <a:gd name="T41" fmla="*/ 2147483647 h 45"/>
                <a:gd name="T42" fmla="*/ 2147483647 w 132"/>
                <a:gd name="T43" fmla="*/ 2147483647 h 45"/>
                <a:gd name="T44" fmla="*/ 2147483647 w 132"/>
                <a:gd name="T45" fmla="*/ 2147483647 h 45"/>
                <a:gd name="T46" fmla="*/ 2147483647 w 132"/>
                <a:gd name="T47" fmla="*/ 2147483647 h 45"/>
                <a:gd name="T48" fmla="*/ 2147483647 w 132"/>
                <a:gd name="T49" fmla="*/ 2147483647 h 45"/>
                <a:gd name="T50" fmla="*/ 2147483647 w 132"/>
                <a:gd name="T51" fmla="*/ 2147483647 h 45"/>
                <a:gd name="T52" fmla="*/ 2147483647 w 132"/>
                <a:gd name="T53" fmla="*/ 2147483647 h 45"/>
                <a:gd name="T54" fmla="*/ 2147483647 w 132"/>
                <a:gd name="T55" fmla="*/ 2147483647 h 45"/>
                <a:gd name="T56" fmla="*/ 2147483647 w 132"/>
                <a:gd name="T57" fmla="*/ 2147483647 h 45"/>
                <a:gd name="T58" fmla="*/ 2147483647 w 132"/>
                <a:gd name="T59" fmla="*/ 2147483647 h 45"/>
                <a:gd name="T60" fmla="*/ 2147483647 w 132"/>
                <a:gd name="T61" fmla="*/ 2147483647 h 45"/>
                <a:gd name="T62" fmla="*/ 2147483647 w 132"/>
                <a:gd name="T63" fmla="*/ 2147483647 h 45"/>
                <a:gd name="T64" fmla="*/ 2147483647 w 132"/>
                <a:gd name="T65" fmla="*/ 2147483647 h 45"/>
                <a:gd name="T66" fmla="*/ 2147483647 w 132"/>
                <a:gd name="T67" fmla="*/ 2147483647 h 45"/>
                <a:gd name="T68" fmla="*/ 2147483647 w 132"/>
                <a:gd name="T69" fmla="*/ 2147483647 h 45"/>
                <a:gd name="T70" fmla="*/ 2147483647 w 132"/>
                <a:gd name="T71" fmla="*/ 2147483647 h 45"/>
                <a:gd name="T72" fmla="*/ 2147483647 w 132"/>
                <a:gd name="T73" fmla="*/ 2147483647 h 45"/>
                <a:gd name="T74" fmla="*/ 2147483647 w 132"/>
                <a:gd name="T75" fmla="*/ 2147483647 h 45"/>
                <a:gd name="T76" fmla="*/ 2147483647 w 132"/>
                <a:gd name="T77" fmla="*/ 2147483647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32" name="Freeform 292"/>
            <p:cNvSpPr>
              <a:spLocks/>
            </p:cNvSpPr>
            <p:nvPr/>
          </p:nvSpPr>
          <p:spPr bwMode="auto">
            <a:xfrm>
              <a:off x="2081230" y="3727449"/>
              <a:ext cx="214313" cy="63500"/>
            </a:xfrm>
            <a:custGeom>
              <a:avLst/>
              <a:gdLst>
                <a:gd name="T0" fmla="*/ 0 w 135"/>
                <a:gd name="T1" fmla="*/ 0 h 40"/>
                <a:gd name="T2" fmla="*/ 2147483647 w 135"/>
                <a:gd name="T3" fmla="*/ 2147483647 h 40"/>
                <a:gd name="T4" fmla="*/ 2147483647 w 135"/>
                <a:gd name="T5" fmla="*/ 2147483647 h 40"/>
                <a:gd name="T6" fmla="*/ 2147483647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33" name="Freeform 293"/>
            <p:cNvSpPr>
              <a:spLocks/>
            </p:cNvSpPr>
            <p:nvPr/>
          </p:nvSpPr>
          <p:spPr bwMode="auto">
            <a:xfrm>
              <a:off x="2117743" y="3717924"/>
              <a:ext cx="209550" cy="57150"/>
            </a:xfrm>
            <a:custGeom>
              <a:avLst/>
              <a:gdLst>
                <a:gd name="T0" fmla="*/ 0 w 132"/>
                <a:gd name="T1" fmla="*/ 0 h 36"/>
                <a:gd name="T2" fmla="*/ 2147483647 w 132"/>
                <a:gd name="T3" fmla="*/ 2147483647 h 36"/>
                <a:gd name="T4" fmla="*/ 2147483647 w 132"/>
                <a:gd name="T5" fmla="*/ 2147483647 h 36"/>
                <a:gd name="T6" fmla="*/ 2147483647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34" name="Freeform 294"/>
            <p:cNvSpPr>
              <a:spLocks/>
            </p:cNvSpPr>
            <p:nvPr/>
          </p:nvSpPr>
          <p:spPr bwMode="auto">
            <a:xfrm>
              <a:off x="2101868" y="3722687"/>
              <a:ext cx="211137" cy="60325"/>
            </a:xfrm>
            <a:custGeom>
              <a:avLst/>
              <a:gdLst>
                <a:gd name="T0" fmla="*/ 0 w 133"/>
                <a:gd name="T1" fmla="*/ 0 h 38"/>
                <a:gd name="T2" fmla="*/ 2147483647 w 133"/>
                <a:gd name="T3" fmla="*/ 2147483647 h 38"/>
                <a:gd name="T4" fmla="*/ 2147483647 w 133"/>
                <a:gd name="T5" fmla="*/ 2147483647 h 38"/>
                <a:gd name="T6" fmla="*/ 2147483647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635" name="Freeform 295"/>
          <p:cNvSpPr>
            <a:spLocks/>
          </p:cNvSpPr>
          <p:nvPr/>
        </p:nvSpPr>
        <p:spPr bwMode="auto">
          <a:xfrm>
            <a:off x="3063875" y="3681413"/>
            <a:ext cx="395288" cy="331787"/>
          </a:xfrm>
          <a:custGeom>
            <a:avLst/>
            <a:gdLst>
              <a:gd name="T0" fmla="*/ 2147483647 w 249"/>
              <a:gd name="T1" fmla="*/ 2147483647 h 209"/>
              <a:gd name="T2" fmla="*/ 2147483647 w 249"/>
              <a:gd name="T3" fmla="*/ 2147483647 h 209"/>
              <a:gd name="T4" fmla="*/ 2147483647 w 249"/>
              <a:gd name="T5" fmla="*/ 2147483647 h 209"/>
              <a:gd name="T6" fmla="*/ 2147483647 w 249"/>
              <a:gd name="T7" fmla="*/ 2147483647 h 209"/>
              <a:gd name="T8" fmla="*/ 2147483647 w 249"/>
              <a:gd name="T9" fmla="*/ 2147483647 h 209"/>
              <a:gd name="T10" fmla="*/ 2147483647 w 249"/>
              <a:gd name="T11" fmla="*/ 2147483647 h 209"/>
              <a:gd name="T12" fmla="*/ 2147483647 w 249"/>
              <a:gd name="T13" fmla="*/ 2147483647 h 209"/>
              <a:gd name="T14" fmla="*/ 2147483647 w 249"/>
              <a:gd name="T15" fmla="*/ 2147483647 h 209"/>
              <a:gd name="T16" fmla="*/ 2147483647 w 249"/>
              <a:gd name="T17" fmla="*/ 2147483647 h 209"/>
              <a:gd name="T18" fmla="*/ 2147483647 w 249"/>
              <a:gd name="T19" fmla="*/ 2147483647 h 209"/>
              <a:gd name="T20" fmla="*/ 2147483647 w 249"/>
              <a:gd name="T21" fmla="*/ 2147483647 h 209"/>
              <a:gd name="T22" fmla="*/ 2147483647 w 249"/>
              <a:gd name="T23" fmla="*/ 2147483647 h 209"/>
              <a:gd name="T24" fmla="*/ 2147483647 w 249"/>
              <a:gd name="T25" fmla="*/ 2147483647 h 209"/>
              <a:gd name="T26" fmla="*/ 2147483647 w 249"/>
              <a:gd name="T27" fmla="*/ 0 h 209"/>
              <a:gd name="T28" fmla="*/ 2147483647 w 249"/>
              <a:gd name="T29" fmla="*/ 0 h 209"/>
              <a:gd name="T30" fmla="*/ 2147483647 w 249"/>
              <a:gd name="T31" fmla="*/ 0 h 209"/>
              <a:gd name="T32" fmla="*/ 2147483647 w 249"/>
              <a:gd name="T33" fmla="*/ 0 h 209"/>
              <a:gd name="T34" fmla="*/ 2147483647 w 249"/>
              <a:gd name="T35" fmla="*/ 2147483647 h 209"/>
              <a:gd name="T36" fmla="*/ 2147483647 w 249"/>
              <a:gd name="T37" fmla="*/ 2147483647 h 209"/>
              <a:gd name="T38" fmla="*/ 2147483647 w 249"/>
              <a:gd name="T39" fmla="*/ 2147483647 h 209"/>
              <a:gd name="T40" fmla="*/ 2147483647 w 249"/>
              <a:gd name="T41" fmla="*/ 2147483647 h 209"/>
              <a:gd name="T42" fmla="*/ 2147483647 w 249"/>
              <a:gd name="T43" fmla="*/ 2147483647 h 209"/>
              <a:gd name="T44" fmla="*/ 2147483647 w 249"/>
              <a:gd name="T45" fmla="*/ 2147483647 h 209"/>
              <a:gd name="T46" fmla="*/ 2147483647 w 249"/>
              <a:gd name="T47" fmla="*/ 2147483647 h 209"/>
              <a:gd name="T48" fmla="*/ 2147483647 w 249"/>
              <a:gd name="T49" fmla="*/ 2147483647 h 209"/>
              <a:gd name="T50" fmla="*/ 2147483647 w 249"/>
              <a:gd name="T51" fmla="*/ 2147483647 h 209"/>
              <a:gd name="T52" fmla="*/ 2147483647 w 249"/>
              <a:gd name="T53" fmla="*/ 2147483647 h 209"/>
              <a:gd name="T54" fmla="*/ 2147483647 w 249"/>
              <a:gd name="T55" fmla="*/ 2147483647 h 209"/>
              <a:gd name="T56" fmla="*/ 0 w 249"/>
              <a:gd name="T57" fmla="*/ 2147483647 h 209"/>
              <a:gd name="T58" fmla="*/ 2147483647 w 249"/>
              <a:gd name="T59" fmla="*/ 2147483647 h 209"/>
              <a:gd name="T60" fmla="*/ 2147483647 w 249"/>
              <a:gd name="T61" fmla="*/ 2147483647 h 209"/>
              <a:gd name="T62" fmla="*/ 2147483647 w 249"/>
              <a:gd name="T63" fmla="*/ 2147483647 h 209"/>
              <a:gd name="T64" fmla="*/ 2147483647 w 249"/>
              <a:gd name="T65" fmla="*/ 2147483647 h 209"/>
              <a:gd name="T66" fmla="*/ 2147483647 w 249"/>
              <a:gd name="T67" fmla="*/ 2147483647 h 209"/>
              <a:gd name="T68" fmla="*/ 2147483647 w 249"/>
              <a:gd name="T69" fmla="*/ 2147483647 h 209"/>
              <a:gd name="T70" fmla="*/ 2147483647 w 249"/>
              <a:gd name="T71" fmla="*/ 2147483647 h 209"/>
              <a:gd name="T72" fmla="*/ 2147483647 w 249"/>
              <a:gd name="T73" fmla="*/ 2147483647 h 209"/>
              <a:gd name="T74" fmla="*/ 2147483647 w 249"/>
              <a:gd name="T75" fmla="*/ 2147483647 h 209"/>
              <a:gd name="T76" fmla="*/ 2147483647 w 249"/>
              <a:gd name="T77" fmla="*/ 2147483647 h 20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49"/>
              <a:gd name="T118" fmla="*/ 0 h 209"/>
              <a:gd name="T119" fmla="*/ 249 w 249"/>
              <a:gd name="T120" fmla="*/ 209 h 20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49" h="209">
                <a:moveTo>
                  <a:pt x="68" y="27"/>
                </a:moveTo>
                <a:lnTo>
                  <a:pt x="70" y="14"/>
                </a:lnTo>
                <a:lnTo>
                  <a:pt x="71" y="14"/>
                </a:lnTo>
                <a:lnTo>
                  <a:pt x="72" y="14"/>
                </a:lnTo>
                <a:lnTo>
                  <a:pt x="74" y="13"/>
                </a:lnTo>
                <a:lnTo>
                  <a:pt x="75" y="13"/>
                </a:lnTo>
                <a:lnTo>
                  <a:pt x="76" y="13"/>
                </a:lnTo>
                <a:lnTo>
                  <a:pt x="78" y="12"/>
                </a:lnTo>
                <a:lnTo>
                  <a:pt x="81" y="12"/>
                </a:lnTo>
                <a:lnTo>
                  <a:pt x="83" y="11"/>
                </a:lnTo>
                <a:lnTo>
                  <a:pt x="85" y="11"/>
                </a:lnTo>
                <a:lnTo>
                  <a:pt x="88" y="10"/>
                </a:lnTo>
                <a:lnTo>
                  <a:pt x="91" y="8"/>
                </a:lnTo>
                <a:lnTo>
                  <a:pt x="95" y="8"/>
                </a:lnTo>
                <a:lnTo>
                  <a:pt x="98" y="7"/>
                </a:lnTo>
                <a:lnTo>
                  <a:pt x="103" y="6"/>
                </a:lnTo>
                <a:lnTo>
                  <a:pt x="106" y="6"/>
                </a:lnTo>
                <a:lnTo>
                  <a:pt x="111" y="5"/>
                </a:lnTo>
                <a:lnTo>
                  <a:pt x="116" y="5"/>
                </a:lnTo>
                <a:lnTo>
                  <a:pt x="120" y="4"/>
                </a:lnTo>
                <a:lnTo>
                  <a:pt x="126" y="3"/>
                </a:lnTo>
                <a:lnTo>
                  <a:pt x="132" y="3"/>
                </a:lnTo>
                <a:lnTo>
                  <a:pt x="137" y="1"/>
                </a:lnTo>
                <a:lnTo>
                  <a:pt x="144" y="1"/>
                </a:lnTo>
                <a:lnTo>
                  <a:pt x="149" y="1"/>
                </a:lnTo>
                <a:lnTo>
                  <a:pt x="156" y="0"/>
                </a:lnTo>
                <a:lnTo>
                  <a:pt x="162" y="0"/>
                </a:lnTo>
                <a:lnTo>
                  <a:pt x="169" y="0"/>
                </a:lnTo>
                <a:lnTo>
                  <a:pt x="177" y="0"/>
                </a:lnTo>
                <a:lnTo>
                  <a:pt x="184" y="0"/>
                </a:lnTo>
                <a:lnTo>
                  <a:pt x="193" y="0"/>
                </a:lnTo>
                <a:lnTo>
                  <a:pt x="201" y="0"/>
                </a:lnTo>
                <a:lnTo>
                  <a:pt x="210" y="5"/>
                </a:lnTo>
                <a:lnTo>
                  <a:pt x="208" y="28"/>
                </a:lnTo>
                <a:lnTo>
                  <a:pt x="208" y="29"/>
                </a:lnTo>
                <a:lnTo>
                  <a:pt x="210" y="29"/>
                </a:lnTo>
                <a:lnTo>
                  <a:pt x="212" y="32"/>
                </a:lnTo>
                <a:lnTo>
                  <a:pt x="216" y="34"/>
                </a:lnTo>
                <a:lnTo>
                  <a:pt x="219" y="37"/>
                </a:lnTo>
                <a:lnTo>
                  <a:pt x="222" y="40"/>
                </a:lnTo>
                <a:lnTo>
                  <a:pt x="224" y="45"/>
                </a:lnTo>
                <a:lnTo>
                  <a:pt x="225" y="51"/>
                </a:lnTo>
                <a:lnTo>
                  <a:pt x="245" y="69"/>
                </a:lnTo>
                <a:lnTo>
                  <a:pt x="239" y="117"/>
                </a:lnTo>
                <a:lnTo>
                  <a:pt x="208" y="133"/>
                </a:lnTo>
                <a:lnTo>
                  <a:pt x="246" y="145"/>
                </a:lnTo>
                <a:lnTo>
                  <a:pt x="246" y="146"/>
                </a:lnTo>
                <a:lnTo>
                  <a:pt x="248" y="149"/>
                </a:lnTo>
                <a:lnTo>
                  <a:pt x="248" y="152"/>
                </a:lnTo>
                <a:lnTo>
                  <a:pt x="249" y="156"/>
                </a:lnTo>
                <a:lnTo>
                  <a:pt x="248" y="160"/>
                </a:lnTo>
                <a:lnTo>
                  <a:pt x="246" y="165"/>
                </a:lnTo>
                <a:lnTo>
                  <a:pt x="244" y="171"/>
                </a:lnTo>
                <a:lnTo>
                  <a:pt x="144" y="209"/>
                </a:lnTo>
                <a:lnTo>
                  <a:pt x="0" y="164"/>
                </a:lnTo>
                <a:lnTo>
                  <a:pt x="2" y="159"/>
                </a:lnTo>
                <a:lnTo>
                  <a:pt x="25" y="151"/>
                </a:lnTo>
                <a:lnTo>
                  <a:pt x="25" y="28"/>
                </a:lnTo>
                <a:lnTo>
                  <a:pt x="26" y="27"/>
                </a:lnTo>
                <a:lnTo>
                  <a:pt x="27" y="27"/>
                </a:lnTo>
                <a:lnTo>
                  <a:pt x="28" y="26"/>
                </a:lnTo>
                <a:lnTo>
                  <a:pt x="30" y="26"/>
                </a:lnTo>
                <a:lnTo>
                  <a:pt x="32" y="25"/>
                </a:lnTo>
                <a:lnTo>
                  <a:pt x="34" y="24"/>
                </a:lnTo>
                <a:lnTo>
                  <a:pt x="36" y="24"/>
                </a:lnTo>
                <a:lnTo>
                  <a:pt x="40" y="22"/>
                </a:lnTo>
                <a:lnTo>
                  <a:pt x="42" y="22"/>
                </a:lnTo>
                <a:lnTo>
                  <a:pt x="46" y="22"/>
                </a:lnTo>
                <a:lnTo>
                  <a:pt x="49" y="22"/>
                </a:lnTo>
                <a:lnTo>
                  <a:pt x="53" y="22"/>
                </a:lnTo>
                <a:lnTo>
                  <a:pt x="57" y="24"/>
                </a:lnTo>
                <a:lnTo>
                  <a:pt x="61" y="25"/>
                </a:lnTo>
                <a:lnTo>
                  <a:pt x="68" y="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36" name="Freeform 296"/>
          <p:cNvSpPr>
            <a:spLocks/>
          </p:cNvSpPr>
          <p:nvPr/>
        </p:nvSpPr>
        <p:spPr bwMode="auto">
          <a:xfrm>
            <a:off x="3200400" y="3705225"/>
            <a:ext cx="127000" cy="146050"/>
          </a:xfrm>
          <a:custGeom>
            <a:avLst/>
            <a:gdLst>
              <a:gd name="T0" fmla="*/ 2147483647 w 80"/>
              <a:gd name="T1" fmla="*/ 2147483647 h 92"/>
              <a:gd name="T2" fmla="*/ 2147483647 w 80"/>
              <a:gd name="T3" fmla="*/ 2147483647 h 92"/>
              <a:gd name="T4" fmla="*/ 2147483647 w 80"/>
              <a:gd name="T5" fmla="*/ 2147483647 h 92"/>
              <a:gd name="T6" fmla="*/ 2147483647 w 80"/>
              <a:gd name="T7" fmla="*/ 2147483647 h 92"/>
              <a:gd name="T8" fmla="*/ 2147483647 w 80"/>
              <a:gd name="T9" fmla="*/ 2147483647 h 92"/>
              <a:gd name="T10" fmla="*/ 2147483647 w 80"/>
              <a:gd name="T11" fmla="*/ 2147483647 h 92"/>
              <a:gd name="T12" fmla="*/ 2147483647 w 80"/>
              <a:gd name="T13" fmla="*/ 2147483647 h 92"/>
              <a:gd name="T14" fmla="*/ 2147483647 w 80"/>
              <a:gd name="T15" fmla="*/ 2147483647 h 92"/>
              <a:gd name="T16" fmla="*/ 2147483647 w 80"/>
              <a:gd name="T17" fmla="*/ 0 h 92"/>
              <a:gd name="T18" fmla="*/ 2147483647 w 80"/>
              <a:gd name="T19" fmla="*/ 0 h 92"/>
              <a:gd name="T20" fmla="*/ 2147483647 w 80"/>
              <a:gd name="T21" fmla="*/ 2147483647 h 92"/>
              <a:gd name="T22" fmla="*/ 2147483647 w 80"/>
              <a:gd name="T23" fmla="*/ 2147483647 h 92"/>
              <a:gd name="T24" fmla="*/ 2147483647 w 80"/>
              <a:gd name="T25" fmla="*/ 2147483647 h 92"/>
              <a:gd name="T26" fmla="*/ 2147483647 w 80"/>
              <a:gd name="T27" fmla="*/ 2147483647 h 92"/>
              <a:gd name="T28" fmla="*/ 2147483647 w 80"/>
              <a:gd name="T29" fmla="*/ 2147483647 h 92"/>
              <a:gd name="T30" fmla="*/ 2147483647 w 80"/>
              <a:gd name="T31" fmla="*/ 2147483647 h 92"/>
              <a:gd name="T32" fmla="*/ 2147483647 w 80"/>
              <a:gd name="T33" fmla="*/ 2147483647 h 92"/>
              <a:gd name="T34" fmla="*/ 2147483647 w 80"/>
              <a:gd name="T35" fmla="*/ 2147483647 h 92"/>
              <a:gd name="T36" fmla="*/ 2147483647 w 80"/>
              <a:gd name="T37" fmla="*/ 2147483647 h 92"/>
              <a:gd name="T38" fmla="*/ 2147483647 w 80"/>
              <a:gd name="T39" fmla="*/ 2147483647 h 92"/>
              <a:gd name="T40" fmla="*/ 0 w 80"/>
              <a:gd name="T41" fmla="*/ 2147483647 h 92"/>
              <a:gd name="T42" fmla="*/ 0 w 80"/>
              <a:gd name="T43" fmla="*/ 2147483647 h 92"/>
              <a:gd name="T44" fmla="*/ 0 w 80"/>
              <a:gd name="T45" fmla="*/ 2147483647 h 92"/>
              <a:gd name="T46" fmla="*/ 2147483647 w 80"/>
              <a:gd name="T47" fmla="*/ 2147483647 h 92"/>
              <a:gd name="T48" fmla="*/ 2147483647 w 80"/>
              <a:gd name="T49" fmla="*/ 2147483647 h 92"/>
              <a:gd name="T50" fmla="*/ 2147483647 w 80"/>
              <a:gd name="T51" fmla="*/ 2147483647 h 92"/>
              <a:gd name="T52" fmla="*/ 2147483647 w 80"/>
              <a:gd name="T53" fmla="*/ 2147483647 h 92"/>
              <a:gd name="T54" fmla="*/ 2147483647 w 80"/>
              <a:gd name="T55" fmla="*/ 2147483647 h 92"/>
              <a:gd name="T56" fmla="*/ 2147483647 w 80"/>
              <a:gd name="T57" fmla="*/ 2147483647 h 92"/>
              <a:gd name="T58" fmla="*/ 2147483647 w 80"/>
              <a:gd name="T59" fmla="*/ 2147483647 h 92"/>
              <a:gd name="T60" fmla="*/ 2147483647 w 80"/>
              <a:gd name="T61" fmla="*/ 2147483647 h 92"/>
              <a:gd name="T62" fmla="*/ 2147483647 w 80"/>
              <a:gd name="T63" fmla="*/ 2147483647 h 92"/>
              <a:gd name="T64" fmla="*/ 2147483647 w 80"/>
              <a:gd name="T65" fmla="*/ 2147483647 h 92"/>
              <a:gd name="T66" fmla="*/ 2147483647 w 80"/>
              <a:gd name="T67" fmla="*/ 2147483647 h 92"/>
              <a:gd name="T68" fmla="*/ 2147483647 w 80"/>
              <a:gd name="T69" fmla="*/ 2147483647 h 92"/>
              <a:gd name="T70" fmla="*/ 2147483647 w 80"/>
              <a:gd name="T71" fmla="*/ 2147483647 h 92"/>
              <a:gd name="T72" fmla="*/ 2147483647 w 80"/>
              <a:gd name="T73" fmla="*/ 2147483647 h 92"/>
              <a:gd name="T74" fmla="*/ 2147483647 w 80"/>
              <a:gd name="T75" fmla="*/ 2147483647 h 92"/>
              <a:gd name="T76" fmla="*/ 2147483647 w 80"/>
              <a:gd name="T77" fmla="*/ 2147483647 h 92"/>
              <a:gd name="T78" fmla="*/ 2147483647 w 80"/>
              <a:gd name="T79" fmla="*/ 2147483647 h 92"/>
              <a:gd name="T80" fmla="*/ 2147483647 w 80"/>
              <a:gd name="T81" fmla="*/ 2147483647 h 92"/>
              <a:gd name="T82" fmla="*/ 2147483647 w 80"/>
              <a:gd name="T83" fmla="*/ 2147483647 h 92"/>
              <a:gd name="T84" fmla="*/ 2147483647 w 80"/>
              <a:gd name="T85" fmla="*/ 2147483647 h 92"/>
              <a:gd name="T86" fmla="*/ 2147483647 w 80"/>
              <a:gd name="T87" fmla="*/ 2147483647 h 92"/>
              <a:gd name="T88" fmla="*/ 2147483647 w 80"/>
              <a:gd name="T89" fmla="*/ 2147483647 h 92"/>
              <a:gd name="T90" fmla="*/ 2147483647 w 80"/>
              <a:gd name="T91" fmla="*/ 2147483647 h 92"/>
              <a:gd name="T92" fmla="*/ 2147483647 w 80"/>
              <a:gd name="T93" fmla="*/ 2147483647 h 92"/>
              <a:gd name="T94" fmla="*/ 2147483647 w 80"/>
              <a:gd name="T95" fmla="*/ 2147483647 h 92"/>
              <a:gd name="T96" fmla="*/ 2147483647 w 80"/>
              <a:gd name="T97" fmla="*/ 2147483647 h 9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0"/>
              <a:gd name="T148" fmla="*/ 0 h 92"/>
              <a:gd name="T149" fmla="*/ 80 w 80"/>
              <a:gd name="T150" fmla="*/ 92 h 9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0" h="92">
                <a:moveTo>
                  <a:pt x="79" y="4"/>
                </a:moveTo>
                <a:lnTo>
                  <a:pt x="79" y="4"/>
                </a:lnTo>
                <a:lnTo>
                  <a:pt x="77" y="4"/>
                </a:lnTo>
                <a:lnTo>
                  <a:pt x="75" y="3"/>
                </a:lnTo>
                <a:lnTo>
                  <a:pt x="73" y="3"/>
                </a:lnTo>
                <a:lnTo>
                  <a:pt x="69" y="2"/>
                </a:lnTo>
                <a:lnTo>
                  <a:pt x="66" y="2"/>
                </a:lnTo>
                <a:lnTo>
                  <a:pt x="61" y="2"/>
                </a:lnTo>
                <a:lnTo>
                  <a:pt x="56" y="0"/>
                </a:lnTo>
                <a:lnTo>
                  <a:pt x="51" y="0"/>
                </a:lnTo>
                <a:lnTo>
                  <a:pt x="45" y="2"/>
                </a:lnTo>
                <a:lnTo>
                  <a:pt x="39" y="2"/>
                </a:lnTo>
                <a:lnTo>
                  <a:pt x="32" y="3"/>
                </a:lnTo>
                <a:lnTo>
                  <a:pt x="26" y="4"/>
                </a:lnTo>
                <a:lnTo>
                  <a:pt x="19" y="6"/>
                </a:lnTo>
                <a:lnTo>
                  <a:pt x="12" y="9"/>
                </a:lnTo>
                <a:lnTo>
                  <a:pt x="5" y="12"/>
                </a:lnTo>
                <a:lnTo>
                  <a:pt x="5" y="13"/>
                </a:lnTo>
                <a:lnTo>
                  <a:pt x="4" y="18"/>
                </a:lnTo>
                <a:lnTo>
                  <a:pt x="2" y="26"/>
                </a:lnTo>
                <a:lnTo>
                  <a:pt x="0" y="36"/>
                </a:lnTo>
                <a:lnTo>
                  <a:pt x="0" y="47"/>
                </a:lnTo>
                <a:lnTo>
                  <a:pt x="0" y="61"/>
                </a:lnTo>
                <a:lnTo>
                  <a:pt x="3" y="75"/>
                </a:lnTo>
                <a:lnTo>
                  <a:pt x="6" y="89"/>
                </a:lnTo>
                <a:lnTo>
                  <a:pt x="7" y="89"/>
                </a:lnTo>
                <a:lnTo>
                  <a:pt x="9" y="89"/>
                </a:lnTo>
                <a:lnTo>
                  <a:pt x="10" y="89"/>
                </a:lnTo>
                <a:lnTo>
                  <a:pt x="12" y="89"/>
                </a:lnTo>
                <a:lnTo>
                  <a:pt x="16" y="88"/>
                </a:lnTo>
                <a:lnTo>
                  <a:pt x="19" y="88"/>
                </a:lnTo>
                <a:lnTo>
                  <a:pt x="23" y="88"/>
                </a:lnTo>
                <a:lnTo>
                  <a:pt x="27" y="88"/>
                </a:lnTo>
                <a:lnTo>
                  <a:pt x="33" y="88"/>
                </a:lnTo>
                <a:lnTo>
                  <a:pt x="39" y="88"/>
                </a:lnTo>
                <a:lnTo>
                  <a:pt x="45" y="88"/>
                </a:lnTo>
                <a:lnTo>
                  <a:pt x="51" y="88"/>
                </a:lnTo>
                <a:lnTo>
                  <a:pt x="58" y="89"/>
                </a:lnTo>
                <a:lnTo>
                  <a:pt x="65" y="89"/>
                </a:lnTo>
                <a:lnTo>
                  <a:pt x="72" y="90"/>
                </a:lnTo>
                <a:lnTo>
                  <a:pt x="80" y="92"/>
                </a:lnTo>
                <a:lnTo>
                  <a:pt x="80" y="89"/>
                </a:lnTo>
                <a:lnTo>
                  <a:pt x="79" y="82"/>
                </a:lnTo>
                <a:lnTo>
                  <a:pt x="77" y="71"/>
                </a:lnTo>
                <a:lnTo>
                  <a:pt x="76" y="58"/>
                </a:lnTo>
                <a:lnTo>
                  <a:pt x="76" y="44"/>
                </a:lnTo>
                <a:lnTo>
                  <a:pt x="76" y="30"/>
                </a:lnTo>
                <a:lnTo>
                  <a:pt x="77" y="16"/>
                </a:lnTo>
                <a:lnTo>
                  <a:pt x="79" y="4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37" name="Freeform 297"/>
          <p:cNvSpPr>
            <a:spLocks/>
          </p:cNvSpPr>
          <p:nvPr/>
        </p:nvSpPr>
        <p:spPr bwMode="auto">
          <a:xfrm>
            <a:off x="3214688" y="3746500"/>
            <a:ext cx="207962" cy="142875"/>
          </a:xfrm>
          <a:custGeom>
            <a:avLst/>
            <a:gdLst>
              <a:gd name="T0" fmla="*/ 2147483647 w 131"/>
              <a:gd name="T1" fmla="*/ 2147483647 h 90"/>
              <a:gd name="T2" fmla="*/ 0 w 131"/>
              <a:gd name="T3" fmla="*/ 2147483647 h 90"/>
              <a:gd name="T4" fmla="*/ 2147483647 w 131"/>
              <a:gd name="T5" fmla="*/ 2147483647 h 90"/>
              <a:gd name="T6" fmla="*/ 2147483647 w 131"/>
              <a:gd name="T7" fmla="*/ 2147483647 h 90"/>
              <a:gd name="T8" fmla="*/ 2147483647 w 131"/>
              <a:gd name="T9" fmla="*/ 2147483647 h 90"/>
              <a:gd name="T10" fmla="*/ 2147483647 w 131"/>
              <a:gd name="T11" fmla="*/ 2147483647 h 90"/>
              <a:gd name="T12" fmla="*/ 2147483647 w 131"/>
              <a:gd name="T13" fmla="*/ 2147483647 h 90"/>
              <a:gd name="T14" fmla="*/ 2147483647 w 131"/>
              <a:gd name="T15" fmla="*/ 2147483647 h 90"/>
              <a:gd name="T16" fmla="*/ 2147483647 w 131"/>
              <a:gd name="T17" fmla="*/ 2147483647 h 90"/>
              <a:gd name="T18" fmla="*/ 2147483647 w 131"/>
              <a:gd name="T19" fmla="*/ 2147483647 h 90"/>
              <a:gd name="T20" fmla="*/ 2147483647 w 131"/>
              <a:gd name="T21" fmla="*/ 2147483647 h 90"/>
              <a:gd name="T22" fmla="*/ 2147483647 w 131"/>
              <a:gd name="T23" fmla="*/ 2147483647 h 90"/>
              <a:gd name="T24" fmla="*/ 2147483647 w 131"/>
              <a:gd name="T25" fmla="*/ 2147483647 h 90"/>
              <a:gd name="T26" fmla="*/ 2147483647 w 131"/>
              <a:gd name="T27" fmla="*/ 2147483647 h 90"/>
              <a:gd name="T28" fmla="*/ 2147483647 w 131"/>
              <a:gd name="T29" fmla="*/ 2147483647 h 90"/>
              <a:gd name="T30" fmla="*/ 2147483647 w 131"/>
              <a:gd name="T31" fmla="*/ 2147483647 h 90"/>
              <a:gd name="T32" fmla="*/ 2147483647 w 131"/>
              <a:gd name="T33" fmla="*/ 2147483647 h 90"/>
              <a:gd name="T34" fmla="*/ 2147483647 w 131"/>
              <a:gd name="T35" fmla="*/ 2147483647 h 90"/>
              <a:gd name="T36" fmla="*/ 2147483647 w 131"/>
              <a:gd name="T37" fmla="*/ 2147483647 h 90"/>
              <a:gd name="T38" fmla="*/ 2147483647 w 131"/>
              <a:gd name="T39" fmla="*/ 2147483647 h 90"/>
              <a:gd name="T40" fmla="*/ 2147483647 w 131"/>
              <a:gd name="T41" fmla="*/ 2147483647 h 90"/>
              <a:gd name="T42" fmla="*/ 2147483647 w 131"/>
              <a:gd name="T43" fmla="*/ 2147483647 h 90"/>
              <a:gd name="T44" fmla="*/ 2147483647 w 131"/>
              <a:gd name="T45" fmla="*/ 2147483647 h 90"/>
              <a:gd name="T46" fmla="*/ 2147483647 w 131"/>
              <a:gd name="T47" fmla="*/ 2147483647 h 90"/>
              <a:gd name="T48" fmla="*/ 2147483647 w 131"/>
              <a:gd name="T49" fmla="*/ 2147483647 h 90"/>
              <a:gd name="T50" fmla="*/ 2147483647 w 131"/>
              <a:gd name="T51" fmla="*/ 0 h 90"/>
              <a:gd name="T52" fmla="*/ 2147483647 w 131"/>
              <a:gd name="T53" fmla="*/ 0 h 90"/>
              <a:gd name="T54" fmla="*/ 2147483647 w 131"/>
              <a:gd name="T55" fmla="*/ 2147483647 h 90"/>
              <a:gd name="T56" fmla="*/ 2147483647 w 131"/>
              <a:gd name="T57" fmla="*/ 2147483647 h 90"/>
              <a:gd name="T58" fmla="*/ 2147483647 w 131"/>
              <a:gd name="T59" fmla="*/ 2147483647 h 90"/>
              <a:gd name="T60" fmla="*/ 2147483647 w 131"/>
              <a:gd name="T61" fmla="*/ 2147483647 h 90"/>
              <a:gd name="T62" fmla="*/ 2147483647 w 131"/>
              <a:gd name="T63" fmla="*/ 2147483647 h 90"/>
              <a:gd name="T64" fmla="*/ 2147483647 w 131"/>
              <a:gd name="T65" fmla="*/ 2147483647 h 90"/>
              <a:gd name="T66" fmla="*/ 2147483647 w 131"/>
              <a:gd name="T67" fmla="*/ 2147483647 h 90"/>
              <a:gd name="T68" fmla="*/ 2147483647 w 131"/>
              <a:gd name="T69" fmla="*/ 2147483647 h 90"/>
              <a:gd name="T70" fmla="*/ 2147483647 w 131"/>
              <a:gd name="T71" fmla="*/ 2147483647 h 90"/>
              <a:gd name="T72" fmla="*/ 2147483647 w 131"/>
              <a:gd name="T73" fmla="*/ 2147483647 h 90"/>
              <a:gd name="T74" fmla="*/ 2147483647 w 131"/>
              <a:gd name="T75" fmla="*/ 2147483647 h 90"/>
              <a:gd name="T76" fmla="*/ 2147483647 w 131"/>
              <a:gd name="T77" fmla="*/ 2147483647 h 90"/>
              <a:gd name="T78" fmla="*/ 2147483647 w 131"/>
              <a:gd name="T79" fmla="*/ 2147483647 h 90"/>
              <a:gd name="T80" fmla="*/ 2147483647 w 131"/>
              <a:gd name="T81" fmla="*/ 2147483647 h 90"/>
              <a:gd name="T82" fmla="*/ 2147483647 w 131"/>
              <a:gd name="T83" fmla="*/ 2147483647 h 90"/>
              <a:gd name="T84" fmla="*/ 2147483647 w 131"/>
              <a:gd name="T85" fmla="*/ 2147483647 h 90"/>
              <a:gd name="T86" fmla="*/ 2147483647 w 131"/>
              <a:gd name="T87" fmla="*/ 2147483647 h 90"/>
              <a:gd name="T88" fmla="*/ 2147483647 w 131"/>
              <a:gd name="T89" fmla="*/ 2147483647 h 90"/>
              <a:gd name="T90" fmla="*/ 2147483647 w 131"/>
              <a:gd name="T91" fmla="*/ 2147483647 h 90"/>
              <a:gd name="T92" fmla="*/ 2147483647 w 131"/>
              <a:gd name="T93" fmla="*/ 2147483647 h 90"/>
              <a:gd name="T94" fmla="*/ 2147483647 w 131"/>
              <a:gd name="T95" fmla="*/ 2147483647 h 90"/>
              <a:gd name="T96" fmla="*/ 2147483647 w 131"/>
              <a:gd name="T97" fmla="*/ 2147483647 h 90"/>
              <a:gd name="T98" fmla="*/ 2147483647 w 131"/>
              <a:gd name="T99" fmla="*/ 2147483647 h 90"/>
              <a:gd name="T100" fmla="*/ 2147483647 w 131"/>
              <a:gd name="T101" fmla="*/ 2147483647 h 90"/>
              <a:gd name="T102" fmla="*/ 2147483647 w 131"/>
              <a:gd name="T103" fmla="*/ 2147483647 h 90"/>
              <a:gd name="T104" fmla="*/ 2147483647 w 131"/>
              <a:gd name="T105" fmla="*/ 2147483647 h 90"/>
              <a:gd name="T106" fmla="*/ 2147483647 w 131"/>
              <a:gd name="T107" fmla="*/ 2147483647 h 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1"/>
              <a:gd name="T163" fmla="*/ 0 h 90"/>
              <a:gd name="T164" fmla="*/ 131 w 131"/>
              <a:gd name="T165" fmla="*/ 90 h 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1" h="90">
                <a:moveTo>
                  <a:pt x="1" y="68"/>
                </a:moveTo>
                <a:lnTo>
                  <a:pt x="0" y="78"/>
                </a:lnTo>
                <a:lnTo>
                  <a:pt x="86" y="90"/>
                </a:lnTo>
                <a:lnTo>
                  <a:pt x="88" y="89"/>
                </a:lnTo>
                <a:lnTo>
                  <a:pt x="91" y="88"/>
                </a:lnTo>
                <a:lnTo>
                  <a:pt x="94" y="85"/>
                </a:lnTo>
                <a:lnTo>
                  <a:pt x="98" y="83"/>
                </a:lnTo>
                <a:lnTo>
                  <a:pt x="102" y="80"/>
                </a:lnTo>
                <a:lnTo>
                  <a:pt x="107" y="75"/>
                </a:lnTo>
                <a:lnTo>
                  <a:pt x="112" y="71"/>
                </a:lnTo>
                <a:lnTo>
                  <a:pt x="116" y="66"/>
                </a:lnTo>
                <a:lnTo>
                  <a:pt x="121" y="60"/>
                </a:lnTo>
                <a:lnTo>
                  <a:pt x="124" y="54"/>
                </a:lnTo>
                <a:lnTo>
                  <a:pt x="128" y="47"/>
                </a:lnTo>
                <a:lnTo>
                  <a:pt x="130" y="40"/>
                </a:lnTo>
                <a:lnTo>
                  <a:pt x="131" y="32"/>
                </a:lnTo>
                <a:lnTo>
                  <a:pt x="131" y="22"/>
                </a:lnTo>
                <a:lnTo>
                  <a:pt x="129" y="13"/>
                </a:lnTo>
                <a:lnTo>
                  <a:pt x="128" y="11"/>
                </a:lnTo>
                <a:lnTo>
                  <a:pt x="127" y="10"/>
                </a:lnTo>
                <a:lnTo>
                  <a:pt x="126" y="7"/>
                </a:lnTo>
                <a:lnTo>
                  <a:pt x="123" y="4"/>
                </a:lnTo>
                <a:lnTo>
                  <a:pt x="120" y="3"/>
                </a:lnTo>
                <a:lnTo>
                  <a:pt x="116" y="0"/>
                </a:lnTo>
                <a:lnTo>
                  <a:pt x="113" y="0"/>
                </a:lnTo>
                <a:lnTo>
                  <a:pt x="113" y="1"/>
                </a:lnTo>
                <a:lnTo>
                  <a:pt x="114" y="5"/>
                </a:lnTo>
                <a:lnTo>
                  <a:pt x="116" y="12"/>
                </a:lnTo>
                <a:lnTo>
                  <a:pt x="117" y="19"/>
                </a:lnTo>
                <a:lnTo>
                  <a:pt x="117" y="29"/>
                </a:lnTo>
                <a:lnTo>
                  <a:pt x="116" y="40"/>
                </a:lnTo>
                <a:lnTo>
                  <a:pt x="114" y="52"/>
                </a:lnTo>
                <a:lnTo>
                  <a:pt x="108" y="63"/>
                </a:lnTo>
                <a:lnTo>
                  <a:pt x="108" y="64"/>
                </a:lnTo>
                <a:lnTo>
                  <a:pt x="107" y="64"/>
                </a:lnTo>
                <a:lnTo>
                  <a:pt x="106" y="66"/>
                </a:lnTo>
                <a:lnTo>
                  <a:pt x="105" y="67"/>
                </a:lnTo>
                <a:lnTo>
                  <a:pt x="102" y="68"/>
                </a:lnTo>
                <a:lnTo>
                  <a:pt x="100" y="69"/>
                </a:lnTo>
                <a:lnTo>
                  <a:pt x="98" y="70"/>
                </a:lnTo>
                <a:lnTo>
                  <a:pt x="95" y="70"/>
                </a:lnTo>
                <a:lnTo>
                  <a:pt x="92" y="71"/>
                </a:lnTo>
                <a:lnTo>
                  <a:pt x="89" y="73"/>
                </a:lnTo>
                <a:lnTo>
                  <a:pt x="85" y="73"/>
                </a:lnTo>
                <a:lnTo>
                  <a:pt x="81" y="73"/>
                </a:lnTo>
                <a:lnTo>
                  <a:pt x="78" y="73"/>
                </a:lnTo>
                <a:lnTo>
                  <a:pt x="73" y="73"/>
                </a:lnTo>
                <a:lnTo>
                  <a:pt x="68" y="71"/>
                </a:lnTo>
                <a:lnTo>
                  <a:pt x="68" y="83"/>
                </a:lnTo>
                <a:lnTo>
                  <a:pt x="3" y="76"/>
                </a:lnTo>
                <a:lnTo>
                  <a:pt x="1" y="68"/>
                </a:lnTo>
                <a:close/>
              </a:path>
            </a:pathLst>
          </a:custGeom>
          <a:solidFill>
            <a:srgbClr val="99D8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38" name="Freeform 298"/>
          <p:cNvSpPr>
            <a:spLocks/>
          </p:cNvSpPr>
          <p:nvPr/>
        </p:nvSpPr>
        <p:spPr bwMode="auto">
          <a:xfrm>
            <a:off x="3187700" y="3887788"/>
            <a:ext cx="153988" cy="47625"/>
          </a:xfrm>
          <a:custGeom>
            <a:avLst/>
            <a:gdLst>
              <a:gd name="T0" fmla="*/ 2147483647 w 97"/>
              <a:gd name="T1" fmla="*/ 2147483647 h 30"/>
              <a:gd name="T2" fmla="*/ 2147483647 w 97"/>
              <a:gd name="T3" fmla="*/ 0 h 30"/>
              <a:gd name="T4" fmla="*/ 0 w 97"/>
              <a:gd name="T5" fmla="*/ 2147483647 h 30"/>
              <a:gd name="T6" fmla="*/ 2147483647 w 97"/>
              <a:gd name="T7" fmla="*/ 2147483647 h 30"/>
              <a:gd name="T8" fmla="*/ 2147483647 w 97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30"/>
              <a:gd name="T17" fmla="*/ 97 w 97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30">
                <a:moveTo>
                  <a:pt x="97" y="10"/>
                </a:moveTo>
                <a:lnTo>
                  <a:pt x="1" y="0"/>
                </a:lnTo>
                <a:lnTo>
                  <a:pt x="0" y="10"/>
                </a:lnTo>
                <a:lnTo>
                  <a:pt x="94" y="30"/>
                </a:lnTo>
                <a:lnTo>
                  <a:pt x="97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39" name="Freeform 299"/>
          <p:cNvSpPr>
            <a:spLocks/>
          </p:cNvSpPr>
          <p:nvPr/>
        </p:nvSpPr>
        <p:spPr bwMode="auto">
          <a:xfrm>
            <a:off x="3263900" y="3902075"/>
            <a:ext cx="66675" cy="22225"/>
          </a:xfrm>
          <a:custGeom>
            <a:avLst/>
            <a:gdLst>
              <a:gd name="T0" fmla="*/ 2147483647 w 42"/>
              <a:gd name="T1" fmla="*/ 2147483647 h 14"/>
              <a:gd name="T2" fmla="*/ 2147483647 w 42"/>
              <a:gd name="T3" fmla="*/ 0 h 14"/>
              <a:gd name="T4" fmla="*/ 0 w 42"/>
              <a:gd name="T5" fmla="*/ 2147483647 h 14"/>
              <a:gd name="T6" fmla="*/ 2147483647 w 42"/>
              <a:gd name="T7" fmla="*/ 2147483647 h 14"/>
              <a:gd name="T8" fmla="*/ 2147483647 w 42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14"/>
              <a:gd name="T17" fmla="*/ 42 w 42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14">
                <a:moveTo>
                  <a:pt x="42" y="6"/>
                </a:moveTo>
                <a:lnTo>
                  <a:pt x="1" y="0"/>
                </a:lnTo>
                <a:lnTo>
                  <a:pt x="0" y="6"/>
                </a:lnTo>
                <a:lnTo>
                  <a:pt x="40" y="14"/>
                </a:lnTo>
                <a:lnTo>
                  <a:pt x="42" y="6"/>
                </a:lnTo>
                <a:close/>
              </a:path>
            </a:pathLst>
          </a:custGeom>
          <a:solidFill>
            <a:srgbClr val="99D8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0" name="Freeform 300"/>
          <p:cNvSpPr>
            <a:spLocks/>
          </p:cNvSpPr>
          <p:nvPr/>
        </p:nvSpPr>
        <p:spPr bwMode="auto">
          <a:xfrm>
            <a:off x="3197225" y="3890963"/>
            <a:ext cx="44450" cy="17462"/>
          </a:xfrm>
          <a:custGeom>
            <a:avLst/>
            <a:gdLst>
              <a:gd name="T0" fmla="*/ 2147483647 w 28"/>
              <a:gd name="T1" fmla="*/ 2147483647 h 11"/>
              <a:gd name="T2" fmla="*/ 0 w 28"/>
              <a:gd name="T3" fmla="*/ 0 h 11"/>
              <a:gd name="T4" fmla="*/ 0 w 28"/>
              <a:gd name="T5" fmla="*/ 2147483647 h 11"/>
              <a:gd name="T6" fmla="*/ 2147483647 w 28"/>
              <a:gd name="T7" fmla="*/ 2147483647 h 11"/>
              <a:gd name="T8" fmla="*/ 2147483647 w 28"/>
              <a:gd name="T9" fmla="*/ 2147483647 h 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11"/>
              <a:gd name="T17" fmla="*/ 28 w 28"/>
              <a:gd name="T18" fmla="*/ 11 h 1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11">
                <a:moveTo>
                  <a:pt x="28" y="5"/>
                </a:moveTo>
                <a:lnTo>
                  <a:pt x="0" y="0"/>
                </a:lnTo>
                <a:lnTo>
                  <a:pt x="0" y="6"/>
                </a:lnTo>
                <a:lnTo>
                  <a:pt x="27" y="11"/>
                </a:lnTo>
                <a:lnTo>
                  <a:pt x="28" y="5"/>
                </a:lnTo>
                <a:close/>
              </a:path>
            </a:pathLst>
          </a:custGeom>
          <a:solidFill>
            <a:srgbClr val="99D8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1" name="Freeform 301"/>
          <p:cNvSpPr>
            <a:spLocks/>
          </p:cNvSpPr>
          <p:nvPr/>
        </p:nvSpPr>
        <p:spPr bwMode="auto">
          <a:xfrm>
            <a:off x="3087688" y="3908425"/>
            <a:ext cx="257175" cy="85725"/>
          </a:xfrm>
          <a:custGeom>
            <a:avLst/>
            <a:gdLst>
              <a:gd name="T0" fmla="*/ 0 w 162"/>
              <a:gd name="T1" fmla="*/ 2147483647 h 54"/>
              <a:gd name="T2" fmla="*/ 0 w 162"/>
              <a:gd name="T3" fmla="*/ 2147483647 h 54"/>
              <a:gd name="T4" fmla="*/ 2147483647 w 162"/>
              <a:gd name="T5" fmla="*/ 2147483647 h 54"/>
              <a:gd name="T6" fmla="*/ 2147483647 w 162"/>
              <a:gd name="T7" fmla="*/ 2147483647 h 54"/>
              <a:gd name="T8" fmla="*/ 2147483647 w 162"/>
              <a:gd name="T9" fmla="*/ 2147483647 h 54"/>
              <a:gd name="T10" fmla="*/ 2147483647 w 162"/>
              <a:gd name="T11" fmla="*/ 2147483647 h 54"/>
              <a:gd name="T12" fmla="*/ 2147483647 w 162"/>
              <a:gd name="T13" fmla="*/ 2147483647 h 54"/>
              <a:gd name="T14" fmla="*/ 2147483647 w 162"/>
              <a:gd name="T15" fmla="*/ 2147483647 h 54"/>
              <a:gd name="T16" fmla="*/ 2147483647 w 162"/>
              <a:gd name="T17" fmla="*/ 2147483647 h 54"/>
              <a:gd name="T18" fmla="*/ 2147483647 w 162"/>
              <a:gd name="T19" fmla="*/ 2147483647 h 54"/>
              <a:gd name="T20" fmla="*/ 2147483647 w 162"/>
              <a:gd name="T21" fmla="*/ 2147483647 h 54"/>
              <a:gd name="T22" fmla="*/ 2147483647 w 162"/>
              <a:gd name="T23" fmla="*/ 2147483647 h 54"/>
              <a:gd name="T24" fmla="*/ 2147483647 w 162"/>
              <a:gd name="T25" fmla="*/ 2147483647 h 54"/>
              <a:gd name="T26" fmla="*/ 2147483647 w 162"/>
              <a:gd name="T27" fmla="*/ 2147483647 h 54"/>
              <a:gd name="T28" fmla="*/ 2147483647 w 162"/>
              <a:gd name="T29" fmla="*/ 2147483647 h 54"/>
              <a:gd name="T30" fmla="*/ 2147483647 w 162"/>
              <a:gd name="T31" fmla="*/ 2147483647 h 54"/>
              <a:gd name="T32" fmla="*/ 2147483647 w 162"/>
              <a:gd name="T33" fmla="*/ 0 h 54"/>
              <a:gd name="T34" fmla="*/ 2147483647 w 162"/>
              <a:gd name="T35" fmla="*/ 2147483647 h 54"/>
              <a:gd name="T36" fmla="*/ 2147483647 w 162"/>
              <a:gd name="T37" fmla="*/ 2147483647 h 54"/>
              <a:gd name="T38" fmla="*/ 2147483647 w 162"/>
              <a:gd name="T39" fmla="*/ 2147483647 h 54"/>
              <a:gd name="T40" fmla="*/ 2147483647 w 162"/>
              <a:gd name="T41" fmla="*/ 2147483647 h 54"/>
              <a:gd name="T42" fmla="*/ 2147483647 w 162"/>
              <a:gd name="T43" fmla="*/ 2147483647 h 54"/>
              <a:gd name="T44" fmla="*/ 2147483647 w 162"/>
              <a:gd name="T45" fmla="*/ 2147483647 h 54"/>
              <a:gd name="T46" fmla="*/ 2147483647 w 162"/>
              <a:gd name="T47" fmla="*/ 2147483647 h 54"/>
              <a:gd name="T48" fmla="*/ 2147483647 w 162"/>
              <a:gd name="T49" fmla="*/ 2147483647 h 54"/>
              <a:gd name="T50" fmla="*/ 2147483647 w 162"/>
              <a:gd name="T51" fmla="*/ 2147483647 h 54"/>
              <a:gd name="T52" fmla="*/ 2147483647 w 162"/>
              <a:gd name="T53" fmla="*/ 2147483647 h 54"/>
              <a:gd name="T54" fmla="*/ 2147483647 w 162"/>
              <a:gd name="T55" fmla="*/ 2147483647 h 54"/>
              <a:gd name="T56" fmla="*/ 2147483647 w 162"/>
              <a:gd name="T57" fmla="*/ 2147483647 h 54"/>
              <a:gd name="T58" fmla="*/ 2147483647 w 162"/>
              <a:gd name="T59" fmla="*/ 2147483647 h 54"/>
              <a:gd name="T60" fmla="*/ 2147483647 w 162"/>
              <a:gd name="T61" fmla="*/ 2147483647 h 54"/>
              <a:gd name="T62" fmla="*/ 2147483647 w 162"/>
              <a:gd name="T63" fmla="*/ 2147483647 h 54"/>
              <a:gd name="T64" fmla="*/ 2147483647 w 162"/>
              <a:gd name="T65" fmla="*/ 2147483647 h 54"/>
              <a:gd name="T66" fmla="*/ 2147483647 w 162"/>
              <a:gd name="T67" fmla="*/ 2147483647 h 54"/>
              <a:gd name="T68" fmla="*/ 0 w 162"/>
              <a:gd name="T69" fmla="*/ 2147483647 h 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"/>
              <a:gd name="T106" fmla="*/ 0 h 54"/>
              <a:gd name="T107" fmla="*/ 162 w 162"/>
              <a:gd name="T108" fmla="*/ 54 h 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" h="54">
                <a:moveTo>
                  <a:pt x="0" y="16"/>
                </a:moveTo>
                <a:lnTo>
                  <a:pt x="0" y="16"/>
                </a:lnTo>
                <a:lnTo>
                  <a:pt x="1" y="16"/>
                </a:lnTo>
                <a:lnTo>
                  <a:pt x="3" y="16"/>
                </a:lnTo>
                <a:lnTo>
                  <a:pt x="5" y="15"/>
                </a:lnTo>
                <a:lnTo>
                  <a:pt x="7" y="15"/>
                </a:lnTo>
                <a:lnTo>
                  <a:pt x="11" y="14"/>
                </a:lnTo>
                <a:lnTo>
                  <a:pt x="14" y="14"/>
                </a:lnTo>
                <a:lnTo>
                  <a:pt x="18" y="13"/>
                </a:lnTo>
                <a:lnTo>
                  <a:pt x="21" y="12"/>
                </a:lnTo>
                <a:lnTo>
                  <a:pt x="25" y="10"/>
                </a:lnTo>
                <a:lnTo>
                  <a:pt x="28" y="9"/>
                </a:lnTo>
                <a:lnTo>
                  <a:pt x="32" y="8"/>
                </a:lnTo>
                <a:lnTo>
                  <a:pt x="35" y="6"/>
                </a:lnTo>
                <a:lnTo>
                  <a:pt x="38" y="4"/>
                </a:lnTo>
                <a:lnTo>
                  <a:pt x="41" y="2"/>
                </a:lnTo>
                <a:lnTo>
                  <a:pt x="43" y="0"/>
                </a:lnTo>
                <a:lnTo>
                  <a:pt x="162" y="28"/>
                </a:lnTo>
                <a:lnTo>
                  <a:pt x="161" y="28"/>
                </a:lnTo>
                <a:lnTo>
                  <a:pt x="160" y="29"/>
                </a:lnTo>
                <a:lnTo>
                  <a:pt x="159" y="30"/>
                </a:lnTo>
                <a:lnTo>
                  <a:pt x="158" y="33"/>
                </a:lnTo>
                <a:lnTo>
                  <a:pt x="155" y="34"/>
                </a:lnTo>
                <a:lnTo>
                  <a:pt x="153" y="36"/>
                </a:lnTo>
                <a:lnTo>
                  <a:pt x="151" y="38"/>
                </a:lnTo>
                <a:lnTo>
                  <a:pt x="147" y="41"/>
                </a:lnTo>
                <a:lnTo>
                  <a:pt x="145" y="43"/>
                </a:lnTo>
                <a:lnTo>
                  <a:pt x="141" y="45"/>
                </a:lnTo>
                <a:lnTo>
                  <a:pt x="138" y="48"/>
                </a:lnTo>
                <a:lnTo>
                  <a:pt x="136" y="49"/>
                </a:lnTo>
                <a:lnTo>
                  <a:pt x="132" y="51"/>
                </a:lnTo>
                <a:lnTo>
                  <a:pt x="129" y="52"/>
                </a:lnTo>
                <a:lnTo>
                  <a:pt x="126" y="54"/>
                </a:lnTo>
                <a:lnTo>
                  <a:pt x="0" y="16"/>
                </a:lnTo>
                <a:close/>
              </a:path>
            </a:pathLst>
          </a:custGeom>
          <a:solidFill>
            <a:srgbClr val="99D8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2" name="Freeform 302"/>
          <p:cNvSpPr>
            <a:spLocks/>
          </p:cNvSpPr>
          <p:nvPr/>
        </p:nvSpPr>
        <p:spPr bwMode="auto">
          <a:xfrm>
            <a:off x="3344863" y="3898900"/>
            <a:ext cx="92075" cy="41275"/>
          </a:xfrm>
          <a:custGeom>
            <a:avLst/>
            <a:gdLst>
              <a:gd name="T0" fmla="*/ 2147483647 w 58"/>
              <a:gd name="T1" fmla="*/ 2147483647 h 26"/>
              <a:gd name="T2" fmla="*/ 2147483647 w 58"/>
              <a:gd name="T3" fmla="*/ 2147483647 h 26"/>
              <a:gd name="T4" fmla="*/ 2147483647 w 58"/>
              <a:gd name="T5" fmla="*/ 0 h 26"/>
              <a:gd name="T6" fmla="*/ 0 w 58"/>
              <a:gd name="T7" fmla="*/ 2147483647 h 26"/>
              <a:gd name="T8" fmla="*/ 0 w 58"/>
              <a:gd name="T9" fmla="*/ 2147483647 h 26"/>
              <a:gd name="T10" fmla="*/ 2147483647 w 58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"/>
              <a:gd name="T19" fmla="*/ 0 h 26"/>
              <a:gd name="T20" fmla="*/ 58 w 58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" h="26">
                <a:moveTo>
                  <a:pt x="6" y="26"/>
                </a:moveTo>
                <a:lnTo>
                  <a:pt x="58" y="10"/>
                </a:lnTo>
                <a:lnTo>
                  <a:pt x="26" y="0"/>
                </a:lnTo>
                <a:lnTo>
                  <a:pt x="0" y="3"/>
                </a:lnTo>
                <a:lnTo>
                  <a:pt x="0" y="25"/>
                </a:lnTo>
                <a:lnTo>
                  <a:pt x="6" y="26"/>
                </a:lnTo>
                <a:close/>
              </a:path>
            </a:pathLst>
          </a:custGeom>
          <a:solidFill>
            <a:srgbClr val="001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3" name="Freeform 303"/>
          <p:cNvSpPr>
            <a:spLocks/>
          </p:cNvSpPr>
          <p:nvPr/>
        </p:nvSpPr>
        <p:spPr bwMode="auto">
          <a:xfrm>
            <a:off x="3106738" y="3722688"/>
            <a:ext cx="49212" cy="196850"/>
          </a:xfrm>
          <a:custGeom>
            <a:avLst/>
            <a:gdLst>
              <a:gd name="T0" fmla="*/ 2147483647 w 31"/>
              <a:gd name="T1" fmla="*/ 2147483647 h 124"/>
              <a:gd name="T2" fmla="*/ 2147483647 w 31"/>
              <a:gd name="T3" fmla="*/ 2147483647 h 124"/>
              <a:gd name="T4" fmla="*/ 2147483647 w 31"/>
              <a:gd name="T5" fmla="*/ 2147483647 h 124"/>
              <a:gd name="T6" fmla="*/ 2147483647 w 31"/>
              <a:gd name="T7" fmla="*/ 2147483647 h 124"/>
              <a:gd name="T8" fmla="*/ 2147483647 w 31"/>
              <a:gd name="T9" fmla="*/ 2147483647 h 124"/>
              <a:gd name="T10" fmla="*/ 2147483647 w 31"/>
              <a:gd name="T11" fmla="*/ 2147483647 h 124"/>
              <a:gd name="T12" fmla="*/ 2147483647 w 31"/>
              <a:gd name="T13" fmla="*/ 2147483647 h 124"/>
              <a:gd name="T14" fmla="*/ 2147483647 w 31"/>
              <a:gd name="T15" fmla="*/ 0 h 124"/>
              <a:gd name="T16" fmla="*/ 2147483647 w 31"/>
              <a:gd name="T17" fmla="*/ 0 h 124"/>
              <a:gd name="T18" fmla="*/ 2147483647 w 31"/>
              <a:gd name="T19" fmla="*/ 0 h 124"/>
              <a:gd name="T20" fmla="*/ 2147483647 w 31"/>
              <a:gd name="T21" fmla="*/ 0 h 124"/>
              <a:gd name="T22" fmla="*/ 2147483647 w 31"/>
              <a:gd name="T23" fmla="*/ 0 h 124"/>
              <a:gd name="T24" fmla="*/ 2147483647 w 31"/>
              <a:gd name="T25" fmla="*/ 2147483647 h 124"/>
              <a:gd name="T26" fmla="*/ 2147483647 w 31"/>
              <a:gd name="T27" fmla="*/ 2147483647 h 124"/>
              <a:gd name="T28" fmla="*/ 2147483647 w 31"/>
              <a:gd name="T29" fmla="*/ 2147483647 h 124"/>
              <a:gd name="T30" fmla="*/ 2147483647 w 31"/>
              <a:gd name="T31" fmla="*/ 2147483647 h 124"/>
              <a:gd name="T32" fmla="*/ 0 w 31"/>
              <a:gd name="T33" fmla="*/ 2147483647 h 124"/>
              <a:gd name="T34" fmla="*/ 0 w 31"/>
              <a:gd name="T35" fmla="*/ 2147483647 h 124"/>
              <a:gd name="T36" fmla="*/ 2147483647 w 31"/>
              <a:gd name="T37" fmla="*/ 2147483647 h 124"/>
              <a:gd name="T38" fmla="*/ 2147483647 w 31"/>
              <a:gd name="T39" fmla="*/ 2147483647 h 124"/>
              <a:gd name="T40" fmla="*/ 2147483647 w 31"/>
              <a:gd name="T41" fmla="*/ 2147483647 h 124"/>
              <a:gd name="T42" fmla="*/ 2147483647 w 31"/>
              <a:gd name="T43" fmla="*/ 2147483647 h 124"/>
              <a:gd name="T44" fmla="*/ 2147483647 w 31"/>
              <a:gd name="T45" fmla="*/ 2147483647 h 124"/>
              <a:gd name="T46" fmla="*/ 2147483647 w 31"/>
              <a:gd name="T47" fmla="*/ 2147483647 h 124"/>
              <a:gd name="T48" fmla="*/ 2147483647 w 31"/>
              <a:gd name="T49" fmla="*/ 2147483647 h 124"/>
              <a:gd name="T50" fmla="*/ 2147483647 w 31"/>
              <a:gd name="T51" fmla="*/ 2147483647 h 124"/>
              <a:gd name="T52" fmla="*/ 2147483647 w 31"/>
              <a:gd name="T53" fmla="*/ 2147483647 h 124"/>
              <a:gd name="T54" fmla="*/ 2147483647 w 31"/>
              <a:gd name="T55" fmla="*/ 2147483647 h 124"/>
              <a:gd name="T56" fmla="*/ 2147483647 w 31"/>
              <a:gd name="T57" fmla="*/ 2147483647 h 124"/>
              <a:gd name="T58" fmla="*/ 2147483647 w 31"/>
              <a:gd name="T59" fmla="*/ 2147483647 h 124"/>
              <a:gd name="T60" fmla="*/ 2147483647 w 31"/>
              <a:gd name="T61" fmla="*/ 2147483647 h 124"/>
              <a:gd name="T62" fmla="*/ 2147483647 w 31"/>
              <a:gd name="T63" fmla="*/ 2147483647 h 124"/>
              <a:gd name="T64" fmla="*/ 2147483647 w 31"/>
              <a:gd name="T65" fmla="*/ 2147483647 h 124"/>
              <a:gd name="T66" fmla="*/ 2147483647 w 31"/>
              <a:gd name="T67" fmla="*/ 2147483647 h 124"/>
              <a:gd name="T68" fmla="*/ 2147483647 w 31"/>
              <a:gd name="T69" fmla="*/ 2147483647 h 12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"/>
              <a:gd name="T106" fmla="*/ 0 h 124"/>
              <a:gd name="T107" fmla="*/ 31 w 31"/>
              <a:gd name="T108" fmla="*/ 124 h 12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" h="124">
                <a:moveTo>
                  <a:pt x="31" y="3"/>
                </a:move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7" y="1"/>
                </a:lnTo>
                <a:lnTo>
                  <a:pt x="26" y="1"/>
                </a:lnTo>
                <a:lnTo>
                  <a:pt x="23" y="0"/>
                </a:lnTo>
                <a:lnTo>
                  <a:pt x="22" y="0"/>
                </a:lnTo>
                <a:lnTo>
                  <a:pt x="20" y="0"/>
                </a:lnTo>
                <a:lnTo>
                  <a:pt x="17" y="0"/>
                </a:lnTo>
                <a:lnTo>
                  <a:pt x="14" y="0"/>
                </a:lnTo>
                <a:lnTo>
                  <a:pt x="12" y="1"/>
                </a:lnTo>
                <a:lnTo>
                  <a:pt x="9" y="1"/>
                </a:lnTo>
                <a:lnTo>
                  <a:pt x="6" y="2"/>
                </a:lnTo>
                <a:lnTo>
                  <a:pt x="3" y="3"/>
                </a:lnTo>
                <a:lnTo>
                  <a:pt x="0" y="6"/>
                </a:lnTo>
                <a:lnTo>
                  <a:pt x="0" y="124"/>
                </a:lnTo>
                <a:lnTo>
                  <a:pt x="1" y="124"/>
                </a:lnTo>
                <a:lnTo>
                  <a:pt x="2" y="124"/>
                </a:lnTo>
                <a:lnTo>
                  <a:pt x="3" y="124"/>
                </a:lnTo>
                <a:lnTo>
                  <a:pt x="5" y="123"/>
                </a:lnTo>
                <a:lnTo>
                  <a:pt x="7" y="123"/>
                </a:lnTo>
                <a:lnTo>
                  <a:pt x="8" y="123"/>
                </a:lnTo>
                <a:lnTo>
                  <a:pt x="10" y="121"/>
                </a:lnTo>
                <a:lnTo>
                  <a:pt x="13" y="121"/>
                </a:lnTo>
                <a:lnTo>
                  <a:pt x="15" y="120"/>
                </a:lnTo>
                <a:lnTo>
                  <a:pt x="17" y="119"/>
                </a:lnTo>
                <a:lnTo>
                  <a:pt x="21" y="118"/>
                </a:lnTo>
                <a:lnTo>
                  <a:pt x="23" y="117"/>
                </a:lnTo>
                <a:lnTo>
                  <a:pt x="26" y="116"/>
                </a:lnTo>
                <a:lnTo>
                  <a:pt x="29" y="113"/>
                </a:lnTo>
                <a:lnTo>
                  <a:pt x="31" y="112"/>
                </a:lnTo>
                <a:lnTo>
                  <a:pt x="31" y="3"/>
                </a:lnTo>
                <a:close/>
              </a:path>
            </a:pathLst>
          </a:custGeom>
          <a:solidFill>
            <a:srgbClr val="7FB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4" name="Freeform 304"/>
          <p:cNvSpPr>
            <a:spLocks/>
          </p:cNvSpPr>
          <p:nvPr/>
        </p:nvSpPr>
        <p:spPr bwMode="auto">
          <a:xfrm>
            <a:off x="3108325" y="3724275"/>
            <a:ext cx="42863" cy="165100"/>
          </a:xfrm>
          <a:custGeom>
            <a:avLst/>
            <a:gdLst>
              <a:gd name="T0" fmla="*/ 2147483647 w 27"/>
              <a:gd name="T1" fmla="*/ 2147483647 h 104"/>
              <a:gd name="T2" fmla="*/ 2147483647 w 27"/>
              <a:gd name="T3" fmla="*/ 2147483647 h 104"/>
              <a:gd name="T4" fmla="*/ 2147483647 w 27"/>
              <a:gd name="T5" fmla="*/ 2147483647 h 104"/>
              <a:gd name="T6" fmla="*/ 2147483647 w 27"/>
              <a:gd name="T7" fmla="*/ 2147483647 h 104"/>
              <a:gd name="T8" fmla="*/ 2147483647 w 27"/>
              <a:gd name="T9" fmla="*/ 2147483647 h 104"/>
              <a:gd name="T10" fmla="*/ 2147483647 w 27"/>
              <a:gd name="T11" fmla="*/ 2147483647 h 104"/>
              <a:gd name="T12" fmla="*/ 2147483647 w 27"/>
              <a:gd name="T13" fmla="*/ 0 h 104"/>
              <a:gd name="T14" fmla="*/ 2147483647 w 27"/>
              <a:gd name="T15" fmla="*/ 0 h 104"/>
              <a:gd name="T16" fmla="*/ 2147483647 w 27"/>
              <a:gd name="T17" fmla="*/ 0 h 104"/>
              <a:gd name="T18" fmla="*/ 2147483647 w 27"/>
              <a:gd name="T19" fmla="*/ 0 h 104"/>
              <a:gd name="T20" fmla="*/ 2147483647 w 27"/>
              <a:gd name="T21" fmla="*/ 0 h 104"/>
              <a:gd name="T22" fmla="*/ 2147483647 w 27"/>
              <a:gd name="T23" fmla="*/ 0 h 104"/>
              <a:gd name="T24" fmla="*/ 2147483647 w 27"/>
              <a:gd name="T25" fmla="*/ 0 h 104"/>
              <a:gd name="T26" fmla="*/ 2147483647 w 27"/>
              <a:gd name="T27" fmla="*/ 2147483647 h 104"/>
              <a:gd name="T28" fmla="*/ 2147483647 w 27"/>
              <a:gd name="T29" fmla="*/ 2147483647 h 104"/>
              <a:gd name="T30" fmla="*/ 2147483647 w 27"/>
              <a:gd name="T31" fmla="*/ 2147483647 h 104"/>
              <a:gd name="T32" fmla="*/ 0 w 27"/>
              <a:gd name="T33" fmla="*/ 2147483647 h 104"/>
              <a:gd name="T34" fmla="*/ 0 w 27"/>
              <a:gd name="T35" fmla="*/ 2147483647 h 104"/>
              <a:gd name="T36" fmla="*/ 0 w 27"/>
              <a:gd name="T37" fmla="*/ 2147483647 h 104"/>
              <a:gd name="T38" fmla="*/ 2147483647 w 27"/>
              <a:gd name="T39" fmla="*/ 2147483647 h 104"/>
              <a:gd name="T40" fmla="*/ 2147483647 w 27"/>
              <a:gd name="T41" fmla="*/ 2147483647 h 104"/>
              <a:gd name="T42" fmla="*/ 2147483647 w 27"/>
              <a:gd name="T43" fmla="*/ 2147483647 h 104"/>
              <a:gd name="T44" fmla="*/ 2147483647 w 27"/>
              <a:gd name="T45" fmla="*/ 2147483647 h 104"/>
              <a:gd name="T46" fmla="*/ 2147483647 w 27"/>
              <a:gd name="T47" fmla="*/ 2147483647 h 104"/>
              <a:gd name="T48" fmla="*/ 2147483647 w 27"/>
              <a:gd name="T49" fmla="*/ 2147483647 h 104"/>
              <a:gd name="T50" fmla="*/ 2147483647 w 27"/>
              <a:gd name="T51" fmla="*/ 2147483647 h 104"/>
              <a:gd name="T52" fmla="*/ 2147483647 w 27"/>
              <a:gd name="T53" fmla="*/ 2147483647 h 104"/>
              <a:gd name="T54" fmla="*/ 2147483647 w 27"/>
              <a:gd name="T55" fmla="*/ 2147483647 h 104"/>
              <a:gd name="T56" fmla="*/ 2147483647 w 27"/>
              <a:gd name="T57" fmla="*/ 2147483647 h 104"/>
              <a:gd name="T58" fmla="*/ 2147483647 w 27"/>
              <a:gd name="T59" fmla="*/ 2147483647 h 104"/>
              <a:gd name="T60" fmla="*/ 2147483647 w 27"/>
              <a:gd name="T61" fmla="*/ 2147483647 h 104"/>
              <a:gd name="T62" fmla="*/ 2147483647 w 27"/>
              <a:gd name="T63" fmla="*/ 2147483647 h 104"/>
              <a:gd name="T64" fmla="*/ 2147483647 w 27"/>
              <a:gd name="T65" fmla="*/ 2147483647 h 104"/>
              <a:gd name="T66" fmla="*/ 2147483647 w 27"/>
              <a:gd name="T67" fmla="*/ 2147483647 h 104"/>
              <a:gd name="T68" fmla="*/ 2147483647 w 27"/>
              <a:gd name="T69" fmla="*/ 2147483647 h 1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7"/>
              <a:gd name="T106" fmla="*/ 0 h 104"/>
              <a:gd name="T107" fmla="*/ 27 w 27"/>
              <a:gd name="T108" fmla="*/ 104 h 10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7" h="104">
                <a:moveTo>
                  <a:pt x="27" y="2"/>
                </a:moveTo>
                <a:lnTo>
                  <a:pt x="27" y="2"/>
                </a:lnTo>
                <a:lnTo>
                  <a:pt x="26" y="2"/>
                </a:lnTo>
                <a:lnTo>
                  <a:pt x="25" y="1"/>
                </a:lnTo>
                <a:lnTo>
                  <a:pt x="23" y="1"/>
                </a:lnTo>
                <a:lnTo>
                  <a:pt x="22" y="0"/>
                </a:lnTo>
                <a:lnTo>
                  <a:pt x="20" y="0"/>
                </a:lnTo>
                <a:lnTo>
                  <a:pt x="19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9" y="0"/>
                </a:lnTo>
                <a:lnTo>
                  <a:pt x="8" y="1"/>
                </a:lnTo>
                <a:lnTo>
                  <a:pt x="5" y="2"/>
                </a:lnTo>
                <a:lnTo>
                  <a:pt x="2" y="4"/>
                </a:lnTo>
                <a:lnTo>
                  <a:pt x="0" y="5"/>
                </a:lnTo>
                <a:lnTo>
                  <a:pt x="0" y="104"/>
                </a:lnTo>
                <a:lnTo>
                  <a:pt x="1" y="104"/>
                </a:lnTo>
                <a:lnTo>
                  <a:pt x="2" y="104"/>
                </a:lnTo>
                <a:lnTo>
                  <a:pt x="4" y="104"/>
                </a:lnTo>
                <a:lnTo>
                  <a:pt x="6" y="104"/>
                </a:lnTo>
                <a:lnTo>
                  <a:pt x="7" y="103"/>
                </a:lnTo>
                <a:lnTo>
                  <a:pt x="9" y="103"/>
                </a:lnTo>
                <a:lnTo>
                  <a:pt x="11" y="102"/>
                </a:lnTo>
                <a:lnTo>
                  <a:pt x="13" y="102"/>
                </a:lnTo>
                <a:lnTo>
                  <a:pt x="15" y="101"/>
                </a:lnTo>
                <a:lnTo>
                  <a:pt x="18" y="99"/>
                </a:lnTo>
                <a:lnTo>
                  <a:pt x="20" y="98"/>
                </a:lnTo>
                <a:lnTo>
                  <a:pt x="22" y="97"/>
                </a:lnTo>
                <a:lnTo>
                  <a:pt x="25" y="96"/>
                </a:lnTo>
                <a:lnTo>
                  <a:pt x="27" y="94"/>
                </a:lnTo>
                <a:lnTo>
                  <a:pt x="27" y="2"/>
                </a:lnTo>
                <a:close/>
              </a:path>
            </a:pathLst>
          </a:custGeom>
          <a:solidFill>
            <a:srgbClr val="9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5" name="Freeform 305"/>
          <p:cNvSpPr>
            <a:spLocks/>
          </p:cNvSpPr>
          <p:nvPr/>
        </p:nvSpPr>
        <p:spPr bwMode="auto">
          <a:xfrm>
            <a:off x="3109913" y="3725863"/>
            <a:ext cx="34925" cy="133350"/>
          </a:xfrm>
          <a:custGeom>
            <a:avLst/>
            <a:gdLst>
              <a:gd name="T0" fmla="*/ 2147483647 w 22"/>
              <a:gd name="T1" fmla="*/ 2147483647 h 84"/>
              <a:gd name="T2" fmla="*/ 2147483647 w 22"/>
              <a:gd name="T3" fmla="*/ 2147483647 h 84"/>
              <a:gd name="T4" fmla="*/ 2147483647 w 22"/>
              <a:gd name="T5" fmla="*/ 2147483647 h 84"/>
              <a:gd name="T6" fmla="*/ 2147483647 w 22"/>
              <a:gd name="T7" fmla="*/ 2147483647 h 84"/>
              <a:gd name="T8" fmla="*/ 2147483647 w 22"/>
              <a:gd name="T9" fmla="*/ 2147483647 h 84"/>
              <a:gd name="T10" fmla="*/ 2147483647 w 22"/>
              <a:gd name="T11" fmla="*/ 2147483647 h 84"/>
              <a:gd name="T12" fmla="*/ 2147483647 w 22"/>
              <a:gd name="T13" fmla="*/ 0 h 84"/>
              <a:gd name="T14" fmla="*/ 2147483647 w 22"/>
              <a:gd name="T15" fmla="*/ 0 h 84"/>
              <a:gd name="T16" fmla="*/ 2147483647 w 22"/>
              <a:gd name="T17" fmla="*/ 0 h 84"/>
              <a:gd name="T18" fmla="*/ 2147483647 w 22"/>
              <a:gd name="T19" fmla="*/ 0 h 84"/>
              <a:gd name="T20" fmla="*/ 2147483647 w 22"/>
              <a:gd name="T21" fmla="*/ 0 h 84"/>
              <a:gd name="T22" fmla="*/ 2147483647 w 22"/>
              <a:gd name="T23" fmla="*/ 0 h 84"/>
              <a:gd name="T24" fmla="*/ 2147483647 w 22"/>
              <a:gd name="T25" fmla="*/ 0 h 84"/>
              <a:gd name="T26" fmla="*/ 2147483647 w 22"/>
              <a:gd name="T27" fmla="*/ 2147483647 h 84"/>
              <a:gd name="T28" fmla="*/ 2147483647 w 22"/>
              <a:gd name="T29" fmla="*/ 2147483647 h 84"/>
              <a:gd name="T30" fmla="*/ 2147483647 w 22"/>
              <a:gd name="T31" fmla="*/ 2147483647 h 84"/>
              <a:gd name="T32" fmla="*/ 0 w 22"/>
              <a:gd name="T33" fmla="*/ 2147483647 h 84"/>
              <a:gd name="T34" fmla="*/ 0 w 22"/>
              <a:gd name="T35" fmla="*/ 2147483647 h 84"/>
              <a:gd name="T36" fmla="*/ 0 w 22"/>
              <a:gd name="T37" fmla="*/ 2147483647 h 84"/>
              <a:gd name="T38" fmla="*/ 0 w 22"/>
              <a:gd name="T39" fmla="*/ 2147483647 h 84"/>
              <a:gd name="T40" fmla="*/ 2147483647 w 22"/>
              <a:gd name="T41" fmla="*/ 2147483647 h 84"/>
              <a:gd name="T42" fmla="*/ 2147483647 w 22"/>
              <a:gd name="T43" fmla="*/ 2147483647 h 84"/>
              <a:gd name="T44" fmla="*/ 2147483647 w 22"/>
              <a:gd name="T45" fmla="*/ 2147483647 h 84"/>
              <a:gd name="T46" fmla="*/ 2147483647 w 22"/>
              <a:gd name="T47" fmla="*/ 2147483647 h 84"/>
              <a:gd name="T48" fmla="*/ 2147483647 w 22"/>
              <a:gd name="T49" fmla="*/ 2147483647 h 84"/>
              <a:gd name="T50" fmla="*/ 2147483647 w 22"/>
              <a:gd name="T51" fmla="*/ 2147483647 h 84"/>
              <a:gd name="T52" fmla="*/ 2147483647 w 22"/>
              <a:gd name="T53" fmla="*/ 2147483647 h 84"/>
              <a:gd name="T54" fmla="*/ 2147483647 w 22"/>
              <a:gd name="T55" fmla="*/ 2147483647 h 84"/>
              <a:gd name="T56" fmla="*/ 2147483647 w 22"/>
              <a:gd name="T57" fmla="*/ 2147483647 h 84"/>
              <a:gd name="T58" fmla="*/ 2147483647 w 22"/>
              <a:gd name="T59" fmla="*/ 2147483647 h 84"/>
              <a:gd name="T60" fmla="*/ 2147483647 w 22"/>
              <a:gd name="T61" fmla="*/ 2147483647 h 84"/>
              <a:gd name="T62" fmla="*/ 2147483647 w 22"/>
              <a:gd name="T63" fmla="*/ 2147483647 h 84"/>
              <a:gd name="T64" fmla="*/ 2147483647 w 22"/>
              <a:gd name="T65" fmla="*/ 2147483647 h 84"/>
              <a:gd name="T66" fmla="*/ 2147483647 w 22"/>
              <a:gd name="T67" fmla="*/ 2147483647 h 84"/>
              <a:gd name="T68" fmla="*/ 2147483647 w 22"/>
              <a:gd name="T69" fmla="*/ 2147483647 h 8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"/>
              <a:gd name="T106" fmla="*/ 0 h 84"/>
              <a:gd name="T107" fmla="*/ 22 w 22"/>
              <a:gd name="T108" fmla="*/ 84 h 8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" h="84">
                <a:moveTo>
                  <a:pt x="22" y="3"/>
                </a:moveTo>
                <a:lnTo>
                  <a:pt x="22" y="3"/>
                </a:lnTo>
                <a:lnTo>
                  <a:pt x="21" y="1"/>
                </a:lnTo>
                <a:lnTo>
                  <a:pt x="20" y="1"/>
                </a:lnTo>
                <a:lnTo>
                  <a:pt x="19" y="1"/>
                </a:lnTo>
                <a:lnTo>
                  <a:pt x="18" y="0"/>
                </a:lnTo>
                <a:lnTo>
                  <a:pt x="17" y="0"/>
                </a:lnTo>
                <a:lnTo>
                  <a:pt x="15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1"/>
                </a:lnTo>
                <a:lnTo>
                  <a:pt x="4" y="1"/>
                </a:lnTo>
                <a:lnTo>
                  <a:pt x="3" y="3"/>
                </a:lnTo>
                <a:lnTo>
                  <a:pt x="0" y="4"/>
                </a:lnTo>
                <a:lnTo>
                  <a:pt x="0" y="84"/>
                </a:lnTo>
                <a:lnTo>
                  <a:pt x="1" y="84"/>
                </a:lnTo>
                <a:lnTo>
                  <a:pt x="3" y="84"/>
                </a:lnTo>
                <a:lnTo>
                  <a:pt x="4" y="84"/>
                </a:lnTo>
                <a:lnTo>
                  <a:pt x="5" y="84"/>
                </a:lnTo>
                <a:lnTo>
                  <a:pt x="6" y="84"/>
                </a:lnTo>
                <a:lnTo>
                  <a:pt x="7" y="83"/>
                </a:lnTo>
                <a:lnTo>
                  <a:pt x="10" y="83"/>
                </a:lnTo>
                <a:lnTo>
                  <a:pt x="11" y="82"/>
                </a:lnTo>
                <a:lnTo>
                  <a:pt x="13" y="82"/>
                </a:lnTo>
                <a:lnTo>
                  <a:pt x="14" y="81"/>
                </a:lnTo>
                <a:lnTo>
                  <a:pt x="17" y="80"/>
                </a:lnTo>
                <a:lnTo>
                  <a:pt x="19" y="79"/>
                </a:lnTo>
                <a:lnTo>
                  <a:pt x="20" y="77"/>
                </a:lnTo>
                <a:lnTo>
                  <a:pt x="22" y="76"/>
                </a:lnTo>
                <a:lnTo>
                  <a:pt x="22" y="3"/>
                </a:lnTo>
                <a:close/>
              </a:path>
            </a:pathLst>
          </a:custGeom>
          <a:solidFill>
            <a:srgbClr val="A8D8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6" name="Freeform 306"/>
          <p:cNvSpPr>
            <a:spLocks/>
          </p:cNvSpPr>
          <p:nvPr/>
        </p:nvSpPr>
        <p:spPr bwMode="auto">
          <a:xfrm>
            <a:off x="3111500" y="3727450"/>
            <a:ext cx="28575" cy="104775"/>
          </a:xfrm>
          <a:custGeom>
            <a:avLst/>
            <a:gdLst>
              <a:gd name="T0" fmla="*/ 2147483647 w 18"/>
              <a:gd name="T1" fmla="*/ 2147483647 h 66"/>
              <a:gd name="T2" fmla="*/ 2147483647 w 18"/>
              <a:gd name="T3" fmla="*/ 2147483647 h 66"/>
              <a:gd name="T4" fmla="*/ 2147483647 w 18"/>
              <a:gd name="T5" fmla="*/ 2147483647 h 66"/>
              <a:gd name="T6" fmla="*/ 2147483647 w 18"/>
              <a:gd name="T7" fmla="*/ 0 h 66"/>
              <a:gd name="T8" fmla="*/ 2147483647 w 18"/>
              <a:gd name="T9" fmla="*/ 0 h 66"/>
              <a:gd name="T10" fmla="*/ 2147483647 w 18"/>
              <a:gd name="T11" fmla="*/ 0 h 66"/>
              <a:gd name="T12" fmla="*/ 2147483647 w 18"/>
              <a:gd name="T13" fmla="*/ 0 h 66"/>
              <a:gd name="T14" fmla="*/ 2147483647 w 18"/>
              <a:gd name="T15" fmla="*/ 2147483647 h 66"/>
              <a:gd name="T16" fmla="*/ 0 w 18"/>
              <a:gd name="T17" fmla="*/ 2147483647 h 66"/>
              <a:gd name="T18" fmla="*/ 0 w 18"/>
              <a:gd name="T19" fmla="*/ 2147483647 h 66"/>
              <a:gd name="T20" fmla="*/ 0 w 18"/>
              <a:gd name="T21" fmla="*/ 2147483647 h 66"/>
              <a:gd name="T22" fmla="*/ 2147483647 w 18"/>
              <a:gd name="T23" fmla="*/ 2147483647 h 66"/>
              <a:gd name="T24" fmla="*/ 2147483647 w 18"/>
              <a:gd name="T25" fmla="*/ 2147483647 h 66"/>
              <a:gd name="T26" fmla="*/ 2147483647 w 18"/>
              <a:gd name="T27" fmla="*/ 2147483647 h 66"/>
              <a:gd name="T28" fmla="*/ 2147483647 w 18"/>
              <a:gd name="T29" fmla="*/ 2147483647 h 66"/>
              <a:gd name="T30" fmla="*/ 2147483647 w 18"/>
              <a:gd name="T31" fmla="*/ 2147483647 h 66"/>
              <a:gd name="T32" fmla="*/ 2147483647 w 18"/>
              <a:gd name="T33" fmla="*/ 2147483647 h 66"/>
              <a:gd name="T34" fmla="*/ 2147483647 w 18"/>
              <a:gd name="T35" fmla="*/ 2147483647 h 66"/>
              <a:gd name="T36" fmla="*/ 2147483647 w 18"/>
              <a:gd name="T37" fmla="*/ 2147483647 h 6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8"/>
              <a:gd name="T58" fmla="*/ 0 h 66"/>
              <a:gd name="T59" fmla="*/ 18 w 18"/>
              <a:gd name="T60" fmla="*/ 66 h 6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8" h="66">
                <a:moveTo>
                  <a:pt x="18" y="2"/>
                </a:moveTo>
                <a:lnTo>
                  <a:pt x="18" y="2"/>
                </a:lnTo>
                <a:lnTo>
                  <a:pt x="17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6" y="0"/>
                </a:lnTo>
                <a:lnTo>
                  <a:pt x="3" y="2"/>
                </a:lnTo>
                <a:lnTo>
                  <a:pt x="0" y="3"/>
                </a:lnTo>
                <a:lnTo>
                  <a:pt x="0" y="66"/>
                </a:lnTo>
                <a:lnTo>
                  <a:pt x="2" y="66"/>
                </a:lnTo>
                <a:lnTo>
                  <a:pt x="4" y="65"/>
                </a:lnTo>
                <a:lnTo>
                  <a:pt x="6" y="65"/>
                </a:lnTo>
                <a:lnTo>
                  <a:pt x="9" y="64"/>
                </a:lnTo>
                <a:lnTo>
                  <a:pt x="12" y="62"/>
                </a:lnTo>
                <a:lnTo>
                  <a:pt x="14" y="61"/>
                </a:lnTo>
                <a:lnTo>
                  <a:pt x="18" y="59"/>
                </a:lnTo>
                <a:lnTo>
                  <a:pt x="18" y="2"/>
                </a:lnTo>
                <a:close/>
              </a:path>
            </a:pathLst>
          </a:custGeom>
          <a:solidFill>
            <a:srgbClr val="BCE5E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7" name="Freeform 307"/>
          <p:cNvSpPr>
            <a:spLocks/>
          </p:cNvSpPr>
          <p:nvPr/>
        </p:nvSpPr>
        <p:spPr bwMode="auto">
          <a:xfrm>
            <a:off x="3111500" y="3730625"/>
            <a:ext cx="22225" cy="71438"/>
          </a:xfrm>
          <a:custGeom>
            <a:avLst/>
            <a:gdLst>
              <a:gd name="T0" fmla="*/ 2147483647 w 14"/>
              <a:gd name="T1" fmla="*/ 2147483647 h 45"/>
              <a:gd name="T2" fmla="*/ 2147483647 w 14"/>
              <a:gd name="T3" fmla="*/ 0 h 45"/>
              <a:gd name="T4" fmla="*/ 2147483647 w 14"/>
              <a:gd name="T5" fmla="*/ 0 h 45"/>
              <a:gd name="T6" fmla="*/ 2147483647 w 14"/>
              <a:gd name="T7" fmla="*/ 0 h 45"/>
              <a:gd name="T8" fmla="*/ 2147483647 w 14"/>
              <a:gd name="T9" fmla="*/ 0 h 45"/>
              <a:gd name="T10" fmla="*/ 2147483647 w 14"/>
              <a:gd name="T11" fmla="*/ 0 h 45"/>
              <a:gd name="T12" fmla="*/ 2147483647 w 14"/>
              <a:gd name="T13" fmla="*/ 0 h 45"/>
              <a:gd name="T14" fmla="*/ 2147483647 w 14"/>
              <a:gd name="T15" fmla="*/ 0 h 45"/>
              <a:gd name="T16" fmla="*/ 0 w 14"/>
              <a:gd name="T17" fmla="*/ 2147483647 h 45"/>
              <a:gd name="T18" fmla="*/ 0 w 14"/>
              <a:gd name="T19" fmla="*/ 2147483647 h 45"/>
              <a:gd name="T20" fmla="*/ 2147483647 w 14"/>
              <a:gd name="T21" fmla="*/ 2147483647 h 45"/>
              <a:gd name="T22" fmla="*/ 2147483647 w 14"/>
              <a:gd name="T23" fmla="*/ 2147483647 h 45"/>
              <a:gd name="T24" fmla="*/ 2147483647 w 14"/>
              <a:gd name="T25" fmla="*/ 2147483647 h 45"/>
              <a:gd name="T26" fmla="*/ 2147483647 w 14"/>
              <a:gd name="T27" fmla="*/ 2147483647 h 45"/>
              <a:gd name="T28" fmla="*/ 2147483647 w 14"/>
              <a:gd name="T29" fmla="*/ 2147483647 h 45"/>
              <a:gd name="T30" fmla="*/ 2147483647 w 14"/>
              <a:gd name="T31" fmla="*/ 2147483647 h 45"/>
              <a:gd name="T32" fmla="*/ 2147483647 w 14"/>
              <a:gd name="T33" fmla="*/ 2147483647 h 45"/>
              <a:gd name="T34" fmla="*/ 2147483647 w 14"/>
              <a:gd name="T35" fmla="*/ 2147483647 h 45"/>
              <a:gd name="T36" fmla="*/ 2147483647 w 14"/>
              <a:gd name="T37" fmla="*/ 2147483647 h 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"/>
              <a:gd name="T58" fmla="*/ 0 h 45"/>
              <a:gd name="T59" fmla="*/ 14 w 14"/>
              <a:gd name="T60" fmla="*/ 45 h 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" h="45">
                <a:moveTo>
                  <a:pt x="14" y="1"/>
                </a:move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45"/>
                </a:lnTo>
                <a:lnTo>
                  <a:pt x="2" y="45"/>
                </a:lnTo>
                <a:lnTo>
                  <a:pt x="4" y="45"/>
                </a:lnTo>
                <a:lnTo>
                  <a:pt x="5" y="44"/>
                </a:lnTo>
                <a:lnTo>
                  <a:pt x="7" y="44"/>
                </a:lnTo>
                <a:lnTo>
                  <a:pt x="10" y="43"/>
                </a:lnTo>
                <a:lnTo>
                  <a:pt x="12" y="42"/>
                </a:lnTo>
                <a:lnTo>
                  <a:pt x="14" y="41"/>
                </a:lnTo>
                <a:lnTo>
                  <a:pt x="14" y="1"/>
                </a:lnTo>
                <a:close/>
              </a:path>
            </a:pathLst>
          </a:custGeom>
          <a:solidFill>
            <a:srgbClr val="D1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8" name="Freeform 308"/>
          <p:cNvSpPr>
            <a:spLocks/>
          </p:cNvSpPr>
          <p:nvPr/>
        </p:nvSpPr>
        <p:spPr bwMode="auto">
          <a:xfrm>
            <a:off x="3114675" y="3730625"/>
            <a:ext cx="14288" cy="42863"/>
          </a:xfrm>
          <a:custGeom>
            <a:avLst/>
            <a:gdLst>
              <a:gd name="T0" fmla="*/ 2147483647 w 9"/>
              <a:gd name="T1" fmla="*/ 2147483647 h 27"/>
              <a:gd name="T2" fmla="*/ 2147483647 w 9"/>
              <a:gd name="T3" fmla="*/ 2147483647 h 27"/>
              <a:gd name="T4" fmla="*/ 2147483647 w 9"/>
              <a:gd name="T5" fmla="*/ 2147483647 h 27"/>
              <a:gd name="T6" fmla="*/ 2147483647 w 9"/>
              <a:gd name="T7" fmla="*/ 2147483647 h 27"/>
              <a:gd name="T8" fmla="*/ 2147483647 w 9"/>
              <a:gd name="T9" fmla="*/ 0 h 27"/>
              <a:gd name="T10" fmla="*/ 2147483647 w 9"/>
              <a:gd name="T11" fmla="*/ 0 h 27"/>
              <a:gd name="T12" fmla="*/ 2147483647 w 9"/>
              <a:gd name="T13" fmla="*/ 2147483647 h 27"/>
              <a:gd name="T14" fmla="*/ 2147483647 w 9"/>
              <a:gd name="T15" fmla="*/ 2147483647 h 27"/>
              <a:gd name="T16" fmla="*/ 0 w 9"/>
              <a:gd name="T17" fmla="*/ 2147483647 h 27"/>
              <a:gd name="T18" fmla="*/ 0 w 9"/>
              <a:gd name="T19" fmla="*/ 2147483647 h 27"/>
              <a:gd name="T20" fmla="*/ 0 w 9"/>
              <a:gd name="T21" fmla="*/ 2147483647 h 27"/>
              <a:gd name="T22" fmla="*/ 2147483647 w 9"/>
              <a:gd name="T23" fmla="*/ 2147483647 h 27"/>
              <a:gd name="T24" fmla="*/ 2147483647 w 9"/>
              <a:gd name="T25" fmla="*/ 2147483647 h 27"/>
              <a:gd name="T26" fmla="*/ 2147483647 w 9"/>
              <a:gd name="T27" fmla="*/ 2147483647 h 27"/>
              <a:gd name="T28" fmla="*/ 2147483647 w 9"/>
              <a:gd name="T29" fmla="*/ 2147483647 h 27"/>
              <a:gd name="T30" fmla="*/ 2147483647 w 9"/>
              <a:gd name="T31" fmla="*/ 2147483647 h 27"/>
              <a:gd name="T32" fmla="*/ 2147483647 w 9"/>
              <a:gd name="T33" fmla="*/ 2147483647 h 27"/>
              <a:gd name="T34" fmla="*/ 2147483647 w 9"/>
              <a:gd name="T35" fmla="*/ 2147483647 h 27"/>
              <a:gd name="T36" fmla="*/ 2147483647 w 9"/>
              <a:gd name="T37" fmla="*/ 2147483647 h 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"/>
              <a:gd name="T58" fmla="*/ 0 h 27"/>
              <a:gd name="T59" fmla="*/ 9 w 9"/>
              <a:gd name="T60" fmla="*/ 27 h 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" h="27">
                <a:moveTo>
                  <a:pt x="9" y="1"/>
                </a:move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5" y="0"/>
                </a:lnTo>
                <a:lnTo>
                  <a:pt x="4" y="0"/>
                </a:lnTo>
                <a:lnTo>
                  <a:pt x="3" y="1"/>
                </a:lnTo>
                <a:lnTo>
                  <a:pt x="1" y="1"/>
                </a:lnTo>
                <a:lnTo>
                  <a:pt x="0" y="2"/>
                </a:lnTo>
                <a:lnTo>
                  <a:pt x="0" y="27"/>
                </a:lnTo>
                <a:lnTo>
                  <a:pt x="1" y="27"/>
                </a:lnTo>
                <a:lnTo>
                  <a:pt x="2" y="27"/>
                </a:lnTo>
                <a:lnTo>
                  <a:pt x="3" y="27"/>
                </a:lnTo>
                <a:lnTo>
                  <a:pt x="4" y="27"/>
                </a:lnTo>
                <a:lnTo>
                  <a:pt x="5" y="25"/>
                </a:lnTo>
                <a:lnTo>
                  <a:pt x="8" y="24"/>
                </a:lnTo>
                <a:lnTo>
                  <a:pt x="9" y="23"/>
                </a:lnTo>
                <a:lnTo>
                  <a:pt x="9" y="1"/>
                </a:lnTo>
                <a:close/>
              </a:path>
            </a:pathLst>
          </a:custGeom>
          <a:solidFill>
            <a:srgbClr val="E5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49" name="Freeform 309"/>
          <p:cNvSpPr>
            <a:spLocks/>
          </p:cNvSpPr>
          <p:nvPr/>
        </p:nvSpPr>
        <p:spPr bwMode="auto">
          <a:xfrm>
            <a:off x="3289300" y="3852863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2147483647 h 14"/>
              <a:gd name="T4" fmla="*/ 2147483647 w 14"/>
              <a:gd name="T5" fmla="*/ 2147483647 h 14"/>
              <a:gd name="T6" fmla="*/ 2147483647 w 14"/>
              <a:gd name="T7" fmla="*/ 2147483647 h 14"/>
              <a:gd name="T8" fmla="*/ 2147483647 w 14"/>
              <a:gd name="T9" fmla="*/ 2147483647 h 14"/>
              <a:gd name="T10" fmla="*/ 2147483647 w 14"/>
              <a:gd name="T11" fmla="*/ 2147483647 h 14"/>
              <a:gd name="T12" fmla="*/ 2147483647 w 14"/>
              <a:gd name="T13" fmla="*/ 2147483647 h 14"/>
              <a:gd name="T14" fmla="*/ 2147483647 w 14"/>
              <a:gd name="T15" fmla="*/ 2147483647 h 14"/>
              <a:gd name="T16" fmla="*/ 2147483647 w 14"/>
              <a:gd name="T17" fmla="*/ 2147483647 h 14"/>
              <a:gd name="T18" fmla="*/ 2147483647 w 14"/>
              <a:gd name="T19" fmla="*/ 2147483647 h 14"/>
              <a:gd name="T20" fmla="*/ 2147483647 w 14"/>
              <a:gd name="T21" fmla="*/ 2147483647 h 14"/>
              <a:gd name="T22" fmla="*/ 2147483647 w 14"/>
              <a:gd name="T23" fmla="*/ 2147483647 h 14"/>
              <a:gd name="T24" fmla="*/ 2147483647 w 14"/>
              <a:gd name="T25" fmla="*/ 2147483647 h 14"/>
              <a:gd name="T26" fmla="*/ 2147483647 w 14"/>
              <a:gd name="T27" fmla="*/ 2147483647 h 14"/>
              <a:gd name="T28" fmla="*/ 2147483647 w 14"/>
              <a:gd name="T29" fmla="*/ 0 h 14"/>
              <a:gd name="T30" fmla="*/ 2147483647 w 14"/>
              <a:gd name="T31" fmla="*/ 0 h 14"/>
              <a:gd name="T32" fmla="*/ 2147483647 w 14"/>
              <a:gd name="T33" fmla="*/ 0 h 14"/>
              <a:gd name="T34" fmla="*/ 2147483647 w 14"/>
              <a:gd name="T35" fmla="*/ 0 h 14"/>
              <a:gd name="T36" fmla="*/ 2147483647 w 14"/>
              <a:gd name="T37" fmla="*/ 0 h 14"/>
              <a:gd name="T38" fmla="*/ 2147483647 w 14"/>
              <a:gd name="T39" fmla="*/ 2147483647 h 14"/>
              <a:gd name="T40" fmla="*/ 2147483647 w 14"/>
              <a:gd name="T41" fmla="*/ 2147483647 h 14"/>
              <a:gd name="T42" fmla="*/ 2147483647 w 14"/>
              <a:gd name="T43" fmla="*/ 2147483647 h 14"/>
              <a:gd name="T44" fmla="*/ 2147483647 w 14"/>
              <a:gd name="T45" fmla="*/ 2147483647 h 14"/>
              <a:gd name="T46" fmla="*/ 0 w 14"/>
              <a:gd name="T47" fmla="*/ 2147483647 h 14"/>
              <a:gd name="T48" fmla="*/ 0 w 14"/>
              <a:gd name="T49" fmla="*/ 2147483647 h 14"/>
              <a:gd name="T50" fmla="*/ 0 w 14"/>
              <a:gd name="T51" fmla="*/ 2147483647 h 14"/>
              <a:gd name="T52" fmla="*/ 2147483647 w 14"/>
              <a:gd name="T53" fmla="*/ 2147483647 h 14"/>
              <a:gd name="T54" fmla="*/ 2147483647 w 14"/>
              <a:gd name="T55" fmla="*/ 2147483647 h 14"/>
              <a:gd name="T56" fmla="*/ 2147483647 w 14"/>
              <a:gd name="T57" fmla="*/ 2147483647 h 14"/>
              <a:gd name="T58" fmla="*/ 2147483647 w 14"/>
              <a:gd name="T59" fmla="*/ 2147483647 h 14"/>
              <a:gd name="T60" fmla="*/ 2147483647 w 14"/>
              <a:gd name="T61" fmla="*/ 2147483647 h 14"/>
              <a:gd name="T62" fmla="*/ 2147483647 w 14"/>
              <a:gd name="T63" fmla="*/ 2147483647 h 14"/>
              <a:gd name="T64" fmla="*/ 2147483647 w 14"/>
              <a:gd name="T65" fmla="*/ 2147483647 h 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"/>
              <a:gd name="T100" fmla="*/ 0 h 14"/>
              <a:gd name="T101" fmla="*/ 14 w 14"/>
              <a:gd name="T102" fmla="*/ 14 h 1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" h="14">
                <a:moveTo>
                  <a:pt x="7" y="14"/>
                </a:moveTo>
                <a:lnTo>
                  <a:pt x="9" y="14"/>
                </a:lnTo>
                <a:lnTo>
                  <a:pt x="10" y="13"/>
                </a:lnTo>
                <a:lnTo>
                  <a:pt x="11" y="13"/>
                </a:lnTo>
                <a:lnTo>
                  <a:pt x="12" y="11"/>
                </a:lnTo>
                <a:lnTo>
                  <a:pt x="13" y="10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4" y="6"/>
                </a:lnTo>
                <a:lnTo>
                  <a:pt x="13" y="4"/>
                </a:lnTo>
                <a:lnTo>
                  <a:pt x="13" y="3"/>
                </a:lnTo>
                <a:lnTo>
                  <a:pt x="12" y="2"/>
                </a:lnTo>
                <a:lnTo>
                  <a:pt x="11" y="1"/>
                </a:lnTo>
                <a:lnTo>
                  <a:pt x="10" y="0"/>
                </a:lnTo>
                <a:lnTo>
                  <a:pt x="9" y="0"/>
                </a:lnTo>
                <a:lnTo>
                  <a:pt x="7" y="0"/>
                </a:lnTo>
                <a:lnTo>
                  <a:pt x="6" y="0"/>
                </a:lnTo>
                <a:lnTo>
                  <a:pt x="5" y="0"/>
                </a:lnTo>
                <a:lnTo>
                  <a:pt x="4" y="1"/>
                </a:lnTo>
                <a:lnTo>
                  <a:pt x="3" y="2"/>
                </a:lnTo>
                <a:lnTo>
                  <a:pt x="2" y="3"/>
                </a:lnTo>
                <a:lnTo>
                  <a:pt x="2" y="4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2" y="9"/>
                </a:lnTo>
                <a:lnTo>
                  <a:pt x="2" y="10"/>
                </a:lnTo>
                <a:lnTo>
                  <a:pt x="3" y="11"/>
                </a:lnTo>
                <a:lnTo>
                  <a:pt x="4" y="13"/>
                </a:lnTo>
                <a:lnTo>
                  <a:pt x="5" y="13"/>
                </a:lnTo>
                <a:lnTo>
                  <a:pt x="6" y="14"/>
                </a:lnTo>
                <a:lnTo>
                  <a:pt x="7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0" name="Freeform 310"/>
          <p:cNvSpPr>
            <a:spLocks/>
          </p:cNvSpPr>
          <p:nvPr/>
        </p:nvSpPr>
        <p:spPr bwMode="auto">
          <a:xfrm>
            <a:off x="3225800" y="3852863"/>
            <a:ext cx="11113" cy="11112"/>
          </a:xfrm>
          <a:custGeom>
            <a:avLst/>
            <a:gdLst>
              <a:gd name="T0" fmla="*/ 2147483647 w 7"/>
              <a:gd name="T1" fmla="*/ 2147483647 h 7"/>
              <a:gd name="T2" fmla="*/ 2147483647 w 7"/>
              <a:gd name="T3" fmla="*/ 2147483647 h 7"/>
              <a:gd name="T4" fmla="*/ 2147483647 w 7"/>
              <a:gd name="T5" fmla="*/ 2147483647 h 7"/>
              <a:gd name="T6" fmla="*/ 2147483647 w 7"/>
              <a:gd name="T7" fmla="*/ 2147483647 h 7"/>
              <a:gd name="T8" fmla="*/ 2147483647 w 7"/>
              <a:gd name="T9" fmla="*/ 2147483647 h 7"/>
              <a:gd name="T10" fmla="*/ 2147483647 w 7"/>
              <a:gd name="T11" fmla="*/ 2147483647 h 7"/>
              <a:gd name="T12" fmla="*/ 2147483647 w 7"/>
              <a:gd name="T13" fmla="*/ 2147483647 h 7"/>
              <a:gd name="T14" fmla="*/ 2147483647 w 7"/>
              <a:gd name="T15" fmla="*/ 0 h 7"/>
              <a:gd name="T16" fmla="*/ 2147483647 w 7"/>
              <a:gd name="T17" fmla="*/ 0 h 7"/>
              <a:gd name="T18" fmla="*/ 2147483647 w 7"/>
              <a:gd name="T19" fmla="*/ 0 h 7"/>
              <a:gd name="T20" fmla="*/ 2147483647 w 7"/>
              <a:gd name="T21" fmla="*/ 2147483647 h 7"/>
              <a:gd name="T22" fmla="*/ 0 w 7"/>
              <a:gd name="T23" fmla="*/ 2147483647 h 7"/>
              <a:gd name="T24" fmla="*/ 0 w 7"/>
              <a:gd name="T25" fmla="*/ 2147483647 h 7"/>
              <a:gd name="T26" fmla="*/ 0 w 7"/>
              <a:gd name="T27" fmla="*/ 2147483647 h 7"/>
              <a:gd name="T28" fmla="*/ 2147483647 w 7"/>
              <a:gd name="T29" fmla="*/ 2147483647 h 7"/>
              <a:gd name="T30" fmla="*/ 2147483647 w 7"/>
              <a:gd name="T31" fmla="*/ 2147483647 h 7"/>
              <a:gd name="T32" fmla="*/ 2147483647 w 7"/>
              <a:gd name="T33" fmla="*/ 2147483647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"/>
              <a:gd name="T52" fmla="*/ 0 h 7"/>
              <a:gd name="T53" fmla="*/ 7 w 7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" h="7">
                <a:moveTo>
                  <a:pt x="3" y="7"/>
                </a:moveTo>
                <a:lnTo>
                  <a:pt x="4" y="7"/>
                </a:lnTo>
                <a:lnTo>
                  <a:pt x="5" y="6"/>
                </a:lnTo>
                <a:lnTo>
                  <a:pt x="5" y="4"/>
                </a:lnTo>
                <a:lnTo>
                  <a:pt x="7" y="3"/>
                </a:lnTo>
                <a:lnTo>
                  <a:pt x="5" y="2"/>
                </a:lnTo>
                <a:lnTo>
                  <a:pt x="5" y="1"/>
                </a:lnTo>
                <a:lnTo>
                  <a:pt x="4" y="0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6"/>
                </a:lnTo>
                <a:lnTo>
                  <a:pt x="2" y="7"/>
                </a:ln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1" name="Freeform 311"/>
          <p:cNvSpPr>
            <a:spLocks/>
          </p:cNvSpPr>
          <p:nvPr/>
        </p:nvSpPr>
        <p:spPr bwMode="auto">
          <a:xfrm>
            <a:off x="3243263" y="3852863"/>
            <a:ext cx="9525" cy="11112"/>
          </a:xfrm>
          <a:custGeom>
            <a:avLst/>
            <a:gdLst>
              <a:gd name="T0" fmla="*/ 2147483647 w 6"/>
              <a:gd name="T1" fmla="*/ 2147483647 h 7"/>
              <a:gd name="T2" fmla="*/ 2147483647 w 6"/>
              <a:gd name="T3" fmla="*/ 2147483647 h 7"/>
              <a:gd name="T4" fmla="*/ 2147483647 w 6"/>
              <a:gd name="T5" fmla="*/ 2147483647 h 7"/>
              <a:gd name="T6" fmla="*/ 2147483647 w 6"/>
              <a:gd name="T7" fmla="*/ 2147483647 h 7"/>
              <a:gd name="T8" fmla="*/ 2147483647 w 6"/>
              <a:gd name="T9" fmla="*/ 2147483647 h 7"/>
              <a:gd name="T10" fmla="*/ 2147483647 w 6"/>
              <a:gd name="T11" fmla="*/ 2147483647 h 7"/>
              <a:gd name="T12" fmla="*/ 2147483647 w 6"/>
              <a:gd name="T13" fmla="*/ 2147483647 h 7"/>
              <a:gd name="T14" fmla="*/ 2147483647 w 6"/>
              <a:gd name="T15" fmla="*/ 2147483647 h 7"/>
              <a:gd name="T16" fmla="*/ 2147483647 w 6"/>
              <a:gd name="T17" fmla="*/ 0 h 7"/>
              <a:gd name="T18" fmla="*/ 2147483647 w 6"/>
              <a:gd name="T19" fmla="*/ 2147483647 h 7"/>
              <a:gd name="T20" fmla="*/ 2147483647 w 6"/>
              <a:gd name="T21" fmla="*/ 2147483647 h 7"/>
              <a:gd name="T22" fmla="*/ 0 w 6"/>
              <a:gd name="T23" fmla="*/ 2147483647 h 7"/>
              <a:gd name="T24" fmla="*/ 0 w 6"/>
              <a:gd name="T25" fmla="*/ 2147483647 h 7"/>
              <a:gd name="T26" fmla="*/ 0 w 6"/>
              <a:gd name="T27" fmla="*/ 2147483647 h 7"/>
              <a:gd name="T28" fmla="*/ 2147483647 w 6"/>
              <a:gd name="T29" fmla="*/ 2147483647 h 7"/>
              <a:gd name="T30" fmla="*/ 2147483647 w 6"/>
              <a:gd name="T31" fmla="*/ 2147483647 h 7"/>
              <a:gd name="T32" fmla="*/ 2147483647 w 6"/>
              <a:gd name="T33" fmla="*/ 2147483647 h 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"/>
              <a:gd name="T52" fmla="*/ 0 h 7"/>
              <a:gd name="T53" fmla="*/ 6 w 6"/>
              <a:gd name="T54" fmla="*/ 7 h 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" h="7">
                <a:moveTo>
                  <a:pt x="4" y="7"/>
                </a:moveTo>
                <a:lnTo>
                  <a:pt x="5" y="7"/>
                </a:lnTo>
                <a:lnTo>
                  <a:pt x="6" y="7"/>
                </a:lnTo>
                <a:lnTo>
                  <a:pt x="6" y="6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5" y="1"/>
                </a:lnTo>
                <a:lnTo>
                  <a:pt x="4" y="0"/>
                </a:lnTo>
                <a:lnTo>
                  <a:pt x="3" y="1"/>
                </a:lnTo>
                <a:lnTo>
                  <a:pt x="1" y="1"/>
                </a:lnTo>
                <a:lnTo>
                  <a:pt x="0" y="2"/>
                </a:lnTo>
                <a:lnTo>
                  <a:pt x="0" y="3"/>
                </a:lnTo>
                <a:lnTo>
                  <a:pt x="0" y="6"/>
                </a:lnTo>
                <a:lnTo>
                  <a:pt x="1" y="7"/>
                </a:lnTo>
                <a:lnTo>
                  <a:pt x="3" y="7"/>
                </a:lnTo>
                <a:lnTo>
                  <a:pt x="4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2" name="Freeform 312"/>
          <p:cNvSpPr>
            <a:spLocks/>
          </p:cNvSpPr>
          <p:nvPr/>
        </p:nvSpPr>
        <p:spPr bwMode="auto">
          <a:xfrm>
            <a:off x="3171825" y="3705225"/>
            <a:ext cx="28575" cy="147638"/>
          </a:xfrm>
          <a:custGeom>
            <a:avLst/>
            <a:gdLst>
              <a:gd name="T0" fmla="*/ 2147483647 w 18"/>
              <a:gd name="T1" fmla="*/ 2147483647 h 93"/>
              <a:gd name="T2" fmla="*/ 2147483647 w 18"/>
              <a:gd name="T3" fmla="*/ 2147483647 h 93"/>
              <a:gd name="T4" fmla="*/ 2147483647 w 18"/>
              <a:gd name="T5" fmla="*/ 2147483647 h 93"/>
              <a:gd name="T6" fmla="*/ 2147483647 w 18"/>
              <a:gd name="T7" fmla="*/ 2147483647 h 93"/>
              <a:gd name="T8" fmla="*/ 2147483647 w 18"/>
              <a:gd name="T9" fmla="*/ 2147483647 h 93"/>
              <a:gd name="T10" fmla="*/ 0 w 18"/>
              <a:gd name="T11" fmla="*/ 2147483647 h 93"/>
              <a:gd name="T12" fmla="*/ 0 w 18"/>
              <a:gd name="T13" fmla="*/ 2147483647 h 93"/>
              <a:gd name="T14" fmla="*/ 2147483647 w 18"/>
              <a:gd name="T15" fmla="*/ 2147483647 h 93"/>
              <a:gd name="T16" fmla="*/ 2147483647 w 18"/>
              <a:gd name="T17" fmla="*/ 2147483647 h 93"/>
              <a:gd name="T18" fmla="*/ 2147483647 w 18"/>
              <a:gd name="T19" fmla="*/ 2147483647 h 93"/>
              <a:gd name="T20" fmla="*/ 2147483647 w 18"/>
              <a:gd name="T21" fmla="*/ 2147483647 h 93"/>
              <a:gd name="T22" fmla="*/ 2147483647 w 18"/>
              <a:gd name="T23" fmla="*/ 2147483647 h 93"/>
              <a:gd name="T24" fmla="*/ 2147483647 w 18"/>
              <a:gd name="T25" fmla="*/ 2147483647 h 93"/>
              <a:gd name="T26" fmla="*/ 2147483647 w 18"/>
              <a:gd name="T27" fmla="*/ 2147483647 h 93"/>
              <a:gd name="T28" fmla="*/ 2147483647 w 18"/>
              <a:gd name="T29" fmla="*/ 2147483647 h 93"/>
              <a:gd name="T30" fmla="*/ 2147483647 w 18"/>
              <a:gd name="T31" fmla="*/ 2147483647 h 93"/>
              <a:gd name="T32" fmla="*/ 2147483647 w 18"/>
              <a:gd name="T33" fmla="*/ 2147483647 h 93"/>
              <a:gd name="T34" fmla="*/ 2147483647 w 18"/>
              <a:gd name="T35" fmla="*/ 2147483647 h 93"/>
              <a:gd name="T36" fmla="*/ 2147483647 w 18"/>
              <a:gd name="T37" fmla="*/ 2147483647 h 93"/>
              <a:gd name="T38" fmla="*/ 2147483647 w 18"/>
              <a:gd name="T39" fmla="*/ 0 h 93"/>
              <a:gd name="T40" fmla="*/ 2147483647 w 18"/>
              <a:gd name="T41" fmla="*/ 0 h 93"/>
              <a:gd name="T42" fmla="*/ 2147483647 w 18"/>
              <a:gd name="T43" fmla="*/ 0 h 93"/>
              <a:gd name="T44" fmla="*/ 2147483647 w 18"/>
              <a:gd name="T45" fmla="*/ 0 h 93"/>
              <a:gd name="T46" fmla="*/ 2147483647 w 18"/>
              <a:gd name="T47" fmla="*/ 0 h 93"/>
              <a:gd name="T48" fmla="*/ 2147483647 w 18"/>
              <a:gd name="T49" fmla="*/ 0 h 93"/>
              <a:gd name="T50" fmla="*/ 2147483647 w 18"/>
              <a:gd name="T51" fmla="*/ 2147483647 h 9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93"/>
              <a:gd name="T80" fmla="*/ 18 w 18"/>
              <a:gd name="T81" fmla="*/ 93 h 9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93">
                <a:moveTo>
                  <a:pt x="6" y="2"/>
                </a:moveTo>
                <a:lnTo>
                  <a:pt x="6" y="4"/>
                </a:lnTo>
                <a:lnTo>
                  <a:pt x="3" y="9"/>
                </a:lnTo>
                <a:lnTo>
                  <a:pt x="2" y="17"/>
                </a:lnTo>
                <a:lnTo>
                  <a:pt x="1" y="29"/>
                </a:lnTo>
                <a:lnTo>
                  <a:pt x="0" y="41"/>
                </a:lnTo>
                <a:lnTo>
                  <a:pt x="0" y="58"/>
                </a:lnTo>
                <a:lnTo>
                  <a:pt x="1" y="74"/>
                </a:lnTo>
                <a:lnTo>
                  <a:pt x="4" y="93"/>
                </a:lnTo>
                <a:lnTo>
                  <a:pt x="18" y="93"/>
                </a:lnTo>
                <a:lnTo>
                  <a:pt x="17" y="89"/>
                </a:lnTo>
                <a:lnTo>
                  <a:pt x="16" y="82"/>
                </a:lnTo>
                <a:lnTo>
                  <a:pt x="15" y="71"/>
                </a:lnTo>
                <a:lnTo>
                  <a:pt x="14" y="58"/>
                </a:lnTo>
                <a:lnTo>
                  <a:pt x="13" y="43"/>
                </a:lnTo>
                <a:lnTo>
                  <a:pt x="13" y="27"/>
                </a:lnTo>
                <a:lnTo>
                  <a:pt x="15" y="13"/>
                </a:lnTo>
                <a:lnTo>
                  <a:pt x="18" y="2"/>
                </a:lnTo>
                <a:lnTo>
                  <a:pt x="18" y="0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0" y="0"/>
                </a:lnTo>
                <a:lnTo>
                  <a:pt x="6" y="2"/>
                </a:lnTo>
                <a:close/>
              </a:path>
            </a:pathLst>
          </a:custGeom>
          <a:solidFill>
            <a:srgbClr val="3F9E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3" name="Freeform 313"/>
          <p:cNvSpPr>
            <a:spLocks/>
          </p:cNvSpPr>
          <p:nvPr/>
        </p:nvSpPr>
        <p:spPr bwMode="auto">
          <a:xfrm>
            <a:off x="3327400" y="3687763"/>
            <a:ext cx="42863" cy="165100"/>
          </a:xfrm>
          <a:custGeom>
            <a:avLst/>
            <a:gdLst>
              <a:gd name="T0" fmla="*/ 2147483647 w 27"/>
              <a:gd name="T1" fmla="*/ 0 h 104"/>
              <a:gd name="T2" fmla="*/ 2147483647 w 27"/>
              <a:gd name="T3" fmla="*/ 2147483647 h 104"/>
              <a:gd name="T4" fmla="*/ 2147483647 w 27"/>
              <a:gd name="T5" fmla="*/ 2147483647 h 104"/>
              <a:gd name="T6" fmla="*/ 2147483647 w 27"/>
              <a:gd name="T7" fmla="*/ 2147483647 h 104"/>
              <a:gd name="T8" fmla="*/ 2147483647 w 27"/>
              <a:gd name="T9" fmla="*/ 2147483647 h 104"/>
              <a:gd name="T10" fmla="*/ 2147483647 w 27"/>
              <a:gd name="T11" fmla="*/ 2147483647 h 104"/>
              <a:gd name="T12" fmla="*/ 2147483647 w 27"/>
              <a:gd name="T13" fmla="*/ 2147483647 h 104"/>
              <a:gd name="T14" fmla="*/ 2147483647 w 27"/>
              <a:gd name="T15" fmla="*/ 2147483647 h 104"/>
              <a:gd name="T16" fmla="*/ 2147483647 w 27"/>
              <a:gd name="T17" fmla="*/ 2147483647 h 104"/>
              <a:gd name="T18" fmla="*/ 2147483647 w 27"/>
              <a:gd name="T19" fmla="*/ 2147483647 h 104"/>
              <a:gd name="T20" fmla="*/ 2147483647 w 27"/>
              <a:gd name="T21" fmla="*/ 2147483647 h 104"/>
              <a:gd name="T22" fmla="*/ 2147483647 w 27"/>
              <a:gd name="T23" fmla="*/ 2147483647 h 104"/>
              <a:gd name="T24" fmla="*/ 2147483647 w 27"/>
              <a:gd name="T25" fmla="*/ 2147483647 h 104"/>
              <a:gd name="T26" fmla="*/ 2147483647 w 27"/>
              <a:gd name="T27" fmla="*/ 2147483647 h 104"/>
              <a:gd name="T28" fmla="*/ 0 w 27"/>
              <a:gd name="T29" fmla="*/ 2147483647 h 104"/>
              <a:gd name="T30" fmla="*/ 2147483647 w 27"/>
              <a:gd name="T31" fmla="*/ 2147483647 h 104"/>
              <a:gd name="T32" fmla="*/ 2147483647 w 27"/>
              <a:gd name="T33" fmla="*/ 2147483647 h 104"/>
              <a:gd name="T34" fmla="*/ 2147483647 w 27"/>
              <a:gd name="T35" fmla="*/ 0 h 104"/>
              <a:gd name="T36" fmla="*/ 2147483647 w 27"/>
              <a:gd name="T37" fmla="*/ 0 h 10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"/>
              <a:gd name="T58" fmla="*/ 0 h 104"/>
              <a:gd name="T59" fmla="*/ 27 w 27"/>
              <a:gd name="T60" fmla="*/ 104 h 10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" h="104">
                <a:moveTo>
                  <a:pt x="27" y="0"/>
                </a:moveTo>
                <a:lnTo>
                  <a:pt x="25" y="1"/>
                </a:lnTo>
                <a:lnTo>
                  <a:pt x="24" y="3"/>
                </a:lnTo>
                <a:lnTo>
                  <a:pt x="22" y="9"/>
                </a:lnTo>
                <a:lnTo>
                  <a:pt x="20" y="18"/>
                </a:lnTo>
                <a:lnTo>
                  <a:pt x="17" y="31"/>
                </a:lnTo>
                <a:lnTo>
                  <a:pt x="16" y="49"/>
                </a:lnTo>
                <a:lnTo>
                  <a:pt x="17" y="73"/>
                </a:lnTo>
                <a:lnTo>
                  <a:pt x="20" y="104"/>
                </a:lnTo>
                <a:lnTo>
                  <a:pt x="4" y="104"/>
                </a:lnTo>
                <a:lnTo>
                  <a:pt x="4" y="100"/>
                </a:lnTo>
                <a:lnTo>
                  <a:pt x="3" y="92"/>
                </a:lnTo>
                <a:lnTo>
                  <a:pt x="2" y="79"/>
                </a:lnTo>
                <a:lnTo>
                  <a:pt x="1" y="64"/>
                </a:lnTo>
                <a:lnTo>
                  <a:pt x="0" y="47"/>
                </a:lnTo>
                <a:lnTo>
                  <a:pt x="1" y="30"/>
                </a:lnTo>
                <a:lnTo>
                  <a:pt x="3" y="14"/>
                </a:lnTo>
                <a:lnTo>
                  <a:pt x="9" y="0"/>
                </a:lnTo>
                <a:lnTo>
                  <a:pt x="27" y="0"/>
                </a:lnTo>
                <a:close/>
              </a:path>
            </a:pathLst>
          </a:custGeom>
          <a:solidFill>
            <a:srgbClr val="3F9E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4" name="Freeform 314"/>
          <p:cNvSpPr>
            <a:spLocks/>
          </p:cNvSpPr>
          <p:nvPr/>
        </p:nvSpPr>
        <p:spPr bwMode="auto">
          <a:xfrm>
            <a:off x="3171825" y="3713163"/>
            <a:ext cx="26988" cy="130175"/>
          </a:xfrm>
          <a:custGeom>
            <a:avLst/>
            <a:gdLst>
              <a:gd name="T0" fmla="*/ 2147483647 w 17"/>
              <a:gd name="T1" fmla="*/ 2147483647 h 82"/>
              <a:gd name="T2" fmla="*/ 2147483647 w 17"/>
              <a:gd name="T3" fmla="*/ 2147483647 h 82"/>
              <a:gd name="T4" fmla="*/ 2147483647 w 17"/>
              <a:gd name="T5" fmla="*/ 2147483647 h 82"/>
              <a:gd name="T6" fmla="*/ 2147483647 w 17"/>
              <a:gd name="T7" fmla="*/ 2147483647 h 82"/>
              <a:gd name="T8" fmla="*/ 2147483647 w 17"/>
              <a:gd name="T9" fmla="*/ 2147483647 h 82"/>
              <a:gd name="T10" fmla="*/ 0 w 17"/>
              <a:gd name="T11" fmla="*/ 2147483647 h 82"/>
              <a:gd name="T12" fmla="*/ 2147483647 w 17"/>
              <a:gd name="T13" fmla="*/ 2147483647 h 82"/>
              <a:gd name="T14" fmla="*/ 2147483647 w 17"/>
              <a:gd name="T15" fmla="*/ 2147483647 h 82"/>
              <a:gd name="T16" fmla="*/ 2147483647 w 17"/>
              <a:gd name="T17" fmla="*/ 2147483647 h 82"/>
              <a:gd name="T18" fmla="*/ 2147483647 w 17"/>
              <a:gd name="T19" fmla="*/ 2147483647 h 82"/>
              <a:gd name="T20" fmla="*/ 2147483647 w 17"/>
              <a:gd name="T21" fmla="*/ 2147483647 h 82"/>
              <a:gd name="T22" fmla="*/ 2147483647 w 17"/>
              <a:gd name="T23" fmla="*/ 2147483647 h 82"/>
              <a:gd name="T24" fmla="*/ 2147483647 w 17"/>
              <a:gd name="T25" fmla="*/ 2147483647 h 82"/>
              <a:gd name="T26" fmla="*/ 2147483647 w 17"/>
              <a:gd name="T27" fmla="*/ 2147483647 h 82"/>
              <a:gd name="T28" fmla="*/ 2147483647 w 17"/>
              <a:gd name="T29" fmla="*/ 2147483647 h 82"/>
              <a:gd name="T30" fmla="*/ 2147483647 w 17"/>
              <a:gd name="T31" fmla="*/ 2147483647 h 82"/>
              <a:gd name="T32" fmla="*/ 2147483647 w 17"/>
              <a:gd name="T33" fmla="*/ 2147483647 h 82"/>
              <a:gd name="T34" fmla="*/ 2147483647 w 17"/>
              <a:gd name="T35" fmla="*/ 2147483647 h 82"/>
              <a:gd name="T36" fmla="*/ 2147483647 w 17"/>
              <a:gd name="T37" fmla="*/ 2147483647 h 82"/>
              <a:gd name="T38" fmla="*/ 2147483647 w 17"/>
              <a:gd name="T39" fmla="*/ 2147483647 h 82"/>
              <a:gd name="T40" fmla="*/ 2147483647 w 17"/>
              <a:gd name="T41" fmla="*/ 2147483647 h 82"/>
              <a:gd name="T42" fmla="*/ 2147483647 w 17"/>
              <a:gd name="T43" fmla="*/ 0 h 82"/>
              <a:gd name="T44" fmla="*/ 2147483647 w 17"/>
              <a:gd name="T45" fmla="*/ 0 h 82"/>
              <a:gd name="T46" fmla="*/ 2147483647 w 17"/>
              <a:gd name="T47" fmla="*/ 2147483647 h 82"/>
              <a:gd name="T48" fmla="*/ 2147483647 w 17"/>
              <a:gd name="T49" fmla="*/ 2147483647 h 82"/>
              <a:gd name="T50" fmla="*/ 2147483647 w 17"/>
              <a:gd name="T51" fmla="*/ 2147483647 h 8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"/>
              <a:gd name="T79" fmla="*/ 0 h 82"/>
              <a:gd name="T80" fmla="*/ 17 w 17"/>
              <a:gd name="T81" fmla="*/ 82 h 8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" h="82">
                <a:moveTo>
                  <a:pt x="6" y="2"/>
                </a:moveTo>
                <a:lnTo>
                  <a:pt x="6" y="4"/>
                </a:lnTo>
                <a:lnTo>
                  <a:pt x="4" y="8"/>
                </a:lnTo>
                <a:lnTo>
                  <a:pt x="2" y="15"/>
                </a:lnTo>
                <a:lnTo>
                  <a:pt x="1" y="26"/>
                </a:lnTo>
                <a:lnTo>
                  <a:pt x="0" y="38"/>
                </a:lnTo>
                <a:lnTo>
                  <a:pt x="1" y="50"/>
                </a:lnTo>
                <a:lnTo>
                  <a:pt x="2" y="66"/>
                </a:lnTo>
                <a:lnTo>
                  <a:pt x="4" y="82"/>
                </a:lnTo>
                <a:lnTo>
                  <a:pt x="16" y="81"/>
                </a:lnTo>
                <a:lnTo>
                  <a:pt x="16" y="78"/>
                </a:lnTo>
                <a:lnTo>
                  <a:pt x="15" y="73"/>
                </a:lnTo>
                <a:lnTo>
                  <a:pt x="14" y="62"/>
                </a:lnTo>
                <a:lnTo>
                  <a:pt x="13" y="50"/>
                </a:lnTo>
                <a:lnTo>
                  <a:pt x="11" y="38"/>
                </a:lnTo>
                <a:lnTo>
                  <a:pt x="11" y="25"/>
                </a:lnTo>
                <a:lnTo>
                  <a:pt x="14" y="12"/>
                </a:lnTo>
                <a:lnTo>
                  <a:pt x="17" y="1"/>
                </a:lnTo>
                <a:lnTo>
                  <a:pt x="16" y="0"/>
                </a:lnTo>
                <a:lnTo>
                  <a:pt x="15" y="0"/>
                </a:lnTo>
                <a:lnTo>
                  <a:pt x="13" y="1"/>
                </a:lnTo>
                <a:lnTo>
                  <a:pt x="9" y="1"/>
                </a:lnTo>
                <a:lnTo>
                  <a:pt x="6" y="2"/>
                </a:lnTo>
                <a:close/>
              </a:path>
            </a:pathLst>
          </a:custGeom>
          <a:solidFill>
            <a:srgbClr val="59B2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5" name="Freeform 315"/>
          <p:cNvSpPr>
            <a:spLocks/>
          </p:cNvSpPr>
          <p:nvPr/>
        </p:nvSpPr>
        <p:spPr bwMode="auto">
          <a:xfrm>
            <a:off x="3173413" y="3722688"/>
            <a:ext cx="22225" cy="109537"/>
          </a:xfrm>
          <a:custGeom>
            <a:avLst/>
            <a:gdLst>
              <a:gd name="T0" fmla="*/ 2147483647 w 14"/>
              <a:gd name="T1" fmla="*/ 2147483647 h 69"/>
              <a:gd name="T2" fmla="*/ 2147483647 w 14"/>
              <a:gd name="T3" fmla="*/ 2147483647 h 69"/>
              <a:gd name="T4" fmla="*/ 2147483647 w 14"/>
              <a:gd name="T5" fmla="*/ 2147483647 h 69"/>
              <a:gd name="T6" fmla="*/ 2147483647 w 14"/>
              <a:gd name="T7" fmla="*/ 2147483647 h 69"/>
              <a:gd name="T8" fmla="*/ 2147483647 w 14"/>
              <a:gd name="T9" fmla="*/ 2147483647 h 69"/>
              <a:gd name="T10" fmla="*/ 0 w 14"/>
              <a:gd name="T11" fmla="*/ 2147483647 h 69"/>
              <a:gd name="T12" fmla="*/ 0 w 14"/>
              <a:gd name="T13" fmla="*/ 2147483647 h 69"/>
              <a:gd name="T14" fmla="*/ 2147483647 w 14"/>
              <a:gd name="T15" fmla="*/ 2147483647 h 69"/>
              <a:gd name="T16" fmla="*/ 2147483647 w 14"/>
              <a:gd name="T17" fmla="*/ 2147483647 h 69"/>
              <a:gd name="T18" fmla="*/ 2147483647 w 14"/>
              <a:gd name="T19" fmla="*/ 2147483647 h 69"/>
              <a:gd name="T20" fmla="*/ 2147483647 w 14"/>
              <a:gd name="T21" fmla="*/ 2147483647 h 69"/>
              <a:gd name="T22" fmla="*/ 2147483647 w 14"/>
              <a:gd name="T23" fmla="*/ 2147483647 h 69"/>
              <a:gd name="T24" fmla="*/ 2147483647 w 14"/>
              <a:gd name="T25" fmla="*/ 2147483647 h 69"/>
              <a:gd name="T26" fmla="*/ 2147483647 w 14"/>
              <a:gd name="T27" fmla="*/ 2147483647 h 69"/>
              <a:gd name="T28" fmla="*/ 2147483647 w 14"/>
              <a:gd name="T29" fmla="*/ 2147483647 h 69"/>
              <a:gd name="T30" fmla="*/ 2147483647 w 14"/>
              <a:gd name="T31" fmla="*/ 2147483647 h 69"/>
              <a:gd name="T32" fmla="*/ 2147483647 w 14"/>
              <a:gd name="T33" fmla="*/ 2147483647 h 69"/>
              <a:gd name="T34" fmla="*/ 2147483647 w 14"/>
              <a:gd name="T35" fmla="*/ 2147483647 h 69"/>
              <a:gd name="T36" fmla="*/ 2147483647 w 14"/>
              <a:gd name="T37" fmla="*/ 2147483647 h 69"/>
              <a:gd name="T38" fmla="*/ 2147483647 w 14"/>
              <a:gd name="T39" fmla="*/ 2147483647 h 69"/>
              <a:gd name="T40" fmla="*/ 2147483647 w 14"/>
              <a:gd name="T41" fmla="*/ 0 h 69"/>
              <a:gd name="T42" fmla="*/ 2147483647 w 14"/>
              <a:gd name="T43" fmla="*/ 0 h 69"/>
              <a:gd name="T44" fmla="*/ 2147483647 w 14"/>
              <a:gd name="T45" fmla="*/ 0 h 69"/>
              <a:gd name="T46" fmla="*/ 2147483647 w 14"/>
              <a:gd name="T47" fmla="*/ 0 h 69"/>
              <a:gd name="T48" fmla="*/ 2147483647 w 14"/>
              <a:gd name="T49" fmla="*/ 2147483647 h 69"/>
              <a:gd name="T50" fmla="*/ 2147483647 w 14"/>
              <a:gd name="T51" fmla="*/ 2147483647 h 6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"/>
              <a:gd name="T79" fmla="*/ 0 h 69"/>
              <a:gd name="T80" fmla="*/ 14 w 14"/>
              <a:gd name="T81" fmla="*/ 69 h 6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" h="69">
                <a:moveTo>
                  <a:pt x="5" y="1"/>
                </a:moveTo>
                <a:lnTo>
                  <a:pt x="5" y="2"/>
                </a:lnTo>
                <a:lnTo>
                  <a:pt x="3" y="7"/>
                </a:lnTo>
                <a:lnTo>
                  <a:pt x="2" y="13"/>
                </a:lnTo>
                <a:lnTo>
                  <a:pt x="1" y="21"/>
                </a:lnTo>
                <a:lnTo>
                  <a:pt x="0" y="32"/>
                </a:lnTo>
                <a:lnTo>
                  <a:pt x="0" y="43"/>
                </a:lnTo>
                <a:lnTo>
                  <a:pt x="1" y="56"/>
                </a:lnTo>
                <a:lnTo>
                  <a:pt x="3" y="69"/>
                </a:lnTo>
                <a:lnTo>
                  <a:pt x="14" y="69"/>
                </a:lnTo>
                <a:lnTo>
                  <a:pt x="13" y="67"/>
                </a:lnTo>
                <a:lnTo>
                  <a:pt x="13" y="61"/>
                </a:lnTo>
                <a:lnTo>
                  <a:pt x="12" y="53"/>
                </a:lnTo>
                <a:lnTo>
                  <a:pt x="10" y="43"/>
                </a:lnTo>
                <a:lnTo>
                  <a:pt x="9" y="32"/>
                </a:lnTo>
                <a:lnTo>
                  <a:pt x="9" y="20"/>
                </a:lnTo>
                <a:lnTo>
                  <a:pt x="12" y="9"/>
                </a:lnTo>
                <a:lnTo>
                  <a:pt x="14" y="1"/>
                </a:lnTo>
                <a:lnTo>
                  <a:pt x="14" y="0"/>
                </a:lnTo>
                <a:lnTo>
                  <a:pt x="13" y="0"/>
                </a:lnTo>
                <a:lnTo>
                  <a:pt x="10" y="0"/>
                </a:lnTo>
                <a:lnTo>
                  <a:pt x="8" y="1"/>
                </a:lnTo>
                <a:lnTo>
                  <a:pt x="5" y="1"/>
                </a:lnTo>
                <a:close/>
              </a:path>
            </a:pathLst>
          </a:custGeom>
          <a:solidFill>
            <a:srgbClr val="72C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6" name="Freeform 316"/>
          <p:cNvSpPr>
            <a:spLocks/>
          </p:cNvSpPr>
          <p:nvPr/>
        </p:nvSpPr>
        <p:spPr bwMode="auto">
          <a:xfrm>
            <a:off x="3175000" y="3732213"/>
            <a:ext cx="19050" cy="90487"/>
          </a:xfrm>
          <a:custGeom>
            <a:avLst/>
            <a:gdLst>
              <a:gd name="T0" fmla="*/ 2147483647 w 12"/>
              <a:gd name="T1" fmla="*/ 2147483647 h 57"/>
              <a:gd name="T2" fmla="*/ 2147483647 w 12"/>
              <a:gd name="T3" fmla="*/ 2147483647 h 57"/>
              <a:gd name="T4" fmla="*/ 2147483647 w 12"/>
              <a:gd name="T5" fmla="*/ 2147483647 h 57"/>
              <a:gd name="T6" fmla="*/ 2147483647 w 12"/>
              <a:gd name="T7" fmla="*/ 2147483647 h 57"/>
              <a:gd name="T8" fmla="*/ 0 w 12"/>
              <a:gd name="T9" fmla="*/ 2147483647 h 57"/>
              <a:gd name="T10" fmla="*/ 0 w 12"/>
              <a:gd name="T11" fmla="*/ 2147483647 h 57"/>
              <a:gd name="T12" fmla="*/ 0 w 12"/>
              <a:gd name="T13" fmla="*/ 2147483647 h 57"/>
              <a:gd name="T14" fmla="*/ 2147483647 w 12"/>
              <a:gd name="T15" fmla="*/ 2147483647 h 57"/>
              <a:gd name="T16" fmla="*/ 2147483647 w 12"/>
              <a:gd name="T17" fmla="*/ 2147483647 h 57"/>
              <a:gd name="T18" fmla="*/ 2147483647 w 12"/>
              <a:gd name="T19" fmla="*/ 2147483647 h 57"/>
              <a:gd name="T20" fmla="*/ 2147483647 w 12"/>
              <a:gd name="T21" fmla="*/ 2147483647 h 57"/>
              <a:gd name="T22" fmla="*/ 2147483647 w 12"/>
              <a:gd name="T23" fmla="*/ 2147483647 h 57"/>
              <a:gd name="T24" fmla="*/ 2147483647 w 12"/>
              <a:gd name="T25" fmla="*/ 2147483647 h 57"/>
              <a:gd name="T26" fmla="*/ 2147483647 w 12"/>
              <a:gd name="T27" fmla="*/ 2147483647 h 57"/>
              <a:gd name="T28" fmla="*/ 2147483647 w 12"/>
              <a:gd name="T29" fmla="*/ 2147483647 h 57"/>
              <a:gd name="T30" fmla="*/ 2147483647 w 12"/>
              <a:gd name="T31" fmla="*/ 2147483647 h 57"/>
              <a:gd name="T32" fmla="*/ 2147483647 w 12"/>
              <a:gd name="T33" fmla="*/ 2147483647 h 57"/>
              <a:gd name="T34" fmla="*/ 2147483647 w 12"/>
              <a:gd name="T35" fmla="*/ 0 h 57"/>
              <a:gd name="T36" fmla="*/ 2147483647 w 12"/>
              <a:gd name="T37" fmla="*/ 0 h 57"/>
              <a:gd name="T38" fmla="*/ 2147483647 w 12"/>
              <a:gd name="T39" fmla="*/ 0 h 57"/>
              <a:gd name="T40" fmla="*/ 2147483647 w 12"/>
              <a:gd name="T41" fmla="*/ 0 h 57"/>
              <a:gd name="T42" fmla="*/ 2147483647 w 12"/>
              <a:gd name="T43" fmla="*/ 0 h 57"/>
              <a:gd name="T44" fmla="*/ 2147483647 w 12"/>
              <a:gd name="T45" fmla="*/ 0 h 57"/>
              <a:gd name="T46" fmla="*/ 2147483647 w 12"/>
              <a:gd name="T47" fmla="*/ 0 h 57"/>
              <a:gd name="T48" fmla="*/ 2147483647 w 12"/>
              <a:gd name="T49" fmla="*/ 0 h 57"/>
              <a:gd name="T50" fmla="*/ 2147483647 w 12"/>
              <a:gd name="T51" fmla="*/ 2147483647 h 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"/>
              <a:gd name="T79" fmla="*/ 0 h 57"/>
              <a:gd name="T80" fmla="*/ 12 w 12"/>
              <a:gd name="T81" fmla="*/ 57 h 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" h="57">
                <a:moveTo>
                  <a:pt x="4" y="1"/>
                </a:moveTo>
                <a:lnTo>
                  <a:pt x="2" y="2"/>
                </a:lnTo>
                <a:lnTo>
                  <a:pt x="2" y="5"/>
                </a:lnTo>
                <a:lnTo>
                  <a:pt x="1" y="10"/>
                </a:lnTo>
                <a:lnTo>
                  <a:pt x="0" y="17"/>
                </a:lnTo>
                <a:lnTo>
                  <a:pt x="0" y="26"/>
                </a:lnTo>
                <a:lnTo>
                  <a:pt x="0" y="35"/>
                </a:lnTo>
                <a:lnTo>
                  <a:pt x="1" y="45"/>
                </a:lnTo>
                <a:lnTo>
                  <a:pt x="2" y="57"/>
                </a:lnTo>
                <a:lnTo>
                  <a:pt x="11" y="56"/>
                </a:lnTo>
                <a:lnTo>
                  <a:pt x="11" y="55"/>
                </a:lnTo>
                <a:lnTo>
                  <a:pt x="9" y="50"/>
                </a:lnTo>
                <a:lnTo>
                  <a:pt x="9" y="43"/>
                </a:lnTo>
                <a:lnTo>
                  <a:pt x="8" y="35"/>
                </a:lnTo>
                <a:lnTo>
                  <a:pt x="7" y="26"/>
                </a:lnTo>
                <a:lnTo>
                  <a:pt x="8" y="16"/>
                </a:lnTo>
                <a:lnTo>
                  <a:pt x="9" y="8"/>
                </a:lnTo>
                <a:lnTo>
                  <a:pt x="12" y="0"/>
                </a:lnTo>
                <a:lnTo>
                  <a:pt x="11" y="0"/>
                </a:lnTo>
                <a:lnTo>
                  <a:pt x="9" y="0"/>
                </a:lnTo>
                <a:lnTo>
                  <a:pt x="8" y="0"/>
                </a:lnTo>
                <a:lnTo>
                  <a:pt x="6" y="0"/>
                </a:lnTo>
                <a:lnTo>
                  <a:pt x="4" y="1"/>
                </a:lnTo>
                <a:close/>
              </a:path>
            </a:pathLst>
          </a:custGeom>
          <a:solidFill>
            <a:srgbClr val="8CD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7" name="Freeform 317"/>
          <p:cNvSpPr>
            <a:spLocks/>
          </p:cNvSpPr>
          <p:nvPr/>
        </p:nvSpPr>
        <p:spPr bwMode="auto">
          <a:xfrm>
            <a:off x="3175000" y="3740150"/>
            <a:ext cx="14288" cy="71438"/>
          </a:xfrm>
          <a:custGeom>
            <a:avLst/>
            <a:gdLst>
              <a:gd name="T0" fmla="*/ 2147483647 w 9"/>
              <a:gd name="T1" fmla="*/ 2147483647 h 45"/>
              <a:gd name="T2" fmla="*/ 2147483647 w 9"/>
              <a:gd name="T3" fmla="*/ 2147483647 h 45"/>
              <a:gd name="T4" fmla="*/ 2147483647 w 9"/>
              <a:gd name="T5" fmla="*/ 2147483647 h 45"/>
              <a:gd name="T6" fmla="*/ 2147483647 w 9"/>
              <a:gd name="T7" fmla="*/ 2147483647 h 45"/>
              <a:gd name="T8" fmla="*/ 2147483647 w 9"/>
              <a:gd name="T9" fmla="*/ 2147483647 h 45"/>
              <a:gd name="T10" fmla="*/ 0 w 9"/>
              <a:gd name="T11" fmla="*/ 2147483647 h 45"/>
              <a:gd name="T12" fmla="*/ 0 w 9"/>
              <a:gd name="T13" fmla="*/ 2147483647 h 45"/>
              <a:gd name="T14" fmla="*/ 2147483647 w 9"/>
              <a:gd name="T15" fmla="*/ 2147483647 h 45"/>
              <a:gd name="T16" fmla="*/ 2147483647 w 9"/>
              <a:gd name="T17" fmla="*/ 2147483647 h 45"/>
              <a:gd name="T18" fmla="*/ 2147483647 w 9"/>
              <a:gd name="T19" fmla="*/ 2147483647 h 45"/>
              <a:gd name="T20" fmla="*/ 2147483647 w 9"/>
              <a:gd name="T21" fmla="*/ 2147483647 h 45"/>
              <a:gd name="T22" fmla="*/ 2147483647 w 9"/>
              <a:gd name="T23" fmla="*/ 2147483647 h 45"/>
              <a:gd name="T24" fmla="*/ 2147483647 w 9"/>
              <a:gd name="T25" fmla="*/ 2147483647 h 45"/>
              <a:gd name="T26" fmla="*/ 2147483647 w 9"/>
              <a:gd name="T27" fmla="*/ 2147483647 h 45"/>
              <a:gd name="T28" fmla="*/ 2147483647 w 9"/>
              <a:gd name="T29" fmla="*/ 2147483647 h 45"/>
              <a:gd name="T30" fmla="*/ 2147483647 w 9"/>
              <a:gd name="T31" fmla="*/ 2147483647 h 45"/>
              <a:gd name="T32" fmla="*/ 2147483647 w 9"/>
              <a:gd name="T33" fmla="*/ 2147483647 h 45"/>
              <a:gd name="T34" fmla="*/ 2147483647 w 9"/>
              <a:gd name="T35" fmla="*/ 2147483647 h 45"/>
              <a:gd name="T36" fmla="*/ 2147483647 w 9"/>
              <a:gd name="T37" fmla="*/ 2147483647 h 45"/>
              <a:gd name="T38" fmla="*/ 2147483647 w 9"/>
              <a:gd name="T39" fmla="*/ 2147483647 h 45"/>
              <a:gd name="T40" fmla="*/ 2147483647 w 9"/>
              <a:gd name="T41" fmla="*/ 2147483647 h 45"/>
              <a:gd name="T42" fmla="*/ 2147483647 w 9"/>
              <a:gd name="T43" fmla="*/ 0 h 45"/>
              <a:gd name="T44" fmla="*/ 2147483647 w 9"/>
              <a:gd name="T45" fmla="*/ 0 h 45"/>
              <a:gd name="T46" fmla="*/ 2147483647 w 9"/>
              <a:gd name="T47" fmla="*/ 2147483647 h 45"/>
              <a:gd name="T48" fmla="*/ 2147483647 w 9"/>
              <a:gd name="T49" fmla="*/ 2147483647 h 45"/>
              <a:gd name="T50" fmla="*/ 2147483647 w 9"/>
              <a:gd name="T51" fmla="*/ 2147483647 h 4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"/>
              <a:gd name="T79" fmla="*/ 0 h 45"/>
              <a:gd name="T80" fmla="*/ 9 w 9"/>
              <a:gd name="T81" fmla="*/ 45 h 4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" h="45">
                <a:moveTo>
                  <a:pt x="4" y="1"/>
                </a:moveTo>
                <a:lnTo>
                  <a:pt x="2" y="2"/>
                </a:lnTo>
                <a:lnTo>
                  <a:pt x="2" y="4"/>
                </a:lnTo>
                <a:lnTo>
                  <a:pt x="1" y="9"/>
                </a:lnTo>
                <a:lnTo>
                  <a:pt x="1" y="14"/>
                </a:lnTo>
                <a:lnTo>
                  <a:pt x="0" y="21"/>
                </a:lnTo>
                <a:lnTo>
                  <a:pt x="0" y="28"/>
                </a:lnTo>
                <a:lnTo>
                  <a:pt x="1" y="37"/>
                </a:lnTo>
                <a:lnTo>
                  <a:pt x="2" y="45"/>
                </a:lnTo>
                <a:lnTo>
                  <a:pt x="9" y="45"/>
                </a:lnTo>
                <a:lnTo>
                  <a:pt x="9" y="44"/>
                </a:lnTo>
                <a:lnTo>
                  <a:pt x="8" y="40"/>
                </a:lnTo>
                <a:lnTo>
                  <a:pt x="7" y="35"/>
                </a:lnTo>
                <a:lnTo>
                  <a:pt x="7" y="28"/>
                </a:lnTo>
                <a:lnTo>
                  <a:pt x="6" y="21"/>
                </a:lnTo>
                <a:lnTo>
                  <a:pt x="7" y="14"/>
                </a:lnTo>
                <a:lnTo>
                  <a:pt x="7" y="7"/>
                </a:lnTo>
                <a:lnTo>
                  <a:pt x="9" y="1"/>
                </a:lnTo>
                <a:lnTo>
                  <a:pt x="9" y="0"/>
                </a:lnTo>
                <a:lnTo>
                  <a:pt x="8" y="0"/>
                </a:lnTo>
                <a:lnTo>
                  <a:pt x="7" y="1"/>
                </a:lnTo>
                <a:lnTo>
                  <a:pt x="6" y="1"/>
                </a:lnTo>
                <a:lnTo>
                  <a:pt x="4" y="1"/>
                </a:lnTo>
                <a:close/>
              </a:path>
            </a:pathLst>
          </a:custGeom>
          <a:solidFill>
            <a:srgbClr val="A5ED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8" name="Freeform 318"/>
          <p:cNvSpPr>
            <a:spLocks/>
          </p:cNvSpPr>
          <p:nvPr/>
        </p:nvSpPr>
        <p:spPr bwMode="auto">
          <a:xfrm>
            <a:off x="3176588" y="3748088"/>
            <a:ext cx="11112" cy="53975"/>
          </a:xfrm>
          <a:custGeom>
            <a:avLst/>
            <a:gdLst>
              <a:gd name="T0" fmla="*/ 2147483647 w 7"/>
              <a:gd name="T1" fmla="*/ 2147483647 h 34"/>
              <a:gd name="T2" fmla="*/ 2147483647 w 7"/>
              <a:gd name="T3" fmla="*/ 2147483647 h 34"/>
              <a:gd name="T4" fmla="*/ 2147483647 w 7"/>
              <a:gd name="T5" fmla="*/ 2147483647 h 34"/>
              <a:gd name="T6" fmla="*/ 0 w 7"/>
              <a:gd name="T7" fmla="*/ 2147483647 h 34"/>
              <a:gd name="T8" fmla="*/ 0 w 7"/>
              <a:gd name="T9" fmla="*/ 2147483647 h 34"/>
              <a:gd name="T10" fmla="*/ 0 w 7"/>
              <a:gd name="T11" fmla="*/ 2147483647 h 34"/>
              <a:gd name="T12" fmla="*/ 0 w 7"/>
              <a:gd name="T13" fmla="*/ 2147483647 h 34"/>
              <a:gd name="T14" fmla="*/ 0 w 7"/>
              <a:gd name="T15" fmla="*/ 2147483647 h 34"/>
              <a:gd name="T16" fmla="*/ 2147483647 w 7"/>
              <a:gd name="T17" fmla="*/ 2147483647 h 34"/>
              <a:gd name="T18" fmla="*/ 2147483647 w 7"/>
              <a:gd name="T19" fmla="*/ 2147483647 h 34"/>
              <a:gd name="T20" fmla="*/ 2147483647 w 7"/>
              <a:gd name="T21" fmla="*/ 2147483647 h 34"/>
              <a:gd name="T22" fmla="*/ 2147483647 w 7"/>
              <a:gd name="T23" fmla="*/ 2147483647 h 34"/>
              <a:gd name="T24" fmla="*/ 2147483647 w 7"/>
              <a:gd name="T25" fmla="*/ 2147483647 h 34"/>
              <a:gd name="T26" fmla="*/ 2147483647 w 7"/>
              <a:gd name="T27" fmla="*/ 2147483647 h 34"/>
              <a:gd name="T28" fmla="*/ 2147483647 w 7"/>
              <a:gd name="T29" fmla="*/ 2147483647 h 34"/>
              <a:gd name="T30" fmla="*/ 2147483647 w 7"/>
              <a:gd name="T31" fmla="*/ 2147483647 h 34"/>
              <a:gd name="T32" fmla="*/ 2147483647 w 7"/>
              <a:gd name="T33" fmla="*/ 2147483647 h 34"/>
              <a:gd name="T34" fmla="*/ 2147483647 w 7"/>
              <a:gd name="T35" fmla="*/ 2147483647 h 34"/>
              <a:gd name="T36" fmla="*/ 2147483647 w 7"/>
              <a:gd name="T37" fmla="*/ 2147483647 h 34"/>
              <a:gd name="T38" fmla="*/ 2147483647 w 7"/>
              <a:gd name="T39" fmla="*/ 0 h 34"/>
              <a:gd name="T40" fmla="*/ 2147483647 w 7"/>
              <a:gd name="T41" fmla="*/ 0 h 34"/>
              <a:gd name="T42" fmla="*/ 2147483647 w 7"/>
              <a:gd name="T43" fmla="*/ 0 h 34"/>
              <a:gd name="T44" fmla="*/ 2147483647 w 7"/>
              <a:gd name="T45" fmla="*/ 0 h 34"/>
              <a:gd name="T46" fmla="*/ 2147483647 w 7"/>
              <a:gd name="T47" fmla="*/ 0 h 34"/>
              <a:gd name="T48" fmla="*/ 2147483647 w 7"/>
              <a:gd name="T49" fmla="*/ 0 h 34"/>
              <a:gd name="T50" fmla="*/ 2147483647 w 7"/>
              <a:gd name="T51" fmla="*/ 2147483647 h 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7"/>
              <a:gd name="T79" fmla="*/ 0 h 34"/>
              <a:gd name="T80" fmla="*/ 7 w 7"/>
              <a:gd name="T81" fmla="*/ 34 h 3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7" h="34">
                <a:moveTo>
                  <a:pt x="3" y="2"/>
                </a:move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1"/>
                </a:lnTo>
                <a:lnTo>
                  <a:pt x="0" y="16"/>
                </a:lnTo>
                <a:lnTo>
                  <a:pt x="0" y="21"/>
                </a:lnTo>
                <a:lnTo>
                  <a:pt x="0" y="27"/>
                </a:lnTo>
                <a:lnTo>
                  <a:pt x="1" y="34"/>
                </a:lnTo>
                <a:lnTo>
                  <a:pt x="6" y="34"/>
                </a:lnTo>
                <a:lnTo>
                  <a:pt x="6" y="33"/>
                </a:lnTo>
                <a:lnTo>
                  <a:pt x="6" y="30"/>
                </a:lnTo>
                <a:lnTo>
                  <a:pt x="5" y="26"/>
                </a:lnTo>
                <a:lnTo>
                  <a:pt x="5" y="21"/>
                </a:lnTo>
                <a:lnTo>
                  <a:pt x="5" y="16"/>
                </a:lnTo>
                <a:lnTo>
                  <a:pt x="5" y="11"/>
                </a:lnTo>
                <a:lnTo>
                  <a:pt x="5" y="5"/>
                </a:lnTo>
                <a:lnTo>
                  <a:pt x="7" y="2"/>
                </a:lnTo>
                <a:lnTo>
                  <a:pt x="7" y="0"/>
                </a:lnTo>
                <a:lnTo>
                  <a:pt x="6" y="0"/>
                </a:lnTo>
                <a:lnTo>
                  <a:pt x="5" y="0"/>
                </a:lnTo>
                <a:lnTo>
                  <a:pt x="4" y="0"/>
                </a:lnTo>
                <a:lnTo>
                  <a:pt x="3" y="2"/>
                </a:lnTo>
                <a:close/>
              </a:path>
            </a:pathLst>
          </a:custGeom>
          <a:solidFill>
            <a:srgbClr val="B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59" name="Freeform 319"/>
          <p:cNvSpPr>
            <a:spLocks/>
          </p:cNvSpPr>
          <p:nvPr/>
        </p:nvSpPr>
        <p:spPr bwMode="auto">
          <a:xfrm>
            <a:off x="3328988" y="3697288"/>
            <a:ext cx="36512" cy="144462"/>
          </a:xfrm>
          <a:custGeom>
            <a:avLst/>
            <a:gdLst>
              <a:gd name="T0" fmla="*/ 2147483647 w 23"/>
              <a:gd name="T1" fmla="*/ 2147483647 h 91"/>
              <a:gd name="T2" fmla="*/ 2147483647 w 23"/>
              <a:gd name="T3" fmla="*/ 2147483647 h 91"/>
              <a:gd name="T4" fmla="*/ 2147483647 w 23"/>
              <a:gd name="T5" fmla="*/ 2147483647 h 91"/>
              <a:gd name="T6" fmla="*/ 2147483647 w 23"/>
              <a:gd name="T7" fmla="*/ 2147483647 h 91"/>
              <a:gd name="T8" fmla="*/ 2147483647 w 23"/>
              <a:gd name="T9" fmla="*/ 2147483647 h 91"/>
              <a:gd name="T10" fmla="*/ 2147483647 w 23"/>
              <a:gd name="T11" fmla="*/ 2147483647 h 91"/>
              <a:gd name="T12" fmla="*/ 2147483647 w 23"/>
              <a:gd name="T13" fmla="*/ 2147483647 h 91"/>
              <a:gd name="T14" fmla="*/ 2147483647 w 23"/>
              <a:gd name="T15" fmla="*/ 2147483647 h 91"/>
              <a:gd name="T16" fmla="*/ 2147483647 w 23"/>
              <a:gd name="T17" fmla="*/ 2147483647 h 91"/>
              <a:gd name="T18" fmla="*/ 2147483647 w 23"/>
              <a:gd name="T19" fmla="*/ 2147483647 h 91"/>
              <a:gd name="T20" fmla="*/ 2147483647 w 23"/>
              <a:gd name="T21" fmla="*/ 2147483647 h 91"/>
              <a:gd name="T22" fmla="*/ 2147483647 w 23"/>
              <a:gd name="T23" fmla="*/ 2147483647 h 91"/>
              <a:gd name="T24" fmla="*/ 2147483647 w 23"/>
              <a:gd name="T25" fmla="*/ 2147483647 h 91"/>
              <a:gd name="T26" fmla="*/ 0 w 23"/>
              <a:gd name="T27" fmla="*/ 2147483647 h 91"/>
              <a:gd name="T28" fmla="*/ 0 w 23"/>
              <a:gd name="T29" fmla="*/ 2147483647 h 91"/>
              <a:gd name="T30" fmla="*/ 2147483647 w 23"/>
              <a:gd name="T31" fmla="*/ 2147483647 h 91"/>
              <a:gd name="T32" fmla="*/ 2147483647 w 23"/>
              <a:gd name="T33" fmla="*/ 2147483647 h 91"/>
              <a:gd name="T34" fmla="*/ 2147483647 w 23"/>
              <a:gd name="T35" fmla="*/ 0 h 91"/>
              <a:gd name="T36" fmla="*/ 2147483647 w 23"/>
              <a:gd name="T37" fmla="*/ 2147483647 h 9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"/>
              <a:gd name="T58" fmla="*/ 0 h 91"/>
              <a:gd name="T59" fmla="*/ 23 w 23"/>
              <a:gd name="T60" fmla="*/ 91 h 9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" h="91">
                <a:moveTo>
                  <a:pt x="23" y="1"/>
                </a:moveTo>
                <a:lnTo>
                  <a:pt x="22" y="1"/>
                </a:lnTo>
                <a:lnTo>
                  <a:pt x="21" y="3"/>
                </a:lnTo>
                <a:lnTo>
                  <a:pt x="19" y="8"/>
                </a:lnTo>
                <a:lnTo>
                  <a:pt x="16" y="16"/>
                </a:lnTo>
                <a:lnTo>
                  <a:pt x="15" y="28"/>
                </a:lnTo>
                <a:lnTo>
                  <a:pt x="14" y="43"/>
                </a:lnTo>
                <a:lnTo>
                  <a:pt x="15" y="64"/>
                </a:lnTo>
                <a:lnTo>
                  <a:pt x="17" y="91"/>
                </a:lnTo>
                <a:lnTo>
                  <a:pt x="5" y="91"/>
                </a:lnTo>
                <a:lnTo>
                  <a:pt x="3" y="87"/>
                </a:lnTo>
                <a:lnTo>
                  <a:pt x="2" y="80"/>
                </a:lnTo>
                <a:lnTo>
                  <a:pt x="1" y="70"/>
                </a:lnTo>
                <a:lnTo>
                  <a:pt x="0" y="56"/>
                </a:lnTo>
                <a:lnTo>
                  <a:pt x="0" y="42"/>
                </a:lnTo>
                <a:lnTo>
                  <a:pt x="1" y="27"/>
                </a:lnTo>
                <a:lnTo>
                  <a:pt x="3" y="12"/>
                </a:lnTo>
                <a:lnTo>
                  <a:pt x="7" y="0"/>
                </a:lnTo>
                <a:lnTo>
                  <a:pt x="23" y="1"/>
                </a:lnTo>
                <a:close/>
              </a:path>
            </a:pathLst>
          </a:custGeom>
          <a:solidFill>
            <a:srgbClr val="59B2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0" name="Freeform 320"/>
          <p:cNvSpPr>
            <a:spLocks/>
          </p:cNvSpPr>
          <p:nvPr/>
        </p:nvSpPr>
        <p:spPr bwMode="auto">
          <a:xfrm>
            <a:off x="3330575" y="3708400"/>
            <a:ext cx="30163" cy="122238"/>
          </a:xfrm>
          <a:custGeom>
            <a:avLst/>
            <a:gdLst>
              <a:gd name="T0" fmla="*/ 2147483647 w 19"/>
              <a:gd name="T1" fmla="*/ 0 h 77"/>
              <a:gd name="T2" fmla="*/ 2147483647 w 19"/>
              <a:gd name="T3" fmla="*/ 2147483647 h 77"/>
              <a:gd name="T4" fmla="*/ 2147483647 w 19"/>
              <a:gd name="T5" fmla="*/ 2147483647 h 77"/>
              <a:gd name="T6" fmla="*/ 2147483647 w 19"/>
              <a:gd name="T7" fmla="*/ 2147483647 h 77"/>
              <a:gd name="T8" fmla="*/ 2147483647 w 19"/>
              <a:gd name="T9" fmla="*/ 2147483647 h 77"/>
              <a:gd name="T10" fmla="*/ 2147483647 w 19"/>
              <a:gd name="T11" fmla="*/ 2147483647 h 77"/>
              <a:gd name="T12" fmla="*/ 2147483647 w 19"/>
              <a:gd name="T13" fmla="*/ 2147483647 h 77"/>
              <a:gd name="T14" fmla="*/ 2147483647 w 19"/>
              <a:gd name="T15" fmla="*/ 2147483647 h 77"/>
              <a:gd name="T16" fmla="*/ 2147483647 w 19"/>
              <a:gd name="T17" fmla="*/ 2147483647 h 77"/>
              <a:gd name="T18" fmla="*/ 2147483647 w 19"/>
              <a:gd name="T19" fmla="*/ 2147483647 h 77"/>
              <a:gd name="T20" fmla="*/ 2147483647 w 19"/>
              <a:gd name="T21" fmla="*/ 2147483647 h 77"/>
              <a:gd name="T22" fmla="*/ 2147483647 w 19"/>
              <a:gd name="T23" fmla="*/ 2147483647 h 77"/>
              <a:gd name="T24" fmla="*/ 2147483647 w 19"/>
              <a:gd name="T25" fmla="*/ 2147483647 h 77"/>
              <a:gd name="T26" fmla="*/ 0 w 19"/>
              <a:gd name="T27" fmla="*/ 2147483647 h 77"/>
              <a:gd name="T28" fmla="*/ 0 w 19"/>
              <a:gd name="T29" fmla="*/ 2147483647 h 77"/>
              <a:gd name="T30" fmla="*/ 0 w 19"/>
              <a:gd name="T31" fmla="*/ 2147483647 h 77"/>
              <a:gd name="T32" fmla="*/ 2147483647 w 19"/>
              <a:gd name="T33" fmla="*/ 2147483647 h 77"/>
              <a:gd name="T34" fmla="*/ 2147483647 w 19"/>
              <a:gd name="T35" fmla="*/ 0 h 77"/>
              <a:gd name="T36" fmla="*/ 2147483647 w 19"/>
              <a:gd name="T37" fmla="*/ 0 h 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"/>
              <a:gd name="T58" fmla="*/ 0 h 77"/>
              <a:gd name="T59" fmla="*/ 19 w 19"/>
              <a:gd name="T60" fmla="*/ 77 h 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" h="77">
                <a:moveTo>
                  <a:pt x="19" y="0"/>
                </a:moveTo>
                <a:lnTo>
                  <a:pt x="19" y="1"/>
                </a:lnTo>
                <a:lnTo>
                  <a:pt x="18" y="2"/>
                </a:lnTo>
                <a:lnTo>
                  <a:pt x="16" y="7"/>
                </a:lnTo>
                <a:lnTo>
                  <a:pt x="14" y="12"/>
                </a:lnTo>
                <a:lnTo>
                  <a:pt x="13" y="23"/>
                </a:lnTo>
                <a:lnTo>
                  <a:pt x="12" y="36"/>
                </a:lnTo>
                <a:lnTo>
                  <a:pt x="13" y="53"/>
                </a:lnTo>
                <a:lnTo>
                  <a:pt x="14" y="77"/>
                </a:lnTo>
                <a:lnTo>
                  <a:pt x="4" y="77"/>
                </a:lnTo>
                <a:lnTo>
                  <a:pt x="4" y="74"/>
                </a:lnTo>
                <a:lnTo>
                  <a:pt x="2" y="69"/>
                </a:lnTo>
                <a:lnTo>
                  <a:pt x="1" y="59"/>
                </a:lnTo>
                <a:lnTo>
                  <a:pt x="0" y="48"/>
                </a:lnTo>
                <a:lnTo>
                  <a:pt x="0" y="35"/>
                </a:lnTo>
                <a:lnTo>
                  <a:pt x="0" y="22"/>
                </a:lnTo>
                <a:lnTo>
                  <a:pt x="2" y="10"/>
                </a:lnTo>
                <a:lnTo>
                  <a:pt x="6" y="0"/>
                </a:lnTo>
                <a:lnTo>
                  <a:pt x="19" y="0"/>
                </a:lnTo>
                <a:close/>
              </a:path>
            </a:pathLst>
          </a:custGeom>
          <a:solidFill>
            <a:srgbClr val="72C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1" name="Freeform 321"/>
          <p:cNvSpPr>
            <a:spLocks/>
          </p:cNvSpPr>
          <p:nvPr/>
        </p:nvSpPr>
        <p:spPr bwMode="auto">
          <a:xfrm>
            <a:off x="3332163" y="3716338"/>
            <a:ext cx="23812" cy="103187"/>
          </a:xfrm>
          <a:custGeom>
            <a:avLst/>
            <a:gdLst>
              <a:gd name="T0" fmla="*/ 2147483647 w 15"/>
              <a:gd name="T1" fmla="*/ 0 h 65"/>
              <a:gd name="T2" fmla="*/ 2147483647 w 15"/>
              <a:gd name="T3" fmla="*/ 2147483647 h 65"/>
              <a:gd name="T4" fmla="*/ 2147483647 w 15"/>
              <a:gd name="T5" fmla="*/ 2147483647 h 65"/>
              <a:gd name="T6" fmla="*/ 2147483647 w 15"/>
              <a:gd name="T7" fmla="*/ 2147483647 h 65"/>
              <a:gd name="T8" fmla="*/ 2147483647 w 15"/>
              <a:gd name="T9" fmla="*/ 2147483647 h 65"/>
              <a:gd name="T10" fmla="*/ 2147483647 w 15"/>
              <a:gd name="T11" fmla="*/ 2147483647 h 65"/>
              <a:gd name="T12" fmla="*/ 2147483647 w 15"/>
              <a:gd name="T13" fmla="*/ 2147483647 h 65"/>
              <a:gd name="T14" fmla="*/ 2147483647 w 15"/>
              <a:gd name="T15" fmla="*/ 2147483647 h 65"/>
              <a:gd name="T16" fmla="*/ 2147483647 w 15"/>
              <a:gd name="T17" fmla="*/ 2147483647 h 65"/>
              <a:gd name="T18" fmla="*/ 2147483647 w 15"/>
              <a:gd name="T19" fmla="*/ 2147483647 h 65"/>
              <a:gd name="T20" fmla="*/ 2147483647 w 15"/>
              <a:gd name="T21" fmla="*/ 2147483647 h 65"/>
              <a:gd name="T22" fmla="*/ 2147483647 w 15"/>
              <a:gd name="T23" fmla="*/ 2147483647 h 65"/>
              <a:gd name="T24" fmla="*/ 0 w 15"/>
              <a:gd name="T25" fmla="*/ 2147483647 h 65"/>
              <a:gd name="T26" fmla="*/ 0 w 15"/>
              <a:gd name="T27" fmla="*/ 2147483647 h 65"/>
              <a:gd name="T28" fmla="*/ 0 w 15"/>
              <a:gd name="T29" fmla="*/ 2147483647 h 65"/>
              <a:gd name="T30" fmla="*/ 0 w 15"/>
              <a:gd name="T31" fmla="*/ 2147483647 h 65"/>
              <a:gd name="T32" fmla="*/ 2147483647 w 15"/>
              <a:gd name="T33" fmla="*/ 2147483647 h 65"/>
              <a:gd name="T34" fmla="*/ 2147483647 w 15"/>
              <a:gd name="T35" fmla="*/ 0 h 65"/>
              <a:gd name="T36" fmla="*/ 2147483647 w 1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"/>
              <a:gd name="T58" fmla="*/ 0 h 65"/>
              <a:gd name="T59" fmla="*/ 15 w 1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" h="65">
                <a:moveTo>
                  <a:pt x="15" y="0"/>
                </a:moveTo>
                <a:lnTo>
                  <a:pt x="15" y="2"/>
                </a:lnTo>
                <a:lnTo>
                  <a:pt x="14" y="3"/>
                </a:lnTo>
                <a:lnTo>
                  <a:pt x="13" y="6"/>
                </a:lnTo>
                <a:lnTo>
                  <a:pt x="12" y="12"/>
                </a:lnTo>
                <a:lnTo>
                  <a:pt x="11" y="20"/>
                </a:lnTo>
                <a:lnTo>
                  <a:pt x="10" y="31"/>
                </a:lnTo>
                <a:lnTo>
                  <a:pt x="11" y="46"/>
                </a:lnTo>
                <a:lnTo>
                  <a:pt x="12" y="65"/>
                </a:lnTo>
                <a:lnTo>
                  <a:pt x="3" y="65"/>
                </a:lnTo>
                <a:lnTo>
                  <a:pt x="3" y="62"/>
                </a:lnTo>
                <a:lnTo>
                  <a:pt x="1" y="58"/>
                </a:lnTo>
                <a:lnTo>
                  <a:pt x="0" y="50"/>
                </a:lnTo>
                <a:lnTo>
                  <a:pt x="0" y="40"/>
                </a:lnTo>
                <a:lnTo>
                  <a:pt x="0" y="30"/>
                </a:lnTo>
                <a:lnTo>
                  <a:pt x="0" y="19"/>
                </a:lnTo>
                <a:lnTo>
                  <a:pt x="1" y="9"/>
                </a:lnTo>
                <a:lnTo>
                  <a:pt x="5" y="0"/>
                </a:lnTo>
                <a:lnTo>
                  <a:pt x="15" y="0"/>
                </a:lnTo>
                <a:close/>
              </a:path>
            </a:pathLst>
          </a:custGeom>
          <a:solidFill>
            <a:srgbClr val="8CD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2" name="Freeform 322"/>
          <p:cNvSpPr>
            <a:spLocks/>
          </p:cNvSpPr>
          <p:nvPr/>
        </p:nvSpPr>
        <p:spPr bwMode="auto">
          <a:xfrm>
            <a:off x="3332163" y="3725863"/>
            <a:ext cx="20637" cy="82550"/>
          </a:xfrm>
          <a:custGeom>
            <a:avLst/>
            <a:gdLst>
              <a:gd name="T0" fmla="*/ 2147483647 w 13"/>
              <a:gd name="T1" fmla="*/ 2147483647 h 52"/>
              <a:gd name="T2" fmla="*/ 2147483647 w 13"/>
              <a:gd name="T3" fmla="*/ 2147483647 h 52"/>
              <a:gd name="T4" fmla="*/ 2147483647 w 13"/>
              <a:gd name="T5" fmla="*/ 2147483647 h 52"/>
              <a:gd name="T6" fmla="*/ 2147483647 w 13"/>
              <a:gd name="T7" fmla="*/ 2147483647 h 52"/>
              <a:gd name="T8" fmla="*/ 2147483647 w 13"/>
              <a:gd name="T9" fmla="*/ 2147483647 h 52"/>
              <a:gd name="T10" fmla="*/ 2147483647 w 13"/>
              <a:gd name="T11" fmla="*/ 2147483647 h 52"/>
              <a:gd name="T12" fmla="*/ 2147483647 w 13"/>
              <a:gd name="T13" fmla="*/ 2147483647 h 52"/>
              <a:gd name="T14" fmla="*/ 2147483647 w 13"/>
              <a:gd name="T15" fmla="*/ 2147483647 h 52"/>
              <a:gd name="T16" fmla="*/ 2147483647 w 13"/>
              <a:gd name="T17" fmla="*/ 2147483647 h 52"/>
              <a:gd name="T18" fmla="*/ 2147483647 w 13"/>
              <a:gd name="T19" fmla="*/ 2147483647 h 52"/>
              <a:gd name="T20" fmla="*/ 2147483647 w 13"/>
              <a:gd name="T21" fmla="*/ 2147483647 h 52"/>
              <a:gd name="T22" fmla="*/ 2147483647 w 13"/>
              <a:gd name="T23" fmla="*/ 2147483647 h 52"/>
              <a:gd name="T24" fmla="*/ 2147483647 w 13"/>
              <a:gd name="T25" fmla="*/ 2147483647 h 52"/>
              <a:gd name="T26" fmla="*/ 2147483647 w 13"/>
              <a:gd name="T27" fmla="*/ 2147483647 h 52"/>
              <a:gd name="T28" fmla="*/ 0 w 13"/>
              <a:gd name="T29" fmla="*/ 2147483647 h 52"/>
              <a:gd name="T30" fmla="*/ 2147483647 w 13"/>
              <a:gd name="T31" fmla="*/ 2147483647 h 52"/>
              <a:gd name="T32" fmla="*/ 2147483647 w 13"/>
              <a:gd name="T33" fmla="*/ 2147483647 h 52"/>
              <a:gd name="T34" fmla="*/ 2147483647 w 13"/>
              <a:gd name="T35" fmla="*/ 0 h 52"/>
              <a:gd name="T36" fmla="*/ 2147483647 w 13"/>
              <a:gd name="T37" fmla="*/ 2147483647 h 5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"/>
              <a:gd name="T58" fmla="*/ 0 h 52"/>
              <a:gd name="T59" fmla="*/ 13 w 13"/>
              <a:gd name="T60" fmla="*/ 52 h 5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" h="52">
                <a:moveTo>
                  <a:pt x="13" y="1"/>
                </a:moveTo>
                <a:lnTo>
                  <a:pt x="13" y="1"/>
                </a:lnTo>
                <a:lnTo>
                  <a:pt x="12" y="3"/>
                </a:lnTo>
                <a:lnTo>
                  <a:pt x="11" y="5"/>
                </a:lnTo>
                <a:lnTo>
                  <a:pt x="10" y="10"/>
                </a:lnTo>
                <a:lnTo>
                  <a:pt x="10" y="17"/>
                </a:lnTo>
                <a:lnTo>
                  <a:pt x="8" y="25"/>
                </a:lnTo>
                <a:lnTo>
                  <a:pt x="8" y="37"/>
                </a:lnTo>
                <a:lnTo>
                  <a:pt x="10" y="52"/>
                </a:lnTo>
                <a:lnTo>
                  <a:pt x="3" y="52"/>
                </a:lnTo>
                <a:lnTo>
                  <a:pt x="3" y="51"/>
                </a:lnTo>
                <a:lnTo>
                  <a:pt x="3" y="46"/>
                </a:lnTo>
                <a:lnTo>
                  <a:pt x="1" y="40"/>
                </a:lnTo>
                <a:lnTo>
                  <a:pt x="1" y="32"/>
                </a:lnTo>
                <a:lnTo>
                  <a:pt x="0" y="24"/>
                </a:lnTo>
                <a:lnTo>
                  <a:pt x="1" y="16"/>
                </a:lnTo>
                <a:lnTo>
                  <a:pt x="3" y="7"/>
                </a:lnTo>
                <a:lnTo>
                  <a:pt x="5" y="0"/>
                </a:lnTo>
                <a:lnTo>
                  <a:pt x="13" y="1"/>
                </a:lnTo>
                <a:close/>
              </a:path>
            </a:pathLst>
          </a:custGeom>
          <a:solidFill>
            <a:srgbClr val="A5ED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3" name="Freeform 323"/>
          <p:cNvSpPr>
            <a:spLocks/>
          </p:cNvSpPr>
          <p:nvPr/>
        </p:nvSpPr>
        <p:spPr bwMode="auto">
          <a:xfrm>
            <a:off x="3333750" y="3736975"/>
            <a:ext cx="15875" cy="60325"/>
          </a:xfrm>
          <a:custGeom>
            <a:avLst/>
            <a:gdLst>
              <a:gd name="T0" fmla="*/ 2147483647 w 10"/>
              <a:gd name="T1" fmla="*/ 0 h 38"/>
              <a:gd name="T2" fmla="*/ 2147483647 w 10"/>
              <a:gd name="T3" fmla="*/ 0 h 38"/>
              <a:gd name="T4" fmla="*/ 2147483647 w 10"/>
              <a:gd name="T5" fmla="*/ 2147483647 h 38"/>
              <a:gd name="T6" fmla="*/ 2147483647 w 10"/>
              <a:gd name="T7" fmla="*/ 2147483647 h 38"/>
              <a:gd name="T8" fmla="*/ 2147483647 w 10"/>
              <a:gd name="T9" fmla="*/ 2147483647 h 38"/>
              <a:gd name="T10" fmla="*/ 2147483647 w 10"/>
              <a:gd name="T11" fmla="*/ 2147483647 h 38"/>
              <a:gd name="T12" fmla="*/ 2147483647 w 10"/>
              <a:gd name="T13" fmla="*/ 2147483647 h 38"/>
              <a:gd name="T14" fmla="*/ 2147483647 w 10"/>
              <a:gd name="T15" fmla="*/ 2147483647 h 38"/>
              <a:gd name="T16" fmla="*/ 2147483647 w 10"/>
              <a:gd name="T17" fmla="*/ 2147483647 h 38"/>
              <a:gd name="T18" fmla="*/ 2147483647 w 10"/>
              <a:gd name="T19" fmla="*/ 2147483647 h 38"/>
              <a:gd name="T20" fmla="*/ 2147483647 w 10"/>
              <a:gd name="T21" fmla="*/ 2147483647 h 38"/>
              <a:gd name="T22" fmla="*/ 2147483647 w 10"/>
              <a:gd name="T23" fmla="*/ 2147483647 h 38"/>
              <a:gd name="T24" fmla="*/ 2147483647 w 10"/>
              <a:gd name="T25" fmla="*/ 2147483647 h 38"/>
              <a:gd name="T26" fmla="*/ 0 w 10"/>
              <a:gd name="T27" fmla="*/ 2147483647 h 38"/>
              <a:gd name="T28" fmla="*/ 0 w 10"/>
              <a:gd name="T29" fmla="*/ 2147483647 h 38"/>
              <a:gd name="T30" fmla="*/ 0 w 10"/>
              <a:gd name="T31" fmla="*/ 2147483647 h 38"/>
              <a:gd name="T32" fmla="*/ 2147483647 w 10"/>
              <a:gd name="T33" fmla="*/ 2147483647 h 38"/>
              <a:gd name="T34" fmla="*/ 2147483647 w 10"/>
              <a:gd name="T35" fmla="*/ 0 h 38"/>
              <a:gd name="T36" fmla="*/ 2147483647 w 10"/>
              <a:gd name="T37" fmla="*/ 0 h 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"/>
              <a:gd name="T58" fmla="*/ 0 h 38"/>
              <a:gd name="T59" fmla="*/ 10 w 10"/>
              <a:gd name="T60" fmla="*/ 38 h 3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" h="38">
                <a:moveTo>
                  <a:pt x="10" y="0"/>
                </a:moveTo>
                <a:lnTo>
                  <a:pt x="10" y="0"/>
                </a:lnTo>
                <a:lnTo>
                  <a:pt x="9" y="2"/>
                </a:lnTo>
                <a:lnTo>
                  <a:pt x="9" y="4"/>
                </a:lnTo>
                <a:lnTo>
                  <a:pt x="7" y="6"/>
                </a:lnTo>
                <a:lnTo>
                  <a:pt x="6" y="11"/>
                </a:lnTo>
                <a:lnTo>
                  <a:pt x="6" y="18"/>
                </a:lnTo>
                <a:lnTo>
                  <a:pt x="6" y="26"/>
                </a:lnTo>
                <a:lnTo>
                  <a:pt x="7" y="38"/>
                </a:lnTo>
                <a:lnTo>
                  <a:pt x="3" y="38"/>
                </a:lnTo>
                <a:lnTo>
                  <a:pt x="2" y="37"/>
                </a:lnTo>
                <a:lnTo>
                  <a:pt x="2" y="33"/>
                </a:lnTo>
                <a:lnTo>
                  <a:pt x="2" y="28"/>
                </a:lnTo>
                <a:lnTo>
                  <a:pt x="0" y="24"/>
                </a:lnTo>
                <a:lnTo>
                  <a:pt x="0" y="17"/>
                </a:lnTo>
                <a:lnTo>
                  <a:pt x="0" y="11"/>
                </a:lnTo>
                <a:lnTo>
                  <a:pt x="2" y="5"/>
                </a:lnTo>
                <a:lnTo>
                  <a:pt x="4" y="0"/>
                </a:lnTo>
                <a:lnTo>
                  <a:pt x="10" y="0"/>
                </a:lnTo>
                <a:close/>
              </a:path>
            </a:pathLst>
          </a:custGeom>
          <a:solidFill>
            <a:srgbClr val="B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4" name="Freeform 325"/>
          <p:cNvSpPr>
            <a:spLocks/>
          </p:cNvSpPr>
          <p:nvPr/>
        </p:nvSpPr>
        <p:spPr bwMode="auto">
          <a:xfrm>
            <a:off x="3206750" y="3719513"/>
            <a:ext cx="71438" cy="87312"/>
          </a:xfrm>
          <a:custGeom>
            <a:avLst/>
            <a:gdLst>
              <a:gd name="T0" fmla="*/ 2147483647 w 45"/>
              <a:gd name="T1" fmla="*/ 2147483647 h 55"/>
              <a:gd name="T2" fmla="*/ 2147483647 w 45"/>
              <a:gd name="T3" fmla="*/ 2147483647 h 55"/>
              <a:gd name="T4" fmla="*/ 2147483647 w 45"/>
              <a:gd name="T5" fmla="*/ 2147483647 h 55"/>
              <a:gd name="T6" fmla="*/ 2147483647 w 45"/>
              <a:gd name="T7" fmla="*/ 2147483647 h 55"/>
              <a:gd name="T8" fmla="*/ 0 w 45"/>
              <a:gd name="T9" fmla="*/ 2147483647 h 55"/>
              <a:gd name="T10" fmla="*/ 0 w 45"/>
              <a:gd name="T11" fmla="*/ 2147483647 h 55"/>
              <a:gd name="T12" fmla="*/ 0 w 45"/>
              <a:gd name="T13" fmla="*/ 2147483647 h 55"/>
              <a:gd name="T14" fmla="*/ 0 w 45"/>
              <a:gd name="T15" fmla="*/ 2147483647 h 55"/>
              <a:gd name="T16" fmla="*/ 2147483647 w 45"/>
              <a:gd name="T17" fmla="*/ 2147483647 h 55"/>
              <a:gd name="T18" fmla="*/ 2147483647 w 45"/>
              <a:gd name="T19" fmla="*/ 2147483647 h 55"/>
              <a:gd name="T20" fmla="*/ 2147483647 w 45"/>
              <a:gd name="T21" fmla="*/ 2147483647 h 55"/>
              <a:gd name="T22" fmla="*/ 2147483647 w 45"/>
              <a:gd name="T23" fmla="*/ 2147483647 h 55"/>
              <a:gd name="T24" fmla="*/ 2147483647 w 45"/>
              <a:gd name="T25" fmla="*/ 2147483647 h 55"/>
              <a:gd name="T26" fmla="*/ 2147483647 w 45"/>
              <a:gd name="T27" fmla="*/ 2147483647 h 55"/>
              <a:gd name="T28" fmla="*/ 2147483647 w 45"/>
              <a:gd name="T29" fmla="*/ 2147483647 h 55"/>
              <a:gd name="T30" fmla="*/ 2147483647 w 45"/>
              <a:gd name="T31" fmla="*/ 2147483647 h 55"/>
              <a:gd name="T32" fmla="*/ 2147483647 w 45"/>
              <a:gd name="T33" fmla="*/ 2147483647 h 55"/>
              <a:gd name="T34" fmla="*/ 2147483647 w 45"/>
              <a:gd name="T35" fmla="*/ 2147483647 h 55"/>
              <a:gd name="T36" fmla="*/ 2147483647 w 45"/>
              <a:gd name="T37" fmla="*/ 2147483647 h 55"/>
              <a:gd name="T38" fmla="*/ 2147483647 w 45"/>
              <a:gd name="T39" fmla="*/ 2147483647 h 55"/>
              <a:gd name="T40" fmla="*/ 2147483647 w 45"/>
              <a:gd name="T41" fmla="*/ 2147483647 h 55"/>
              <a:gd name="T42" fmla="*/ 2147483647 w 45"/>
              <a:gd name="T43" fmla="*/ 2147483647 h 55"/>
              <a:gd name="T44" fmla="*/ 2147483647 w 45"/>
              <a:gd name="T45" fmla="*/ 2147483647 h 55"/>
              <a:gd name="T46" fmla="*/ 2147483647 w 45"/>
              <a:gd name="T47" fmla="*/ 2147483647 h 55"/>
              <a:gd name="T48" fmla="*/ 2147483647 w 45"/>
              <a:gd name="T49" fmla="*/ 2147483647 h 55"/>
              <a:gd name="T50" fmla="*/ 2147483647 w 45"/>
              <a:gd name="T51" fmla="*/ 2147483647 h 55"/>
              <a:gd name="T52" fmla="*/ 2147483647 w 45"/>
              <a:gd name="T53" fmla="*/ 2147483647 h 55"/>
              <a:gd name="T54" fmla="*/ 2147483647 w 45"/>
              <a:gd name="T55" fmla="*/ 2147483647 h 55"/>
              <a:gd name="T56" fmla="*/ 2147483647 w 45"/>
              <a:gd name="T57" fmla="*/ 2147483647 h 55"/>
              <a:gd name="T58" fmla="*/ 2147483647 w 45"/>
              <a:gd name="T59" fmla="*/ 2147483647 h 55"/>
              <a:gd name="T60" fmla="*/ 2147483647 w 45"/>
              <a:gd name="T61" fmla="*/ 2147483647 h 55"/>
              <a:gd name="T62" fmla="*/ 2147483647 w 45"/>
              <a:gd name="T63" fmla="*/ 2147483647 h 55"/>
              <a:gd name="T64" fmla="*/ 2147483647 w 45"/>
              <a:gd name="T65" fmla="*/ 2147483647 h 55"/>
              <a:gd name="T66" fmla="*/ 2147483647 w 45"/>
              <a:gd name="T67" fmla="*/ 2147483647 h 55"/>
              <a:gd name="T68" fmla="*/ 2147483647 w 45"/>
              <a:gd name="T69" fmla="*/ 2147483647 h 55"/>
              <a:gd name="T70" fmla="*/ 2147483647 w 45"/>
              <a:gd name="T71" fmla="*/ 2147483647 h 55"/>
              <a:gd name="T72" fmla="*/ 2147483647 w 45"/>
              <a:gd name="T73" fmla="*/ 2147483647 h 55"/>
              <a:gd name="T74" fmla="*/ 2147483647 w 45"/>
              <a:gd name="T75" fmla="*/ 2147483647 h 55"/>
              <a:gd name="T76" fmla="*/ 2147483647 w 45"/>
              <a:gd name="T77" fmla="*/ 2147483647 h 55"/>
              <a:gd name="T78" fmla="*/ 2147483647 w 45"/>
              <a:gd name="T79" fmla="*/ 2147483647 h 55"/>
              <a:gd name="T80" fmla="*/ 2147483647 w 45"/>
              <a:gd name="T81" fmla="*/ 2147483647 h 55"/>
              <a:gd name="T82" fmla="*/ 2147483647 w 45"/>
              <a:gd name="T83" fmla="*/ 0 h 55"/>
              <a:gd name="T84" fmla="*/ 2147483647 w 45"/>
              <a:gd name="T85" fmla="*/ 2147483647 h 55"/>
              <a:gd name="T86" fmla="*/ 2147483647 w 45"/>
              <a:gd name="T87" fmla="*/ 2147483647 h 55"/>
              <a:gd name="T88" fmla="*/ 2147483647 w 45"/>
              <a:gd name="T89" fmla="*/ 2147483647 h 55"/>
              <a:gd name="T90" fmla="*/ 2147483647 w 45"/>
              <a:gd name="T91" fmla="*/ 2147483647 h 55"/>
              <a:gd name="T92" fmla="*/ 2147483647 w 45"/>
              <a:gd name="T93" fmla="*/ 2147483647 h 55"/>
              <a:gd name="T94" fmla="*/ 2147483647 w 45"/>
              <a:gd name="T95" fmla="*/ 2147483647 h 55"/>
              <a:gd name="T96" fmla="*/ 2147483647 w 45"/>
              <a:gd name="T97" fmla="*/ 2147483647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"/>
              <a:gd name="T148" fmla="*/ 0 h 55"/>
              <a:gd name="T149" fmla="*/ 45 w 45"/>
              <a:gd name="T150" fmla="*/ 55 h 5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" h="55">
                <a:moveTo>
                  <a:pt x="3" y="5"/>
                </a:moveTo>
                <a:lnTo>
                  <a:pt x="3" y="7"/>
                </a:lnTo>
                <a:lnTo>
                  <a:pt x="2" y="9"/>
                </a:lnTo>
                <a:lnTo>
                  <a:pt x="1" y="14"/>
                </a:lnTo>
                <a:lnTo>
                  <a:pt x="0" y="21"/>
                </a:lnTo>
                <a:lnTo>
                  <a:pt x="0" y="28"/>
                </a:lnTo>
                <a:lnTo>
                  <a:pt x="0" y="36"/>
                </a:lnTo>
                <a:lnTo>
                  <a:pt x="0" y="45"/>
                </a:lnTo>
                <a:lnTo>
                  <a:pt x="2" y="55"/>
                </a:lnTo>
                <a:lnTo>
                  <a:pt x="2" y="53"/>
                </a:lnTo>
                <a:lnTo>
                  <a:pt x="2" y="51"/>
                </a:lnTo>
                <a:lnTo>
                  <a:pt x="2" y="49"/>
                </a:lnTo>
                <a:lnTo>
                  <a:pt x="2" y="45"/>
                </a:lnTo>
                <a:lnTo>
                  <a:pt x="3" y="43"/>
                </a:lnTo>
                <a:lnTo>
                  <a:pt x="3" y="38"/>
                </a:lnTo>
                <a:lnTo>
                  <a:pt x="5" y="35"/>
                </a:lnTo>
                <a:lnTo>
                  <a:pt x="6" y="31"/>
                </a:lnTo>
                <a:lnTo>
                  <a:pt x="7" y="28"/>
                </a:lnTo>
                <a:lnTo>
                  <a:pt x="8" y="24"/>
                </a:lnTo>
                <a:lnTo>
                  <a:pt x="10" y="21"/>
                </a:lnTo>
                <a:lnTo>
                  <a:pt x="14" y="18"/>
                </a:lnTo>
                <a:lnTo>
                  <a:pt x="16" y="16"/>
                </a:lnTo>
                <a:lnTo>
                  <a:pt x="21" y="15"/>
                </a:lnTo>
                <a:lnTo>
                  <a:pt x="26" y="14"/>
                </a:lnTo>
                <a:lnTo>
                  <a:pt x="26" y="13"/>
                </a:lnTo>
                <a:lnTo>
                  <a:pt x="28" y="11"/>
                </a:lnTo>
                <a:lnTo>
                  <a:pt x="29" y="10"/>
                </a:lnTo>
                <a:lnTo>
                  <a:pt x="33" y="9"/>
                </a:lnTo>
                <a:lnTo>
                  <a:pt x="36" y="7"/>
                </a:lnTo>
                <a:lnTo>
                  <a:pt x="41" y="4"/>
                </a:lnTo>
                <a:lnTo>
                  <a:pt x="45" y="2"/>
                </a:lnTo>
                <a:lnTo>
                  <a:pt x="44" y="2"/>
                </a:lnTo>
                <a:lnTo>
                  <a:pt x="43" y="2"/>
                </a:lnTo>
                <a:lnTo>
                  <a:pt x="42" y="2"/>
                </a:lnTo>
                <a:lnTo>
                  <a:pt x="40" y="1"/>
                </a:lnTo>
                <a:lnTo>
                  <a:pt x="37" y="1"/>
                </a:lnTo>
                <a:lnTo>
                  <a:pt x="35" y="1"/>
                </a:lnTo>
                <a:lnTo>
                  <a:pt x="31" y="1"/>
                </a:lnTo>
                <a:lnTo>
                  <a:pt x="28" y="0"/>
                </a:lnTo>
                <a:lnTo>
                  <a:pt x="26" y="1"/>
                </a:lnTo>
                <a:lnTo>
                  <a:pt x="22" y="1"/>
                </a:lnTo>
                <a:lnTo>
                  <a:pt x="19" y="1"/>
                </a:lnTo>
                <a:lnTo>
                  <a:pt x="14" y="2"/>
                </a:lnTo>
                <a:lnTo>
                  <a:pt x="10" y="2"/>
                </a:lnTo>
                <a:lnTo>
                  <a:pt x="7" y="3"/>
                </a:lnTo>
                <a:lnTo>
                  <a:pt x="3" y="5"/>
                </a:lnTo>
                <a:close/>
              </a:path>
            </a:pathLst>
          </a:custGeom>
          <a:solidFill>
            <a:srgbClr val="99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5" name="Freeform 326"/>
          <p:cNvSpPr>
            <a:spLocks/>
          </p:cNvSpPr>
          <p:nvPr/>
        </p:nvSpPr>
        <p:spPr bwMode="auto">
          <a:xfrm>
            <a:off x="3105150" y="3784600"/>
            <a:ext cx="58738" cy="15875"/>
          </a:xfrm>
          <a:custGeom>
            <a:avLst/>
            <a:gdLst>
              <a:gd name="T0" fmla="*/ 0 w 37"/>
              <a:gd name="T1" fmla="*/ 2147483647 h 10"/>
              <a:gd name="T2" fmla="*/ 0 w 37"/>
              <a:gd name="T3" fmla="*/ 2147483647 h 10"/>
              <a:gd name="T4" fmla="*/ 0 w 37"/>
              <a:gd name="T5" fmla="*/ 2147483647 h 10"/>
              <a:gd name="T6" fmla="*/ 2147483647 w 37"/>
              <a:gd name="T7" fmla="*/ 2147483647 h 10"/>
              <a:gd name="T8" fmla="*/ 2147483647 w 37"/>
              <a:gd name="T9" fmla="*/ 2147483647 h 10"/>
              <a:gd name="T10" fmla="*/ 2147483647 w 37"/>
              <a:gd name="T11" fmla="*/ 2147483647 h 10"/>
              <a:gd name="T12" fmla="*/ 2147483647 w 37"/>
              <a:gd name="T13" fmla="*/ 2147483647 h 10"/>
              <a:gd name="T14" fmla="*/ 2147483647 w 37"/>
              <a:gd name="T15" fmla="*/ 2147483647 h 10"/>
              <a:gd name="T16" fmla="*/ 2147483647 w 37"/>
              <a:gd name="T17" fmla="*/ 2147483647 h 10"/>
              <a:gd name="T18" fmla="*/ 2147483647 w 37"/>
              <a:gd name="T19" fmla="*/ 2147483647 h 10"/>
              <a:gd name="T20" fmla="*/ 2147483647 w 37"/>
              <a:gd name="T21" fmla="*/ 0 h 10"/>
              <a:gd name="T22" fmla="*/ 2147483647 w 37"/>
              <a:gd name="T23" fmla="*/ 0 h 10"/>
              <a:gd name="T24" fmla="*/ 2147483647 w 37"/>
              <a:gd name="T25" fmla="*/ 0 h 10"/>
              <a:gd name="T26" fmla="*/ 2147483647 w 37"/>
              <a:gd name="T27" fmla="*/ 0 h 10"/>
              <a:gd name="T28" fmla="*/ 2147483647 w 37"/>
              <a:gd name="T29" fmla="*/ 2147483647 h 10"/>
              <a:gd name="T30" fmla="*/ 2147483647 w 37"/>
              <a:gd name="T31" fmla="*/ 2147483647 h 10"/>
              <a:gd name="T32" fmla="*/ 2147483647 w 37"/>
              <a:gd name="T33" fmla="*/ 2147483647 h 10"/>
              <a:gd name="T34" fmla="*/ 2147483647 w 37"/>
              <a:gd name="T35" fmla="*/ 2147483647 h 10"/>
              <a:gd name="T36" fmla="*/ 2147483647 w 37"/>
              <a:gd name="T37" fmla="*/ 2147483647 h 10"/>
              <a:gd name="T38" fmla="*/ 2147483647 w 37"/>
              <a:gd name="T39" fmla="*/ 2147483647 h 10"/>
              <a:gd name="T40" fmla="*/ 2147483647 w 37"/>
              <a:gd name="T41" fmla="*/ 2147483647 h 10"/>
              <a:gd name="T42" fmla="*/ 2147483647 w 37"/>
              <a:gd name="T43" fmla="*/ 2147483647 h 10"/>
              <a:gd name="T44" fmla="*/ 2147483647 w 37"/>
              <a:gd name="T45" fmla="*/ 2147483647 h 10"/>
              <a:gd name="T46" fmla="*/ 2147483647 w 37"/>
              <a:gd name="T47" fmla="*/ 2147483647 h 10"/>
              <a:gd name="T48" fmla="*/ 2147483647 w 37"/>
              <a:gd name="T49" fmla="*/ 2147483647 h 10"/>
              <a:gd name="T50" fmla="*/ 2147483647 w 37"/>
              <a:gd name="T51" fmla="*/ 2147483647 h 10"/>
              <a:gd name="T52" fmla="*/ 2147483647 w 37"/>
              <a:gd name="T53" fmla="*/ 2147483647 h 10"/>
              <a:gd name="T54" fmla="*/ 2147483647 w 37"/>
              <a:gd name="T55" fmla="*/ 2147483647 h 10"/>
              <a:gd name="T56" fmla="*/ 2147483647 w 37"/>
              <a:gd name="T57" fmla="*/ 2147483647 h 10"/>
              <a:gd name="T58" fmla="*/ 2147483647 w 37"/>
              <a:gd name="T59" fmla="*/ 2147483647 h 10"/>
              <a:gd name="T60" fmla="*/ 2147483647 w 37"/>
              <a:gd name="T61" fmla="*/ 2147483647 h 10"/>
              <a:gd name="T62" fmla="*/ 2147483647 w 37"/>
              <a:gd name="T63" fmla="*/ 2147483647 h 10"/>
              <a:gd name="T64" fmla="*/ 2147483647 w 37"/>
              <a:gd name="T65" fmla="*/ 2147483647 h 10"/>
              <a:gd name="T66" fmla="*/ 0 w 37"/>
              <a:gd name="T67" fmla="*/ 2147483647 h 10"/>
              <a:gd name="T68" fmla="*/ 0 w 37"/>
              <a:gd name="T69" fmla="*/ 2147483647 h 1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0"/>
              <a:gd name="T107" fmla="*/ 37 w 37"/>
              <a:gd name="T108" fmla="*/ 10 h 1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0">
                <a:moveTo>
                  <a:pt x="0" y="7"/>
                </a:moveTo>
                <a:lnTo>
                  <a:pt x="0" y="7"/>
                </a:ln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2" y="3"/>
                </a:lnTo>
                <a:lnTo>
                  <a:pt x="3" y="3"/>
                </a:lnTo>
                <a:lnTo>
                  <a:pt x="4" y="2"/>
                </a:lnTo>
                <a:lnTo>
                  <a:pt x="7" y="1"/>
                </a:lnTo>
                <a:lnTo>
                  <a:pt x="9" y="1"/>
                </a:lnTo>
                <a:lnTo>
                  <a:pt x="11" y="0"/>
                </a:lnTo>
                <a:lnTo>
                  <a:pt x="15" y="0"/>
                </a:lnTo>
                <a:lnTo>
                  <a:pt x="18" y="0"/>
                </a:lnTo>
                <a:lnTo>
                  <a:pt x="22" y="0"/>
                </a:lnTo>
                <a:lnTo>
                  <a:pt x="27" y="1"/>
                </a:lnTo>
                <a:lnTo>
                  <a:pt x="31" y="2"/>
                </a:lnTo>
                <a:lnTo>
                  <a:pt x="37" y="3"/>
                </a:lnTo>
                <a:lnTo>
                  <a:pt x="37" y="5"/>
                </a:lnTo>
                <a:lnTo>
                  <a:pt x="36" y="5"/>
                </a:lnTo>
                <a:lnTo>
                  <a:pt x="34" y="4"/>
                </a:lnTo>
                <a:lnTo>
                  <a:pt x="32" y="4"/>
                </a:lnTo>
                <a:lnTo>
                  <a:pt x="30" y="3"/>
                </a:lnTo>
                <a:lnTo>
                  <a:pt x="28" y="3"/>
                </a:lnTo>
                <a:lnTo>
                  <a:pt x="24" y="3"/>
                </a:lnTo>
                <a:lnTo>
                  <a:pt x="22" y="2"/>
                </a:lnTo>
                <a:lnTo>
                  <a:pt x="18" y="2"/>
                </a:lnTo>
                <a:lnTo>
                  <a:pt x="15" y="2"/>
                </a:lnTo>
                <a:lnTo>
                  <a:pt x="13" y="3"/>
                </a:lnTo>
                <a:lnTo>
                  <a:pt x="9" y="3"/>
                </a:lnTo>
                <a:lnTo>
                  <a:pt x="7" y="4"/>
                </a:lnTo>
                <a:lnTo>
                  <a:pt x="4" y="5"/>
                </a:lnTo>
                <a:lnTo>
                  <a:pt x="2" y="8"/>
                </a:lnTo>
                <a:lnTo>
                  <a:pt x="0" y="1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6" name="Freeform 327"/>
          <p:cNvSpPr>
            <a:spLocks/>
          </p:cNvSpPr>
          <p:nvPr/>
        </p:nvSpPr>
        <p:spPr bwMode="auto">
          <a:xfrm>
            <a:off x="3105150" y="3744913"/>
            <a:ext cx="58738" cy="17462"/>
          </a:xfrm>
          <a:custGeom>
            <a:avLst/>
            <a:gdLst>
              <a:gd name="T0" fmla="*/ 0 w 37"/>
              <a:gd name="T1" fmla="*/ 2147483647 h 11"/>
              <a:gd name="T2" fmla="*/ 0 w 37"/>
              <a:gd name="T3" fmla="*/ 2147483647 h 11"/>
              <a:gd name="T4" fmla="*/ 0 w 37"/>
              <a:gd name="T5" fmla="*/ 2147483647 h 11"/>
              <a:gd name="T6" fmla="*/ 2147483647 w 37"/>
              <a:gd name="T7" fmla="*/ 2147483647 h 11"/>
              <a:gd name="T8" fmla="*/ 2147483647 w 37"/>
              <a:gd name="T9" fmla="*/ 2147483647 h 11"/>
              <a:gd name="T10" fmla="*/ 2147483647 w 37"/>
              <a:gd name="T11" fmla="*/ 2147483647 h 11"/>
              <a:gd name="T12" fmla="*/ 2147483647 w 37"/>
              <a:gd name="T13" fmla="*/ 2147483647 h 11"/>
              <a:gd name="T14" fmla="*/ 2147483647 w 37"/>
              <a:gd name="T15" fmla="*/ 2147483647 h 11"/>
              <a:gd name="T16" fmla="*/ 2147483647 w 37"/>
              <a:gd name="T17" fmla="*/ 2147483647 h 11"/>
              <a:gd name="T18" fmla="*/ 2147483647 w 37"/>
              <a:gd name="T19" fmla="*/ 2147483647 h 11"/>
              <a:gd name="T20" fmla="*/ 2147483647 w 37"/>
              <a:gd name="T21" fmla="*/ 0 h 11"/>
              <a:gd name="T22" fmla="*/ 2147483647 w 37"/>
              <a:gd name="T23" fmla="*/ 0 h 11"/>
              <a:gd name="T24" fmla="*/ 2147483647 w 37"/>
              <a:gd name="T25" fmla="*/ 0 h 11"/>
              <a:gd name="T26" fmla="*/ 2147483647 w 37"/>
              <a:gd name="T27" fmla="*/ 0 h 11"/>
              <a:gd name="T28" fmla="*/ 2147483647 w 37"/>
              <a:gd name="T29" fmla="*/ 2147483647 h 11"/>
              <a:gd name="T30" fmla="*/ 2147483647 w 37"/>
              <a:gd name="T31" fmla="*/ 2147483647 h 11"/>
              <a:gd name="T32" fmla="*/ 2147483647 w 37"/>
              <a:gd name="T33" fmla="*/ 2147483647 h 11"/>
              <a:gd name="T34" fmla="*/ 2147483647 w 37"/>
              <a:gd name="T35" fmla="*/ 2147483647 h 11"/>
              <a:gd name="T36" fmla="*/ 2147483647 w 37"/>
              <a:gd name="T37" fmla="*/ 2147483647 h 11"/>
              <a:gd name="T38" fmla="*/ 2147483647 w 37"/>
              <a:gd name="T39" fmla="*/ 2147483647 h 11"/>
              <a:gd name="T40" fmla="*/ 2147483647 w 37"/>
              <a:gd name="T41" fmla="*/ 2147483647 h 11"/>
              <a:gd name="T42" fmla="*/ 2147483647 w 37"/>
              <a:gd name="T43" fmla="*/ 2147483647 h 11"/>
              <a:gd name="T44" fmla="*/ 2147483647 w 37"/>
              <a:gd name="T45" fmla="*/ 2147483647 h 11"/>
              <a:gd name="T46" fmla="*/ 2147483647 w 37"/>
              <a:gd name="T47" fmla="*/ 2147483647 h 11"/>
              <a:gd name="T48" fmla="*/ 2147483647 w 37"/>
              <a:gd name="T49" fmla="*/ 2147483647 h 11"/>
              <a:gd name="T50" fmla="*/ 2147483647 w 37"/>
              <a:gd name="T51" fmla="*/ 2147483647 h 11"/>
              <a:gd name="T52" fmla="*/ 2147483647 w 37"/>
              <a:gd name="T53" fmla="*/ 2147483647 h 11"/>
              <a:gd name="T54" fmla="*/ 2147483647 w 37"/>
              <a:gd name="T55" fmla="*/ 2147483647 h 11"/>
              <a:gd name="T56" fmla="*/ 2147483647 w 37"/>
              <a:gd name="T57" fmla="*/ 2147483647 h 11"/>
              <a:gd name="T58" fmla="*/ 2147483647 w 37"/>
              <a:gd name="T59" fmla="*/ 2147483647 h 11"/>
              <a:gd name="T60" fmla="*/ 2147483647 w 37"/>
              <a:gd name="T61" fmla="*/ 2147483647 h 11"/>
              <a:gd name="T62" fmla="*/ 2147483647 w 37"/>
              <a:gd name="T63" fmla="*/ 2147483647 h 11"/>
              <a:gd name="T64" fmla="*/ 2147483647 w 37"/>
              <a:gd name="T65" fmla="*/ 2147483647 h 11"/>
              <a:gd name="T66" fmla="*/ 0 w 37"/>
              <a:gd name="T67" fmla="*/ 2147483647 h 11"/>
              <a:gd name="T68" fmla="*/ 0 w 37"/>
              <a:gd name="T69" fmla="*/ 2147483647 h 1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"/>
              <a:gd name="T106" fmla="*/ 0 h 11"/>
              <a:gd name="T107" fmla="*/ 37 w 37"/>
              <a:gd name="T108" fmla="*/ 11 h 1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" h="11">
                <a:moveTo>
                  <a:pt x="0" y="7"/>
                </a:move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2" y="4"/>
                </a:lnTo>
                <a:lnTo>
                  <a:pt x="3" y="4"/>
                </a:lnTo>
                <a:lnTo>
                  <a:pt x="4" y="2"/>
                </a:lnTo>
                <a:lnTo>
                  <a:pt x="7" y="1"/>
                </a:lnTo>
                <a:lnTo>
                  <a:pt x="9" y="1"/>
                </a:lnTo>
                <a:lnTo>
                  <a:pt x="11" y="0"/>
                </a:lnTo>
                <a:lnTo>
                  <a:pt x="15" y="0"/>
                </a:lnTo>
                <a:lnTo>
                  <a:pt x="18" y="0"/>
                </a:lnTo>
                <a:lnTo>
                  <a:pt x="22" y="0"/>
                </a:lnTo>
                <a:lnTo>
                  <a:pt x="27" y="1"/>
                </a:lnTo>
                <a:lnTo>
                  <a:pt x="31" y="2"/>
                </a:lnTo>
                <a:lnTo>
                  <a:pt x="37" y="4"/>
                </a:lnTo>
                <a:lnTo>
                  <a:pt x="37" y="6"/>
                </a:lnTo>
                <a:lnTo>
                  <a:pt x="36" y="6"/>
                </a:lnTo>
                <a:lnTo>
                  <a:pt x="34" y="5"/>
                </a:lnTo>
                <a:lnTo>
                  <a:pt x="32" y="5"/>
                </a:lnTo>
                <a:lnTo>
                  <a:pt x="30" y="5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2"/>
                </a:lnTo>
                <a:lnTo>
                  <a:pt x="15" y="2"/>
                </a:lnTo>
                <a:lnTo>
                  <a:pt x="13" y="4"/>
                </a:lnTo>
                <a:lnTo>
                  <a:pt x="9" y="4"/>
                </a:lnTo>
                <a:lnTo>
                  <a:pt x="7" y="5"/>
                </a:lnTo>
                <a:lnTo>
                  <a:pt x="4" y="6"/>
                </a:lnTo>
                <a:lnTo>
                  <a:pt x="2" y="8"/>
                </a:lnTo>
                <a:lnTo>
                  <a:pt x="0" y="11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7" name="Freeform 328"/>
          <p:cNvSpPr>
            <a:spLocks/>
          </p:cNvSpPr>
          <p:nvPr/>
        </p:nvSpPr>
        <p:spPr bwMode="auto">
          <a:xfrm>
            <a:off x="3160713" y="3725863"/>
            <a:ext cx="95250" cy="180975"/>
          </a:xfrm>
          <a:custGeom>
            <a:avLst/>
            <a:gdLst>
              <a:gd name="T0" fmla="*/ 0 w 60"/>
              <a:gd name="T1" fmla="*/ 0 h 114"/>
              <a:gd name="T2" fmla="*/ 0 w 60"/>
              <a:gd name="T3" fmla="*/ 2147483647 h 114"/>
              <a:gd name="T4" fmla="*/ 2147483647 w 60"/>
              <a:gd name="T5" fmla="*/ 2147483647 h 114"/>
              <a:gd name="T6" fmla="*/ 2147483647 w 60"/>
              <a:gd name="T7" fmla="*/ 2147483647 h 114"/>
              <a:gd name="T8" fmla="*/ 2147483647 w 60"/>
              <a:gd name="T9" fmla="*/ 2147483647 h 114"/>
              <a:gd name="T10" fmla="*/ 2147483647 w 60"/>
              <a:gd name="T11" fmla="*/ 2147483647 h 114"/>
              <a:gd name="T12" fmla="*/ 2147483647 w 60"/>
              <a:gd name="T13" fmla="*/ 2147483647 h 114"/>
              <a:gd name="T14" fmla="*/ 2147483647 w 60"/>
              <a:gd name="T15" fmla="*/ 2147483647 h 114"/>
              <a:gd name="T16" fmla="*/ 2147483647 w 60"/>
              <a:gd name="T17" fmla="*/ 2147483647 h 114"/>
              <a:gd name="T18" fmla="*/ 2147483647 w 60"/>
              <a:gd name="T19" fmla="*/ 2147483647 h 114"/>
              <a:gd name="T20" fmla="*/ 2147483647 w 60"/>
              <a:gd name="T21" fmla="*/ 2147483647 h 114"/>
              <a:gd name="T22" fmla="*/ 2147483647 w 60"/>
              <a:gd name="T23" fmla="*/ 2147483647 h 114"/>
              <a:gd name="T24" fmla="*/ 2147483647 w 60"/>
              <a:gd name="T25" fmla="*/ 2147483647 h 114"/>
              <a:gd name="T26" fmla="*/ 2147483647 w 60"/>
              <a:gd name="T27" fmla="*/ 2147483647 h 114"/>
              <a:gd name="T28" fmla="*/ 2147483647 w 60"/>
              <a:gd name="T29" fmla="*/ 2147483647 h 114"/>
              <a:gd name="T30" fmla="*/ 2147483647 w 60"/>
              <a:gd name="T31" fmla="*/ 2147483647 h 114"/>
              <a:gd name="T32" fmla="*/ 2147483647 w 60"/>
              <a:gd name="T33" fmla="*/ 2147483647 h 114"/>
              <a:gd name="T34" fmla="*/ 0 w 60"/>
              <a:gd name="T35" fmla="*/ 0 h 11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0"/>
              <a:gd name="T55" fmla="*/ 0 h 114"/>
              <a:gd name="T56" fmla="*/ 60 w 60"/>
              <a:gd name="T57" fmla="*/ 114 h 11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0" h="114">
                <a:moveTo>
                  <a:pt x="0" y="0"/>
                </a:moveTo>
                <a:lnTo>
                  <a:pt x="0" y="110"/>
                </a:lnTo>
                <a:lnTo>
                  <a:pt x="18" y="114"/>
                </a:lnTo>
                <a:lnTo>
                  <a:pt x="17" y="98"/>
                </a:lnTo>
                <a:lnTo>
                  <a:pt x="60" y="105"/>
                </a:lnTo>
                <a:lnTo>
                  <a:pt x="60" y="100"/>
                </a:lnTo>
                <a:lnTo>
                  <a:pt x="30" y="96"/>
                </a:lnTo>
                <a:lnTo>
                  <a:pt x="29" y="83"/>
                </a:lnTo>
                <a:lnTo>
                  <a:pt x="9" y="83"/>
                </a:lnTo>
                <a:lnTo>
                  <a:pt x="8" y="81"/>
                </a:lnTo>
                <a:lnTo>
                  <a:pt x="7" y="76"/>
                </a:lnTo>
                <a:lnTo>
                  <a:pt x="6" y="69"/>
                </a:lnTo>
                <a:lnTo>
                  <a:pt x="3" y="60"/>
                </a:lnTo>
                <a:lnTo>
                  <a:pt x="2" y="48"/>
                </a:lnTo>
                <a:lnTo>
                  <a:pt x="1" y="34"/>
                </a:lnTo>
                <a:lnTo>
                  <a:pt x="2" y="20"/>
                </a:lnTo>
                <a:lnTo>
                  <a:pt x="6" y="4"/>
                </a:lnTo>
                <a:lnTo>
                  <a:pt x="0" y="0"/>
                </a:lnTo>
                <a:close/>
              </a:path>
            </a:pathLst>
          </a:custGeom>
          <a:solidFill>
            <a:srgbClr val="001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8" name="Freeform 329"/>
          <p:cNvSpPr>
            <a:spLocks/>
          </p:cNvSpPr>
          <p:nvPr/>
        </p:nvSpPr>
        <p:spPr bwMode="auto">
          <a:xfrm>
            <a:off x="3208338" y="3686175"/>
            <a:ext cx="123825" cy="23813"/>
          </a:xfrm>
          <a:custGeom>
            <a:avLst/>
            <a:gdLst>
              <a:gd name="T0" fmla="*/ 0 w 78"/>
              <a:gd name="T1" fmla="*/ 2147483647 h 15"/>
              <a:gd name="T2" fmla="*/ 0 w 78"/>
              <a:gd name="T3" fmla="*/ 2147483647 h 15"/>
              <a:gd name="T4" fmla="*/ 2147483647 w 78"/>
              <a:gd name="T5" fmla="*/ 2147483647 h 15"/>
              <a:gd name="T6" fmla="*/ 2147483647 w 78"/>
              <a:gd name="T7" fmla="*/ 2147483647 h 15"/>
              <a:gd name="T8" fmla="*/ 2147483647 w 78"/>
              <a:gd name="T9" fmla="*/ 2147483647 h 15"/>
              <a:gd name="T10" fmla="*/ 2147483647 w 78"/>
              <a:gd name="T11" fmla="*/ 2147483647 h 15"/>
              <a:gd name="T12" fmla="*/ 2147483647 w 78"/>
              <a:gd name="T13" fmla="*/ 2147483647 h 15"/>
              <a:gd name="T14" fmla="*/ 2147483647 w 78"/>
              <a:gd name="T15" fmla="*/ 2147483647 h 15"/>
              <a:gd name="T16" fmla="*/ 2147483647 w 78"/>
              <a:gd name="T17" fmla="*/ 2147483647 h 15"/>
              <a:gd name="T18" fmla="*/ 2147483647 w 78"/>
              <a:gd name="T19" fmla="*/ 2147483647 h 15"/>
              <a:gd name="T20" fmla="*/ 2147483647 w 78"/>
              <a:gd name="T21" fmla="*/ 2147483647 h 15"/>
              <a:gd name="T22" fmla="*/ 2147483647 w 78"/>
              <a:gd name="T23" fmla="*/ 2147483647 h 15"/>
              <a:gd name="T24" fmla="*/ 2147483647 w 78"/>
              <a:gd name="T25" fmla="*/ 2147483647 h 15"/>
              <a:gd name="T26" fmla="*/ 2147483647 w 78"/>
              <a:gd name="T27" fmla="*/ 2147483647 h 15"/>
              <a:gd name="T28" fmla="*/ 2147483647 w 78"/>
              <a:gd name="T29" fmla="*/ 2147483647 h 15"/>
              <a:gd name="T30" fmla="*/ 2147483647 w 78"/>
              <a:gd name="T31" fmla="*/ 2147483647 h 15"/>
              <a:gd name="T32" fmla="*/ 2147483647 w 78"/>
              <a:gd name="T33" fmla="*/ 2147483647 h 15"/>
              <a:gd name="T34" fmla="*/ 2147483647 w 78"/>
              <a:gd name="T35" fmla="*/ 0 h 15"/>
              <a:gd name="T36" fmla="*/ 2147483647 w 78"/>
              <a:gd name="T37" fmla="*/ 0 h 15"/>
              <a:gd name="T38" fmla="*/ 2147483647 w 78"/>
              <a:gd name="T39" fmla="*/ 0 h 15"/>
              <a:gd name="T40" fmla="*/ 2147483647 w 78"/>
              <a:gd name="T41" fmla="*/ 0 h 15"/>
              <a:gd name="T42" fmla="*/ 2147483647 w 78"/>
              <a:gd name="T43" fmla="*/ 0 h 15"/>
              <a:gd name="T44" fmla="*/ 2147483647 w 78"/>
              <a:gd name="T45" fmla="*/ 0 h 15"/>
              <a:gd name="T46" fmla="*/ 2147483647 w 78"/>
              <a:gd name="T47" fmla="*/ 0 h 15"/>
              <a:gd name="T48" fmla="*/ 2147483647 w 78"/>
              <a:gd name="T49" fmla="*/ 0 h 15"/>
              <a:gd name="T50" fmla="*/ 2147483647 w 78"/>
              <a:gd name="T51" fmla="*/ 2147483647 h 15"/>
              <a:gd name="T52" fmla="*/ 2147483647 w 78"/>
              <a:gd name="T53" fmla="*/ 2147483647 h 15"/>
              <a:gd name="T54" fmla="*/ 2147483647 w 78"/>
              <a:gd name="T55" fmla="*/ 2147483647 h 15"/>
              <a:gd name="T56" fmla="*/ 2147483647 w 78"/>
              <a:gd name="T57" fmla="*/ 2147483647 h 15"/>
              <a:gd name="T58" fmla="*/ 2147483647 w 78"/>
              <a:gd name="T59" fmla="*/ 2147483647 h 15"/>
              <a:gd name="T60" fmla="*/ 2147483647 w 78"/>
              <a:gd name="T61" fmla="*/ 2147483647 h 15"/>
              <a:gd name="T62" fmla="*/ 2147483647 w 78"/>
              <a:gd name="T63" fmla="*/ 2147483647 h 15"/>
              <a:gd name="T64" fmla="*/ 2147483647 w 78"/>
              <a:gd name="T65" fmla="*/ 2147483647 h 15"/>
              <a:gd name="T66" fmla="*/ 0 w 78"/>
              <a:gd name="T67" fmla="*/ 2147483647 h 15"/>
              <a:gd name="T68" fmla="*/ 0 w 78"/>
              <a:gd name="T69" fmla="*/ 2147483647 h 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8"/>
              <a:gd name="T106" fmla="*/ 0 h 15"/>
              <a:gd name="T107" fmla="*/ 78 w 78"/>
              <a:gd name="T108" fmla="*/ 15 h 1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8" h="15">
                <a:moveTo>
                  <a:pt x="0" y="15"/>
                </a:moveTo>
                <a:lnTo>
                  <a:pt x="0" y="15"/>
                </a:lnTo>
                <a:lnTo>
                  <a:pt x="2" y="14"/>
                </a:lnTo>
                <a:lnTo>
                  <a:pt x="4" y="14"/>
                </a:lnTo>
                <a:lnTo>
                  <a:pt x="7" y="12"/>
                </a:lnTo>
                <a:lnTo>
                  <a:pt x="11" y="11"/>
                </a:lnTo>
                <a:lnTo>
                  <a:pt x="14" y="10"/>
                </a:lnTo>
                <a:lnTo>
                  <a:pt x="19" y="9"/>
                </a:lnTo>
                <a:lnTo>
                  <a:pt x="23" y="8"/>
                </a:lnTo>
                <a:lnTo>
                  <a:pt x="29" y="8"/>
                </a:lnTo>
                <a:lnTo>
                  <a:pt x="35" y="7"/>
                </a:lnTo>
                <a:lnTo>
                  <a:pt x="42" y="7"/>
                </a:lnTo>
                <a:lnTo>
                  <a:pt x="48" y="5"/>
                </a:lnTo>
                <a:lnTo>
                  <a:pt x="55" y="7"/>
                </a:lnTo>
                <a:lnTo>
                  <a:pt x="62" y="7"/>
                </a:lnTo>
                <a:lnTo>
                  <a:pt x="69" y="8"/>
                </a:lnTo>
                <a:lnTo>
                  <a:pt x="76" y="9"/>
                </a:lnTo>
                <a:lnTo>
                  <a:pt x="78" y="0"/>
                </a:lnTo>
                <a:lnTo>
                  <a:pt x="76" y="0"/>
                </a:lnTo>
                <a:lnTo>
                  <a:pt x="74" y="0"/>
                </a:lnTo>
                <a:lnTo>
                  <a:pt x="70" y="0"/>
                </a:lnTo>
                <a:lnTo>
                  <a:pt x="65" y="0"/>
                </a:lnTo>
                <a:lnTo>
                  <a:pt x="61" y="0"/>
                </a:lnTo>
                <a:lnTo>
                  <a:pt x="56" y="0"/>
                </a:lnTo>
                <a:lnTo>
                  <a:pt x="50" y="1"/>
                </a:lnTo>
                <a:lnTo>
                  <a:pt x="43" y="1"/>
                </a:lnTo>
                <a:lnTo>
                  <a:pt x="37" y="1"/>
                </a:lnTo>
                <a:lnTo>
                  <a:pt x="30" y="2"/>
                </a:lnTo>
                <a:lnTo>
                  <a:pt x="25" y="3"/>
                </a:lnTo>
                <a:lnTo>
                  <a:pt x="18" y="4"/>
                </a:lnTo>
                <a:lnTo>
                  <a:pt x="12" y="5"/>
                </a:lnTo>
                <a:lnTo>
                  <a:pt x="6" y="7"/>
                </a:lnTo>
                <a:lnTo>
                  <a:pt x="0" y="8"/>
                </a:lnTo>
                <a:lnTo>
                  <a:pt x="0" y="15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69" name="Freeform 330"/>
          <p:cNvSpPr>
            <a:spLocks/>
          </p:cNvSpPr>
          <p:nvPr/>
        </p:nvSpPr>
        <p:spPr bwMode="auto">
          <a:xfrm>
            <a:off x="3136900" y="3910013"/>
            <a:ext cx="207963" cy="69850"/>
          </a:xfrm>
          <a:custGeom>
            <a:avLst/>
            <a:gdLst>
              <a:gd name="T0" fmla="*/ 2147483647 w 131"/>
              <a:gd name="T1" fmla="*/ 2147483647 h 44"/>
              <a:gd name="T2" fmla="*/ 2147483647 w 131"/>
              <a:gd name="T3" fmla="*/ 2147483647 h 44"/>
              <a:gd name="T4" fmla="*/ 2147483647 w 131"/>
              <a:gd name="T5" fmla="*/ 2147483647 h 44"/>
              <a:gd name="T6" fmla="*/ 2147483647 w 131"/>
              <a:gd name="T7" fmla="*/ 2147483647 h 44"/>
              <a:gd name="T8" fmla="*/ 2147483647 w 131"/>
              <a:gd name="T9" fmla="*/ 2147483647 h 44"/>
              <a:gd name="T10" fmla="*/ 2147483647 w 131"/>
              <a:gd name="T11" fmla="*/ 2147483647 h 44"/>
              <a:gd name="T12" fmla="*/ 2147483647 w 131"/>
              <a:gd name="T13" fmla="*/ 2147483647 h 44"/>
              <a:gd name="T14" fmla="*/ 2147483647 w 131"/>
              <a:gd name="T15" fmla="*/ 2147483647 h 44"/>
              <a:gd name="T16" fmla="*/ 2147483647 w 131"/>
              <a:gd name="T17" fmla="*/ 2147483647 h 44"/>
              <a:gd name="T18" fmla="*/ 2147483647 w 131"/>
              <a:gd name="T19" fmla="*/ 2147483647 h 44"/>
              <a:gd name="T20" fmla="*/ 2147483647 w 131"/>
              <a:gd name="T21" fmla="*/ 2147483647 h 44"/>
              <a:gd name="T22" fmla="*/ 2147483647 w 131"/>
              <a:gd name="T23" fmla="*/ 2147483647 h 44"/>
              <a:gd name="T24" fmla="*/ 2147483647 w 131"/>
              <a:gd name="T25" fmla="*/ 2147483647 h 44"/>
              <a:gd name="T26" fmla="*/ 2147483647 w 131"/>
              <a:gd name="T27" fmla="*/ 2147483647 h 44"/>
              <a:gd name="T28" fmla="*/ 2147483647 w 131"/>
              <a:gd name="T29" fmla="*/ 2147483647 h 44"/>
              <a:gd name="T30" fmla="*/ 2147483647 w 131"/>
              <a:gd name="T31" fmla="*/ 2147483647 h 44"/>
              <a:gd name="T32" fmla="*/ 2147483647 w 131"/>
              <a:gd name="T33" fmla="*/ 2147483647 h 44"/>
              <a:gd name="T34" fmla="*/ 0 w 131"/>
              <a:gd name="T35" fmla="*/ 2147483647 h 44"/>
              <a:gd name="T36" fmla="*/ 2147483647 w 131"/>
              <a:gd name="T37" fmla="*/ 0 h 44"/>
              <a:gd name="T38" fmla="*/ 2147483647 w 131"/>
              <a:gd name="T39" fmla="*/ 2147483647 h 44"/>
              <a:gd name="T40" fmla="*/ 2147483647 w 131"/>
              <a:gd name="T41" fmla="*/ 2147483647 h 44"/>
              <a:gd name="T42" fmla="*/ 2147483647 w 131"/>
              <a:gd name="T43" fmla="*/ 2147483647 h 44"/>
              <a:gd name="T44" fmla="*/ 2147483647 w 131"/>
              <a:gd name="T45" fmla="*/ 2147483647 h 44"/>
              <a:gd name="T46" fmla="*/ 2147483647 w 131"/>
              <a:gd name="T47" fmla="*/ 2147483647 h 44"/>
              <a:gd name="T48" fmla="*/ 2147483647 w 131"/>
              <a:gd name="T49" fmla="*/ 2147483647 h 44"/>
              <a:gd name="T50" fmla="*/ 2147483647 w 131"/>
              <a:gd name="T51" fmla="*/ 2147483647 h 44"/>
              <a:gd name="T52" fmla="*/ 2147483647 w 131"/>
              <a:gd name="T53" fmla="*/ 2147483647 h 44"/>
              <a:gd name="T54" fmla="*/ 2147483647 w 131"/>
              <a:gd name="T55" fmla="*/ 2147483647 h 44"/>
              <a:gd name="T56" fmla="*/ 2147483647 w 131"/>
              <a:gd name="T57" fmla="*/ 2147483647 h 44"/>
              <a:gd name="T58" fmla="*/ 2147483647 w 131"/>
              <a:gd name="T59" fmla="*/ 2147483647 h 44"/>
              <a:gd name="T60" fmla="*/ 2147483647 w 131"/>
              <a:gd name="T61" fmla="*/ 2147483647 h 44"/>
              <a:gd name="T62" fmla="*/ 2147483647 w 131"/>
              <a:gd name="T63" fmla="*/ 2147483647 h 44"/>
              <a:gd name="T64" fmla="*/ 2147483647 w 131"/>
              <a:gd name="T65" fmla="*/ 2147483647 h 44"/>
              <a:gd name="T66" fmla="*/ 2147483647 w 131"/>
              <a:gd name="T67" fmla="*/ 2147483647 h 44"/>
              <a:gd name="T68" fmla="*/ 2147483647 w 131"/>
              <a:gd name="T69" fmla="*/ 2147483647 h 44"/>
              <a:gd name="T70" fmla="*/ 2147483647 w 131"/>
              <a:gd name="T71" fmla="*/ 2147483647 h 44"/>
              <a:gd name="T72" fmla="*/ 2147483647 w 131"/>
              <a:gd name="T73" fmla="*/ 2147483647 h 44"/>
              <a:gd name="T74" fmla="*/ 2147483647 w 131"/>
              <a:gd name="T75" fmla="*/ 2147483647 h 44"/>
              <a:gd name="T76" fmla="*/ 2147483647 w 131"/>
              <a:gd name="T77" fmla="*/ 2147483647 h 4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31"/>
              <a:gd name="T118" fmla="*/ 0 h 44"/>
              <a:gd name="T119" fmla="*/ 131 w 131"/>
              <a:gd name="T120" fmla="*/ 44 h 4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31" h="44">
                <a:moveTo>
                  <a:pt x="54" y="43"/>
                </a:moveTo>
                <a:lnTo>
                  <a:pt x="56" y="42"/>
                </a:lnTo>
                <a:lnTo>
                  <a:pt x="57" y="42"/>
                </a:lnTo>
                <a:lnTo>
                  <a:pt x="59" y="41"/>
                </a:lnTo>
                <a:lnTo>
                  <a:pt x="60" y="41"/>
                </a:lnTo>
                <a:lnTo>
                  <a:pt x="63" y="40"/>
                </a:lnTo>
                <a:lnTo>
                  <a:pt x="65" y="39"/>
                </a:lnTo>
                <a:lnTo>
                  <a:pt x="67" y="37"/>
                </a:lnTo>
                <a:lnTo>
                  <a:pt x="71" y="36"/>
                </a:lnTo>
                <a:lnTo>
                  <a:pt x="73" y="34"/>
                </a:lnTo>
                <a:lnTo>
                  <a:pt x="75" y="33"/>
                </a:lnTo>
                <a:lnTo>
                  <a:pt x="78" y="30"/>
                </a:lnTo>
                <a:lnTo>
                  <a:pt x="80" y="29"/>
                </a:lnTo>
                <a:lnTo>
                  <a:pt x="81" y="27"/>
                </a:lnTo>
                <a:lnTo>
                  <a:pt x="84" y="26"/>
                </a:lnTo>
                <a:lnTo>
                  <a:pt x="85" y="23"/>
                </a:lnTo>
                <a:lnTo>
                  <a:pt x="0" y="2"/>
                </a:lnTo>
                <a:lnTo>
                  <a:pt x="5" y="0"/>
                </a:lnTo>
                <a:lnTo>
                  <a:pt x="131" y="32"/>
                </a:lnTo>
                <a:lnTo>
                  <a:pt x="126" y="34"/>
                </a:lnTo>
                <a:lnTo>
                  <a:pt x="89" y="25"/>
                </a:lnTo>
                <a:lnTo>
                  <a:pt x="89" y="26"/>
                </a:lnTo>
                <a:lnTo>
                  <a:pt x="88" y="26"/>
                </a:lnTo>
                <a:lnTo>
                  <a:pt x="88" y="27"/>
                </a:lnTo>
                <a:lnTo>
                  <a:pt x="87" y="28"/>
                </a:lnTo>
                <a:lnTo>
                  <a:pt x="86" y="29"/>
                </a:lnTo>
                <a:lnTo>
                  <a:pt x="85" y="30"/>
                </a:lnTo>
                <a:lnTo>
                  <a:pt x="82" y="32"/>
                </a:lnTo>
                <a:lnTo>
                  <a:pt x="80" y="33"/>
                </a:lnTo>
                <a:lnTo>
                  <a:pt x="78" y="34"/>
                </a:lnTo>
                <a:lnTo>
                  <a:pt x="75" y="36"/>
                </a:lnTo>
                <a:lnTo>
                  <a:pt x="72" y="37"/>
                </a:lnTo>
                <a:lnTo>
                  <a:pt x="70" y="40"/>
                </a:lnTo>
                <a:lnTo>
                  <a:pt x="65" y="41"/>
                </a:lnTo>
                <a:lnTo>
                  <a:pt x="61" y="42"/>
                </a:lnTo>
                <a:lnTo>
                  <a:pt x="57" y="44"/>
                </a:lnTo>
                <a:lnTo>
                  <a:pt x="54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70" name="Freeform 331"/>
          <p:cNvSpPr>
            <a:spLocks/>
          </p:cNvSpPr>
          <p:nvPr/>
        </p:nvSpPr>
        <p:spPr bwMode="auto">
          <a:xfrm>
            <a:off x="3092450" y="3929063"/>
            <a:ext cx="214313" cy="61912"/>
          </a:xfrm>
          <a:custGeom>
            <a:avLst/>
            <a:gdLst>
              <a:gd name="T0" fmla="*/ 0 w 135"/>
              <a:gd name="T1" fmla="*/ 0 h 39"/>
              <a:gd name="T2" fmla="*/ 2147483647 w 135"/>
              <a:gd name="T3" fmla="*/ 2147483647 h 39"/>
              <a:gd name="T4" fmla="*/ 2147483647 w 135"/>
              <a:gd name="T5" fmla="*/ 2147483647 h 39"/>
              <a:gd name="T6" fmla="*/ 2147483647 w 135"/>
              <a:gd name="T7" fmla="*/ 0 h 39"/>
              <a:gd name="T8" fmla="*/ 0 w 135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39"/>
              <a:gd name="T17" fmla="*/ 135 w 135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39">
                <a:moveTo>
                  <a:pt x="0" y="0"/>
                </a:moveTo>
                <a:lnTo>
                  <a:pt x="131" y="39"/>
                </a:lnTo>
                <a:lnTo>
                  <a:pt x="135" y="39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71" name="Freeform 332"/>
          <p:cNvSpPr>
            <a:spLocks/>
          </p:cNvSpPr>
          <p:nvPr/>
        </p:nvSpPr>
        <p:spPr bwMode="auto">
          <a:xfrm>
            <a:off x="3128963" y="3919538"/>
            <a:ext cx="209550" cy="57150"/>
          </a:xfrm>
          <a:custGeom>
            <a:avLst/>
            <a:gdLst>
              <a:gd name="T0" fmla="*/ 0 w 132"/>
              <a:gd name="T1" fmla="*/ 0 h 36"/>
              <a:gd name="T2" fmla="*/ 2147483647 w 132"/>
              <a:gd name="T3" fmla="*/ 2147483647 h 36"/>
              <a:gd name="T4" fmla="*/ 2147483647 w 132"/>
              <a:gd name="T5" fmla="*/ 2147483647 h 36"/>
              <a:gd name="T6" fmla="*/ 2147483647 w 132"/>
              <a:gd name="T7" fmla="*/ 0 h 36"/>
              <a:gd name="T8" fmla="*/ 0 w 13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6"/>
              <a:gd name="T17" fmla="*/ 132 w 132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6">
                <a:moveTo>
                  <a:pt x="0" y="0"/>
                </a:moveTo>
                <a:lnTo>
                  <a:pt x="129" y="36"/>
                </a:lnTo>
                <a:lnTo>
                  <a:pt x="132" y="35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72" name="Freeform 333"/>
          <p:cNvSpPr>
            <a:spLocks/>
          </p:cNvSpPr>
          <p:nvPr/>
        </p:nvSpPr>
        <p:spPr bwMode="auto">
          <a:xfrm>
            <a:off x="3111500" y="3922713"/>
            <a:ext cx="211138" cy="61912"/>
          </a:xfrm>
          <a:custGeom>
            <a:avLst/>
            <a:gdLst>
              <a:gd name="T0" fmla="*/ 0 w 133"/>
              <a:gd name="T1" fmla="*/ 0 h 39"/>
              <a:gd name="T2" fmla="*/ 2147483647 w 133"/>
              <a:gd name="T3" fmla="*/ 2147483647 h 39"/>
              <a:gd name="T4" fmla="*/ 2147483647 w 133"/>
              <a:gd name="T5" fmla="*/ 2147483647 h 39"/>
              <a:gd name="T6" fmla="*/ 2147483647 w 133"/>
              <a:gd name="T7" fmla="*/ 0 h 39"/>
              <a:gd name="T8" fmla="*/ 0 w 133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39"/>
              <a:gd name="T17" fmla="*/ 133 w 133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39">
                <a:moveTo>
                  <a:pt x="0" y="0"/>
                </a:moveTo>
                <a:lnTo>
                  <a:pt x="131" y="39"/>
                </a:lnTo>
                <a:lnTo>
                  <a:pt x="133" y="39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73" name="Line 334"/>
          <p:cNvSpPr>
            <a:spLocks noChangeShapeType="1"/>
          </p:cNvSpPr>
          <p:nvPr/>
        </p:nvSpPr>
        <p:spPr bwMode="auto">
          <a:xfrm>
            <a:off x="3646488" y="4416425"/>
            <a:ext cx="4349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85" name="Freeform 346"/>
          <p:cNvSpPr>
            <a:spLocks/>
          </p:cNvSpPr>
          <p:nvPr/>
        </p:nvSpPr>
        <p:spPr bwMode="auto">
          <a:xfrm>
            <a:off x="5202238" y="3571875"/>
            <a:ext cx="2870200" cy="1362075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86" name="Line 347"/>
          <p:cNvSpPr>
            <a:spLocks noChangeShapeType="1"/>
          </p:cNvSpPr>
          <p:nvPr/>
        </p:nvSpPr>
        <p:spPr bwMode="auto">
          <a:xfrm flipV="1">
            <a:off x="4708525" y="4398963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87" name="Rectangle 350"/>
          <p:cNvSpPr>
            <a:spLocks noChangeArrowheads="1"/>
          </p:cNvSpPr>
          <p:nvPr/>
        </p:nvSpPr>
        <p:spPr bwMode="auto">
          <a:xfrm>
            <a:off x="3765550" y="52038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500" b="0">
                <a:solidFill>
                  <a:srgbClr val="000000"/>
                </a:solidFill>
                <a:latin typeface="Times New Roman" pitchFamily="18" charset="0"/>
                <a:ea typeface="+mn-ea"/>
              </a:rPr>
              <a:t> </a:t>
            </a: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88" name="Rectangle 352"/>
          <p:cNvSpPr>
            <a:spLocks noChangeArrowheads="1"/>
          </p:cNvSpPr>
          <p:nvPr/>
        </p:nvSpPr>
        <p:spPr bwMode="auto">
          <a:xfrm>
            <a:off x="3589338" y="541655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500" b="0">
                <a:solidFill>
                  <a:srgbClr val="000000"/>
                </a:solidFill>
                <a:latin typeface="Times New Roman" pitchFamily="18" charset="0"/>
                <a:ea typeface="+mn-ea"/>
              </a:rPr>
              <a:t> </a:t>
            </a: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89" name="Rectangle 353"/>
          <p:cNvSpPr>
            <a:spLocks noChangeArrowheads="1"/>
          </p:cNvSpPr>
          <p:nvPr/>
        </p:nvSpPr>
        <p:spPr bwMode="auto">
          <a:xfrm>
            <a:off x="5424488" y="5146675"/>
            <a:ext cx="1449387" cy="53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90" name="Rectangle 355"/>
          <p:cNvSpPr>
            <a:spLocks noChangeArrowheads="1"/>
          </p:cNvSpPr>
          <p:nvPr/>
        </p:nvSpPr>
        <p:spPr bwMode="auto">
          <a:xfrm>
            <a:off x="6467475" y="5203825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500" b="0">
                <a:solidFill>
                  <a:srgbClr val="000000"/>
                </a:solidFill>
                <a:latin typeface="Times New Roman" pitchFamily="18" charset="0"/>
                <a:ea typeface="+mn-ea"/>
              </a:rPr>
              <a:t> </a:t>
            </a: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91" name="Rectangle 357"/>
          <p:cNvSpPr>
            <a:spLocks noChangeArrowheads="1"/>
          </p:cNvSpPr>
          <p:nvPr/>
        </p:nvSpPr>
        <p:spPr bwMode="auto">
          <a:xfrm>
            <a:off x="6475413" y="541655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1500" b="0">
                <a:solidFill>
                  <a:srgbClr val="000000"/>
                </a:solidFill>
                <a:latin typeface="Times New Roman" pitchFamily="18" charset="0"/>
                <a:ea typeface="+mn-ea"/>
              </a:rPr>
              <a:t> </a:t>
            </a: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92" name="Freeform 358"/>
          <p:cNvSpPr>
            <a:spLocks noEditPoints="1"/>
          </p:cNvSpPr>
          <p:nvPr/>
        </p:nvSpPr>
        <p:spPr bwMode="auto">
          <a:xfrm>
            <a:off x="3721100" y="5378450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93" name="Freeform 359"/>
          <p:cNvSpPr>
            <a:spLocks noEditPoints="1"/>
          </p:cNvSpPr>
          <p:nvPr/>
        </p:nvSpPr>
        <p:spPr bwMode="auto">
          <a:xfrm>
            <a:off x="2122488" y="5378450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94" name="Freeform 360"/>
          <p:cNvSpPr>
            <a:spLocks noEditPoints="1"/>
          </p:cNvSpPr>
          <p:nvPr/>
        </p:nvSpPr>
        <p:spPr bwMode="auto">
          <a:xfrm>
            <a:off x="6434138" y="5378450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95" name="Freeform 361"/>
          <p:cNvSpPr>
            <a:spLocks noEditPoints="1"/>
          </p:cNvSpPr>
          <p:nvPr/>
        </p:nvSpPr>
        <p:spPr bwMode="auto">
          <a:xfrm>
            <a:off x="4770438" y="5378450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696" name="Text Box 365"/>
          <p:cNvSpPr txBox="1">
            <a:spLocks noChangeArrowheads="1"/>
          </p:cNvSpPr>
          <p:nvPr/>
        </p:nvSpPr>
        <p:spPr bwMode="auto">
          <a:xfrm>
            <a:off x="2393950" y="5127625"/>
            <a:ext cx="157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000000"/>
                </a:solidFill>
                <a:latin typeface="Comic Sans MS" pitchFamily="66" charset="0"/>
                <a:ea typeface="+mn-ea"/>
              </a:rPr>
              <a:t>administered</a:t>
            </a:r>
          </a:p>
          <a:p>
            <a:pPr algn="ctr" eaLnBrk="0" hangingPunct="0">
              <a:defRPr/>
            </a:pPr>
            <a:r>
              <a:rPr lang="en-US" b="0">
                <a:solidFill>
                  <a:srgbClr val="000000"/>
                </a:solidFill>
                <a:latin typeface="Comic Sans MS" pitchFamily="66" charset="0"/>
                <a:ea typeface="+mn-ea"/>
              </a:rPr>
              <a:t>network</a:t>
            </a:r>
          </a:p>
        </p:txBody>
      </p:sp>
      <p:sp>
        <p:nvSpPr>
          <p:cNvPr id="697" name="Text Box 366"/>
          <p:cNvSpPr txBox="1">
            <a:spLocks noChangeArrowheads="1"/>
          </p:cNvSpPr>
          <p:nvPr/>
        </p:nvSpPr>
        <p:spPr bwMode="auto">
          <a:xfrm>
            <a:off x="5473700" y="50927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000000"/>
                </a:solidFill>
                <a:latin typeface="Comic Sans MS" pitchFamily="66" charset="0"/>
                <a:ea typeface="+mn-ea"/>
              </a:rPr>
              <a:t>public</a:t>
            </a:r>
          </a:p>
          <a:p>
            <a:pPr algn="ctr" eaLnBrk="0" hangingPunct="0">
              <a:defRPr/>
            </a:pPr>
            <a:r>
              <a:rPr lang="en-US" b="0">
                <a:solidFill>
                  <a:srgbClr val="000000"/>
                </a:solidFill>
                <a:latin typeface="Comic Sans MS" pitchFamily="66" charset="0"/>
                <a:ea typeface="+mn-ea"/>
              </a:rPr>
              <a:t>Internet</a:t>
            </a:r>
          </a:p>
        </p:txBody>
      </p:sp>
      <p:sp>
        <p:nvSpPr>
          <p:cNvPr id="698" name="Text Box 367"/>
          <p:cNvSpPr txBox="1">
            <a:spLocks noChangeArrowheads="1"/>
          </p:cNvSpPr>
          <p:nvPr/>
        </p:nvSpPr>
        <p:spPr bwMode="auto">
          <a:xfrm>
            <a:off x="4102100" y="593248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0">
                <a:solidFill>
                  <a:srgbClr val="000000"/>
                </a:solidFill>
                <a:latin typeface="Comic Sans MS" pitchFamily="66" charset="0"/>
                <a:ea typeface="+mn-ea"/>
              </a:rPr>
              <a:t>firewall</a:t>
            </a:r>
          </a:p>
        </p:txBody>
      </p:sp>
      <p:pic>
        <p:nvPicPr>
          <p:cNvPr id="810075" name="图片 702" descr="rou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0" y="4024313"/>
            <a:ext cx="78581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0076" name="直接连接符 704"/>
          <p:cNvCxnSpPr>
            <a:cxnSpLocks noChangeShapeType="1"/>
          </p:cNvCxnSpPr>
          <p:nvPr/>
        </p:nvCxnSpPr>
        <p:spPr bwMode="auto">
          <a:xfrm rot="10800000">
            <a:off x="3429000" y="4595813"/>
            <a:ext cx="214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810077" name="图片 710" descr="server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3562350"/>
            <a:ext cx="64293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0078" name="图片 711" descr="Server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3713" y="438150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3" name="图片 712" descr="a3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3714750"/>
            <a:ext cx="117951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Functions of Firewalls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Prevent </a:t>
            </a:r>
            <a:r>
              <a:rPr lang="en-US" dirty="0" smtClean="0">
                <a:solidFill>
                  <a:srgbClr val="FF0000"/>
                </a:solidFill>
              </a:rPr>
              <a:t>denial of service </a:t>
            </a:r>
            <a:r>
              <a:rPr lang="en-US" dirty="0" smtClean="0"/>
              <a:t>attacks</a:t>
            </a:r>
          </a:p>
          <a:p>
            <a:pPr lvl="1">
              <a:defRPr/>
            </a:pPr>
            <a:r>
              <a:rPr lang="en-US" dirty="0" smtClean="0">
                <a:latin typeface="Comic Sans MS" pitchFamily="66" charset="0"/>
              </a:rPr>
              <a:t>SYN flooding</a:t>
            </a:r>
            <a:r>
              <a:rPr lang="en-US" dirty="0" smtClean="0"/>
              <a:t>, by preventing attackers from establishing bogus TCP connections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/>
              <a:t>/ trying pings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Allow only </a:t>
            </a:r>
            <a:r>
              <a:rPr lang="en-US" dirty="0" smtClean="0">
                <a:solidFill>
                  <a:srgbClr val="FF0000"/>
                </a:solidFill>
              </a:rPr>
              <a:t>authorized access </a:t>
            </a:r>
            <a:r>
              <a:rPr lang="en-US" dirty="0" smtClean="0"/>
              <a:t>to inside network</a:t>
            </a:r>
          </a:p>
          <a:p>
            <a:pPr lvl="1">
              <a:defRPr/>
            </a:pPr>
            <a:r>
              <a:rPr lang="en-US" dirty="0" smtClean="0"/>
              <a:t>Set of authenticated users/hosts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Prevent </a:t>
            </a:r>
            <a:r>
              <a:rPr lang="en-US" dirty="0" smtClean="0">
                <a:solidFill>
                  <a:srgbClr val="FF0000"/>
                </a:solidFill>
              </a:rPr>
              <a:t>illegal access/modification </a:t>
            </a:r>
            <a:r>
              <a:rPr lang="en-US" dirty="0" smtClean="0"/>
              <a:t>of internal data</a:t>
            </a:r>
          </a:p>
          <a:p>
            <a:pPr lvl="1">
              <a:defRPr/>
            </a:pPr>
            <a:r>
              <a:rPr lang="en-US" dirty="0" smtClean="0"/>
              <a:t>Prevent access of specified servers/applications</a:t>
            </a:r>
            <a:endParaRPr lang="en-US" dirty="0"/>
          </a:p>
        </p:txBody>
      </p:sp>
      <p:sp>
        <p:nvSpPr>
          <p:cNvPr id="811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D47DA-F4E4-4A3D-97BD-DDCDB0A6691C}" type="slidenum">
              <a:rPr lang="en-US" altLang="zh-CN" smtClean="0"/>
              <a:pPr/>
              <a:t>136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Packet Filtering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3214688"/>
            <a:ext cx="8569325" cy="309403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Check if arriving packet be allowed in, departing packet let out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Router firewall</a:t>
            </a:r>
            <a:r>
              <a:rPr lang="en-US" dirty="0" smtClean="0">
                <a:solidFill>
                  <a:srgbClr val="FF0000"/>
                </a:solidFill>
              </a:rPr>
              <a:t> filters packet-by-packet, </a:t>
            </a:r>
            <a:r>
              <a:rPr lang="en-US" dirty="0" smtClean="0"/>
              <a:t>decision to forward/drop packet based on:</a:t>
            </a:r>
          </a:p>
          <a:p>
            <a:pPr lvl="1">
              <a:defRPr/>
            </a:pPr>
            <a:r>
              <a:rPr lang="en-US" dirty="0" smtClean="0"/>
              <a:t>Source IP address, destination IP address</a:t>
            </a:r>
          </a:p>
          <a:p>
            <a:pPr lvl="1">
              <a:defRPr/>
            </a:pPr>
            <a:r>
              <a:rPr lang="en-US" dirty="0" smtClean="0"/>
              <a:t>TCP/UDP source and destination port numbers</a:t>
            </a:r>
          </a:p>
          <a:p>
            <a:pPr lvl="1">
              <a:defRPr/>
            </a:pPr>
            <a:r>
              <a:rPr lang="en-US" dirty="0" smtClean="0"/>
              <a:t>ICMP message type</a:t>
            </a:r>
          </a:p>
          <a:p>
            <a:pPr lvl="1">
              <a:defRPr/>
            </a:pPr>
            <a:r>
              <a:rPr lang="en-US" dirty="0" smtClean="0"/>
              <a:t>TCP SYN and ACK bits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12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5CFCE-4F09-4510-A8C8-E84923C92DC9}" type="slidenum">
              <a:rPr lang="en-US" altLang="zh-CN" smtClean="0"/>
              <a:pPr/>
              <a:t>137</a:t>
            </a:fld>
            <a:endParaRPr lang="en-US" altLang="zh-CN" smtClean="0"/>
          </a:p>
        </p:txBody>
      </p:sp>
      <p:grpSp>
        <p:nvGrpSpPr>
          <p:cNvPr id="812036" name="Group 348"/>
          <p:cNvGrpSpPr>
            <a:grpSpLocks/>
          </p:cNvGrpSpPr>
          <p:nvPr/>
        </p:nvGrpSpPr>
        <p:grpSpPr bwMode="auto">
          <a:xfrm>
            <a:off x="1571625" y="1452563"/>
            <a:ext cx="5087938" cy="1747837"/>
            <a:chOff x="1021" y="956"/>
            <a:chExt cx="2771" cy="977"/>
          </a:xfrm>
        </p:grpSpPr>
        <p:sp>
          <p:nvSpPr>
            <p:cNvPr id="812048" name="Freeform 9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>
                <a:gd name="T0" fmla="*/ 77 w 1672"/>
                <a:gd name="T1" fmla="*/ 3 h 977"/>
                <a:gd name="T2" fmla="*/ 127 w 1672"/>
                <a:gd name="T3" fmla="*/ 1 h 977"/>
                <a:gd name="T4" fmla="*/ 187 w 1672"/>
                <a:gd name="T5" fmla="*/ 17 h 977"/>
                <a:gd name="T6" fmla="*/ 281 w 1672"/>
                <a:gd name="T7" fmla="*/ 54 h 977"/>
                <a:gd name="T8" fmla="*/ 380 w 1672"/>
                <a:gd name="T9" fmla="*/ 90 h 977"/>
                <a:gd name="T10" fmla="*/ 451 w 1672"/>
                <a:gd name="T11" fmla="*/ 104 h 977"/>
                <a:gd name="T12" fmla="*/ 518 w 1672"/>
                <a:gd name="T13" fmla="*/ 104 h 977"/>
                <a:gd name="T14" fmla="*/ 641 w 1672"/>
                <a:gd name="T15" fmla="*/ 90 h 977"/>
                <a:gd name="T16" fmla="*/ 774 w 1672"/>
                <a:gd name="T17" fmla="*/ 76 h 977"/>
                <a:gd name="T18" fmla="*/ 853 w 1672"/>
                <a:gd name="T19" fmla="*/ 76 h 977"/>
                <a:gd name="T20" fmla="*/ 942 w 1672"/>
                <a:gd name="T21" fmla="*/ 88 h 977"/>
                <a:gd name="T22" fmla="*/ 1046 w 1672"/>
                <a:gd name="T23" fmla="*/ 106 h 977"/>
                <a:gd name="T24" fmla="*/ 1190 w 1672"/>
                <a:gd name="T25" fmla="*/ 134 h 977"/>
                <a:gd name="T26" fmla="*/ 1361 w 1672"/>
                <a:gd name="T27" fmla="*/ 180 h 977"/>
                <a:gd name="T28" fmla="*/ 1471 w 1672"/>
                <a:gd name="T29" fmla="*/ 220 h 977"/>
                <a:gd name="T30" fmla="*/ 1543 w 1672"/>
                <a:gd name="T31" fmla="*/ 258 h 977"/>
                <a:gd name="T32" fmla="*/ 1579 w 1672"/>
                <a:gd name="T33" fmla="*/ 284 h 977"/>
                <a:gd name="T34" fmla="*/ 1616 w 1672"/>
                <a:gd name="T35" fmla="*/ 326 h 977"/>
                <a:gd name="T36" fmla="*/ 1651 w 1672"/>
                <a:gd name="T37" fmla="*/ 403 h 977"/>
                <a:gd name="T38" fmla="*/ 1669 w 1672"/>
                <a:gd name="T39" fmla="*/ 493 h 977"/>
                <a:gd name="T40" fmla="*/ 1671 w 1672"/>
                <a:gd name="T41" fmla="*/ 588 h 977"/>
                <a:gd name="T42" fmla="*/ 1660 w 1672"/>
                <a:gd name="T43" fmla="*/ 680 h 977"/>
                <a:gd name="T44" fmla="*/ 1637 w 1672"/>
                <a:gd name="T45" fmla="*/ 762 h 977"/>
                <a:gd name="T46" fmla="*/ 1607 w 1672"/>
                <a:gd name="T47" fmla="*/ 825 h 977"/>
                <a:gd name="T48" fmla="*/ 1564 w 1672"/>
                <a:gd name="T49" fmla="*/ 867 h 977"/>
                <a:gd name="T50" fmla="*/ 1506 w 1672"/>
                <a:gd name="T51" fmla="*/ 895 h 977"/>
                <a:gd name="T52" fmla="*/ 1436 w 1672"/>
                <a:gd name="T53" fmla="*/ 912 h 977"/>
                <a:gd name="T54" fmla="*/ 1293 w 1672"/>
                <a:gd name="T55" fmla="*/ 930 h 977"/>
                <a:gd name="T56" fmla="*/ 1146 w 1672"/>
                <a:gd name="T57" fmla="*/ 946 h 977"/>
                <a:gd name="T58" fmla="*/ 1059 w 1672"/>
                <a:gd name="T59" fmla="*/ 956 h 977"/>
                <a:gd name="T60" fmla="*/ 907 w 1672"/>
                <a:gd name="T61" fmla="*/ 969 h 977"/>
                <a:gd name="T62" fmla="*/ 754 w 1672"/>
                <a:gd name="T63" fmla="*/ 974 h 977"/>
                <a:gd name="T64" fmla="*/ 668 w 1672"/>
                <a:gd name="T65" fmla="*/ 977 h 977"/>
                <a:gd name="T66" fmla="*/ 593 w 1672"/>
                <a:gd name="T67" fmla="*/ 977 h 977"/>
                <a:gd name="T68" fmla="*/ 532 w 1672"/>
                <a:gd name="T69" fmla="*/ 974 h 977"/>
                <a:gd name="T70" fmla="*/ 483 w 1672"/>
                <a:gd name="T71" fmla="*/ 971 h 977"/>
                <a:gd name="T72" fmla="*/ 417 w 1672"/>
                <a:gd name="T73" fmla="*/ 960 h 977"/>
                <a:gd name="T74" fmla="*/ 326 w 1672"/>
                <a:gd name="T75" fmla="*/ 937 h 977"/>
                <a:gd name="T76" fmla="*/ 236 w 1672"/>
                <a:gd name="T77" fmla="*/ 914 h 977"/>
                <a:gd name="T78" fmla="*/ 142 w 1672"/>
                <a:gd name="T79" fmla="*/ 886 h 977"/>
                <a:gd name="T80" fmla="*/ 78 w 1672"/>
                <a:gd name="T81" fmla="*/ 852 h 977"/>
                <a:gd name="T82" fmla="*/ 47 w 1672"/>
                <a:gd name="T83" fmla="*/ 822 h 977"/>
                <a:gd name="T84" fmla="*/ 26 w 1672"/>
                <a:gd name="T85" fmla="*/ 786 h 977"/>
                <a:gd name="T86" fmla="*/ 7 w 1672"/>
                <a:gd name="T87" fmla="*/ 716 h 977"/>
                <a:gd name="T88" fmla="*/ 0 w 1672"/>
                <a:gd name="T89" fmla="*/ 611 h 977"/>
                <a:gd name="T90" fmla="*/ 2 w 1672"/>
                <a:gd name="T91" fmla="*/ 491 h 977"/>
                <a:gd name="T92" fmla="*/ 1 w 1672"/>
                <a:gd name="T93" fmla="*/ 418 h 977"/>
                <a:gd name="T94" fmla="*/ 0 w 1672"/>
                <a:gd name="T95" fmla="*/ 333 h 977"/>
                <a:gd name="T96" fmla="*/ 2 w 1672"/>
                <a:gd name="T97" fmla="*/ 189 h 977"/>
                <a:gd name="T98" fmla="*/ 12 w 1672"/>
                <a:gd name="T99" fmla="*/ 110 h 977"/>
                <a:gd name="T100" fmla="*/ 29 w 1672"/>
                <a:gd name="T101" fmla="*/ 48 h 977"/>
                <a:gd name="T102" fmla="*/ 47 w 1672"/>
                <a:gd name="T103" fmla="*/ 22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49" name="Freeform 21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3 h 208"/>
                <a:gd name="T8" fmla="*/ 79 w 249"/>
                <a:gd name="T9" fmla="*/ 12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6 h 208"/>
                <a:gd name="T18" fmla="*/ 111 w 249"/>
                <a:gd name="T19" fmla="*/ 5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3 h 208"/>
                <a:gd name="T40" fmla="*/ 222 w 249"/>
                <a:gd name="T41" fmla="*/ 40 h 208"/>
                <a:gd name="T42" fmla="*/ 226 w 249"/>
                <a:gd name="T43" fmla="*/ 50 h 208"/>
                <a:gd name="T44" fmla="*/ 240 w 249"/>
                <a:gd name="T45" fmla="*/ 116 h 208"/>
                <a:gd name="T46" fmla="*/ 247 w 249"/>
                <a:gd name="T47" fmla="*/ 144 h 208"/>
                <a:gd name="T48" fmla="*/ 247 w 249"/>
                <a:gd name="T49" fmla="*/ 146 h 208"/>
                <a:gd name="T50" fmla="*/ 248 w 249"/>
                <a:gd name="T51" fmla="*/ 151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6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0" name="Freeform 22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>
                <a:gd name="T0" fmla="*/ 78 w 79"/>
                <a:gd name="T1" fmla="*/ 4 h 91"/>
                <a:gd name="T2" fmla="*/ 78 w 79"/>
                <a:gd name="T3" fmla="*/ 4 h 91"/>
                <a:gd name="T4" fmla="*/ 77 w 79"/>
                <a:gd name="T5" fmla="*/ 4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4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1 h 91"/>
                <a:gd name="T34" fmla="*/ 4 w 79"/>
                <a:gd name="T35" fmla="*/ 13 h 91"/>
                <a:gd name="T36" fmla="*/ 3 w 79"/>
                <a:gd name="T37" fmla="*/ 18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0 h 91"/>
                <a:gd name="T46" fmla="*/ 2 w 79"/>
                <a:gd name="T47" fmla="*/ 74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8 h 91"/>
                <a:gd name="T56" fmla="*/ 11 w 79"/>
                <a:gd name="T57" fmla="*/ 88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7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8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8 h 91"/>
                <a:gd name="T84" fmla="*/ 78 w 79"/>
                <a:gd name="T85" fmla="*/ 81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4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1" name="Freeform 23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9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6 h 90"/>
                <a:gd name="T20" fmla="*/ 112 w 132"/>
                <a:gd name="T21" fmla="*/ 71 h 90"/>
                <a:gd name="T22" fmla="*/ 117 w 132"/>
                <a:gd name="T23" fmla="*/ 66 h 90"/>
                <a:gd name="T24" fmla="*/ 121 w 132"/>
                <a:gd name="T25" fmla="*/ 60 h 90"/>
                <a:gd name="T26" fmla="*/ 125 w 132"/>
                <a:gd name="T27" fmla="*/ 55 h 90"/>
                <a:gd name="T28" fmla="*/ 128 w 132"/>
                <a:gd name="T29" fmla="*/ 47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3 h 90"/>
                <a:gd name="T36" fmla="*/ 129 w 132"/>
                <a:gd name="T37" fmla="*/ 14 h 90"/>
                <a:gd name="T38" fmla="*/ 129 w 132"/>
                <a:gd name="T39" fmla="*/ 12 h 90"/>
                <a:gd name="T40" fmla="*/ 128 w 132"/>
                <a:gd name="T41" fmla="*/ 11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4 h 90"/>
                <a:gd name="T48" fmla="*/ 120 w 132"/>
                <a:gd name="T49" fmla="*/ 2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 h 90"/>
                <a:gd name="T56" fmla="*/ 114 w 132"/>
                <a:gd name="T57" fmla="*/ 5 h 90"/>
                <a:gd name="T58" fmla="*/ 117 w 132"/>
                <a:gd name="T59" fmla="*/ 11 h 90"/>
                <a:gd name="T60" fmla="*/ 118 w 132"/>
                <a:gd name="T61" fmla="*/ 19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4 h 90"/>
                <a:gd name="T70" fmla="*/ 108 w 132"/>
                <a:gd name="T71" fmla="*/ 64 h 90"/>
                <a:gd name="T72" fmla="*/ 108 w 132"/>
                <a:gd name="T73" fmla="*/ 64 h 90"/>
                <a:gd name="T74" fmla="*/ 107 w 132"/>
                <a:gd name="T75" fmla="*/ 65 h 90"/>
                <a:gd name="T76" fmla="*/ 106 w 132"/>
                <a:gd name="T77" fmla="*/ 66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1 h 90"/>
                <a:gd name="T88" fmla="*/ 92 w 132"/>
                <a:gd name="T89" fmla="*/ 72 h 90"/>
                <a:gd name="T90" fmla="*/ 90 w 132"/>
                <a:gd name="T91" fmla="*/ 72 h 90"/>
                <a:gd name="T92" fmla="*/ 85 w 132"/>
                <a:gd name="T93" fmla="*/ 73 h 90"/>
                <a:gd name="T94" fmla="*/ 82 w 132"/>
                <a:gd name="T95" fmla="*/ 73 h 90"/>
                <a:gd name="T96" fmla="*/ 78 w 132"/>
                <a:gd name="T97" fmla="*/ 73 h 90"/>
                <a:gd name="T98" fmla="*/ 73 w 132"/>
                <a:gd name="T99" fmla="*/ 72 h 90"/>
                <a:gd name="T100" fmla="*/ 69 w 132"/>
                <a:gd name="T101" fmla="*/ 72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2" name="Freeform 24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3" name="Freeform 25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4" name="Freeform 26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>
                <a:gd name="T0" fmla="*/ 28 w 28"/>
                <a:gd name="T1" fmla="*/ 5 h 10"/>
                <a:gd name="T2" fmla="*/ 0 w 28"/>
                <a:gd name="T3" fmla="*/ 0 h 10"/>
                <a:gd name="T4" fmla="*/ 0 w 28"/>
                <a:gd name="T5" fmla="*/ 5 h 10"/>
                <a:gd name="T6" fmla="*/ 27 w 28"/>
                <a:gd name="T7" fmla="*/ 10 h 10"/>
                <a:gd name="T8" fmla="*/ 28 w 28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5" name="Freeform 27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>
                <a:gd name="T0" fmla="*/ 0 w 162"/>
                <a:gd name="T1" fmla="*/ 17 h 55"/>
                <a:gd name="T2" fmla="*/ 0 w 162"/>
                <a:gd name="T3" fmla="*/ 17 h 55"/>
                <a:gd name="T4" fmla="*/ 1 w 162"/>
                <a:gd name="T5" fmla="*/ 17 h 55"/>
                <a:gd name="T6" fmla="*/ 2 w 162"/>
                <a:gd name="T7" fmla="*/ 17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10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3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1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2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6" name="Freeform 28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7" name="Freeform 29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>
                <a:gd name="T0" fmla="*/ 32 w 32"/>
                <a:gd name="T1" fmla="*/ 2 h 122"/>
                <a:gd name="T2" fmla="*/ 32 w 32"/>
                <a:gd name="T3" fmla="*/ 2 h 122"/>
                <a:gd name="T4" fmla="*/ 31 w 32"/>
                <a:gd name="T5" fmla="*/ 2 h 122"/>
                <a:gd name="T6" fmla="*/ 31 w 32"/>
                <a:gd name="T7" fmla="*/ 2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 h 122"/>
                <a:gd name="T30" fmla="*/ 4 w 32"/>
                <a:gd name="T31" fmla="*/ 3 h 122"/>
                <a:gd name="T32" fmla="*/ 0 w 32"/>
                <a:gd name="T33" fmla="*/ 5 h 122"/>
                <a:gd name="T34" fmla="*/ 0 w 32"/>
                <a:gd name="T35" fmla="*/ 122 h 122"/>
                <a:gd name="T36" fmla="*/ 1 w 32"/>
                <a:gd name="T37" fmla="*/ 122 h 122"/>
                <a:gd name="T38" fmla="*/ 1 w 32"/>
                <a:gd name="T39" fmla="*/ 122 h 122"/>
                <a:gd name="T40" fmla="*/ 3 w 32"/>
                <a:gd name="T41" fmla="*/ 122 h 122"/>
                <a:gd name="T42" fmla="*/ 4 w 32"/>
                <a:gd name="T43" fmla="*/ 122 h 122"/>
                <a:gd name="T44" fmla="*/ 5 w 32"/>
                <a:gd name="T45" fmla="*/ 122 h 122"/>
                <a:gd name="T46" fmla="*/ 7 w 32"/>
                <a:gd name="T47" fmla="*/ 121 h 122"/>
                <a:gd name="T48" fmla="*/ 8 w 32"/>
                <a:gd name="T49" fmla="*/ 121 h 122"/>
                <a:gd name="T50" fmla="*/ 11 w 32"/>
                <a:gd name="T51" fmla="*/ 121 h 122"/>
                <a:gd name="T52" fmla="*/ 13 w 32"/>
                <a:gd name="T53" fmla="*/ 120 h 122"/>
                <a:gd name="T54" fmla="*/ 15 w 32"/>
                <a:gd name="T55" fmla="*/ 119 h 122"/>
                <a:gd name="T56" fmla="*/ 18 w 32"/>
                <a:gd name="T57" fmla="*/ 119 h 122"/>
                <a:gd name="T58" fmla="*/ 21 w 32"/>
                <a:gd name="T59" fmla="*/ 118 h 122"/>
                <a:gd name="T60" fmla="*/ 24 w 32"/>
                <a:gd name="T61" fmla="*/ 115 h 122"/>
                <a:gd name="T62" fmla="*/ 26 w 32"/>
                <a:gd name="T63" fmla="*/ 114 h 122"/>
                <a:gd name="T64" fmla="*/ 29 w 32"/>
                <a:gd name="T65" fmla="*/ 113 h 122"/>
                <a:gd name="T66" fmla="*/ 32 w 32"/>
                <a:gd name="T67" fmla="*/ 111 h 122"/>
                <a:gd name="T68" fmla="*/ 32 w 32"/>
                <a:gd name="T69" fmla="*/ 2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8" name="Freeform 30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3 h 104"/>
                <a:gd name="T42" fmla="*/ 3 w 27"/>
                <a:gd name="T43" fmla="*/ 103 h 104"/>
                <a:gd name="T44" fmla="*/ 4 w 27"/>
                <a:gd name="T45" fmla="*/ 103 h 104"/>
                <a:gd name="T46" fmla="*/ 6 w 27"/>
                <a:gd name="T47" fmla="*/ 103 h 104"/>
                <a:gd name="T48" fmla="*/ 7 w 27"/>
                <a:gd name="T49" fmla="*/ 103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59" name="Freeform 31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2 h 84"/>
                <a:gd name="T54" fmla="*/ 10 w 22"/>
                <a:gd name="T55" fmla="*/ 82 h 84"/>
                <a:gd name="T56" fmla="*/ 12 w 22"/>
                <a:gd name="T57" fmla="*/ 81 h 84"/>
                <a:gd name="T58" fmla="*/ 14 w 22"/>
                <a:gd name="T59" fmla="*/ 81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0" name="Freeform 32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1" name="Freeform 33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4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6 h 47"/>
                <a:gd name="T24" fmla="*/ 3 w 14"/>
                <a:gd name="T25" fmla="*/ 46 h 47"/>
                <a:gd name="T26" fmla="*/ 4 w 14"/>
                <a:gd name="T27" fmla="*/ 46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2" name="Freeform 34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3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4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3" name="Freeform 35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10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3 h 13"/>
                <a:gd name="T24" fmla="*/ 11 w 14"/>
                <a:gd name="T25" fmla="*/ 2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 h 13"/>
                <a:gd name="T42" fmla="*/ 1 w 14"/>
                <a:gd name="T43" fmla="*/ 3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10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4" name="Freeform 36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2 h 7"/>
                <a:gd name="T12" fmla="*/ 6 w 7"/>
                <a:gd name="T13" fmla="*/ 2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2 h 7"/>
                <a:gd name="T22" fmla="*/ 0 w 7"/>
                <a:gd name="T23" fmla="*/ 2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5" name="Freeform 37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2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2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6" name="Freeform 38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4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4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1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7" name="Freeform 39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 h 103"/>
                <a:gd name="T4" fmla="*/ 25 w 27"/>
                <a:gd name="T5" fmla="*/ 4 h 103"/>
                <a:gd name="T6" fmla="*/ 22 w 27"/>
                <a:gd name="T7" fmla="*/ 10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2 h 103"/>
                <a:gd name="T24" fmla="*/ 2 w 27"/>
                <a:gd name="T25" fmla="*/ 80 h 103"/>
                <a:gd name="T26" fmla="*/ 1 w 27"/>
                <a:gd name="T27" fmla="*/ 65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8" name="Freeform 40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2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69" name="Freeform 41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4 w 14"/>
                <a:gd name="T5" fmla="*/ 7 h 69"/>
                <a:gd name="T6" fmla="*/ 3 w 14"/>
                <a:gd name="T7" fmla="*/ 12 h 69"/>
                <a:gd name="T8" fmla="*/ 1 w 14"/>
                <a:gd name="T9" fmla="*/ 21 h 69"/>
                <a:gd name="T10" fmla="*/ 0 w 14"/>
                <a:gd name="T11" fmla="*/ 30 h 69"/>
                <a:gd name="T12" fmla="*/ 0 w 14"/>
                <a:gd name="T13" fmla="*/ 42 h 69"/>
                <a:gd name="T14" fmla="*/ 1 w 14"/>
                <a:gd name="T15" fmla="*/ 54 h 69"/>
                <a:gd name="T16" fmla="*/ 4 w 14"/>
                <a:gd name="T17" fmla="*/ 69 h 69"/>
                <a:gd name="T18" fmla="*/ 14 w 14"/>
                <a:gd name="T19" fmla="*/ 67 h 69"/>
                <a:gd name="T20" fmla="*/ 13 w 14"/>
                <a:gd name="T21" fmla="*/ 66 h 69"/>
                <a:gd name="T22" fmla="*/ 13 w 14"/>
                <a:gd name="T23" fmla="*/ 60 h 69"/>
                <a:gd name="T24" fmla="*/ 12 w 14"/>
                <a:gd name="T25" fmla="*/ 52 h 69"/>
                <a:gd name="T26" fmla="*/ 11 w 14"/>
                <a:gd name="T27" fmla="*/ 42 h 69"/>
                <a:gd name="T28" fmla="*/ 10 w 14"/>
                <a:gd name="T29" fmla="*/ 31 h 69"/>
                <a:gd name="T30" fmla="*/ 10 w 14"/>
                <a:gd name="T31" fmla="*/ 19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70" name="Freeform 42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>
                <a:gd name="T0" fmla="*/ 4 w 12"/>
                <a:gd name="T1" fmla="*/ 2 h 56"/>
                <a:gd name="T2" fmla="*/ 3 w 12"/>
                <a:gd name="T3" fmla="*/ 2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1 h 56"/>
                <a:gd name="T24" fmla="*/ 10 w 12"/>
                <a:gd name="T25" fmla="*/ 44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71" name="Freeform 43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 h 46"/>
                <a:gd name="T4" fmla="*/ 3 w 10"/>
                <a:gd name="T5" fmla="*/ 5 h 46"/>
                <a:gd name="T6" fmla="*/ 2 w 10"/>
                <a:gd name="T7" fmla="*/ 8 h 46"/>
                <a:gd name="T8" fmla="*/ 2 w 10"/>
                <a:gd name="T9" fmla="*/ 14 h 46"/>
                <a:gd name="T10" fmla="*/ 0 w 10"/>
                <a:gd name="T11" fmla="*/ 21 h 46"/>
                <a:gd name="T12" fmla="*/ 0 w 10"/>
                <a:gd name="T13" fmla="*/ 28 h 46"/>
                <a:gd name="T14" fmla="*/ 2 w 10"/>
                <a:gd name="T15" fmla="*/ 36 h 46"/>
                <a:gd name="T16" fmla="*/ 3 w 10"/>
                <a:gd name="T17" fmla="*/ 46 h 46"/>
                <a:gd name="T18" fmla="*/ 10 w 10"/>
                <a:gd name="T19" fmla="*/ 46 h 46"/>
                <a:gd name="T20" fmla="*/ 10 w 10"/>
                <a:gd name="T21" fmla="*/ 43 h 46"/>
                <a:gd name="T22" fmla="*/ 9 w 10"/>
                <a:gd name="T23" fmla="*/ 40 h 46"/>
                <a:gd name="T24" fmla="*/ 7 w 10"/>
                <a:gd name="T25" fmla="*/ 35 h 46"/>
                <a:gd name="T26" fmla="*/ 7 w 10"/>
                <a:gd name="T27" fmla="*/ 28 h 46"/>
                <a:gd name="T28" fmla="*/ 6 w 10"/>
                <a:gd name="T29" fmla="*/ 21 h 46"/>
                <a:gd name="T30" fmla="*/ 7 w 10"/>
                <a:gd name="T31" fmla="*/ 14 h 46"/>
                <a:gd name="T32" fmla="*/ 7 w 10"/>
                <a:gd name="T33" fmla="*/ 7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72" name="Freeform 44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3 h 33"/>
                <a:gd name="T6" fmla="*/ 0 w 7"/>
                <a:gd name="T7" fmla="*/ 6 h 33"/>
                <a:gd name="T8" fmla="*/ 0 w 7"/>
                <a:gd name="T9" fmla="*/ 10 h 33"/>
                <a:gd name="T10" fmla="*/ 0 w 7"/>
                <a:gd name="T11" fmla="*/ 15 h 33"/>
                <a:gd name="T12" fmla="*/ 0 w 7"/>
                <a:gd name="T13" fmla="*/ 20 h 33"/>
                <a:gd name="T14" fmla="*/ 0 w 7"/>
                <a:gd name="T15" fmla="*/ 27 h 33"/>
                <a:gd name="T16" fmla="*/ 1 w 7"/>
                <a:gd name="T17" fmla="*/ 33 h 33"/>
                <a:gd name="T18" fmla="*/ 5 w 7"/>
                <a:gd name="T19" fmla="*/ 33 h 33"/>
                <a:gd name="T20" fmla="*/ 5 w 7"/>
                <a:gd name="T21" fmla="*/ 31 h 33"/>
                <a:gd name="T22" fmla="*/ 5 w 7"/>
                <a:gd name="T23" fmla="*/ 29 h 33"/>
                <a:gd name="T24" fmla="*/ 4 w 7"/>
                <a:gd name="T25" fmla="*/ 26 h 33"/>
                <a:gd name="T26" fmla="*/ 4 w 7"/>
                <a:gd name="T27" fmla="*/ 20 h 33"/>
                <a:gd name="T28" fmla="*/ 4 w 7"/>
                <a:gd name="T29" fmla="*/ 15 h 33"/>
                <a:gd name="T30" fmla="*/ 4 w 7"/>
                <a:gd name="T31" fmla="*/ 9 h 33"/>
                <a:gd name="T32" fmla="*/ 4 w 7"/>
                <a:gd name="T33" fmla="*/ 5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73" name="Freeform 45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4 h 90"/>
                <a:gd name="T6" fmla="*/ 19 w 24"/>
                <a:gd name="T7" fmla="*/ 8 h 90"/>
                <a:gd name="T8" fmla="*/ 17 w 24"/>
                <a:gd name="T9" fmla="*/ 17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74" name="Freeform 46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3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9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10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75" name="Freeform 47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76" name="Freeform 48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5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77" name="Freeform 49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6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3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5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78" name="Rectangle 50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812079" name="Freeform 51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10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2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7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10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3 h 55"/>
                <a:gd name="T66" fmla="*/ 46 w 46"/>
                <a:gd name="T67" fmla="*/ 3 h 55"/>
                <a:gd name="T68" fmla="*/ 45 w 46"/>
                <a:gd name="T69" fmla="*/ 3 h 55"/>
                <a:gd name="T70" fmla="*/ 43 w 46"/>
                <a:gd name="T71" fmla="*/ 3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3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0" name="Freeform 52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4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4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4 h 9"/>
                <a:gd name="T46" fmla="*/ 28 w 37"/>
                <a:gd name="T47" fmla="*/ 4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4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1" name="Freeform 53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>
                <a:gd name="T0" fmla="*/ 0 w 37"/>
                <a:gd name="T1" fmla="*/ 5 h 10"/>
                <a:gd name="T2" fmla="*/ 0 w 37"/>
                <a:gd name="T3" fmla="*/ 5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4 h 10"/>
                <a:gd name="T40" fmla="*/ 34 w 37"/>
                <a:gd name="T41" fmla="*/ 4 h 10"/>
                <a:gd name="T42" fmla="*/ 33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2 h 10"/>
                <a:gd name="T58" fmla="*/ 9 w 37"/>
                <a:gd name="T59" fmla="*/ 3 h 10"/>
                <a:gd name="T60" fmla="*/ 7 w 37"/>
                <a:gd name="T61" fmla="*/ 4 h 10"/>
                <a:gd name="T62" fmla="*/ 5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5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2" name="Freeform 54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9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5 h 112"/>
                <a:gd name="T14" fmla="*/ 29 w 61"/>
                <a:gd name="T15" fmla="*/ 82 h 112"/>
                <a:gd name="T16" fmla="*/ 9 w 61"/>
                <a:gd name="T17" fmla="*/ 82 h 112"/>
                <a:gd name="T18" fmla="*/ 8 w 61"/>
                <a:gd name="T19" fmla="*/ 81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7 h 112"/>
                <a:gd name="T28" fmla="*/ 1 w 61"/>
                <a:gd name="T29" fmla="*/ 34 h 112"/>
                <a:gd name="T30" fmla="*/ 2 w 61"/>
                <a:gd name="T31" fmla="*/ 19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3" name="Freeform 55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10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10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3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4" name="Freeform 56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4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30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4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5" name="Freeform 57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6" name="Freeform 58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7" name="Freeform 59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8" name="Freeform 60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89" name="Freeform 61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90" name="Line 62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91" name="Line 63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92" name="Rectangle 64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812093" name="Rectangle 65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12094" name="Freeform 66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95" name="Freeform 67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96" name="Line 68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97" name="Line 69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98" name="Line 70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099" name="Line 71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00" name="Line 72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01" name="Line 73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02" name="Freeform 184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03" name="Freeform 185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04" name="Line 186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05" name="Line 187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06" name="Rectangle 188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812107" name="Rectangle 189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12108" name="Freeform 190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09" name="Freeform 191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0" name="Line 192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1" name="Line 193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2" name="Line 194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3" name="Line 195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4" name="Line 196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5" name="Line 197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6" name="Line 198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7" name="Line 199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8" name="Line 200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19" name="Line 201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0" name="Line 202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1" name="Line 203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2" name="Line 204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3" name="Line 205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4" name="Line 206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5" name="Freeform 207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2 h 208"/>
                <a:gd name="T8" fmla="*/ 79 w 249"/>
                <a:gd name="T9" fmla="*/ 11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5 h 208"/>
                <a:gd name="T18" fmla="*/ 111 w 249"/>
                <a:gd name="T19" fmla="*/ 4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2 h 208"/>
                <a:gd name="T40" fmla="*/ 222 w 249"/>
                <a:gd name="T41" fmla="*/ 39 h 208"/>
                <a:gd name="T42" fmla="*/ 226 w 249"/>
                <a:gd name="T43" fmla="*/ 50 h 208"/>
                <a:gd name="T44" fmla="*/ 240 w 249"/>
                <a:gd name="T45" fmla="*/ 115 h 208"/>
                <a:gd name="T46" fmla="*/ 247 w 249"/>
                <a:gd name="T47" fmla="*/ 143 h 208"/>
                <a:gd name="T48" fmla="*/ 247 w 249"/>
                <a:gd name="T49" fmla="*/ 146 h 208"/>
                <a:gd name="T50" fmla="*/ 248 w 249"/>
                <a:gd name="T51" fmla="*/ 150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5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6" name="Freeform 208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0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59 h 91"/>
                <a:gd name="T46" fmla="*/ 2 w 79"/>
                <a:gd name="T47" fmla="*/ 73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7 h 91"/>
                <a:gd name="T56" fmla="*/ 11 w 79"/>
                <a:gd name="T57" fmla="*/ 87 h 91"/>
                <a:gd name="T58" fmla="*/ 15 w 79"/>
                <a:gd name="T59" fmla="*/ 87 h 91"/>
                <a:gd name="T60" fmla="*/ 18 w 79"/>
                <a:gd name="T61" fmla="*/ 87 h 91"/>
                <a:gd name="T62" fmla="*/ 22 w 79"/>
                <a:gd name="T63" fmla="*/ 87 h 91"/>
                <a:gd name="T64" fmla="*/ 27 w 79"/>
                <a:gd name="T65" fmla="*/ 87 h 91"/>
                <a:gd name="T66" fmla="*/ 32 w 79"/>
                <a:gd name="T67" fmla="*/ 86 h 91"/>
                <a:gd name="T68" fmla="*/ 38 w 79"/>
                <a:gd name="T69" fmla="*/ 87 h 91"/>
                <a:gd name="T70" fmla="*/ 44 w 79"/>
                <a:gd name="T71" fmla="*/ 87 h 91"/>
                <a:gd name="T72" fmla="*/ 50 w 79"/>
                <a:gd name="T73" fmla="*/ 87 h 91"/>
                <a:gd name="T74" fmla="*/ 57 w 79"/>
                <a:gd name="T75" fmla="*/ 87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7 h 91"/>
                <a:gd name="T84" fmla="*/ 78 w 79"/>
                <a:gd name="T85" fmla="*/ 80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7" name="Freeform 209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>
                <a:gd name="T0" fmla="*/ 1 w 132"/>
                <a:gd name="T1" fmla="*/ 68 h 90"/>
                <a:gd name="T2" fmla="*/ 0 w 132"/>
                <a:gd name="T3" fmla="*/ 80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9 h 90"/>
                <a:gd name="T10" fmla="*/ 91 w 132"/>
                <a:gd name="T11" fmla="*/ 88 h 90"/>
                <a:gd name="T12" fmla="*/ 94 w 132"/>
                <a:gd name="T13" fmla="*/ 86 h 90"/>
                <a:gd name="T14" fmla="*/ 98 w 132"/>
                <a:gd name="T15" fmla="*/ 83 h 90"/>
                <a:gd name="T16" fmla="*/ 103 w 132"/>
                <a:gd name="T17" fmla="*/ 80 h 90"/>
                <a:gd name="T18" fmla="*/ 107 w 132"/>
                <a:gd name="T19" fmla="*/ 76 h 90"/>
                <a:gd name="T20" fmla="*/ 112 w 132"/>
                <a:gd name="T21" fmla="*/ 72 h 90"/>
                <a:gd name="T22" fmla="*/ 117 w 132"/>
                <a:gd name="T23" fmla="*/ 67 h 90"/>
                <a:gd name="T24" fmla="*/ 121 w 132"/>
                <a:gd name="T25" fmla="*/ 61 h 90"/>
                <a:gd name="T26" fmla="*/ 125 w 132"/>
                <a:gd name="T27" fmla="*/ 55 h 90"/>
                <a:gd name="T28" fmla="*/ 128 w 132"/>
                <a:gd name="T29" fmla="*/ 48 h 90"/>
                <a:gd name="T30" fmla="*/ 131 w 132"/>
                <a:gd name="T31" fmla="*/ 40 h 90"/>
                <a:gd name="T32" fmla="*/ 132 w 132"/>
                <a:gd name="T33" fmla="*/ 32 h 90"/>
                <a:gd name="T34" fmla="*/ 132 w 132"/>
                <a:gd name="T35" fmla="*/ 24 h 90"/>
                <a:gd name="T36" fmla="*/ 129 w 132"/>
                <a:gd name="T37" fmla="*/ 14 h 90"/>
                <a:gd name="T38" fmla="*/ 129 w 132"/>
                <a:gd name="T39" fmla="*/ 13 h 90"/>
                <a:gd name="T40" fmla="*/ 128 w 132"/>
                <a:gd name="T41" fmla="*/ 12 h 90"/>
                <a:gd name="T42" fmla="*/ 127 w 132"/>
                <a:gd name="T43" fmla="*/ 10 h 90"/>
                <a:gd name="T44" fmla="*/ 126 w 132"/>
                <a:gd name="T45" fmla="*/ 7 h 90"/>
                <a:gd name="T46" fmla="*/ 124 w 132"/>
                <a:gd name="T47" fmla="*/ 5 h 90"/>
                <a:gd name="T48" fmla="*/ 120 w 132"/>
                <a:gd name="T49" fmla="*/ 3 h 90"/>
                <a:gd name="T50" fmla="*/ 117 w 132"/>
                <a:gd name="T51" fmla="*/ 2 h 90"/>
                <a:gd name="T52" fmla="*/ 113 w 132"/>
                <a:gd name="T53" fmla="*/ 0 h 90"/>
                <a:gd name="T54" fmla="*/ 113 w 132"/>
                <a:gd name="T55" fmla="*/ 3 h 90"/>
                <a:gd name="T56" fmla="*/ 114 w 132"/>
                <a:gd name="T57" fmla="*/ 6 h 90"/>
                <a:gd name="T58" fmla="*/ 117 w 132"/>
                <a:gd name="T59" fmla="*/ 12 h 90"/>
                <a:gd name="T60" fmla="*/ 118 w 132"/>
                <a:gd name="T61" fmla="*/ 20 h 90"/>
                <a:gd name="T62" fmla="*/ 118 w 132"/>
                <a:gd name="T63" fmla="*/ 30 h 90"/>
                <a:gd name="T64" fmla="*/ 117 w 132"/>
                <a:gd name="T65" fmla="*/ 40 h 90"/>
                <a:gd name="T66" fmla="*/ 114 w 132"/>
                <a:gd name="T67" fmla="*/ 52 h 90"/>
                <a:gd name="T68" fmla="*/ 108 w 132"/>
                <a:gd name="T69" fmla="*/ 65 h 90"/>
                <a:gd name="T70" fmla="*/ 108 w 132"/>
                <a:gd name="T71" fmla="*/ 65 h 90"/>
                <a:gd name="T72" fmla="*/ 108 w 132"/>
                <a:gd name="T73" fmla="*/ 65 h 90"/>
                <a:gd name="T74" fmla="*/ 107 w 132"/>
                <a:gd name="T75" fmla="*/ 66 h 90"/>
                <a:gd name="T76" fmla="*/ 106 w 132"/>
                <a:gd name="T77" fmla="*/ 67 h 90"/>
                <a:gd name="T78" fmla="*/ 105 w 132"/>
                <a:gd name="T79" fmla="*/ 67 h 90"/>
                <a:gd name="T80" fmla="*/ 103 w 132"/>
                <a:gd name="T81" fmla="*/ 68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2 h 90"/>
                <a:gd name="T88" fmla="*/ 92 w 132"/>
                <a:gd name="T89" fmla="*/ 73 h 90"/>
                <a:gd name="T90" fmla="*/ 90 w 132"/>
                <a:gd name="T91" fmla="*/ 73 h 90"/>
                <a:gd name="T92" fmla="*/ 85 w 132"/>
                <a:gd name="T93" fmla="*/ 74 h 90"/>
                <a:gd name="T94" fmla="*/ 82 w 132"/>
                <a:gd name="T95" fmla="*/ 74 h 90"/>
                <a:gd name="T96" fmla="*/ 78 w 132"/>
                <a:gd name="T97" fmla="*/ 74 h 90"/>
                <a:gd name="T98" fmla="*/ 73 w 132"/>
                <a:gd name="T99" fmla="*/ 73 h 90"/>
                <a:gd name="T100" fmla="*/ 69 w 132"/>
                <a:gd name="T101" fmla="*/ 73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8" name="Freeform 210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29" name="Freeform 211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0" name="Freeform 212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4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1" name="Freeform 213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>
                <a:gd name="T0" fmla="*/ 0 w 162"/>
                <a:gd name="T1" fmla="*/ 16 h 55"/>
                <a:gd name="T2" fmla="*/ 0 w 162"/>
                <a:gd name="T3" fmla="*/ 16 h 55"/>
                <a:gd name="T4" fmla="*/ 1 w 162"/>
                <a:gd name="T5" fmla="*/ 16 h 55"/>
                <a:gd name="T6" fmla="*/ 2 w 162"/>
                <a:gd name="T7" fmla="*/ 16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9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2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0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1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6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2" name="Freeform 214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3" name="Freeform 215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>
                <a:gd name="T0" fmla="*/ 32 w 32"/>
                <a:gd name="T1" fmla="*/ 3 h 123"/>
                <a:gd name="T2" fmla="*/ 32 w 32"/>
                <a:gd name="T3" fmla="*/ 3 h 123"/>
                <a:gd name="T4" fmla="*/ 31 w 32"/>
                <a:gd name="T5" fmla="*/ 3 h 123"/>
                <a:gd name="T6" fmla="*/ 31 w 32"/>
                <a:gd name="T7" fmla="*/ 3 h 123"/>
                <a:gd name="T8" fmla="*/ 29 w 32"/>
                <a:gd name="T9" fmla="*/ 2 h 123"/>
                <a:gd name="T10" fmla="*/ 27 w 32"/>
                <a:gd name="T11" fmla="*/ 2 h 123"/>
                <a:gd name="T12" fmla="*/ 26 w 32"/>
                <a:gd name="T13" fmla="*/ 2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 h 123"/>
                <a:gd name="T28" fmla="*/ 6 w 32"/>
                <a:gd name="T29" fmla="*/ 3 h 123"/>
                <a:gd name="T30" fmla="*/ 4 w 32"/>
                <a:gd name="T31" fmla="*/ 4 h 123"/>
                <a:gd name="T32" fmla="*/ 0 w 32"/>
                <a:gd name="T33" fmla="*/ 6 h 123"/>
                <a:gd name="T34" fmla="*/ 0 w 32"/>
                <a:gd name="T35" fmla="*/ 123 h 123"/>
                <a:gd name="T36" fmla="*/ 1 w 32"/>
                <a:gd name="T37" fmla="*/ 123 h 123"/>
                <a:gd name="T38" fmla="*/ 1 w 32"/>
                <a:gd name="T39" fmla="*/ 123 h 123"/>
                <a:gd name="T40" fmla="*/ 3 w 32"/>
                <a:gd name="T41" fmla="*/ 123 h 123"/>
                <a:gd name="T42" fmla="*/ 4 w 32"/>
                <a:gd name="T43" fmla="*/ 123 h 123"/>
                <a:gd name="T44" fmla="*/ 5 w 32"/>
                <a:gd name="T45" fmla="*/ 123 h 123"/>
                <a:gd name="T46" fmla="*/ 7 w 32"/>
                <a:gd name="T47" fmla="*/ 122 h 123"/>
                <a:gd name="T48" fmla="*/ 8 w 32"/>
                <a:gd name="T49" fmla="*/ 122 h 123"/>
                <a:gd name="T50" fmla="*/ 11 w 32"/>
                <a:gd name="T51" fmla="*/ 122 h 123"/>
                <a:gd name="T52" fmla="*/ 13 w 32"/>
                <a:gd name="T53" fmla="*/ 121 h 123"/>
                <a:gd name="T54" fmla="*/ 15 w 32"/>
                <a:gd name="T55" fmla="*/ 120 h 123"/>
                <a:gd name="T56" fmla="*/ 18 w 32"/>
                <a:gd name="T57" fmla="*/ 120 h 123"/>
                <a:gd name="T58" fmla="*/ 21 w 32"/>
                <a:gd name="T59" fmla="*/ 118 h 123"/>
                <a:gd name="T60" fmla="*/ 24 w 32"/>
                <a:gd name="T61" fmla="*/ 116 h 123"/>
                <a:gd name="T62" fmla="*/ 26 w 32"/>
                <a:gd name="T63" fmla="*/ 115 h 123"/>
                <a:gd name="T64" fmla="*/ 29 w 32"/>
                <a:gd name="T65" fmla="*/ 114 h 123"/>
                <a:gd name="T66" fmla="*/ 32 w 32"/>
                <a:gd name="T67" fmla="*/ 111 h 123"/>
                <a:gd name="T68" fmla="*/ 32 w 32"/>
                <a:gd name="T69" fmla="*/ 3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4" name="Freeform 216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2 h 104"/>
                <a:gd name="T42" fmla="*/ 3 w 27"/>
                <a:gd name="T43" fmla="*/ 102 h 104"/>
                <a:gd name="T44" fmla="*/ 4 w 27"/>
                <a:gd name="T45" fmla="*/ 102 h 104"/>
                <a:gd name="T46" fmla="*/ 6 w 27"/>
                <a:gd name="T47" fmla="*/ 102 h 104"/>
                <a:gd name="T48" fmla="*/ 7 w 27"/>
                <a:gd name="T49" fmla="*/ 102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6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5" name="Freeform 217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1 h 84"/>
                <a:gd name="T54" fmla="*/ 10 w 22"/>
                <a:gd name="T55" fmla="*/ 81 h 84"/>
                <a:gd name="T56" fmla="*/ 12 w 22"/>
                <a:gd name="T57" fmla="*/ 80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6" name="Freeform 218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0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7" name="Freeform 219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5 h 47"/>
                <a:gd name="T24" fmla="*/ 3 w 14"/>
                <a:gd name="T25" fmla="*/ 45 h 47"/>
                <a:gd name="T26" fmla="*/ 4 w 14"/>
                <a:gd name="T27" fmla="*/ 45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8" name="Freeform 220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39" name="Freeform 221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9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2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9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0" name="Freeform 222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1" name="Freeform 223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2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2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2" name="Freeform 224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0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3" name="Freeform 225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4 h 103"/>
                <a:gd name="T6" fmla="*/ 22 w 27"/>
                <a:gd name="T7" fmla="*/ 9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1 h 103"/>
                <a:gd name="T24" fmla="*/ 2 w 27"/>
                <a:gd name="T25" fmla="*/ 80 h 103"/>
                <a:gd name="T26" fmla="*/ 1 w 27"/>
                <a:gd name="T27" fmla="*/ 64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4" name="Freeform 226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1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5" name="Freeform 227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1 h 69"/>
                <a:gd name="T12" fmla="*/ 0 w 14"/>
                <a:gd name="T13" fmla="*/ 42 h 69"/>
                <a:gd name="T14" fmla="*/ 1 w 14"/>
                <a:gd name="T15" fmla="*/ 55 h 69"/>
                <a:gd name="T16" fmla="*/ 4 w 14"/>
                <a:gd name="T17" fmla="*/ 69 h 69"/>
                <a:gd name="T18" fmla="*/ 14 w 14"/>
                <a:gd name="T19" fmla="*/ 68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2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6" name="Freeform 228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0 h 56"/>
                <a:gd name="T24" fmla="*/ 10 w 12"/>
                <a:gd name="T25" fmla="*/ 43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7" name="Freeform 229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8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6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3 h 45"/>
                <a:gd name="T22" fmla="*/ 9 w 10"/>
                <a:gd name="T23" fmla="*/ 40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8" name="Freeform 230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3 h 32"/>
                <a:gd name="T6" fmla="*/ 0 w 7"/>
                <a:gd name="T7" fmla="*/ 6 h 32"/>
                <a:gd name="T8" fmla="*/ 0 w 7"/>
                <a:gd name="T9" fmla="*/ 10 h 32"/>
                <a:gd name="T10" fmla="*/ 0 w 7"/>
                <a:gd name="T11" fmla="*/ 15 h 32"/>
                <a:gd name="T12" fmla="*/ 0 w 7"/>
                <a:gd name="T13" fmla="*/ 20 h 32"/>
                <a:gd name="T14" fmla="*/ 0 w 7"/>
                <a:gd name="T15" fmla="*/ 27 h 32"/>
                <a:gd name="T16" fmla="*/ 1 w 7"/>
                <a:gd name="T17" fmla="*/ 32 h 32"/>
                <a:gd name="T18" fmla="*/ 5 w 7"/>
                <a:gd name="T19" fmla="*/ 32 h 32"/>
                <a:gd name="T20" fmla="*/ 5 w 7"/>
                <a:gd name="T21" fmla="*/ 31 h 32"/>
                <a:gd name="T22" fmla="*/ 5 w 7"/>
                <a:gd name="T23" fmla="*/ 29 h 32"/>
                <a:gd name="T24" fmla="*/ 4 w 7"/>
                <a:gd name="T25" fmla="*/ 25 h 32"/>
                <a:gd name="T26" fmla="*/ 4 w 7"/>
                <a:gd name="T27" fmla="*/ 20 h 32"/>
                <a:gd name="T28" fmla="*/ 4 w 7"/>
                <a:gd name="T29" fmla="*/ 15 h 32"/>
                <a:gd name="T30" fmla="*/ 4 w 7"/>
                <a:gd name="T31" fmla="*/ 9 h 32"/>
                <a:gd name="T32" fmla="*/ 4 w 7"/>
                <a:gd name="T33" fmla="*/ 4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49" name="Freeform 231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 h 90"/>
                <a:gd name="T6" fmla="*/ 19 w 24"/>
                <a:gd name="T7" fmla="*/ 8 h 90"/>
                <a:gd name="T8" fmla="*/ 17 w 24"/>
                <a:gd name="T9" fmla="*/ 16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50" name="Freeform 232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8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9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51" name="Freeform 233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52" name="Freeform 234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4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53" name="Freeform 235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5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2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4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54" name="Rectangle 236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812155" name="Freeform 237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56" name="Freeform 238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3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3 h 9"/>
                <a:gd name="T46" fmla="*/ 28 w 37"/>
                <a:gd name="T47" fmla="*/ 3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3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57" name="Freeform 239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>
                <a:gd name="T0" fmla="*/ 0 w 37"/>
                <a:gd name="T1" fmla="*/ 6 h 11"/>
                <a:gd name="T2" fmla="*/ 0 w 37"/>
                <a:gd name="T3" fmla="*/ 6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5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4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3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58" name="Freeform 240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8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4 h 112"/>
                <a:gd name="T14" fmla="*/ 29 w 61"/>
                <a:gd name="T15" fmla="*/ 81 h 112"/>
                <a:gd name="T16" fmla="*/ 9 w 61"/>
                <a:gd name="T17" fmla="*/ 81 h 112"/>
                <a:gd name="T18" fmla="*/ 8 w 61"/>
                <a:gd name="T19" fmla="*/ 80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6 h 112"/>
                <a:gd name="T28" fmla="*/ 1 w 61"/>
                <a:gd name="T29" fmla="*/ 34 h 112"/>
                <a:gd name="T30" fmla="*/ 2 w 61"/>
                <a:gd name="T31" fmla="*/ 18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59" name="Freeform 241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0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3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0" name="Freeform 242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>
                <a:gd name="T0" fmla="*/ 55 w 132"/>
                <a:gd name="T1" fmla="*/ 43 h 45"/>
                <a:gd name="T2" fmla="*/ 56 w 132"/>
                <a:gd name="T3" fmla="*/ 43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6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29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29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6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3 h 45"/>
                <a:gd name="T74" fmla="*/ 57 w 132"/>
                <a:gd name="T75" fmla="*/ 45 h 45"/>
                <a:gd name="T76" fmla="*/ 55 w 132"/>
                <a:gd name="T77" fmla="*/ 43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1" name="Freeform 243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2" name="Freeform 244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3" name="Freeform 245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9 h 39"/>
                <a:gd name="T4" fmla="*/ 133 w 133"/>
                <a:gd name="T5" fmla="*/ 3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4" name="Freeform 246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3 w 249"/>
                <a:gd name="T5" fmla="*/ 14 h 209"/>
                <a:gd name="T6" fmla="*/ 75 w 249"/>
                <a:gd name="T7" fmla="*/ 13 h 209"/>
                <a:gd name="T8" fmla="*/ 79 w 249"/>
                <a:gd name="T9" fmla="*/ 11 h 209"/>
                <a:gd name="T10" fmla="*/ 83 w 249"/>
                <a:gd name="T11" fmla="*/ 10 h 209"/>
                <a:gd name="T12" fmla="*/ 88 w 249"/>
                <a:gd name="T13" fmla="*/ 9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4 h 209"/>
                <a:gd name="T20" fmla="*/ 121 w 249"/>
                <a:gd name="T21" fmla="*/ 3 h 209"/>
                <a:gd name="T22" fmla="*/ 132 w 249"/>
                <a:gd name="T23" fmla="*/ 2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39 h 209"/>
                <a:gd name="T42" fmla="*/ 226 w 249"/>
                <a:gd name="T43" fmla="*/ 50 h 209"/>
                <a:gd name="T44" fmla="*/ 240 w 249"/>
                <a:gd name="T45" fmla="*/ 117 h 209"/>
                <a:gd name="T46" fmla="*/ 247 w 249"/>
                <a:gd name="T47" fmla="*/ 145 h 209"/>
                <a:gd name="T48" fmla="*/ 247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0 h 209"/>
                <a:gd name="T56" fmla="*/ 0 w 249"/>
                <a:gd name="T57" fmla="*/ 163 h 209"/>
                <a:gd name="T58" fmla="*/ 25 w 249"/>
                <a:gd name="T59" fmla="*/ 150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5 h 209"/>
                <a:gd name="T66" fmla="*/ 32 w 249"/>
                <a:gd name="T67" fmla="*/ 24 h 209"/>
                <a:gd name="T68" fmla="*/ 37 w 249"/>
                <a:gd name="T69" fmla="*/ 23 h 209"/>
                <a:gd name="T70" fmla="*/ 42 w 249"/>
                <a:gd name="T71" fmla="*/ 22 h 209"/>
                <a:gd name="T72" fmla="*/ 49 w 249"/>
                <a:gd name="T73" fmla="*/ 22 h 209"/>
                <a:gd name="T74" fmla="*/ 58 w 249"/>
                <a:gd name="T75" fmla="*/ 23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5" name="Freeform 247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2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1 h 91"/>
                <a:gd name="T46" fmla="*/ 2 w 79"/>
                <a:gd name="T47" fmla="*/ 75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9 h 91"/>
                <a:gd name="T56" fmla="*/ 11 w 79"/>
                <a:gd name="T57" fmla="*/ 89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8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9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9 h 91"/>
                <a:gd name="T84" fmla="*/ 78 w 79"/>
                <a:gd name="T85" fmla="*/ 82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9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6" name="Freeform 248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8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4 h 90"/>
                <a:gd name="T20" fmla="*/ 112 w 132"/>
                <a:gd name="T21" fmla="*/ 71 h 90"/>
                <a:gd name="T22" fmla="*/ 117 w 132"/>
                <a:gd name="T23" fmla="*/ 65 h 90"/>
                <a:gd name="T24" fmla="*/ 121 w 132"/>
                <a:gd name="T25" fmla="*/ 59 h 90"/>
                <a:gd name="T26" fmla="*/ 125 w 132"/>
                <a:gd name="T27" fmla="*/ 53 h 90"/>
                <a:gd name="T28" fmla="*/ 128 w 132"/>
                <a:gd name="T29" fmla="*/ 46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2 h 90"/>
                <a:gd name="T36" fmla="*/ 129 w 132"/>
                <a:gd name="T37" fmla="*/ 12 h 90"/>
                <a:gd name="T38" fmla="*/ 129 w 132"/>
                <a:gd name="T39" fmla="*/ 12 h 90"/>
                <a:gd name="T40" fmla="*/ 128 w 132"/>
                <a:gd name="T41" fmla="*/ 10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3 h 90"/>
                <a:gd name="T48" fmla="*/ 120 w 132"/>
                <a:gd name="T49" fmla="*/ 2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4 h 90"/>
                <a:gd name="T58" fmla="*/ 117 w 132"/>
                <a:gd name="T59" fmla="*/ 11 h 90"/>
                <a:gd name="T60" fmla="*/ 118 w 132"/>
                <a:gd name="T61" fmla="*/ 18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3 h 90"/>
                <a:gd name="T70" fmla="*/ 108 w 132"/>
                <a:gd name="T71" fmla="*/ 63 h 90"/>
                <a:gd name="T72" fmla="*/ 108 w 132"/>
                <a:gd name="T73" fmla="*/ 64 h 90"/>
                <a:gd name="T74" fmla="*/ 107 w 132"/>
                <a:gd name="T75" fmla="*/ 64 h 90"/>
                <a:gd name="T76" fmla="*/ 106 w 132"/>
                <a:gd name="T77" fmla="*/ 65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0 h 90"/>
                <a:gd name="T88" fmla="*/ 92 w 132"/>
                <a:gd name="T89" fmla="*/ 71 h 90"/>
                <a:gd name="T90" fmla="*/ 90 w 132"/>
                <a:gd name="T91" fmla="*/ 72 h 90"/>
                <a:gd name="T92" fmla="*/ 85 w 132"/>
                <a:gd name="T93" fmla="*/ 72 h 90"/>
                <a:gd name="T94" fmla="*/ 82 w 132"/>
                <a:gd name="T95" fmla="*/ 72 h 90"/>
                <a:gd name="T96" fmla="*/ 78 w 132"/>
                <a:gd name="T97" fmla="*/ 72 h 90"/>
                <a:gd name="T98" fmla="*/ 73 w 132"/>
                <a:gd name="T99" fmla="*/ 72 h 90"/>
                <a:gd name="T100" fmla="*/ 69 w 132"/>
                <a:gd name="T101" fmla="*/ 71 h 90"/>
                <a:gd name="T102" fmla="*/ 69 w 132"/>
                <a:gd name="T103" fmla="*/ 83 h 90"/>
                <a:gd name="T104" fmla="*/ 3 w 132"/>
                <a:gd name="T105" fmla="*/ 76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7" name="Freeform 249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>
                <a:gd name="T0" fmla="*/ 96 w 96"/>
                <a:gd name="T1" fmla="*/ 11 h 31"/>
                <a:gd name="T2" fmla="*/ 1 w 96"/>
                <a:gd name="T3" fmla="*/ 0 h 31"/>
                <a:gd name="T4" fmla="*/ 0 w 96"/>
                <a:gd name="T5" fmla="*/ 11 h 31"/>
                <a:gd name="T6" fmla="*/ 93 w 96"/>
                <a:gd name="T7" fmla="*/ 31 h 31"/>
                <a:gd name="T8" fmla="*/ 96 w 9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8" name="Freeform 250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69" name="Freeform 251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6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0" name="Freeform 252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>
                <a:gd name="T0" fmla="*/ 0 w 162"/>
                <a:gd name="T1" fmla="*/ 17 h 54"/>
                <a:gd name="T2" fmla="*/ 0 w 162"/>
                <a:gd name="T3" fmla="*/ 17 h 54"/>
                <a:gd name="T4" fmla="*/ 1 w 162"/>
                <a:gd name="T5" fmla="*/ 17 h 54"/>
                <a:gd name="T6" fmla="*/ 2 w 162"/>
                <a:gd name="T7" fmla="*/ 17 h 54"/>
                <a:gd name="T8" fmla="*/ 4 w 162"/>
                <a:gd name="T9" fmla="*/ 15 h 54"/>
                <a:gd name="T10" fmla="*/ 7 w 162"/>
                <a:gd name="T11" fmla="*/ 15 h 54"/>
                <a:gd name="T12" fmla="*/ 10 w 162"/>
                <a:gd name="T13" fmla="*/ 14 h 54"/>
                <a:gd name="T14" fmla="*/ 14 w 162"/>
                <a:gd name="T15" fmla="*/ 14 h 54"/>
                <a:gd name="T16" fmla="*/ 17 w 162"/>
                <a:gd name="T17" fmla="*/ 13 h 54"/>
                <a:gd name="T18" fmla="*/ 21 w 162"/>
                <a:gd name="T19" fmla="*/ 12 h 54"/>
                <a:gd name="T20" fmla="*/ 24 w 162"/>
                <a:gd name="T21" fmla="*/ 11 h 54"/>
                <a:gd name="T22" fmla="*/ 28 w 162"/>
                <a:gd name="T23" fmla="*/ 10 h 54"/>
                <a:gd name="T24" fmla="*/ 31 w 162"/>
                <a:gd name="T25" fmla="*/ 8 h 54"/>
                <a:gd name="T26" fmla="*/ 35 w 162"/>
                <a:gd name="T27" fmla="*/ 6 h 54"/>
                <a:gd name="T28" fmla="*/ 37 w 162"/>
                <a:gd name="T29" fmla="*/ 5 h 54"/>
                <a:gd name="T30" fmla="*/ 40 w 162"/>
                <a:gd name="T31" fmla="*/ 3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59 w 162"/>
                <a:gd name="T41" fmla="*/ 29 h 54"/>
                <a:gd name="T42" fmla="*/ 158 w 162"/>
                <a:gd name="T43" fmla="*/ 31 h 54"/>
                <a:gd name="T44" fmla="*/ 157 w 162"/>
                <a:gd name="T45" fmla="*/ 33 h 54"/>
                <a:gd name="T46" fmla="*/ 155 w 162"/>
                <a:gd name="T47" fmla="*/ 34 h 54"/>
                <a:gd name="T48" fmla="*/ 152 w 162"/>
                <a:gd name="T49" fmla="*/ 36 h 54"/>
                <a:gd name="T50" fmla="*/ 150 w 162"/>
                <a:gd name="T51" fmla="*/ 39 h 54"/>
                <a:gd name="T52" fmla="*/ 147 w 162"/>
                <a:gd name="T53" fmla="*/ 41 h 54"/>
                <a:gd name="T54" fmla="*/ 144 w 162"/>
                <a:gd name="T55" fmla="*/ 43 h 54"/>
                <a:gd name="T56" fmla="*/ 141 w 162"/>
                <a:gd name="T57" fmla="*/ 46 h 54"/>
                <a:gd name="T58" fmla="*/ 137 w 162"/>
                <a:gd name="T59" fmla="*/ 48 h 54"/>
                <a:gd name="T60" fmla="*/ 135 w 162"/>
                <a:gd name="T61" fmla="*/ 49 h 54"/>
                <a:gd name="T62" fmla="*/ 131 w 162"/>
                <a:gd name="T63" fmla="*/ 52 h 54"/>
                <a:gd name="T64" fmla="*/ 128 w 162"/>
                <a:gd name="T65" fmla="*/ 53 h 54"/>
                <a:gd name="T66" fmla="*/ 126 w 162"/>
                <a:gd name="T67" fmla="*/ 54 h 54"/>
                <a:gd name="T68" fmla="*/ 0 w 162"/>
                <a:gd name="T69" fmla="*/ 1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1" name="Freeform 253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2" name="Freeform 254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>
                <a:gd name="T0" fmla="*/ 32 w 32"/>
                <a:gd name="T1" fmla="*/ 4 h 124"/>
                <a:gd name="T2" fmla="*/ 32 w 32"/>
                <a:gd name="T3" fmla="*/ 3 h 124"/>
                <a:gd name="T4" fmla="*/ 31 w 32"/>
                <a:gd name="T5" fmla="*/ 3 h 124"/>
                <a:gd name="T6" fmla="*/ 31 w 32"/>
                <a:gd name="T7" fmla="*/ 3 h 124"/>
                <a:gd name="T8" fmla="*/ 29 w 32"/>
                <a:gd name="T9" fmla="*/ 3 h 124"/>
                <a:gd name="T10" fmla="*/ 27 w 32"/>
                <a:gd name="T11" fmla="*/ 2 h 124"/>
                <a:gd name="T12" fmla="*/ 26 w 32"/>
                <a:gd name="T13" fmla="*/ 2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 h 124"/>
                <a:gd name="T26" fmla="*/ 10 w 32"/>
                <a:gd name="T27" fmla="*/ 2 h 124"/>
                <a:gd name="T28" fmla="*/ 6 w 32"/>
                <a:gd name="T29" fmla="*/ 3 h 124"/>
                <a:gd name="T30" fmla="*/ 4 w 32"/>
                <a:gd name="T31" fmla="*/ 4 h 124"/>
                <a:gd name="T32" fmla="*/ 0 w 32"/>
                <a:gd name="T33" fmla="*/ 6 h 124"/>
                <a:gd name="T34" fmla="*/ 0 w 32"/>
                <a:gd name="T35" fmla="*/ 124 h 124"/>
                <a:gd name="T36" fmla="*/ 1 w 32"/>
                <a:gd name="T37" fmla="*/ 124 h 124"/>
                <a:gd name="T38" fmla="*/ 1 w 32"/>
                <a:gd name="T39" fmla="*/ 124 h 124"/>
                <a:gd name="T40" fmla="*/ 3 w 32"/>
                <a:gd name="T41" fmla="*/ 124 h 124"/>
                <a:gd name="T42" fmla="*/ 4 w 32"/>
                <a:gd name="T43" fmla="*/ 124 h 124"/>
                <a:gd name="T44" fmla="*/ 5 w 32"/>
                <a:gd name="T45" fmla="*/ 123 h 124"/>
                <a:gd name="T46" fmla="*/ 7 w 32"/>
                <a:gd name="T47" fmla="*/ 123 h 124"/>
                <a:gd name="T48" fmla="*/ 8 w 32"/>
                <a:gd name="T49" fmla="*/ 123 h 124"/>
                <a:gd name="T50" fmla="*/ 11 w 32"/>
                <a:gd name="T51" fmla="*/ 122 h 124"/>
                <a:gd name="T52" fmla="*/ 13 w 32"/>
                <a:gd name="T53" fmla="*/ 122 h 124"/>
                <a:gd name="T54" fmla="*/ 15 w 32"/>
                <a:gd name="T55" fmla="*/ 121 h 124"/>
                <a:gd name="T56" fmla="*/ 18 w 32"/>
                <a:gd name="T57" fmla="*/ 120 h 124"/>
                <a:gd name="T58" fmla="*/ 21 w 32"/>
                <a:gd name="T59" fmla="*/ 118 h 124"/>
                <a:gd name="T60" fmla="*/ 24 w 32"/>
                <a:gd name="T61" fmla="*/ 117 h 124"/>
                <a:gd name="T62" fmla="*/ 26 w 32"/>
                <a:gd name="T63" fmla="*/ 116 h 124"/>
                <a:gd name="T64" fmla="*/ 29 w 32"/>
                <a:gd name="T65" fmla="*/ 114 h 124"/>
                <a:gd name="T66" fmla="*/ 32 w 32"/>
                <a:gd name="T67" fmla="*/ 113 h 124"/>
                <a:gd name="T68" fmla="*/ 32 w 32"/>
                <a:gd name="T69" fmla="*/ 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3" name="Freeform 255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4 h 104"/>
                <a:gd name="T42" fmla="*/ 3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2 h 104"/>
                <a:gd name="T50" fmla="*/ 10 w 27"/>
                <a:gd name="T51" fmla="*/ 102 h 104"/>
                <a:gd name="T52" fmla="*/ 11 w 27"/>
                <a:gd name="T53" fmla="*/ 101 h 104"/>
                <a:gd name="T54" fmla="*/ 13 w 27"/>
                <a:gd name="T55" fmla="*/ 101 h 104"/>
                <a:gd name="T56" fmla="*/ 16 w 27"/>
                <a:gd name="T57" fmla="*/ 100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5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4" name="Freeform 256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>
                <a:gd name="T0" fmla="*/ 22 w 22"/>
                <a:gd name="T1" fmla="*/ 2 h 84"/>
                <a:gd name="T2" fmla="*/ 22 w 22"/>
                <a:gd name="T3" fmla="*/ 2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4 h 84"/>
                <a:gd name="T48" fmla="*/ 5 w 22"/>
                <a:gd name="T49" fmla="*/ 84 h 84"/>
                <a:gd name="T50" fmla="*/ 7 w 22"/>
                <a:gd name="T51" fmla="*/ 83 h 84"/>
                <a:gd name="T52" fmla="*/ 9 w 22"/>
                <a:gd name="T53" fmla="*/ 83 h 84"/>
                <a:gd name="T54" fmla="*/ 10 w 22"/>
                <a:gd name="T55" fmla="*/ 82 h 84"/>
                <a:gd name="T56" fmla="*/ 12 w 22"/>
                <a:gd name="T57" fmla="*/ 82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5" name="Freeform 257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4 h 65"/>
                <a:gd name="T26" fmla="*/ 6 w 17"/>
                <a:gd name="T27" fmla="*/ 64 h 65"/>
                <a:gd name="T28" fmla="*/ 8 w 17"/>
                <a:gd name="T29" fmla="*/ 63 h 65"/>
                <a:gd name="T30" fmla="*/ 11 w 17"/>
                <a:gd name="T31" fmla="*/ 62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6" name="Freeform 258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 h 46"/>
                <a:gd name="T18" fmla="*/ 0 w 14"/>
                <a:gd name="T19" fmla="*/ 46 h 46"/>
                <a:gd name="T20" fmla="*/ 1 w 14"/>
                <a:gd name="T21" fmla="*/ 46 h 46"/>
                <a:gd name="T22" fmla="*/ 1 w 14"/>
                <a:gd name="T23" fmla="*/ 46 h 46"/>
                <a:gd name="T24" fmla="*/ 3 w 14"/>
                <a:gd name="T25" fmla="*/ 46 h 46"/>
                <a:gd name="T26" fmla="*/ 4 w 14"/>
                <a:gd name="T27" fmla="*/ 44 h 46"/>
                <a:gd name="T28" fmla="*/ 7 w 14"/>
                <a:gd name="T29" fmla="*/ 44 h 46"/>
                <a:gd name="T30" fmla="*/ 9 w 14"/>
                <a:gd name="T31" fmla="*/ 43 h 46"/>
                <a:gd name="T32" fmla="*/ 11 w 14"/>
                <a:gd name="T33" fmla="*/ 42 h 46"/>
                <a:gd name="T34" fmla="*/ 14 w 14"/>
                <a:gd name="T35" fmla="*/ 41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7" name="Freeform 259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7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8" name="Freeform 260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8 w 14"/>
                <a:gd name="T3" fmla="*/ 14 h 14"/>
                <a:gd name="T4" fmla="*/ 9 w 14"/>
                <a:gd name="T5" fmla="*/ 13 h 14"/>
                <a:gd name="T6" fmla="*/ 10 w 14"/>
                <a:gd name="T7" fmla="*/ 13 h 14"/>
                <a:gd name="T8" fmla="*/ 11 w 14"/>
                <a:gd name="T9" fmla="*/ 12 h 14"/>
                <a:gd name="T10" fmla="*/ 13 w 14"/>
                <a:gd name="T11" fmla="*/ 11 h 14"/>
                <a:gd name="T12" fmla="*/ 13 w 14"/>
                <a:gd name="T13" fmla="*/ 10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5 h 14"/>
                <a:gd name="T22" fmla="*/ 13 w 14"/>
                <a:gd name="T23" fmla="*/ 4 h 14"/>
                <a:gd name="T24" fmla="*/ 11 w 14"/>
                <a:gd name="T25" fmla="*/ 3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3 h 14"/>
                <a:gd name="T42" fmla="*/ 1 w 14"/>
                <a:gd name="T43" fmla="*/ 4 h 14"/>
                <a:gd name="T44" fmla="*/ 1 w 14"/>
                <a:gd name="T45" fmla="*/ 5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1 w 14"/>
                <a:gd name="T53" fmla="*/ 10 h 14"/>
                <a:gd name="T54" fmla="*/ 1 w 14"/>
                <a:gd name="T55" fmla="*/ 11 h 14"/>
                <a:gd name="T56" fmla="*/ 2 w 14"/>
                <a:gd name="T57" fmla="*/ 12 h 14"/>
                <a:gd name="T58" fmla="*/ 3 w 14"/>
                <a:gd name="T59" fmla="*/ 13 h 14"/>
                <a:gd name="T60" fmla="*/ 4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79" name="Freeform 261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3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3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0" name="Freeform 262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7 h 7"/>
                <a:gd name="T6" fmla="*/ 5 w 5"/>
                <a:gd name="T7" fmla="*/ 6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6 h 7"/>
                <a:gd name="T28" fmla="*/ 1 w 5"/>
                <a:gd name="T29" fmla="*/ 7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1" name="Freeform 263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7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2 h 92"/>
                <a:gd name="T20" fmla="*/ 18 w 19"/>
                <a:gd name="T21" fmla="*/ 89 h 92"/>
                <a:gd name="T22" fmla="*/ 16 w 19"/>
                <a:gd name="T23" fmla="*/ 82 h 92"/>
                <a:gd name="T24" fmla="*/ 15 w 19"/>
                <a:gd name="T25" fmla="*/ 70 h 92"/>
                <a:gd name="T26" fmla="*/ 14 w 19"/>
                <a:gd name="T27" fmla="*/ 57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2" name="Freeform 264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4 h 104"/>
                <a:gd name="T6" fmla="*/ 22 w 27"/>
                <a:gd name="T7" fmla="*/ 10 h 104"/>
                <a:gd name="T8" fmla="*/ 20 w 27"/>
                <a:gd name="T9" fmla="*/ 19 h 104"/>
                <a:gd name="T10" fmla="*/ 18 w 27"/>
                <a:gd name="T11" fmla="*/ 32 h 104"/>
                <a:gd name="T12" fmla="*/ 16 w 27"/>
                <a:gd name="T13" fmla="*/ 49 h 104"/>
                <a:gd name="T14" fmla="*/ 18 w 27"/>
                <a:gd name="T15" fmla="*/ 74 h 104"/>
                <a:gd name="T16" fmla="*/ 20 w 27"/>
                <a:gd name="T17" fmla="*/ 104 h 104"/>
                <a:gd name="T18" fmla="*/ 5 w 27"/>
                <a:gd name="T19" fmla="*/ 104 h 104"/>
                <a:gd name="T20" fmla="*/ 5 w 27"/>
                <a:gd name="T21" fmla="*/ 101 h 104"/>
                <a:gd name="T22" fmla="*/ 4 w 27"/>
                <a:gd name="T23" fmla="*/ 92 h 104"/>
                <a:gd name="T24" fmla="*/ 2 w 27"/>
                <a:gd name="T25" fmla="*/ 80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1 h 104"/>
                <a:gd name="T32" fmla="*/ 4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3" name="Freeform 265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>
                <a:gd name="T0" fmla="*/ 6 w 18"/>
                <a:gd name="T1" fmla="*/ 2 h 81"/>
                <a:gd name="T2" fmla="*/ 6 w 18"/>
                <a:gd name="T3" fmla="*/ 3 h 81"/>
                <a:gd name="T4" fmla="*/ 5 w 18"/>
                <a:gd name="T5" fmla="*/ 8 h 81"/>
                <a:gd name="T6" fmla="*/ 2 w 18"/>
                <a:gd name="T7" fmla="*/ 15 h 81"/>
                <a:gd name="T8" fmla="*/ 1 w 18"/>
                <a:gd name="T9" fmla="*/ 25 h 81"/>
                <a:gd name="T10" fmla="*/ 0 w 18"/>
                <a:gd name="T11" fmla="*/ 37 h 81"/>
                <a:gd name="T12" fmla="*/ 1 w 18"/>
                <a:gd name="T13" fmla="*/ 50 h 81"/>
                <a:gd name="T14" fmla="*/ 2 w 18"/>
                <a:gd name="T15" fmla="*/ 65 h 81"/>
                <a:gd name="T16" fmla="*/ 5 w 18"/>
                <a:gd name="T17" fmla="*/ 81 h 81"/>
                <a:gd name="T18" fmla="*/ 16 w 18"/>
                <a:gd name="T19" fmla="*/ 80 h 81"/>
                <a:gd name="T20" fmla="*/ 16 w 18"/>
                <a:gd name="T21" fmla="*/ 78 h 81"/>
                <a:gd name="T22" fmla="*/ 15 w 18"/>
                <a:gd name="T23" fmla="*/ 72 h 81"/>
                <a:gd name="T24" fmla="*/ 14 w 18"/>
                <a:gd name="T25" fmla="*/ 61 h 81"/>
                <a:gd name="T26" fmla="*/ 13 w 18"/>
                <a:gd name="T27" fmla="*/ 50 h 81"/>
                <a:gd name="T28" fmla="*/ 12 w 18"/>
                <a:gd name="T29" fmla="*/ 37 h 81"/>
                <a:gd name="T30" fmla="*/ 12 w 18"/>
                <a:gd name="T31" fmla="*/ 24 h 81"/>
                <a:gd name="T32" fmla="*/ 14 w 18"/>
                <a:gd name="T33" fmla="*/ 11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4" name="Freeform 266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4 h 69"/>
                <a:gd name="T14" fmla="*/ 1 w 14"/>
                <a:gd name="T15" fmla="*/ 56 h 69"/>
                <a:gd name="T16" fmla="*/ 4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4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2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5" name="Freeform 267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3 h 57"/>
                <a:gd name="T4" fmla="*/ 3 w 12"/>
                <a:gd name="T5" fmla="*/ 5 h 57"/>
                <a:gd name="T6" fmla="*/ 2 w 12"/>
                <a:gd name="T7" fmla="*/ 11 h 57"/>
                <a:gd name="T8" fmla="*/ 0 w 12"/>
                <a:gd name="T9" fmla="*/ 18 h 57"/>
                <a:gd name="T10" fmla="*/ 0 w 12"/>
                <a:gd name="T11" fmla="*/ 26 h 57"/>
                <a:gd name="T12" fmla="*/ 0 w 12"/>
                <a:gd name="T13" fmla="*/ 35 h 57"/>
                <a:gd name="T14" fmla="*/ 2 w 12"/>
                <a:gd name="T15" fmla="*/ 46 h 57"/>
                <a:gd name="T16" fmla="*/ 3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10 w 12"/>
                <a:gd name="T23" fmla="*/ 50 h 57"/>
                <a:gd name="T24" fmla="*/ 10 w 12"/>
                <a:gd name="T25" fmla="*/ 43 h 57"/>
                <a:gd name="T26" fmla="*/ 9 w 12"/>
                <a:gd name="T27" fmla="*/ 35 h 57"/>
                <a:gd name="T28" fmla="*/ 7 w 12"/>
                <a:gd name="T29" fmla="*/ 26 h 57"/>
                <a:gd name="T30" fmla="*/ 9 w 12"/>
                <a:gd name="T31" fmla="*/ 17 h 57"/>
                <a:gd name="T32" fmla="*/ 10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6" name="Freeform 268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9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7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4 h 45"/>
                <a:gd name="T22" fmla="*/ 9 w 10"/>
                <a:gd name="T23" fmla="*/ 41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7" name="Freeform 269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3 h 34"/>
                <a:gd name="T6" fmla="*/ 0 w 7"/>
                <a:gd name="T7" fmla="*/ 6 h 34"/>
                <a:gd name="T8" fmla="*/ 0 w 7"/>
                <a:gd name="T9" fmla="*/ 10 h 34"/>
                <a:gd name="T10" fmla="*/ 0 w 7"/>
                <a:gd name="T11" fmla="*/ 15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5 w 7"/>
                <a:gd name="T19" fmla="*/ 34 h 34"/>
                <a:gd name="T20" fmla="*/ 5 w 7"/>
                <a:gd name="T21" fmla="*/ 32 h 34"/>
                <a:gd name="T22" fmla="*/ 5 w 7"/>
                <a:gd name="T23" fmla="*/ 29 h 34"/>
                <a:gd name="T24" fmla="*/ 4 w 7"/>
                <a:gd name="T25" fmla="*/ 25 h 34"/>
                <a:gd name="T26" fmla="*/ 4 w 7"/>
                <a:gd name="T27" fmla="*/ 21 h 34"/>
                <a:gd name="T28" fmla="*/ 4 w 7"/>
                <a:gd name="T29" fmla="*/ 15 h 34"/>
                <a:gd name="T30" fmla="*/ 4 w 7"/>
                <a:gd name="T31" fmla="*/ 10 h 34"/>
                <a:gd name="T32" fmla="*/ 4 w 7"/>
                <a:gd name="T33" fmla="*/ 4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8" name="Freeform 270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4 h 91"/>
                <a:gd name="T6" fmla="*/ 19 w 24"/>
                <a:gd name="T7" fmla="*/ 8 h 91"/>
                <a:gd name="T8" fmla="*/ 17 w 24"/>
                <a:gd name="T9" fmla="*/ 16 h 91"/>
                <a:gd name="T10" fmla="*/ 15 w 24"/>
                <a:gd name="T11" fmla="*/ 28 h 91"/>
                <a:gd name="T12" fmla="*/ 14 w 24"/>
                <a:gd name="T13" fmla="*/ 43 h 91"/>
                <a:gd name="T14" fmla="*/ 15 w 24"/>
                <a:gd name="T15" fmla="*/ 64 h 91"/>
                <a:gd name="T16" fmla="*/ 18 w 24"/>
                <a:gd name="T17" fmla="*/ 91 h 91"/>
                <a:gd name="T18" fmla="*/ 5 w 24"/>
                <a:gd name="T19" fmla="*/ 91 h 91"/>
                <a:gd name="T20" fmla="*/ 4 w 24"/>
                <a:gd name="T21" fmla="*/ 88 h 91"/>
                <a:gd name="T22" fmla="*/ 3 w 24"/>
                <a:gd name="T23" fmla="*/ 81 h 91"/>
                <a:gd name="T24" fmla="*/ 1 w 24"/>
                <a:gd name="T25" fmla="*/ 70 h 91"/>
                <a:gd name="T26" fmla="*/ 0 w 24"/>
                <a:gd name="T27" fmla="*/ 56 h 91"/>
                <a:gd name="T28" fmla="*/ 0 w 24"/>
                <a:gd name="T29" fmla="*/ 42 h 91"/>
                <a:gd name="T30" fmla="*/ 1 w 24"/>
                <a:gd name="T31" fmla="*/ 27 h 91"/>
                <a:gd name="T32" fmla="*/ 4 w 24"/>
                <a:gd name="T33" fmla="*/ 13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89" name="Freeform 271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7 w 19"/>
                <a:gd name="T7" fmla="*/ 7 h 77"/>
                <a:gd name="T8" fmla="*/ 14 w 19"/>
                <a:gd name="T9" fmla="*/ 13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4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5 h 77"/>
                <a:gd name="T22" fmla="*/ 3 w 19"/>
                <a:gd name="T23" fmla="*/ 69 h 77"/>
                <a:gd name="T24" fmla="*/ 2 w 19"/>
                <a:gd name="T25" fmla="*/ 60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3 w 19"/>
                <a:gd name="T33" fmla="*/ 11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90" name="Freeform 272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 h 64"/>
                <a:gd name="T6" fmla="*/ 12 w 15"/>
                <a:gd name="T7" fmla="*/ 6 h 64"/>
                <a:gd name="T8" fmla="*/ 11 w 15"/>
                <a:gd name="T9" fmla="*/ 12 h 64"/>
                <a:gd name="T10" fmla="*/ 10 w 15"/>
                <a:gd name="T11" fmla="*/ 20 h 64"/>
                <a:gd name="T12" fmla="*/ 9 w 15"/>
                <a:gd name="T13" fmla="*/ 30 h 64"/>
                <a:gd name="T14" fmla="*/ 10 w 15"/>
                <a:gd name="T15" fmla="*/ 45 h 64"/>
                <a:gd name="T16" fmla="*/ 11 w 15"/>
                <a:gd name="T17" fmla="*/ 64 h 64"/>
                <a:gd name="T18" fmla="*/ 2 w 15"/>
                <a:gd name="T19" fmla="*/ 64 h 64"/>
                <a:gd name="T20" fmla="*/ 2 w 15"/>
                <a:gd name="T21" fmla="*/ 62 h 64"/>
                <a:gd name="T22" fmla="*/ 1 w 15"/>
                <a:gd name="T23" fmla="*/ 57 h 64"/>
                <a:gd name="T24" fmla="*/ 0 w 15"/>
                <a:gd name="T25" fmla="*/ 49 h 64"/>
                <a:gd name="T26" fmla="*/ 0 w 15"/>
                <a:gd name="T27" fmla="*/ 40 h 64"/>
                <a:gd name="T28" fmla="*/ 0 w 15"/>
                <a:gd name="T29" fmla="*/ 29 h 64"/>
                <a:gd name="T30" fmla="*/ 0 w 15"/>
                <a:gd name="T31" fmla="*/ 19 h 64"/>
                <a:gd name="T32" fmla="*/ 1 w 15"/>
                <a:gd name="T33" fmla="*/ 8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91" name="Freeform 273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 h 51"/>
                <a:gd name="T6" fmla="*/ 10 w 12"/>
                <a:gd name="T7" fmla="*/ 4 h 51"/>
                <a:gd name="T8" fmla="*/ 9 w 12"/>
                <a:gd name="T9" fmla="*/ 9 h 51"/>
                <a:gd name="T10" fmla="*/ 9 w 12"/>
                <a:gd name="T11" fmla="*/ 16 h 51"/>
                <a:gd name="T12" fmla="*/ 8 w 12"/>
                <a:gd name="T13" fmla="*/ 24 h 51"/>
                <a:gd name="T14" fmla="*/ 8 w 12"/>
                <a:gd name="T15" fmla="*/ 36 h 51"/>
                <a:gd name="T16" fmla="*/ 9 w 12"/>
                <a:gd name="T17" fmla="*/ 51 h 51"/>
                <a:gd name="T18" fmla="*/ 2 w 12"/>
                <a:gd name="T19" fmla="*/ 51 h 51"/>
                <a:gd name="T20" fmla="*/ 2 w 12"/>
                <a:gd name="T21" fmla="*/ 50 h 51"/>
                <a:gd name="T22" fmla="*/ 2 w 12"/>
                <a:gd name="T23" fmla="*/ 45 h 51"/>
                <a:gd name="T24" fmla="*/ 1 w 12"/>
                <a:gd name="T25" fmla="*/ 39 h 51"/>
                <a:gd name="T26" fmla="*/ 1 w 12"/>
                <a:gd name="T27" fmla="*/ 31 h 51"/>
                <a:gd name="T28" fmla="*/ 0 w 12"/>
                <a:gd name="T29" fmla="*/ 23 h 51"/>
                <a:gd name="T30" fmla="*/ 1 w 12"/>
                <a:gd name="T31" fmla="*/ 15 h 51"/>
                <a:gd name="T32" fmla="*/ 2 w 12"/>
                <a:gd name="T33" fmla="*/ 7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92" name="Freeform 274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3 h 37"/>
                <a:gd name="T8" fmla="*/ 7 w 9"/>
                <a:gd name="T9" fmla="*/ 6 h 37"/>
                <a:gd name="T10" fmla="*/ 6 w 9"/>
                <a:gd name="T11" fmla="*/ 10 h 37"/>
                <a:gd name="T12" fmla="*/ 6 w 9"/>
                <a:gd name="T13" fmla="*/ 17 h 37"/>
                <a:gd name="T14" fmla="*/ 6 w 9"/>
                <a:gd name="T15" fmla="*/ 25 h 37"/>
                <a:gd name="T16" fmla="*/ 7 w 9"/>
                <a:gd name="T17" fmla="*/ 37 h 37"/>
                <a:gd name="T18" fmla="*/ 2 w 9"/>
                <a:gd name="T19" fmla="*/ 37 h 37"/>
                <a:gd name="T20" fmla="*/ 1 w 9"/>
                <a:gd name="T21" fmla="*/ 36 h 37"/>
                <a:gd name="T22" fmla="*/ 1 w 9"/>
                <a:gd name="T23" fmla="*/ 32 h 37"/>
                <a:gd name="T24" fmla="*/ 1 w 9"/>
                <a:gd name="T25" fmla="*/ 28 h 37"/>
                <a:gd name="T26" fmla="*/ 0 w 9"/>
                <a:gd name="T27" fmla="*/ 23 h 37"/>
                <a:gd name="T28" fmla="*/ 0 w 9"/>
                <a:gd name="T29" fmla="*/ 16 h 37"/>
                <a:gd name="T30" fmla="*/ 0 w 9"/>
                <a:gd name="T31" fmla="*/ 10 h 37"/>
                <a:gd name="T32" fmla="*/ 1 w 9"/>
                <a:gd name="T33" fmla="*/ 4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93" name="Rectangle 275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zh-CN"/>
            </a:p>
          </p:txBody>
        </p:sp>
        <p:sp>
          <p:nvSpPr>
            <p:cNvPr id="812194" name="Freeform 276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1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5 h 55"/>
                <a:gd name="T20" fmla="*/ 3 w 46"/>
                <a:gd name="T21" fmla="*/ 54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3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5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2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95" name="Freeform 277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6 h 10"/>
                <a:gd name="T6" fmla="*/ 1 w 37"/>
                <a:gd name="T7" fmla="*/ 6 h 10"/>
                <a:gd name="T8" fmla="*/ 1 w 37"/>
                <a:gd name="T9" fmla="*/ 5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6 h 10"/>
                <a:gd name="T36" fmla="*/ 36 w 37"/>
                <a:gd name="T37" fmla="*/ 6 h 10"/>
                <a:gd name="T38" fmla="*/ 36 w 37"/>
                <a:gd name="T39" fmla="*/ 6 h 10"/>
                <a:gd name="T40" fmla="*/ 34 w 37"/>
                <a:gd name="T41" fmla="*/ 5 h 10"/>
                <a:gd name="T42" fmla="*/ 33 w 37"/>
                <a:gd name="T43" fmla="*/ 5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5 h 10"/>
                <a:gd name="T62" fmla="*/ 5 w 37"/>
                <a:gd name="T63" fmla="*/ 6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96" name="Freeform 278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97" name="Freeform 279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10 h 113"/>
                <a:gd name="T4" fmla="*/ 19 w 61"/>
                <a:gd name="T5" fmla="*/ 113 h 113"/>
                <a:gd name="T6" fmla="*/ 18 w 61"/>
                <a:gd name="T7" fmla="*/ 98 h 113"/>
                <a:gd name="T8" fmla="*/ 61 w 61"/>
                <a:gd name="T9" fmla="*/ 105 h 113"/>
                <a:gd name="T10" fmla="*/ 61 w 61"/>
                <a:gd name="T11" fmla="*/ 99 h 113"/>
                <a:gd name="T12" fmla="*/ 30 w 61"/>
                <a:gd name="T13" fmla="*/ 96 h 113"/>
                <a:gd name="T14" fmla="*/ 29 w 61"/>
                <a:gd name="T15" fmla="*/ 83 h 113"/>
                <a:gd name="T16" fmla="*/ 9 w 61"/>
                <a:gd name="T17" fmla="*/ 83 h 113"/>
                <a:gd name="T18" fmla="*/ 8 w 61"/>
                <a:gd name="T19" fmla="*/ 80 h 113"/>
                <a:gd name="T20" fmla="*/ 7 w 61"/>
                <a:gd name="T21" fmla="*/ 76 h 113"/>
                <a:gd name="T22" fmla="*/ 6 w 61"/>
                <a:gd name="T23" fmla="*/ 69 h 113"/>
                <a:gd name="T24" fmla="*/ 4 w 61"/>
                <a:gd name="T25" fmla="*/ 59 h 113"/>
                <a:gd name="T26" fmla="*/ 2 w 61"/>
                <a:gd name="T27" fmla="*/ 48 h 113"/>
                <a:gd name="T28" fmla="*/ 1 w 61"/>
                <a:gd name="T29" fmla="*/ 34 h 113"/>
                <a:gd name="T30" fmla="*/ 2 w 61"/>
                <a:gd name="T31" fmla="*/ 20 h 113"/>
                <a:gd name="T32" fmla="*/ 6 w 61"/>
                <a:gd name="T33" fmla="*/ 3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98" name="Freeform 280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199" name="Freeform 281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2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1 h 45"/>
                <a:gd name="T26" fmla="*/ 80 w 132"/>
                <a:gd name="T27" fmla="*/ 30 h 45"/>
                <a:gd name="T28" fmla="*/ 82 w 132"/>
                <a:gd name="T29" fmla="*/ 27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4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2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0" name="Freeform 282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1" name="Freeform 283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6 h 36"/>
                <a:gd name="T4" fmla="*/ 132 w 132"/>
                <a:gd name="T5" fmla="*/ 35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2" name="Freeform 284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3" name="Freeform 285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2 w 249"/>
                <a:gd name="T5" fmla="*/ 14 h 209"/>
                <a:gd name="T6" fmla="*/ 75 w 249"/>
                <a:gd name="T7" fmla="*/ 13 h 209"/>
                <a:gd name="T8" fmla="*/ 78 w 249"/>
                <a:gd name="T9" fmla="*/ 12 h 209"/>
                <a:gd name="T10" fmla="*/ 83 w 249"/>
                <a:gd name="T11" fmla="*/ 11 h 209"/>
                <a:gd name="T12" fmla="*/ 88 w 249"/>
                <a:gd name="T13" fmla="*/ 10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5 h 209"/>
                <a:gd name="T20" fmla="*/ 120 w 249"/>
                <a:gd name="T21" fmla="*/ 4 h 209"/>
                <a:gd name="T22" fmla="*/ 132 w 249"/>
                <a:gd name="T23" fmla="*/ 3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40 h 209"/>
                <a:gd name="T42" fmla="*/ 225 w 249"/>
                <a:gd name="T43" fmla="*/ 51 h 209"/>
                <a:gd name="T44" fmla="*/ 239 w 249"/>
                <a:gd name="T45" fmla="*/ 117 h 209"/>
                <a:gd name="T46" fmla="*/ 246 w 249"/>
                <a:gd name="T47" fmla="*/ 145 h 209"/>
                <a:gd name="T48" fmla="*/ 246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1 h 209"/>
                <a:gd name="T56" fmla="*/ 0 w 249"/>
                <a:gd name="T57" fmla="*/ 164 h 209"/>
                <a:gd name="T58" fmla="*/ 25 w 249"/>
                <a:gd name="T59" fmla="*/ 151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6 h 209"/>
                <a:gd name="T66" fmla="*/ 32 w 249"/>
                <a:gd name="T67" fmla="*/ 25 h 209"/>
                <a:gd name="T68" fmla="*/ 36 w 249"/>
                <a:gd name="T69" fmla="*/ 24 h 209"/>
                <a:gd name="T70" fmla="*/ 42 w 249"/>
                <a:gd name="T71" fmla="*/ 22 h 209"/>
                <a:gd name="T72" fmla="*/ 49 w 249"/>
                <a:gd name="T73" fmla="*/ 22 h 209"/>
                <a:gd name="T74" fmla="*/ 57 w 249"/>
                <a:gd name="T75" fmla="*/ 24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4" name="Freeform 286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>
                <a:gd name="T0" fmla="*/ 79 w 80"/>
                <a:gd name="T1" fmla="*/ 4 h 92"/>
                <a:gd name="T2" fmla="*/ 79 w 80"/>
                <a:gd name="T3" fmla="*/ 4 h 92"/>
                <a:gd name="T4" fmla="*/ 77 w 80"/>
                <a:gd name="T5" fmla="*/ 4 h 92"/>
                <a:gd name="T6" fmla="*/ 75 w 80"/>
                <a:gd name="T7" fmla="*/ 3 h 92"/>
                <a:gd name="T8" fmla="*/ 73 w 80"/>
                <a:gd name="T9" fmla="*/ 3 h 92"/>
                <a:gd name="T10" fmla="*/ 69 w 80"/>
                <a:gd name="T11" fmla="*/ 2 h 92"/>
                <a:gd name="T12" fmla="*/ 66 w 80"/>
                <a:gd name="T13" fmla="*/ 2 h 92"/>
                <a:gd name="T14" fmla="*/ 61 w 80"/>
                <a:gd name="T15" fmla="*/ 2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 h 92"/>
                <a:gd name="T22" fmla="*/ 39 w 80"/>
                <a:gd name="T23" fmla="*/ 2 h 92"/>
                <a:gd name="T24" fmla="*/ 32 w 80"/>
                <a:gd name="T25" fmla="*/ 3 h 92"/>
                <a:gd name="T26" fmla="*/ 26 w 80"/>
                <a:gd name="T27" fmla="*/ 4 h 92"/>
                <a:gd name="T28" fmla="*/ 19 w 80"/>
                <a:gd name="T29" fmla="*/ 6 h 92"/>
                <a:gd name="T30" fmla="*/ 12 w 80"/>
                <a:gd name="T31" fmla="*/ 9 h 92"/>
                <a:gd name="T32" fmla="*/ 5 w 80"/>
                <a:gd name="T33" fmla="*/ 12 h 92"/>
                <a:gd name="T34" fmla="*/ 5 w 80"/>
                <a:gd name="T35" fmla="*/ 13 h 92"/>
                <a:gd name="T36" fmla="*/ 4 w 80"/>
                <a:gd name="T37" fmla="*/ 18 h 92"/>
                <a:gd name="T38" fmla="*/ 2 w 80"/>
                <a:gd name="T39" fmla="*/ 26 h 92"/>
                <a:gd name="T40" fmla="*/ 0 w 80"/>
                <a:gd name="T41" fmla="*/ 36 h 92"/>
                <a:gd name="T42" fmla="*/ 0 w 80"/>
                <a:gd name="T43" fmla="*/ 47 h 92"/>
                <a:gd name="T44" fmla="*/ 0 w 80"/>
                <a:gd name="T45" fmla="*/ 61 h 92"/>
                <a:gd name="T46" fmla="*/ 3 w 80"/>
                <a:gd name="T47" fmla="*/ 75 h 92"/>
                <a:gd name="T48" fmla="*/ 6 w 80"/>
                <a:gd name="T49" fmla="*/ 89 h 92"/>
                <a:gd name="T50" fmla="*/ 7 w 80"/>
                <a:gd name="T51" fmla="*/ 89 h 92"/>
                <a:gd name="T52" fmla="*/ 9 w 80"/>
                <a:gd name="T53" fmla="*/ 89 h 92"/>
                <a:gd name="T54" fmla="*/ 10 w 80"/>
                <a:gd name="T55" fmla="*/ 89 h 92"/>
                <a:gd name="T56" fmla="*/ 12 w 80"/>
                <a:gd name="T57" fmla="*/ 89 h 92"/>
                <a:gd name="T58" fmla="*/ 16 w 80"/>
                <a:gd name="T59" fmla="*/ 88 h 92"/>
                <a:gd name="T60" fmla="*/ 19 w 80"/>
                <a:gd name="T61" fmla="*/ 88 h 92"/>
                <a:gd name="T62" fmla="*/ 23 w 80"/>
                <a:gd name="T63" fmla="*/ 88 h 92"/>
                <a:gd name="T64" fmla="*/ 27 w 80"/>
                <a:gd name="T65" fmla="*/ 88 h 92"/>
                <a:gd name="T66" fmla="*/ 33 w 80"/>
                <a:gd name="T67" fmla="*/ 88 h 92"/>
                <a:gd name="T68" fmla="*/ 39 w 80"/>
                <a:gd name="T69" fmla="*/ 88 h 92"/>
                <a:gd name="T70" fmla="*/ 45 w 80"/>
                <a:gd name="T71" fmla="*/ 88 h 92"/>
                <a:gd name="T72" fmla="*/ 51 w 80"/>
                <a:gd name="T73" fmla="*/ 88 h 92"/>
                <a:gd name="T74" fmla="*/ 58 w 80"/>
                <a:gd name="T75" fmla="*/ 89 h 92"/>
                <a:gd name="T76" fmla="*/ 65 w 80"/>
                <a:gd name="T77" fmla="*/ 89 h 92"/>
                <a:gd name="T78" fmla="*/ 72 w 80"/>
                <a:gd name="T79" fmla="*/ 90 h 92"/>
                <a:gd name="T80" fmla="*/ 80 w 80"/>
                <a:gd name="T81" fmla="*/ 92 h 92"/>
                <a:gd name="T82" fmla="*/ 80 w 80"/>
                <a:gd name="T83" fmla="*/ 89 h 92"/>
                <a:gd name="T84" fmla="*/ 79 w 80"/>
                <a:gd name="T85" fmla="*/ 82 h 92"/>
                <a:gd name="T86" fmla="*/ 77 w 80"/>
                <a:gd name="T87" fmla="*/ 71 h 92"/>
                <a:gd name="T88" fmla="*/ 76 w 80"/>
                <a:gd name="T89" fmla="*/ 58 h 92"/>
                <a:gd name="T90" fmla="*/ 76 w 80"/>
                <a:gd name="T91" fmla="*/ 44 h 92"/>
                <a:gd name="T92" fmla="*/ 76 w 80"/>
                <a:gd name="T93" fmla="*/ 30 h 92"/>
                <a:gd name="T94" fmla="*/ 77 w 80"/>
                <a:gd name="T95" fmla="*/ 16 h 92"/>
                <a:gd name="T96" fmla="*/ 79 w 80"/>
                <a:gd name="T97" fmla="*/ 4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5" name="Freeform 287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>
                <a:gd name="T0" fmla="*/ 1 w 131"/>
                <a:gd name="T1" fmla="*/ 68 h 90"/>
                <a:gd name="T2" fmla="*/ 0 w 131"/>
                <a:gd name="T3" fmla="*/ 78 h 90"/>
                <a:gd name="T4" fmla="*/ 86 w 131"/>
                <a:gd name="T5" fmla="*/ 90 h 90"/>
                <a:gd name="T6" fmla="*/ 86 w 131"/>
                <a:gd name="T7" fmla="*/ 90 h 90"/>
                <a:gd name="T8" fmla="*/ 88 w 131"/>
                <a:gd name="T9" fmla="*/ 89 h 90"/>
                <a:gd name="T10" fmla="*/ 91 w 131"/>
                <a:gd name="T11" fmla="*/ 88 h 90"/>
                <a:gd name="T12" fmla="*/ 94 w 131"/>
                <a:gd name="T13" fmla="*/ 85 h 90"/>
                <a:gd name="T14" fmla="*/ 98 w 131"/>
                <a:gd name="T15" fmla="*/ 83 h 90"/>
                <a:gd name="T16" fmla="*/ 102 w 131"/>
                <a:gd name="T17" fmla="*/ 80 h 90"/>
                <a:gd name="T18" fmla="*/ 107 w 131"/>
                <a:gd name="T19" fmla="*/ 75 h 90"/>
                <a:gd name="T20" fmla="*/ 112 w 131"/>
                <a:gd name="T21" fmla="*/ 71 h 90"/>
                <a:gd name="T22" fmla="*/ 116 w 131"/>
                <a:gd name="T23" fmla="*/ 66 h 90"/>
                <a:gd name="T24" fmla="*/ 121 w 131"/>
                <a:gd name="T25" fmla="*/ 60 h 90"/>
                <a:gd name="T26" fmla="*/ 124 w 131"/>
                <a:gd name="T27" fmla="*/ 54 h 90"/>
                <a:gd name="T28" fmla="*/ 128 w 131"/>
                <a:gd name="T29" fmla="*/ 47 h 90"/>
                <a:gd name="T30" fmla="*/ 130 w 131"/>
                <a:gd name="T31" fmla="*/ 40 h 90"/>
                <a:gd name="T32" fmla="*/ 131 w 131"/>
                <a:gd name="T33" fmla="*/ 32 h 90"/>
                <a:gd name="T34" fmla="*/ 131 w 131"/>
                <a:gd name="T35" fmla="*/ 22 h 90"/>
                <a:gd name="T36" fmla="*/ 129 w 131"/>
                <a:gd name="T37" fmla="*/ 13 h 90"/>
                <a:gd name="T38" fmla="*/ 129 w 131"/>
                <a:gd name="T39" fmla="*/ 13 h 90"/>
                <a:gd name="T40" fmla="*/ 128 w 131"/>
                <a:gd name="T41" fmla="*/ 11 h 90"/>
                <a:gd name="T42" fmla="*/ 127 w 131"/>
                <a:gd name="T43" fmla="*/ 10 h 90"/>
                <a:gd name="T44" fmla="*/ 126 w 131"/>
                <a:gd name="T45" fmla="*/ 7 h 90"/>
                <a:gd name="T46" fmla="*/ 123 w 131"/>
                <a:gd name="T47" fmla="*/ 4 h 90"/>
                <a:gd name="T48" fmla="*/ 120 w 131"/>
                <a:gd name="T49" fmla="*/ 3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5 h 90"/>
                <a:gd name="T58" fmla="*/ 116 w 131"/>
                <a:gd name="T59" fmla="*/ 12 h 90"/>
                <a:gd name="T60" fmla="*/ 117 w 131"/>
                <a:gd name="T61" fmla="*/ 19 h 90"/>
                <a:gd name="T62" fmla="*/ 117 w 131"/>
                <a:gd name="T63" fmla="*/ 29 h 90"/>
                <a:gd name="T64" fmla="*/ 116 w 131"/>
                <a:gd name="T65" fmla="*/ 40 h 90"/>
                <a:gd name="T66" fmla="*/ 114 w 131"/>
                <a:gd name="T67" fmla="*/ 52 h 90"/>
                <a:gd name="T68" fmla="*/ 108 w 131"/>
                <a:gd name="T69" fmla="*/ 63 h 90"/>
                <a:gd name="T70" fmla="*/ 108 w 131"/>
                <a:gd name="T71" fmla="*/ 63 h 90"/>
                <a:gd name="T72" fmla="*/ 108 w 131"/>
                <a:gd name="T73" fmla="*/ 64 h 90"/>
                <a:gd name="T74" fmla="*/ 107 w 131"/>
                <a:gd name="T75" fmla="*/ 64 h 90"/>
                <a:gd name="T76" fmla="*/ 106 w 131"/>
                <a:gd name="T77" fmla="*/ 66 h 90"/>
                <a:gd name="T78" fmla="*/ 105 w 131"/>
                <a:gd name="T79" fmla="*/ 67 h 90"/>
                <a:gd name="T80" fmla="*/ 102 w 131"/>
                <a:gd name="T81" fmla="*/ 68 h 90"/>
                <a:gd name="T82" fmla="*/ 100 w 131"/>
                <a:gd name="T83" fmla="*/ 69 h 90"/>
                <a:gd name="T84" fmla="*/ 98 w 131"/>
                <a:gd name="T85" fmla="*/ 70 h 90"/>
                <a:gd name="T86" fmla="*/ 95 w 131"/>
                <a:gd name="T87" fmla="*/ 70 h 90"/>
                <a:gd name="T88" fmla="*/ 92 w 131"/>
                <a:gd name="T89" fmla="*/ 71 h 90"/>
                <a:gd name="T90" fmla="*/ 89 w 131"/>
                <a:gd name="T91" fmla="*/ 73 h 90"/>
                <a:gd name="T92" fmla="*/ 85 w 131"/>
                <a:gd name="T93" fmla="*/ 73 h 90"/>
                <a:gd name="T94" fmla="*/ 81 w 131"/>
                <a:gd name="T95" fmla="*/ 73 h 90"/>
                <a:gd name="T96" fmla="*/ 78 w 131"/>
                <a:gd name="T97" fmla="*/ 73 h 90"/>
                <a:gd name="T98" fmla="*/ 73 w 131"/>
                <a:gd name="T99" fmla="*/ 73 h 90"/>
                <a:gd name="T100" fmla="*/ 68 w 131"/>
                <a:gd name="T101" fmla="*/ 71 h 90"/>
                <a:gd name="T102" fmla="*/ 68 w 131"/>
                <a:gd name="T103" fmla="*/ 83 h 90"/>
                <a:gd name="T104" fmla="*/ 3 w 131"/>
                <a:gd name="T105" fmla="*/ 76 h 90"/>
                <a:gd name="T106" fmla="*/ 1 w 131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6" name="Freeform 288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>
                <a:gd name="T0" fmla="*/ 97 w 97"/>
                <a:gd name="T1" fmla="*/ 10 h 30"/>
                <a:gd name="T2" fmla="*/ 1 w 97"/>
                <a:gd name="T3" fmla="*/ 0 h 30"/>
                <a:gd name="T4" fmla="*/ 0 w 97"/>
                <a:gd name="T5" fmla="*/ 10 h 30"/>
                <a:gd name="T6" fmla="*/ 94 w 97"/>
                <a:gd name="T7" fmla="*/ 30 h 30"/>
                <a:gd name="T8" fmla="*/ 97 w 97"/>
                <a:gd name="T9" fmla="*/ 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7" name="Freeform 289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1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8" name="Freeform 290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>
                <a:gd name="T0" fmla="*/ 28 w 28"/>
                <a:gd name="T1" fmla="*/ 5 h 11"/>
                <a:gd name="T2" fmla="*/ 0 w 28"/>
                <a:gd name="T3" fmla="*/ 0 h 11"/>
                <a:gd name="T4" fmla="*/ 0 w 28"/>
                <a:gd name="T5" fmla="*/ 6 h 11"/>
                <a:gd name="T6" fmla="*/ 27 w 28"/>
                <a:gd name="T7" fmla="*/ 11 h 11"/>
                <a:gd name="T8" fmla="*/ 28 w 28"/>
                <a:gd name="T9" fmla="*/ 5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09" name="Freeform 291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>
                <a:gd name="T0" fmla="*/ 0 w 162"/>
                <a:gd name="T1" fmla="*/ 16 h 54"/>
                <a:gd name="T2" fmla="*/ 0 w 162"/>
                <a:gd name="T3" fmla="*/ 16 h 54"/>
                <a:gd name="T4" fmla="*/ 1 w 162"/>
                <a:gd name="T5" fmla="*/ 16 h 54"/>
                <a:gd name="T6" fmla="*/ 3 w 162"/>
                <a:gd name="T7" fmla="*/ 16 h 54"/>
                <a:gd name="T8" fmla="*/ 5 w 162"/>
                <a:gd name="T9" fmla="*/ 15 h 54"/>
                <a:gd name="T10" fmla="*/ 7 w 162"/>
                <a:gd name="T11" fmla="*/ 15 h 54"/>
                <a:gd name="T12" fmla="*/ 11 w 162"/>
                <a:gd name="T13" fmla="*/ 14 h 54"/>
                <a:gd name="T14" fmla="*/ 14 w 162"/>
                <a:gd name="T15" fmla="*/ 14 h 54"/>
                <a:gd name="T16" fmla="*/ 18 w 162"/>
                <a:gd name="T17" fmla="*/ 13 h 54"/>
                <a:gd name="T18" fmla="*/ 21 w 162"/>
                <a:gd name="T19" fmla="*/ 12 h 54"/>
                <a:gd name="T20" fmla="*/ 25 w 162"/>
                <a:gd name="T21" fmla="*/ 10 h 54"/>
                <a:gd name="T22" fmla="*/ 28 w 162"/>
                <a:gd name="T23" fmla="*/ 9 h 54"/>
                <a:gd name="T24" fmla="*/ 32 w 162"/>
                <a:gd name="T25" fmla="*/ 8 h 54"/>
                <a:gd name="T26" fmla="*/ 35 w 162"/>
                <a:gd name="T27" fmla="*/ 6 h 54"/>
                <a:gd name="T28" fmla="*/ 38 w 162"/>
                <a:gd name="T29" fmla="*/ 4 h 54"/>
                <a:gd name="T30" fmla="*/ 41 w 162"/>
                <a:gd name="T31" fmla="*/ 2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60 w 162"/>
                <a:gd name="T41" fmla="*/ 29 h 54"/>
                <a:gd name="T42" fmla="*/ 159 w 162"/>
                <a:gd name="T43" fmla="*/ 30 h 54"/>
                <a:gd name="T44" fmla="*/ 158 w 162"/>
                <a:gd name="T45" fmla="*/ 33 h 54"/>
                <a:gd name="T46" fmla="*/ 155 w 162"/>
                <a:gd name="T47" fmla="*/ 34 h 54"/>
                <a:gd name="T48" fmla="*/ 153 w 162"/>
                <a:gd name="T49" fmla="*/ 36 h 54"/>
                <a:gd name="T50" fmla="*/ 151 w 162"/>
                <a:gd name="T51" fmla="*/ 38 h 54"/>
                <a:gd name="T52" fmla="*/ 147 w 162"/>
                <a:gd name="T53" fmla="*/ 41 h 54"/>
                <a:gd name="T54" fmla="*/ 145 w 162"/>
                <a:gd name="T55" fmla="*/ 43 h 54"/>
                <a:gd name="T56" fmla="*/ 141 w 162"/>
                <a:gd name="T57" fmla="*/ 45 h 54"/>
                <a:gd name="T58" fmla="*/ 138 w 162"/>
                <a:gd name="T59" fmla="*/ 48 h 54"/>
                <a:gd name="T60" fmla="*/ 136 w 162"/>
                <a:gd name="T61" fmla="*/ 49 h 54"/>
                <a:gd name="T62" fmla="*/ 132 w 162"/>
                <a:gd name="T63" fmla="*/ 51 h 54"/>
                <a:gd name="T64" fmla="*/ 129 w 162"/>
                <a:gd name="T65" fmla="*/ 52 h 54"/>
                <a:gd name="T66" fmla="*/ 126 w 162"/>
                <a:gd name="T67" fmla="*/ 54 h 54"/>
                <a:gd name="T68" fmla="*/ 0 w 162"/>
                <a:gd name="T69" fmla="*/ 1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0" name="Freeform 292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>
                <a:gd name="T0" fmla="*/ 6 w 58"/>
                <a:gd name="T1" fmla="*/ 26 h 26"/>
                <a:gd name="T2" fmla="*/ 58 w 58"/>
                <a:gd name="T3" fmla="*/ 10 h 26"/>
                <a:gd name="T4" fmla="*/ 26 w 58"/>
                <a:gd name="T5" fmla="*/ 0 h 26"/>
                <a:gd name="T6" fmla="*/ 0 w 58"/>
                <a:gd name="T7" fmla="*/ 3 h 26"/>
                <a:gd name="T8" fmla="*/ 0 w 58"/>
                <a:gd name="T9" fmla="*/ 25 h 26"/>
                <a:gd name="T10" fmla="*/ 6 w 58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1" name="Freeform 293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>
                <a:gd name="T0" fmla="*/ 31 w 31"/>
                <a:gd name="T1" fmla="*/ 3 h 124"/>
                <a:gd name="T2" fmla="*/ 31 w 31"/>
                <a:gd name="T3" fmla="*/ 2 h 124"/>
                <a:gd name="T4" fmla="*/ 30 w 31"/>
                <a:gd name="T5" fmla="*/ 2 h 124"/>
                <a:gd name="T6" fmla="*/ 30 w 31"/>
                <a:gd name="T7" fmla="*/ 2 h 124"/>
                <a:gd name="T8" fmla="*/ 29 w 31"/>
                <a:gd name="T9" fmla="*/ 2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 h 124"/>
                <a:gd name="T30" fmla="*/ 3 w 31"/>
                <a:gd name="T31" fmla="*/ 3 h 124"/>
                <a:gd name="T32" fmla="*/ 0 w 31"/>
                <a:gd name="T33" fmla="*/ 6 h 124"/>
                <a:gd name="T34" fmla="*/ 0 w 31"/>
                <a:gd name="T35" fmla="*/ 124 h 124"/>
                <a:gd name="T36" fmla="*/ 1 w 31"/>
                <a:gd name="T37" fmla="*/ 124 h 124"/>
                <a:gd name="T38" fmla="*/ 1 w 31"/>
                <a:gd name="T39" fmla="*/ 124 h 124"/>
                <a:gd name="T40" fmla="*/ 2 w 31"/>
                <a:gd name="T41" fmla="*/ 124 h 124"/>
                <a:gd name="T42" fmla="*/ 3 w 31"/>
                <a:gd name="T43" fmla="*/ 124 h 124"/>
                <a:gd name="T44" fmla="*/ 5 w 31"/>
                <a:gd name="T45" fmla="*/ 123 h 124"/>
                <a:gd name="T46" fmla="*/ 7 w 31"/>
                <a:gd name="T47" fmla="*/ 123 h 124"/>
                <a:gd name="T48" fmla="*/ 8 w 31"/>
                <a:gd name="T49" fmla="*/ 123 h 124"/>
                <a:gd name="T50" fmla="*/ 10 w 31"/>
                <a:gd name="T51" fmla="*/ 121 h 124"/>
                <a:gd name="T52" fmla="*/ 13 w 31"/>
                <a:gd name="T53" fmla="*/ 121 h 124"/>
                <a:gd name="T54" fmla="*/ 15 w 31"/>
                <a:gd name="T55" fmla="*/ 120 h 124"/>
                <a:gd name="T56" fmla="*/ 17 w 31"/>
                <a:gd name="T57" fmla="*/ 119 h 124"/>
                <a:gd name="T58" fmla="*/ 21 w 31"/>
                <a:gd name="T59" fmla="*/ 118 h 124"/>
                <a:gd name="T60" fmla="*/ 23 w 31"/>
                <a:gd name="T61" fmla="*/ 117 h 124"/>
                <a:gd name="T62" fmla="*/ 26 w 31"/>
                <a:gd name="T63" fmla="*/ 116 h 124"/>
                <a:gd name="T64" fmla="*/ 29 w 31"/>
                <a:gd name="T65" fmla="*/ 113 h 124"/>
                <a:gd name="T66" fmla="*/ 31 w 31"/>
                <a:gd name="T67" fmla="*/ 112 h 124"/>
                <a:gd name="T68" fmla="*/ 31 w 31"/>
                <a:gd name="T69" fmla="*/ 3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2" name="Freeform 294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 h 104"/>
                <a:gd name="T30" fmla="*/ 2 w 27"/>
                <a:gd name="T31" fmla="*/ 4 h 104"/>
                <a:gd name="T32" fmla="*/ 0 w 27"/>
                <a:gd name="T33" fmla="*/ 5 h 104"/>
                <a:gd name="T34" fmla="*/ 0 w 27"/>
                <a:gd name="T35" fmla="*/ 104 h 104"/>
                <a:gd name="T36" fmla="*/ 0 w 27"/>
                <a:gd name="T37" fmla="*/ 104 h 104"/>
                <a:gd name="T38" fmla="*/ 1 w 27"/>
                <a:gd name="T39" fmla="*/ 104 h 104"/>
                <a:gd name="T40" fmla="*/ 1 w 27"/>
                <a:gd name="T41" fmla="*/ 104 h 104"/>
                <a:gd name="T42" fmla="*/ 2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3 h 104"/>
                <a:gd name="T50" fmla="*/ 9 w 27"/>
                <a:gd name="T51" fmla="*/ 103 h 104"/>
                <a:gd name="T52" fmla="*/ 11 w 27"/>
                <a:gd name="T53" fmla="*/ 102 h 104"/>
                <a:gd name="T54" fmla="*/ 13 w 27"/>
                <a:gd name="T55" fmla="*/ 102 h 104"/>
                <a:gd name="T56" fmla="*/ 15 w 27"/>
                <a:gd name="T57" fmla="*/ 101 h 104"/>
                <a:gd name="T58" fmla="*/ 18 w 27"/>
                <a:gd name="T59" fmla="*/ 99 h 104"/>
                <a:gd name="T60" fmla="*/ 20 w 27"/>
                <a:gd name="T61" fmla="*/ 98 h 104"/>
                <a:gd name="T62" fmla="*/ 22 w 27"/>
                <a:gd name="T63" fmla="*/ 97 h 104"/>
                <a:gd name="T64" fmla="*/ 25 w 27"/>
                <a:gd name="T65" fmla="*/ 96 h 104"/>
                <a:gd name="T66" fmla="*/ 27 w 27"/>
                <a:gd name="T67" fmla="*/ 94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3" name="Freeform 295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>
                <a:gd name="T0" fmla="*/ 22 w 22"/>
                <a:gd name="T1" fmla="*/ 3 h 84"/>
                <a:gd name="T2" fmla="*/ 22 w 22"/>
                <a:gd name="T3" fmla="*/ 3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3 h 84"/>
                <a:gd name="T32" fmla="*/ 0 w 22"/>
                <a:gd name="T33" fmla="*/ 4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3 w 22"/>
                <a:gd name="T43" fmla="*/ 84 h 84"/>
                <a:gd name="T44" fmla="*/ 4 w 22"/>
                <a:gd name="T45" fmla="*/ 84 h 84"/>
                <a:gd name="T46" fmla="*/ 5 w 22"/>
                <a:gd name="T47" fmla="*/ 84 h 84"/>
                <a:gd name="T48" fmla="*/ 6 w 22"/>
                <a:gd name="T49" fmla="*/ 84 h 84"/>
                <a:gd name="T50" fmla="*/ 7 w 22"/>
                <a:gd name="T51" fmla="*/ 83 h 84"/>
                <a:gd name="T52" fmla="*/ 10 w 22"/>
                <a:gd name="T53" fmla="*/ 83 h 84"/>
                <a:gd name="T54" fmla="*/ 11 w 22"/>
                <a:gd name="T55" fmla="*/ 82 h 84"/>
                <a:gd name="T56" fmla="*/ 13 w 22"/>
                <a:gd name="T57" fmla="*/ 82 h 84"/>
                <a:gd name="T58" fmla="*/ 14 w 22"/>
                <a:gd name="T59" fmla="*/ 81 h 84"/>
                <a:gd name="T60" fmla="*/ 17 w 22"/>
                <a:gd name="T61" fmla="*/ 80 h 84"/>
                <a:gd name="T62" fmla="*/ 19 w 22"/>
                <a:gd name="T63" fmla="*/ 79 h 84"/>
                <a:gd name="T64" fmla="*/ 20 w 22"/>
                <a:gd name="T65" fmla="*/ 77 h 84"/>
                <a:gd name="T66" fmla="*/ 22 w 22"/>
                <a:gd name="T67" fmla="*/ 76 h 84"/>
                <a:gd name="T68" fmla="*/ 22 w 22"/>
                <a:gd name="T69" fmla="*/ 3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4" name="Freeform 296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>
                <a:gd name="T0" fmla="*/ 18 w 18"/>
                <a:gd name="T1" fmla="*/ 2 h 66"/>
                <a:gd name="T2" fmla="*/ 18 w 18"/>
                <a:gd name="T3" fmla="*/ 2 h 66"/>
                <a:gd name="T4" fmla="*/ 17 w 18"/>
                <a:gd name="T5" fmla="*/ 2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 h 66"/>
                <a:gd name="T16" fmla="*/ 0 w 18"/>
                <a:gd name="T17" fmla="*/ 3 h 66"/>
                <a:gd name="T18" fmla="*/ 0 w 18"/>
                <a:gd name="T19" fmla="*/ 66 h 66"/>
                <a:gd name="T20" fmla="*/ 0 w 18"/>
                <a:gd name="T21" fmla="*/ 66 h 66"/>
                <a:gd name="T22" fmla="*/ 2 w 18"/>
                <a:gd name="T23" fmla="*/ 66 h 66"/>
                <a:gd name="T24" fmla="*/ 4 w 18"/>
                <a:gd name="T25" fmla="*/ 65 h 66"/>
                <a:gd name="T26" fmla="*/ 6 w 18"/>
                <a:gd name="T27" fmla="*/ 65 h 66"/>
                <a:gd name="T28" fmla="*/ 9 w 18"/>
                <a:gd name="T29" fmla="*/ 64 h 66"/>
                <a:gd name="T30" fmla="*/ 12 w 18"/>
                <a:gd name="T31" fmla="*/ 62 h 66"/>
                <a:gd name="T32" fmla="*/ 14 w 18"/>
                <a:gd name="T33" fmla="*/ 61 h 66"/>
                <a:gd name="T34" fmla="*/ 18 w 18"/>
                <a:gd name="T35" fmla="*/ 59 h 66"/>
                <a:gd name="T36" fmla="*/ 18 w 18"/>
                <a:gd name="T37" fmla="*/ 2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5" name="Freeform 297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 h 45"/>
                <a:gd name="T18" fmla="*/ 0 w 14"/>
                <a:gd name="T19" fmla="*/ 45 h 45"/>
                <a:gd name="T20" fmla="*/ 2 w 14"/>
                <a:gd name="T21" fmla="*/ 45 h 45"/>
                <a:gd name="T22" fmla="*/ 2 w 14"/>
                <a:gd name="T23" fmla="*/ 45 h 45"/>
                <a:gd name="T24" fmla="*/ 4 w 14"/>
                <a:gd name="T25" fmla="*/ 45 h 45"/>
                <a:gd name="T26" fmla="*/ 5 w 14"/>
                <a:gd name="T27" fmla="*/ 44 h 45"/>
                <a:gd name="T28" fmla="*/ 7 w 14"/>
                <a:gd name="T29" fmla="*/ 44 h 45"/>
                <a:gd name="T30" fmla="*/ 10 w 14"/>
                <a:gd name="T31" fmla="*/ 43 h 45"/>
                <a:gd name="T32" fmla="*/ 12 w 14"/>
                <a:gd name="T33" fmla="*/ 42 h 45"/>
                <a:gd name="T34" fmla="*/ 14 w 14"/>
                <a:gd name="T35" fmla="*/ 4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6" name="Freeform 298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4 w 9"/>
                <a:gd name="T29" fmla="*/ 27 h 27"/>
                <a:gd name="T30" fmla="*/ 5 w 9"/>
                <a:gd name="T31" fmla="*/ 25 h 27"/>
                <a:gd name="T32" fmla="*/ 8 w 9"/>
                <a:gd name="T33" fmla="*/ 24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7" name="Freeform 299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9 w 14"/>
                <a:gd name="T3" fmla="*/ 14 h 14"/>
                <a:gd name="T4" fmla="*/ 10 w 14"/>
                <a:gd name="T5" fmla="*/ 13 h 14"/>
                <a:gd name="T6" fmla="*/ 11 w 14"/>
                <a:gd name="T7" fmla="*/ 13 h 14"/>
                <a:gd name="T8" fmla="*/ 12 w 14"/>
                <a:gd name="T9" fmla="*/ 11 h 14"/>
                <a:gd name="T10" fmla="*/ 13 w 14"/>
                <a:gd name="T11" fmla="*/ 10 h 14"/>
                <a:gd name="T12" fmla="*/ 13 w 14"/>
                <a:gd name="T13" fmla="*/ 9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4 h 14"/>
                <a:gd name="T22" fmla="*/ 13 w 14"/>
                <a:gd name="T23" fmla="*/ 3 h 14"/>
                <a:gd name="T24" fmla="*/ 12 w 14"/>
                <a:gd name="T25" fmla="*/ 2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2 h 14"/>
                <a:gd name="T42" fmla="*/ 2 w 14"/>
                <a:gd name="T43" fmla="*/ 3 h 14"/>
                <a:gd name="T44" fmla="*/ 2 w 14"/>
                <a:gd name="T45" fmla="*/ 4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2 w 14"/>
                <a:gd name="T53" fmla="*/ 9 h 14"/>
                <a:gd name="T54" fmla="*/ 2 w 14"/>
                <a:gd name="T55" fmla="*/ 10 h 14"/>
                <a:gd name="T56" fmla="*/ 3 w 14"/>
                <a:gd name="T57" fmla="*/ 11 h 14"/>
                <a:gd name="T58" fmla="*/ 4 w 14"/>
                <a:gd name="T59" fmla="*/ 13 h 14"/>
                <a:gd name="T60" fmla="*/ 5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8" name="Freeform 300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7 h 7"/>
                <a:gd name="T4" fmla="*/ 5 w 7"/>
                <a:gd name="T5" fmla="*/ 6 h 7"/>
                <a:gd name="T6" fmla="*/ 5 w 7"/>
                <a:gd name="T7" fmla="*/ 4 h 7"/>
                <a:gd name="T8" fmla="*/ 7 w 7"/>
                <a:gd name="T9" fmla="*/ 3 h 7"/>
                <a:gd name="T10" fmla="*/ 5 w 7"/>
                <a:gd name="T11" fmla="*/ 2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 h 7"/>
                <a:gd name="T24" fmla="*/ 0 w 7"/>
                <a:gd name="T25" fmla="*/ 3 h 7"/>
                <a:gd name="T26" fmla="*/ 0 w 7"/>
                <a:gd name="T27" fmla="*/ 4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19" name="Freeform 301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>
                <a:gd name="T0" fmla="*/ 4 w 6"/>
                <a:gd name="T1" fmla="*/ 7 h 7"/>
                <a:gd name="T2" fmla="*/ 5 w 6"/>
                <a:gd name="T3" fmla="*/ 7 h 7"/>
                <a:gd name="T4" fmla="*/ 6 w 6"/>
                <a:gd name="T5" fmla="*/ 7 h 7"/>
                <a:gd name="T6" fmla="*/ 6 w 6"/>
                <a:gd name="T7" fmla="*/ 6 h 7"/>
                <a:gd name="T8" fmla="*/ 6 w 6"/>
                <a:gd name="T9" fmla="*/ 3 h 7"/>
                <a:gd name="T10" fmla="*/ 6 w 6"/>
                <a:gd name="T11" fmla="*/ 2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2 h 7"/>
                <a:gd name="T24" fmla="*/ 0 w 6"/>
                <a:gd name="T25" fmla="*/ 3 h 7"/>
                <a:gd name="T26" fmla="*/ 0 w 6"/>
                <a:gd name="T27" fmla="*/ 6 h 7"/>
                <a:gd name="T28" fmla="*/ 1 w 6"/>
                <a:gd name="T29" fmla="*/ 7 h 7"/>
                <a:gd name="T30" fmla="*/ 3 w 6"/>
                <a:gd name="T31" fmla="*/ 7 h 7"/>
                <a:gd name="T32" fmla="*/ 4 w 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0" name="Freeform 302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>
                <a:gd name="T0" fmla="*/ 6 w 18"/>
                <a:gd name="T1" fmla="*/ 2 h 93"/>
                <a:gd name="T2" fmla="*/ 6 w 18"/>
                <a:gd name="T3" fmla="*/ 4 h 93"/>
                <a:gd name="T4" fmla="*/ 3 w 18"/>
                <a:gd name="T5" fmla="*/ 9 h 93"/>
                <a:gd name="T6" fmla="*/ 2 w 18"/>
                <a:gd name="T7" fmla="*/ 17 h 93"/>
                <a:gd name="T8" fmla="*/ 1 w 18"/>
                <a:gd name="T9" fmla="*/ 29 h 93"/>
                <a:gd name="T10" fmla="*/ 0 w 18"/>
                <a:gd name="T11" fmla="*/ 41 h 93"/>
                <a:gd name="T12" fmla="*/ 0 w 18"/>
                <a:gd name="T13" fmla="*/ 58 h 93"/>
                <a:gd name="T14" fmla="*/ 1 w 18"/>
                <a:gd name="T15" fmla="*/ 74 h 93"/>
                <a:gd name="T16" fmla="*/ 4 w 18"/>
                <a:gd name="T17" fmla="*/ 93 h 93"/>
                <a:gd name="T18" fmla="*/ 18 w 18"/>
                <a:gd name="T19" fmla="*/ 93 h 93"/>
                <a:gd name="T20" fmla="*/ 17 w 18"/>
                <a:gd name="T21" fmla="*/ 89 h 93"/>
                <a:gd name="T22" fmla="*/ 16 w 18"/>
                <a:gd name="T23" fmla="*/ 82 h 93"/>
                <a:gd name="T24" fmla="*/ 15 w 18"/>
                <a:gd name="T25" fmla="*/ 71 h 93"/>
                <a:gd name="T26" fmla="*/ 14 w 18"/>
                <a:gd name="T27" fmla="*/ 58 h 93"/>
                <a:gd name="T28" fmla="*/ 13 w 18"/>
                <a:gd name="T29" fmla="*/ 43 h 93"/>
                <a:gd name="T30" fmla="*/ 13 w 18"/>
                <a:gd name="T31" fmla="*/ 27 h 93"/>
                <a:gd name="T32" fmla="*/ 15 w 18"/>
                <a:gd name="T33" fmla="*/ 13 h 93"/>
                <a:gd name="T34" fmla="*/ 18 w 18"/>
                <a:gd name="T35" fmla="*/ 2 h 93"/>
                <a:gd name="T36" fmla="*/ 18 w 18"/>
                <a:gd name="T37" fmla="*/ 2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1" name="Freeform 303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3 h 104"/>
                <a:gd name="T6" fmla="*/ 22 w 27"/>
                <a:gd name="T7" fmla="*/ 9 h 104"/>
                <a:gd name="T8" fmla="*/ 20 w 27"/>
                <a:gd name="T9" fmla="*/ 18 h 104"/>
                <a:gd name="T10" fmla="*/ 17 w 27"/>
                <a:gd name="T11" fmla="*/ 31 h 104"/>
                <a:gd name="T12" fmla="*/ 16 w 27"/>
                <a:gd name="T13" fmla="*/ 49 h 104"/>
                <a:gd name="T14" fmla="*/ 17 w 27"/>
                <a:gd name="T15" fmla="*/ 73 h 104"/>
                <a:gd name="T16" fmla="*/ 20 w 27"/>
                <a:gd name="T17" fmla="*/ 104 h 104"/>
                <a:gd name="T18" fmla="*/ 4 w 27"/>
                <a:gd name="T19" fmla="*/ 104 h 104"/>
                <a:gd name="T20" fmla="*/ 4 w 27"/>
                <a:gd name="T21" fmla="*/ 100 h 104"/>
                <a:gd name="T22" fmla="*/ 3 w 27"/>
                <a:gd name="T23" fmla="*/ 92 h 104"/>
                <a:gd name="T24" fmla="*/ 2 w 27"/>
                <a:gd name="T25" fmla="*/ 79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0 h 104"/>
                <a:gd name="T32" fmla="*/ 3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2" name="Freeform 304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>
                <a:gd name="T0" fmla="*/ 6 w 17"/>
                <a:gd name="T1" fmla="*/ 2 h 82"/>
                <a:gd name="T2" fmla="*/ 6 w 17"/>
                <a:gd name="T3" fmla="*/ 4 h 82"/>
                <a:gd name="T4" fmla="*/ 4 w 17"/>
                <a:gd name="T5" fmla="*/ 8 h 82"/>
                <a:gd name="T6" fmla="*/ 2 w 17"/>
                <a:gd name="T7" fmla="*/ 15 h 82"/>
                <a:gd name="T8" fmla="*/ 1 w 17"/>
                <a:gd name="T9" fmla="*/ 26 h 82"/>
                <a:gd name="T10" fmla="*/ 0 w 17"/>
                <a:gd name="T11" fmla="*/ 38 h 82"/>
                <a:gd name="T12" fmla="*/ 1 w 17"/>
                <a:gd name="T13" fmla="*/ 50 h 82"/>
                <a:gd name="T14" fmla="*/ 2 w 17"/>
                <a:gd name="T15" fmla="*/ 66 h 82"/>
                <a:gd name="T16" fmla="*/ 4 w 17"/>
                <a:gd name="T17" fmla="*/ 82 h 82"/>
                <a:gd name="T18" fmla="*/ 16 w 17"/>
                <a:gd name="T19" fmla="*/ 81 h 82"/>
                <a:gd name="T20" fmla="*/ 16 w 17"/>
                <a:gd name="T21" fmla="*/ 78 h 82"/>
                <a:gd name="T22" fmla="*/ 15 w 17"/>
                <a:gd name="T23" fmla="*/ 73 h 82"/>
                <a:gd name="T24" fmla="*/ 14 w 17"/>
                <a:gd name="T25" fmla="*/ 62 h 82"/>
                <a:gd name="T26" fmla="*/ 13 w 17"/>
                <a:gd name="T27" fmla="*/ 50 h 82"/>
                <a:gd name="T28" fmla="*/ 11 w 17"/>
                <a:gd name="T29" fmla="*/ 38 h 82"/>
                <a:gd name="T30" fmla="*/ 11 w 17"/>
                <a:gd name="T31" fmla="*/ 25 h 82"/>
                <a:gd name="T32" fmla="*/ 14 w 17"/>
                <a:gd name="T33" fmla="*/ 12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3" name="Freeform 305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3 w 14"/>
                <a:gd name="T5" fmla="*/ 7 h 69"/>
                <a:gd name="T6" fmla="*/ 2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3 h 69"/>
                <a:gd name="T14" fmla="*/ 1 w 14"/>
                <a:gd name="T15" fmla="*/ 56 h 69"/>
                <a:gd name="T16" fmla="*/ 3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0 w 14"/>
                <a:gd name="T27" fmla="*/ 43 h 69"/>
                <a:gd name="T28" fmla="*/ 9 w 14"/>
                <a:gd name="T29" fmla="*/ 32 h 69"/>
                <a:gd name="T30" fmla="*/ 9 w 14"/>
                <a:gd name="T31" fmla="*/ 20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4" name="Freeform 306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 h 57"/>
                <a:gd name="T4" fmla="*/ 2 w 12"/>
                <a:gd name="T5" fmla="*/ 5 h 57"/>
                <a:gd name="T6" fmla="*/ 1 w 12"/>
                <a:gd name="T7" fmla="*/ 10 h 57"/>
                <a:gd name="T8" fmla="*/ 0 w 12"/>
                <a:gd name="T9" fmla="*/ 17 h 57"/>
                <a:gd name="T10" fmla="*/ 0 w 12"/>
                <a:gd name="T11" fmla="*/ 26 h 57"/>
                <a:gd name="T12" fmla="*/ 0 w 12"/>
                <a:gd name="T13" fmla="*/ 35 h 57"/>
                <a:gd name="T14" fmla="*/ 1 w 12"/>
                <a:gd name="T15" fmla="*/ 45 h 57"/>
                <a:gd name="T16" fmla="*/ 2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9 w 12"/>
                <a:gd name="T23" fmla="*/ 50 h 57"/>
                <a:gd name="T24" fmla="*/ 9 w 12"/>
                <a:gd name="T25" fmla="*/ 43 h 57"/>
                <a:gd name="T26" fmla="*/ 8 w 12"/>
                <a:gd name="T27" fmla="*/ 35 h 57"/>
                <a:gd name="T28" fmla="*/ 7 w 12"/>
                <a:gd name="T29" fmla="*/ 26 h 57"/>
                <a:gd name="T30" fmla="*/ 8 w 12"/>
                <a:gd name="T31" fmla="*/ 16 h 57"/>
                <a:gd name="T32" fmla="*/ 9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5" name="Freeform 307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 h 45"/>
                <a:gd name="T4" fmla="*/ 2 w 9"/>
                <a:gd name="T5" fmla="*/ 4 h 45"/>
                <a:gd name="T6" fmla="*/ 1 w 9"/>
                <a:gd name="T7" fmla="*/ 9 h 45"/>
                <a:gd name="T8" fmla="*/ 1 w 9"/>
                <a:gd name="T9" fmla="*/ 14 h 45"/>
                <a:gd name="T10" fmla="*/ 0 w 9"/>
                <a:gd name="T11" fmla="*/ 21 h 45"/>
                <a:gd name="T12" fmla="*/ 0 w 9"/>
                <a:gd name="T13" fmla="*/ 28 h 45"/>
                <a:gd name="T14" fmla="*/ 1 w 9"/>
                <a:gd name="T15" fmla="*/ 37 h 45"/>
                <a:gd name="T16" fmla="*/ 2 w 9"/>
                <a:gd name="T17" fmla="*/ 45 h 45"/>
                <a:gd name="T18" fmla="*/ 9 w 9"/>
                <a:gd name="T19" fmla="*/ 45 h 45"/>
                <a:gd name="T20" fmla="*/ 9 w 9"/>
                <a:gd name="T21" fmla="*/ 44 h 45"/>
                <a:gd name="T22" fmla="*/ 8 w 9"/>
                <a:gd name="T23" fmla="*/ 40 h 45"/>
                <a:gd name="T24" fmla="*/ 7 w 9"/>
                <a:gd name="T25" fmla="*/ 35 h 45"/>
                <a:gd name="T26" fmla="*/ 7 w 9"/>
                <a:gd name="T27" fmla="*/ 28 h 45"/>
                <a:gd name="T28" fmla="*/ 6 w 9"/>
                <a:gd name="T29" fmla="*/ 21 h 45"/>
                <a:gd name="T30" fmla="*/ 7 w 9"/>
                <a:gd name="T31" fmla="*/ 14 h 45"/>
                <a:gd name="T32" fmla="*/ 7 w 9"/>
                <a:gd name="T33" fmla="*/ 7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6" name="Freeform 308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>
                <a:gd name="T0" fmla="*/ 3 w 7"/>
                <a:gd name="T1" fmla="*/ 2 h 34"/>
                <a:gd name="T2" fmla="*/ 1 w 7"/>
                <a:gd name="T3" fmla="*/ 2 h 34"/>
                <a:gd name="T4" fmla="*/ 1 w 7"/>
                <a:gd name="T5" fmla="*/ 4 h 34"/>
                <a:gd name="T6" fmla="*/ 0 w 7"/>
                <a:gd name="T7" fmla="*/ 6 h 34"/>
                <a:gd name="T8" fmla="*/ 0 w 7"/>
                <a:gd name="T9" fmla="*/ 11 h 34"/>
                <a:gd name="T10" fmla="*/ 0 w 7"/>
                <a:gd name="T11" fmla="*/ 16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6 w 7"/>
                <a:gd name="T19" fmla="*/ 34 h 34"/>
                <a:gd name="T20" fmla="*/ 6 w 7"/>
                <a:gd name="T21" fmla="*/ 33 h 34"/>
                <a:gd name="T22" fmla="*/ 6 w 7"/>
                <a:gd name="T23" fmla="*/ 30 h 34"/>
                <a:gd name="T24" fmla="*/ 5 w 7"/>
                <a:gd name="T25" fmla="*/ 26 h 34"/>
                <a:gd name="T26" fmla="*/ 5 w 7"/>
                <a:gd name="T27" fmla="*/ 21 h 34"/>
                <a:gd name="T28" fmla="*/ 5 w 7"/>
                <a:gd name="T29" fmla="*/ 16 h 34"/>
                <a:gd name="T30" fmla="*/ 5 w 7"/>
                <a:gd name="T31" fmla="*/ 11 h 34"/>
                <a:gd name="T32" fmla="*/ 5 w 7"/>
                <a:gd name="T33" fmla="*/ 5 h 34"/>
                <a:gd name="T34" fmla="*/ 7 w 7"/>
                <a:gd name="T35" fmla="*/ 2 h 34"/>
                <a:gd name="T36" fmla="*/ 7 w 7"/>
                <a:gd name="T37" fmla="*/ 2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7" name="Freeform 309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3 h 91"/>
                <a:gd name="T6" fmla="*/ 19 w 23"/>
                <a:gd name="T7" fmla="*/ 8 h 91"/>
                <a:gd name="T8" fmla="*/ 16 w 23"/>
                <a:gd name="T9" fmla="*/ 16 h 91"/>
                <a:gd name="T10" fmla="*/ 15 w 23"/>
                <a:gd name="T11" fmla="*/ 28 h 91"/>
                <a:gd name="T12" fmla="*/ 14 w 23"/>
                <a:gd name="T13" fmla="*/ 43 h 91"/>
                <a:gd name="T14" fmla="*/ 15 w 23"/>
                <a:gd name="T15" fmla="*/ 64 h 91"/>
                <a:gd name="T16" fmla="*/ 17 w 23"/>
                <a:gd name="T17" fmla="*/ 91 h 91"/>
                <a:gd name="T18" fmla="*/ 5 w 23"/>
                <a:gd name="T19" fmla="*/ 91 h 91"/>
                <a:gd name="T20" fmla="*/ 3 w 23"/>
                <a:gd name="T21" fmla="*/ 87 h 91"/>
                <a:gd name="T22" fmla="*/ 2 w 23"/>
                <a:gd name="T23" fmla="*/ 80 h 91"/>
                <a:gd name="T24" fmla="*/ 1 w 23"/>
                <a:gd name="T25" fmla="*/ 70 h 91"/>
                <a:gd name="T26" fmla="*/ 0 w 23"/>
                <a:gd name="T27" fmla="*/ 56 h 91"/>
                <a:gd name="T28" fmla="*/ 0 w 23"/>
                <a:gd name="T29" fmla="*/ 42 h 91"/>
                <a:gd name="T30" fmla="*/ 1 w 23"/>
                <a:gd name="T31" fmla="*/ 27 h 91"/>
                <a:gd name="T32" fmla="*/ 3 w 23"/>
                <a:gd name="T33" fmla="*/ 12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8" name="Freeform 310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6 w 19"/>
                <a:gd name="T7" fmla="*/ 7 h 77"/>
                <a:gd name="T8" fmla="*/ 14 w 19"/>
                <a:gd name="T9" fmla="*/ 12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3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4 h 77"/>
                <a:gd name="T22" fmla="*/ 2 w 19"/>
                <a:gd name="T23" fmla="*/ 69 h 77"/>
                <a:gd name="T24" fmla="*/ 1 w 19"/>
                <a:gd name="T25" fmla="*/ 59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2 w 19"/>
                <a:gd name="T33" fmla="*/ 10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29" name="Freeform 311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 h 65"/>
                <a:gd name="T4" fmla="*/ 14 w 15"/>
                <a:gd name="T5" fmla="*/ 3 h 65"/>
                <a:gd name="T6" fmla="*/ 13 w 15"/>
                <a:gd name="T7" fmla="*/ 6 h 65"/>
                <a:gd name="T8" fmla="*/ 12 w 15"/>
                <a:gd name="T9" fmla="*/ 12 h 65"/>
                <a:gd name="T10" fmla="*/ 11 w 15"/>
                <a:gd name="T11" fmla="*/ 20 h 65"/>
                <a:gd name="T12" fmla="*/ 10 w 15"/>
                <a:gd name="T13" fmla="*/ 31 h 65"/>
                <a:gd name="T14" fmla="*/ 11 w 15"/>
                <a:gd name="T15" fmla="*/ 46 h 65"/>
                <a:gd name="T16" fmla="*/ 12 w 15"/>
                <a:gd name="T17" fmla="*/ 65 h 65"/>
                <a:gd name="T18" fmla="*/ 3 w 15"/>
                <a:gd name="T19" fmla="*/ 65 h 65"/>
                <a:gd name="T20" fmla="*/ 3 w 15"/>
                <a:gd name="T21" fmla="*/ 62 h 65"/>
                <a:gd name="T22" fmla="*/ 1 w 15"/>
                <a:gd name="T23" fmla="*/ 58 h 65"/>
                <a:gd name="T24" fmla="*/ 0 w 15"/>
                <a:gd name="T25" fmla="*/ 50 h 65"/>
                <a:gd name="T26" fmla="*/ 0 w 15"/>
                <a:gd name="T27" fmla="*/ 40 h 65"/>
                <a:gd name="T28" fmla="*/ 0 w 15"/>
                <a:gd name="T29" fmla="*/ 30 h 65"/>
                <a:gd name="T30" fmla="*/ 0 w 15"/>
                <a:gd name="T31" fmla="*/ 19 h 65"/>
                <a:gd name="T32" fmla="*/ 1 w 15"/>
                <a:gd name="T33" fmla="*/ 9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0" name="Freeform 312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3 h 52"/>
                <a:gd name="T6" fmla="*/ 11 w 13"/>
                <a:gd name="T7" fmla="*/ 5 h 52"/>
                <a:gd name="T8" fmla="*/ 10 w 13"/>
                <a:gd name="T9" fmla="*/ 10 h 52"/>
                <a:gd name="T10" fmla="*/ 10 w 13"/>
                <a:gd name="T11" fmla="*/ 17 h 52"/>
                <a:gd name="T12" fmla="*/ 8 w 13"/>
                <a:gd name="T13" fmla="*/ 25 h 52"/>
                <a:gd name="T14" fmla="*/ 8 w 13"/>
                <a:gd name="T15" fmla="*/ 37 h 52"/>
                <a:gd name="T16" fmla="*/ 10 w 13"/>
                <a:gd name="T17" fmla="*/ 52 h 52"/>
                <a:gd name="T18" fmla="*/ 3 w 13"/>
                <a:gd name="T19" fmla="*/ 52 h 52"/>
                <a:gd name="T20" fmla="*/ 3 w 13"/>
                <a:gd name="T21" fmla="*/ 51 h 52"/>
                <a:gd name="T22" fmla="*/ 3 w 13"/>
                <a:gd name="T23" fmla="*/ 46 h 52"/>
                <a:gd name="T24" fmla="*/ 1 w 13"/>
                <a:gd name="T25" fmla="*/ 40 h 52"/>
                <a:gd name="T26" fmla="*/ 1 w 13"/>
                <a:gd name="T27" fmla="*/ 32 h 52"/>
                <a:gd name="T28" fmla="*/ 0 w 13"/>
                <a:gd name="T29" fmla="*/ 24 h 52"/>
                <a:gd name="T30" fmla="*/ 1 w 13"/>
                <a:gd name="T31" fmla="*/ 16 h 52"/>
                <a:gd name="T32" fmla="*/ 3 w 13"/>
                <a:gd name="T33" fmla="*/ 7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1" name="Freeform 313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 h 38"/>
                <a:gd name="T6" fmla="*/ 9 w 10"/>
                <a:gd name="T7" fmla="*/ 4 h 38"/>
                <a:gd name="T8" fmla="*/ 7 w 10"/>
                <a:gd name="T9" fmla="*/ 6 h 38"/>
                <a:gd name="T10" fmla="*/ 6 w 10"/>
                <a:gd name="T11" fmla="*/ 11 h 38"/>
                <a:gd name="T12" fmla="*/ 6 w 10"/>
                <a:gd name="T13" fmla="*/ 18 h 38"/>
                <a:gd name="T14" fmla="*/ 6 w 10"/>
                <a:gd name="T15" fmla="*/ 26 h 38"/>
                <a:gd name="T16" fmla="*/ 7 w 10"/>
                <a:gd name="T17" fmla="*/ 38 h 38"/>
                <a:gd name="T18" fmla="*/ 3 w 10"/>
                <a:gd name="T19" fmla="*/ 38 h 38"/>
                <a:gd name="T20" fmla="*/ 2 w 10"/>
                <a:gd name="T21" fmla="*/ 37 h 38"/>
                <a:gd name="T22" fmla="*/ 2 w 10"/>
                <a:gd name="T23" fmla="*/ 33 h 38"/>
                <a:gd name="T24" fmla="*/ 2 w 10"/>
                <a:gd name="T25" fmla="*/ 28 h 38"/>
                <a:gd name="T26" fmla="*/ 0 w 10"/>
                <a:gd name="T27" fmla="*/ 24 h 38"/>
                <a:gd name="T28" fmla="*/ 0 w 10"/>
                <a:gd name="T29" fmla="*/ 17 h 38"/>
                <a:gd name="T30" fmla="*/ 0 w 10"/>
                <a:gd name="T31" fmla="*/ 11 h 38"/>
                <a:gd name="T32" fmla="*/ 2 w 10"/>
                <a:gd name="T33" fmla="*/ 5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2" name="Freeform 314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>
                <a:gd name="T0" fmla="*/ 3 w 45"/>
                <a:gd name="T1" fmla="*/ 5 h 55"/>
                <a:gd name="T2" fmla="*/ 3 w 45"/>
                <a:gd name="T3" fmla="*/ 7 h 55"/>
                <a:gd name="T4" fmla="*/ 2 w 45"/>
                <a:gd name="T5" fmla="*/ 9 h 55"/>
                <a:gd name="T6" fmla="*/ 1 w 45"/>
                <a:gd name="T7" fmla="*/ 14 h 55"/>
                <a:gd name="T8" fmla="*/ 0 w 45"/>
                <a:gd name="T9" fmla="*/ 21 h 55"/>
                <a:gd name="T10" fmla="*/ 0 w 45"/>
                <a:gd name="T11" fmla="*/ 28 h 55"/>
                <a:gd name="T12" fmla="*/ 0 w 45"/>
                <a:gd name="T13" fmla="*/ 36 h 55"/>
                <a:gd name="T14" fmla="*/ 0 w 45"/>
                <a:gd name="T15" fmla="*/ 45 h 55"/>
                <a:gd name="T16" fmla="*/ 2 w 45"/>
                <a:gd name="T17" fmla="*/ 55 h 55"/>
                <a:gd name="T18" fmla="*/ 2 w 45"/>
                <a:gd name="T19" fmla="*/ 55 h 55"/>
                <a:gd name="T20" fmla="*/ 2 w 45"/>
                <a:gd name="T21" fmla="*/ 53 h 55"/>
                <a:gd name="T22" fmla="*/ 2 w 45"/>
                <a:gd name="T23" fmla="*/ 51 h 55"/>
                <a:gd name="T24" fmla="*/ 2 w 45"/>
                <a:gd name="T25" fmla="*/ 49 h 55"/>
                <a:gd name="T26" fmla="*/ 2 w 45"/>
                <a:gd name="T27" fmla="*/ 45 h 55"/>
                <a:gd name="T28" fmla="*/ 3 w 45"/>
                <a:gd name="T29" fmla="*/ 43 h 55"/>
                <a:gd name="T30" fmla="*/ 3 w 45"/>
                <a:gd name="T31" fmla="*/ 38 h 55"/>
                <a:gd name="T32" fmla="*/ 5 w 45"/>
                <a:gd name="T33" fmla="*/ 35 h 55"/>
                <a:gd name="T34" fmla="*/ 6 w 45"/>
                <a:gd name="T35" fmla="*/ 31 h 55"/>
                <a:gd name="T36" fmla="*/ 7 w 45"/>
                <a:gd name="T37" fmla="*/ 28 h 55"/>
                <a:gd name="T38" fmla="*/ 8 w 45"/>
                <a:gd name="T39" fmla="*/ 24 h 55"/>
                <a:gd name="T40" fmla="*/ 10 w 45"/>
                <a:gd name="T41" fmla="*/ 21 h 55"/>
                <a:gd name="T42" fmla="*/ 14 w 45"/>
                <a:gd name="T43" fmla="*/ 18 h 55"/>
                <a:gd name="T44" fmla="*/ 16 w 45"/>
                <a:gd name="T45" fmla="*/ 16 h 55"/>
                <a:gd name="T46" fmla="*/ 21 w 45"/>
                <a:gd name="T47" fmla="*/ 15 h 55"/>
                <a:gd name="T48" fmla="*/ 26 w 45"/>
                <a:gd name="T49" fmla="*/ 14 h 55"/>
                <a:gd name="T50" fmla="*/ 26 w 45"/>
                <a:gd name="T51" fmla="*/ 13 h 55"/>
                <a:gd name="T52" fmla="*/ 26 w 45"/>
                <a:gd name="T53" fmla="*/ 13 h 55"/>
                <a:gd name="T54" fmla="*/ 28 w 45"/>
                <a:gd name="T55" fmla="*/ 11 h 55"/>
                <a:gd name="T56" fmla="*/ 29 w 45"/>
                <a:gd name="T57" fmla="*/ 10 h 55"/>
                <a:gd name="T58" fmla="*/ 33 w 45"/>
                <a:gd name="T59" fmla="*/ 9 h 55"/>
                <a:gd name="T60" fmla="*/ 36 w 45"/>
                <a:gd name="T61" fmla="*/ 7 h 55"/>
                <a:gd name="T62" fmla="*/ 41 w 45"/>
                <a:gd name="T63" fmla="*/ 4 h 55"/>
                <a:gd name="T64" fmla="*/ 45 w 45"/>
                <a:gd name="T65" fmla="*/ 2 h 55"/>
                <a:gd name="T66" fmla="*/ 45 w 45"/>
                <a:gd name="T67" fmla="*/ 2 h 55"/>
                <a:gd name="T68" fmla="*/ 44 w 45"/>
                <a:gd name="T69" fmla="*/ 2 h 55"/>
                <a:gd name="T70" fmla="*/ 43 w 45"/>
                <a:gd name="T71" fmla="*/ 2 h 55"/>
                <a:gd name="T72" fmla="*/ 42 w 45"/>
                <a:gd name="T73" fmla="*/ 2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 h 55"/>
                <a:gd name="T92" fmla="*/ 10 w 45"/>
                <a:gd name="T93" fmla="*/ 2 h 55"/>
                <a:gd name="T94" fmla="*/ 7 w 45"/>
                <a:gd name="T95" fmla="*/ 3 h 55"/>
                <a:gd name="T96" fmla="*/ 3 w 45"/>
                <a:gd name="T97" fmla="*/ 5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3" name="Freeform 315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3 w 37"/>
                <a:gd name="T13" fmla="*/ 3 h 10"/>
                <a:gd name="T14" fmla="*/ 4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5 h 10"/>
                <a:gd name="T40" fmla="*/ 34 w 37"/>
                <a:gd name="T41" fmla="*/ 4 h 10"/>
                <a:gd name="T42" fmla="*/ 32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4 w 37"/>
                <a:gd name="T49" fmla="*/ 3 h 10"/>
                <a:gd name="T50" fmla="*/ 22 w 37"/>
                <a:gd name="T51" fmla="*/ 2 h 10"/>
                <a:gd name="T52" fmla="*/ 18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4 h 10"/>
                <a:gd name="T62" fmla="*/ 4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4" name="Freeform 316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3 w 37"/>
                <a:gd name="T13" fmla="*/ 4 h 11"/>
                <a:gd name="T14" fmla="*/ 4 w 37"/>
                <a:gd name="T15" fmla="*/ 2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2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4 w 37"/>
                <a:gd name="T49" fmla="*/ 4 h 11"/>
                <a:gd name="T50" fmla="*/ 22 w 37"/>
                <a:gd name="T51" fmla="*/ 2 h 11"/>
                <a:gd name="T52" fmla="*/ 18 w 37"/>
                <a:gd name="T53" fmla="*/ 2 h 11"/>
                <a:gd name="T54" fmla="*/ 15 w 37"/>
                <a:gd name="T55" fmla="*/ 2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4 w 37"/>
                <a:gd name="T63" fmla="*/ 6 h 11"/>
                <a:gd name="T64" fmla="*/ 2 w 37"/>
                <a:gd name="T65" fmla="*/ 8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5" name="Freeform 317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10 h 114"/>
                <a:gd name="T4" fmla="*/ 18 w 60"/>
                <a:gd name="T5" fmla="*/ 114 h 114"/>
                <a:gd name="T6" fmla="*/ 17 w 60"/>
                <a:gd name="T7" fmla="*/ 98 h 114"/>
                <a:gd name="T8" fmla="*/ 60 w 60"/>
                <a:gd name="T9" fmla="*/ 105 h 114"/>
                <a:gd name="T10" fmla="*/ 60 w 60"/>
                <a:gd name="T11" fmla="*/ 100 h 114"/>
                <a:gd name="T12" fmla="*/ 30 w 60"/>
                <a:gd name="T13" fmla="*/ 96 h 114"/>
                <a:gd name="T14" fmla="*/ 29 w 60"/>
                <a:gd name="T15" fmla="*/ 83 h 114"/>
                <a:gd name="T16" fmla="*/ 9 w 60"/>
                <a:gd name="T17" fmla="*/ 83 h 114"/>
                <a:gd name="T18" fmla="*/ 8 w 60"/>
                <a:gd name="T19" fmla="*/ 81 h 114"/>
                <a:gd name="T20" fmla="*/ 7 w 60"/>
                <a:gd name="T21" fmla="*/ 76 h 114"/>
                <a:gd name="T22" fmla="*/ 6 w 60"/>
                <a:gd name="T23" fmla="*/ 69 h 114"/>
                <a:gd name="T24" fmla="*/ 3 w 60"/>
                <a:gd name="T25" fmla="*/ 60 h 114"/>
                <a:gd name="T26" fmla="*/ 2 w 60"/>
                <a:gd name="T27" fmla="*/ 48 h 114"/>
                <a:gd name="T28" fmla="*/ 1 w 60"/>
                <a:gd name="T29" fmla="*/ 34 h 114"/>
                <a:gd name="T30" fmla="*/ 2 w 60"/>
                <a:gd name="T31" fmla="*/ 20 h 114"/>
                <a:gd name="T32" fmla="*/ 6 w 60"/>
                <a:gd name="T33" fmla="*/ 4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6" name="Freeform 318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>
                <a:gd name="T0" fmla="*/ 0 w 78"/>
                <a:gd name="T1" fmla="*/ 15 h 15"/>
                <a:gd name="T2" fmla="*/ 0 w 78"/>
                <a:gd name="T3" fmla="*/ 15 h 15"/>
                <a:gd name="T4" fmla="*/ 2 w 78"/>
                <a:gd name="T5" fmla="*/ 14 h 15"/>
                <a:gd name="T6" fmla="*/ 4 w 78"/>
                <a:gd name="T7" fmla="*/ 14 h 15"/>
                <a:gd name="T8" fmla="*/ 7 w 78"/>
                <a:gd name="T9" fmla="*/ 12 h 15"/>
                <a:gd name="T10" fmla="*/ 11 w 78"/>
                <a:gd name="T11" fmla="*/ 11 h 15"/>
                <a:gd name="T12" fmla="*/ 14 w 78"/>
                <a:gd name="T13" fmla="*/ 10 h 15"/>
                <a:gd name="T14" fmla="*/ 19 w 78"/>
                <a:gd name="T15" fmla="*/ 9 h 15"/>
                <a:gd name="T16" fmla="*/ 23 w 78"/>
                <a:gd name="T17" fmla="*/ 8 h 15"/>
                <a:gd name="T18" fmla="*/ 29 w 78"/>
                <a:gd name="T19" fmla="*/ 8 h 15"/>
                <a:gd name="T20" fmla="*/ 35 w 78"/>
                <a:gd name="T21" fmla="*/ 7 h 15"/>
                <a:gd name="T22" fmla="*/ 42 w 78"/>
                <a:gd name="T23" fmla="*/ 7 h 15"/>
                <a:gd name="T24" fmla="*/ 48 w 78"/>
                <a:gd name="T25" fmla="*/ 5 h 15"/>
                <a:gd name="T26" fmla="*/ 55 w 78"/>
                <a:gd name="T27" fmla="*/ 7 h 15"/>
                <a:gd name="T28" fmla="*/ 62 w 78"/>
                <a:gd name="T29" fmla="*/ 7 h 15"/>
                <a:gd name="T30" fmla="*/ 69 w 78"/>
                <a:gd name="T31" fmla="*/ 8 h 15"/>
                <a:gd name="T32" fmla="*/ 76 w 78"/>
                <a:gd name="T33" fmla="*/ 9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 h 15"/>
                <a:gd name="T58" fmla="*/ 25 w 78"/>
                <a:gd name="T59" fmla="*/ 3 h 15"/>
                <a:gd name="T60" fmla="*/ 18 w 78"/>
                <a:gd name="T61" fmla="*/ 4 h 15"/>
                <a:gd name="T62" fmla="*/ 12 w 78"/>
                <a:gd name="T63" fmla="*/ 5 h 15"/>
                <a:gd name="T64" fmla="*/ 6 w 78"/>
                <a:gd name="T65" fmla="*/ 7 h 15"/>
                <a:gd name="T66" fmla="*/ 0 w 78"/>
                <a:gd name="T67" fmla="*/ 8 h 15"/>
                <a:gd name="T68" fmla="*/ 0 w 78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7" name="Freeform 319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>
                <a:gd name="T0" fmla="*/ 54 w 131"/>
                <a:gd name="T1" fmla="*/ 43 h 44"/>
                <a:gd name="T2" fmla="*/ 56 w 131"/>
                <a:gd name="T3" fmla="*/ 42 h 44"/>
                <a:gd name="T4" fmla="*/ 56 w 131"/>
                <a:gd name="T5" fmla="*/ 42 h 44"/>
                <a:gd name="T6" fmla="*/ 57 w 131"/>
                <a:gd name="T7" fmla="*/ 42 h 44"/>
                <a:gd name="T8" fmla="*/ 59 w 131"/>
                <a:gd name="T9" fmla="*/ 41 h 44"/>
                <a:gd name="T10" fmla="*/ 60 w 131"/>
                <a:gd name="T11" fmla="*/ 41 h 44"/>
                <a:gd name="T12" fmla="*/ 63 w 131"/>
                <a:gd name="T13" fmla="*/ 40 h 44"/>
                <a:gd name="T14" fmla="*/ 65 w 131"/>
                <a:gd name="T15" fmla="*/ 39 h 44"/>
                <a:gd name="T16" fmla="*/ 67 w 131"/>
                <a:gd name="T17" fmla="*/ 37 h 44"/>
                <a:gd name="T18" fmla="*/ 71 w 131"/>
                <a:gd name="T19" fmla="*/ 36 h 44"/>
                <a:gd name="T20" fmla="*/ 73 w 131"/>
                <a:gd name="T21" fmla="*/ 34 h 44"/>
                <a:gd name="T22" fmla="*/ 75 w 131"/>
                <a:gd name="T23" fmla="*/ 33 h 44"/>
                <a:gd name="T24" fmla="*/ 78 w 131"/>
                <a:gd name="T25" fmla="*/ 30 h 44"/>
                <a:gd name="T26" fmla="*/ 80 w 131"/>
                <a:gd name="T27" fmla="*/ 29 h 44"/>
                <a:gd name="T28" fmla="*/ 81 w 131"/>
                <a:gd name="T29" fmla="*/ 27 h 44"/>
                <a:gd name="T30" fmla="*/ 84 w 131"/>
                <a:gd name="T31" fmla="*/ 26 h 44"/>
                <a:gd name="T32" fmla="*/ 85 w 131"/>
                <a:gd name="T33" fmla="*/ 23 h 44"/>
                <a:gd name="T34" fmla="*/ 0 w 131"/>
                <a:gd name="T35" fmla="*/ 2 h 44"/>
                <a:gd name="T36" fmla="*/ 5 w 131"/>
                <a:gd name="T37" fmla="*/ 0 h 44"/>
                <a:gd name="T38" fmla="*/ 131 w 131"/>
                <a:gd name="T39" fmla="*/ 32 h 44"/>
                <a:gd name="T40" fmla="*/ 126 w 131"/>
                <a:gd name="T41" fmla="*/ 34 h 44"/>
                <a:gd name="T42" fmla="*/ 89 w 131"/>
                <a:gd name="T43" fmla="*/ 25 h 44"/>
                <a:gd name="T44" fmla="*/ 89 w 131"/>
                <a:gd name="T45" fmla="*/ 25 h 44"/>
                <a:gd name="T46" fmla="*/ 89 w 131"/>
                <a:gd name="T47" fmla="*/ 26 h 44"/>
                <a:gd name="T48" fmla="*/ 88 w 131"/>
                <a:gd name="T49" fmla="*/ 26 h 44"/>
                <a:gd name="T50" fmla="*/ 88 w 131"/>
                <a:gd name="T51" fmla="*/ 27 h 44"/>
                <a:gd name="T52" fmla="*/ 87 w 131"/>
                <a:gd name="T53" fmla="*/ 28 h 44"/>
                <a:gd name="T54" fmla="*/ 86 w 131"/>
                <a:gd name="T55" fmla="*/ 29 h 44"/>
                <a:gd name="T56" fmla="*/ 85 w 131"/>
                <a:gd name="T57" fmla="*/ 30 h 44"/>
                <a:gd name="T58" fmla="*/ 82 w 131"/>
                <a:gd name="T59" fmla="*/ 32 h 44"/>
                <a:gd name="T60" fmla="*/ 80 w 131"/>
                <a:gd name="T61" fmla="*/ 33 h 44"/>
                <a:gd name="T62" fmla="*/ 78 w 131"/>
                <a:gd name="T63" fmla="*/ 34 h 44"/>
                <a:gd name="T64" fmla="*/ 75 w 131"/>
                <a:gd name="T65" fmla="*/ 36 h 44"/>
                <a:gd name="T66" fmla="*/ 72 w 131"/>
                <a:gd name="T67" fmla="*/ 37 h 44"/>
                <a:gd name="T68" fmla="*/ 70 w 131"/>
                <a:gd name="T69" fmla="*/ 40 h 44"/>
                <a:gd name="T70" fmla="*/ 65 w 131"/>
                <a:gd name="T71" fmla="*/ 41 h 44"/>
                <a:gd name="T72" fmla="*/ 61 w 131"/>
                <a:gd name="T73" fmla="*/ 42 h 44"/>
                <a:gd name="T74" fmla="*/ 57 w 131"/>
                <a:gd name="T75" fmla="*/ 44 h 44"/>
                <a:gd name="T76" fmla="*/ 54 w 131"/>
                <a:gd name="T77" fmla="*/ 43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8" name="Freeform 320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9 h 39"/>
                <a:gd name="T4" fmla="*/ 135 w 135"/>
                <a:gd name="T5" fmla="*/ 3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39" name="Freeform 321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6 h 36"/>
                <a:gd name="T4" fmla="*/ 132 w 132"/>
                <a:gd name="T5" fmla="*/ 35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40" name="Freeform 322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9 h 39"/>
                <a:gd name="T4" fmla="*/ 133 w 133"/>
                <a:gd name="T5" fmla="*/ 3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41" name="Line 323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42" name="Freeform 335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>
                <a:gd name="T0" fmla="*/ 107 w 1198"/>
                <a:gd name="T1" fmla="*/ 3 h 719"/>
                <a:gd name="T2" fmla="*/ 105 w 1198"/>
                <a:gd name="T3" fmla="*/ 0 h 719"/>
                <a:gd name="T4" fmla="*/ 102 w 1198"/>
                <a:gd name="T5" fmla="*/ 7 h 719"/>
                <a:gd name="T6" fmla="*/ 97 w 1198"/>
                <a:gd name="T7" fmla="*/ 24 h 719"/>
                <a:gd name="T8" fmla="*/ 90 w 1198"/>
                <a:gd name="T9" fmla="*/ 56 h 719"/>
                <a:gd name="T10" fmla="*/ 85 w 1198"/>
                <a:gd name="T11" fmla="*/ 73 h 719"/>
                <a:gd name="T12" fmla="*/ 81 w 1198"/>
                <a:gd name="T13" fmla="*/ 77 h 719"/>
                <a:gd name="T14" fmla="*/ 75 w 1198"/>
                <a:gd name="T15" fmla="*/ 75 h 719"/>
                <a:gd name="T16" fmla="*/ 67 w 1198"/>
                <a:gd name="T17" fmla="*/ 65 h 719"/>
                <a:gd name="T18" fmla="*/ 59 w 1198"/>
                <a:gd name="T19" fmla="*/ 56 h 719"/>
                <a:gd name="T20" fmla="*/ 54 w 1198"/>
                <a:gd name="T21" fmla="*/ 58 h 719"/>
                <a:gd name="T22" fmla="*/ 49 w 1198"/>
                <a:gd name="T23" fmla="*/ 65 h 719"/>
                <a:gd name="T24" fmla="*/ 44 w 1198"/>
                <a:gd name="T25" fmla="*/ 76 h 719"/>
                <a:gd name="T26" fmla="*/ 37 w 1198"/>
                <a:gd name="T27" fmla="*/ 89 h 719"/>
                <a:gd name="T28" fmla="*/ 26 w 1198"/>
                <a:gd name="T29" fmla="*/ 117 h 719"/>
                <a:gd name="T30" fmla="*/ 17 w 1198"/>
                <a:gd name="T31" fmla="*/ 144 h 719"/>
                <a:gd name="T32" fmla="*/ 12 w 1198"/>
                <a:gd name="T33" fmla="*/ 169 h 719"/>
                <a:gd name="T34" fmla="*/ 7 w 1198"/>
                <a:gd name="T35" fmla="*/ 198 h 719"/>
                <a:gd name="T36" fmla="*/ 4 w 1198"/>
                <a:gd name="T37" fmla="*/ 232 h 719"/>
                <a:gd name="T38" fmla="*/ 2 w 1198"/>
                <a:gd name="T39" fmla="*/ 273 h 719"/>
                <a:gd name="T40" fmla="*/ 1 w 1198"/>
                <a:gd name="T41" fmla="*/ 323 h 719"/>
                <a:gd name="T42" fmla="*/ 1 w 1198"/>
                <a:gd name="T43" fmla="*/ 378 h 719"/>
                <a:gd name="T44" fmla="*/ 0 w 1198"/>
                <a:gd name="T45" fmla="*/ 434 h 719"/>
                <a:gd name="T46" fmla="*/ 1 w 1198"/>
                <a:gd name="T47" fmla="*/ 489 h 719"/>
                <a:gd name="T48" fmla="*/ 1 w 1198"/>
                <a:gd name="T49" fmla="*/ 539 h 719"/>
                <a:gd name="T50" fmla="*/ 3 w 1198"/>
                <a:gd name="T51" fmla="*/ 582 h 719"/>
                <a:gd name="T52" fmla="*/ 4 w 1198"/>
                <a:gd name="T53" fmla="*/ 615 h 719"/>
                <a:gd name="T54" fmla="*/ 7 w 1198"/>
                <a:gd name="T55" fmla="*/ 638 h 719"/>
                <a:gd name="T56" fmla="*/ 10 w 1198"/>
                <a:gd name="T57" fmla="*/ 656 h 719"/>
                <a:gd name="T58" fmla="*/ 15 w 1198"/>
                <a:gd name="T59" fmla="*/ 670 h 719"/>
                <a:gd name="T60" fmla="*/ 23 w 1198"/>
                <a:gd name="T61" fmla="*/ 683 h 719"/>
                <a:gd name="T62" fmla="*/ 32 w 1198"/>
                <a:gd name="T63" fmla="*/ 692 h 719"/>
                <a:gd name="T64" fmla="*/ 37 w 1198"/>
                <a:gd name="T65" fmla="*/ 700 h 719"/>
                <a:gd name="T66" fmla="*/ 46 w 1198"/>
                <a:gd name="T67" fmla="*/ 710 h 719"/>
                <a:gd name="T68" fmla="*/ 59 w 1198"/>
                <a:gd name="T69" fmla="*/ 717 h 719"/>
                <a:gd name="T70" fmla="*/ 66 w 1198"/>
                <a:gd name="T71" fmla="*/ 719 h 719"/>
                <a:gd name="T72" fmla="*/ 70 w 1198"/>
                <a:gd name="T73" fmla="*/ 719 h 719"/>
                <a:gd name="T74" fmla="*/ 74 w 1198"/>
                <a:gd name="T75" fmla="*/ 719 h 719"/>
                <a:gd name="T76" fmla="*/ 77 w 1198"/>
                <a:gd name="T77" fmla="*/ 718 h 719"/>
                <a:gd name="T78" fmla="*/ 82 w 1198"/>
                <a:gd name="T79" fmla="*/ 712 h 719"/>
                <a:gd name="T80" fmla="*/ 87 w 1198"/>
                <a:gd name="T81" fmla="*/ 700 h 719"/>
                <a:gd name="T82" fmla="*/ 92 w 1198"/>
                <a:gd name="T83" fmla="*/ 687 h 719"/>
                <a:gd name="T84" fmla="*/ 96 w 1198"/>
                <a:gd name="T85" fmla="*/ 672 h 719"/>
                <a:gd name="T86" fmla="*/ 103 w 1198"/>
                <a:gd name="T87" fmla="*/ 652 h 719"/>
                <a:gd name="T88" fmla="*/ 107 w 1198"/>
                <a:gd name="T89" fmla="*/ 627 h 719"/>
                <a:gd name="T90" fmla="*/ 110 w 1198"/>
                <a:gd name="T91" fmla="*/ 601 h 719"/>
                <a:gd name="T92" fmla="*/ 111 w 1198"/>
                <a:gd name="T93" fmla="*/ 554 h 719"/>
                <a:gd name="T94" fmla="*/ 112 w 1198"/>
                <a:gd name="T95" fmla="*/ 498 h 719"/>
                <a:gd name="T96" fmla="*/ 112 w 1198"/>
                <a:gd name="T97" fmla="*/ 433 h 719"/>
                <a:gd name="T98" fmla="*/ 112 w 1198"/>
                <a:gd name="T99" fmla="*/ 361 h 719"/>
                <a:gd name="T100" fmla="*/ 112 w 1198"/>
                <a:gd name="T101" fmla="*/ 321 h 719"/>
                <a:gd name="T102" fmla="*/ 112 w 1198"/>
                <a:gd name="T103" fmla="*/ 271 h 719"/>
                <a:gd name="T104" fmla="*/ 112 w 1198"/>
                <a:gd name="T105" fmla="*/ 166 h 719"/>
                <a:gd name="T106" fmla="*/ 111 w 1198"/>
                <a:gd name="T107" fmla="*/ 103 h 719"/>
                <a:gd name="T108" fmla="*/ 111 w 1198"/>
                <a:gd name="T109" fmla="*/ 61 h 719"/>
                <a:gd name="T110" fmla="*/ 110 w 1198"/>
                <a:gd name="T111" fmla="*/ 28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243" name="Line 336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2" name="Rectangle 349"/>
          <p:cNvSpPr>
            <a:spLocks noChangeArrowheads="1"/>
          </p:cNvSpPr>
          <p:nvPr/>
        </p:nvSpPr>
        <p:spPr bwMode="auto">
          <a:xfrm>
            <a:off x="4859316" y="2187561"/>
            <a:ext cx="493713" cy="8890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2040" name="Line 350"/>
          <p:cNvSpPr>
            <a:spLocks noChangeShapeType="1"/>
          </p:cNvSpPr>
          <p:nvPr/>
        </p:nvSpPr>
        <p:spPr bwMode="auto">
          <a:xfrm flipH="1">
            <a:off x="4662488" y="2103438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" name="Rectangle 351"/>
          <p:cNvSpPr>
            <a:spLocks noChangeArrowheads="1"/>
          </p:cNvSpPr>
          <p:nvPr/>
        </p:nvSpPr>
        <p:spPr bwMode="auto">
          <a:xfrm>
            <a:off x="3505179" y="2479661"/>
            <a:ext cx="493712" cy="88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2044" name="Line 352"/>
          <p:cNvSpPr>
            <a:spLocks noChangeShapeType="1"/>
          </p:cNvSpPr>
          <p:nvPr/>
        </p:nvSpPr>
        <p:spPr bwMode="auto">
          <a:xfrm flipH="1">
            <a:off x="3643313" y="271462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12045" name="图片 218" descr="Server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63" y="2500313"/>
            <a:ext cx="538162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2046" name="图片 219" descr="server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5" y="1714500"/>
            <a:ext cx="64293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2047" name="TextBox 220"/>
          <p:cNvSpPr txBox="1">
            <a:spLocks noChangeArrowheads="1"/>
          </p:cNvSpPr>
          <p:nvPr/>
        </p:nvSpPr>
        <p:spPr bwMode="auto">
          <a:xfrm>
            <a:off x="4643438" y="1285875"/>
            <a:ext cx="912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Router</a:t>
            </a:r>
            <a:br>
              <a:rPr lang="en-US" altLang="zh-CN" b="0">
                <a:solidFill>
                  <a:srgbClr val="FF0000"/>
                </a:solidFill>
              </a:rPr>
            </a:br>
            <a:r>
              <a:rPr lang="en-US" altLang="zh-CN" b="0">
                <a:solidFill>
                  <a:srgbClr val="FF0000"/>
                </a:solidFill>
              </a:rPr>
              <a:t>firewall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Filtering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Block incoming/outgoing datagrams with IP protocol field = 17</a:t>
            </a:r>
          </a:p>
          <a:p>
            <a:pPr lvl="1"/>
            <a:r>
              <a:rPr lang="en-US" altLang="zh-CN" sz="2400" smtClean="0"/>
              <a:t>All incoming, outgoing </a:t>
            </a:r>
            <a:r>
              <a:rPr lang="en-US" altLang="zh-CN" sz="2400" smtClean="0">
                <a:solidFill>
                  <a:srgbClr val="FF0000"/>
                </a:solidFill>
              </a:rPr>
              <a:t>UDP flows are blocked</a:t>
            </a:r>
          </a:p>
          <a:p>
            <a:pPr lvl="3"/>
            <a:endParaRPr lang="en-US" altLang="zh-CN" sz="1800" smtClean="0"/>
          </a:p>
          <a:p>
            <a:r>
              <a:rPr lang="en-US" altLang="zh-CN" sz="2800" smtClean="0"/>
              <a:t>Block incoming/outgoing datagrams with either source or dest port = 23</a:t>
            </a:r>
          </a:p>
          <a:p>
            <a:pPr lvl="1"/>
            <a:r>
              <a:rPr lang="en-US" altLang="zh-CN" sz="2400" smtClean="0"/>
              <a:t>All </a:t>
            </a:r>
            <a:r>
              <a:rPr lang="en-US" altLang="zh-CN" sz="2400" smtClean="0">
                <a:solidFill>
                  <a:srgbClr val="0000FF"/>
                </a:solidFill>
              </a:rPr>
              <a:t>telnet connections (bbs) </a:t>
            </a:r>
            <a:r>
              <a:rPr lang="en-US" altLang="zh-CN" sz="2400" smtClean="0"/>
              <a:t>are blocked</a:t>
            </a:r>
          </a:p>
          <a:p>
            <a:pPr lvl="3"/>
            <a:endParaRPr lang="en-US" altLang="zh-CN" sz="1800" smtClean="0"/>
          </a:p>
          <a:p>
            <a:r>
              <a:rPr lang="en-US" altLang="zh-CN" sz="2800" smtClean="0"/>
              <a:t>Block incoming TCP segments with ACK=0</a:t>
            </a:r>
          </a:p>
          <a:p>
            <a:pPr lvl="1"/>
            <a:r>
              <a:rPr lang="en-US" altLang="zh-CN" sz="2400" smtClean="0"/>
              <a:t>Prevents external clients from making TCP connections to internal hosts (i.e. </a:t>
            </a:r>
            <a:r>
              <a:rPr lang="en-US" altLang="zh-CN" sz="2400" smtClean="0">
                <a:solidFill>
                  <a:srgbClr val="FF0000"/>
                </a:solidFill>
              </a:rPr>
              <a:t>DOS attacks</a:t>
            </a:r>
            <a:r>
              <a:rPr lang="en-US" altLang="zh-CN" sz="2400" smtClean="0"/>
              <a:t>)</a:t>
            </a:r>
          </a:p>
        </p:txBody>
      </p:sp>
      <p:sp>
        <p:nvSpPr>
          <p:cNvPr id="813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86932-AB6C-4C21-B7E4-A6EB8CB78831}" type="slidenum">
              <a:rPr lang="en-US" altLang="zh-CN" smtClean="0"/>
              <a:pPr/>
              <a:t>138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More Examples</a:t>
            </a:r>
          </a:p>
        </p:txBody>
      </p:sp>
      <p:sp>
        <p:nvSpPr>
          <p:cNvPr id="814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1CACE4-383F-426A-BC43-BC84EAC985BA}" type="slidenum">
              <a:rPr lang="en-US" altLang="zh-CN" smtClean="0"/>
              <a:pPr/>
              <a:t>139</a:t>
            </a:fld>
            <a:endParaRPr lang="en-US" altLang="zh-CN" smtClean="0"/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711200" y="1490663"/>
          <a:ext cx="7854950" cy="454818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0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Firewall Setting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No outside Web access.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Drop all outgoing packets to any IP address, port 80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No incoming TCP connections, except those for institution’s public Web server only.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Prevent Web-radios from eating up the available bandwidth.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Drop all incoming UDP packets - except DNS and router advertisements.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Prevent your network from being used for 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smurf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DoS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attack.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Drop all ICMP packets going to a “broadcast” address (eg 130.207.255.255).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Drop all outgoing ICMP TTL expired traffic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05AFC-1AB0-4945-90FD-95A4CAA8A4BC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Traditional Encryption Techniques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Substitution </a:t>
            </a:r>
            <a:r>
              <a:rPr lang="en-US" altLang="zh-CN" sz="2800" dirty="0" smtClean="0"/>
              <a:t>methods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Letters of the alphabet are replaced with other letters / numbers / symbols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Caesar</a:t>
            </a:r>
            <a:r>
              <a:rPr lang="en-US" altLang="zh-CN" sz="2400" dirty="0" smtClean="0"/>
              <a:t> Cipher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Mono-alphabetic</a:t>
            </a:r>
            <a:r>
              <a:rPr lang="en-US" altLang="zh-CN" sz="2400" dirty="0" smtClean="0"/>
              <a:t> Cipher</a:t>
            </a:r>
          </a:p>
          <a:p>
            <a:pPr lvl="1" eaLnBrk="1" hangingPunct="1">
              <a:defRPr/>
            </a:pPr>
            <a:r>
              <a:rPr lang="en-US" altLang="zh-CN" sz="2400" dirty="0" err="1" smtClean="0">
                <a:latin typeface="Comic Sans MS" pitchFamily="66" charset="0"/>
              </a:rPr>
              <a:t>Vigenere</a:t>
            </a:r>
            <a:r>
              <a:rPr lang="en-US" altLang="zh-CN" sz="2400" dirty="0" smtClean="0"/>
              <a:t> Cipher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Transposition (Permutation) </a:t>
            </a:r>
            <a:r>
              <a:rPr lang="en-US" altLang="zh-CN" sz="2800" dirty="0" smtClean="0"/>
              <a:t>methods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Rearrange (shuffle) the input </a:t>
            </a:r>
            <a:r>
              <a:rPr lang="en-AU" altLang="zh-CN" sz="2400" dirty="0" smtClean="0"/>
              <a:t>without altering the actual letters used</a:t>
            </a:r>
          </a:p>
          <a:p>
            <a:pPr lvl="1" eaLnBrk="1" hangingPunct="1">
              <a:defRPr/>
            </a:pPr>
            <a:r>
              <a:rPr lang="en-AU" altLang="zh-CN" sz="2400" dirty="0" smtClean="0">
                <a:latin typeface="Comic Sans MS" pitchFamily="66" charset="0"/>
              </a:rPr>
              <a:t>Rail Fence</a:t>
            </a:r>
            <a:r>
              <a:rPr lang="en-AU" altLang="zh-CN" sz="2400" dirty="0" smtClean="0"/>
              <a:t> Cipher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latin typeface="Comic Sans MS" pitchFamily="66" charset="0"/>
              </a:rPr>
              <a:t>Row-Column</a:t>
            </a:r>
            <a:r>
              <a:rPr lang="en-US" altLang="zh-CN" sz="2400" dirty="0" smtClean="0"/>
              <a:t> Cipher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ACL: Access Control List</a:t>
            </a:r>
          </a:p>
        </p:txBody>
      </p:sp>
      <p:sp>
        <p:nvSpPr>
          <p:cNvPr id="815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B47833-9B3D-437B-9EC4-F6F0925EB4F4}" type="slidenum">
              <a:rPr lang="en-US" altLang="zh-CN" smtClean="0"/>
              <a:pPr/>
              <a:t>140</a:t>
            </a:fld>
            <a:endParaRPr lang="en-US" altLang="zh-CN" smtClean="0"/>
          </a:p>
        </p:txBody>
      </p:sp>
      <p:graphicFrame>
        <p:nvGraphicFramePr>
          <p:cNvPr id="6" name="Group 2"/>
          <p:cNvGraphicFramePr>
            <a:graphicFrameLocks/>
          </p:cNvGraphicFramePr>
          <p:nvPr/>
        </p:nvGraphicFramePr>
        <p:xfrm>
          <a:off x="500063" y="1770063"/>
          <a:ext cx="8042275" cy="3730625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1187450"/>
                <a:gridCol w="1065213"/>
                <a:gridCol w="1174750"/>
                <a:gridCol w="996950"/>
              </a:tblGrid>
              <a:tr h="13811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protocol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6921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TCP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 1023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TCP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 1023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 1023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 1023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Stateful ACL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3731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Keeps in mind states of TCP connections or UDP  timeouts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stateful</a:t>
            </a:r>
            <a:r>
              <a:rPr lang="en-US" dirty="0" smtClean="0">
                <a:solidFill>
                  <a:srgbClr val="FF0000"/>
                </a:solidFill>
              </a:rPr>
              <a:t> ACL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61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76A80-245E-4344-AF3C-26F614920E4C}" type="slidenum">
              <a:rPr lang="en-US" altLang="zh-CN" smtClean="0"/>
              <a:pPr/>
              <a:t>141</a:t>
            </a:fld>
            <a:endParaRPr lang="en-US" altLang="zh-CN" smtClean="0"/>
          </a:p>
        </p:txBody>
      </p:sp>
      <p:graphicFrame>
        <p:nvGraphicFramePr>
          <p:cNvPr id="6" name="Group 73"/>
          <p:cNvGraphicFramePr>
            <a:graphicFrameLocks/>
          </p:cNvGraphicFramePr>
          <p:nvPr/>
        </p:nvGraphicFramePr>
        <p:xfrm>
          <a:off x="428625" y="2757488"/>
          <a:ext cx="8380413" cy="331470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proto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is closed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5238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TCP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 1023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TCP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 1023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 1023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222.22/16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 1023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mic Sans M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Box 108"/>
          <p:cNvSpPr txBox="1">
            <a:spLocks noChangeArrowheads="1"/>
          </p:cNvSpPr>
          <p:nvPr/>
        </p:nvSpPr>
        <p:spPr bwMode="auto">
          <a:xfrm>
            <a:off x="3759200" y="5056188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2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application</a:t>
            </a:r>
          </a:p>
          <a:p>
            <a:pPr algn="ctr" eaLnBrk="0" hangingPunct="0">
              <a:defRPr/>
            </a:pPr>
            <a:r>
              <a:rPr lang="en-US" sz="12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gateway</a:t>
            </a:r>
            <a:endParaRPr lang="en-US" b="0" dirty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More Advanced: Application Gateways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5161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dirty="0" smtClean="0"/>
              <a:t>Filters packets on application data as well as on IP/TCP/UDP fields</a:t>
            </a:r>
          </a:p>
          <a:p>
            <a:pPr lvl="1">
              <a:defRPr/>
            </a:pPr>
            <a:r>
              <a:rPr lang="en-US" sz="2400" dirty="0" smtClean="0"/>
              <a:t>e.g. allow select internal users to telnet outside</a:t>
            </a:r>
          </a:p>
          <a:p>
            <a:pPr lvl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IDS: intrusion detection system</a:t>
            </a:r>
          </a:p>
          <a:p>
            <a:pPr lvl="3"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TCP connections must be relayed by gateway</a:t>
            </a:r>
          </a:p>
          <a:p>
            <a:pPr lvl="1">
              <a:defRPr/>
            </a:pPr>
            <a:r>
              <a:rPr lang="en-US" sz="2400" dirty="0" smtClean="0"/>
              <a:t>Router filter blocks all TCP connections not originating from gateway</a:t>
            </a:r>
            <a:endParaRPr lang="en-US" sz="2400" dirty="0"/>
          </a:p>
        </p:txBody>
      </p:sp>
      <p:sp>
        <p:nvSpPr>
          <p:cNvPr id="80897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1C57E5-2E5D-4679-95F6-204405274DC9}" type="slidenum">
              <a:rPr lang="en-US" altLang="zh-CN" smtClean="0"/>
              <a:pPr/>
              <a:t>142</a:t>
            </a:fld>
            <a:endParaRPr lang="en-US" altLang="zh-CN" smtClean="0"/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662238" y="4579938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808968" name="Object 6"/>
          <p:cNvGraphicFramePr>
            <a:graphicFrameLocks noChangeAspect="1"/>
          </p:cNvGraphicFramePr>
          <p:nvPr/>
        </p:nvGraphicFramePr>
        <p:xfrm>
          <a:off x="2776538" y="4727575"/>
          <a:ext cx="415925" cy="330200"/>
        </p:xfrm>
        <a:graphic>
          <a:graphicData uri="http://schemas.openxmlformats.org/presentationml/2006/ole">
            <p:oleObj spid="_x0000_s808968" name="Clip" r:id="rId4" imgW="1305626" imgH="1082835" progId="">
              <p:embed/>
            </p:oleObj>
          </a:graphicData>
        </a:graphic>
      </p:graphicFrame>
      <p:sp>
        <p:nvSpPr>
          <p:cNvPr id="112" name="Line 7"/>
          <p:cNvSpPr>
            <a:spLocks noChangeShapeType="1"/>
          </p:cNvSpPr>
          <p:nvPr/>
        </p:nvSpPr>
        <p:spPr bwMode="auto">
          <a:xfrm flipV="1">
            <a:off x="3182938" y="4973638"/>
            <a:ext cx="73025" cy="7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808969" name="Object 8"/>
          <p:cNvGraphicFramePr>
            <a:graphicFrameLocks noChangeAspect="1"/>
          </p:cNvGraphicFramePr>
          <p:nvPr/>
        </p:nvGraphicFramePr>
        <p:xfrm>
          <a:off x="2776538" y="5322888"/>
          <a:ext cx="415925" cy="330200"/>
        </p:xfrm>
        <a:graphic>
          <a:graphicData uri="http://schemas.openxmlformats.org/presentationml/2006/ole">
            <p:oleObj spid="_x0000_s808969" name="Clip" r:id="rId5" imgW="1305626" imgH="1082835" progId="">
              <p:embed/>
            </p:oleObj>
          </a:graphicData>
        </a:graphic>
      </p:graphicFrame>
      <p:sp>
        <p:nvSpPr>
          <p:cNvPr id="114" name="Line 9"/>
          <p:cNvSpPr>
            <a:spLocks noChangeShapeType="1"/>
          </p:cNvSpPr>
          <p:nvPr/>
        </p:nvSpPr>
        <p:spPr bwMode="auto">
          <a:xfrm flipV="1">
            <a:off x="3182938" y="5573713"/>
            <a:ext cx="730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15" name="Line 10"/>
          <p:cNvSpPr>
            <a:spLocks noChangeShapeType="1"/>
          </p:cNvSpPr>
          <p:nvPr/>
        </p:nvSpPr>
        <p:spPr bwMode="auto">
          <a:xfrm>
            <a:off x="3249613" y="4972050"/>
            <a:ext cx="0" cy="600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808970" name="Object 11"/>
          <p:cNvGraphicFramePr>
            <a:graphicFrameLocks noChangeAspect="1"/>
          </p:cNvGraphicFramePr>
          <p:nvPr/>
        </p:nvGraphicFramePr>
        <p:xfrm>
          <a:off x="3644900" y="5737225"/>
          <a:ext cx="417513" cy="331788"/>
        </p:xfrm>
        <a:graphic>
          <a:graphicData uri="http://schemas.openxmlformats.org/presentationml/2006/ole">
            <p:oleObj spid="_x0000_s808970" name="Clip" r:id="rId6" imgW="1305626" imgH="1082835" progId="">
              <p:embed/>
            </p:oleObj>
          </a:graphicData>
        </a:graphic>
      </p:graphicFrame>
      <p:graphicFrame>
        <p:nvGraphicFramePr>
          <p:cNvPr id="808971" name="Object 12"/>
          <p:cNvGraphicFramePr>
            <a:graphicFrameLocks noChangeAspect="1"/>
          </p:cNvGraphicFramePr>
          <p:nvPr/>
        </p:nvGraphicFramePr>
        <p:xfrm>
          <a:off x="3030538" y="5726113"/>
          <a:ext cx="415925" cy="330200"/>
        </p:xfrm>
        <a:graphic>
          <a:graphicData uri="http://schemas.openxmlformats.org/presentationml/2006/ole">
            <p:oleObj spid="_x0000_s808971" name="Clip" r:id="rId7" imgW="1305626" imgH="1082835" progId="">
              <p:embed/>
            </p:oleObj>
          </a:graphicData>
        </a:graphic>
      </p:graphicFrame>
      <p:sp>
        <p:nvSpPr>
          <p:cNvPr id="118" name="Line 13"/>
          <p:cNvSpPr>
            <a:spLocks noChangeShapeType="1"/>
          </p:cNvSpPr>
          <p:nvPr/>
        </p:nvSpPr>
        <p:spPr bwMode="auto">
          <a:xfrm rot="16200000">
            <a:off x="3869531" y="5712619"/>
            <a:ext cx="60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19" name="Line 14"/>
          <p:cNvSpPr>
            <a:spLocks noChangeShapeType="1"/>
          </p:cNvSpPr>
          <p:nvPr/>
        </p:nvSpPr>
        <p:spPr bwMode="auto">
          <a:xfrm rot="5400000" flipH="1">
            <a:off x="3243263" y="5703888"/>
            <a:ext cx="6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20" name="Line 15"/>
          <p:cNvSpPr>
            <a:spLocks noChangeShapeType="1"/>
          </p:cNvSpPr>
          <p:nvPr/>
        </p:nvSpPr>
        <p:spPr bwMode="auto">
          <a:xfrm rot="16200000" flipV="1">
            <a:off x="3590132" y="5364956"/>
            <a:ext cx="0" cy="627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21" name="Line 16"/>
          <p:cNvSpPr>
            <a:spLocks noChangeShapeType="1"/>
          </p:cNvSpPr>
          <p:nvPr/>
        </p:nvSpPr>
        <p:spPr bwMode="auto">
          <a:xfrm flipV="1">
            <a:off x="3255963" y="5303838"/>
            <a:ext cx="9366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22" name="Line 17"/>
          <p:cNvSpPr>
            <a:spLocks noChangeShapeType="1"/>
          </p:cNvSpPr>
          <p:nvPr/>
        </p:nvSpPr>
        <p:spPr bwMode="auto">
          <a:xfrm>
            <a:off x="3730625" y="5432425"/>
            <a:ext cx="430213" cy="3032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 flipH="1">
            <a:off x="4652963" y="5346700"/>
            <a:ext cx="27940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24" name="Line 19"/>
          <p:cNvSpPr>
            <a:spLocks noChangeShapeType="1"/>
          </p:cNvSpPr>
          <p:nvPr/>
        </p:nvSpPr>
        <p:spPr bwMode="auto">
          <a:xfrm>
            <a:off x="4435475" y="583723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43" name="Line 38"/>
          <p:cNvSpPr>
            <a:spLocks noChangeShapeType="1"/>
          </p:cNvSpPr>
          <p:nvPr/>
        </p:nvSpPr>
        <p:spPr bwMode="auto">
          <a:xfrm rot="5400000" flipH="1">
            <a:off x="4552950" y="5165726"/>
            <a:ext cx="2254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45" name="Line 40"/>
          <p:cNvSpPr>
            <a:spLocks noChangeShapeType="1"/>
          </p:cNvSpPr>
          <p:nvPr/>
        </p:nvSpPr>
        <p:spPr bwMode="auto">
          <a:xfrm rot="16200000">
            <a:off x="4722813" y="5180013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46" name="Line 41"/>
          <p:cNvSpPr>
            <a:spLocks noChangeShapeType="1"/>
          </p:cNvSpPr>
          <p:nvPr/>
        </p:nvSpPr>
        <p:spPr bwMode="auto">
          <a:xfrm flipH="1">
            <a:off x="5038725" y="4759325"/>
            <a:ext cx="266700" cy="360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03" name="Line 98"/>
          <p:cNvSpPr>
            <a:spLocks noChangeShapeType="1"/>
          </p:cNvSpPr>
          <p:nvPr/>
        </p:nvSpPr>
        <p:spPr bwMode="auto">
          <a:xfrm>
            <a:off x="3578225" y="5475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808972" name="Object 99"/>
          <p:cNvGraphicFramePr>
            <a:graphicFrameLocks noChangeAspect="1"/>
          </p:cNvGraphicFramePr>
          <p:nvPr/>
        </p:nvGraphicFramePr>
        <p:xfrm>
          <a:off x="4778375" y="6099175"/>
          <a:ext cx="417513" cy="331788"/>
        </p:xfrm>
        <a:graphic>
          <a:graphicData uri="http://schemas.openxmlformats.org/presentationml/2006/ole">
            <p:oleObj spid="_x0000_s808972" name="Clip" r:id="rId8" imgW="1305626" imgH="1082835" progId="">
              <p:embed/>
            </p:oleObj>
          </a:graphicData>
        </a:graphic>
      </p:graphicFrame>
      <p:graphicFrame>
        <p:nvGraphicFramePr>
          <p:cNvPr id="808973" name="Object 100"/>
          <p:cNvGraphicFramePr>
            <a:graphicFrameLocks noChangeAspect="1"/>
          </p:cNvGraphicFramePr>
          <p:nvPr/>
        </p:nvGraphicFramePr>
        <p:xfrm>
          <a:off x="4164013" y="6088063"/>
          <a:ext cx="415925" cy="330200"/>
        </p:xfrm>
        <a:graphic>
          <a:graphicData uri="http://schemas.openxmlformats.org/presentationml/2006/ole">
            <p:oleObj spid="_x0000_s808973" name="Clip" r:id="rId9" imgW="1305626" imgH="1082835" progId="">
              <p:embed/>
            </p:oleObj>
          </a:graphicData>
        </a:graphic>
      </p:graphicFrame>
      <p:sp>
        <p:nvSpPr>
          <p:cNvPr id="206" name="Line 101"/>
          <p:cNvSpPr>
            <a:spLocks noChangeShapeType="1"/>
          </p:cNvSpPr>
          <p:nvPr/>
        </p:nvSpPr>
        <p:spPr bwMode="auto">
          <a:xfrm rot="16200000">
            <a:off x="5003006" y="6074569"/>
            <a:ext cx="60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07" name="Line 102"/>
          <p:cNvSpPr>
            <a:spLocks noChangeShapeType="1"/>
          </p:cNvSpPr>
          <p:nvPr/>
        </p:nvSpPr>
        <p:spPr bwMode="auto">
          <a:xfrm rot="5400000" flipH="1">
            <a:off x="4376738" y="6065838"/>
            <a:ext cx="6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08" name="Line 103"/>
          <p:cNvSpPr>
            <a:spLocks noChangeShapeType="1"/>
          </p:cNvSpPr>
          <p:nvPr/>
        </p:nvSpPr>
        <p:spPr bwMode="auto">
          <a:xfrm rot="16200000" flipV="1">
            <a:off x="4723607" y="5726906"/>
            <a:ext cx="0" cy="627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10" name="Freeform 105"/>
          <p:cNvSpPr>
            <a:spLocks/>
          </p:cNvSpPr>
          <p:nvPr/>
        </p:nvSpPr>
        <p:spPr bwMode="auto">
          <a:xfrm>
            <a:off x="4614863" y="4214813"/>
            <a:ext cx="771525" cy="939800"/>
          </a:xfrm>
          <a:custGeom>
            <a:avLst/>
            <a:gdLst>
              <a:gd name="T0" fmla="*/ 0 w 486"/>
              <a:gd name="T1" fmla="*/ 2147483647 h 592"/>
              <a:gd name="T2" fmla="*/ 2147483647 w 486"/>
              <a:gd name="T3" fmla="*/ 2147483647 h 592"/>
              <a:gd name="T4" fmla="*/ 2147483647 w 486"/>
              <a:gd name="T5" fmla="*/ 0 h 592"/>
              <a:gd name="T6" fmla="*/ 0 60000 65536"/>
              <a:gd name="T7" fmla="*/ 0 60000 65536"/>
              <a:gd name="T8" fmla="*/ 0 60000 65536"/>
              <a:gd name="T9" fmla="*/ 0 w 486"/>
              <a:gd name="T10" fmla="*/ 0 h 592"/>
              <a:gd name="T11" fmla="*/ 486 w 486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6" h="592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11" name="Text Box 106"/>
          <p:cNvSpPr txBox="1">
            <a:spLocks noChangeArrowheads="1"/>
          </p:cNvSpPr>
          <p:nvPr/>
        </p:nvSpPr>
        <p:spPr bwMode="auto">
          <a:xfrm>
            <a:off x="2600325" y="4013200"/>
            <a:ext cx="17573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host-to-gateway</a:t>
            </a:r>
          </a:p>
          <a:p>
            <a:pPr eaLnBrk="0" hangingPunct="0">
              <a:defRPr/>
            </a:pPr>
            <a:r>
              <a:rPr lang="en-US" sz="16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telnet session</a:t>
            </a:r>
            <a:endParaRPr lang="en-US" sz="2000" b="0" dirty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212" name="Text Box 107"/>
          <p:cNvSpPr txBox="1">
            <a:spLocks noChangeArrowheads="1"/>
          </p:cNvSpPr>
          <p:nvPr/>
        </p:nvSpPr>
        <p:spPr bwMode="auto">
          <a:xfrm>
            <a:off x="5346700" y="3857625"/>
            <a:ext cx="2082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gateway-to-remote </a:t>
            </a:r>
          </a:p>
          <a:p>
            <a:pPr eaLnBrk="0" hangingPunct="0">
              <a:defRPr/>
            </a:pPr>
            <a:r>
              <a:rPr lang="en-US" sz="16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host telnet session</a:t>
            </a:r>
            <a:endParaRPr lang="en-US" sz="2000" b="0" dirty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214" name="Text Box 109"/>
          <p:cNvSpPr txBox="1">
            <a:spLocks noChangeArrowheads="1"/>
          </p:cNvSpPr>
          <p:nvPr/>
        </p:nvSpPr>
        <p:spPr bwMode="auto">
          <a:xfrm>
            <a:off x="5499100" y="5081588"/>
            <a:ext cx="12001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6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router </a:t>
            </a:r>
            <a:r>
              <a:rPr lang="en-US" sz="16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and</a:t>
            </a:r>
            <a:br>
              <a:rPr lang="en-US" sz="16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</a:br>
            <a:r>
              <a:rPr lang="en-US" sz="16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filter</a:t>
            </a:r>
            <a:endParaRPr lang="en-US" sz="2400" b="0" dirty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pic>
        <p:nvPicPr>
          <p:cNvPr id="809000" name="图片 214" descr="router1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357563" y="5156200"/>
            <a:ext cx="4857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1" name="图片 215" descr="router1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43375" y="5584825"/>
            <a:ext cx="4857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2" name="图片 216" descr="router1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14938" y="4441825"/>
            <a:ext cx="4857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3" name="图片 218" descr="route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43438" y="4870450"/>
            <a:ext cx="78581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9004" name="直接连接符 220"/>
          <p:cNvCxnSpPr>
            <a:cxnSpLocks noChangeShapeType="1"/>
          </p:cNvCxnSpPr>
          <p:nvPr/>
        </p:nvCxnSpPr>
        <p:spPr bwMode="auto">
          <a:xfrm>
            <a:off x="4429125" y="5083175"/>
            <a:ext cx="214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809005" name="图片 221" descr="server3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071938" y="4584700"/>
            <a:ext cx="714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" name="Freeform 104"/>
          <p:cNvSpPr>
            <a:spLocks/>
          </p:cNvSpPr>
          <p:nvPr/>
        </p:nvSpPr>
        <p:spPr bwMode="auto">
          <a:xfrm>
            <a:off x="3262313" y="4605338"/>
            <a:ext cx="1009650" cy="228600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pic>
        <p:nvPicPr>
          <p:cNvPr id="809007" name="图片 222" descr="Server1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929188" y="5656263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8" name="图片 223" descr="Server1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357563" y="600075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2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Firewall: In 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3 types</a:t>
            </a:r>
          </a:p>
          <a:p>
            <a:pPr lvl="1">
              <a:defRPr/>
            </a:pPr>
            <a:r>
              <a:rPr lang="en-US" dirty="0" smtClean="0"/>
              <a:t>Stateless packet filters</a:t>
            </a:r>
          </a:p>
          <a:p>
            <a:pPr lvl="1">
              <a:defRPr/>
            </a:pPr>
            <a:r>
              <a:rPr lang="en-US" dirty="0" err="1" smtClean="0"/>
              <a:t>Stateful</a:t>
            </a:r>
            <a:r>
              <a:rPr lang="en-US" dirty="0" smtClean="0"/>
              <a:t> packet filters</a:t>
            </a:r>
          </a:p>
          <a:p>
            <a:pPr lvl="1">
              <a:defRPr/>
            </a:pPr>
            <a:r>
              <a:rPr lang="en-US" dirty="0" smtClean="0"/>
              <a:t>Application gateways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Many things to do</a:t>
            </a:r>
          </a:p>
          <a:p>
            <a:pPr lvl="1">
              <a:defRPr/>
            </a:pPr>
            <a:r>
              <a:rPr lang="en-US" dirty="0" smtClean="0"/>
              <a:t>Gateway is the most powerful, but not transparent (by </a:t>
            </a:r>
            <a:r>
              <a:rPr lang="en-US" dirty="0" smtClean="0">
                <a:solidFill>
                  <a:srgbClr val="FF0000"/>
                </a:solidFill>
              </a:rPr>
              <a:t>proxy setting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Limited functions for </a:t>
            </a:r>
            <a:r>
              <a:rPr lang="en-US" dirty="0" smtClean="0">
                <a:solidFill>
                  <a:srgbClr val="FF0000"/>
                </a:solidFill>
              </a:rPr>
              <a:t>UDP communications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Setting rules </a:t>
            </a:r>
            <a:r>
              <a:rPr lang="en-US" dirty="0" smtClean="0"/>
              <a:t>is always a step later</a:t>
            </a:r>
            <a:endParaRPr lang="en-US" dirty="0"/>
          </a:p>
        </p:txBody>
      </p:sp>
      <p:sp>
        <p:nvSpPr>
          <p:cNvPr id="8212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33DFB-8721-48F8-A5CA-AC9CEC076649}" type="slidenum">
              <a:rPr lang="en-US" altLang="zh-CN" smtClean="0"/>
              <a:pPr/>
              <a:t>143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Goals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Understand principles of network security</a:t>
            </a:r>
          </a:p>
          <a:p>
            <a:pPr lvl="1">
              <a:defRPr/>
            </a:pPr>
            <a:r>
              <a:rPr lang="en-US" dirty="0" smtClean="0"/>
              <a:t>Cryptography and its many uses beyond “confidentiality”</a:t>
            </a:r>
          </a:p>
          <a:p>
            <a:pPr lvl="1">
              <a:defRPr/>
            </a:pPr>
            <a:r>
              <a:rPr lang="en-US" dirty="0" smtClean="0"/>
              <a:t>Authentication and Message integrity</a:t>
            </a:r>
          </a:p>
          <a:p>
            <a:pPr lvl="1">
              <a:defRPr/>
            </a:pPr>
            <a:r>
              <a:rPr lang="en-US" dirty="0" smtClean="0"/>
              <a:t>Key distribution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Network Security in Practice</a:t>
            </a:r>
          </a:p>
          <a:p>
            <a:pPr lvl="1">
              <a:defRPr/>
            </a:pPr>
            <a:r>
              <a:rPr lang="en-US" dirty="0" smtClean="0"/>
              <a:t>TSL and IPSec</a:t>
            </a:r>
          </a:p>
          <a:p>
            <a:pPr lvl="1">
              <a:defRPr/>
            </a:pPr>
            <a:r>
              <a:rPr lang="en-US" dirty="0" smtClean="0"/>
              <a:t>Wireless LAN security</a:t>
            </a:r>
          </a:p>
          <a:p>
            <a:pPr lvl="1">
              <a:defRPr/>
            </a:pPr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8222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4690D-E915-44E3-8837-AD954D544948}" type="slidenum">
              <a:rPr lang="en-US" altLang="zh-CN" smtClean="0"/>
              <a:pPr/>
              <a:t>144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83250-AC45-4CC8-9D7C-BABA1F5D3AD3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Caesar Cipher (1)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16557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AU" sz="2800" dirty="0" smtClean="0"/>
              <a:t>Invented by Julius Caesar</a:t>
            </a:r>
            <a:r>
              <a:rPr kumimoji="1" lang="en-AU" altLang="zh-CN" sz="2800" dirty="0" smtClean="0"/>
              <a:t>, f</a:t>
            </a:r>
            <a:r>
              <a:rPr kumimoji="1" lang="en-AU" sz="2800" dirty="0" smtClean="0"/>
              <a:t>irst attested use in military affairs</a:t>
            </a:r>
          </a:p>
          <a:p>
            <a:pPr lvl="3" eaLnBrk="1" hangingPunct="1">
              <a:lnSpc>
                <a:spcPct val="110000"/>
              </a:lnSpc>
              <a:defRPr/>
            </a:pPr>
            <a:endParaRPr kumimoji="1" lang="en-AU" altLang="zh-CN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dirty="0" smtClean="0">
                <a:solidFill>
                  <a:schemeClr val="folHlink"/>
                </a:solidFill>
              </a:rPr>
              <a:t>Cyclic shift</a:t>
            </a:r>
            <a:r>
              <a:rPr kumimoji="1" lang="en-US" altLang="zh-CN" sz="2800" dirty="0" smtClean="0"/>
              <a:t> of the </a:t>
            </a:r>
            <a:r>
              <a:rPr kumimoji="1" lang="en-US" altLang="zh-CN" sz="2800" dirty="0" smtClean="0">
                <a:latin typeface="Comic Sans MS" pitchFamily="66" charset="0"/>
              </a:rPr>
              <a:t>26</a:t>
            </a:r>
            <a:r>
              <a:rPr kumimoji="1" lang="en-US" altLang="zh-CN" sz="2800" dirty="0" smtClean="0"/>
              <a:t> letters of the alphabet by </a:t>
            </a:r>
            <a:r>
              <a:rPr kumimoji="1" lang="en-US" altLang="zh-CN" sz="2800" dirty="0" smtClean="0">
                <a:latin typeface="Comic Sans MS" pitchFamily="66" charset="0"/>
              </a:rPr>
              <a:t>3</a:t>
            </a:r>
          </a:p>
        </p:txBody>
      </p:sp>
      <p:graphicFrame>
        <p:nvGraphicFramePr>
          <p:cNvPr id="317682" name="Group 242"/>
          <p:cNvGraphicFramePr>
            <a:graphicFrameLocks noGrp="1"/>
          </p:cNvGraphicFramePr>
          <p:nvPr/>
        </p:nvGraphicFramePr>
        <p:xfrm>
          <a:off x="1187450" y="3141663"/>
          <a:ext cx="6340475" cy="736600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4475"/>
                <a:gridCol w="242887"/>
                <a:gridCol w="2444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85" name="Text Box 245"/>
          <p:cNvSpPr txBox="1">
            <a:spLocks noChangeArrowheads="1"/>
          </p:cNvSpPr>
          <p:nvPr/>
        </p:nvSpPr>
        <p:spPr bwMode="auto">
          <a:xfrm>
            <a:off x="971550" y="4203700"/>
            <a:ext cx="42989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</a:rPr>
              <a:t>Plain text</a:t>
            </a:r>
          </a:p>
          <a:p>
            <a:pPr lvl="1">
              <a:lnSpc>
                <a:spcPct val="110000"/>
              </a:lnSpc>
            </a:pPr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attack from east at dawn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</a:rPr>
              <a:t>Cipher text</a:t>
            </a:r>
          </a:p>
          <a:p>
            <a:pPr lvl="1">
              <a:lnSpc>
                <a:spcPct val="110000"/>
              </a:lnSpc>
            </a:pPr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dwwdfn iurp hdvw dw gdzq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716FF-A489-4CAA-8C82-8EFA9C383C2A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Caesar Cipher (2)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2800" smtClean="0"/>
              <a:t>In mathematical terms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en-US" altLang="zh-CN" sz="2400" smtClean="0">
                <a:latin typeface="Comic Sans MS" pitchFamily="66" charset="0"/>
              </a:rPr>
              <a:t>C</a:t>
            </a:r>
            <a:r>
              <a:rPr kumimoji="1" lang="en-US" altLang="zh-CN" sz="2400" smtClean="0"/>
              <a:t> = </a:t>
            </a:r>
            <a:r>
              <a:rPr kumimoji="1" lang="en-US" altLang="zh-CN" sz="2400" smtClean="0">
                <a:latin typeface="Comic Sans MS" pitchFamily="66" charset="0"/>
              </a:rPr>
              <a:t>encrypt(P)</a:t>
            </a:r>
            <a:r>
              <a:rPr kumimoji="1" lang="en-US" altLang="zh-CN" sz="2400" smtClean="0"/>
              <a:t> = </a:t>
            </a:r>
            <a:r>
              <a:rPr kumimoji="1" lang="en-US" altLang="zh-CN" sz="2400" smtClean="0">
                <a:latin typeface="Comic Sans MS" pitchFamily="66" charset="0"/>
              </a:rPr>
              <a:t>P+3(mod 26)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en-US" altLang="zh-CN" sz="2400" smtClean="0">
                <a:latin typeface="Comic Sans MS" pitchFamily="66" charset="0"/>
              </a:rPr>
              <a:t>P</a:t>
            </a:r>
            <a:r>
              <a:rPr kumimoji="1" lang="en-US" altLang="zh-CN" sz="2400" smtClean="0"/>
              <a:t> = </a:t>
            </a:r>
            <a:r>
              <a:rPr kumimoji="1" lang="en-US" altLang="zh-CN" sz="2400" smtClean="0">
                <a:latin typeface="Comic Sans MS" pitchFamily="66" charset="0"/>
              </a:rPr>
              <a:t>decrypt(C)</a:t>
            </a:r>
            <a:r>
              <a:rPr kumimoji="1" lang="en-US" altLang="zh-CN" sz="2400" smtClean="0"/>
              <a:t> = </a:t>
            </a:r>
            <a:r>
              <a:rPr kumimoji="1" lang="en-US" altLang="zh-CN" sz="2400" smtClean="0">
                <a:latin typeface="Comic Sans MS" pitchFamily="66" charset="0"/>
              </a:rPr>
              <a:t>C–3(mod 26)</a:t>
            </a:r>
          </a:p>
          <a:p>
            <a:pPr lvl="3" eaLnBrk="1" hangingPunct="1">
              <a:lnSpc>
                <a:spcPct val="110000"/>
              </a:lnSpc>
            </a:pPr>
            <a:endParaRPr kumimoji="1" lang="en-US" altLang="zh-CN" sz="1600" smtClean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smtClean="0">
                <a:solidFill>
                  <a:schemeClr val="folHlink"/>
                </a:solidFill>
              </a:rPr>
              <a:t>Generalizd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en-US" altLang="zh-CN" sz="2400" smtClean="0">
                <a:latin typeface="Comic Sans MS" pitchFamily="66" charset="0"/>
              </a:rPr>
              <a:t>C</a:t>
            </a:r>
            <a:r>
              <a:rPr kumimoji="1" lang="en-US" altLang="zh-CN" sz="2400" smtClean="0"/>
              <a:t> = </a:t>
            </a:r>
            <a:r>
              <a:rPr kumimoji="1" lang="en-US" altLang="zh-CN" sz="2400" smtClean="0">
                <a:latin typeface="Comic Sans MS" pitchFamily="66" charset="0"/>
              </a:rPr>
              <a:t>encrypt(P)</a:t>
            </a:r>
            <a:r>
              <a:rPr kumimoji="1" lang="en-US" altLang="zh-CN" sz="2400" smtClean="0"/>
              <a:t> = </a:t>
            </a:r>
            <a:r>
              <a:rPr kumimoji="1" lang="en-US" altLang="zh-CN" sz="2400" smtClean="0">
                <a:latin typeface="Comic Sans MS" pitchFamily="66" charset="0"/>
              </a:rPr>
              <a:t>P+k(mod 26)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en-US" altLang="zh-CN" sz="2400" smtClean="0">
                <a:latin typeface="Comic Sans MS" pitchFamily="66" charset="0"/>
              </a:rPr>
              <a:t>P</a:t>
            </a:r>
            <a:r>
              <a:rPr kumimoji="1" lang="en-US" altLang="zh-CN" sz="2400" smtClean="0"/>
              <a:t> = </a:t>
            </a:r>
            <a:r>
              <a:rPr kumimoji="1" lang="en-US" altLang="zh-CN" sz="2400" smtClean="0">
                <a:latin typeface="Comic Sans MS" pitchFamily="66" charset="0"/>
              </a:rPr>
              <a:t>decrypt(C)</a:t>
            </a:r>
            <a:r>
              <a:rPr kumimoji="1" lang="en-US" altLang="zh-CN" sz="2400" smtClean="0"/>
              <a:t> = </a:t>
            </a:r>
            <a:r>
              <a:rPr kumimoji="1" lang="en-US" altLang="zh-CN" sz="2400" smtClean="0">
                <a:latin typeface="Comic Sans MS" pitchFamily="66" charset="0"/>
              </a:rPr>
              <a:t>C–k(mod 26)</a:t>
            </a:r>
            <a:r>
              <a:rPr kumimoji="1" lang="en-US" altLang="zh-CN" sz="2400" smtClean="0"/>
              <a:t>, where </a:t>
            </a:r>
            <a:r>
              <a:rPr kumimoji="1" lang="en-US" altLang="zh-CN" sz="2400" smtClean="0">
                <a:latin typeface="Comic Sans MS" pitchFamily="66" charset="0"/>
              </a:rPr>
              <a:t>0</a:t>
            </a:r>
            <a:r>
              <a:rPr kumimoji="1" lang="en-US" altLang="zh-CN" sz="2400" smtClean="0">
                <a:sym typeface="Symbol" pitchFamily="18" charset="2"/>
              </a:rPr>
              <a:t>&lt;</a:t>
            </a:r>
            <a:r>
              <a:rPr kumimoji="1" lang="en-US" altLang="zh-CN" sz="2400" smtClean="0">
                <a:latin typeface="Comic Sans MS" pitchFamily="66" charset="0"/>
                <a:sym typeface="Symbol" pitchFamily="18" charset="2"/>
              </a:rPr>
              <a:t>k</a:t>
            </a:r>
            <a:r>
              <a:rPr kumimoji="1" lang="en-US" altLang="zh-CN" sz="2400" smtClean="0">
                <a:sym typeface="Symbol" pitchFamily="18" charset="2"/>
              </a:rPr>
              <a:t>&lt;</a:t>
            </a:r>
            <a:r>
              <a:rPr kumimoji="1" lang="en-US" altLang="zh-CN" sz="2400" smtClean="0">
                <a:latin typeface="Comic Sans MS" pitchFamily="66" charset="0"/>
                <a:sym typeface="Symbol" pitchFamily="18" charset="2"/>
              </a:rPr>
              <a:t>26</a:t>
            </a:r>
          </a:p>
          <a:p>
            <a:pPr lvl="3" eaLnBrk="1" hangingPunct="1">
              <a:lnSpc>
                <a:spcPct val="110000"/>
              </a:lnSpc>
            </a:pPr>
            <a:endParaRPr kumimoji="1" lang="en-US" altLang="zh-CN" sz="1600" smtClean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smtClean="0"/>
              <a:t>There is </a:t>
            </a:r>
            <a:r>
              <a:rPr kumimoji="1" lang="en-US" altLang="zh-CN" sz="2800" smtClean="0">
                <a:solidFill>
                  <a:schemeClr val="hlink"/>
                </a:solidFill>
              </a:rPr>
              <a:t>only one key</a:t>
            </a:r>
            <a:endParaRPr kumimoji="1" lang="en-US" altLang="zh-CN" sz="28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Easy to break, only </a:t>
            </a:r>
            <a:r>
              <a:rPr lang="en-US" altLang="zh-CN" sz="2400" smtClean="0">
                <a:latin typeface="Comic Sans MS" pitchFamily="66" charset="0"/>
              </a:rPr>
              <a:t>26</a:t>
            </a:r>
            <a:r>
              <a:rPr lang="en-US" altLang="zh-CN" sz="2400" smtClean="0"/>
              <a:t> different keys, use Brute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D37B7-4D33-410C-A25B-4478675A5552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Mono-alphabetic Cipher (1)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18002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dirty="0" smtClean="0"/>
              <a:t>Map the </a:t>
            </a:r>
            <a:r>
              <a:rPr lang="en-US" altLang="zh-CN" dirty="0" smtClean="0">
                <a:latin typeface="Comic Sans MS" pitchFamily="66" charset="0"/>
              </a:rPr>
              <a:t>N</a:t>
            </a:r>
            <a:r>
              <a:rPr lang="en-US" altLang="zh-CN" dirty="0" smtClean="0"/>
              <a:t> letters of the alphabet with one of </a:t>
            </a:r>
            <a:r>
              <a:rPr lang="en-US" altLang="zh-CN" dirty="0" smtClean="0">
                <a:latin typeface="Comic Sans MS" pitchFamily="66" charset="0"/>
              </a:rPr>
              <a:t>N!</a:t>
            </a:r>
            <a:r>
              <a:rPr lang="en-US" altLang="zh-CN" dirty="0" smtClean="0"/>
              <a:t> permutations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The key is one of the </a:t>
            </a:r>
            <a:r>
              <a:rPr lang="en-US" altLang="zh-CN" dirty="0" smtClean="0">
                <a:solidFill>
                  <a:schemeClr val="folHlink"/>
                </a:solidFill>
                <a:latin typeface="Comic Sans MS" pitchFamily="66" charset="0"/>
              </a:rPr>
              <a:t>N!</a:t>
            </a:r>
            <a:r>
              <a:rPr lang="en-US" altLang="zh-CN" dirty="0" smtClean="0">
                <a:solidFill>
                  <a:schemeClr val="folHlink"/>
                </a:solidFill>
              </a:rPr>
              <a:t> options</a:t>
            </a: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/>
        </p:nvGraphicFramePr>
        <p:xfrm>
          <a:off x="1187450" y="3141663"/>
          <a:ext cx="6340475" cy="736600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4475"/>
                <a:gridCol w="242887"/>
                <a:gridCol w="2444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0573" name="Text Box 61"/>
          <p:cNvSpPr txBox="1">
            <a:spLocks noChangeArrowheads="1"/>
          </p:cNvSpPr>
          <p:nvPr/>
        </p:nvSpPr>
        <p:spPr bwMode="auto">
          <a:xfrm>
            <a:off x="971550" y="4203700"/>
            <a:ext cx="42989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</a:rPr>
              <a:t>Plain text</a:t>
            </a:r>
          </a:p>
          <a:p>
            <a:pPr lvl="1">
              <a:lnSpc>
                <a:spcPct val="110000"/>
              </a:lnSpc>
            </a:pPr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attack from east at dawn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</a:rPr>
              <a:t>Cipher text</a:t>
            </a:r>
          </a:p>
          <a:p>
            <a:pPr lvl="1">
              <a:lnSpc>
                <a:spcPct val="110000"/>
              </a:lnSpc>
            </a:pPr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xppxgc ujbs kxlp xp ixzv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0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0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38C54-AF51-4237-BD5E-0A1AFBF10063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Mono-alphabetic Cipher (2)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For </a:t>
            </a:r>
            <a:r>
              <a:rPr lang="en-US" altLang="zh-CN" smtClean="0">
                <a:latin typeface="Comic Sans MS" pitchFamily="66" charset="0"/>
              </a:rPr>
              <a:t>N</a:t>
            </a:r>
            <a:r>
              <a:rPr lang="en-US" altLang="zh-CN" smtClean="0"/>
              <a:t> = </a:t>
            </a:r>
            <a:r>
              <a:rPr lang="en-US" altLang="zh-CN" smtClean="0">
                <a:latin typeface="Comic Sans MS" pitchFamily="66" charset="0"/>
              </a:rPr>
              <a:t>26</a:t>
            </a:r>
            <a:r>
              <a:rPr lang="en-US" altLang="zh-CN" smtClean="0"/>
              <a:t> letters of the English alphabet</a:t>
            </a:r>
          </a:p>
          <a:p>
            <a:pPr lvl="1" eaLnBrk="1" hangingPunct="1"/>
            <a:r>
              <a:rPr lang="en-US" altLang="zh-CN" smtClean="0"/>
              <a:t>There are </a:t>
            </a:r>
            <a:r>
              <a:rPr lang="en-US" altLang="zh-CN" smtClean="0">
                <a:latin typeface="Comic Sans MS" pitchFamily="66" charset="0"/>
              </a:rPr>
              <a:t>N!</a:t>
            </a:r>
            <a:r>
              <a:rPr lang="en-US" altLang="zh-CN" smtClean="0"/>
              <a:t> = </a:t>
            </a:r>
            <a:r>
              <a:rPr lang="en-US" altLang="zh-CN" smtClean="0">
                <a:latin typeface="Comic Sans MS" pitchFamily="66" charset="0"/>
              </a:rPr>
              <a:t>26! </a:t>
            </a:r>
            <a:r>
              <a:rPr lang="en-US" altLang="zh-CN" smtClean="0">
                <a:sym typeface="Symbol" pitchFamily="18" charset="2"/>
              </a:rPr>
              <a:t></a:t>
            </a:r>
            <a:r>
              <a:rPr lang="en-US" altLang="zh-CN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altLang="zh-CN" baseline="30000" smtClean="0">
                <a:latin typeface="Comic Sans MS" pitchFamily="66" charset="0"/>
                <a:sym typeface="Symbol" pitchFamily="18" charset="2"/>
              </a:rPr>
              <a:t>88</a:t>
            </a:r>
            <a:r>
              <a:rPr lang="en-US" altLang="zh-CN" smtClean="0">
                <a:sym typeface="Symbol" pitchFamily="18" charset="2"/>
              </a:rPr>
              <a:t> possible keys</a:t>
            </a:r>
          </a:p>
          <a:p>
            <a:pPr lvl="3" eaLnBrk="1" hangingPunct="1"/>
            <a:endParaRPr lang="en-US" altLang="zh-CN" smtClean="0">
              <a:sym typeface="Symbol" pitchFamily="18" charset="2"/>
            </a:endParaRPr>
          </a:p>
          <a:p>
            <a:pPr eaLnBrk="1" hangingPunct="1"/>
            <a:r>
              <a:rPr lang="en-US" altLang="zh-CN" smtClean="0">
                <a:sym typeface="Symbol" pitchFamily="18" charset="2"/>
              </a:rPr>
              <a:t>Attack</a:t>
            </a:r>
          </a:p>
          <a:p>
            <a:pPr lvl="1" eaLnBrk="1" hangingPunct="1"/>
            <a:r>
              <a:rPr lang="en-US" altLang="zh-CN" smtClean="0">
                <a:solidFill>
                  <a:schemeClr val="hlink"/>
                </a:solidFill>
                <a:sym typeface="Symbol" pitchFamily="18" charset="2"/>
              </a:rPr>
              <a:t>Appearance frequency</a:t>
            </a:r>
            <a:r>
              <a:rPr lang="en-US" altLang="zh-CN" smtClean="0">
                <a:sym typeface="Symbol" pitchFamily="18" charset="2"/>
              </a:rPr>
              <a:t> of letters (in long enough texts) in the language is well determined</a:t>
            </a:r>
          </a:p>
          <a:p>
            <a:pPr lvl="1" eaLnBrk="1" hangingPunct="1"/>
            <a:r>
              <a:rPr kumimoji="1" lang="en-US" altLang="zh-CN" smtClean="0">
                <a:solidFill>
                  <a:schemeClr val="hlink"/>
                </a:solidFill>
              </a:rPr>
              <a:t>Fixed substitution</a:t>
            </a:r>
          </a:p>
          <a:p>
            <a:pPr lvl="1" eaLnBrk="1" hangingPunct="1"/>
            <a:r>
              <a:rPr kumimoji="1" lang="en-US" altLang="zh-CN" smtClean="0"/>
              <a:t>Using the appearance frequencies of letters, words, and pairs-of-letters can easily get the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B55355-82AC-4FF3-83E3-3771A604B9E0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Vigenere Cipher (1)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Collection of Mono-Alphabetic Ciphers consists of the </a:t>
            </a:r>
            <a:r>
              <a:rPr lang="en-US" altLang="zh-CN" sz="2800" smtClean="0">
                <a:latin typeface="Comic Sans MS" pitchFamily="66" charset="0"/>
              </a:rPr>
              <a:t>26</a:t>
            </a:r>
            <a:r>
              <a:rPr lang="en-US" altLang="zh-CN" sz="2800" smtClean="0"/>
              <a:t> options for Caesar Cipher (</a:t>
            </a:r>
            <a:r>
              <a:rPr lang="en-US" altLang="zh-CN" sz="2800" smtClean="0">
                <a:latin typeface="Comic Sans MS" pitchFamily="66" charset="0"/>
              </a:rPr>
              <a:t>k = 0, 1, 2, …, 25</a:t>
            </a:r>
            <a:r>
              <a:rPr lang="en-US" altLang="zh-CN" sz="2800" smtClean="0"/>
              <a:t>)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Each of the </a:t>
            </a:r>
            <a:r>
              <a:rPr lang="en-US" altLang="zh-CN" sz="2800" smtClean="0">
                <a:latin typeface="Comic Sans MS" pitchFamily="66" charset="0"/>
              </a:rPr>
              <a:t>26</a:t>
            </a:r>
            <a:r>
              <a:rPr lang="en-US" altLang="zh-CN" sz="2800" smtClean="0"/>
              <a:t> Caesar Ciphers is </a:t>
            </a:r>
            <a:r>
              <a:rPr lang="en-US" altLang="zh-CN" sz="2800" smtClean="0">
                <a:solidFill>
                  <a:schemeClr val="hlink"/>
                </a:solidFill>
              </a:rPr>
              <a:t>denoted by a letter</a:t>
            </a:r>
            <a:r>
              <a:rPr lang="en-US" altLang="zh-CN" sz="2800" smtClean="0"/>
              <a:t>, which is the ciphertext letter that replaces the letter ‘a’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A </a:t>
            </a:r>
            <a:r>
              <a:rPr lang="en-US" altLang="zh-CN" sz="2800" smtClean="0">
                <a:solidFill>
                  <a:schemeClr val="folHlink"/>
                </a:solidFill>
              </a:rPr>
              <a:t>keyword</a:t>
            </a:r>
            <a:r>
              <a:rPr lang="en-US" altLang="zh-CN" sz="2800" smtClean="0"/>
              <a:t> is used (in cycle) to select which of the Caesar Ciphers to use</a:t>
            </a:r>
          </a:p>
          <a:p>
            <a:pPr lvl="1" eaLnBrk="1" hangingPunct="1"/>
            <a:r>
              <a:rPr lang="en-US" altLang="zh-CN" sz="2400" smtClean="0"/>
              <a:t>Denoted by the current letter in the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7. Network Security</a:t>
            </a:r>
          </a:p>
        </p:txBody>
      </p:sp>
      <p:sp>
        <p:nvSpPr>
          <p:cNvPr id="155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Network Attacks</a:t>
            </a:r>
          </a:p>
          <a:p>
            <a:r>
              <a:rPr lang="en-US" altLang="zh-CN" smtClean="0"/>
              <a:t>Cryptographic Technologies</a:t>
            </a:r>
          </a:p>
          <a:p>
            <a:r>
              <a:rPr lang="en-US" altLang="zh-CN" smtClean="0"/>
              <a:t>Message Integrity and Authentication</a:t>
            </a:r>
          </a:p>
          <a:p>
            <a:r>
              <a:rPr lang="en-US" altLang="zh-CN" smtClean="0"/>
              <a:t>Key Distribution</a:t>
            </a:r>
          </a:p>
          <a:p>
            <a:r>
              <a:rPr lang="en-US" altLang="zh-CN" smtClean="0"/>
              <a:t>Transport Layer Security</a:t>
            </a:r>
          </a:p>
          <a:p>
            <a:r>
              <a:rPr lang="en-US" altLang="zh-CN" smtClean="0"/>
              <a:t>IP Security</a:t>
            </a:r>
          </a:p>
          <a:p>
            <a:r>
              <a:rPr lang="en-US" altLang="zh-CN" smtClean="0"/>
              <a:t>Securing Wireless LANs</a:t>
            </a:r>
          </a:p>
          <a:p>
            <a:r>
              <a:rPr lang="en-US" altLang="zh-CN" smtClean="0"/>
              <a:t>Firewalls</a:t>
            </a:r>
          </a:p>
        </p:txBody>
      </p:sp>
      <p:sp>
        <p:nvSpPr>
          <p:cNvPr id="155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2362E-6F8C-4731-BCE9-A18740088EE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9B1C8-9663-4BC3-8F3A-9334CC56E922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Vigenere Cipher (2)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360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Ciphers Table</a:t>
            </a:r>
          </a:p>
        </p:txBody>
      </p:sp>
      <p:graphicFrame>
        <p:nvGraphicFramePr>
          <p:cNvPr id="324879" name="Group 271"/>
          <p:cNvGraphicFramePr>
            <a:graphicFrameLocks noGrp="1"/>
          </p:cNvGraphicFramePr>
          <p:nvPr/>
        </p:nvGraphicFramePr>
        <p:xfrm>
          <a:off x="1042988" y="1733550"/>
          <a:ext cx="6584950" cy="2208213"/>
        </p:xfrm>
        <a:graphic>
          <a:graphicData uri="http://schemas.openxmlformats.org/drawingml/2006/table">
            <a:tbl>
              <a:tblPr/>
              <a:tblGrid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4475"/>
                <a:gridCol w="242888"/>
                <a:gridCol w="2444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e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g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k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o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w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x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8000" marR="18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8000" marR="18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… … …</a:t>
                      </a:r>
                    </a:p>
                  </a:txBody>
                  <a:tcPr marL="18000" marR="18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4880" name="Text Box 272"/>
          <p:cNvSpPr txBox="1">
            <a:spLocks noChangeArrowheads="1"/>
          </p:cNvSpPr>
          <p:nvPr/>
        </p:nvSpPr>
        <p:spPr bwMode="auto">
          <a:xfrm>
            <a:off x="971550" y="4052888"/>
            <a:ext cx="43402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0">
                <a:solidFill>
                  <a:srgbClr val="3333CC"/>
                </a:solidFill>
              </a:rPr>
              <a:t>Key</a:t>
            </a:r>
          </a:p>
          <a:p>
            <a:pPr lvl="1"/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bad</a:t>
            </a:r>
          </a:p>
          <a:p>
            <a:r>
              <a:rPr lang="en-US" altLang="zh-CN" sz="2400" b="0">
                <a:solidFill>
                  <a:srgbClr val="FF0000"/>
                </a:solidFill>
              </a:rPr>
              <a:t>Plain text</a:t>
            </a:r>
          </a:p>
          <a:p>
            <a:pPr lvl="1"/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attack from east at dawn</a:t>
            </a:r>
          </a:p>
          <a:p>
            <a:r>
              <a:rPr lang="en-US" altLang="zh-CN" sz="2400" b="0">
                <a:solidFill>
                  <a:srgbClr val="FF0000"/>
                </a:solidFill>
              </a:rPr>
              <a:t>Cipher text</a:t>
            </a:r>
          </a:p>
          <a:p>
            <a:pPr lvl="1"/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btwbcn grrn edtt du ddxn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4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4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4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4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48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C5297E-7B52-4BDE-9135-1C355D36681B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Vigenere Cipher (3)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smtClean="0"/>
              <a:t>There are </a:t>
            </a:r>
            <a:r>
              <a:rPr lang="en-US" altLang="zh-CN" sz="2800" smtClean="0">
                <a:solidFill>
                  <a:schemeClr val="folHlink"/>
                </a:solidFill>
              </a:rPr>
              <a:t>multiple ciphertext letters</a:t>
            </a:r>
            <a:r>
              <a:rPr lang="en-US" altLang="zh-CN" sz="2800" smtClean="0"/>
              <a:t> to which each plaintext letter can be mapped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Number of possible ciphertext letters a plaintext letter can map equals numbers of different letters in key</a:t>
            </a:r>
          </a:p>
          <a:p>
            <a:pPr lvl="3" eaLnBrk="1" hangingPunct="1">
              <a:lnSpc>
                <a:spcPct val="120000"/>
              </a:lnSpc>
            </a:pPr>
            <a:endParaRPr lang="en-US" altLang="zh-CN" sz="16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800" smtClean="0"/>
              <a:t>Attack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Figure out the </a:t>
            </a:r>
            <a:r>
              <a:rPr lang="en-US" altLang="zh-CN" sz="2400" smtClean="0">
                <a:solidFill>
                  <a:schemeClr val="hlink"/>
                </a:solidFill>
              </a:rPr>
              <a:t>length</a:t>
            </a:r>
            <a:r>
              <a:rPr lang="en-US" altLang="zh-CN" sz="2400" smtClean="0"/>
              <a:t> of the key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/>
              <a:t>Break each of the suspected Mono-Alphabetic Ciphers independently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7DB470-5A37-4053-AB7D-904950BB3A8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/>
              <a:t>Rail Fence Cipher</a:t>
            </a:r>
            <a:endParaRPr lang="en-US" altLang="zh-CN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Plaintext is written down as </a:t>
            </a:r>
            <a:r>
              <a:rPr lang="en-US" altLang="zh-CN" sz="2400" smtClean="0">
                <a:solidFill>
                  <a:schemeClr val="folHlink"/>
                </a:solidFill>
              </a:rPr>
              <a:t>a sequence of diagonals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Ciphertext is then read of row by row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755650" y="2636838"/>
            <a:ext cx="36893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</a:rPr>
              <a:t>Plain text</a:t>
            </a:r>
          </a:p>
          <a:p>
            <a:pPr lvl="1">
              <a:lnSpc>
                <a:spcPct val="110000"/>
              </a:lnSpc>
            </a:pPr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a t c f o e s a d w</a:t>
            </a:r>
          </a:p>
          <a:p>
            <a:pPr lvl="1">
              <a:lnSpc>
                <a:spcPct val="110000"/>
              </a:lnSpc>
            </a:pPr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 t a k r m a t t a n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</a:rPr>
              <a:t>Cipher text</a:t>
            </a:r>
          </a:p>
          <a:p>
            <a:pPr lvl="1">
              <a:lnSpc>
                <a:spcPct val="110000"/>
              </a:lnSpc>
            </a:pPr>
            <a:r>
              <a:rPr lang="en-US" altLang="zh-CN" sz="2400" b="0">
                <a:solidFill>
                  <a:srgbClr val="000000"/>
                </a:solidFill>
                <a:latin typeface="DotumChe" pitchFamily="49" charset="-127"/>
                <a:ea typeface="DotumChe" pitchFamily="49" charset="-127"/>
              </a:rPr>
              <a:t>atcfoesadwtakrmattan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395288" y="4870450"/>
            <a:ext cx="85693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>
                <a:solidFill>
                  <a:srgbClr val="000000"/>
                </a:solidFill>
              </a:rPr>
              <a:t>Key is </a:t>
            </a:r>
            <a:r>
              <a:rPr lang="en-US" altLang="zh-CN" sz="2400" b="0">
                <a:solidFill>
                  <a:srgbClr val="3333CC"/>
                </a:solidFill>
              </a:rPr>
              <a:t>number of rows</a:t>
            </a:r>
            <a:r>
              <a:rPr lang="en-US" altLang="zh-CN" sz="2400" b="0">
                <a:solidFill>
                  <a:srgbClr val="000000"/>
                </a:solidFill>
              </a:rPr>
              <a:t> used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>
                <a:solidFill>
                  <a:srgbClr val="000000"/>
                </a:solidFill>
              </a:rPr>
              <a:t>Attack is easy, just play the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2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2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2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2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30F2B-F4A0-4354-8FA6-53EC81FCBC0E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Row-Column Cipher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569325" cy="18002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Plaintext is written in a </a:t>
            </a:r>
            <a:r>
              <a:rPr lang="en-US" altLang="zh-CN" sz="2400" smtClean="0">
                <a:solidFill>
                  <a:schemeClr val="folHlink"/>
                </a:solidFill>
              </a:rPr>
              <a:t>rectangle</a:t>
            </a:r>
            <a:r>
              <a:rPr lang="en-US" altLang="zh-CN" sz="2400" smtClean="0"/>
              <a:t>, row by row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/>
              <a:t>Length of each row equal the key length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Ciphertext is read from the rectangle, column by column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solidFill>
                  <a:schemeClr val="folHlink"/>
                </a:solidFill>
              </a:rPr>
              <a:t>Column order</a:t>
            </a:r>
            <a:r>
              <a:rPr lang="en-US" altLang="zh-CN" sz="2000" smtClean="0"/>
              <a:t> corresponds to letter order of the key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1188" y="3090863"/>
            <a:ext cx="7685087" cy="2308225"/>
            <a:chOff x="385" y="2037"/>
            <a:chExt cx="4841" cy="1454"/>
          </a:xfrm>
        </p:grpSpPr>
        <p:sp>
          <p:nvSpPr>
            <p:cNvPr id="181254" name="Text Box 5"/>
            <p:cNvSpPr txBox="1">
              <a:spLocks noChangeArrowheads="1"/>
            </p:cNvSpPr>
            <p:nvPr/>
          </p:nvSpPr>
          <p:spPr bwMode="auto">
            <a:xfrm>
              <a:off x="385" y="2037"/>
              <a:ext cx="89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rgbClr val="FF0000"/>
                  </a:solidFill>
                </a:rPr>
                <a:t>Key</a:t>
              </a:r>
            </a:p>
            <a:p>
              <a:pPr lvl="1"/>
              <a:r>
                <a:rPr lang="en-US" altLang="zh-CN" sz="2400" b="0">
                  <a:solidFill>
                    <a:srgbClr val="000000"/>
                  </a:solidFill>
                  <a:latin typeface="DotumChe" pitchFamily="49" charset="-127"/>
                  <a:ea typeface="DotumChe" pitchFamily="49" charset="-127"/>
                </a:rPr>
                <a:t>noise</a:t>
              </a:r>
            </a:p>
            <a:p>
              <a:pPr lvl="1"/>
              <a:r>
                <a:rPr lang="en-US" altLang="zh-CN" sz="2400" b="0">
                  <a:solidFill>
                    <a:srgbClr val="000000"/>
                  </a:solidFill>
                  <a:latin typeface="DotumChe" pitchFamily="49" charset="-127"/>
                  <a:ea typeface="DotumChe" pitchFamily="49" charset="-127"/>
                </a:rPr>
                <a:t>34251</a:t>
              </a:r>
            </a:p>
          </p:txBody>
        </p:sp>
        <p:sp>
          <p:nvSpPr>
            <p:cNvPr id="181255" name="Text Box 6"/>
            <p:cNvSpPr txBox="1">
              <a:spLocks noChangeArrowheads="1"/>
            </p:cNvSpPr>
            <p:nvPr/>
          </p:nvSpPr>
          <p:spPr bwMode="auto">
            <a:xfrm>
              <a:off x="1429" y="2037"/>
              <a:ext cx="1280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rgbClr val="FF0000"/>
                  </a:solidFill>
                </a:rPr>
                <a:t>Plaintext</a:t>
              </a:r>
            </a:p>
            <a:p>
              <a:pPr lvl="1"/>
              <a:r>
                <a:rPr lang="en-US" altLang="zh-CN" sz="2400" b="0">
                  <a:solidFill>
                    <a:srgbClr val="000000"/>
                  </a:solidFill>
                  <a:latin typeface="DotumChe" pitchFamily="49" charset="-127"/>
                  <a:ea typeface="DotumChe" pitchFamily="49" charset="-127"/>
                </a:rPr>
                <a:t>3 4 2 5 1</a:t>
              </a:r>
            </a:p>
            <a:p>
              <a:pPr lvl="1"/>
              <a:r>
                <a:rPr lang="en-US" altLang="zh-CN" sz="2400" b="0">
                  <a:solidFill>
                    <a:srgbClr val="000000"/>
                  </a:solidFill>
                  <a:latin typeface="DotumChe" pitchFamily="49" charset="-127"/>
                  <a:ea typeface="DotumChe" pitchFamily="49" charset="-127"/>
                </a:rPr>
                <a:t>a t t a c</a:t>
              </a:r>
            </a:p>
            <a:p>
              <a:pPr lvl="1"/>
              <a:r>
                <a:rPr lang="en-US" altLang="zh-CN" sz="2400" b="0">
                  <a:solidFill>
                    <a:srgbClr val="000000"/>
                  </a:solidFill>
                  <a:latin typeface="DotumChe" pitchFamily="49" charset="-127"/>
                  <a:ea typeface="DotumChe" pitchFamily="49" charset="-127"/>
                </a:rPr>
                <a:t>k f r o m</a:t>
              </a:r>
            </a:p>
            <a:p>
              <a:pPr lvl="1"/>
              <a:r>
                <a:rPr lang="en-US" altLang="zh-CN" sz="2400" b="0">
                  <a:solidFill>
                    <a:srgbClr val="000000"/>
                  </a:solidFill>
                  <a:latin typeface="DotumChe" pitchFamily="49" charset="-127"/>
                  <a:ea typeface="DotumChe" pitchFamily="49" charset="-127"/>
                </a:rPr>
                <a:t>e a s t a</a:t>
              </a:r>
            </a:p>
            <a:p>
              <a:pPr lvl="1"/>
              <a:r>
                <a:rPr lang="en-US" altLang="zh-CN" sz="2400" b="0">
                  <a:solidFill>
                    <a:srgbClr val="000000"/>
                  </a:solidFill>
                  <a:latin typeface="DotumChe" pitchFamily="49" charset="-127"/>
                  <a:ea typeface="DotumChe" pitchFamily="49" charset="-127"/>
                </a:rPr>
                <a:t>t d o w n</a:t>
              </a:r>
            </a:p>
          </p:txBody>
        </p:sp>
        <p:sp>
          <p:nvSpPr>
            <p:cNvPr id="181256" name="Text Box 7"/>
            <p:cNvSpPr txBox="1">
              <a:spLocks noChangeArrowheads="1"/>
            </p:cNvSpPr>
            <p:nvPr/>
          </p:nvSpPr>
          <p:spPr bwMode="auto">
            <a:xfrm>
              <a:off x="2880" y="2037"/>
              <a:ext cx="234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rgbClr val="FF0000"/>
                  </a:solidFill>
                </a:rPr>
                <a:t>Ciphertext</a:t>
              </a:r>
            </a:p>
            <a:p>
              <a:pPr lvl="1"/>
              <a:r>
                <a:rPr lang="en-US" altLang="zh-CN" sz="2400" b="0">
                  <a:solidFill>
                    <a:srgbClr val="000000"/>
                  </a:solidFill>
                  <a:latin typeface="DotumChe" pitchFamily="49" charset="-127"/>
                  <a:ea typeface="DotumChe" pitchFamily="49" charset="-127"/>
                </a:rPr>
                <a:t>cmantrsoakettfadaotw</a:t>
              </a:r>
            </a:p>
          </p:txBody>
        </p:sp>
      </p:grpSp>
      <p:sp>
        <p:nvSpPr>
          <p:cNvPr id="326664" name="Rectangle 8"/>
          <p:cNvSpPr>
            <a:spLocks noChangeArrowheads="1"/>
          </p:cNvSpPr>
          <p:nvPr/>
        </p:nvSpPr>
        <p:spPr bwMode="auto">
          <a:xfrm>
            <a:off x="395288" y="5300663"/>
            <a:ext cx="85693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2000" b="0">
                <a:solidFill>
                  <a:srgbClr val="000000"/>
                </a:solidFill>
              </a:rPr>
              <a:t>Key can be determined by placing the ciphertext in a rectangle and playing with the rows and the columns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2000" b="0">
                <a:solidFill>
                  <a:srgbClr val="000000"/>
                </a:solidFill>
              </a:rPr>
              <a:t>If </a:t>
            </a:r>
            <a:r>
              <a:rPr lang="en-US" altLang="zh-CN" sz="2000" b="0">
                <a:solidFill>
                  <a:srgbClr val="FF0000"/>
                </a:solidFill>
              </a:rPr>
              <a:t>with plaintext</a:t>
            </a:r>
            <a:r>
              <a:rPr lang="en-US" altLang="zh-CN" sz="2000" b="0">
                <a:solidFill>
                  <a:srgbClr val="000000"/>
                </a:solidFill>
              </a:rPr>
              <a:t>, break pure transposition ciphers is very easy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F0715-83E7-41EF-9C2A-A4545A1A707C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Modern Encryption Algorithms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hlink"/>
                </a:solidFill>
              </a:rPr>
              <a:t>Block cipher</a:t>
            </a:r>
          </a:p>
          <a:p>
            <a:pPr lvl="1" eaLnBrk="1" hangingPunct="1"/>
            <a:r>
              <a:rPr lang="en-US" altLang="zh-CN" smtClean="0"/>
              <a:t>Process plain text in fixed block sizes</a:t>
            </a:r>
          </a:p>
          <a:p>
            <a:pPr lvl="1" eaLnBrk="1" hangingPunct="1"/>
            <a:r>
              <a:rPr lang="en-US" altLang="zh-CN" smtClean="0"/>
              <a:t>Produce block of cipher text of equal size</a:t>
            </a:r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Commonly used Algorithms</a:t>
            </a:r>
          </a:p>
          <a:p>
            <a:pPr lvl="1" eaLnBrk="1" hangingPunct="1"/>
            <a:r>
              <a:rPr lang="en-US" altLang="zh-CN" smtClean="0"/>
              <a:t>Data encryption standard (</a:t>
            </a:r>
            <a:r>
              <a:rPr lang="en-US" altLang="zh-CN" smtClean="0">
                <a:latin typeface="Comic Sans MS" pitchFamily="66" charset="0"/>
              </a:rPr>
              <a:t>DES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Triple </a:t>
            </a:r>
            <a:r>
              <a:rPr lang="en-US" altLang="zh-CN" smtClean="0">
                <a:latin typeface="Comic Sans MS" pitchFamily="66" charset="0"/>
              </a:rPr>
              <a:t>DES</a:t>
            </a:r>
            <a:r>
              <a:rPr lang="en-US" altLang="zh-CN" smtClean="0"/>
              <a:t> (</a:t>
            </a:r>
            <a:r>
              <a:rPr lang="en-US" altLang="zh-CN" smtClean="0">
                <a:latin typeface="Comic Sans MS" pitchFamily="66" charset="0"/>
              </a:rPr>
              <a:t>TDES</a:t>
            </a:r>
            <a:r>
              <a:rPr lang="en-US" altLang="zh-CN" smtClean="0"/>
              <a:t>)</a:t>
            </a:r>
            <a:endParaRPr lang="en-GB" altLang="zh-CN" smtClean="0"/>
          </a:p>
          <a:p>
            <a:pPr lvl="1" eaLnBrk="1" hangingPunct="1"/>
            <a:r>
              <a:rPr lang="en-GB" altLang="zh-CN" smtClean="0"/>
              <a:t>Advanced Encryption Standard (</a:t>
            </a:r>
            <a:r>
              <a:rPr lang="en-GB" altLang="zh-CN" smtClean="0">
                <a:latin typeface="Comic Sans MS" pitchFamily="66" charset="0"/>
              </a:rPr>
              <a:t>AES</a:t>
            </a:r>
            <a:r>
              <a:rPr lang="en-GB" altLang="zh-CN" smtClean="0"/>
              <a:t>)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F00D7-1743-4116-8FB1-6631E21F99FD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Pattern of Block Ciphers</a:t>
            </a:r>
          </a:p>
        </p:txBody>
      </p:sp>
      <p:pic>
        <p:nvPicPr>
          <p:cNvPr id="18432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1412875"/>
            <a:ext cx="5545137" cy="47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D7599B-B8FD-408E-98F5-276F239A536E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Feistel Ciphers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5257800" cy="4895850"/>
          </a:xfrm>
        </p:spPr>
        <p:txBody>
          <a:bodyPr lIns="54000" rIns="54000"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A </a:t>
            </a:r>
            <a:r>
              <a:rPr lang="en-US" altLang="zh-CN" sz="2400" smtClean="0">
                <a:solidFill>
                  <a:schemeClr val="hlink"/>
                </a:solidFill>
              </a:rPr>
              <a:t>scheme / template</a:t>
            </a:r>
            <a:r>
              <a:rPr lang="en-US" altLang="zh-CN" sz="2400" smtClean="0"/>
              <a:t> for specifying the algorithm of a block cipher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Allows </a:t>
            </a:r>
            <a:r>
              <a:rPr lang="en-US" altLang="zh-CN" sz="2400" smtClean="0">
                <a:solidFill>
                  <a:schemeClr val="folHlink"/>
                </a:solidFill>
              </a:rPr>
              <a:t>encryption and decryption with the same hardware circuit</a:t>
            </a:r>
            <a:r>
              <a:rPr lang="en-US" altLang="zh-CN" sz="2400" smtClean="0"/>
              <a:t> / piece of software</a:t>
            </a:r>
          </a:p>
          <a:p>
            <a:pPr lvl="2" eaLnBrk="1" hangingPunct="1">
              <a:lnSpc>
                <a:spcPct val="110000"/>
              </a:lnSpc>
            </a:pPr>
            <a:endParaRPr lang="en-US" altLang="zh-CN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Input block </a:t>
            </a:r>
            <a:r>
              <a:rPr lang="en-US" altLang="zh-CN" sz="2400" smtClean="0">
                <a:latin typeface="Comic Sans MS" pitchFamily="66" charset="0"/>
              </a:rPr>
              <a:t>M</a:t>
            </a:r>
            <a:r>
              <a:rPr lang="en-US" altLang="zh-CN" sz="2400" baseline="-25000" smtClean="0">
                <a:latin typeface="Comic Sans MS" pitchFamily="66" charset="0"/>
              </a:rPr>
              <a:t>i</a:t>
            </a:r>
            <a:r>
              <a:rPr lang="en-US" altLang="zh-CN" sz="2400" baseline="-25000" smtClean="0"/>
              <a:t> </a:t>
            </a:r>
            <a:r>
              <a:rPr lang="en-US" altLang="zh-CN" sz="2400" smtClean="0"/>
              <a:t>broken into half-blocks </a:t>
            </a:r>
            <a:r>
              <a:rPr lang="en-US" altLang="zh-CN" sz="2400" smtClean="0">
                <a:latin typeface="Comic Sans MS" pitchFamily="66" charset="0"/>
              </a:rPr>
              <a:t>L</a:t>
            </a:r>
            <a:r>
              <a:rPr lang="en-US" altLang="zh-CN" sz="2400" baseline="-25000" smtClean="0">
                <a:latin typeface="Comic Sans MS" pitchFamily="66" charset="0"/>
              </a:rPr>
              <a:t>i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latin typeface="Comic Sans MS" pitchFamily="66" charset="0"/>
              </a:rPr>
              <a:t>R</a:t>
            </a:r>
            <a:r>
              <a:rPr lang="en-US" altLang="zh-CN" sz="2400" baseline="-25000" smtClean="0">
                <a:latin typeface="Comic Sans MS" pitchFamily="66" charset="0"/>
              </a:rPr>
              <a:t>i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For next round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latin typeface="Comic Sans MS" pitchFamily="66" charset="0"/>
              </a:rPr>
              <a:t>L</a:t>
            </a:r>
            <a:r>
              <a:rPr lang="en-US" altLang="zh-CN" sz="2000" baseline="-25000" smtClean="0">
                <a:latin typeface="Comic Sans MS" pitchFamily="66" charset="0"/>
              </a:rPr>
              <a:t>i+1</a:t>
            </a:r>
            <a:r>
              <a:rPr lang="en-US" altLang="zh-CN" sz="2000" smtClean="0"/>
              <a:t> = </a:t>
            </a:r>
            <a:r>
              <a:rPr lang="en-US" altLang="zh-CN" sz="2000" smtClean="0">
                <a:latin typeface="Comic Sans MS" pitchFamily="66" charset="0"/>
              </a:rPr>
              <a:t>R</a:t>
            </a:r>
            <a:r>
              <a:rPr lang="en-US" altLang="zh-CN" sz="2000" baseline="-25000" smtClean="0">
                <a:latin typeface="Comic Sans MS" pitchFamily="66" charset="0"/>
              </a:rPr>
              <a:t>i</a:t>
            </a:r>
            <a:endParaRPr lang="en-US" altLang="zh-CN" sz="2000" smtClean="0">
              <a:latin typeface="Comic Sans MS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latin typeface="Comic Sans MS" pitchFamily="66" charset="0"/>
              </a:rPr>
              <a:t>R</a:t>
            </a:r>
            <a:r>
              <a:rPr lang="en-US" altLang="zh-CN" sz="2000" baseline="-25000" smtClean="0">
                <a:latin typeface="Comic Sans MS" pitchFamily="66" charset="0"/>
              </a:rPr>
              <a:t>i+1</a:t>
            </a:r>
            <a:r>
              <a:rPr lang="en-US" altLang="zh-CN" sz="2000" smtClean="0"/>
              <a:t> = </a:t>
            </a:r>
            <a:r>
              <a:rPr lang="en-US" altLang="zh-CN" sz="2000" smtClean="0">
                <a:latin typeface="Comic Sans MS" pitchFamily="66" charset="0"/>
              </a:rPr>
              <a:t>f(R</a:t>
            </a:r>
            <a:r>
              <a:rPr lang="en-US" altLang="zh-CN" sz="2000" baseline="-25000" smtClean="0">
                <a:latin typeface="Comic Sans MS" pitchFamily="66" charset="0"/>
              </a:rPr>
              <a:t>i</a:t>
            </a:r>
            <a:r>
              <a:rPr lang="en-US" altLang="zh-CN" sz="2000" smtClean="0">
                <a:latin typeface="Comic Sans MS" pitchFamily="66" charset="0"/>
              </a:rPr>
              <a:t>, K</a:t>
            </a:r>
            <a:r>
              <a:rPr lang="en-US" altLang="zh-CN" sz="2000" baseline="-25000" smtClean="0">
                <a:latin typeface="Comic Sans MS" pitchFamily="66" charset="0"/>
              </a:rPr>
              <a:t>i</a:t>
            </a:r>
            <a:r>
              <a:rPr lang="en-US" altLang="zh-CN" sz="2000" smtClean="0">
                <a:latin typeface="Comic Sans MS" pitchFamily="66" charset="0"/>
              </a:rPr>
              <a:t>) </a:t>
            </a:r>
            <a:r>
              <a:rPr lang="en-US" altLang="zh-CN" sz="2000" smtClean="0">
                <a:latin typeface="Comic Sans MS" pitchFamily="66" charset="0"/>
                <a:sym typeface="Symbol" pitchFamily="18" charset="2"/>
              </a:rPr>
              <a:t> L</a:t>
            </a:r>
            <a:r>
              <a:rPr lang="en-US" altLang="zh-CN" sz="2000" baseline="-25000" smtClean="0">
                <a:latin typeface="Comic Sans MS" pitchFamily="66" charset="0"/>
                <a:sym typeface="Symbol" pitchFamily="18" charset="2"/>
              </a:rPr>
              <a:t>i</a:t>
            </a:r>
          </a:p>
        </p:txBody>
      </p:sp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8138" y="1557338"/>
            <a:ext cx="34861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965456-E889-4458-A6B0-EF2C3CBE9F63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 Encryption Standard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1973, </a:t>
            </a:r>
            <a:r>
              <a:rPr lang="en-US" altLang="zh-CN" sz="2400" dirty="0" smtClean="0">
                <a:latin typeface="Comic Sans MS" pitchFamily="66" charset="0"/>
              </a:rPr>
              <a:t>NBS</a:t>
            </a:r>
            <a:r>
              <a:rPr lang="en-US" altLang="zh-CN" sz="2400" dirty="0" smtClean="0"/>
              <a:t> (National Bureau of Standards) came out with an RFP for a </a:t>
            </a:r>
            <a:r>
              <a:rPr lang="en-US" altLang="zh-CN" sz="2400" dirty="0" smtClean="0">
                <a:solidFill>
                  <a:schemeClr val="hlink"/>
                </a:solidFill>
              </a:rPr>
              <a:t>commercial encryption standard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IBM</a:t>
            </a:r>
            <a:r>
              <a:rPr lang="en-US" altLang="zh-CN" sz="2400" dirty="0" smtClean="0"/>
              <a:t> proposed its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strong Lucifer algorithm</a:t>
            </a:r>
            <a:r>
              <a:rPr lang="en-US" altLang="zh-CN" sz="2400" dirty="0" smtClean="0"/>
              <a:t> (developed by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Feistel</a:t>
            </a:r>
            <a:r>
              <a:rPr lang="en-US" altLang="zh-CN" sz="2400" dirty="0" smtClean="0"/>
              <a:t> and others)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NSA</a:t>
            </a:r>
            <a:r>
              <a:rPr lang="en-US" altLang="zh-CN" sz="2400" dirty="0" smtClean="0"/>
              <a:t> (National Security Agency) requested to weaken the strength of Lucifer (by shortening the key)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NSA</a:t>
            </a:r>
            <a:r>
              <a:rPr lang="en-US" altLang="zh-CN" sz="2400" dirty="0" smtClean="0"/>
              <a:t> also made changes to </a:t>
            </a:r>
            <a:r>
              <a:rPr lang="en-US" altLang="zh-CN" sz="2400" dirty="0" smtClean="0">
                <a:latin typeface="Comic Sans MS" pitchFamily="66" charset="0"/>
              </a:rPr>
              <a:t>IBM’s</a:t>
            </a:r>
            <a:r>
              <a:rPr lang="en-US" altLang="zh-CN" sz="2400" dirty="0" smtClean="0"/>
              <a:t> Lucifer algorithm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1976,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Data Encryption Standard</a:t>
            </a:r>
            <a:r>
              <a:rPr lang="en-US" altLang="zh-CN" sz="2400" dirty="0" smtClean="0"/>
              <a:t> (</a:t>
            </a:r>
            <a:r>
              <a:rPr lang="en-US" altLang="zh-CN" sz="2400" dirty="0" smtClean="0">
                <a:latin typeface="Comic Sans MS" pitchFamily="66" charset="0"/>
              </a:rPr>
              <a:t>DES</a:t>
            </a:r>
            <a:r>
              <a:rPr lang="en-US" altLang="zh-CN" sz="2400" dirty="0" smtClean="0"/>
              <a:t>) accepted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1999,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Triple DES</a:t>
            </a:r>
            <a:r>
              <a:rPr lang="en-US" altLang="zh-CN" sz="2400" dirty="0" smtClean="0"/>
              <a:t> (</a:t>
            </a:r>
            <a:r>
              <a:rPr lang="en-US" altLang="zh-CN" sz="2400" dirty="0" smtClean="0">
                <a:latin typeface="Comic Sans MS" pitchFamily="66" charset="0"/>
              </a:rPr>
              <a:t>3-DES</a:t>
            </a:r>
            <a:r>
              <a:rPr lang="en-US" altLang="zh-CN" sz="2400" dirty="0" smtClean="0"/>
              <a:t>) defined by </a:t>
            </a:r>
            <a:r>
              <a:rPr lang="en-US" altLang="zh-CN" sz="2400" dirty="0" smtClean="0">
                <a:latin typeface="Comic Sans MS" pitchFamily="66" charset="0"/>
              </a:rPr>
              <a:t>NIST</a:t>
            </a:r>
            <a:r>
              <a:rPr lang="en-US" altLang="zh-CN" sz="2400" dirty="0" smtClean="0"/>
              <a:t> (National Institute of Standards and Technology)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A7B13-C426-4FB7-9DB4-0111E7FB2D48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DES Structure</a:t>
            </a:r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5834063" cy="4895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Block size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64 bits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Key size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56 bits</a:t>
            </a:r>
            <a:r>
              <a:rPr lang="en-US" altLang="zh-CN" sz="2400" dirty="0" smtClean="0"/>
              <a:t> (in a </a:t>
            </a:r>
            <a:r>
              <a:rPr lang="en-US" altLang="zh-CN" sz="2400" dirty="0" smtClean="0">
                <a:latin typeface="Comic Sans MS" pitchFamily="66" charset="0"/>
              </a:rPr>
              <a:t>64-bit</a:t>
            </a:r>
            <a:r>
              <a:rPr lang="en-US" altLang="zh-CN" sz="2400" dirty="0" smtClean="0"/>
              <a:t> buffer)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Fixed initial permutation</a:t>
            </a:r>
            <a:r>
              <a:rPr lang="en-US" altLang="zh-CN" sz="2400" dirty="0" smtClean="0"/>
              <a:t> on input block (</a:t>
            </a:r>
            <a:r>
              <a:rPr lang="en-US" altLang="zh-CN" sz="2400" dirty="0" smtClean="0">
                <a:latin typeface="Comic Sans MS" pitchFamily="66" charset="0"/>
              </a:rPr>
              <a:t>64 bits</a:t>
            </a:r>
            <a:r>
              <a:rPr lang="en-US" altLang="zh-CN" sz="2400" dirty="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16</a:t>
            </a:r>
            <a:r>
              <a:rPr lang="en-US" altLang="zh-CN" sz="2400" dirty="0" smtClean="0"/>
              <a:t> round keys (</a:t>
            </a:r>
            <a:r>
              <a:rPr lang="en-US" altLang="zh-CN" sz="2400" dirty="0" smtClean="0">
                <a:latin typeface="Comic Sans MS" pitchFamily="66" charset="0"/>
              </a:rPr>
              <a:t>48 bits</a:t>
            </a:r>
            <a:r>
              <a:rPr lang="en-US" altLang="zh-CN" sz="2400" dirty="0" smtClean="0"/>
              <a:t>) derived from key (</a:t>
            </a:r>
            <a:r>
              <a:rPr lang="en-US" altLang="zh-CN" sz="2400" dirty="0" smtClean="0">
                <a:latin typeface="Comic Sans MS" pitchFamily="66" charset="0"/>
              </a:rPr>
              <a:t>56 bits</a:t>
            </a:r>
            <a:r>
              <a:rPr lang="en-US" altLang="zh-CN" sz="2400" dirty="0" smtClean="0"/>
              <a:t>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Key scheduling scheme for </a:t>
            </a:r>
            <a:r>
              <a:rPr lang="en-US" altLang="zh-CN" sz="2400" dirty="0" smtClean="0">
                <a:latin typeface="Comic Sans MS" pitchFamily="66" charset="0"/>
              </a:rPr>
              <a:t>16</a:t>
            </a:r>
            <a:r>
              <a:rPr lang="en-US" altLang="zh-CN" sz="2400" dirty="0" smtClean="0"/>
              <a:t> round keys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hlink"/>
                </a:solidFill>
                <a:latin typeface="Comic Sans MS" pitchFamily="66" charset="0"/>
              </a:rPr>
              <a:t>16</a:t>
            </a:r>
            <a:r>
              <a:rPr lang="en-US" altLang="zh-CN" sz="2400" dirty="0" smtClean="0">
                <a:solidFill>
                  <a:schemeClr val="hlink"/>
                </a:solidFill>
              </a:rPr>
              <a:t> iterations</a:t>
            </a:r>
            <a:r>
              <a:rPr lang="en-US" altLang="zh-CN" sz="2400" dirty="0" smtClean="0"/>
              <a:t> each consisting of scrambling the round-block (</a:t>
            </a:r>
            <a:r>
              <a:rPr lang="en-US" altLang="zh-CN" sz="2400" dirty="0" smtClean="0">
                <a:latin typeface="Comic Sans MS" pitchFamily="66" charset="0"/>
              </a:rPr>
              <a:t>64 bits</a:t>
            </a:r>
            <a:r>
              <a:rPr lang="en-US" altLang="zh-CN" sz="2400" dirty="0" smtClean="0"/>
              <a:t>) with the round-key (</a:t>
            </a:r>
            <a:r>
              <a:rPr lang="en-US" altLang="zh-CN" sz="2400" dirty="0" smtClean="0">
                <a:latin typeface="Comic Sans MS" pitchFamily="66" charset="0"/>
              </a:rPr>
              <a:t>48 bits</a:t>
            </a:r>
            <a:r>
              <a:rPr lang="en-US" altLang="zh-CN" sz="2400" dirty="0" smtClean="0"/>
              <a:t>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Fixed inverse initial permutation</a:t>
            </a:r>
            <a:r>
              <a:rPr lang="en-US" altLang="zh-CN" sz="2400" dirty="0" smtClean="0"/>
              <a:t> on output block</a:t>
            </a:r>
          </a:p>
        </p:txBody>
      </p:sp>
      <p:pic>
        <p:nvPicPr>
          <p:cNvPr id="189444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888" y="1484313"/>
            <a:ext cx="25654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3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3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3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D18085-1086-4916-9CF0-14F52900DFB7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 Round DES</a:t>
            </a:r>
          </a:p>
        </p:txBody>
      </p:sp>
      <p:pic>
        <p:nvPicPr>
          <p:cNvPr id="19149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713" y="1341438"/>
            <a:ext cx="5802312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877" name="AutoShape 5"/>
          <p:cNvSpPr>
            <a:spLocks noChangeArrowheads="1"/>
          </p:cNvSpPr>
          <p:nvPr/>
        </p:nvSpPr>
        <p:spPr bwMode="auto">
          <a:xfrm>
            <a:off x="971550" y="3141663"/>
            <a:ext cx="2879725" cy="1008062"/>
          </a:xfrm>
          <a:prstGeom prst="wedgeRoundRectCallout">
            <a:avLst>
              <a:gd name="adj1" fmla="val 89417"/>
              <a:gd name="adj2" fmla="val 63542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0">
                <a:solidFill>
                  <a:srgbClr val="000000"/>
                </a:solidFill>
              </a:rPr>
              <a:t>Scramble function:</a:t>
            </a:r>
          </a:p>
          <a:p>
            <a:pPr lvl="1"/>
            <a:r>
              <a:rPr lang="en-US" altLang="zh-CN" b="0">
                <a:solidFill>
                  <a:srgbClr val="000000"/>
                </a:solidFill>
              </a:rPr>
              <a:t>6 inputs / 4 outputs</a:t>
            </a:r>
          </a:p>
          <a:p>
            <a:pPr lvl="1"/>
            <a:r>
              <a:rPr lang="en-US" altLang="zh-CN" b="0">
                <a:solidFill>
                  <a:srgbClr val="000000"/>
                </a:solidFill>
              </a:rPr>
              <a:t>8 S-Box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BC7AE2-FDB8-4FFF-A046-67504F3A0712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Network Attacks</a:t>
            </a:r>
          </a:p>
        </p:txBody>
      </p:sp>
      <p:pic>
        <p:nvPicPr>
          <p:cNvPr id="15667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55650" y="1412875"/>
            <a:ext cx="6624638" cy="4935538"/>
          </a:xfrm>
        </p:spPr>
      </p:pic>
      <p:sp>
        <p:nvSpPr>
          <p:cNvPr id="303109" name="AutoShape 5"/>
          <p:cNvSpPr>
            <a:spLocks noChangeArrowheads="1"/>
          </p:cNvSpPr>
          <p:nvPr/>
        </p:nvSpPr>
        <p:spPr bwMode="auto">
          <a:xfrm>
            <a:off x="323850" y="2205038"/>
            <a:ext cx="2087563" cy="792162"/>
          </a:xfrm>
          <a:prstGeom prst="wedgeRoundRectCallout">
            <a:avLst>
              <a:gd name="adj1" fmla="val 46426"/>
              <a:gd name="adj2" fmla="val 89278"/>
              <a:gd name="adj3" fmla="val 16667"/>
            </a:avLst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</a:rPr>
              <a:t>Denial of service</a:t>
            </a:r>
          </a:p>
          <a:p>
            <a:pPr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</a:rPr>
              <a:t>Delete files</a:t>
            </a:r>
          </a:p>
        </p:txBody>
      </p:sp>
      <p:sp>
        <p:nvSpPr>
          <p:cNvPr id="303110" name="AutoShape 6"/>
          <p:cNvSpPr>
            <a:spLocks noChangeArrowheads="1"/>
          </p:cNvSpPr>
          <p:nvPr/>
        </p:nvSpPr>
        <p:spPr bwMode="auto">
          <a:xfrm>
            <a:off x="6084888" y="2060575"/>
            <a:ext cx="2087562" cy="792163"/>
          </a:xfrm>
          <a:prstGeom prst="wedgeRoundRectCallout">
            <a:avLst>
              <a:gd name="adj1" fmla="val -55171"/>
              <a:gd name="adj2" fmla="val 100704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</a:rPr>
              <a:t>Release contents</a:t>
            </a:r>
          </a:p>
          <a:p>
            <a:pPr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</a:rPr>
              <a:t>Traffic analysis</a:t>
            </a:r>
          </a:p>
        </p:txBody>
      </p:sp>
      <p:sp>
        <p:nvSpPr>
          <p:cNvPr id="303111" name="AutoShape 7"/>
          <p:cNvSpPr>
            <a:spLocks noChangeArrowheads="1"/>
          </p:cNvSpPr>
          <p:nvPr/>
        </p:nvSpPr>
        <p:spPr bwMode="auto">
          <a:xfrm>
            <a:off x="323850" y="4508500"/>
            <a:ext cx="2087563" cy="504825"/>
          </a:xfrm>
          <a:prstGeom prst="wedgeRoundRectCallout">
            <a:avLst>
              <a:gd name="adj1" fmla="val 44829"/>
              <a:gd name="adj2" fmla="val 109750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</a:rPr>
              <a:t>Modify contents</a:t>
            </a:r>
          </a:p>
        </p:txBody>
      </p:sp>
      <p:sp>
        <p:nvSpPr>
          <p:cNvPr id="303112" name="AutoShape 8"/>
          <p:cNvSpPr>
            <a:spLocks noChangeArrowheads="1"/>
          </p:cNvSpPr>
          <p:nvPr/>
        </p:nvSpPr>
        <p:spPr bwMode="auto">
          <a:xfrm>
            <a:off x="6084888" y="4149725"/>
            <a:ext cx="2087562" cy="720725"/>
          </a:xfrm>
          <a:prstGeom prst="wedgeRoundRectCallout">
            <a:avLst>
              <a:gd name="adj1" fmla="val -66884"/>
              <a:gd name="adj2" fmla="val 91852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</a:rPr>
              <a:t>Masquerade</a:t>
            </a:r>
          </a:p>
          <a:p>
            <a:pPr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</a:rPr>
              <a:t>Replay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nimBg="1"/>
      <p:bldP spid="303110" grpId="0" animBg="1"/>
      <p:bldP spid="303111" grpId="0" animBg="1"/>
      <p:bldP spid="3031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A9A5DA-6FFE-49C2-ADB8-EBF25B74FADB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Attack DES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Exhaustive Search Attack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Search space of </a:t>
            </a:r>
            <a:r>
              <a:rPr lang="en-US" altLang="zh-CN" sz="2400" dirty="0" smtClean="0">
                <a:latin typeface="Comic Sans MS" pitchFamily="66" charset="0"/>
              </a:rPr>
              <a:t>O(2</a:t>
            </a:r>
            <a:r>
              <a:rPr lang="en-US" altLang="zh-CN" sz="2400" baseline="30000" dirty="0" smtClean="0">
                <a:latin typeface="Comic Sans MS" pitchFamily="66" charset="0"/>
              </a:rPr>
              <a:t>56</a:t>
            </a:r>
            <a:r>
              <a:rPr lang="en-US" altLang="zh-CN" sz="2400" dirty="0" smtClean="0">
                <a:latin typeface="Comic Sans MS" pitchFamily="66" charset="0"/>
              </a:rPr>
              <a:t>)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latin typeface="Comic Sans MS" pitchFamily="66" charset="0"/>
              </a:rPr>
              <a:t>O(10</a:t>
            </a:r>
            <a:r>
              <a:rPr lang="en-US" altLang="zh-CN" sz="2400" baseline="30000" dirty="0" smtClean="0">
                <a:latin typeface="Comic Sans MS" pitchFamily="66" charset="0"/>
              </a:rPr>
              <a:t>17</a:t>
            </a:r>
            <a:r>
              <a:rPr lang="en-US" altLang="zh-CN" sz="2400" dirty="0" smtClean="0">
                <a:latin typeface="Comic Sans MS" pitchFamily="66" charset="0"/>
              </a:rPr>
              <a:t>)</a:t>
            </a:r>
            <a:r>
              <a:rPr lang="en-US" altLang="zh-CN" sz="2400" dirty="0" smtClean="0"/>
              <a:t> keys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No “backdoor” exists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GB" sz="2800" dirty="0" smtClean="0">
                <a:solidFill>
                  <a:srgbClr val="FF0000"/>
                </a:solidFill>
              </a:rPr>
              <a:t>DES now worthless</a:t>
            </a:r>
            <a:endParaRPr lang="en-GB" altLang="zh-CN" sz="2800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 smtClean="0"/>
              <a:t>In the 1970’s, </a:t>
            </a:r>
            <a:r>
              <a:rPr lang="en-US" altLang="zh-CN" sz="2400" dirty="0" err="1" smtClean="0"/>
              <a:t>Diffie</a:t>
            </a:r>
            <a:r>
              <a:rPr lang="en-US" altLang="zh-CN" sz="2400" dirty="0" smtClean="0"/>
              <a:t> and Hellman suggested a </a:t>
            </a:r>
            <a:r>
              <a:rPr lang="en-US" altLang="zh-CN" sz="2400" dirty="0" smtClean="0">
                <a:latin typeface="Comic Sans MS" pitchFamily="66" charset="0"/>
              </a:rPr>
              <a:t>$20M</a:t>
            </a:r>
            <a:r>
              <a:rPr lang="en-US" altLang="zh-CN" sz="2400" dirty="0" smtClean="0"/>
              <a:t> machine that will crack </a:t>
            </a:r>
            <a:r>
              <a:rPr lang="en-US" altLang="zh-CN" sz="2400" dirty="0" smtClean="0">
                <a:latin typeface="Comic Sans MS" pitchFamily="66" charset="0"/>
              </a:rPr>
              <a:t>DES</a:t>
            </a:r>
            <a:r>
              <a:rPr lang="en-US" altLang="zh-CN" sz="2400" dirty="0" smtClean="0"/>
              <a:t> in about one day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In the 1990’s, Wiener suggested a </a:t>
            </a:r>
            <a:r>
              <a:rPr lang="en-US" altLang="zh-CN" sz="2400" dirty="0" smtClean="0">
                <a:latin typeface="Comic Sans MS" pitchFamily="66" charset="0"/>
              </a:rPr>
              <a:t>$1M</a:t>
            </a:r>
            <a:r>
              <a:rPr lang="en-US" altLang="zh-CN" sz="2400" dirty="0" smtClean="0"/>
              <a:t> machine that will crack </a:t>
            </a:r>
            <a:r>
              <a:rPr lang="en-US" altLang="zh-CN" sz="2400" dirty="0" smtClean="0">
                <a:latin typeface="Comic Sans MS" pitchFamily="66" charset="0"/>
              </a:rPr>
              <a:t>DES</a:t>
            </a:r>
            <a:r>
              <a:rPr lang="en-US" altLang="zh-CN" sz="2400" dirty="0" smtClean="0"/>
              <a:t> in </a:t>
            </a:r>
            <a:r>
              <a:rPr lang="en-US" altLang="zh-CN" sz="2400" dirty="0" smtClean="0">
                <a:latin typeface="Comic Sans MS" pitchFamily="66" charset="0"/>
              </a:rPr>
              <a:t>3.5</a:t>
            </a:r>
            <a:r>
              <a:rPr lang="en-US" altLang="zh-CN" sz="2400" dirty="0" smtClean="0"/>
              <a:t> hours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In 1990’s, </a:t>
            </a:r>
            <a:r>
              <a:rPr lang="en-US" altLang="zh-CN" sz="2400" dirty="0" smtClean="0">
                <a:latin typeface="Comic Sans MS" pitchFamily="66" charset="0"/>
              </a:rPr>
              <a:t>DES</a:t>
            </a:r>
            <a:r>
              <a:rPr lang="en-US" altLang="zh-CN" sz="2400" dirty="0" smtClean="0"/>
              <a:t> challenges were broken in matter of days using distributed clusters of computers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Presumably, most national security agencies have the hardware and software to crack </a:t>
            </a:r>
            <a:r>
              <a:rPr lang="en-US" altLang="zh-CN" sz="2400" dirty="0" smtClean="0">
                <a:latin typeface="Comic Sans MS" pitchFamily="66" charset="0"/>
              </a:rPr>
              <a:t>DES</a:t>
            </a:r>
            <a:r>
              <a:rPr lang="en-US" altLang="zh-CN" sz="2400" dirty="0" smtClean="0"/>
              <a:t> in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DBCC1D-C4A4-4F84-8DD1-B96F73BC65EA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Triple DES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1985, ANSI X9.17</a:t>
            </a:r>
          </a:p>
          <a:p>
            <a:pPr eaLnBrk="1" hangingPunct="1"/>
            <a:r>
              <a:rPr lang="en-US" altLang="zh-CN" sz="2800" smtClean="0"/>
              <a:t>1999, Incorporated into </a:t>
            </a:r>
            <a:r>
              <a:rPr lang="en-US" altLang="zh-CN" sz="2800" smtClean="0">
                <a:latin typeface="Comic Sans MS" pitchFamily="66" charset="0"/>
              </a:rPr>
              <a:t>DES</a:t>
            </a:r>
            <a:r>
              <a:rPr lang="en-US" altLang="zh-CN" sz="2800" smtClean="0"/>
              <a:t> standard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Uses </a:t>
            </a: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3</a:t>
            </a:r>
            <a:r>
              <a:rPr lang="en-US" altLang="zh-CN" sz="2800" smtClean="0">
                <a:solidFill>
                  <a:schemeClr val="folHlink"/>
                </a:solidFill>
              </a:rPr>
              <a:t> keys and </a:t>
            </a: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3</a:t>
            </a:r>
            <a:r>
              <a:rPr lang="en-US" altLang="zh-CN" sz="2800" smtClean="0">
                <a:solidFill>
                  <a:schemeClr val="folHlink"/>
                </a:solidFill>
              </a:rPr>
              <a:t> executions</a:t>
            </a:r>
            <a:r>
              <a:rPr lang="en-US" altLang="zh-CN" sz="2800" smtClean="0"/>
              <a:t> of </a:t>
            </a:r>
            <a:r>
              <a:rPr lang="en-US" altLang="zh-CN" sz="2800" smtClean="0">
                <a:latin typeface="Comic Sans MS" pitchFamily="66" charset="0"/>
              </a:rPr>
              <a:t>DES</a:t>
            </a:r>
            <a:r>
              <a:rPr lang="en-US" altLang="zh-CN" sz="2800" smtClean="0"/>
              <a:t> algorithm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2 Mode defined</a:t>
            </a:r>
          </a:p>
          <a:p>
            <a:pPr lvl="1" eaLnBrk="1" hangingPunct="1"/>
            <a:r>
              <a:rPr lang="en-US" altLang="zh-CN" sz="2400" smtClean="0"/>
              <a:t>EEE mode</a:t>
            </a:r>
          </a:p>
          <a:p>
            <a:pPr lvl="1" eaLnBrk="1" hangingPunct="1"/>
            <a:r>
              <a:rPr lang="en-US" altLang="zh-CN" sz="2400" smtClean="0"/>
              <a:t>EDE mode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>
                <a:solidFill>
                  <a:srgbClr val="FF0000"/>
                </a:solidFill>
              </a:rPr>
              <a:t>Problem</a:t>
            </a:r>
            <a:endParaRPr lang="en-GB" altLang="zh-CN" sz="2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GB" altLang="zh-CN" sz="2400" smtClean="0"/>
              <a:t>Slow, block size (64 bit) too small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3582CF-01BE-4BF8-99EF-D76DB9834759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3-DES: EEE Mode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2160588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DES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chemeClr val="hlink"/>
                </a:solidFill>
              </a:rPr>
              <a:t>Encrypt-Encrypt-Encrypt</a:t>
            </a:r>
            <a:r>
              <a:rPr lang="en-US" altLang="zh-CN" sz="2400" smtClean="0"/>
              <a:t> with 3 keys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baseline="-25000" smtClean="0">
                <a:latin typeface="Comic Sans MS" pitchFamily="66" charset="0"/>
              </a:rPr>
              <a:t>1</a:t>
            </a:r>
            <a:r>
              <a:rPr lang="en-US" altLang="zh-CN" sz="2400" smtClean="0"/>
              <a:t>,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baseline="-25000" smtClean="0">
                <a:latin typeface="Comic Sans MS" pitchFamily="66" charset="0"/>
              </a:rPr>
              <a:t>2</a:t>
            </a:r>
            <a:r>
              <a:rPr lang="en-US" altLang="zh-CN" sz="2400" smtClean="0"/>
              <a:t>, and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baseline="-25000" smtClean="0">
                <a:latin typeface="Comic Sans MS" pitchFamily="66" charset="0"/>
              </a:rPr>
              <a:t>3</a:t>
            </a:r>
          </a:p>
          <a:p>
            <a:pPr lvl="3" eaLnBrk="1" hangingPunct="1"/>
            <a:endParaRPr lang="en-US" altLang="zh-CN" sz="1200" baseline="-2500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400" smtClean="0"/>
              <a:t>Properties</a:t>
            </a:r>
          </a:p>
          <a:p>
            <a:pPr lvl="1" eaLnBrk="1" hangingPunct="1"/>
            <a:r>
              <a:rPr lang="en-US" altLang="zh-CN" sz="2000" smtClean="0"/>
              <a:t>Three keys (</a:t>
            </a:r>
            <a:r>
              <a:rPr lang="en-US" altLang="zh-CN" sz="2000" smtClean="0">
                <a:latin typeface="Comic Sans MS" pitchFamily="66" charset="0"/>
              </a:rPr>
              <a:t>168 bits</a:t>
            </a:r>
            <a:r>
              <a:rPr lang="en-US" altLang="zh-CN" sz="2000" smtClean="0"/>
              <a:t>)</a:t>
            </a:r>
          </a:p>
          <a:p>
            <a:pPr lvl="1" eaLnBrk="1" hangingPunct="1"/>
            <a:r>
              <a:rPr lang="en-US" altLang="zh-CN" sz="2000" smtClean="0"/>
              <a:t>Strength about </a:t>
            </a:r>
            <a:r>
              <a:rPr lang="en-US" altLang="zh-CN" sz="2000" smtClean="0">
                <a:latin typeface="Comic Sans MS" pitchFamily="66" charset="0"/>
              </a:rPr>
              <a:t>O(2</a:t>
            </a:r>
            <a:r>
              <a:rPr lang="en-US" altLang="zh-CN" sz="2000" baseline="30000" smtClean="0">
                <a:latin typeface="Comic Sans MS" pitchFamily="66" charset="0"/>
              </a:rPr>
              <a:t>110</a:t>
            </a:r>
            <a:r>
              <a:rPr lang="en-US" altLang="zh-CN" sz="2000" smtClean="0">
                <a:latin typeface="Comic Sans MS" pitchFamily="66" charset="0"/>
              </a:rPr>
              <a:t>)</a:t>
            </a:r>
            <a:r>
              <a:rPr lang="en-US" altLang="zh-CN" sz="2000" smtClean="0"/>
              <a:t> against attack</a:t>
            </a:r>
          </a:p>
          <a:p>
            <a:pPr lvl="1" eaLnBrk="1" hangingPunct="1"/>
            <a:r>
              <a:rPr lang="en-US" altLang="zh-CN" sz="2000" smtClean="0"/>
              <a:t>Not compatible with regular </a:t>
            </a:r>
            <a:r>
              <a:rPr lang="en-US" altLang="zh-CN" sz="2000" smtClean="0">
                <a:latin typeface="Comic Sans MS" pitchFamily="66" charset="0"/>
              </a:rPr>
              <a:t>DES</a:t>
            </a:r>
          </a:p>
        </p:txBody>
      </p:sp>
      <p:pic>
        <p:nvPicPr>
          <p:cNvPr id="33792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3716338"/>
            <a:ext cx="85026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C7792D-F3FD-4468-8950-C7050F2F4DA2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3-DES: EDE Mode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2808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DES </a:t>
            </a:r>
            <a:r>
              <a:rPr lang="en-US" altLang="zh-CN" sz="2400" smtClean="0">
                <a:solidFill>
                  <a:schemeClr val="hlink"/>
                </a:solidFill>
              </a:rPr>
              <a:t>Encrypt-Decrypt-Encrypt</a:t>
            </a:r>
            <a:r>
              <a:rPr lang="en-US" altLang="zh-CN" sz="2400" smtClean="0"/>
              <a:t> with 2 keys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baseline="-25000" smtClean="0">
                <a:latin typeface="Comic Sans MS" pitchFamily="66" charset="0"/>
              </a:rPr>
              <a:t>1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baseline="-25000" smtClean="0">
                <a:latin typeface="Comic Sans MS" pitchFamily="66" charset="0"/>
              </a:rPr>
              <a:t>2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200" baseline="-250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Two keys (</a:t>
            </a:r>
            <a:r>
              <a:rPr lang="en-US" altLang="zh-CN" sz="2000" smtClean="0">
                <a:latin typeface="Comic Sans MS" pitchFamily="66" charset="0"/>
              </a:rPr>
              <a:t>112 bits</a:t>
            </a:r>
            <a:r>
              <a:rPr lang="en-US" altLang="zh-CN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Strength about </a:t>
            </a:r>
            <a:r>
              <a:rPr lang="en-US" altLang="zh-CN" sz="2000" smtClean="0">
                <a:latin typeface="Comic Sans MS" pitchFamily="66" charset="0"/>
              </a:rPr>
              <a:t>O(2</a:t>
            </a:r>
            <a:r>
              <a:rPr lang="en-US" altLang="zh-CN" sz="2000" baseline="30000" smtClean="0">
                <a:latin typeface="Comic Sans MS" pitchFamily="66" charset="0"/>
              </a:rPr>
              <a:t>110</a:t>
            </a:r>
            <a:r>
              <a:rPr lang="en-US" altLang="zh-CN" sz="2000" smtClean="0">
                <a:latin typeface="Comic Sans MS" pitchFamily="66" charset="0"/>
              </a:rPr>
              <a:t>)</a:t>
            </a:r>
            <a:r>
              <a:rPr lang="en-US" altLang="zh-CN" sz="2000" smtClean="0"/>
              <a:t> against attack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folHlink"/>
                </a:solidFill>
              </a:rPr>
              <a:t>Compatible</a:t>
            </a:r>
            <a:r>
              <a:rPr lang="en-US" altLang="zh-CN" sz="2000" smtClean="0"/>
              <a:t> with regular </a:t>
            </a:r>
            <a:r>
              <a:rPr lang="en-US" altLang="zh-CN" sz="2000" smtClean="0">
                <a:latin typeface="Comic Sans MS" pitchFamily="66" charset="0"/>
              </a:rPr>
              <a:t>DES</a:t>
            </a:r>
            <a:r>
              <a:rPr lang="en-US" altLang="zh-CN" sz="2000" smtClean="0"/>
              <a:t> when </a:t>
            </a:r>
            <a:r>
              <a:rPr lang="en-US" altLang="zh-CN" sz="2000" smtClean="0">
                <a:latin typeface="Comic Sans MS" pitchFamily="66" charset="0"/>
              </a:rPr>
              <a:t>K</a:t>
            </a:r>
            <a:r>
              <a:rPr lang="en-US" altLang="zh-CN" sz="2000" baseline="-25000" smtClean="0">
                <a:latin typeface="Comic Sans MS" pitchFamily="66" charset="0"/>
              </a:rPr>
              <a:t>1</a:t>
            </a:r>
            <a:r>
              <a:rPr lang="en-US" altLang="zh-CN" sz="2000" smtClean="0"/>
              <a:t>= </a:t>
            </a:r>
            <a:r>
              <a:rPr lang="en-US" altLang="zh-CN" sz="2000" smtClean="0">
                <a:latin typeface="Comic Sans MS" pitchFamily="66" charset="0"/>
              </a:rPr>
              <a:t>K</a:t>
            </a:r>
            <a:r>
              <a:rPr lang="en-US" altLang="zh-CN" sz="2000" baseline="-25000" smtClean="0">
                <a:latin typeface="Comic Sans MS" pitchFamily="66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Can Encrypt-Decrypt-Encrypt with keys </a:t>
            </a:r>
            <a:r>
              <a:rPr lang="en-US" altLang="zh-CN" sz="2000" smtClean="0">
                <a:latin typeface="Comic Sans MS" pitchFamily="66" charset="0"/>
              </a:rPr>
              <a:t>K</a:t>
            </a:r>
            <a:r>
              <a:rPr lang="en-US" altLang="zh-CN" sz="2000" baseline="-25000" smtClean="0">
                <a:latin typeface="Comic Sans MS" pitchFamily="66" charset="0"/>
              </a:rPr>
              <a:t>1</a:t>
            </a:r>
            <a:r>
              <a:rPr lang="en-US" altLang="zh-CN" sz="2000" smtClean="0"/>
              <a:t>, </a:t>
            </a:r>
            <a:r>
              <a:rPr lang="en-US" altLang="zh-CN" sz="2000" smtClean="0">
                <a:latin typeface="Comic Sans MS" pitchFamily="66" charset="0"/>
              </a:rPr>
              <a:t>K</a:t>
            </a:r>
            <a:r>
              <a:rPr lang="en-US" altLang="zh-CN" sz="2000" baseline="-25000" smtClean="0">
                <a:latin typeface="Comic Sans MS" pitchFamily="66" charset="0"/>
              </a:rPr>
              <a:t>2</a:t>
            </a:r>
            <a:r>
              <a:rPr lang="en-US" altLang="zh-CN" sz="2000" smtClean="0"/>
              <a:t>, and </a:t>
            </a:r>
            <a:r>
              <a:rPr lang="en-US" altLang="zh-CN" sz="2000" smtClean="0">
                <a:latin typeface="Comic Sans MS" pitchFamily="66" charset="0"/>
              </a:rPr>
              <a:t>K</a:t>
            </a:r>
            <a:r>
              <a:rPr lang="en-US" altLang="zh-CN" sz="2000" baseline="-25000" smtClean="0">
                <a:latin typeface="Comic Sans MS" pitchFamily="66" charset="0"/>
              </a:rPr>
              <a:t>3</a:t>
            </a:r>
            <a:r>
              <a:rPr lang="en-US" altLang="zh-CN" sz="2000" smtClean="0"/>
              <a:t>, more resilient against attacks</a:t>
            </a:r>
          </a:p>
        </p:txBody>
      </p:sp>
      <p:pic>
        <p:nvPicPr>
          <p:cNvPr id="33997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88" y="4292600"/>
            <a:ext cx="83947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9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9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9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9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47229-AFD7-47CE-AAC6-41996A7F0DEC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Advanced Encryption Standard</a:t>
            </a:r>
            <a:endParaRPr lang="en-US" altLang="zh-CN" smtClean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1997, </a:t>
            </a:r>
            <a:r>
              <a:rPr lang="en-US" altLang="zh-CN" sz="2400" smtClean="0">
                <a:latin typeface="Comic Sans MS" pitchFamily="66" charset="0"/>
              </a:rPr>
              <a:t>NIST</a:t>
            </a:r>
            <a:r>
              <a:rPr lang="en-US" altLang="zh-CN" sz="2400" smtClean="0"/>
              <a:t> published RFP for </a:t>
            </a:r>
            <a:r>
              <a:rPr lang="en-US" altLang="zh-CN" sz="2400" smtClean="0">
                <a:solidFill>
                  <a:schemeClr val="hlink"/>
                </a:solidFill>
              </a:rPr>
              <a:t>Advanced Encryption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chemeClr val="folHlink"/>
                </a:solidFill>
              </a:rPr>
              <a:t>Symmetric block cipher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Security strength equal to or better than </a:t>
            </a:r>
            <a:r>
              <a:rPr lang="en-US" altLang="zh-CN" sz="2000" smtClean="0">
                <a:latin typeface="Comic Sans MS" pitchFamily="66" charset="0"/>
              </a:rPr>
              <a:t>3-DES</a:t>
            </a:r>
            <a:r>
              <a:rPr lang="en-US" altLang="zh-CN" sz="2000" smtClean="0"/>
              <a:t> with improved 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Variable strength by key size (from </a:t>
            </a:r>
            <a:r>
              <a:rPr lang="en-US" altLang="zh-CN" sz="2000" smtClean="0">
                <a:latin typeface="Comic Sans MS" pitchFamily="66" charset="0"/>
              </a:rPr>
              <a:t>128</a:t>
            </a:r>
            <a:r>
              <a:rPr lang="en-US" altLang="zh-CN" sz="2000" smtClean="0"/>
              <a:t> to </a:t>
            </a:r>
            <a:r>
              <a:rPr lang="en-US" altLang="zh-CN" sz="2000" smtClean="0">
                <a:latin typeface="Comic Sans MS" pitchFamily="66" charset="0"/>
              </a:rPr>
              <a:t>256</a:t>
            </a:r>
            <a:r>
              <a:rPr lang="en-US" altLang="zh-CN" sz="2000" smtClean="0"/>
              <a:t> 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Efficient implementation on various SW &amp; HW platforms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About </a:t>
            </a:r>
            <a:r>
              <a:rPr lang="en-US" altLang="zh-CN" sz="2400" smtClean="0">
                <a:latin typeface="Comic Sans MS" pitchFamily="66" charset="0"/>
              </a:rPr>
              <a:t>20</a:t>
            </a:r>
            <a:r>
              <a:rPr lang="en-US" altLang="zh-CN" sz="2400" smtClean="0"/>
              <a:t> algorithms were proposed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Open review process for about 3 years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Rijndael was selected in </a:t>
            </a:r>
            <a:r>
              <a:rPr lang="en-US" altLang="zh-CN" sz="2000" smtClean="0">
                <a:solidFill>
                  <a:schemeClr val="hlink"/>
                </a:solidFill>
              </a:rPr>
              <a:t>November 2001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2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2001, </a:t>
            </a:r>
            <a:r>
              <a:rPr lang="en-US" altLang="zh-CN" sz="2400" smtClean="0">
                <a:latin typeface="Comic Sans MS" pitchFamily="66" charset="0"/>
              </a:rPr>
              <a:t>AES</a:t>
            </a:r>
            <a:r>
              <a:rPr lang="en-GB" altLang="zh-CN" sz="2400" smtClean="0"/>
              <a:t> </a:t>
            </a:r>
            <a:r>
              <a:rPr lang="en-US" altLang="zh-CN" sz="2400" smtClean="0"/>
              <a:t>issued as federal information processing standard (</a:t>
            </a:r>
            <a:r>
              <a:rPr lang="en-US" altLang="zh-CN" sz="2400" smtClean="0">
                <a:latin typeface="Comic Sans MS" pitchFamily="66" charset="0"/>
              </a:rPr>
              <a:t>FIPS 197</a:t>
            </a:r>
            <a:r>
              <a:rPr lang="en-US" altLang="zh-CN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3A728-3C8F-4A4A-A32E-48F499F637CB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AES Parameters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B</a:t>
            </a:r>
            <a:r>
              <a:rPr lang="en-US" altLang="zh-CN" sz="2800" smtClean="0"/>
              <a:t>: Block size in </a:t>
            </a:r>
            <a:r>
              <a:rPr lang="en-US" altLang="zh-CN" sz="2800" smtClean="0">
                <a:latin typeface="Comic Sans MS" pitchFamily="66" charset="0"/>
              </a:rPr>
              <a:t>32-bit</a:t>
            </a:r>
            <a:r>
              <a:rPr lang="en-US" altLang="zh-CN" sz="2800" smtClean="0"/>
              <a:t> words, 4 means </a:t>
            </a:r>
            <a:r>
              <a:rPr lang="en-US" altLang="zh-CN" sz="2800" smtClean="0">
                <a:latin typeface="Comic Sans MS" pitchFamily="66" charset="0"/>
              </a:rPr>
              <a:t>128 bits</a:t>
            </a:r>
          </a:p>
          <a:p>
            <a:pPr lvl="3" eaLnBrk="1" hangingPunct="1">
              <a:lnSpc>
                <a:spcPct val="120000"/>
              </a:lnSpc>
            </a:pPr>
            <a:endParaRPr lang="en-US" altLang="zh-CN" sz="1600" smtClean="0">
              <a:latin typeface="Comic Sans MS" pitchFamily="66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K</a:t>
            </a:r>
            <a:r>
              <a:rPr lang="en-US" altLang="zh-CN" sz="2800" smtClean="0"/>
              <a:t>: Key size in </a:t>
            </a:r>
            <a:r>
              <a:rPr lang="en-US" altLang="zh-CN" sz="2800" smtClean="0">
                <a:latin typeface="Comic Sans MS" pitchFamily="66" charset="0"/>
              </a:rPr>
              <a:t>32-bit</a:t>
            </a:r>
            <a:r>
              <a:rPr lang="en-US" altLang="zh-CN" sz="2800" smtClean="0"/>
              <a:t> words, 4 / 6 / 8 (i.e. </a:t>
            </a:r>
            <a:r>
              <a:rPr lang="en-US" altLang="zh-CN" sz="2800" smtClean="0">
                <a:latin typeface="Comic Sans MS" pitchFamily="66" charset="0"/>
              </a:rPr>
              <a:t>128 / 192 / 256 bits</a:t>
            </a:r>
            <a:r>
              <a:rPr lang="en-US" altLang="zh-CN" sz="2800" smtClean="0"/>
              <a:t>)</a:t>
            </a:r>
          </a:p>
          <a:p>
            <a:pPr lvl="3" eaLnBrk="1" hangingPunct="1">
              <a:lnSpc>
                <a:spcPct val="120000"/>
              </a:lnSpc>
            </a:pPr>
            <a:endParaRPr lang="en-US" altLang="zh-CN" sz="16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800" smtClean="0">
                <a:solidFill>
                  <a:schemeClr val="hlink"/>
                </a:solidFill>
                <a:latin typeface="Comic Sans MS" pitchFamily="66" charset="0"/>
              </a:rPr>
              <a:t>r</a:t>
            </a:r>
            <a:r>
              <a:rPr lang="en-US" altLang="zh-CN" sz="2800" smtClean="0"/>
              <a:t>: Number of rounds </a:t>
            </a:r>
            <a:r>
              <a:rPr lang="en-US" altLang="zh-CN" sz="2800" smtClean="0">
                <a:latin typeface="Arial" charset="0"/>
              </a:rPr>
              <a:t>–</a:t>
            </a:r>
            <a:r>
              <a:rPr lang="en-US" altLang="zh-CN" sz="2800" smtClean="0"/>
              <a:t> </a:t>
            </a:r>
            <a:r>
              <a:rPr lang="en-US" altLang="zh-CN" sz="2800" smtClean="0">
                <a:latin typeface="Comic Sans MS" pitchFamily="66" charset="0"/>
              </a:rPr>
              <a:t>6 + max(B, K)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latin typeface="Comic Sans MS" pitchFamily="66" charset="0"/>
              </a:rPr>
              <a:t>AES-128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 10 rounds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latin typeface="Comic Sans MS" pitchFamily="66" charset="0"/>
              </a:rPr>
              <a:t>AES-192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 12 rounds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latin typeface="Comic Sans MS" pitchFamily="66" charset="0"/>
              </a:rPr>
              <a:t>AES-256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Arial" charset="0"/>
              </a:rPr>
              <a:t>–</a:t>
            </a:r>
            <a:r>
              <a:rPr lang="en-US" altLang="zh-CN" sz="2400" smtClean="0"/>
              <a:t> 14 rounds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A9C985-8B61-4613-9855-078E376E66C3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AES Description</a:t>
            </a:r>
            <a:endParaRPr lang="en-US" altLang="zh-CN" smtClean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chemeClr val="hlink"/>
                </a:solidFill>
              </a:rPr>
              <a:t>State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A rectangular array of </a:t>
            </a:r>
            <a:r>
              <a:rPr lang="en-US" altLang="zh-CN" sz="2000" smtClean="0">
                <a:latin typeface="Comic Sans MS" pitchFamily="66" charset="0"/>
              </a:rPr>
              <a:t>4</a:t>
            </a:r>
            <a:r>
              <a:rPr lang="en-US" altLang="zh-CN" sz="2000" smtClean="0"/>
              <a:t> rows by </a:t>
            </a:r>
            <a:r>
              <a:rPr lang="en-US" altLang="zh-CN" sz="2000" smtClean="0">
                <a:latin typeface="Comic Sans MS" pitchFamily="66" charset="0"/>
              </a:rPr>
              <a:t>B (=4)</a:t>
            </a:r>
            <a:r>
              <a:rPr lang="en-US" altLang="zh-CN" sz="2000" smtClean="0"/>
              <a:t> columns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Each of the array entries holds an octet (</a:t>
            </a:r>
            <a:r>
              <a:rPr lang="en-US" altLang="zh-CN" sz="2000" smtClean="0">
                <a:latin typeface="Comic Sans MS" pitchFamily="66" charset="0"/>
              </a:rPr>
              <a:t>8 bits</a:t>
            </a:r>
            <a:r>
              <a:rPr lang="en-US" altLang="zh-CN" sz="2000" smtClean="0"/>
              <a:t>)</a:t>
            </a:r>
          </a:p>
          <a:p>
            <a:pPr lvl="3" eaLnBrk="1" hangingPunct="1">
              <a:lnSpc>
                <a:spcPct val="80000"/>
              </a:lnSpc>
            </a:pPr>
            <a:endParaRPr lang="en-US" altLang="zh-CN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Initial value of state array is the plaintext block entered </a:t>
            </a:r>
            <a:r>
              <a:rPr lang="en-US" altLang="zh-CN" sz="2000" smtClean="0">
                <a:solidFill>
                  <a:schemeClr val="hlink"/>
                </a:solidFill>
              </a:rPr>
              <a:t>column by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State is transformed during </a:t>
            </a:r>
            <a:r>
              <a:rPr lang="en-US" altLang="zh-CN" sz="2000" smtClean="0">
                <a:latin typeface="Comic Sans MS" pitchFamily="66" charset="0"/>
              </a:rPr>
              <a:t>r</a:t>
            </a:r>
            <a:r>
              <a:rPr lang="en-US" altLang="zh-CN" sz="2000" smtClean="0"/>
              <a:t> rounds</a:t>
            </a:r>
          </a:p>
          <a:p>
            <a:pPr lvl="3" eaLnBrk="1" hangingPunct="1">
              <a:lnSpc>
                <a:spcPct val="80000"/>
              </a:lnSpc>
            </a:pPr>
            <a:endParaRPr lang="en-US" altLang="zh-CN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Final value of state is the ciphertext block read column by column</a:t>
            </a:r>
          </a:p>
          <a:p>
            <a:pPr lvl="2" eaLnBrk="1" hangingPunct="1">
              <a:lnSpc>
                <a:spcPct val="80000"/>
              </a:lnSpc>
            </a:pPr>
            <a:endParaRPr lang="en-US" altLang="zh-CN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chemeClr val="folHlink"/>
                </a:solidFill>
              </a:rPr>
              <a:t>key-expansion scheme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Key is organized as a sequence of key-sets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Initial key-set consists of </a:t>
            </a:r>
            <a:r>
              <a:rPr lang="en-US" altLang="zh-CN" sz="2000" smtClean="0">
                <a:latin typeface="Comic Sans MS" pitchFamily="66" charset="0"/>
              </a:rPr>
              <a:t>K</a:t>
            </a:r>
            <a:r>
              <a:rPr lang="en-US" altLang="zh-CN" sz="2000" smtClean="0"/>
              <a:t> columns of </a:t>
            </a:r>
            <a:r>
              <a:rPr lang="en-US" altLang="zh-CN" sz="2000" smtClean="0">
                <a:latin typeface="Comic Sans MS" pitchFamily="66" charset="0"/>
              </a:rPr>
              <a:t>4 octets (32 bits)</a:t>
            </a:r>
            <a:r>
              <a:rPr lang="en-US" altLang="zh-CN" sz="2000" smtClean="0"/>
              <a:t> each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/>
              <a:t>Key-expansion generates </a:t>
            </a:r>
            <a:r>
              <a:rPr lang="en-US" altLang="zh-CN" sz="2000" smtClean="0">
                <a:latin typeface="Comic Sans MS" pitchFamily="66" charset="0"/>
              </a:rPr>
              <a:t>(r+1)</a:t>
            </a:r>
            <a:r>
              <a:rPr lang="en-US" altLang="zh-CN" sz="2000" smtClean="0">
                <a:latin typeface="Comic Sans MS" pitchFamily="66" charset="0"/>
                <a:sym typeface="Symbol" pitchFamily="18" charset="2"/>
              </a:rPr>
              <a:t></a:t>
            </a:r>
            <a:r>
              <a:rPr lang="en-US" altLang="zh-CN" sz="2000" smtClean="0">
                <a:latin typeface="Comic Sans MS" pitchFamily="66" charset="0"/>
              </a:rPr>
              <a:t>B 4-octet</a:t>
            </a:r>
            <a:r>
              <a:rPr lang="en-US" altLang="zh-CN" sz="2000" smtClean="0"/>
              <a:t>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4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4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809D16-BF34-44E0-87C9-6F88B7FA9176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 Round AES (1)</a:t>
            </a:r>
          </a:p>
        </p:txBody>
      </p:sp>
      <p:sp>
        <p:nvSpPr>
          <p:cNvPr id="345092" name="AutoShape 4"/>
          <p:cNvSpPr>
            <a:spLocks noGrp="1" noChangeAspec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4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  <a:sym typeface="Symbol" pitchFamily="18" charset="2"/>
              </a:rPr>
              <a:t>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B</a:t>
            </a:r>
            <a:r>
              <a:rPr lang="en-US" altLang="zh-CN" sz="2400" smtClean="0">
                <a:solidFill>
                  <a:schemeClr val="folHlink"/>
                </a:solidFill>
              </a:rPr>
              <a:t> octet input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Placement of input in the state array</a:t>
            </a:r>
          </a:p>
          <a:p>
            <a:pPr lvl="2" eaLnBrk="1" hangingPunct="1">
              <a:lnSpc>
                <a:spcPct val="110000"/>
              </a:lnSpc>
            </a:pPr>
            <a:endParaRPr lang="en-US" altLang="zh-CN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4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  <a:sym typeface="Symbol" pitchFamily="18" charset="2"/>
              </a:rPr>
              <a:t>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K</a:t>
            </a:r>
            <a:r>
              <a:rPr lang="en-US" altLang="zh-CN" sz="2400" smtClean="0">
                <a:solidFill>
                  <a:schemeClr val="folHlink"/>
                </a:solidFill>
              </a:rPr>
              <a:t> octet key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Key expansion</a:t>
            </a:r>
          </a:p>
          <a:p>
            <a:pPr lvl="2" eaLnBrk="1" hangingPunct="1">
              <a:lnSpc>
                <a:spcPct val="110000"/>
              </a:lnSpc>
            </a:pPr>
            <a:endParaRPr lang="en-US" altLang="zh-CN" sz="16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latin typeface="Comic Sans MS" pitchFamily="66" charset="0"/>
              </a:rPr>
              <a:t>XOR</a:t>
            </a:r>
            <a:r>
              <a:rPr lang="en-US" altLang="zh-CN" sz="2400" smtClean="0"/>
              <a:t> input with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baseline="-25000" smtClean="0">
                <a:latin typeface="Comic Sans MS" pitchFamily="66" charset="0"/>
              </a:rPr>
              <a:t>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latin typeface="Comic Sans MS" pitchFamily="66" charset="0"/>
              </a:rPr>
              <a:t>r</a:t>
            </a:r>
            <a:r>
              <a:rPr lang="en-US" altLang="zh-CN" sz="2400" smtClean="0"/>
              <a:t> rounds of state array </a:t>
            </a:r>
            <a:r>
              <a:rPr lang="en-US" altLang="zh-CN" sz="2400" smtClean="0">
                <a:solidFill>
                  <a:schemeClr val="hlink"/>
                </a:solidFill>
              </a:rPr>
              <a:t>transformation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solidFill>
                  <a:schemeClr val="hlink"/>
                </a:solidFill>
                <a:latin typeface="Comic Sans MS" pitchFamily="66" charset="0"/>
              </a:rPr>
              <a:t>XOR</a:t>
            </a:r>
            <a:r>
              <a:rPr lang="en-US" altLang="zh-CN" sz="2400" smtClean="0"/>
              <a:t> with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baseline="-25000" smtClean="0">
                <a:latin typeface="Comic Sans MS" pitchFamily="66" charset="0"/>
              </a:rPr>
              <a:t>i</a:t>
            </a:r>
            <a:endParaRPr lang="en-US" altLang="zh-CN" sz="2400" smtClean="0">
              <a:latin typeface="Comic Sans MS" pitchFamily="66" charset="0"/>
            </a:endParaRPr>
          </a:p>
        </p:txBody>
      </p:sp>
      <p:pic>
        <p:nvPicPr>
          <p:cNvPr id="20173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1484313"/>
            <a:ext cx="4230687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3238" y="2781300"/>
            <a:ext cx="76993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4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3238" y="5445125"/>
            <a:ext cx="76993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5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5F4F42-5269-45C3-8561-F7FAEFB9C390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 Round AES (2)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solidFill>
                  <a:schemeClr val="hlink"/>
                </a:solidFill>
              </a:rPr>
              <a:t>4 primitive operations</a:t>
            </a:r>
            <a:r>
              <a:rPr lang="en-US" altLang="zh-CN" sz="2800" smtClean="0"/>
              <a:t> inside each round</a:t>
            </a:r>
            <a:endParaRPr lang="en-GB" altLang="zh-CN" sz="24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S-box that substitutes octet for octet, </a:t>
            </a:r>
            <a:r>
              <a:rPr lang="en-US" altLang="zh-CN" sz="2400" smtClean="0">
                <a:solidFill>
                  <a:schemeClr val="folHlink"/>
                </a:solidFill>
              </a:rPr>
              <a:t>S-box substitution</a:t>
            </a:r>
            <a:r>
              <a:rPr lang="en-US" altLang="zh-CN" sz="2400" smtClean="0"/>
              <a:t> is implemented as a table lookup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Rearrangement of octets that consists of </a:t>
            </a:r>
            <a:r>
              <a:rPr lang="en-US" altLang="zh-CN" sz="2400" smtClean="0">
                <a:solidFill>
                  <a:schemeClr val="folHlink"/>
                </a:solidFill>
              </a:rPr>
              <a:t>rotating rows</a:t>
            </a:r>
            <a:r>
              <a:rPr lang="en-US" altLang="zh-CN" sz="2400" smtClean="0"/>
              <a:t> by some number of cells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A </a:t>
            </a:r>
            <a:r>
              <a:rPr lang="en-US" altLang="zh-CN" sz="2400" smtClean="0">
                <a:solidFill>
                  <a:schemeClr val="folHlink"/>
                </a:solidFill>
              </a:rPr>
              <a:t>Mix-Column</a:t>
            </a:r>
            <a:r>
              <a:rPr lang="en-US" altLang="zh-CN" sz="2400" smtClean="0"/>
              <a:t> operation that replaces a </a:t>
            </a:r>
            <a:r>
              <a:rPr lang="en-US" altLang="zh-CN" sz="2400" smtClean="0">
                <a:latin typeface="Comic Sans MS" pitchFamily="66" charset="0"/>
              </a:rPr>
              <a:t>4-octet</a:t>
            </a:r>
            <a:r>
              <a:rPr lang="en-US" altLang="zh-CN" sz="2400" smtClean="0"/>
              <a:t> column with another </a:t>
            </a:r>
            <a:r>
              <a:rPr lang="en-US" altLang="zh-CN" sz="2400" smtClean="0">
                <a:latin typeface="Comic Sans MS" pitchFamily="66" charset="0"/>
              </a:rPr>
              <a:t>4-octet</a:t>
            </a:r>
            <a:r>
              <a:rPr lang="en-US" altLang="zh-CN" sz="2400" smtClean="0"/>
              <a:t> column, uses table lookup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Bit-wise </a:t>
            </a:r>
            <a:r>
              <a:rPr lang="en-US" altLang="zh-CN" sz="2400" smtClean="0">
                <a:latin typeface="Comic Sans MS" pitchFamily="66" charset="0"/>
              </a:rPr>
              <a:t>XOR</a:t>
            </a:r>
            <a:r>
              <a:rPr lang="en-US" altLang="zh-CN" sz="2400" smtClean="0"/>
              <a:t> with current </a:t>
            </a:r>
            <a:r>
              <a:rPr lang="en-US" altLang="zh-CN" sz="2400" smtClean="0">
                <a:latin typeface="Comic Sans MS" pitchFamily="66" charset="0"/>
              </a:rPr>
              <a:t>K</a:t>
            </a:r>
            <a:r>
              <a:rPr lang="en-US" altLang="zh-CN" sz="2400" baseline="-25000" smtClean="0">
                <a:latin typeface="Comic Sans MS" pitchFamily="66" charset="0"/>
              </a:rPr>
              <a:t>i</a:t>
            </a:r>
            <a:endParaRPr lang="en-US" altLang="zh-CN" sz="20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738CCF-60F1-4E4C-AE4D-AF71693B1535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Row Rotations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Comic Sans MS" pitchFamily="66" charset="0"/>
              </a:rPr>
              <a:t>4</a:t>
            </a:r>
            <a:r>
              <a:rPr lang="en-US" altLang="zh-CN" sz="2800" smtClean="0">
                <a:latin typeface="Comic Sans MS" pitchFamily="66" charset="0"/>
                <a:sym typeface="Symbol" pitchFamily="18" charset="2"/>
              </a:rPr>
              <a:t></a:t>
            </a:r>
            <a:r>
              <a:rPr lang="en-US" altLang="zh-CN" sz="2800" smtClean="0">
                <a:latin typeface="Comic Sans MS" pitchFamily="66" charset="0"/>
              </a:rPr>
              <a:t>B</a:t>
            </a:r>
            <a:r>
              <a:rPr lang="en-US" altLang="zh-CN" sz="2800" smtClean="0"/>
              <a:t> cells of </a:t>
            </a:r>
            <a:r>
              <a:rPr lang="en-US" altLang="zh-CN" sz="2800" smtClean="0">
                <a:latin typeface="Comic Sans MS" pitchFamily="66" charset="0"/>
              </a:rPr>
              <a:t>8 bits</a:t>
            </a:r>
            <a:r>
              <a:rPr lang="en-US" altLang="zh-CN" sz="2800" smtClean="0"/>
              <a:t>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Row 0 of the state array is not rotated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Row 1 of the state array is rotated left 1 column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Row 2 of the state array is rotated left 2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Row 3 of the state array is rotated left 3 columns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/>
          </a:p>
        </p:txBody>
      </p:sp>
      <p:pic>
        <p:nvPicPr>
          <p:cNvPr id="34816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350" y="3716338"/>
            <a:ext cx="4537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3278FA-AE0E-4C55-A001-19F381723BF8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Passive Attacks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Eavesdropping</a:t>
            </a:r>
            <a:r>
              <a:rPr lang="en-US" altLang="zh-CN" smtClean="0"/>
              <a:t> on transmissions</a:t>
            </a:r>
          </a:p>
          <a:p>
            <a:pPr lvl="1" eaLnBrk="1" hangingPunct="1"/>
            <a:r>
              <a:rPr lang="en-US" altLang="zh-CN" smtClean="0"/>
              <a:t>Release of </a:t>
            </a:r>
            <a:r>
              <a:rPr lang="en-US" altLang="zh-CN" smtClean="0">
                <a:solidFill>
                  <a:schemeClr val="folHlink"/>
                </a:solidFill>
              </a:rPr>
              <a:t>message contents</a:t>
            </a:r>
          </a:p>
          <a:p>
            <a:pPr lvl="3" eaLnBrk="1" hangingPunct="1"/>
            <a:endParaRPr lang="en-US" altLang="zh-CN" sz="1800" smtClean="0"/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Traffic analysis</a:t>
            </a:r>
          </a:p>
          <a:p>
            <a:pPr lvl="1" eaLnBrk="1" hangingPunct="1"/>
            <a:r>
              <a:rPr lang="en-US" altLang="zh-CN" smtClean="0"/>
              <a:t>By monitoring frequency and length of msgs between pair of hosts</a:t>
            </a:r>
          </a:p>
          <a:p>
            <a:pPr lvl="1" eaLnBrk="1" hangingPunct="1"/>
            <a:r>
              <a:rPr lang="en-US" altLang="zh-CN" smtClean="0"/>
              <a:t>Nature of communication may be guessed</a:t>
            </a:r>
          </a:p>
          <a:p>
            <a:pPr lvl="3" eaLnBrk="1" hangingPunct="1"/>
            <a:endParaRPr lang="en-US" altLang="zh-CN" sz="1800" smtClean="0"/>
          </a:p>
          <a:p>
            <a:pPr eaLnBrk="1" hangingPunct="1"/>
            <a:r>
              <a:rPr lang="en-US" altLang="zh-CN" smtClean="0"/>
              <a:t>Difficult to detect, but can be </a:t>
            </a:r>
            <a:r>
              <a:rPr lang="en-US" altLang="zh-CN" smtClean="0">
                <a:solidFill>
                  <a:schemeClr val="hlink"/>
                </a:solidFill>
              </a:rPr>
              <a:t>prevented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6B9565-86FA-42DA-9237-0CF607957E48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Mix-Column Operation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On each </a:t>
            </a:r>
            <a:r>
              <a:rPr lang="en-US" altLang="zh-CN" sz="2800" smtClean="0">
                <a:latin typeface="Comic Sans MS" pitchFamily="66" charset="0"/>
              </a:rPr>
              <a:t>4-octet</a:t>
            </a:r>
            <a:r>
              <a:rPr lang="en-US" altLang="zh-CN" sz="2800" smtClean="0"/>
              <a:t> column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ym typeface="Symbol" pitchFamily="18" charset="2"/>
              </a:rPr>
              <a:t>A new </a:t>
            </a: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4-octet</a:t>
            </a:r>
            <a:r>
              <a:rPr lang="en-US" altLang="zh-CN" sz="2400" smtClean="0">
                <a:sym typeface="Symbol" pitchFamily="18" charset="2"/>
              </a:rPr>
              <a:t> column is computed</a:t>
            </a:r>
          </a:p>
        </p:txBody>
      </p:sp>
      <p:grpSp>
        <p:nvGrpSpPr>
          <p:cNvPr id="204804" name="组合 9"/>
          <p:cNvGrpSpPr>
            <a:grpSpLocks/>
          </p:cNvGrpSpPr>
          <p:nvPr/>
        </p:nvGrpSpPr>
        <p:grpSpPr bwMode="auto">
          <a:xfrm>
            <a:off x="250825" y="2376488"/>
            <a:ext cx="8497888" cy="3429000"/>
            <a:chOff x="250825" y="2376488"/>
            <a:chExt cx="8497888" cy="3429000"/>
          </a:xfrm>
        </p:grpSpPr>
        <p:pic>
          <p:nvPicPr>
            <p:cNvPr id="204805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0825" y="2376488"/>
              <a:ext cx="8497888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4806" name="直接箭头连接符 8"/>
            <p:cNvCxnSpPr>
              <a:cxnSpLocks noChangeShapeType="1"/>
            </p:cNvCxnSpPr>
            <p:nvPr/>
          </p:nvCxnSpPr>
          <p:spPr bwMode="auto">
            <a:xfrm>
              <a:off x="6643702" y="4000504"/>
              <a:ext cx="1643074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934F9-6F20-4D52-B8FE-747A35EC2975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AES Encryption Round</a:t>
            </a:r>
            <a:endParaRPr lang="en-US" altLang="zh-CN" smtClean="0"/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94"/>
          <a:stretch>
            <a:fillRect/>
          </a:stretch>
        </p:blipFill>
        <p:spPr bwMode="auto">
          <a:xfrm>
            <a:off x="1116013" y="1319213"/>
            <a:ext cx="6334125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6A9D9D-C6CC-47CC-B143-75A7323978D4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AES Description</a:t>
            </a:r>
            <a:endParaRPr lang="en-US" altLang="zh-CN" smtClean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z="2800" smtClean="0">
                <a:solidFill>
                  <a:schemeClr val="hlink"/>
                </a:solidFill>
              </a:rPr>
              <a:t>Simple structure</a:t>
            </a:r>
          </a:p>
          <a:p>
            <a:pPr lvl="1" eaLnBrk="1" hangingPunct="1"/>
            <a:r>
              <a:rPr lang="en-US" altLang="zh-CN" sz="2400" smtClean="0"/>
              <a:t>For both encryption and decryption, cipher begins with</a:t>
            </a:r>
            <a:r>
              <a:rPr lang="en-GB" altLang="zh-CN" sz="2400" smtClean="0"/>
              <a:t> </a:t>
            </a:r>
            <a:r>
              <a:rPr lang="en-US" altLang="zh-CN" sz="2400" smtClean="0"/>
              <a:t>Add Round Key stage</a:t>
            </a:r>
            <a:endParaRPr lang="en-GB" altLang="zh-CN" sz="2400" smtClean="0"/>
          </a:p>
          <a:p>
            <a:pPr lvl="1" eaLnBrk="1" hangingPunct="1"/>
            <a:r>
              <a:rPr lang="en-US" altLang="zh-CN" sz="2400" smtClean="0"/>
              <a:t>Followed by </a:t>
            </a:r>
            <a:r>
              <a:rPr lang="en-US" altLang="zh-CN" sz="2400" smtClean="0">
                <a:latin typeface="Comic Sans MS" pitchFamily="66" charset="0"/>
              </a:rPr>
              <a:t>r–1</a:t>
            </a:r>
            <a:r>
              <a:rPr lang="en-US" altLang="zh-CN" sz="2400" smtClean="0"/>
              <a:t> rounds</a:t>
            </a:r>
            <a:r>
              <a:rPr lang="en-GB" altLang="zh-CN" sz="2400" smtClean="0"/>
              <a:t>, </a:t>
            </a:r>
            <a:r>
              <a:rPr lang="en-US" altLang="zh-CN" sz="2400" smtClean="0"/>
              <a:t>each includes all </a:t>
            </a:r>
            <a:r>
              <a:rPr lang="en-US" altLang="zh-CN" sz="2400" smtClean="0">
                <a:latin typeface="Comic Sans MS" pitchFamily="66" charset="0"/>
              </a:rPr>
              <a:t>4</a:t>
            </a:r>
            <a:r>
              <a:rPr lang="en-US" altLang="zh-CN" sz="2400" smtClean="0"/>
              <a:t> operations</a:t>
            </a:r>
            <a:endParaRPr lang="en-GB" altLang="zh-CN" sz="2400" smtClean="0"/>
          </a:p>
          <a:p>
            <a:pPr lvl="1" eaLnBrk="1" hangingPunct="1"/>
            <a:r>
              <a:rPr lang="en-US" altLang="zh-CN" sz="2400" smtClean="0"/>
              <a:t>Followed by last round of </a:t>
            </a:r>
            <a:r>
              <a:rPr lang="en-US" altLang="zh-CN" sz="2400" smtClean="0">
                <a:latin typeface="Comic Sans MS" pitchFamily="66" charset="0"/>
              </a:rPr>
              <a:t>3</a:t>
            </a:r>
            <a:r>
              <a:rPr lang="en-US" altLang="zh-CN" sz="2400" smtClean="0"/>
              <a:t> operations</a:t>
            </a:r>
          </a:p>
          <a:p>
            <a:pPr lvl="3" eaLnBrk="1" hangingPunct="1"/>
            <a:endParaRPr lang="en-US" altLang="zh-CN" sz="1400" smtClean="0"/>
          </a:p>
          <a:p>
            <a:pPr eaLnBrk="1" hangingPunct="1"/>
            <a:r>
              <a:rPr lang="en-US" altLang="zh-CN" sz="2800" smtClean="0">
                <a:solidFill>
                  <a:srgbClr val="0000FF"/>
                </a:solidFill>
              </a:rPr>
              <a:t>Add Round Key </a:t>
            </a:r>
            <a:r>
              <a:rPr lang="en-US" altLang="zh-CN" sz="2800" smtClean="0"/>
              <a:t>plus 3 operations of </a:t>
            </a:r>
            <a:r>
              <a:rPr lang="en-US" altLang="zh-CN" sz="2800" smtClean="0">
                <a:solidFill>
                  <a:srgbClr val="0000FF"/>
                </a:solidFill>
              </a:rPr>
              <a:t>scrambling bits</a:t>
            </a:r>
            <a:endParaRPr lang="en-GB" altLang="zh-CN" sz="2800" smtClean="0">
              <a:solidFill>
                <a:srgbClr val="0000FF"/>
              </a:solidFill>
            </a:endParaRPr>
          </a:p>
          <a:p>
            <a:pPr lvl="3" eaLnBrk="1" hangingPunct="1"/>
            <a:endParaRPr lang="en-GB" altLang="zh-CN" sz="1400" smtClean="0"/>
          </a:p>
          <a:p>
            <a:pPr eaLnBrk="1" hangingPunct="1"/>
            <a:r>
              <a:rPr lang="en-US" altLang="zh-CN" sz="2800" smtClean="0"/>
              <a:t>Decryption</a:t>
            </a:r>
            <a:r>
              <a:rPr lang="en-GB" altLang="zh-CN" sz="2800" smtClean="0"/>
              <a:t> uses </a:t>
            </a:r>
            <a:r>
              <a:rPr lang="en-US" altLang="zh-CN" sz="2800" smtClean="0"/>
              <a:t>expanded key in reverse order</a:t>
            </a:r>
          </a:p>
          <a:p>
            <a:pPr lvl="1" eaLnBrk="1" hangingPunct="1"/>
            <a:r>
              <a:rPr lang="en-US" altLang="zh-CN" sz="2400" smtClean="0"/>
              <a:t>Not identical to encryption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6DA448-6EC1-4FB7-82D6-414FEE5BC615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2870200" cy="1382713"/>
          </a:xfrm>
        </p:spPr>
        <p:txBody>
          <a:bodyPr/>
          <a:lstStyle/>
          <a:p>
            <a:pPr eaLnBrk="1" hangingPunct="1"/>
            <a:r>
              <a:rPr lang="en-GB" altLang="zh-CN" smtClean="0"/>
              <a:t>AES Structure</a:t>
            </a:r>
            <a:endParaRPr lang="en-US" altLang="zh-CN" smtClean="0"/>
          </a:p>
        </p:txBody>
      </p:sp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064"/>
          <a:stretch>
            <a:fillRect/>
          </a:stretch>
        </p:blipFill>
        <p:spPr bwMode="auto">
          <a:xfrm>
            <a:off x="2987675" y="215900"/>
            <a:ext cx="5018088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19113" y="3635375"/>
            <a:ext cx="1428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</a:rPr>
              <a:t>128 bit key</a:t>
            </a:r>
          </a:p>
          <a:p>
            <a:r>
              <a:rPr lang="en-US" altLang="zh-CN" sz="2000" b="0">
                <a:solidFill>
                  <a:srgbClr val="000000"/>
                </a:solidFill>
              </a:rPr>
              <a:t>r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E2F5BE-9B40-4AF1-8EC0-F49D8DCE031D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 Key Cryptography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CN" dirty="0" smtClean="0"/>
              <a:t>Radically different approach </a:t>
            </a:r>
          </a:p>
          <a:p>
            <a:pPr lvl="1" eaLnBrk="1" hangingPunct="1">
              <a:defRPr/>
            </a:pPr>
            <a:r>
              <a:rPr lang="en-US" altLang="zh-CN" dirty="0" smtClean="0"/>
              <a:t>Based on mathematical algorithms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hlink"/>
                </a:solidFill>
              </a:rPr>
              <a:t>Asymmetric keys</a:t>
            </a:r>
          </a:p>
          <a:p>
            <a:pPr lvl="1" eaLnBrk="1" hangingPunct="1">
              <a:defRPr/>
            </a:pPr>
            <a:r>
              <a:rPr lang="en-US" altLang="zh-CN" dirty="0" smtClean="0"/>
              <a:t>Use two separate keys</a:t>
            </a:r>
          </a:p>
          <a:p>
            <a:pPr lvl="1" eaLnBrk="1" hangingPunct="1">
              <a:defRPr/>
            </a:pPr>
            <a:r>
              <a:rPr lang="en-US" altLang="zh-CN" dirty="0" smtClean="0"/>
              <a:t>Sender, receiver do not share symmetric secret key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Each end system has</a:t>
            </a:r>
          </a:p>
          <a:p>
            <a:pPr lvl="1" eaLnBrk="1" hangingPunct="1">
              <a:defRPr/>
            </a:pP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chemeClr val="folHlink"/>
                </a:solidFill>
              </a:rPr>
              <a:t>public encryption key</a:t>
            </a:r>
            <a:r>
              <a:rPr lang="en-US" altLang="zh-CN" dirty="0" smtClean="0"/>
              <a:t> known to all</a:t>
            </a:r>
          </a:p>
          <a:p>
            <a:pPr lvl="1" eaLnBrk="1" hangingPunct="1">
              <a:defRPr/>
            </a:pP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chemeClr val="folHlink"/>
                </a:solidFill>
              </a:rPr>
              <a:t>private decryption key</a:t>
            </a:r>
            <a:r>
              <a:rPr lang="en-US" altLang="zh-CN" dirty="0" smtClean="0"/>
              <a:t> only the owner knows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Public Key Cryptography</a:t>
            </a:r>
          </a:p>
        </p:txBody>
      </p:sp>
      <p:sp>
        <p:nvSpPr>
          <p:cNvPr id="210946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76263"/>
          </a:xfrm>
        </p:spPr>
        <p:txBody>
          <a:bodyPr/>
          <a:lstStyle/>
          <a:p>
            <a:r>
              <a:rPr lang="en-US" altLang="zh-CN" sz="2800" smtClean="0"/>
              <a:t>Bob and Alice both have their </a:t>
            </a:r>
            <a:r>
              <a:rPr lang="en-US" altLang="zh-CN" sz="2800" smtClean="0">
                <a:solidFill>
                  <a:srgbClr val="0000FF"/>
                </a:solidFill>
              </a:rPr>
              <a:t>own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0000FF"/>
                </a:solidFill>
              </a:rPr>
              <a:t>key sets</a:t>
            </a:r>
          </a:p>
        </p:txBody>
      </p:sp>
      <p:sp>
        <p:nvSpPr>
          <p:cNvPr id="2109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DD9DC5-7408-47AC-B36B-D26B7A54D5AD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pic>
        <p:nvPicPr>
          <p:cNvPr id="210948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133600"/>
            <a:ext cx="8405813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A5620-BDEB-482B-8A0C-C46DECE5713C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 Key Ingredients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Plain text</a:t>
            </a:r>
          </a:p>
          <a:p>
            <a:pPr eaLnBrk="1" hangingPunct="1"/>
            <a:r>
              <a:rPr lang="en-US" altLang="zh-CN" smtClean="0"/>
              <a:t>Encryption algorithm</a:t>
            </a:r>
          </a:p>
          <a:p>
            <a:pPr eaLnBrk="1" hangingPunct="1"/>
            <a:r>
              <a:rPr lang="en-US" altLang="zh-CN" smtClean="0">
                <a:solidFill>
                  <a:schemeClr val="hlink"/>
                </a:solidFill>
              </a:rPr>
              <a:t>Public and private key</a:t>
            </a:r>
          </a:p>
          <a:p>
            <a:pPr eaLnBrk="1" hangingPunct="1"/>
            <a:r>
              <a:rPr lang="en-US" altLang="zh-CN" smtClean="0"/>
              <a:t>Cipher text</a:t>
            </a:r>
          </a:p>
          <a:p>
            <a:pPr eaLnBrk="1" hangingPunct="1"/>
            <a:r>
              <a:rPr lang="en-US" altLang="zh-CN" smtClean="0"/>
              <a:t>Decryption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DF895-F844-455F-80E0-DFEF4549C6C5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Public-Key Model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Entity A has two keys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PRV</a:t>
            </a:r>
            <a:r>
              <a:rPr lang="en-US" altLang="zh-CN" sz="2400" baseline="-25000" dirty="0" smtClean="0">
                <a:latin typeface="Comic Sans MS" pitchFamily="66" charset="0"/>
              </a:rPr>
              <a:t>A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hlink"/>
                </a:solidFill>
              </a:rPr>
              <a:t>Private Key</a:t>
            </a:r>
            <a:r>
              <a:rPr lang="en-US" altLang="zh-CN" sz="2400" dirty="0" smtClean="0"/>
              <a:t> of A, kept secretly only at A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PUB</a:t>
            </a:r>
            <a:r>
              <a:rPr lang="en-US" altLang="zh-CN" sz="2400" baseline="-25000" dirty="0" smtClean="0">
                <a:latin typeface="Comic Sans MS" pitchFamily="66" charset="0"/>
              </a:rPr>
              <a:t>A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Public Key</a:t>
            </a:r>
            <a:r>
              <a:rPr lang="en-US" altLang="zh-CN" sz="2400" dirty="0" smtClean="0"/>
              <a:t> of A, made public to all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There are two functions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Encrypt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uses one of the two keys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Decrypt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uses the other key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Such that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Decrypt(Encrypt(M, PUB</a:t>
            </a:r>
            <a:r>
              <a:rPr lang="en-US" altLang="zh-CN" sz="2400" baseline="-25000" dirty="0" smtClean="0">
                <a:latin typeface="Comic Sans MS" pitchFamily="66" charset="0"/>
              </a:rPr>
              <a:t>A</a:t>
            </a:r>
            <a:r>
              <a:rPr lang="en-US" altLang="zh-CN" sz="2400" dirty="0" smtClean="0">
                <a:latin typeface="Comic Sans MS" pitchFamily="66" charset="0"/>
              </a:rPr>
              <a:t>), PRV</a:t>
            </a:r>
            <a:r>
              <a:rPr lang="en-US" altLang="zh-CN" sz="2400" baseline="-25000" dirty="0" smtClean="0">
                <a:latin typeface="Comic Sans MS" pitchFamily="66" charset="0"/>
              </a:rPr>
              <a:t>A</a:t>
            </a:r>
            <a:r>
              <a:rPr lang="en-US" altLang="zh-CN" sz="2400" dirty="0" smtClean="0">
                <a:latin typeface="Comic Sans MS" pitchFamily="66" charset="0"/>
              </a:rPr>
              <a:t>)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latin typeface="Comic Sans MS" pitchFamily="66" charset="0"/>
              </a:rPr>
              <a:t>M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Decrypt(Encrypt(M, PRV</a:t>
            </a:r>
            <a:r>
              <a:rPr lang="en-US" altLang="zh-CN" sz="2400" baseline="-25000" dirty="0" smtClean="0">
                <a:latin typeface="Comic Sans MS" pitchFamily="66" charset="0"/>
              </a:rPr>
              <a:t>A</a:t>
            </a:r>
            <a:r>
              <a:rPr lang="en-US" altLang="zh-CN" sz="2400" dirty="0" smtClean="0">
                <a:latin typeface="Comic Sans MS" pitchFamily="66" charset="0"/>
              </a:rPr>
              <a:t>), PUB</a:t>
            </a:r>
            <a:r>
              <a:rPr lang="en-US" altLang="zh-CN" sz="2400" baseline="-25000" dirty="0" smtClean="0">
                <a:latin typeface="Comic Sans MS" pitchFamily="66" charset="0"/>
              </a:rPr>
              <a:t>A</a:t>
            </a:r>
            <a:r>
              <a:rPr lang="en-US" altLang="zh-CN" sz="2400" dirty="0" smtClean="0">
                <a:latin typeface="Comic Sans MS" pitchFamily="66" charset="0"/>
              </a:rPr>
              <a:t>)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F4D85-12CA-438F-94E6-72D784648EDD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 Key Requirements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The </a:t>
            </a:r>
            <a:r>
              <a:rPr lang="en-US" altLang="zh-CN" sz="2400" smtClean="0">
                <a:solidFill>
                  <a:schemeClr val="hlink"/>
                </a:solidFill>
              </a:rPr>
              <a:t>algorithms</a:t>
            </a:r>
            <a:r>
              <a:rPr lang="en-US" altLang="zh-CN" sz="2400" smtClean="0"/>
              <a:t> of encryption and decryption functions should be known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40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Given the public key and the algorithms, it should be hard to </a:t>
            </a:r>
            <a:r>
              <a:rPr lang="en-US" altLang="zh-CN" sz="2400" smtClean="0">
                <a:solidFill>
                  <a:schemeClr val="hlink"/>
                </a:solidFill>
              </a:rPr>
              <a:t>find the private key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4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Given a cipehrtext using the public key, it should be hard to </a:t>
            </a:r>
            <a:r>
              <a:rPr lang="en-US" altLang="zh-CN" sz="2400" smtClean="0">
                <a:solidFill>
                  <a:schemeClr val="folHlink"/>
                </a:solidFill>
              </a:rPr>
              <a:t>get the plaintext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/>
              <a:t>Given pairs of (plaintext, ciphertext) with the public key, it should be hard to </a:t>
            </a:r>
            <a:r>
              <a:rPr lang="en-US" altLang="zh-CN" sz="2400" smtClean="0">
                <a:solidFill>
                  <a:srgbClr val="0000FF"/>
                </a:solidFill>
              </a:rPr>
              <a:t>find the private key</a:t>
            </a:r>
            <a:endParaRPr lang="en-US" altLang="zh-CN" sz="1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1D4E1-8C08-4F08-97BC-B24CD6BCC1B3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RSA Algorithm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67995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1977, </a:t>
            </a:r>
            <a:r>
              <a:rPr lang="en-US" altLang="zh-CN" sz="2400" smtClean="0">
                <a:latin typeface="Comic Sans MS" pitchFamily="66" charset="0"/>
              </a:rPr>
              <a:t>Rivest, Shamir, Adleman algorithm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Pick </a:t>
            </a:r>
            <a:r>
              <a:rPr lang="en-US" altLang="zh-CN" sz="2400" smtClean="0">
                <a:solidFill>
                  <a:schemeClr val="hlink"/>
                </a:solidFill>
              </a:rPr>
              <a:t>2 large primes</a:t>
            </a:r>
            <a:r>
              <a:rPr lang="en-US" altLang="zh-CN" sz="2400" smtClean="0"/>
              <a:t> : </a:t>
            </a:r>
            <a:r>
              <a:rPr lang="en-US" altLang="zh-CN" sz="2400" smtClean="0">
                <a:latin typeface="Comic Sans MS" pitchFamily="66" charset="0"/>
              </a:rPr>
              <a:t>p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latin typeface="Comic Sans MS" pitchFamily="66" charset="0"/>
              </a:rPr>
              <a:t>q</a:t>
            </a:r>
            <a:r>
              <a:rPr lang="en-US" altLang="zh-CN" sz="2400" smtClean="0"/>
              <a:t> </a:t>
            </a:r>
          </a:p>
          <a:p>
            <a:pPr lvl="1" eaLnBrk="1" hangingPunct="1"/>
            <a:r>
              <a:rPr lang="en-US" altLang="zh-CN" sz="2000" smtClean="0"/>
              <a:t>About </a:t>
            </a:r>
            <a:r>
              <a:rPr lang="en-US" altLang="zh-CN" sz="2000" smtClean="0">
                <a:latin typeface="Comic Sans MS" pitchFamily="66" charset="0"/>
              </a:rPr>
              <a:t>500/1024 bits</a:t>
            </a:r>
            <a:r>
              <a:rPr lang="en-US" altLang="zh-CN" sz="2000" smtClean="0"/>
              <a:t> each</a:t>
            </a:r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/>
              <a:t>Compute : </a:t>
            </a:r>
            <a:r>
              <a:rPr lang="en-US" altLang="zh-CN" sz="2400" smtClean="0">
                <a:latin typeface="Comic Sans MS" pitchFamily="66" charset="0"/>
              </a:rPr>
              <a:t>N</a:t>
            </a:r>
            <a:r>
              <a:rPr lang="en-US" altLang="zh-CN" sz="2400" smtClean="0"/>
              <a:t> = </a:t>
            </a:r>
            <a:r>
              <a:rPr lang="en-US" altLang="zh-CN" sz="2400" smtClean="0">
                <a:latin typeface="Comic Sans MS" pitchFamily="66" charset="0"/>
              </a:rPr>
              <a:t>p </a:t>
            </a: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</a:t>
            </a:r>
            <a:r>
              <a:rPr lang="en-US" altLang="zh-CN" sz="2400" smtClean="0">
                <a:latin typeface="Comic Sans MS" pitchFamily="66" charset="0"/>
              </a:rPr>
              <a:t> q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Compute : </a:t>
            </a: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</a:t>
            </a:r>
            <a:r>
              <a:rPr lang="en-US" altLang="zh-CN" sz="2400" smtClean="0"/>
              <a:t> = </a:t>
            </a:r>
            <a:r>
              <a:rPr lang="en-US" altLang="zh-CN" sz="2400" smtClean="0">
                <a:latin typeface="Comic Sans MS" pitchFamily="66" charset="0"/>
              </a:rPr>
              <a:t>(p–1)</a:t>
            </a: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</a:t>
            </a:r>
            <a:r>
              <a:rPr lang="en-US" altLang="zh-CN" sz="2400" smtClean="0">
                <a:latin typeface="Comic Sans MS" pitchFamily="66" charset="0"/>
              </a:rPr>
              <a:t>(q–1)</a:t>
            </a:r>
          </a:p>
          <a:p>
            <a:pPr lvl="3" eaLnBrk="1" hangingPunct="1"/>
            <a:endParaRPr lang="en-US" altLang="zh-CN" sz="120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400" smtClean="0"/>
              <a:t>Pick </a:t>
            </a:r>
            <a:r>
              <a:rPr lang="en-US" altLang="zh-CN" sz="2400" smtClean="0">
                <a:latin typeface="Comic Sans MS" pitchFamily="66" charset="0"/>
              </a:rPr>
              <a:t>e</a:t>
            </a:r>
            <a:r>
              <a:rPr lang="en-US" altLang="zh-CN" sz="2400" smtClean="0"/>
              <a:t> relatively prime to </a:t>
            </a: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</a:t>
            </a:r>
            <a:r>
              <a:rPr lang="en-US" altLang="zh-CN" sz="2400" smtClean="0"/>
              <a:t>, i.e. </a:t>
            </a:r>
            <a:r>
              <a:rPr lang="en-US" altLang="zh-CN" sz="2400" smtClean="0">
                <a:latin typeface="Comic Sans MS" pitchFamily="66" charset="0"/>
              </a:rPr>
              <a:t>GCD(e, </a:t>
            </a: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</a:t>
            </a:r>
            <a:r>
              <a:rPr lang="en-US" altLang="zh-CN" sz="2400" smtClean="0">
                <a:latin typeface="Comic Sans MS" pitchFamily="66" charset="0"/>
              </a:rPr>
              <a:t>)</a:t>
            </a:r>
            <a:r>
              <a:rPr lang="en-US" altLang="zh-CN" sz="2400" smtClean="0"/>
              <a:t> = </a:t>
            </a:r>
            <a:r>
              <a:rPr lang="en-US" altLang="zh-CN" sz="2400" smtClean="0">
                <a:latin typeface="Comic Sans MS" pitchFamily="66" charset="0"/>
              </a:rPr>
              <a:t>1</a:t>
            </a:r>
            <a:endParaRPr lang="en-US" altLang="zh-CN" sz="2000" smtClean="0"/>
          </a:p>
          <a:p>
            <a:pPr eaLnBrk="1" hangingPunct="1"/>
            <a:r>
              <a:rPr lang="en-US" altLang="zh-CN" sz="2400" smtClean="0"/>
              <a:t>Calculate </a:t>
            </a:r>
            <a:r>
              <a:rPr lang="en-US" altLang="zh-CN" sz="2400" smtClean="0">
                <a:latin typeface="Comic Sans MS" pitchFamily="66" charset="0"/>
              </a:rPr>
              <a:t>d</a:t>
            </a:r>
            <a:r>
              <a:rPr lang="en-US" altLang="zh-CN" sz="2400" smtClean="0"/>
              <a:t> inverse of </a:t>
            </a:r>
            <a:r>
              <a:rPr lang="en-US" altLang="zh-CN" sz="2400" smtClean="0">
                <a:latin typeface="Comic Sans MS" pitchFamily="66" charset="0"/>
              </a:rPr>
              <a:t>e</a:t>
            </a:r>
            <a:r>
              <a:rPr lang="en-US" altLang="zh-CN" sz="2400" smtClean="0"/>
              <a:t> modulo </a:t>
            </a: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</a:t>
            </a:r>
            <a:r>
              <a:rPr lang="en-US" altLang="zh-CN" sz="2400" smtClean="0"/>
              <a:t>, i.e.</a:t>
            </a:r>
            <a:r>
              <a:rPr lang="en-US" altLang="zh-CN" sz="2400" smtClean="0">
                <a:latin typeface="Comic Sans MS" pitchFamily="66" charset="0"/>
              </a:rPr>
              <a:t> d</a:t>
            </a: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</a:t>
            </a:r>
            <a:r>
              <a:rPr lang="en-US" altLang="zh-CN" sz="2400" smtClean="0">
                <a:latin typeface="Comic Sans MS" pitchFamily="66" charset="0"/>
              </a:rPr>
              <a:t>e mod </a:t>
            </a:r>
            <a:r>
              <a:rPr lang="en-US" altLang="zh-CN" sz="2400" smtClean="0">
                <a:latin typeface="Comic Sans MS" pitchFamily="66" charset="0"/>
                <a:sym typeface="Symbol" pitchFamily="18" charset="2"/>
              </a:rPr>
              <a:t></a:t>
            </a:r>
            <a:r>
              <a:rPr lang="en-US" altLang="zh-CN" sz="2400" smtClean="0"/>
              <a:t> = </a:t>
            </a:r>
            <a:r>
              <a:rPr lang="en-US" altLang="zh-CN" sz="2400" smtClean="0">
                <a:latin typeface="Comic Sans MS" pitchFamily="66" charset="0"/>
              </a:rPr>
              <a:t>1</a:t>
            </a:r>
            <a:endParaRPr lang="en-US" altLang="zh-CN" sz="2400" smtClean="0"/>
          </a:p>
          <a:p>
            <a:pPr lvl="3" eaLnBrk="1" hangingPunct="1"/>
            <a:endParaRPr lang="en-US" altLang="zh-CN" sz="120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400" smtClean="0"/>
              <a:t>The </a:t>
            </a:r>
            <a:r>
              <a:rPr lang="en-US" altLang="zh-CN" sz="2400" smtClean="0">
                <a:solidFill>
                  <a:schemeClr val="hlink"/>
                </a:solidFill>
              </a:rPr>
              <a:t>key set</a:t>
            </a:r>
            <a:r>
              <a:rPr lang="en-US" altLang="zh-CN" sz="2400" smtClean="0"/>
              <a:t> is ready</a:t>
            </a:r>
          </a:p>
          <a:p>
            <a:pPr lvl="1" eaLnBrk="1" hangingPunct="1"/>
            <a:r>
              <a:rPr lang="en-US" altLang="zh-CN" sz="2000" smtClean="0">
                <a:solidFill>
                  <a:schemeClr val="folHlink"/>
                </a:solidFill>
              </a:rPr>
              <a:t>Public Key</a:t>
            </a:r>
            <a:r>
              <a:rPr lang="en-US" altLang="zh-CN" sz="2000" smtClean="0"/>
              <a:t>: </a:t>
            </a:r>
            <a:r>
              <a:rPr lang="en-US" altLang="zh-CN" sz="2000" smtClean="0">
                <a:latin typeface="Comic Sans MS" pitchFamily="66" charset="0"/>
              </a:rPr>
              <a:t>(e, N)</a:t>
            </a:r>
            <a:r>
              <a:rPr lang="en-US" altLang="zh-CN" sz="2000" smtClean="0"/>
              <a:t>, and</a:t>
            </a:r>
            <a:r>
              <a:rPr lang="en-US" altLang="zh-CN" sz="2000" smtClean="0">
                <a:latin typeface="Comic Sans MS" pitchFamily="66" charset="0"/>
              </a:rPr>
              <a:t> </a:t>
            </a:r>
            <a:r>
              <a:rPr lang="en-US" altLang="zh-CN" sz="2000" smtClean="0">
                <a:solidFill>
                  <a:schemeClr val="folHlink"/>
                </a:solidFill>
              </a:rPr>
              <a:t>Private Key</a:t>
            </a:r>
            <a:r>
              <a:rPr lang="en-US" altLang="zh-CN" sz="2000" smtClean="0"/>
              <a:t>: </a:t>
            </a:r>
            <a:r>
              <a:rPr lang="en-US" altLang="zh-CN" sz="2000" smtClean="0">
                <a:latin typeface="Comic Sans MS" pitchFamily="66" charset="0"/>
              </a:rPr>
              <a:t>(d,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6DF64-C805-4278-BA77-26EE3FA8A15D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Active Attacks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Masquerade</a:t>
            </a:r>
          </a:p>
          <a:p>
            <a:pPr lvl="1" eaLnBrk="1" hangingPunct="1"/>
            <a:r>
              <a:rPr lang="en-US" altLang="zh-CN" sz="2400" smtClean="0"/>
              <a:t>Pretending to be a different entity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Replay</a:t>
            </a:r>
          </a:p>
          <a:p>
            <a:pPr lvl="1" eaLnBrk="1" hangingPunct="1"/>
            <a:r>
              <a:rPr lang="en-US" altLang="zh-CN" sz="2400" smtClean="0"/>
              <a:t>Intercept and capture, then retransmit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Modification</a:t>
            </a:r>
            <a:r>
              <a:rPr lang="en-US" altLang="zh-CN" sz="2800" smtClean="0"/>
              <a:t> of message contents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>
                <a:solidFill>
                  <a:schemeClr val="folHlink"/>
                </a:solidFill>
              </a:rPr>
              <a:t>Denial of service</a:t>
            </a:r>
          </a:p>
          <a:p>
            <a:pPr lvl="3" eaLnBrk="1" hangingPunct="1"/>
            <a:endParaRPr lang="en-US" altLang="zh-CN" sz="160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sz="2800" smtClean="0"/>
              <a:t>Hard to prevent, but can be </a:t>
            </a:r>
            <a:r>
              <a:rPr lang="en-US" altLang="zh-CN" sz="2800" smtClean="0">
                <a:solidFill>
                  <a:schemeClr val="hlink"/>
                </a:solidFill>
              </a:rPr>
              <a:t>detected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A46268-3B6A-46FA-9ABD-E2C4B2627A79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RSA Encryption &amp; Decryption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hlink"/>
                </a:solidFill>
              </a:rPr>
              <a:t>Euler’s Theorem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(M</a:t>
            </a:r>
            <a:r>
              <a:rPr lang="en-US" altLang="zh-CN" sz="2400" baseline="30000" smtClean="0">
                <a:latin typeface="Comic Sans MS" pitchFamily="66" charset="0"/>
              </a:rPr>
              <a:t>e</a:t>
            </a:r>
            <a:r>
              <a:rPr lang="en-US" altLang="zh-CN" sz="2400" smtClean="0">
                <a:latin typeface="Comic Sans MS" pitchFamily="66" charset="0"/>
              </a:rPr>
              <a:t> mod n)</a:t>
            </a:r>
            <a:r>
              <a:rPr lang="en-US" altLang="zh-CN" sz="2400" baseline="30000" smtClean="0">
                <a:latin typeface="Comic Sans MS" pitchFamily="66" charset="0"/>
              </a:rPr>
              <a:t>d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Comic Sans MS" pitchFamily="66" charset="0"/>
              </a:rPr>
              <a:t>mod n </a:t>
            </a:r>
            <a:r>
              <a:rPr lang="en-US" altLang="zh-CN" sz="2400" smtClean="0"/>
              <a:t>= </a:t>
            </a:r>
            <a:r>
              <a:rPr lang="en-US" altLang="zh-CN" sz="2400" smtClean="0">
                <a:latin typeface="Comic Sans MS" pitchFamily="66" charset="0"/>
              </a:rPr>
              <a:t>M</a:t>
            </a:r>
            <a:r>
              <a:rPr lang="en-US" altLang="zh-CN" sz="2400" baseline="30000" smtClean="0">
                <a:latin typeface="Comic Sans MS" pitchFamily="66" charset="0"/>
              </a:rPr>
              <a:t>ed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Comic Sans MS" pitchFamily="66" charset="0"/>
              </a:rPr>
              <a:t>mod n </a:t>
            </a:r>
            <a:r>
              <a:rPr lang="en-US" altLang="zh-CN" sz="2400" smtClean="0"/>
              <a:t>= </a:t>
            </a:r>
            <a:r>
              <a:rPr lang="en-US" altLang="zh-CN" sz="2400" smtClean="0">
                <a:latin typeface="Comic Sans MS" pitchFamily="66" charset="0"/>
              </a:rPr>
              <a:t>M(mod N)</a:t>
            </a:r>
            <a:endParaRPr lang="en-US" altLang="zh-CN" sz="2400" smtClean="0"/>
          </a:p>
          <a:p>
            <a:pPr lvl="3" eaLnBrk="1" hangingPunct="1">
              <a:lnSpc>
                <a:spcPct val="90000"/>
              </a:lnSpc>
            </a:pPr>
            <a:endParaRPr lang="en-US" altLang="zh-CN" sz="16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Use public-key </a:t>
            </a:r>
            <a:r>
              <a:rPr lang="en-US" altLang="zh-CN" sz="2400" smtClean="0">
                <a:latin typeface="Comic Sans MS" pitchFamily="66" charset="0"/>
              </a:rPr>
              <a:t>(e, N)</a:t>
            </a:r>
            <a:r>
              <a:rPr lang="en-US" altLang="zh-CN" sz="2400" smtClean="0"/>
              <a:t> to encrypt message block </a:t>
            </a:r>
            <a:r>
              <a:rPr lang="en-US" altLang="zh-CN" sz="2400" smtClean="0">
                <a:latin typeface="Comic Sans MS" pitchFamily="66" charset="0"/>
              </a:rPr>
              <a:t>M</a:t>
            </a:r>
            <a:r>
              <a:rPr lang="en-US" altLang="zh-CN" sz="2400" smtClean="0"/>
              <a:t>&lt;</a:t>
            </a:r>
            <a:r>
              <a:rPr lang="en-US" altLang="zh-CN" sz="2400" smtClean="0">
                <a:latin typeface="Comic Sans MS" pitchFamily="66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C</a:t>
            </a:r>
            <a:r>
              <a:rPr lang="en-US" altLang="zh-CN" sz="2400" smtClean="0"/>
              <a:t> = </a:t>
            </a:r>
            <a:r>
              <a:rPr lang="en-US" altLang="zh-CN" sz="2400" smtClean="0">
                <a:latin typeface="Comic Sans MS" pitchFamily="66" charset="0"/>
              </a:rPr>
              <a:t>M</a:t>
            </a:r>
            <a:r>
              <a:rPr lang="en-US" altLang="zh-CN" sz="2400" baseline="30000" smtClean="0">
                <a:latin typeface="Comic Sans MS" pitchFamily="66" charset="0"/>
              </a:rPr>
              <a:t>e</a:t>
            </a:r>
            <a:r>
              <a:rPr lang="en-US" altLang="zh-CN" sz="2400" smtClean="0">
                <a:latin typeface="Comic Sans MS" pitchFamily="66" charset="0"/>
              </a:rPr>
              <a:t>(mod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Send only </a:t>
            </a:r>
            <a:r>
              <a:rPr lang="en-US" altLang="zh-CN" sz="2400" smtClean="0">
                <a:latin typeface="Comic Sans MS" pitchFamily="66" charset="0"/>
              </a:rPr>
              <a:t>C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6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Decryption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Use private-key </a:t>
            </a:r>
            <a:r>
              <a:rPr lang="en-US" altLang="zh-CN" sz="2400" smtClean="0">
                <a:latin typeface="Comic Sans MS" pitchFamily="66" charset="0"/>
              </a:rPr>
              <a:t>(d, N)</a:t>
            </a:r>
            <a:r>
              <a:rPr lang="en-US" altLang="zh-CN" sz="2400" smtClean="0"/>
              <a:t> to decrypt cipher </a:t>
            </a:r>
            <a:r>
              <a:rPr lang="en-US" altLang="zh-CN" sz="2400" smtClean="0">
                <a:latin typeface="Comic Sans MS" pitchFamily="66" charset="0"/>
              </a:rPr>
              <a:t>C</a:t>
            </a:r>
            <a:r>
              <a:rPr lang="en-US" altLang="zh-CN" sz="2400" smtClean="0"/>
              <a:t>&lt;</a:t>
            </a:r>
            <a:r>
              <a:rPr lang="en-US" altLang="zh-CN" sz="2400" smtClean="0">
                <a:latin typeface="Comic Sans MS" pitchFamily="66" charset="0"/>
              </a:rPr>
              <a:t>N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Comic Sans MS" pitchFamily="66" charset="0"/>
              </a:rPr>
              <a:t>M</a:t>
            </a:r>
            <a:r>
              <a:rPr lang="en-US" altLang="zh-CN" sz="2400" smtClean="0"/>
              <a:t> = </a:t>
            </a:r>
            <a:r>
              <a:rPr lang="en-US" altLang="zh-CN" sz="2400" smtClean="0">
                <a:latin typeface="Comic Sans MS" pitchFamily="66" charset="0"/>
              </a:rPr>
              <a:t>C</a:t>
            </a:r>
            <a:r>
              <a:rPr lang="en-US" altLang="zh-CN" sz="2400" baseline="30000" smtClean="0">
                <a:latin typeface="Comic Sans MS" pitchFamily="66" charset="0"/>
              </a:rPr>
              <a:t>d</a:t>
            </a:r>
            <a:r>
              <a:rPr lang="en-US" altLang="zh-CN" sz="2400" smtClean="0">
                <a:latin typeface="Comic Sans MS" pitchFamily="66" charset="0"/>
              </a:rPr>
              <a:t>(mod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463C4A-D9CD-42B6-9E34-AFD58646804F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RSA Example</a:t>
            </a:r>
          </a:p>
        </p:txBody>
      </p:sp>
      <p:pic>
        <p:nvPicPr>
          <p:cNvPr id="21811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773238"/>
            <a:ext cx="8382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116" name="Text Box 5"/>
          <p:cNvSpPr txBox="1">
            <a:spLocks noChangeArrowheads="1"/>
          </p:cNvSpPr>
          <p:nvPr/>
        </p:nvSpPr>
        <p:spPr bwMode="auto">
          <a:xfrm>
            <a:off x="609600" y="35941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218117" name="Line 6"/>
          <p:cNvSpPr>
            <a:spLocks noChangeShapeType="1"/>
          </p:cNvSpPr>
          <p:nvPr/>
        </p:nvSpPr>
        <p:spPr bwMode="auto">
          <a:xfrm flipV="1">
            <a:off x="838200" y="33655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118" name="Text Box 7"/>
          <p:cNvSpPr txBox="1">
            <a:spLocks noChangeArrowheads="1"/>
          </p:cNvSpPr>
          <p:nvPr/>
        </p:nvSpPr>
        <p:spPr bwMode="auto">
          <a:xfrm>
            <a:off x="1763713" y="4508500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218119" name="Line 8"/>
          <p:cNvSpPr>
            <a:spLocks noChangeShapeType="1"/>
          </p:cNvSpPr>
          <p:nvPr/>
        </p:nvSpPr>
        <p:spPr bwMode="auto">
          <a:xfrm flipV="1">
            <a:off x="1979613" y="4437063"/>
            <a:ext cx="21590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120" name="Text Box 9"/>
          <p:cNvSpPr txBox="1">
            <a:spLocks noChangeArrowheads="1"/>
          </p:cNvSpPr>
          <p:nvPr/>
        </p:nvSpPr>
        <p:spPr bwMode="auto">
          <a:xfrm>
            <a:off x="3182938" y="3898900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218121" name="Line 10"/>
          <p:cNvSpPr>
            <a:spLocks noChangeShapeType="1"/>
          </p:cNvSpPr>
          <p:nvPr/>
        </p:nvSpPr>
        <p:spPr bwMode="auto">
          <a:xfrm flipV="1">
            <a:off x="3352800" y="35179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122" name="Text Box 11"/>
          <p:cNvSpPr txBox="1">
            <a:spLocks noChangeArrowheads="1"/>
          </p:cNvSpPr>
          <p:nvPr/>
        </p:nvSpPr>
        <p:spPr bwMode="auto">
          <a:xfrm>
            <a:off x="5292725" y="4652963"/>
            <a:ext cx="381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218123" name="Line 12"/>
          <p:cNvSpPr>
            <a:spLocks noChangeShapeType="1"/>
          </p:cNvSpPr>
          <p:nvPr/>
        </p:nvSpPr>
        <p:spPr bwMode="auto">
          <a:xfrm flipV="1">
            <a:off x="5508625" y="4437063"/>
            <a:ext cx="142875" cy="3000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124" name="Text Box 13"/>
          <p:cNvSpPr txBox="1">
            <a:spLocks noChangeArrowheads="1"/>
          </p:cNvSpPr>
          <p:nvPr/>
        </p:nvSpPr>
        <p:spPr bwMode="auto">
          <a:xfrm>
            <a:off x="6804025" y="3898900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218125" name="Line 14"/>
          <p:cNvSpPr>
            <a:spLocks noChangeShapeType="1"/>
          </p:cNvSpPr>
          <p:nvPr/>
        </p:nvSpPr>
        <p:spPr bwMode="auto">
          <a:xfrm flipV="1">
            <a:off x="7010400" y="35179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126" name="Text Box 9"/>
          <p:cNvSpPr txBox="1">
            <a:spLocks noChangeArrowheads="1"/>
          </p:cNvSpPr>
          <p:nvPr/>
        </p:nvSpPr>
        <p:spPr bwMode="auto">
          <a:xfrm>
            <a:off x="2843213" y="4365625"/>
            <a:ext cx="381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  <a:latin typeface="Comic Sans MS" pitchFamily="66" charset="0"/>
              </a:rPr>
              <a:t>N</a:t>
            </a:r>
          </a:p>
        </p:txBody>
      </p:sp>
      <p:sp>
        <p:nvSpPr>
          <p:cNvPr id="218127" name="Line 8"/>
          <p:cNvSpPr>
            <a:spLocks noChangeShapeType="1"/>
          </p:cNvSpPr>
          <p:nvPr/>
        </p:nvSpPr>
        <p:spPr bwMode="auto">
          <a:xfrm flipH="1" flipV="1">
            <a:off x="2555875" y="4221163"/>
            <a:ext cx="360363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128" name="左大括号 16"/>
          <p:cNvSpPr>
            <a:spLocks/>
          </p:cNvSpPr>
          <p:nvPr/>
        </p:nvSpPr>
        <p:spPr bwMode="auto">
          <a:xfrm rot="-5400000">
            <a:off x="2087562" y="3968751"/>
            <a:ext cx="144463" cy="792162"/>
          </a:xfrm>
          <a:prstGeom prst="leftBrace">
            <a:avLst>
              <a:gd name="adj1" fmla="val 830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8129" name="左大括号 17"/>
          <p:cNvSpPr>
            <a:spLocks/>
          </p:cNvSpPr>
          <p:nvPr/>
        </p:nvSpPr>
        <p:spPr bwMode="auto">
          <a:xfrm rot="-5400000">
            <a:off x="5543550" y="3968750"/>
            <a:ext cx="144463" cy="792163"/>
          </a:xfrm>
          <a:prstGeom prst="leftBrace">
            <a:avLst>
              <a:gd name="adj1" fmla="val 830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161F5C-C1F8-43B1-A708-3AB31739287C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RSA Considerations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Primes </a:t>
            </a:r>
            <a:r>
              <a:rPr lang="en-US" altLang="zh-CN" sz="2400" smtClean="0">
                <a:latin typeface="Comic Sans MS" pitchFamily="66" charset="0"/>
              </a:rPr>
              <a:t>p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latin typeface="Comic Sans MS" pitchFamily="66" charset="0"/>
              </a:rPr>
              <a:t>q</a:t>
            </a:r>
            <a:r>
              <a:rPr lang="en-US" altLang="zh-CN" sz="2400" smtClean="0"/>
              <a:t> should be of </a:t>
            </a:r>
            <a:r>
              <a:rPr lang="en-US" altLang="zh-CN" sz="2400" smtClean="0">
                <a:solidFill>
                  <a:schemeClr val="hlink"/>
                </a:solidFill>
              </a:rPr>
              <a:t>about the same length</a:t>
            </a:r>
          </a:p>
          <a:p>
            <a:pPr lvl="1" eaLnBrk="1" hangingPunct="1"/>
            <a:r>
              <a:rPr lang="en-US" altLang="zh-CN" sz="2000" smtClean="0"/>
              <a:t>About half the length of </a:t>
            </a:r>
            <a:r>
              <a:rPr lang="en-US" altLang="zh-CN" sz="2000" smtClean="0">
                <a:latin typeface="Comic Sans MS" pitchFamily="66" charset="0"/>
              </a:rPr>
              <a:t>N</a:t>
            </a:r>
          </a:p>
          <a:p>
            <a:pPr eaLnBrk="1" hangingPunct="1"/>
            <a:r>
              <a:rPr lang="en-US" altLang="zh-CN" sz="2400" smtClean="0"/>
              <a:t>Primes </a:t>
            </a:r>
            <a:r>
              <a:rPr lang="en-US" altLang="zh-CN" sz="2400" smtClean="0">
                <a:latin typeface="Comic Sans MS" pitchFamily="66" charset="0"/>
              </a:rPr>
              <a:t>p</a:t>
            </a:r>
            <a:r>
              <a:rPr lang="en-US" altLang="zh-CN" sz="2400" smtClean="0"/>
              <a:t> and </a:t>
            </a:r>
            <a:r>
              <a:rPr lang="en-US" altLang="zh-CN" sz="2400" smtClean="0">
                <a:latin typeface="Comic Sans MS" pitchFamily="66" charset="0"/>
              </a:rPr>
              <a:t>q</a:t>
            </a:r>
            <a:r>
              <a:rPr lang="en-US" altLang="zh-CN" sz="2400" smtClean="0"/>
              <a:t> should be unrelated</a:t>
            </a:r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/>
              <a:t>Public exponent 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e</a:t>
            </a:r>
            <a:r>
              <a:rPr lang="en-US" altLang="zh-CN" sz="2400" smtClean="0">
                <a:solidFill>
                  <a:schemeClr val="folHlink"/>
                </a:solidFill>
              </a:rPr>
              <a:t> can be small</a:t>
            </a:r>
          </a:p>
          <a:p>
            <a:pPr lvl="1" eaLnBrk="1" hangingPunct="1"/>
            <a:r>
              <a:rPr lang="en-US" altLang="zh-CN" sz="2000" smtClean="0"/>
              <a:t>No need to add much burden on encryption</a:t>
            </a:r>
          </a:p>
          <a:p>
            <a:pPr eaLnBrk="1" hangingPunct="1"/>
            <a:r>
              <a:rPr lang="en-US" altLang="zh-CN" sz="2400" smtClean="0"/>
              <a:t>Private exponent 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d</a:t>
            </a:r>
            <a:r>
              <a:rPr lang="en-US" altLang="zh-CN" sz="2400" smtClean="0">
                <a:solidFill>
                  <a:schemeClr val="folHlink"/>
                </a:solidFill>
              </a:rPr>
              <a:t> must be large</a:t>
            </a:r>
          </a:p>
          <a:p>
            <a:pPr lvl="1" eaLnBrk="1" hangingPunct="1"/>
            <a:r>
              <a:rPr lang="en-US" altLang="zh-CN" sz="2000" smtClean="0"/>
              <a:t>Disallow searching on small values (brute force)</a:t>
            </a:r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/>
              <a:t>Strength of </a:t>
            </a:r>
            <a:r>
              <a:rPr lang="en-US" altLang="zh-CN" sz="2400" smtClean="0">
                <a:latin typeface="Comic Sans MS" pitchFamily="66" charset="0"/>
              </a:rPr>
              <a:t>RSA</a:t>
            </a:r>
            <a:r>
              <a:rPr lang="en-US" altLang="zh-CN" sz="2400" smtClean="0"/>
              <a:t> depends on the fact that</a:t>
            </a:r>
          </a:p>
          <a:p>
            <a:pPr lvl="1" eaLnBrk="1" hangingPunct="1"/>
            <a:r>
              <a:rPr kumimoji="1" lang="en-US" altLang="zh-CN" sz="2000" smtClean="0"/>
              <a:t>Large </a:t>
            </a:r>
            <a:r>
              <a:rPr kumimoji="1" lang="en-US" altLang="zh-CN" sz="2000" smtClean="0">
                <a:latin typeface="Comic Sans MS" pitchFamily="66" charset="0"/>
              </a:rPr>
              <a:t>N</a:t>
            </a:r>
            <a:r>
              <a:rPr kumimoji="1" lang="en-US" altLang="zh-CN" sz="2000" smtClean="0"/>
              <a:t> with large prime factors, </a:t>
            </a:r>
            <a:r>
              <a:rPr kumimoji="1" lang="en-US" altLang="zh-CN" sz="2000" smtClean="0">
                <a:solidFill>
                  <a:schemeClr val="hlink"/>
                </a:solidFill>
              </a:rPr>
              <a:t>factoring is a hard problem</a:t>
            </a:r>
          </a:p>
          <a:p>
            <a:pPr lvl="1" eaLnBrk="1" hangingPunct="1"/>
            <a:r>
              <a:rPr kumimoji="1" lang="en-US" altLang="zh-CN" sz="2000" smtClean="0">
                <a:latin typeface="Comic Sans MS" pitchFamily="66" charset="0"/>
              </a:rPr>
              <a:t>N’s</a:t>
            </a:r>
            <a:r>
              <a:rPr kumimoji="1" lang="en-US" altLang="zh-CN" sz="2000" smtClean="0"/>
              <a:t> length can be enlarged to make it stronger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More about RSA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The other way around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(</a:t>
            </a:r>
            <a:r>
              <a:rPr lang="en-US" altLang="zh-CN" sz="2400" dirty="0" err="1" smtClean="0">
                <a:latin typeface="Comic Sans MS" pitchFamily="66" charset="0"/>
              </a:rPr>
              <a:t>M</a:t>
            </a:r>
            <a:r>
              <a:rPr lang="en-US" altLang="zh-CN" sz="2400" baseline="30000" dirty="0" err="1" smtClean="0">
                <a:latin typeface="Comic Sans MS" pitchFamily="66" charset="0"/>
              </a:rPr>
              <a:t>d</a:t>
            </a:r>
            <a:r>
              <a:rPr lang="en-US" altLang="zh-CN" sz="2400" dirty="0" smtClean="0">
                <a:latin typeface="Comic Sans MS" pitchFamily="66" charset="0"/>
              </a:rPr>
              <a:t> mod n)</a:t>
            </a:r>
            <a:r>
              <a:rPr lang="en-US" altLang="zh-CN" sz="2400" baseline="30000" dirty="0" smtClean="0">
                <a:latin typeface="Comic Sans MS" pitchFamily="66" charset="0"/>
              </a:rPr>
              <a:t>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mod n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>
                <a:latin typeface="Comic Sans MS" pitchFamily="66" charset="0"/>
              </a:rPr>
              <a:t>M</a:t>
            </a:r>
            <a:r>
              <a:rPr lang="en-US" altLang="zh-CN" sz="2400" baseline="30000" dirty="0" err="1" smtClean="0">
                <a:latin typeface="Comic Sans MS" pitchFamily="66" charset="0"/>
              </a:rPr>
              <a:t>de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mod n </a:t>
            </a:r>
            <a:r>
              <a:rPr lang="en-US" altLang="zh-CN" sz="2400" dirty="0" smtClean="0"/>
              <a:t>= </a:t>
            </a:r>
            <a:r>
              <a:rPr lang="en-US" altLang="zh-CN" sz="2400" dirty="0" smtClean="0">
                <a:latin typeface="Comic Sans MS" pitchFamily="66" charset="0"/>
              </a:rPr>
              <a:t>M(mod N)</a:t>
            </a:r>
            <a:endParaRPr lang="en-US" altLang="zh-CN" sz="2400" dirty="0" smtClean="0"/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Signature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A use private-key </a:t>
            </a:r>
            <a:r>
              <a:rPr lang="en-US" altLang="zh-CN" sz="2400" dirty="0" smtClean="0">
                <a:latin typeface="Comic Sans MS" pitchFamily="66" charset="0"/>
              </a:rPr>
              <a:t>(d, N)</a:t>
            </a:r>
            <a:r>
              <a:rPr lang="en-US" altLang="zh-CN" sz="2400" dirty="0" smtClean="0"/>
              <a:t> to sign message block </a:t>
            </a:r>
            <a:r>
              <a:rPr lang="en-US" altLang="zh-CN" sz="2400" dirty="0" smtClean="0">
                <a:latin typeface="Comic Sans MS" pitchFamily="66" charset="0"/>
              </a:rPr>
              <a:t>M</a:t>
            </a:r>
            <a:r>
              <a:rPr lang="en-US" altLang="zh-CN" sz="2400" dirty="0" smtClean="0"/>
              <a:t>&lt;</a:t>
            </a:r>
            <a:r>
              <a:rPr lang="en-US" altLang="zh-CN" sz="2400" dirty="0" smtClean="0">
                <a:latin typeface="Comic Sans MS" pitchFamily="66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S </a:t>
            </a:r>
            <a:r>
              <a:rPr lang="en-US" altLang="zh-CN" sz="2400" dirty="0" smtClean="0"/>
              <a:t>=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err="1" smtClean="0">
                <a:latin typeface="Comic Sans MS" pitchFamily="66" charset="0"/>
              </a:rPr>
              <a:t>M</a:t>
            </a:r>
            <a:r>
              <a:rPr lang="en-US" altLang="zh-CN" sz="2400" baseline="30000" dirty="0" err="1" smtClean="0">
                <a:latin typeface="Comic Sans MS" pitchFamily="66" charset="0"/>
              </a:rPr>
              <a:t>d</a:t>
            </a:r>
            <a:r>
              <a:rPr lang="en-US" altLang="zh-CN" sz="2400" dirty="0" smtClean="0">
                <a:latin typeface="Comic Sans MS" pitchFamily="66" charset="0"/>
              </a:rPr>
              <a:t>(mod 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Send </a:t>
            </a:r>
            <a:r>
              <a:rPr lang="en-US" altLang="zh-CN" sz="2400" dirty="0" smtClean="0">
                <a:latin typeface="Comic Sans MS" pitchFamily="66" charset="0"/>
              </a:rPr>
              <a:t>M</a:t>
            </a:r>
            <a:r>
              <a:rPr lang="en-US" altLang="zh-CN" sz="2400" dirty="0" smtClean="0"/>
              <a:t> and </a:t>
            </a:r>
            <a:r>
              <a:rPr lang="en-US" altLang="zh-CN" sz="2400" dirty="0" smtClean="0">
                <a:latin typeface="Comic Sans MS" pitchFamily="66" charset="0"/>
              </a:rPr>
              <a:t>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Verification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B (and others) use public-key </a:t>
            </a:r>
            <a:r>
              <a:rPr lang="en-US" altLang="zh-CN" sz="2400" dirty="0" smtClean="0">
                <a:latin typeface="Comic Sans MS" pitchFamily="66" charset="0"/>
              </a:rPr>
              <a:t>(e, N)</a:t>
            </a:r>
            <a:r>
              <a:rPr lang="en-US" altLang="zh-CN" sz="2400" dirty="0" smtClean="0"/>
              <a:t> to check signature </a:t>
            </a:r>
            <a:r>
              <a:rPr lang="en-US" altLang="zh-CN" sz="2400" dirty="0" smtClean="0">
                <a:latin typeface="Comic Sans MS" pitchFamily="66" charset="0"/>
              </a:rPr>
              <a:t>S</a:t>
            </a:r>
            <a:r>
              <a:rPr lang="en-US" altLang="zh-CN" sz="2400" dirty="0" smtClean="0"/>
              <a:t> on message </a:t>
            </a:r>
            <a:r>
              <a:rPr lang="en-US" altLang="zh-CN" sz="2400" dirty="0" smtClean="0">
                <a:latin typeface="Comic Sans MS" pitchFamily="66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S</a:t>
            </a:r>
            <a:r>
              <a:rPr lang="en-US" altLang="zh-CN" sz="2400" baseline="30000" dirty="0" smtClean="0">
                <a:latin typeface="Comic Sans MS" pitchFamily="66" charset="0"/>
              </a:rPr>
              <a:t>e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latin typeface="Comic Sans MS" pitchFamily="66" charset="0"/>
              </a:rPr>
              <a:t>M (mod 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Comic Sans MS" pitchFamily="66" charset="0"/>
              </a:rPr>
              <a:t>This authenticate A</a:t>
            </a:r>
            <a:r>
              <a:rPr lang="en-US" altLang="zh-CN" sz="2400" dirty="0" smtClean="0">
                <a:latin typeface="Comic Sans MS" pitchFamily="66" charset="0"/>
              </a:rPr>
              <a:t>, since only A has the private key</a:t>
            </a:r>
            <a:endParaRPr lang="en-US" sz="4000" dirty="0"/>
          </a:p>
        </p:txBody>
      </p:sp>
      <p:sp>
        <p:nvSpPr>
          <p:cNvPr id="2211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CB54CB-D490-4536-B145-7125EEF43CF4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CB010C-A5CE-44D1-BD88-119CBC042F3C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2222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 Key</a:t>
            </a:r>
            <a:r>
              <a:rPr lang="en-GB" altLang="zh-CN" smtClean="0"/>
              <a:t> for Encryption</a:t>
            </a:r>
            <a:endParaRPr lang="en-US" altLang="zh-CN" smtClean="0"/>
          </a:p>
        </p:txBody>
      </p:sp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4596"/>
          <a:stretch>
            <a:fillRect/>
          </a:stretch>
        </p:blipFill>
        <p:spPr bwMode="auto">
          <a:xfrm>
            <a:off x="812800" y="1484313"/>
            <a:ext cx="74310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3414" name="AutoShape 6"/>
          <p:cNvSpPr>
            <a:spLocks noChangeArrowheads="1"/>
          </p:cNvSpPr>
          <p:nvPr/>
        </p:nvSpPr>
        <p:spPr bwMode="auto">
          <a:xfrm>
            <a:off x="3924300" y="3141663"/>
            <a:ext cx="1871663" cy="358775"/>
          </a:xfrm>
          <a:prstGeom prst="wedgeRoundRectCallout">
            <a:avLst>
              <a:gd name="adj1" fmla="val -51356"/>
              <a:gd name="adj2" fmla="val 21946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en-US" altLang="zh-CN" sz="1400" b="0">
                <a:solidFill>
                  <a:srgbClr val="000000"/>
                </a:solidFill>
              </a:rPr>
              <a:t>C = Encrypt(M, PUB</a:t>
            </a:r>
            <a:r>
              <a:rPr lang="en-US" altLang="zh-CN" sz="1400" b="0" baseline="-25000">
                <a:solidFill>
                  <a:srgbClr val="000000"/>
                </a:solidFill>
              </a:rPr>
              <a:t>A</a:t>
            </a:r>
            <a:r>
              <a:rPr lang="en-US" altLang="zh-CN" sz="1400"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3415" name="AutoShape 7"/>
          <p:cNvSpPr>
            <a:spLocks noChangeArrowheads="1"/>
          </p:cNvSpPr>
          <p:nvPr/>
        </p:nvSpPr>
        <p:spPr bwMode="auto">
          <a:xfrm>
            <a:off x="6804025" y="5589588"/>
            <a:ext cx="1944688" cy="358775"/>
          </a:xfrm>
          <a:prstGeom prst="wedgeRoundRectCallout">
            <a:avLst>
              <a:gd name="adj1" fmla="val -36694"/>
              <a:gd name="adj2" fmla="val -33628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en-US" altLang="zh-CN" sz="1400" b="0">
                <a:solidFill>
                  <a:srgbClr val="000000"/>
                </a:solidFill>
              </a:rPr>
              <a:t>M = Decrypt(C, PRV</a:t>
            </a:r>
            <a:r>
              <a:rPr lang="en-US" altLang="zh-CN" sz="1400" b="0" baseline="-25000">
                <a:solidFill>
                  <a:srgbClr val="000000"/>
                </a:solidFill>
              </a:rPr>
              <a:t>A</a:t>
            </a:r>
            <a:r>
              <a:rPr lang="en-US" altLang="zh-CN" sz="1400" b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 animBg="1"/>
      <p:bldP spid="2734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6D2684-739F-4244-9B63-4352B5315CF8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2232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 Key for </a:t>
            </a:r>
            <a:r>
              <a:rPr lang="en-GB" altLang="zh-CN" smtClean="0"/>
              <a:t>Authentication</a:t>
            </a:r>
            <a:endParaRPr lang="en-US" altLang="zh-CN" smtClean="0"/>
          </a:p>
        </p:txBody>
      </p:sp>
      <p:pic>
        <p:nvPicPr>
          <p:cNvPr id="22323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861" b="4457"/>
          <a:stretch>
            <a:fillRect/>
          </a:stretch>
        </p:blipFill>
        <p:spPr bwMode="auto">
          <a:xfrm>
            <a:off x="530225" y="1365250"/>
            <a:ext cx="7786688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4439" name="AutoShape 7"/>
          <p:cNvSpPr>
            <a:spLocks noChangeArrowheads="1"/>
          </p:cNvSpPr>
          <p:nvPr/>
        </p:nvSpPr>
        <p:spPr bwMode="auto">
          <a:xfrm>
            <a:off x="3924300" y="3141663"/>
            <a:ext cx="1871663" cy="358775"/>
          </a:xfrm>
          <a:prstGeom prst="wedgeRoundRectCallout">
            <a:avLst>
              <a:gd name="adj1" fmla="val -51356"/>
              <a:gd name="adj2" fmla="val 21946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en-US" altLang="zh-CN" sz="1400" b="0">
                <a:solidFill>
                  <a:srgbClr val="000000"/>
                </a:solidFill>
              </a:rPr>
              <a:t>C = Encrypt(M, PRV</a:t>
            </a:r>
            <a:r>
              <a:rPr lang="en-US" altLang="zh-CN" sz="1400" b="0" baseline="-25000">
                <a:solidFill>
                  <a:srgbClr val="000000"/>
                </a:solidFill>
              </a:rPr>
              <a:t>A</a:t>
            </a:r>
            <a:r>
              <a:rPr lang="en-US" altLang="zh-CN" sz="1400"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4440" name="AutoShape 8"/>
          <p:cNvSpPr>
            <a:spLocks noChangeArrowheads="1"/>
          </p:cNvSpPr>
          <p:nvPr/>
        </p:nvSpPr>
        <p:spPr bwMode="auto">
          <a:xfrm>
            <a:off x="6804025" y="5589588"/>
            <a:ext cx="1944688" cy="358775"/>
          </a:xfrm>
          <a:prstGeom prst="wedgeRoundRectCallout">
            <a:avLst>
              <a:gd name="adj1" fmla="val -36694"/>
              <a:gd name="adj2" fmla="val -33628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en-US" altLang="zh-CN" sz="1400" b="0">
                <a:solidFill>
                  <a:srgbClr val="000000"/>
                </a:solidFill>
              </a:rPr>
              <a:t>M = Decrypt(C, PUB</a:t>
            </a:r>
            <a:r>
              <a:rPr lang="en-US" altLang="zh-CN" sz="1400" b="0" baseline="-25000">
                <a:solidFill>
                  <a:srgbClr val="000000"/>
                </a:solidFill>
              </a:rPr>
              <a:t>A</a:t>
            </a:r>
            <a:r>
              <a:rPr lang="en-US" altLang="zh-CN" sz="1400" b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9" grpId="0" animBg="1"/>
      <p:bldP spid="27444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Message Integrity and Authentication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Receiving msgs from Alice, Bob wants to ensure: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Message originally </a:t>
            </a:r>
            <a:r>
              <a:rPr lang="en-US" altLang="zh-CN" smtClean="0">
                <a:solidFill>
                  <a:srgbClr val="FF0000"/>
                </a:solidFill>
              </a:rPr>
              <a:t>came from Alice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Message not changed </a:t>
            </a:r>
            <a:r>
              <a:rPr lang="en-US" altLang="zh-CN" smtClean="0"/>
              <a:t>since sent by Alice</a:t>
            </a:r>
          </a:p>
          <a:p>
            <a:pPr lvl="3"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Security handling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Source impersonation / spoofing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Message injection / modification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Message re-sequencing / replaying</a:t>
            </a:r>
          </a:p>
        </p:txBody>
      </p:sp>
      <p:sp>
        <p:nvSpPr>
          <p:cNvPr id="2242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9B19AF-2A5F-4BC6-905A-0AE586E09750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B716F-0F01-4E2E-A4D7-B5E9434D6A4D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Authentication Functions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Creating an </a:t>
            </a:r>
            <a:r>
              <a:rPr lang="en-US" altLang="zh-CN" sz="2800" smtClean="0">
                <a:solidFill>
                  <a:schemeClr val="hlink"/>
                </a:solidFill>
              </a:rPr>
              <a:t>authenticator</a:t>
            </a:r>
            <a:r>
              <a:rPr lang="en-US" altLang="zh-CN" sz="2800" smtClean="0"/>
              <a:t> which may involve functions of</a:t>
            </a:r>
          </a:p>
          <a:p>
            <a:pPr lvl="1" eaLnBrk="1" hangingPunct="1"/>
            <a:r>
              <a:rPr lang="en-US" altLang="zh-CN" sz="2400" smtClean="0"/>
              <a:t>Sender / Message Text</a:t>
            </a:r>
          </a:p>
          <a:p>
            <a:pPr lvl="1" eaLnBrk="1" hangingPunct="1"/>
            <a:r>
              <a:rPr lang="en-US" altLang="zh-CN" sz="2400" smtClean="0"/>
              <a:t>Time Stamp / Sequence Number / Random Value</a:t>
            </a:r>
          </a:p>
          <a:p>
            <a:pPr lvl="1" eaLnBrk="1" hangingPunct="1"/>
            <a:r>
              <a:rPr lang="en-US" altLang="zh-CN" sz="2400" smtClean="0"/>
              <a:t>Secret Keys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The sender computes and sends the </a:t>
            </a: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authenticator</a:t>
            </a:r>
            <a:r>
              <a:rPr lang="en-US" altLang="zh-CN" sz="2800" smtClean="0"/>
              <a:t> as part of the regular message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The recipient compares the received </a:t>
            </a:r>
            <a:r>
              <a:rPr lang="en-US" altLang="zh-CN" sz="2800" smtClean="0">
                <a:latin typeface="Comic Sans MS" pitchFamily="66" charset="0"/>
              </a:rPr>
              <a:t>authenticator</a:t>
            </a:r>
            <a:r>
              <a:rPr lang="en-US" altLang="zh-CN" sz="2800" smtClean="0"/>
              <a:t> with the </a:t>
            </a:r>
            <a:r>
              <a:rPr lang="en-US" altLang="zh-CN" sz="2800" smtClean="0">
                <a:solidFill>
                  <a:schemeClr val="folHlink"/>
                </a:solidFill>
              </a:rPr>
              <a:t>expected </a:t>
            </a: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authenticator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Message Authentication Code</a:t>
            </a:r>
          </a:p>
        </p:txBody>
      </p:sp>
      <p:sp>
        <p:nvSpPr>
          <p:cNvPr id="2273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7B049C-AC46-4FAE-A963-6F6241F82549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grpSp>
        <p:nvGrpSpPr>
          <p:cNvPr id="227331" name="Group 39"/>
          <p:cNvGrpSpPr>
            <a:grpSpLocks/>
          </p:cNvGrpSpPr>
          <p:nvPr/>
        </p:nvGrpSpPr>
        <p:grpSpPr bwMode="auto">
          <a:xfrm>
            <a:off x="962025" y="3113088"/>
            <a:ext cx="561975" cy="411162"/>
            <a:chOff x="606" y="1961"/>
            <a:chExt cx="354" cy="259"/>
          </a:xfrm>
        </p:grpSpPr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606" y="1968"/>
              <a:ext cx="354" cy="252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670" y="1961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>
                  <a:solidFill>
                    <a:srgbClr val="FFFFFF"/>
                  </a:solidFill>
                  <a:latin typeface="Comic Sans MS" pitchFamily="66" charset="0"/>
                </a:rPr>
                <a:t>m</a:t>
              </a:r>
            </a:p>
          </p:txBody>
        </p:sp>
      </p:grpSp>
      <p:sp>
        <p:nvSpPr>
          <p:cNvPr id="227332" name="Text Box 17"/>
          <p:cNvSpPr txBox="1">
            <a:spLocks noChangeArrowheads="1"/>
          </p:cNvSpPr>
          <p:nvPr/>
        </p:nvSpPr>
        <p:spPr bwMode="auto">
          <a:xfrm>
            <a:off x="1062038" y="4332288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latin typeface="Comic Sans MS" pitchFamily="66" charset="0"/>
              </a:rPr>
              <a:t>s</a:t>
            </a:r>
          </a:p>
        </p:txBody>
      </p:sp>
      <p:sp>
        <p:nvSpPr>
          <p:cNvPr id="227333" name="Text Box 20"/>
          <p:cNvSpPr txBox="1">
            <a:spLocks noChangeArrowheads="1"/>
          </p:cNvSpPr>
          <p:nvPr/>
        </p:nvSpPr>
        <p:spPr bwMode="auto">
          <a:xfrm>
            <a:off x="201613" y="4675188"/>
            <a:ext cx="2033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latin typeface="Comic Sans MS" pitchFamily="66" charset="0"/>
              </a:rPr>
              <a:t>(shared secret)</a:t>
            </a:r>
          </a:p>
        </p:txBody>
      </p:sp>
      <p:sp>
        <p:nvSpPr>
          <p:cNvPr id="227334" name="Text Box 26"/>
          <p:cNvSpPr txBox="1">
            <a:spLocks noChangeArrowheads="1"/>
          </p:cNvSpPr>
          <p:nvPr/>
        </p:nvSpPr>
        <p:spPr bwMode="auto">
          <a:xfrm>
            <a:off x="615950" y="2617788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latin typeface="Comic Sans MS" pitchFamily="66" charset="0"/>
              </a:rPr>
              <a:t>(message)</a:t>
            </a:r>
          </a:p>
        </p:txBody>
      </p:sp>
      <p:grpSp>
        <p:nvGrpSpPr>
          <p:cNvPr id="68" name="Group 73"/>
          <p:cNvGrpSpPr>
            <a:grpSpLocks/>
          </p:cNvGrpSpPr>
          <p:nvPr/>
        </p:nvGrpSpPr>
        <p:grpSpPr bwMode="auto">
          <a:xfrm>
            <a:off x="1209675" y="3571875"/>
            <a:ext cx="1966913" cy="790575"/>
            <a:chOff x="762" y="2250"/>
            <a:chExt cx="1239" cy="498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989" y="2364"/>
              <a:ext cx="507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970" y="2379"/>
              <a:ext cx="5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rgbClr val="FF0000"/>
                  </a:solidFill>
                  <a:latin typeface="Comic Sans MS" pitchFamily="66" charset="0"/>
                </a:rPr>
                <a:t>MAC(</a:t>
              </a:r>
              <a:r>
                <a:rPr lang="en-US" sz="2400" b="0" kern="0" baseline="10000" dirty="0">
                  <a:solidFill>
                    <a:srgbClr val="FF0000"/>
                  </a:solidFill>
                  <a:latin typeface="Comic Sans MS" pitchFamily="66" charset="0"/>
                </a:rPr>
                <a:t>.</a:t>
              </a:r>
              <a:r>
                <a:rPr lang="en-US" sz="1600" b="0" kern="0" dirty="0">
                  <a:solidFill>
                    <a:srgbClr val="FF0000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762" y="2250"/>
              <a:ext cx="234" cy="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0"/>
                </a:cxn>
                <a:cxn ang="0">
                  <a:pos x="360" y="210"/>
                </a:cxn>
              </a:cxnLst>
              <a:rect l="0" t="0" r="r" b="b"/>
              <a:pathLst>
                <a:path w="360" h="210">
                  <a:moveTo>
                    <a:pt x="0" y="0"/>
                  </a:moveTo>
                  <a:lnTo>
                    <a:pt x="0" y="210"/>
                  </a:lnTo>
                  <a:lnTo>
                    <a:pt x="360" y="21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 flipV="1">
              <a:off x="762" y="2550"/>
              <a:ext cx="234" cy="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0"/>
                </a:cxn>
                <a:cxn ang="0">
                  <a:pos x="360" y="210"/>
                </a:cxn>
              </a:cxnLst>
              <a:rect l="0" t="0" r="r" b="b"/>
              <a:pathLst>
                <a:path w="360" h="210">
                  <a:moveTo>
                    <a:pt x="0" y="0"/>
                  </a:moveTo>
                  <a:lnTo>
                    <a:pt x="0" y="210"/>
                  </a:lnTo>
                  <a:lnTo>
                    <a:pt x="360" y="21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1500" y="2262"/>
              <a:ext cx="66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92" y="240"/>
                </a:cxn>
                <a:cxn ang="0">
                  <a:pos x="192" y="0"/>
                </a:cxn>
              </a:cxnLst>
              <a:rect l="0" t="0" r="r" b="b"/>
              <a:pathLst>
                <a:path w="192" h="240">
                  <a:moveTo>
                    <a:pt x="0" y="240"/>
                  </a:moveTo>
                  <a:lnTo>
                    <a:pt x="192" y="24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7384" name="Group 33"/>
            <p:cNvGrpSpPr>
              <a:grpSpLocks/>
            </p:cNvGrpSpPr>
            <p:nvPr/>
          </p:nvGrpSpPr>
          <p:grpSpPr bwMode="auto">
            <a:xfrm>
              <a:off x="1573" y="2388"/>
              <a:ext cx="428" cy="252"/>
              <a:chOff x="2179" y="2964"/>
              <a:chExt cx="428" cy="252"/>
            </a:xfrm>
          </p:grpSpPr>
          <p:sp>
            <p:nvSpPr>
              <p:cNvPr id="75" name="Rectangle 31"/>
              <p:cNvSpPr>
                <a:spLocks noChangeArrowheads="1"/>
              </p:cNvSpPr>
              <p:nvPr/>
            </p:nvSpPr>
            <p:spPr bwMode="auto">
              <a:xfrm>
                <a:off x="2214" y="2964"/>
                <a:ext cx="354" cy="25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Text Box 32"/>
              <p:cNvSpPr txBox="1">
                <a:spLocks noChangeArrowheads="1"/>
              </p:cNvSpPr>
              <p:nvPr/>
            </p:nvSpPr>
            <p:spPr bwMode="auto">
              <a:xfrm>
                <a:off x="2179" y="3006"/>
                <a:ext cx="42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0" kern="0">
                    <a:solidFill>
                      <a:sysClr val="windowText" lastClr="000000"/>
                    </a:solidFill>
                    <a:latin typeface="Comic Sans MS" pitchFamily="66" charset="0"/>
                  </a:rPr>
                  <a:t>H(m+s)</a:t>
                </a:r>
              </a:p>
            </p:txBody>
          </p:sp>
        </p:grpSp>
      </p:grpSp>
      <p:pic>
        <p:nvPicPr>
          <p:cNvPr id="227336" name="Picture 37" descr="Al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563" y="1878013"/>
            <a:ext cx="5937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37" name="Picture 38" descr="Bo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8700" y="4202113"/>
            <a:ext cx="719138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9" name="Group 75"/>
          <p:cNvGrpSpPr>
            <a:grpSpLocks/>
          </p:cNvGrpSpPr>
          <p:nvPr/>
        </p:nvGrpSpPr>
        <p:grpSpPr bwMode="auto">
          <a:xfrm>
            <a:off x="1571625" y="2686050"/>
            <a:ext cx="4286250" cy="1141413"/>
            <a:chOff x="990" y="1692"/>
            <a:chExt cx="2700" cy="719"/>
          </a:xfrm>
        </p:grpSpPr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2323" y="1692"/>
              <a:ext cx="1198" cy="719"/>
            </a:xfrm>
            <a:custGeom>
              <a:avLst/>
              <a:gdLst/>
              <a:ahLst/>
              <a:cxnLst>
                <a:cxn ang="0">
                  <a:pos x="1142" y="3"/>
                </a:cxn>
                <a:cxn ang="0">
                  <a:pos x="1116" y="0"/>
                </a:cxn>
                <a:cxn ang="0">
                  <a:pos x="1082" y="7"/>
                </a:cxn>
                <a:cxn ang="0">
                  <a:pos x="1036" y="24"/>
                </a:cxn>
                <a:cxn ang="0">
                  <a:pos x="956" y="56"/>
                </a:cxn>
                <a:cxn ang="0">
                  <a:pos x="904" y="73"/>
                </a:cxn>
                <a:cxn ang="0">
                  <a:pos x="866" y="77"/>
                </a:cxn>
                <a:cxn ang="0">
                  <a:pos x="798" y="75"/>
                </a:cxn>
                <a:cxn ang="0">
                  <a:pos x="719" y="65"/>
                </a:cxn>
                <a:cxn ang="0">
                  <a:pos x="632" y="56"/>
                </a:cxn>
                <a:cxn ang="0">
                  <a:pos x="574" y="58"/>
                </a:cxn>
                <a:cxn ang="0">
                  <a:pos x="524" y="65"/>
                </a:cxn>
                <a:cxn ang="0">
                  <a:pos x="464" y="76"/>
                </a:cxn>
                <a:cxn ang="0">
                  <a:pos x="398" y="89"/>
                </a:cxn>
                <a:cxn ang="0">
                  <a:pos x="274" y="117"/>
                </a:cxn>
                <a:cxn ang="0">
                  <a:pos x="190" y="144"/>
                </a:cxn>
                <a:cxn ang="0">
                  <a:pos x="131" y="169"/>
                </a:cxn>
                <a:cxn ang="0">
                  <a:pos x="82" y="198"/>
                </a:cxn>
                <a:cxn ang="0">
                  <a:pos x="47" y="232"/>
                </a:cxn>
                <a:cxn ang="0">
                  <a:pos x="23" y="273"/>
                </a:cxn>
                <a:cxn ang="0">
                  <a:pos x="8" y="323"/>
                </a:cxn>
                <a:cxn ang="0">
                  <a:pos x="1" y="378"/>
                </a:cxn>
                <a:cxn ang="0">
                  <a:pos x="0" y="434"/>
                </a:cxn>
                <a:cxn ang="0">
                  <a:pos x="6" y="489"/>
                </a:cxn>
                <a:cxn ang="0">
                  <a:pos x="17" y="539"/>
                </a:cxn>
                <a:cxn ang="0">
                  <a:pos x="33" y="582"/>
                </a:cxn>
                <a:cxn ang="0">
                  <a:pos x="51" y="615"/>
                </a:cxn>
                <a:cxn ang="0">
                  <a:pos x="77" y="638"/>
                </a:cxn>
                <a:cxn ang="0">
                  <a:pos x="110" y="656"/>
                </a:cxn>
                <a:cxn ang="0">
                  <a:pos x="159" y="670"/>
                </a:cxn>
                <a:cxn ang="0">
                  <a:pos x="248" y="683"/>
                </a:cxn>
                <a:cxn ang="0">
                  <a:pos x="342" y="692"/>
                </a:cxn>
                <a:cxn ang="0">
                  <a:pos x="401" y="700"/>
                </a:cxn>
                <a:cxn ang="0">
                  <a:pos x="492" y="710"/>
                </a:cxn>
                <a:cxn ang="0">
                  <a:pos x="631" y="717"/>
                </a:cxn>
                <a:cxn ang="0">
                  <a:pos x="708" y="719"/>
                </a:cxn>
                <a:cxn ang="0">
                  <a:pos x="753" y="719"/>
                </a:cxn>
                <a:cxn ang="0">
                  <a:pos x="791" y="719"/>
                </a:cxn>
                <a:cxn ang="0">
                  <a:pos x="824" y="718"/>
                </a:cxn>
                <a:cxn ang="0">
                  <a:pos x="876" y="712"/>
                </a:cxn>
                <a:cxn ang="0">
                  <a:pos x="931" y="700"/>
                </a:cxn>
                <a:cxn ang="0">
                  <a:pos x="977" y="687"/>
                </a:cxn>
                <a:cxn ang="0">
                  <a:pos x="1029" y="672"/>
                </a:cxn>
                <a:cxn ang="0">
                  <a:pos x="1096" y="652"/>
                </a:cxn>
                <a:cxn ang="0">
                  <a:pos x="1142" y="627"/>
                </a:cxn>
                <a:cxn ang="0">
                  <a:pos x="1168" y="601"/>
                </a:cxn>
                <a:cxn ang="0">
                  <a:pos x="1188" y="554"/>
                </a:cxn>
                <a:cxn ang="0">
                  <a:pos x="1196" y="498"/>
                </a:cxn>
                <a:cxn ang="0">
                  <a:pos x="1197" y="433"/>
                </a:cxn>
                <a:cxn ang="0">
                  <a:pos x="1196" y="361"/>
                </a:cxn>
                <a:cxn ang="0">
                  <a:pos x="1196" y="321"/>
                </a:cxn>
                <a:cxn ang="0">
                  <a:pos x="1197" y="271"/>
                </a:cxn>
                <a:cxn ang="0">
                  <a:pos x="1197" y="166"/>
                </a:cxn>
                <a:cxn ang="0">
                  <a:pos x="1194" y="103"/>
                </a:cxn>
                <a:cxn ang="0">
                  <a:pos x="1186" y="61"/>
                </a:cxn>
                <a:cxn ang="0">
                  <a:pos x="1173" y="28"/>
                </a:cxn>
              </a:cxnLst>
              <a:rect l="0" t="0" r="r" b="b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29"/>
            <p:cNvSpPr>
              <a:spLocks noChangeArrowheads="1"/>
            </p:cNvSpPr>
            <p:nvPr/>
          </p:nvSpPr>
          <p:spPr bwMode="auto">
            <a:xfrm>
              <a:off x="1313" y="1986"/>
              <a:ext cx="549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2614" y="1893"/>
              <a:ext cx="7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>
                  <a:solidFill>
                    <a:sysClr val="windowText" lastClr="000000"/>
                  </a:solidFill>
                  <a:latin typeface="Comic Sans MS" pitchFamily="66" charset="0"/>
                </a:rPr>
                <a:t>public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>
                  <a:solidFill>
                    <a:sysClr val="windowText" lastClr="000000"/>
                  </a:solidFill>
                  <a:latin typeface="Comic Sans MS" pitchFamily="66" charset="0"/>
                </a:rPr>
                <a:t>Internet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1291" y="1988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>
                  <a:solidFill>
                    <a:srgbClr val="FF3300"/>
                  </a:solidFill>
                  <a:latin typeface="Comic Sans MS" pitchFamily="66" charset="0"/>
                </a:rPr>
                <a:t>append</a:t>
              </a:r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>
              <a:off x="990" y="2106"/>
              <a:ext cx="3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Line 36"/>
            <p:cNvSpPr>
              <a:spLocks noChangeShapeType="1"/>
            </p:cNvSpPr>
            <p:nvPr/>
          </p:nvSpPr>
          <p:spPr bwMode="auto">
            <a:xfrm>
              <a:off x="1890" y="2106"/>
              <a:ext cx="4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7371" name="Group 46"/>
            <p:cNvGrpSpPr>
              <a:grpSpLocks/>
            </p:cNvGrpSpPr>
            <p:nvPr/>
          </p:nvGrpSpPr>
          <p:grpSpPr bwMode="auto">
            <a:xfrm>
              <a:off x="1884" y="1811"/>
              <a:ext cx="747" cy="259"/>
              <a:chOff x="2340" y="2717"/>
              <a:chExt cx="747" cy="259"/>
            </a:xfrm>
          </p:grpSpPr>
          <p:grpSp>
            <p:nvGrpSpPr>
              <p:cNvPr id="227373" name="Group 40"/>
              <p:cNvGrpSpPr>
                <a:grpSpLocks/>
              </p:cNvGrpSpPr>
              <p:nvPr/>
            </p:nvGrpSpPr>
            <p:grpSpPr bwMode="auto">
              <a:xfrm>
                <a:off x="2340" y="2717"/>
                <a:ext cx="354" cy="259"/>
                <a:chOff x="606" y="1961"/>
                <a:chExt cx="354" cy="259"/>
              </a:xfrm>
            </p:grpSpPr>
            <p:sp>
              <p:nvSpPr>
                <p:cNvPr id="92" name="Rectangle 41"/>
                <p:cNvSpPr>
                  <a:spLocks noChangeArrowheads="1"/>
                </p:cNvSpPr>
                <p:nvPr/>
              </p:nvSpPr>
              <p:spPr bwMode="auto">
                <a:xfrm>
                  <a:off x="606" y="1968"/>
                  <a:ext cx="354" cy="252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70" y="1961"/>
                  <a:ext cx="24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000" b="0" kern="0">
                      <a:solidFill>
                        <a:srgbClr val="FFFFFF"/>
                      </a:solidFill>
                      <a:latin typeface="Comic Sans MS" pitchFamily="66" charset="0"/>
                    </a:rPr>
                    <a:t>m</a:t>
                  </a:r>
                </a:p>
              </p:txBody>
            </p:sp>
          </p:grpSp>
          <p:grpSp>
            <p:nvGrpSpPr>
              <p:cNvPr id="227374" name="Group 43"/>
              <p:cNvGrpSpPr>
                <a:grpSpLocks/>
              </p:cNvGrpSpPr>
              <p:nvPr/>
            </p:nvGrpSpPr>
            <p:grpSpPr bwMode="auto">
              <a:xfrm>
                <a:off x="2659" y="2724"/>
                <a:ext cx="428" cy="252"/>
                <a:chOff x="2179" y="2964"/>
                <a:chExt cx="428" cy="252"/>
              </a:xfrm>
            </p:grpSpPr>
            <p:sp>
              <p:nvSpPr>
                <p:cNvPr id="90" name="Rectangle 44"/>
                <p:cNvSpPr>
                  <a:spLocks noChangeArrowheads="1"/>
                </p:cNvSpPr>
                <p:nvPr/>
              </p:nvSpPr>
              <p:spPr bwMode="auto">
                <a:xfrm>
                  <a:off x="2214" y="2964"/>
                  <a:ext cx="354" cy="25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179" y="3006"/>
                  <a:ext cx="42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b="0" kern="0">
                      <a:solidFill>
                        <a:sysClr val="windowText" lastClr="000000"/>
                      </a:solidFill>
                      <a:latin typeface="Comic Sans MS" pitchFamily="66" charset="0"/>
                    </a:rPr>
                    <a:t>H(m+s)</a:t>
                  </a:r>
                </a:p>
              </p:txBody>
            </p:sp>
          </p:grpSp>
        </p:grpSp>
        <p:sp>
          <p:nvSpPr>
            <p:cNvPr id="87" name="Line 47"/>
            <p:cNvSpPr>
              <a:spLocks noChangeShapeType="1"/>
            </p:cNvSpPr>
            <p:nvPr/>
          </p:nvSpPr>
          <p:spPr bwMode="auto">
            <a:xfrm>
              <a:off x="3474" y="2106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7339" name="Text Box 59"/>
          <p:cNvSpPr txBox="1">
            <a:spLocks noChangeArrowheads="1"/>
          </p:cNvSpPr>
          <p:nvPr/>
        </p:nvSpPr>
        <p:spPr bwMode="auto">
          <a:xfrm>
            <a:off x="5653088" y="1779588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latin typeface="Comic Sans MS" pitchFamily="66" charset="0"/>
              </a:rPr>
              <a:t>s</a:t>
            </a:r>
          </a:p>
        </p:txBody>
      </p:sp>
      <p:grpSp>
        <p:nvGrpSpPr>
          <p:cNvPr id="96" name="Group 79"/>
          <p:cNvGrpSpPr>
            <a:grpSpLocks/>
          </p:cNvGrpSpPr>
          <p:nvPr/>
        </p:nvGrpSpPr>
        <p:grpSpPr bwMode="auto">
          <a:xfrm>
            <a:off x="5819775" y="2543175"/>
            <a:ext cx="2452688" cy="1419225"/>
            <a:chOff x="3666" y="1602"/>
            <a:chExt cx="1545" cy="894"/>
          </a:xfrm>
        </p:grpSpPr>
        <p:sp>
          <p:nvSpPr>
            <p:cNvPr id="97" name="Line 61"/>
            <p:cNvSpPr>
              <a:spLocks noChangeShapeType="1"/>
            </p:cNvSpPr>
            <p:nvPr/>
          </p:nvSpPr>
          <p:spPr bwMode="auto">
            <a:xfrm>
              <a:off x="3666" y="2496"/>
              <a:ext cx="1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7360" name="Group 65"/>
            <p:cNvGrpSpPr>
              <a:grpSpLocks/>
            </p:cNvGrpSpPr>
            <p:nvPr/>
          </p:nvGrpSpPr>
          <p:grpSpPr bwMode="auto">
            <a:xfrm>
              <a:off x="4650" y="1848"/>
              <a:ext cx="561" cy="501"/>
              <a:chOff x="2136" y="3336"/>
              <a:chExt cx="561" cy="501"/>
            </a:xfrm>
          </p:grpSpPr>
          <p:sp>
            <p:nvSpPr>
              <p:cNvPr id="101" name="AutoShape 62"/>
              <p:cNvSpPr>
                <a:spLocks noChangeArrowheads="1"/>
              </p:cNvSpPr>
              <p:nvPr/>
            </p:nvSpPr>
            <p:spPr bwMode="auto">
              <a:xfrm>
                <a:off x="2136" y="3336"/>
                <a:ext cx="561" cy="501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Text Box 64"/>
              <p:cNvSpPr txBox="1">
                <a:spLocks noChangeArrowheads="1"/>
              </p:cNvSpPr>
              <p:nvPr/>
            </p:nvSpPr>
            <p:spPr bwMode="auto">
              <a:xfrm>
                <a:off x="2136" y="3483"/>
                <a:ext cx="5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0" kern="0">
                    <a:solidFill>
                      <a:srgbClr val="FF3300"/>
                    </a:solidFill>
                    <a:latin typeface="Comic Sans MS" pitchFamily="66" charset="0"/>
                  </a:rPr>
                  <a:t>compare</a:t>
                </a:r>
              </a:p>
            </p:txBody>
          </p:sp>
        </p:grp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 flipH="1" flipV="1">
              <a:off x="4926" y="2340"/>
              <a:ext cx="6" cy="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68"/>
            <p:cNvSpPr>
              <a:spLocks/>
            </p:cNvSpPr>
            <p:nvPr/>
          </p:nvSpPr>
          <p:spPr bwMode="auto">
            <a:xfrm>
              <a:off x="4416" y="1602"/>
              <a:ext cx="49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0"/>
                </a:cxn>
                <a:cxn ang="0">
                  <a:pos x="480" y="240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lnTo>
                    <a:pt x="480" y="0"/>
                  </a:lnTo>
                  <a:lnTo>
                    <a:pt x="480" y="24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>
            <a:off x="5800725" y="2105025"/>
            <a:ext cx="1919288" cy="1857375"/>
            <a:chOff x="5800725" y="2105025"/>
            <a:chExt cx="1919288" cy="1857375"/>
          </a:xfrm>
        </p:grpSpPr>
        <p:sp>
          <p:nvSpPr>
            <p:cNvPr id="94" name="Freeform 58"/>
            <p:cNvSpPr>
              <a:spLocks/>
            </p:cNvSpPr>
            <p:nvPr/>
          </p:nvSpPr>
          <p:spPr bwMode="auto">
            <a:xfrm>
              <a:off x="5800725" y="2143125"/>
              <a:ext cx="371475" cy="314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0"/>
                </a:cxn>
                <a:cxn ang="0">
                  <a:pos x="360" y="210"/>
                </a:cxn>
              </a:cxnLst>
              <a:rect l="0" t="0" r="r" b="b"/>
              <a:pathLst>
                <a:path w="360" h="210">
                  <a:moveTo>
                    <a:pt x="0" y="0"/>
                  </a:moveTo>
                  <a:lnTo>
                    <a:pt x="0" y="210"/>
                  </a:lnTo>
                  <a:lnTo>
                    <a:pt x="360" y="21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7344" name="Group 78"/>
            <p:cNvGrpSpPr>
              <a:grpSpLocks/>
            </p:cNvGrpSpPr>
            <p:nvPr/>
          </p:nvGrpSpPr>
          <p:grpSpPr bwMode="auto">
            <a:xfrm>
              <a:off x="5838825" y="2105025"/>
              <a:ext cx="1881188" cy="1857375"/>
              <a:chOff x="3678" y="1326"/>
              <a:chExt cx="1185" cy="1170"/>
            </a:xfrm>
          </p:grpSpPr>
          <p:sp>
            <p:nvSpPr>
              <p:cNvPr id="104" name="Line 48"/>
              <p:cNvSpPr>
                <a:spLocks noChangeShapeType="1"/>
              </p:cNvSpPr>
              <p:nvPr/>
            </p:nvSpPr>
            <p:spPr bwMode="auto">
              <a:xfrm>
                <a:off x="3678" y="1680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Line 49"/>
              <p:cNvSpPr>
                <a:spLocks noChangeShapeType="1"/>
              </p:cNvSpPr>
              <p:nvPr/>
            </p:nvSpPr>
            <p:spPr bwMode="auto">
              <a:xfrm>
                <a:off x="3678" y="1680"/>
                <a:ext cx="21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7347" name="Group 50"/>
              <p:cNvGrpSpPr>
                <a:grpSpLocks/>
              </p:cNvGrpSpPr>
              <p:nvPr/>
            </p:nvGrpSpPr>
            <p:grpSpPr bwMode="auto">
              <a:xfrm>
                <a:off x="3708" y="1769"/>
                <a:ext cx="354" cy="259"/>
                <a:chOff x="606" y="1961"/>
                <a:chExt cx="354" cy="259"/>
              </a:xfrm>
            </p:grpSpPr>
            <p:sp>
              <p:nvSpPr>
                <p:cNvPr id="116" name="Rectangle 51"/>
                <p:cNvSpPr>
                  <a:spLocks noChangeArrowheads="1"/>
                </p:cNvSpPr>
                <p:nvPr/>
              </p:nvSpPr>
              <p:spPr bwMode="auto">
                <a:xfrm>
                  <a:off x="606" y="1968"/>
                  <a:ext cx="354" cy="252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70" y="1961"/>
                  <a:ext cx="24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000" b="0" kern="0">
                      <a:solidFill>
                        <a:srgbClr val="FFFFFF"/>
                      </a:solidFill>
                      <a:latin typeface="Comic Sans MS" pitchFamily="66" charset="0"/>
                    </a:rPr>
                    <a:t>m</a:t>
                  </a:r>
                </a:p>
              </p:txBody>
            </p:sp>
          </p:grpSp>
          <p:grpSp>
            <p:nvGrpSpPr>
              <p:cNvPr id="227348" name="Group 53"/>
              <p:cNvGrpSpPr>
                <a:grpSpLocks/>
              </p:cNvGrpSpPr>
              <p:nvPr/>
            </p:nvGrpSpPr>
            <p:grpSpPr bwMode="auto">
              <a:xfrm>
                <a:off x="3679" y="2202"/>
                <a:ext cx="428" cy="252"/>
                <a:chOff x="2179" y="2964"/>
                <a:chExt cx="428" cy="252"/>
              </a:xfrm>
            </p:grpSpPr>
            <p:sp>
              <p:nvSpPr>
                <p:cNvPr id="114" name="Rectangle 54"/>
                <p:cNvSpPr>
                  <a:spLocks noChangeArrowheads="1"/>
                </p:cNvSpPr>
                <p:nvPr/>
              </p:nvSpPr>
              <p:spPr bwMode="auto">
                <a:xfrm>
                  <a:off x="2214" y="2964"/>
                  <a:ext cx="354" cy="25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179" y="3006"/>
                  <a:ext cx="42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b="0" kern="0">
                      <a:solidFill>
                        <a:sysClr val="windowText" lastClr="000000"/>
                      </a:solidFill>
                      <a:latin typeface="Comic Sans MS" pitchFamily="66" charset="0"/>
                    </a:rPr>
                    <a:t>H(m+s)</a:t>
                  </a:r>
                </a:p>
              </p:txBody>
            </p:sp>
          </p:grpSp>
          <p:grpSp>
            <p:nvGrpSpPr>
              <p:cNvPr id="227349" name="Group 77"/>
              <p:cNvGrpSpPr>
                <a:grpSpLocks/>
              </p:cNvGrpSpPr>
              <p:nvPr/>
            </p:nvGrpSpPr>
            <p:grpSpPr bwMode="auto">
              <a:xfrm>
                <a:off x="3892" y="1326"/>
                <a:ext cx="971" cy="422"/>
                <a:chOff x="3892" y="1326"/>
                <a:chExt cx="971" cy="422"/>
              </a:xfrm>
            </p:grpSpPr>
            <p:sp>
              <p:nvSpPr>
                <p:cNvPr id="109" name="Rectangle 56"/>
                <p:cNvSpPr>
                  <a:spLocks noChangeArrowheads="1"/>
                </p:cNvSpPr>
                <p:nvPr/>
              </p:nvSpPr>
              <p:spPr bwMode="auto">
                <a:xfrm>
                  <a:off x="3911" y="1482"/>
                  <a:ext cx="507" cy="26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892" y="1497"/>
                  <a:ext cx="563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b="0" kern="0" dirty="0">
                      <a:solidFill>
                        <a:srgbClr val="FF0000"/>
                      </a:solidFill>
                      <a:latin typeface="Comic Sans MS" pitchFamily="66" charset="0"/>
                    </a:rPr>
                    <a:t>MAC(</a:t>
                  </a:r>
                  <a:r>
                    <a:rPr lang="en-US" sz="2400" b="0" kern="0" baseline="10000" dirty="0">
                      <a:solidFill>
                        <a:srgbClr val="FF0000"/>
                      </a:solidFill>
                      <a:latin typeface="Comic Sans MS" pitchFamily="66" charset="0"/>
                    </a:rPr>
                    <a:t>.</a:t>
                  </a:r>
                  <a:r>
                    <a:rPr lang="en-US" sz="1600" b="0" kern="0" dirty="0">
                      <a:solidFill>
                        <a:srgbClr val="FF0000"/>
                      </a:solidFill>
                      <a:latin typeface="Comic Sans MS" pitchFamily="66" charset="0"/>
                    </a:rPr>
                    <a:t>)</a:t>
                  </a:r>
                </a:p>
              </p:txBody>
            </p:sp>
            <p:grpSp>
              <p:nvGrpSpPr>
                <p:cNvPr id="227352" name="Group 69"/>
                <p:cNvGrpSpPr>
                  <a:grpSpLocks/>
                </p:cNvGrpSpPr>
                <p:nvPr/>
              </p:nvGrpSpPr>
              <p:grpSpPr bwMode="auto">
                <a:xfrm>
                  <a:off x="4435" y="1326"/>
                  <a:ext cx="428" cy="252"/>
                  <a:chOff x="2179" y="2964"/>
                  <a:chExt cx="428" cy="252"/>
                </a:xfrm>
              </p:grpSpPr>
              <p:sp>
                <p:nvSpPr>
                  <p:cNvPr id="11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214" y="2964"/>
                    <a:ext cx="354" cy="25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3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9" y="3006"/>
                    <a:ext cx="428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200" b="0" kern="0" dirty="0">
                        <a:solidFill>
                          <a:sysClr val="windowText" lastClr="000000"/>
                        </a:solidFill>
                        <a:latin typeface="Comic Sans MS" pitchFamily="66" charset="0"/>
                      </a:rPr>
                      <a:t>H(</a:t>
                    </a:r>
                    <a:r>
                      <a:rPr lang="en-US" sz="1200" b="0" kern="0" dirty="0" err="1">
                        <a:solidFill>
                          <a:sysClr val="windowText" lastClr="000000"/>
                        </a:solidFill>
                        <a:latin typeface="Comic Sans MS" pitchFamily="66" charset="0"/>
                      </a:rPr>
                      <a:t>m+s</a:t>
                    </a:r>
                    <a:r>
                      <a:rPr lang="en-US" sz="1200" b="0" kern="0" dirty="0">
                        <a:solidFill>
                          <a:sysClr val="windowText" lastClr="000000"/>
                        </a:solidFill>
                        <a:latin typeface="Comic Sans MS" pitchFamily="66" charset="0"/>
                      </a:rPr>
                      <a:t>)</a:t>
                    </a:r>
                  </a:p>
                </p:txBody>
              </p:sp>
            </p:grpSp>
          </p:grpSp>
        </p:grpSp>
      </p:grpSp>
      <p:sp>
        <p:nvSpPr>
          <p:cNvPr id="227342" name="Text Box 80"/>
          <p:cNvSpPr txBox="1">
            <a:spLocks noChangeArrowheads="1"/>
          </p:cNvSpPr>
          <p:nvPr/>
        </p:nvSpPr>
        <p:spPr bwMode="auto">
          <a:xfrm>
            <a:off x="4859338" y="1520825"/>
            <a:ext cx="2033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latin typeface="Comic Sans MS" pitchFamily="66" charset="0"/>
              </a:rPr>
              <a:t>(shared secret)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3B1CC-E04A-4B6B-A66C-7725B0864C42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Authentication by MAC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latin typeface="Comic Sans MS" pitchFamily="66" charset="0"/>
              </a:rPr>
              <a:t>MAC</a:t>
            </a:r>
            <a:r>
              <a:rPr lang="en-US" altLang="zh-CN" sz="2800" dirty="0" smtClean="0"/>
              <a:t> is a </a:t>
            </a:r>
            <a:r>
              <a:rPr lang="en-US" altLang="zh-CN" sz="2800" dirty="0" smtClean="0">
                <a:solidFill>
                  <a:schemeClr val="hlink"/>
                </a:solidFill>
              </a:rPr>
              <a:t>fixed-size code</a:t>
            </a:r>
            <a:r>
              <a:rPr lang="en-US" altLang="zh-CN" sz="2800" dirty="0" smtClean="0"/>
              <a:t> that is appended to the message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Typical sizes of </a:t>
            </a:r>
            <a:r>
              <a:rPr lang="en-US" altLang="zh-CN" sz="2400" dirty="0" smtClean="0">
                <a:latin typeface="Comic Sans MS" pitchFamily="66" charset="0"/>
              </a:rPr>
              <a:t>MAC</a:t>
            </a:r>
            <a:r>
              <a:rPr lang="en-US" altLang="zh-CN" sz="2400" dirty="0" smtClean="0"/>
              <a:t> range from </a:t>
            </a:r>
            <a:r>
              <a:rPr lang="en-US" altLang="zh-CN" sz="2400" dirty="0" smtClean="0">
                <a:latin typeface="Comic Sans MS" pitchFamily="66" charset="0"/>
              </a:rPr>
              <a:t>64</a:t>
            </a:r>
            <a:r>
              <a:rPr lang="en-US" altLang="zh-CN" sz="2400" dirty="0" smtClean="0"/>
              <a:t> to </a:t>
            </a:r>
            <a:r>
              <a:rPr lang="en-US" altLang="zh-CN" sz="2400" dirty="0" smtClean="0">
                <a:latin typeface="Comic Sans MS" pitchFamily="66" charset="0"/>
              </a:rPr>
              <a:t>256 bits</a:t>
            </a:r>
            <a:endParaRPr lang="en-US" altLang="zh-CN" sz="1400" dirty="0" smtClean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Message can be sent in the clear without encryption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4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latin typeface="Comic Sans MS" pitchFamily="66" charset="0"/>
              </a:rPr>
              <a:t>MAC</a:t>
            </a:r>
            <a:r>
              <a:rPr lang="en-US" altLang="zh-CN" sz="2800" dirty="0" smtClean="0"/>
              <a:t> is a </a:t>
            </a:r>
            <a:r>
              <a:rPr lang="en-US" altLang="zh-CN" sz="2800" dirty="0" smtClean="0">
                <a:solidFill>
                  <a:schemeClr val="folHlink"/>
                </a:solidFill>
              </a:rPr>
              <a:t>function of the message and a secret key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Can assure </a:t>
            </a:r>
            <a:r>
              <a:rPr lang="en-US" altLang="zh-CN" sz="2400" dirty="0" err="1" smtClean="0"/>
              <a:t>msg</a:t>
            </a:r>
            <a:r>
              <a:rPr lang="en-US" altLang="zh-CN" sz="2400" dirty="0" smtClean="0"/>
              <a:t> not altered, and from alleged sender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latin typeface="Comic Sans MS" pitchFamily="66" charset="0"/>
              </a:rPr>
              <a:t>MAC</a:t>
            </a:r>
            <a:r>
              <a:rPr lang="en-US" altLang="zh-CN" sz="2800" dirty="0" smtClean="0"/>
              <a:t> should not be reversible, </a:t>
            </a:r>
            <a:r>
              <a:rPr lang="en-US" altLang="zh-CN" sz="2800" dirty="0" smtClean="0">
                <a:solidFill>
                  <a:schemeClr val="hlink"/>
                </a:solidFill>
              </a:rPr>
              <a:t>decryption is not needed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zh-CN" sz="14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The strength of the </a:t>
            </a:r>
            <a:r>
              <a:rPr lang="en-US" altLang="zh-CN" sz="2800" dirty="0" smtClean="0">
                <a:latin typeface="Comic Sans MS" pitchFamily="66" charset="0"/>
              </a:rPr>
              <a:t>MAC</a:t>
            </a:r>
            <a:r>
              <a:rPr lang="en-US" altLang="zh-CN" sz="2800" dirty="0" smtClean="0"/>
              <a:t> depends on the function and on the secrecy of the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1A6BF-9B58-4047-A96A-7D30FE10A11A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Security Requirements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Availability, </a:t>
            </a:r>
            <a:r>
              <a:rPr lang="en-US" altLang="zh-CN" sz="2800" dirty="0" smtClean="0"/>
              <a:t>for </a:t>
            </a:r>
            <a:r>
              <a:rPr lang="en-US" altLang="zh-CN" sz="2800" dirty="0" smtClean="0">
                <a:solidFill>
                  <a:schemeClr val="hlink"/>
                </a:solidFill>
              </a:rPr>
              <a:t>Interruption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 smtClean="0"/>
              <a:t>Ensure resource is available</a:t>
            </a:r>
          </a:p>
          <a:p>
            <a:pPr lvl="3" eaLnBrk="1" hangingPunct="1">
              <a:defRPr/>
            </a:pPr>
            <a:endParaRPr lang="en-US" altLang="zh-CN" sz="1400" dirty="0" smtClean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Confidentiality, </a:t>
            </a:r>
            <a:r>
              <a:rPr lang="en-US" altLang="zh-CN" sz="2800" dirty="0" smtClean="0"/>
              <a:t>for </a:t>
            </a:r>
            <a:r>
              <a:rPr lang="en-US" altLang="zh-CN" sz="2800" dirty="0" smtClean="0">
                <a:solidFill>
                  <a:schemeClr val="hlink"/>
                </a:solidFill>
              </a:rPr>
              <a:t>Interception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 smtClean="0"/>
              <a:t>Only sender, intended receiver can understand the </a:t>
            </a:r>
            <a:r>
              <a:rPr lang="en-US" altLang="zh-CN" sz="2400" dirty="0" err="1" smtClean="0"/>
              <a:t>msgs</a:t>
            </a:r>
            <a:endParaRPr lang="en-US" altLang="zh-CN" sz="2400" dirty="0" smtClean="0"/>
          </a:p>
          <a:p>
            <a:pPr lvl="3" eaLnBrk="1" hangingPunct="1">
              <a:defRPr/>
            </a:pPr>
            <a:endParaRPr lang="en-US" altLang="zh-CN" sz="1400" dirty="0" smtClean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Integrity, </a:t>
            </a:r>
            <a:r>
              <a:rPr lang="en-US" altLang="zh-CN" sz="2800" dirty="0" smtClean="0"/>
              <a:t>for </a:t>
            </a:r>
            <a:r>
              <a:rPr lang="en-US" altLang="zh-CN" sz="2800" dirty="0" smtClean="0">
                <a:solidFill>
                  <a:schemeClr val="hlink"/>
                </a:solidFill>
              </a:rPr>
              <a:t>Modification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 smtClean="0"/>
              <a:t>Ensure </a:t>
            </a:r>
            <a:r>
              <a:rPr lang="en-US" altLang="zh-CN" sz="2400" dirty="0" err="1" smtClean="0"/>
              <a:t>msgs</a:t>
            </a:r>
            <a:r>
              <a:rPr lang="en-US" altLang="zh-CN" sz="2400" dirty="0" smtClean="0"/>
              <a:t> not altered (e.g. in transit) without detection</a:t>
            </a:r>
          </a:p>
          <a:p>
            <a:pPr lvl="3" eaLnBrk="1" hangingPunct="1">
              <a:defRPr/>
            </a:pPr>
            <a:endParaRPr lang="en-US" altLang="zh-CN" sz="1400" dirty="0" smtClean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Authenticity, </a:t>
            </a:r>
            <a:r>
              <a:rPr lang="en-US" altLang="zh-CN" sz="2800" dirty="0" smtClean="0"/>
              <a:t>for </a:t>
            </a:r>
            <a:r>
              <a:rPr lang="en-US" altLang="zh-CN" sz="2800" dirty="0" smtClean="0">
                <a:solidFill>
                  <a:schemeClr val="hlink"/>
                </a:solidFill>
              </a:rPr>
              <a:t>Fabrication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 smtClean="0"/>
              <a:t>Sender, receiver confirm identity of each other and origin of data</a:t>
            </a:r>
            <a:endParaRPr lang="en-US" altLang="zh-CN" sz="24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57EB2-4F5F-476A-9F45-83DF5826F766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Authentication Methods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Authentication by </a:t>
            </a:r>
            <a:r>
              <a:rPr lang="en-US" altLang="zh-CN" sz="2800" smtClean="0">
                <a:solidFill>
                  <a:srgbClr val="FF0000"/>
                </a:solidFill>
              </a:rPr>
              <a:t>Crypto</a:t>
            </a:r>
          </a:p>
          <a:p>
            <a:pPr lvl="1" eaLnBrk="1" hangingPunct="1"/>
            <a:r>
              <a:rPr lang="en-US" altLang="zh-CN" sz="2400" smtClean="0"/>
              <a:t>Using </a:t>
            </a:r>
            <a:r>
              <a:rPr lang="en-US" altLang="zh-CN" sz="2400" smtClean="0">
                <a:latin typeface="Comic Sans MS" pitchFamily="66" charset="0"/>
              </a:rPr>
              <a:t>crypto</a:t>
            </a:r>
            <a:r>
              <a:rPr lang="en-US" altLang="zh-CN" sz="2400" smtClean="0"/>
              <a:t> functions of the text and secret keys</a:t>
            </a:r>
          </a:p>
          <a:p>
            <a:pPr lvl="1" eaLnBrk="1" hangingPunct="1"/>
            <a:r>
              <a:rPr lang="en-US" altLang="zh-CN" sz="2400" smtClean="0"/>
              <a:t>CBC-MAC</a:t>
            </a:r>
          </a:p>
          <a:p>
            <a:pPr lvl="2" eaLnBrk="1" hangingPunct="1"/>
            <a:endParaRPr lang="en-US" altLang="zh-CN" sz="2000" smtClean="0"/>
          </a:p>
          <a:p>
            <a:pPr eaLnBrk="1" hangingPunct="1"/>
            <a:r>
              <a:rPr lang="en-US" altLang="zh-CN" sz="2800" smtClean="0"/>
              <a:t>Authentication by </a:t>
            </a:r>
            <a:r>
              <a:rPr lang="en-US" altLang="zh-CN" sz="2800" smtClean="0">
                <a:solidFill>
                  <a:srgbClr val="FF0000"/>
                </a:solidFill>
              </a:rPr>
              <a:t>Hash</a:t>
            </a:r>
          </a:p>
          <a:p>
            <a:pPr lvl="1" eaLnBrk="1" hangingPunct="1"/>
            <a:r>
              <a:rPr lang="en-US" altLang="zh-CN" sz="2400" smtClean="0"/>
              <a:t>Using hash functions and involving secret keys in the computations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MD5, 128 bit MAC, (RFC 1321)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SHA-1, 160 bit MAC, (NIST, FIPS PUB 180-1)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AD14E-5E47-4C91-8C7E-B2F9E211CE56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01675"/>
            <a:ext cx="2535237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MAC Options</a:t>
            </a:r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142"/>
          <a:stretch>
            <a:fillRect/>
          </a:stretch>
        </p:blipFill>
        <p:spPr bwMode="auto">
          <a:xfrm>
            <a:off x="2555875" y="260350"/>
            <a:ext cx="56419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8292" name="Oval 4"/>
          <p:cNvSpPr>
            <a:spLocks noChangeArrowheads="1"/>
          </p:cNvSpPr>
          <p:nvPr/>
        </p:nvSpPr>
        <p:spPr bwMode="auto">
          <a:xfrm>
            <a:off x="2268538" y="4221163"/>
            <a:ext cx="5903912" cy="2160587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1042988" y="4652963"/>
            <a:ext cx="1441450" cy="431800"/>
          </a:xfrm>
          <a:prstGeom prst="wedgeRoundRectCallout">
            <a:avLst>
              <a:gd name="adj1" fmla="val 84472"/>
              <a:gd name="adj2" fmla="val 74634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76333-8234-49DC-80C1-8529513DCDC0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Requirements of MAC Functions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Operability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Work on any input length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Produce output of fixed size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Should be easy to compute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Security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One-way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given value </a:t>
            </a:r>
            <a:r>
              <a:rPr lang="en-US" altLang="zh-CN" sz="2400" dirty="0" smtClean="0">
                <a:latin typeface="Comic Sans MS" pitchFamily="66" charset="0"/>
              </a:rPr>
              <a:t>Y</a:t>
            </a:r>
            <a:r>
              <a:rPr lang="en-US" altLang="zh-CN" sz="2400" dirty="0" smtClean="0"/>
              <a:t>, it is hard to find content </a:t>
            </a:r>
            <a:r>
              <a:rPr lang="en-US" altLang="zh-CN" sz="2400" dirty="0" smtClean="0">
                <a:latin typeface="Comic Sans MS" pitchFamily="66" charset="0"/>
              </a:rPr>
              <a:t>X</a:t>
            </a:r>
            <a:r>
              <a:rPr lang="en-US" altLang="zh-CN" sz="2400" dirty="0" smtClean="0"/>
              <a:t> such that </a:t>
            </a:r>
            <a:r>
              <a:rPr lang="en-US" altLang="zh-CN" sz="2400" dirty="0" smtClean="0">
                <a:latin typeface="Comic Sans MS" pitchFamily="66" charset="0"/>
              </a:rPr>
              <a:t>Y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latin typeface="Comic Sans MS" pitchFamily="66" charset="0"/>
              </a:rPr>
              <a:t>MAC(X)</a:t>
            </a:r>
          </a:p>
          <a:p>
            <a:pPr lvl="3" eaLnBrk="1" hangingPunct="1"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Weak Collision Resistance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given content </a:t>
            </a:r>
            <a:r>
              <a:rPr lang="en-US" altLang="zh-CN" sz="2400" dirty="0" smtClean="0">
                <a:latin typeface="Comic Sans MS" pitchFamily="66" charset="0"/>
              </a:rPr>
              <a:t>X</a:t>
            </a:r>
            <a:r>
              <a:rPr lang="en-US" altLang="zh-CN" sz="2400" baseline="-25000" dirty="0" smtClean="0">
                <a:latin typeface="Comic Sans MS" pitchFamily="66" charset="0"/>
              </a:rPr>
              <a:t>1</a:t>
            </a:r>
            <a:r>
              <a:rPr lang="en-US" altLang="zh-CN" sz="2400" dirty="0" smtClean="0"/>
              <a:t> it is hard to find another content </a:t>
            </a:r>
            <a:r>
              <a:rPr lang="en-US" altLang="zh-CN" sz="2400" dirty="0" smtClean="0">
                <a:latin typeface="Comic Sans MS" pitchFamily="66" charset="0"/>
              </a:rPr>
              <a:t>X</a:t>
            </a:r>
            <a:r>
              <a:rPr lang="en-US" altLang="zh-CN" sz="2400" baseline="-25000" dirty="0" smtClean="0">
                <a:latin typeface="Comic Sans MS" pitchFamily="66" charset="0"/>
              </a:rPr>
              <a:t>2</a:t>
            </a:r>
            <a:r>
              <a:rPr lang="en-US" altLang="zh-CN" sz="2400" dirty="0" smtClean="0"/>
              <a:t> such that </a:t>
            </a:r>
            <a:r>
              <a:rPr lang="en-US" altLang="zh-CN" sz="2400" dirty="0" smtClean="0">
                <a:latin typeface="Comic Sans MS" pitchFamily="66" charset="0"/>
              </a:rPr>
              <a:t>MAC(X</a:t>
            </a:r>
            <a:r>
              <a:rPr lang="en-US" altLang="zh-CN" sz="2400" baseline="-25000" dirty="0" smtClean="0">
                <a:latin typeface="Comic Sans MS" pitchFamily="66" charset="0"/>
              </a:rPr>
              <a:t>1</a:t>
            </a:r>
            <a:r>
              <a:rPr lang="en-US" altLang="zh-CN" sz="2400" dirty="0" smtClean="0">
                <a:latin typeface="Comic Sans MS" pitchFamily="66" charset="0"/>
              </a:rPr>
              <a:t>)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latin typeface="Comic Sans MS" pitchFamily="66" charset="0"/>
              </a:rPr>
              <a:t>MAC(X</a:t>
            </a:r>
            <a:r>
              <a:rPr lang="en-US" altLang="zh-CN" sz="2400" baseline="-25000" dirty="0" smtClean="0">
                <a:latin typeface="Comic Sans MS" pitchFamily="66" charset="0"/>
              </a:rPr>
              <a:t>2</a:t>
            </a:r>
            <a:r>
              <a:rPr lang="en-US" altLang="zh-CN" sz="2400" dirty="0" smtClean="0">
                <a:latin typeface="Comic Sans MS" pitchFamily="66" charset="0"/>
              </a:rPr>
              <a:t>)</a:t>
            </a:r>
          </a:p>
          <a:p>
            <a:pPr lvl="3" eaLnBrk="1" hangingPunct="1"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Strong Collision Resistance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Arial" charset="0"/>
              </a:rPr>
              <a:t>–</a:t>
            </a:r>
            <a:r>
              <a:rPr lang="en-US" altLang="zh-CN" sz="2400" dirty="0" smtClean="0"/>
              <a:t> it is hard to find any two different contents </a:t>
            </a:r>
            <a:r>
              <a:rPr lang="en-US" altLang="zh-CN" sz="2400" dirty="0" smtClean="0">
                <a:latin typeface="Comic Sans MS" pitchFamily="66" charset="0"/>
              </a:rPr>
              <a:t>X</a:t>
            </a:r>
            <a:r>
              <a:rPr lang="en-US" altLang="zh-CN" sz="2400" baseline="-25000" dirty="0" smtClean="0">
                <a:latin typeface="Comic Sans MS" pitchFamily="66" charset="0"/>
              </a:rPr>
              <a:t>1</a:t>
            </a:r>
            <a:r>
              <a:rPr lang="en-US" altLang="zh-CN" sz="2400" dirty="0" smtClean="0"/>
              <a:t> and </a:t>
            </a:r>
            <a:r>
              <a:rPr lang="en-US" altLang="zh-CN" sz="2400" dirty="0" smtClean="0">
                <a:latin typeface="Comic Sans MS" pitchFamily="66" charset="0"/>
              </a:rPr>
              <a:t>X</a:t>
            </a:r>
            <a:r>
              <a:rPr lang="en-US" altLang="zh-CN" sz="2400" baseline="-25000" dirty="0" smtClean="0">
                <a:latin typeface="Comic Sans MS" pitchFamily="66" charset="0"/>
              </a:rPr>
              <a:t>2</a:t>
            </a:r>
            <a:r>
              <a:rPr lang="en-US" altLang="zh-CN" sz="2400" dirty="0" smtClean="0"/>
              <a:t> such that </a:t>
            </a:r>
            <a:r>
              <a:rPr lang="en-US" altLang="zh-CN" sz="2400" dirty="0" smtClean="0">
                <a:latin typeface="Comic Sans MS" pitchFamily="66" charset="0"/>
              </a:rPr>
              <a:t>MAC(X</a:t>
            </a:r>
            <a:r>
              <a:rPr lang="en-US" altLang="zh-CN" sz="2400" baseline="-25000" dirty="0" smtClean="0">
                <a:latin typeface="Comic Sans MS" pitchFamily="66" charset="0"/>
              </a:rPr>
              <a:t>1</a:t>
            </a:r>
            <a:r>
              <a:rPr lang="en-US" altLang="zh-CN" sz="2400" dirty="0" smtClean="0">
                <a:latin typeface="Comic Sans MS" pitchFamily="66" charset="0"/>
              </a:rPr>
              <a:t>)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latin typeface="Comic Sans MS" pitchFamily="66" charset="0"/>
              </a:rPr>
              <a:t>MAC(X</a:t>
            </a:r>
            <a:r>
              <a:rPr lang="en-US" altLang="zh-CN" sz="2400" baseline="-25000" dirty="0" smtClean="0">
                <a:latin typeface="Comic Sans MS" pitchFamily="66" charset="0"/>
              </a:rPr>
              <a:t>2</a:t>
            </a:r>
            <a:r>
              <a:rPr lang="en-US" altLang="zh-CN" sz="2400" dirty="0" smtClean="0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49DD34-E819-4D41-9BC2-8C6ABDACC1AA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CBC-MAC Authentication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Divide message </a:t>
            </a:r>
            <a:r>
              <a:rPr lang="en-US" altLang="zh-CN" sz="2800" smtClean="0">
                <a:latin typeface="Comic Sans MS" pitchFamily="66" charset="0"/>
              </a:rPr>
              <a:t>M</a:t>
            </a:r>
            <a:r>
              <a:rPr lang="en-US" altLang="zh-CN" sz="2800" smtClean="0"/>
              <a:t> into </a:t>
            </a: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L</a:t>
            </a:r>
            <a:r>
              <a:rPr lang="en-US" altLang="zh-CN" sz="2800" smtClean="0">
                <a:solidFill>
                  <a:schemeClr val="folHlink"/>
                </a:solidFill>
              </a:rPr>
              <a:t> blocks of size </a:t>
            </a: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n bits</a:t>
            </a:r>
            <a:r>
              <a:rPr lang="en-US" altLang="zh-CN" sz="2800" smtClean="0"/>
              <a:t> each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M</a:t>
            </a:r>
            <a:r>
              <a:rPr lang="en-US" altLang="zh-CN" sz="2400" smtClean="0"/>
              <a:t> = </a:t>
            </a:r>
            <a:r>
              <a:rPr lang="en-US" altLang="zh-CN" sz="2400" smtClean="0">
                <a:latin typeface="Comic Sans MS" pitchFamily="66" charset="0"/>
              </a:rPr>
              <a:t>M</a:t>
            </a:r>
            <a:r>
              <a:rPr lang="en-US" altLang="zh-CN" sz="2400" baseline="-25000" smtClean="0">
                <a:latin typeface="Comic Sans MS" pitchFamily="66" charset="0"/>
              </a:rPr>
              <a:t>1</a:t>
            </a:r>
            <a:r>
              <a:rPr lang="en-US" altLang="zh-CN" sz="2400" smtClean="0">
                <a:latin typeface="Comic Sans MS" pitchFamily="66" charset="0"/>
              </a:rPr>
              <a:t>, M</a:t>
            </a:r>
            <a:r>
              <a:rPr lang="en-US" altLang="zh-CN" sz="2400" baseline="-25000" smtClean="0">
                <a:latin typeface="Comic Sans MS" pitchFamily="66" charset="0"/>
              </a:rPr>
              <a:t>2</a:t>
            </a:r>
            <a:r>
              <a:rPr lang="en-US" altLang="zh-CN" sz="2400" smtClean="0">
                <a:latin typeface="Comic Sans MS" pitchFamily="66" charset="0"/>
              </a:rPr>
              <a:t>, . . ., M</a:t>
            </a:r>
            <a:r>
              <a:rPr lang="en-US" altLang="zh-CN" sz="2400" baseline="-25000" smtClean="0">
                <a:latin typeface="Comic Sans MS" pitchFamily="66" charset="0"/>
              </a:rPr>
              <a:t>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Let </a:t>
            </a:r>
            <a:r>
              <a:rPr lang="en-US" altLang="zh-CN" sz="2800" smtClean="0">
                <a:latin typeface="Comic Sans MS" pitchFamily="66" charset="0"/>
              </a:rPr>
              <a:t>K</a:t>
            </a:r>
            <a:r>
              <a:rPr lang="en-US" altLang="zh-CN" sz="2800" smtClean="0"/>
              <a:t> be a secret key of the encryption algorithm </a:t>
            </a:r>
            <a:r>
              <a:rPr lang="en-US" altLang="zh-CN" sz="2800" smtClean="0">
                <a:latin typeface="Comic Sans MS" pitchFamily="66" charset="0"/>
              </a:rPr>
              <a:t>E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Let </a:t>
            </a:r>
            <a:r>
              <a:rPr lang="en-US" altLang="zh-CN" sz="2800" smtClean="0">
                <a:latin typeface="Comic Sans MS" pitchFamily="66" charset="0"/>
              </a:rPr>
              <a:t>C</a:t>
            </a:r>
            <a:r>
              <a:rPr lang="en-US" altLang="zh-CN" sz="2800" baseline="-25000" smtClean="0">
                <a:latin typeface="Comic Sans MS" pitchFamily="66" charset="0"/>
              </a:rPr>
              <a:t>0</a:t>
            </a:r>
            <a:r>
              <a:rPr lang="en-US" altLang="zh-CN" sz="2800" smtClean="0"/>
              <a:t> = </a:t>
            </a:r>
            <a:r>
              <a:rPr lang="en-US" altLang="zh-CN" sz="2800" smtClean="0">
                <a:latin typeface="Comic Sans MS" pitchFamily="66" charset="0"/>
              </a:rPr>
              <a:t>IV</a:t>
            </a:r>
            <a:r>
              <a:rPr lang="en-US" altLang="zh-CN" sz="2800" smtClean="0"/>
              <a:t> be a </a:t>
            </a:r>
            <a:r>
              <a:rPr lang="en-US" altLang="zh-CN" sz="2800" smtClean="0">
                <a:solidFill>
                  <a:schemeClr val="hlink"/>
                </a:solidFill>
              </a:rPr>
              <a:t>random block</a:t>
            </a:r>
            <a:r>
              <a:rPr lang="en-US" altLang="zh-CN" sz="2800" smtClean="0"/>
              <a:t> of </a:t>
            </a:r>
            <a:r>
              <a:rPr lang="en-US" altLang="zh-CN" sz="2800" smtClean="0">
                <a:latin typeface="Comic Sans MS" pitchFamily="66" charset="0"/>
              </a:rPr>
              <a:t>n’ bits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Compute </a:t>
            </a:r>
            <a:r>
              <a:rPr lang="en-US" altLang="zh-CN" sz="2800" smtClean="0">
                <a:latin typeface="Comic Sans MS" pitchFamily="66" charset="0"/>
              </a:rPr>
              <a:t>C</a:t>
            </a:r>
            <a:r>
              <a:rPr lang="en-US" altLang="zh-CN" sz="2800" baseline="-25000" smtClean="0">
                <a:latin typeface="Comic Sans MS" pitchFamily="66" charset="0"/>
              </a:rPr>
              <a:t>i</a:t>
            </a:r>
            <a:r>
              <a:rPr lang="en-US" altLang="zh-CN" sz="2800" smtClean="0"/>
              <a:t> = </a:t>
            </a:r>
            <a:r>
              <a:rPr lang="en-US" altLang="zh-CN" sz="2800" smtClean="0">
                <a:latin typeface="Comic Sans MS" pitchFamily="66" charset="0"/>
              </a:rPr>
              <a:t>E</a:t>
            </a:r>
            <a:r>
              <a:rPr lang="en-US" altLang="zh-CN" sz="2800" baseline="-25000" smtClean="0">
                <a:latin typeface="Comic Sans MS" pitchFamily="66" charset="0"/>
              </a:rPr>
              <a:t>K</a:t>
            </a:r>
            <a:r>
              <a:rPr lang="en-US" altLang="zh-CN" sz="2800" smtClean="0">
                <a:latin typeface="Comic Sans MS" pitchFamily="66" charset="0"/>
              </a:rPr>
              <a:t>(M</a:t>
            </a:r>
            <a:r>
              <a:rPr lang="en-US" altLang="zh-CN" sz="2800" baseline="-25000" smtClean="0">
                <a:latin typeface="Comic Sans MS" pitchFamily="66" charset="0"/>
              </a:rPr>
              <a:t>i</a:t>
            </a:r>
            <a:r>
              <a:rPr lang="en-US" altLang="zh-CN" sz="2800" smtClean="0">
                <a:latin typeface="Comic Sans MS" pitchFamily="66" charset="0"/>
              </a:rPr>
              <a:t>  C</a:t>
            </a:r>
            <a:r>
              <a:rPr lang="en-US" altLang="zh-CN" sz="2800" baseline="-25000" smtClean="0">
                <a:latin typeface="Comic Sans MS" pitchFamily="66" charset="0"/>
              </a:rPr>
              <a:t>i–1</a:t>
            </a:r>
            <a:r>
              <a:rPr lang="en-US" altLang="zh-CN" sz="2800" smtClean="0">
                <a:latin typeface="Comic Sans MS" pitchFamily="66" charset="0"/>
              </a:rPr>
              <a:t>)</a:t>
            </a:r>
            <a:r>
              <a:rPr lang="en-US" altLang="zh-CN" sz="2800" smtClean="0"/>
              <a:t> for </a:t>
            </a:r>
            <a:r>
              <a:rPr lang="en-US" altLang="zh-CN" sz="2800" smtClean="0">
                <a:latin typeface="Comic Sans MS" pitchFamily="66" charset="0"/>
              </a:rPr>
              <a:t>i</a:t>
            </a:r>
            <a:r>
              <a:rPr lang="en-US" altLang="zh-CN" sz="2800" smtClean="0"/>
              <a:t> = </a:t>
            </a:r>
            <a:r>
              <a:rPr lang="en-US" altLang="zh-CN" sz="2800" smtClean="0">
                <a:latin typeface="Comic Sans MS" pitchFamily="66" charset="0"/>
              </a:rPr>
              <a:t>1, 2, . . ., 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Comic Sans MS" pitchFamily="66" charset="0"/>
              </a:rPr>
              <a:t>CBC-MAC</a:t>
            </a:r>
            <a:r>
              <a:rPr lang="en-US" altLang="zh-CN" sz="2400" baseline="-25000" smtClean="0">
                <a:latin typeface="Comic Sans MS" pitchFamily="66" charset="0"/>
              </a:rPr>
              <a:t>K</a:t>
            </a:r>
            <a:r>
              <a:rPr lang="en-US" altLang="zh-CN" sz="2400" smtClean="0">
                <a:latin typeface="Comic Sans MS" pitchFamily="66" charset="0"/>
              </a:rPr>
              <a:t>(M)</a:t>
            </a:r>
            <a:r>
              <a:rPr lang="en-US" altLang="zh-CN" sz="2400" smtClean="0"/>
              <a:t> = </a:t>
            </a:r>
            <a:r>
              <a:rPr lang="en-US" altLang="zh-CN" sz="2400" smtClean="0">
                <a:latin typeface="Comic Sans MS" pitchFamily="66" charset="0"/>
              </a:rPr>
              <a:t>C</a:t>
            </a:r>
            <a:r>
              <a:rPr lang="en-US" altLang="zh-CN" sz="2400" baseline="-25000" smtClean="0">
                <a:latin typeface="Comic Sans MS" pitchFamily="66" charset="0"/>
              </a:rPr>
              <a:t>L</a:t>
            </a:r>
          </a:p>
          <a:p>
            <a:pPr lvl="3" eaLnBrk="1" hangingPunct="1">
              <a:lnSpc>
                <a:spcPct val="110000"/>
              </a:lnSpc>
            </a:pPr>
            <a:endParaRPr lang="en-US" altLang="zh-CN" sz="1600" smtClean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/>
              <a:t>Let </a:t>
            </a:r>
            <a:r>
              <a:rPr lang="en-US" altLang="zh-CN" sz="2800" smtClean="0">
                <a:latin typeface="Comic Sans MS" pitchFamily="66" charset="0"/>
              </a:rPr>
              <a:t>MAC</a:t>
            </a:r>
            <a:r>
              <a:rPr lang="en-US" altLang="zh-CN" sz="2800" baseline="-25000" smtClean="0">
                <a:latin typeface="Comic Sans MS" pitchFamily="66" charset="0"/>
              </a:rPr>
              <a:t>K</a:t>
            </a:r>
            <a:r>
              <a:rPr lang="en-US" altLang="zh-CN" sz="2800" smtClean="0">
                <a:latin typeface="Comic Sans MS" pitchFamily="66" charset="0"/>
              </a:rPr>
              <a:t>(M)</a:t>
            </a:r>
            <a:r>
              <a:rPr lang="en-US" altLang="zh-CN" sz="2800" smtClean="0"/>
              <a:t> = </a:t>
            </a: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(C</a:t>
            </a:r>
            <a:r>
              <a:rPr lang="en-US" altLang="zh-CN" sz="2800" baseline="-25000" smtClean="0">
                <a:solidFill>
                  <a:schemeClr val="folHlink"/>
                </a:solidFill>
                <a:latin typeface="Comic Sans MS" pitchFamily="66" charset="0"/>
              </a:rPr>
              <a:t>0</a:t>
            </a: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, C</a:t>
            </a:r>
            <a:r>
              <a:rPr lang="en-US" altLang="zh-CN" sz="2800" baseline="-25000" smtClean="0">
                <a:solidFill>
                  <a:schemeClr val="folHlink"/>
                </a:solidFill>
                <a:latin typeface="Comic Sans MS" pitchFamily="66" charset="0"/>
              </a:rPr>
              <a:t>L</a:t>
            </a:r>
            <a:r>
              <a:rPr lang="en-US" altLang="zh-CN" sz="2800" smtClean="0">
                <a:solidFill>
                  <a:schemeClr val="folHlink"/>
                </a:solidFill>
                <a:latin typeface="Comic Sans MS" pitchFamily="66" charset="0"/>
              </a:rPr>
              <a:t>)</a:t>
            </a:r>
            <a:r>
              <a:rPr lang="en-US" altLang="zh-CN" sz="2800" smtClean="0"/>
              <a:t> = </a:t>
            </a:r>
            <a:r>
              <a:rPr lang="en-US" altLang="zh-CN" sz="2800" smtClean="0">
                <a:latin typeface="Comic Sans MS" pitchFamily="66" charset="0"/>
              </a:rPr>
              <a:t>(IV, CBC-MAC</a:t>
            </a:r>
            <a:r>
              <a:rPr lang="en-US" altLang="zh-CN" sz="2800" baseline="-25000" smtClean="0">
                <a:latin typeface="Comic Sans MS" pitchFamily="66" charset="0"/>
              </a:rPr>
              <a:t>K</a:t>
            </a:r>
            <a:r>
              <a:rPr lang="en-US" altLang="zh-CN" sz="2800" smtClean="0">
                <a:latin typeface="Comic Sans MS" pitchFamily="66" charset="0"/>
              </a:rPr>
              <a:t>(M))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i.e. the first and last blocks of </a:t>
            </a:r>
            <a:r>
              <a:rPr lang="en-US" altLang="zh-CN" sz="2400" smtClean="0">
                <a:latin typeface="Comic Sans MS" pitchFamily="66" charset="0"/>
              </a:rPr>
              <a:t>CBC</a:t>
            </a:r>
            <a:r>
              <a:rPr lang="en-US" altLang="zh-CN" sz="2400" smtClean="0"/>
              <a:t> 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5" name="组合 23"/>
          <p:cNvGrpSpPr>
            <a:grpSpLocks/>
          </p:cNvGrpSpPr>
          <p:nvPr/>
        </p:nvGrpSpPr>
        <p:grpSpPr bwMode="auto">
          <a:xfrm>
            <a:off x="877888" y="1341438"/>
            <a:ext cx="6934200" cy="4867275"/>
            <a:chOff x="878160" y="1340768"/>
            <a:chExt cx="6934200" cy="4867275"/>
          </a:xfrm>
        </p:grpSpPr>
        <p:pic>
          <p:nvPicPr>
            <p:cNvPr id="236549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8160" y="1340768"/>
              <a:ext cx="6934200" cy="486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550" name="TextBox 12"/>
            <p:cNvSpPr txBox="1">
              <a:spLocks noChangeArrowheads="1"/>
            </p:cNvSpPr>
            <p:nvPr/>
          </p:nvSpPr>
          <p:spPr bwMode="auto">
            <a:xfrm>
              <a:off x="1763688" y="4787860"/>
              <a:ext cx="5760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236551" name="TextBox 13"/>
            <p:cNvSpPr txBox="1">
              <a:spLocks noChangeArrowheads="1"/>
            </p:cNvSpPr>
            <p:nvPr/>
          </p:nvSpPr>
          <p:spPr bwMode="auto">
            <a:xfrm>
              <a:off x="2915816" y="4787860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236552" name="TextBox 14"/>
            <p:cNvSpPr txBox="1">
              <a:spLocks noChangeArrowheads="1"/>
            </p:cNvSpPr>
            <p:nvPr/>
          </p:nvSpPr>
          <p:spPr bwMode="auto">
            <a:xfrm>
              <a:off x="4644008" y="4787860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236553" name="TextBox 15"/>
            <p:cNvSpPr txBox="1">
              <a:spLocks noChangeArrowheads="1"/>
            </p:cNvSpPr>
            <p:nvPr/>
          </p:nvSpPr>
          <p:spPr bwMode="auto">
            <a:xfrm>
              <a:off x="6372200" y="4787860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236554" name="TextBox 20"/>
            <p:cNvSpPr txBox="1">
              <a:spLocks noChangeArrowheads="1"/>
            </p:cNvSpPr>
            <p:nvPr/>
          </p:nvSpPr>
          <p:spPr bwMode="auto">
            <a:xfrm>
              <a:off x="3635896" y="1783849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ym typeface="Symbol" pitchFamily="18" charset="2"/>
                </a:rPr>
                <a:t></a:t>
              </a:r>
              <a:endParaRPr lang="en-US" altLang="zh-CN" sz="1200"/>
            </a:p>
          </p:txBody>
        </p:sp>
        <p:sp>
          <p:nvSpPr>
            <p:cNvPr id="236555" name="TextBox 21"/>
            <p:cNvSpPr txBox="1">
              <a:spLocks noChangeArrowheads="1"/>
            </p:cNvSpPr>
            <p:nvPr/>
          </p:nvSpPr>
          <p:spPr bwMode="auto">
            <a:xfrm>
              <a:off x="4518398" y="1783849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ym typeface="Symbol" pitchFamily="18" charset="2"/>
                </a:rPr>
                <a:t></a:t>
              </a:r>
              <a:endParaRPr lang="en-US" altLang="zh-CN" sz="12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Common Structure for MD5 and SHA-1</a:t>
            </a:r>
            <a:endParaRPr lang="en-US" dirty="0"/>
          </a:p>
        </p:txBody>
      </p:sp>
      <p:sp>
        <p:nvSpPr>
          <p:cNvPr id="2365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2A58A-CFCF-4382-BAFB-1EDC1119497D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4211638" y="3068638"/>
            <a:ext cx="1512887" cy="2376487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Common Steps</a:t>
            </a:r>
          </a:p>
        </p:txBody>
      </p:sp>
      <p:sp>
        <p:nvSpPr>
          <p:cNvPr id="2375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Input message less than </a:t>
            </a:r>
            <a:r>
              <a:rPr lang="en-US" altLang="zh-CN" smtClean="0">
                <a:latin typeface="Comic Sans MS" pitchFamily="66" charset="0"/>
              </a:rPr>
              <a:t>2</a:t>
            </a:r>
            <a:r>
              <a:rPr lang="en-US" altLang="zh-CN" baseline="30000" smtClean="0">
                <a:latin typeface="Comic Sans MS" pitchFamily="66" charset="0"/>
              </a:rPr>
              <a:t>64 </a:t>
            </a:r>
            <a:r>
              <a:rPr lang="en-US" altLang="zh-CN" smtClean="0">
                <a:latin typeface="Comic Sans MS" pitchFamily="66" charset="0"/>
              </a:rPr>
              <a:t>bits</a:t>
            </a:r>
          </a:p>
          <a:p>
            <a:pPr lvl="1" eaLnBrk="1" hangingPunct="1"/>
            <a:r>
              <a:rPr lang="en-US" altLang="zh-CN" smtClean="0"/>
              <a:t>Processed in </a:t>
            </a:r>
            <a:r>
              <a:rPr lang="en-US" altLang="zh-CN" smtClean="0">
                <a:latin typeface="Comic Sans MS" pitchFamily="66" charset="0"/>
              </a:rPr>
              <a:t>512 bit</a:t>
            </a:r>
            <a:r>
              <a:rPr lang="en-US" altLang="zh-CN" smtClean="0"/>
              <a:t> blocks</a:t>
            </a:r>
          </a:p>
          <a:p>
            <a:pPr lvl="2" eaLnBrk="1" hangingPunct="1"/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Appends </a:t>
            </a:r>
            <a:r>
              <a:rPr lang="en-US" altLang="zh-CN" smtClean="0">
                <a:solidFill>
                  <a:schemeClr val="folHlink"/>
                </a:solidFill>
              </a:rPr>
              <a:t>padding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Message Length congruent to </a:t>
            </a:r>
            <a:r>
              <a:rPr lang="en-US" altLang="zh-CN" smtClean="0">
                <a:latin typeface="Comic Sans MS" pitchFamily="66" charset="0"/>
              </a:rPr>
              <a:t>448(mod 512)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Adds </a:t>
            </a:r>
            <a:r>
              <a:rPr lang="en-US" altLang="zh-CN" smtClean="0">
                <a:solidFill>
                  <a:schemeClr val="folHlink"/>
                </a:solidFill>
              </a:rPr>
              <a:t>length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Original message length is written in last </a:t>
            </a:r>
            <a:r>
              <a:rPr lang="en-US" altLang="zh-CN" smtClean="0">
                <a:latin typeface="Comic Sans MS" pitchFamily="66" charset="0"/>
              </a:rPr>
              <a:t>64 bits</a:t>
            </a:r>
            <a:endParaRPr lang="en-US" altLang="zh-CN" sz="3600" smtClean="0"/>
          </a:p>
        </p:txBody>
      </p:sp>
      <p:sp>
        <p:nvSpPr>
          <p:cNvPr id="2375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F8931B-2273-4F25-A977-C2DC8A0E161B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BE5E-BA83-4838-BA38-37B0B626BEFA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MD5 Processing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Uses 4-word </a:t>
            </a:r>
            <a:r>
              <a:rPr lang="en-US" dirty="0" smtClean="0">
                <a:solidFill>
                  <a:srgbClr val="FF0000"/>
                </a:solidFill>
              </a:rPr>
              <a:t>state buffer </a:t>
            </a:r>
            <a:r>
              <a:rPr lang="en-US" dirty="0" smtClean="0"/>
              <a:t>A, B, C, D to compute the message digest</a:t>
            </a:r>
          </a:p>
          <a:p>
            <a:pPr lvl="1" eaLnBrk="1" hangingPunct="1">
              <a:defRPr/>
            </a:pPr>
            <a:r>
              <a:rPr lang="en-US" altLang="zh-CN" dirty="0" smtClean="0"/>
              <a:t>Initial value: </a:t>
            </a:r>
            <a:r>
              <a:rPr lang="en-US" dirty="0" smtClean="0"/>
              <a:t>01234567, 89abcdef, fedcba98, 76543210</a:t>
            </a:r>
          </a:p>
          <a:p>
            <a:pPr lvl="1" eaLnBrk="1" hangingPunct="1">
              <a:defRPr/>
            </a:pPr>
            <a:r>
              <a:rPr lang="en-US" dirty="0" smtClean="0"/>
              <a:t>Total 128 bits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dirty="0" smtClean="0"/>
              <a:t>Process message in </a:t>
            </a:r>
            <a:r>
              <a:rPr lang="en-US" dirty="0" smtClean="0">
                <a:solidFill>
                  <a:srgbClr val="0000FF"/>
                </a:solidFill>
              </a:rPr>
              <a:t>16-word blocks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Comic Sans MS" pitchFamily="66" charset="0"/>
              </a:rPr>
              <a:t>M</a:t>
            </a:r>
            <a:r>
              <a:rPr lang="en-US" altLang="zh-CN" baseline="-25000" dirty="0" smtClean="0">
                <a:latin typeface="Comic Sans MS" pitchFamily="66" charset="0"/>
              </a:rPr>
              <a:t>0</a:t>
            </a:r>
            <a:r>
              <a:rPr lang="en-US" altLang="zh-CN" dirty="0" smtClean="0">
                <a:latin typeface="Comic Sans MS" pitchFamily="66" charset="0"/>
              </a:rPr>
              <a:t>, M</a:t>
            </a:r>
            <a:r>
              <a:rPr lang="en-US" altLang="zh-CN" baseline="-25000" dirty="0" smtClean="0">
                <a:latin typeface="Comic Sans MS" pitchFamily="66" charset="0"/>
              </a:rPr>
              <a:t>1</a:t>
            </a:r>
            <a:r>
              <a:rPr lang="en-US" altLang="zh-CN" dirty="0" smtClean="0">
                <a:latin typeface="Comic Sans MS" pitchFamily="66" charset="0"/>
              </a:rPr>
              <a:t>, … M</a:t>
            </a:r>
            <a:r>
              <a:rPr lang="en-US" altLang="zh-CN" baseline="-25000" dirty="0" smtClean="0">
                <a:latin typeface="Comic Sans MS" pitchFamily="66" charset="0"/>
              </a:rPr>
              <a:t>15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dirty="0" smtClean="0"/>
              <a:t>Processing of a </a:t>
            </a:r>
            <a:r>
              <a:rPr lang="en-US" dirty="0" err="1" smtClean="0"/>
              <a:t>msg</a:t>
            </a:r>
            <a:r>
              <a:rPr lang="en-US" dirty="0" smtClean="0"/>
              <a:t> block consists of </a:t>
            </a:r>
            <a:r>
              <a:rPr lang="en-US" dirty="0" smtClean="0">
                <a:solidFill>
                  <a:srgbClr val="FF0000"/>
                </a:solidFill>
              </a:rPr>
              <a:t>4 similar stages</a:t>
            </a:r>
          </a:p>
          <a:p>
            <a:pPr lvl="1" eaLnBrk="1" hangingPunct="1">
              <a:defRPr/>
            </a:pPr>
            <a:r>
              <a:rPr lang="en-US" altLang="zh-CN" dirty="0" smtClean="0"/>
              <a:t>Each with a different function F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Each stage </a:t>
            </a:r>
            <a:r>
              <a:rPr lang="en-US" dirty="0" smtClean="0"/>
              <a:t>is composed of </a:t>
            </a:r>
            <a:r>
              <a:rPr lang="en-US" dirty="0" smtClean="0">
                <a:solidFill>
                  <a:srgbClr val="0000FF"/>
                </a:solidFill>
              </a:rPr>
              <a:t>16 similar operations</a:t>
            </a:r>
          </a:p>
          <a:p>
            <a:pPr lvl="1" eaLnBrk="1" hangingPunct="1">
              <a:defRPr/>
            </a:pPr>
            <a:r>
              <a:rPr lang="en-US" dirty="0" smtClean="0"/>
              <a:t>Using F, modular +, and left rotation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0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0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One MD5 Operation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4392612" cy="4895850"/>
          </a:xfrm>
        </p:spPr>
        <p:txBody>
          <a:bodyPr/>
          <a:lstStyle/>
          <a:p>
            <a:r>
              <a:rPr lang="en-US" altLang="zh-CN" sz="2400" smtClean="0">
                <a:solidFill>
                  <a:srgbClr val="0000FF"/>
                </a:solidFill>
              </a:rPr>
              <a:t>A different F is used for each stage</a:t>
            </a:r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r>
              <a:rPr lang="en-US" altLang="zh-CN" sz="2400" smtClean="0"/>
              <a:t>M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 is a 32-bit word of msg</a:t>
            </a:r>
          </a:p>
          <a:p>
            <a:pPr lvl="3"/>
            <a:endParaRPr lang="en-US" altLang="zh-CN" sz="1600" smtClean="0"/>
          </a:p>
          <a:p>
            <a:r>
              <a:rPr lang="en-US" altLang="zh-CN" sz="2400" smtClean="0"/>
              <a:t>K</a:t>
            </a:r>
            <a:r>
              <a:rPr lang="en-US" altLang="zh-CN" sz="2400" baseline="-25000" smtClean="0"/>
              <a:t>i</a:t>
            </a:r>
            <a:r>
              <a:rPr lang="en-US" altLang="zh-CN" sz="2400" smtClean="0"/>
              <a:t> is a 32-bit generated constant</a:t>
            </a:r>
          </a:p>
        </p:txBody>
      </p:sp>
      <p:sp>
        <p:nvSpPr>
          <p:cNvPr id="205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6C780-9EE3-4EBD-A1D5-A519F15B8E2F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1412875"/>
            <a:ext cx="38004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15950" y="2298700"/>
          <a:ext cx="4241800" cy="1376363"/>
        </p:xfrm>
        <a:graphic>
          <a:graphicData uri="http://schemas.openxmlformats.org/presentationml/2006/ole">
            <p:oleObj spid="_x0000_s2050" name="Formula" r:id="rId4" imgW="2103120" imgH="679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FDA22-A41B-4B09-9AE0-39FC52825250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SHA-1 Processing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Uses </a:t>
            </a:r>
            <a:r>
              <a:rPr lang="en-US" altLang="zh-CN" sz="2800" dirty="0" smtClean="0">
                <a:latin typeface="Comic Sans MS" pitchFamily="66" charset="0"/>
              </a:rPr>
              <a:t>5 word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hlink"/>
                </a:solidFill>
              </a:rPr>
              <a:t>state buffer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Comic Sans MS" pitchFamily="66" charset="0"/>
              </a:rPr>
              <a:t>A, B, C, D, E </a:t>
            </a:r>
            <a:r>
              <a:rPr lang="en-US" sz="2800" dirty="0" smtClean="0"/>
              <a:t>to compute the message digest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Value </a:t>
            </a:r>
            <a:r>
              <a:rPr lang="en-US" altLang="zh-CN" sz="2400" dirty="0" smtClean="0">
                <a:latin typeface="Comic Sans MS" pitchFamily="66" charset="0"/>
              </a:rPr>
              <a:t>67452301, efcdab89, 98badcfe, 10325476, c3d2e1f0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Total </a:t>
            </a:r>
            <a:r>
              <a:rPr lang="en-US" altLang="zh-CN" sz="2400" dirty="0" smtClean="0">
                <a:latin typeface="Comic Sans MS" pitchFamily="66" charset="0"/>
              </a:rPr>
              <a:t>160 bits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Process message in </a:t>
            </a:r>
            <a:r>
              <a:rPr lang="en-US" altLang="zh-CN" sz="2800" dirty="0" smtClean="0">
                <a:solidFill>
                  <a:schemeClr val="hlink"/>
                </a:solidFill>
                <a:latin typeface="Comic Sans MS" pitchFamily="66" charset="0"/>
              </a:rPr>
              <a:t>16-word</a:t>
            </a:r>
            <a:r>
              <a:rPr lang="en-US" altLang="zh-CN" sz="2800" dirty="0" smtClean="0">
                <a:solidFill>
                  <a:schemeClr val="hlink"/>
                </a:solidFill>
              </a:rPr>
              <a:t> chunks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latin typeface="Comic Sans MS" pitchFamily="66" charset="0"/>
              </a:rPr>
              <a:t>M</a:t>
            </a:r>
            <a:r>
              <a:rPr lang="en-US" altLang="zh-CN" sz="2400" baseline="-25000" dirty="0" smtClean="0">
                <a:latin typeface="Comic Sans MS" pitchFamily="66" charset="0"/>
              </a:rPr>
              <a:t>0</a:t>
            </a:r>
            <a:r>
              <a:rPr lang="en-US" altLang="zh-CN" sz="2400" dirty="0" smtClean="0">
                <a:latin typeface="Comic Sans MS" pitchFamily="66" charset="0"/>
              </a:rPr>
              <a:t>, M</a:t>
            </a:r>
            <a:r>
              <a:rPr lang="en-US" altLang="zh-CN" sz="2400" baseline="-25000" dirty="0" smtClean="0">
                <a:latin typeface="Comic Sans MS" pitchFamily="66" charset="0"/>
              </a:rPr>
              <a:t>1</a:t>
            </a:r>
            <a:r>
              <a:rPr lang="en-US" altLang="zh-CN" sz="2400" dirty="0" smtClean="0">
                <a:latin typeface="Comic Sans MS" pitchFamily="66" charset="0"/>
              </a:rPr>
              <a:t>, … M</a:t>
            </a:r>
            <a:r>
              <a:rPr lang="en-US" altLang="zh-CN" sz="2400" baseline="-25000" dirty="0" smtClean="0">
                <a:latin typeface="Comic Sans MS" pitchFamily="66" charset="0"/>
              </a:rPr>
              <a:t>15</a:t>
            </a:r>
            <a:endParaRPr lang="en-US" altLang="zh-CN" sz="2400" dirty="0" smtClean="0"/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sz="2800" dirty="0" smtClean="0"/>
              <a:t>Processing of a </a:t>
            </a:r>
            <a:r>
              <a:rPr lang="en-US" sz="2800" dirty="0" err="1" smtClean="0"/>
              <a:t>msg</a:t>
            </a:r>
            <a:r>
              <a:rPr lang="en-US" sz="2800" dirty="0" smtClean="0"/>
              <a:t> block consists of </a:t>
            </a:r>
            <a:r>
              <a:rPr lang="en-US" sz="2800" dirty="0" smtClean="0">
                <a:solidFill>
                  <a:srgbClr val="0000FF"/>
                </a:solidFill>
              </a:rPr>
              <a:t>4 similar stages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Each with a different function F</a:t>
            </a:r>
          </a:p>
          <a:p>
            <a:pPr lvl="3" eaLnBrk="1" hangingPunct="1">
              <a:defRPr/>
            </a:pPr>
            <a:endParaRPr lang="en-US" altLang="zh-CN" sz="19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Each stage </a:t>
            </a:r>
            <a:r>
              <a:rPr lang="en-US" sz="2800" dirty="0" smtClean="0"/>
              <a:t>is composed of </a:t>
            </a:r>
            <a:r>
              <a:rPr lang="en-US" sz="2800" dirty="0" smtClean="0">
                <a:solidFill>
                  <a:srgbClr val="FF0000"/>
                </a:solidFill>
              </a:rPr>
              <a:t>20 similar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7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10F2CE-A58B-481F-B547-F65197EA498A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SHA for A Single Chunk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608512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1" lang="en-US" altLang="ko-KR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M</a:t>
            </a:r>
            <a:r>
              <a:rPr kumimoji="1" lang="en-US" altLang="ko-KR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0</a:t>
            </a:r>
            <a:r>
              <a:rPr kumimoji="1" lang="en-US" altLang="ko-KR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, M</a:t>
            </a:r>
            <a:r>
              <a:rPr kumimoji="1" lang="en-US" altLang="ko-KR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1</a:t>
            </a:r>
            <a:r>
              <a:rPr kumimoji="1" lang="en-US" altLang="ko-KR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, …, M</a:t>
            </a:r>
            <a:r>
              <a:rPr kumimoji="1" lang="en-US" altLang="ko-KR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15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 :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16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 words of </a:t>
            </a:r>
            <a:r>
              <a:rPr kumimoji="1" lang="en-US" altLang="zh-CN" sz="2400" smtClean="0">
                <a:solidFill>
                  <a:schemeClr val="hlink"/>
                </a:solidFill>
                <a:ea typeface="BatangChe"/>
                <a:cs typeface="BatangChe"/>
              </a:rPr>
              <a:t>input chunk</a:t>
            </a:r>
          </a:p>
          <a:p>
            <a:pPr lvl="2" eaLnBrk="1" hangingPunct="1">
              <a:lnSpc>
                <a:spcPct val="110000"/>
              </a:lnSpc>
            </a:pPr>
            <a:endParaRPr kumimoji="1" lang="en-US" altLang="zh-CN" sz="1600" smtClean="0">
              <a:solidFill>
                <a:schemeClr val="hlink"/>
              </a:solidFill>
              <a:ea typeface="BatangChe"/>
              <a:cs typeface="BatangChe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For </a:t>
            </a:r>
            <a:r>
              <a:rPr kumimoji="1" lang="en-US" altLang="zh-CN" sz="2400" smtClean="0">
                <a:solidFill>
                  <a:srgbClr val="000000"/>
                </a:solidFill>
                <a:latin typeface="Arial" charset="0"/>
                <a:ea typeface="BatangChe"/>
                <a:cs typeface="Arial" charset="0"/>
              </a:rPr>
              <a:t>t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Arial" charset="0"/>
              </a:rPr>
              <a:t> =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Arial" charset="0"/>
              </a:rPr>
              <a:t>0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Arial" charset="0"/>
              </a:rPr>
              <a:t>  to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Arial" charset="0"/>
              </a:rPr>
              <a:t>15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Arial" charset="0"/>
              </a:rPr>
              <a:t>, </a:t>
            </a:r>
            <a:r>
              <a:rPr kumimoji="1" lang="en-US" altLang="zh-CN" sz="2400" smtClean="0">
                <a:solidFill>
                  <a:schemeClr val="folHlink"/>
                </a:solidFill>
                <a:latin typeface="Comic Sans MS" pitchFamily="66" charset="0"/>
                <a:ea typeface="BatangChe"/>
                <a:cs typeface="Arial" charset="0"/>
              </a:rPr>
              <a:t>W</a:t>
            </a:r>
            <a:r>
              <a:rPr kumimoji="1" lang="en-US" altLang="zh-CN" sz="2400" baseline="-25000" smtClean="0">
                <a:solidFill>
                  <a:schemeClr val="folHlink"/>
                </a:solidFill>
                <a:latin typeface="Arial" charset="0"/>
                <a:ea typeface="BatangChe"/>
                <a:cs typeface="BatangChe"/>
              </a:rPr>
              <a:t>t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 =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M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Arial" charset="0"/>
                <a:ea typeface="BatangChe"/>
                <a:cs typeface="BatangChe"/>
              </a:rPr>
              <a:t>t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For </a:t>
            </a:r>
            <a:r>
              <a:rPr kumimoji="1" lang="en-US" altLang="zh-CN" sz="2400" smtClean="0">
                <a:solidFill>
                  <a:srgbClr val="000000"/>
                </a:solidFill>
                <a:latin typeface="Arial" charset="0"/>
                <a:ea typeface="BatangChe"/>
                <a:cs typeface="BatangChe"/>
              </a:rPr>
              <a:t>t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 =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16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 to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79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,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W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Arial" charset="0"/>
                <a:ea typeface="BatangChe"/>
                <a:cs typeface="BatangChe"/>
              </a:rPr>
              <a:t>t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 =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S</a:t>
            </a:r>
            <a:r>
              <a:rPr kumimoji="1" lang="en-US" altLang="zh-CN" sz="2400" baseline="30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1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(W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Arial" charset="0"/>
                <a:ea typeface="BatangChe"/>
                <a:cs typeface="BatangChe"/>
              </a:rPr>
              <a:t>t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–16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  <a:sym typeface="Symbol" pitchFamily="18" charset="2"/>
              </a:rPr>
              <a:t>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 W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Arial" charset="0"/>
                <a:ea typeface="BatangChe"/>
                <a:cs typeface="BatangChe"/>
              </a:rPr>
              <a:t>t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–14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  <a:sym typeface="Symbol" pitchFamily="18" charset="2"/>
              </a:rPr>
              <a:t>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 W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Arial" charset="0"/>
                <a:ea typeface="BatangChe"/>
                <a:cs typeface="BatangChe"/>
              </a:rPr>
              <a:t>t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–8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  <a:sym typeface="Symbol" pitchFamily="18" charset="2"/>
              </a:rPr>
              <a:t>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 W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Arial" charset="0"/>
                <a:ea typeface="BatangChe"/>
                <a:cs typeface="BatangChe"/>
              </a:rPr>
              <a:t>t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–3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)</a:t>
            </a:r>
          </a:p>
          <a:p>
            <a:pPr lvl="2" eaLnBrk="1" hangingPunct="1">
              <a:lnSpc>
                <a:spcPct val="110000"/>
              </a:lnSpc>
            </a:pPr>
            <a:endParaRPr kumimoji="1" lang="en-US" altLang="zh-CN" sz="1600" smtClean="0">
              <a:solidFill>
                <a:srgbClr val="000000"/>
              </a:solidFill>
              <a:latin typeface="Comic Sans MS" pitchFamily="66" charset="0"/>
              <a:ea typeface="BatangChe"/>
              <a:cs typeface="BatangChe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F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1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, F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2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, F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3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, F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4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 : 4 different </a:t>
            </a:r>
            <a:r>
              <a:rPr lang="en-GB" altLang="zh-CN" sz="2400" smtClean="0"/>
              <a:t>elementary functions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K</a:t>
            </a:r>
            <a:r>
              <a:rPr kumimoji="1" lang="en-US" altLang="zh-CN" sz="2400" smtClean="0">
                <a:solidFill>
                  <a:srgbClr val="000000"/>
                </a:solidFill>
                <a:ea typeface="BatangChe"/>
                <a:cs typeface="BatangChe"/>
              </a:rPr>
              <a:t> : distinct set of constants for each </a:t>
            </a:r>
            <a:r>
              <a:rPr kumimoji="1" lang="en-US" altLang="zh-CN" sz="24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F</a:t>
            </a:r>
            <a:r>
              <a:rPr kumimoji="1" lang="en-US" altLang="zh-CN" sz="2400" baseline="-25000" smtClean="0">
                <a:solidFill>
                  <a:srgbClr val="000000"/>
                </a:solidFill>
                <a:latin typeface="Comic Sans MS" pitchFamily="66" charset="0"/>
                <a:ea typeface="BatangChe"/>
                <a:cs typeface="BatangChe"/>
              </a:rPr>
              <a:t>i</a:t>
            </a:r>
          </a:p>
        </p:txBody>
      </p:sp>
      <p:pic>
        <p:nvPicPr>
          <p:cNvPr id="243716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5238" y="1341438"/>
            <a:ext cx="388937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9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9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9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99D3E4-8015-453E-AD8B-E5665AEE0D09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2818" name="Rectangle 5"/>
          <p:cNvSpPr>
            <a:spLocks noChangeArrowheads="1"/>
          </p:cNvSpPr>
          <p:nvPr/>
        </p:nvSpPr>
        <p:spPr bwMode="auto">
          <a:xfrm>
            <a:off x="3132138" y="1412875"/>
            <a:ext cx="2952750" cy="1223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Model for Network Security</a:t>
            </a:r>
          </a:p>
        </p:txBody>
      </p:sp>
      <p:pic>
        <p:nvPicPr>
          <p:cNvPr id="1628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65200" y="1484313"/>
            <a:ext cx="7207250" cy="4335462"/>
          </a:xfrm>
        </p:spPr>
      </p:pic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142875" y="1357313"/>
            <a:ext cx="2341563" cy="1016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0">
                <a:solidFill>
                  <a:srgbClr val="3333CC"/>
                </a:solidFill>
              </a:rPr>
              <a:t>Use system security to secure the entities</a:t>
            </a:r>
          </a:p>
        </p:txBody>
      </p:sp>
      <p:sp>
        <p:nvSpPr>
          <p:cNvPr id="311303" name="Line 7"/>
          <p:cNvSpPr>
            <a:spLocks noChangeShapeType="1"/>
          </p:cNvSpPr>
          <p:nvPr/>
        </p:nvSpPr>
        <p:spPr bwMode="auto">
          <a:xfrm>
            <a:off x="2484438" y="1844675"/>
            <a:ext cx="6477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304" name="Line 8"/>
          <p:cNvSpPr>
            <a:spLocks noChangeShapeType="1"/>
          </p:cNvSpPr>
          <p:nvPr/>
        </p:nvSpPr>
        <p:spPr bwMode="auto">
          <a:xfrm>
            <a:off x="1071563" y="2357438"/>
            <a:ext cx="1268412" cy="20081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305" name="Line 9"/>
          <p:cNvSpPr>
            <a:spLocks noChangeShapeType="1"/>
          </p:cNvSpPr>
          <p:nvPr/>
        </p:nvSpPr>
        <p:spPr bwMode="auto">
          <a:xfrm>
            <a:off x="2484438" y="2205038"/>
            <a:ext cx="3887787" cy="17287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306" name="Oval 10"/>
          <p:cNvSpPr>
            <a:spLocks noChangeArrowheads="1"/>
          </p:cNvSpPr>
          <p:nvPr/>
        </p:nvSpPr>
        <p:spPr bwMode="auto">
          <a:xfrm>
            <a:off x="827088" y="4221163"/>
            <a:ext cx="1368425" cy="7207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311307" name="Oval 11"/>
          <p:cNvSpPr>
            <a:spLocks noChangeArrowheads="1"/>
          </p:cNvSpPr>
          <p:nvPr/>
        </p:nvSpPr>
        <p:spPr bwMode="auto">
          <a:xfrm>
            <a:off x="6948488" y="4292600"/>
            <a:ext cx="1368425" cy="7207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311308" name="Oval 12"/>
          <p:cNvSpPr>
            <a:spLocks noChangeArrowheads="1"/>
          </p:cNvSpPr>
          <p:nvPr/>
        </p:nvSpPr>
        <p:spPr bwMode="auto">
          <a:xfrm>
            <a:off x="1619250" y="4868863"/>
            <a:ext cx="1584325" cy="7207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311309" name="Oval 13"/>
          <p:cNvSpPr>
            <a:spLocks noChangeArrowheads="1"/>
          </p:cNvSpPr>
          <p:nvPr/>
        </p:nvSpPr>
        <p:spPr bwMode="auto">
          <a:xfrm>
            <a:off x="5651500" y="4868863"/>
            <a:ext cx="1728788" cy="72072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 animBg="1"/>
      <p:bldP spid="311302" grpId="1" animBg="1"/>
      <p:bldP spid="311303" grpId="0" animBg="1"/>
      <p:bldP spid="311303" grpId="1" animBg="1"/>
      <p:bldP spid="311304" grpId="0" animBg="1"/>
      <p:bldP spid="311304" grpId="1" animBg="1"/>
      <p:bldP spid="311305" grpId="0" animBg="1"/>
      <p:bldP spid="311305" grpId="1" animBg="1"/>
      <p:bldP spid="311306" grpId="0" animBg="1"/>
      <p:bldP spid="311307" grpId="0" animBg="1"/>
      <p:bldP spid="311308" grpId="0" animBg="1"/>
      <p:bldP spid="31130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One SHA Operation</a:t>
            </a:r>
          </a:p>
        </p:txBody>
      </p:sp>
      <p:sp>
        <p:nvSpPr>
          <p:cNvPr id="245762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800" smtClean="0"/>
              <a:t>F is a </a:t>
            </a:r>
            <a:r>
              <a:rPr lang="en-US" altLang="zh-CN" sz="2800" smtClean="0">
                <a:solidFill>
                  <a:srgbClr val="0000FF"/>
                </a:solidFill>
              </a:rPr>
              <a:t>nonlinear function </a:t>
            </a:r>
            <a:r>
              <a:rPr lang="en-US" altLang="zh-CN" sz="2800" smtClean="0"/>
              <a:t>that varies</a:t>
            </a:r>
          </a:p>
          <a:p>
            <a:pPr lvl="2"/>
            <a:endParaRPr lang="en-US" altLang="zh-CN" sz="2000" smtClean="0"/>
          </a:p>
          <a:p>
            <a:r>
              <a:rPr lang="en-US" altLang="zh-CN" sz="2800" smtClean="0"/>
              <a:t>W</a:t>
            </a:r>
            <a:r>
              <a:rPr lang="en-US" altLang="zh-CN" sz="2800" baseline="-25000" smtClean="0"/>
              <a:t>t</a:t>
            </a:r>
            <a:r>
              <a:rPr lang="en-US" altLang="zh-CN" sz="2800" smtClean="0"/>
              <a:t> is the </a:t>
            </a:r>
            <a:r>
              <a:rPr lang="en-US" altLang="zh-CN" sz="2800" smtClean="0">
                <a:solidFill>
                  <a:srgbClr val="FF0000"/>
                </a:solidFill>
              </a:rPr>
              <a:t>expanded message word </a:t>
            </a:r>
            <a:r>
              <a:rPr lang="en-US" altLang="zh-CN" sz="2800" smtClean="0"/>
              <a:t>of step t</a:t>
            </a:r>
          </a:p>
          <a:p>
            <a:pPr lvl="2"/>
            <a:endParaRPr lang="en-US" altLang="zh-CN" sz="2000" smtClean="0"/>
          </a:p>
          <a:p>
            <a:r>
              <a:rPr lang="en-US" altLang="zh-CN" sz="2800" smtClean="0"/>
              <a:t>K</a:t>
            </a:r>
            <a:r>
              <a:rPr lang="en-US" altLang="zh-CN" sz="2800" baseline="-25000" smtClean="0"/>
              <a:t>t</a:t>
            </a:r>
            <a:r>
              <a:rPr lang="en-US" altLang="zh-CN" sz="2800" smtClean="0"/>
              <a:t> is the </a:t>
            </a:r>
            <a:r>
              <a:rPr lang="en-US" altLang="zh-CN" sz="2800" smtClean="0">
                <a:solidFill>
                  <a:srgbClr val="0000FF"/>
                </a:solidFill>
              </a:rPr>
              <a:t>constant</a:t>
            </a:r>
            <a:r>
              <a:rPr lang="en-US" altLang="zh-CN" sz="2800" smtClean="0"/>
              <a:t> of step t</a:t>
            </a:r>
          </a:p>
        </p:txBody>
      </p:sp>
      <p:pic>
        <p:nvPicPr>
          <p:cNvPr id="245763" name="内容占位符 5" descr="图片1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1412875"/>
            <a:ext cx="4422775" cy="4608513"/>
          </a:xfrm>
        </p:spPr>
      </p:pic>
      <p:sp>
        <p:nvSpPr>
          <p:cNvPr id="2457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747A47-DEC0-468F-A64E-A904F8F08EF3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Digital Signature</a:t>
            </a:r>
          </a:p>
        </p:txBody>
      </p:sp>
      <p:sp>
        <p:nvSpPr>
          <p:cNvPr id="246786" name="内容占位符 5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087563"/>
          </a:xfrm>
        </p:spPr>
        <p:txBody>
          <a:bodyPr/>
          <a:lstStyle/>
          <a:p>
            <a:r>
              <a:rPr lang="en-US" altLang="zh-CN" sz="2800" smtClean="0"/>
              <a:t>Sender (Bob) </a:t>
            </a:r>
            <a:r>
              <a:rPr lang="en-US" altLang="zh-CN" sz="2800" smtClean="0">
                <a:solidFill>
                  <a:srgbClr val="FF0000"/>
                </a:solidFill>
              </a:rPr>
              <a:t>digitally signs document</a:t>
            </a:r>
            <a:r>
              <a:rPr lang="en-US" altLang="zh-CN" sz="2800" smtClean="0"/>
              <a:t>,  making him document owner/creator</a:t>
            </a:r>
          </a:p>
          <a:p>
            <a:r>
              <a:rPr lang="en-US" altLang="zh-CN" sz="2800" smtClean="0"/>
              <a:t>Recipient (Alice) </a:t>
            </a:r>
            <a:r>
              <a:rPr lang="en-US" altLang="zh-CN" sz="2800" smtClean="0">
                <a:solidFill>
                  <a:srgbClr val="0000FF"/>
                </a:solidFill>
              </a:rPr>
              <a:t>can prove to someone </a:t>
            </a:r>
            <a:r>
              <a:rPr lang="en-US" altLang="zh-CN" sz="2800" smtClean="0"/>
              <a:t>that Bob, and no one else, must have made the document</a:t>
            </a:r>
          </a:p>
        </p:txBody>
      </p:sp>
      <p:sp>
        <p:nvSpPr>
          <p:cNvPr id="24678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12C03-6CA1-4F48-9450-7BB3AED76362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857250" y="3429000"/>
            <a:ext cx="7516813" cy="2058988"/>
            <a:chOff x="1116719" y="2973388"/>
            <a:chExt cx="7516635" cy="2059339"/>
          </a:xfrm>
        </p:grpSpPr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1264354" y="3182974"/>
              <a:ext cx="2473266" cy="3969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 dirty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Bob’s message, m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4142422" y="3810144"/>
              <a:ext cx="1417604" cy="1082860"/>
            </a:xfrm>
            <a:prstGeom prst="rect">
              <a:avLst/>
            </a:prstGeom>
            <a:gradFill rotWithShape="1">
              <a:gsLst>
                <a:gs pos="0">
                  <a:srgbClr val="00CC99">
                    <a:tint val="50000"/>
                    <a:satMod val="300000"/>
                  </a:srgbClr>
                </a:gs>
                <a:gs pos="35000">
                  <a:srgbClr val="00CC99">
                    <a:tint val="37000"/>
                    <a:satMod val="300000"/>
                  </a:srgbClr>
                </a:gs>
                <a:gs pos="100000">
                  <a:srgbClr val="00CC9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CC9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 dirty="0">
                <a:solidFill>
                  <a:srgbClr val="000000"/>
                </a:solidFill>
                <a:latin typeface="Comic Sans MS"/>
                <a:ea typeface="+mn-ea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4148772" y="3845075"/>
              <a:ext cx="1435066" cy="1006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 dirty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public key</a:t>
              </a:r>
            </a:p>
            <a:p>
              <a:pPr algn="ctr" eaLnBrk="0" hangingPunct="0">
                <a:defRPr/>
              </a:pPr>
              <a:r>
                <a:rPr lang="en-US" sz="2000" b="0" dirty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encryption</a:t>
              </a:r>
            </a:p>
            <a:p>
              <a:pPr algn="ctr" eaLnBrk="0" hangingPunct="0">
                <a:defRPr/>
              </a:pPr>
              <a:r>
                <a:rPr lang="en-US" sz="2000" b="0" dirty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algorithm</a:t>
              </a: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410603" y="4273773"/>
              <a:ext cx="6746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4909167" y="3000381"/>
              <a:ext cx="1762083" cy="641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b="0" dirty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Bob’s private</a:t>
              </a:r>
            </a:p>
            <a:p>
              <a:pPr eaLnBrk="0" hangingPunct="0">
                <a:defRPr/>
              </a:pPr>
              <a:r>
                <a:rPr lang="en-US" b="0" dirty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key </a:t>
              </a:r>
            </a:p>
          </p:txBody>
        </p:sp>
        <p:pic>
          <p:nvPicPr>
            <p:cNvPr id="246795" name="Picture 14" descr="BS00768_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 flipV="1">
              <a:off x="4014788" y="3181350"/>
              <a:ext cx="458787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6796" name="Group 15"/>
            <p:cNvGrpSpPr>
              <a:grpSpLocks/>
            </p:cNvGrpSpPr>
            <p:nvPr/>
          </p:nvGrpSpPr>
          <p:grpSpPr bwMode="auto">
            <a:xfrm>
              <a:off x="4491048" y="2973393"/>
              <a:ext cx="482601" cy="603251"/>
              <a:chOff x="2997" y="2073"/>
              <a:chExt cx="304" cy="380"/>
            </a:xfrm>
          </p:grpSpPr>
          <p:grpSp>
            <p:nvGrpSpPr>
              <p:cNvPr id="246812" name="Group 16"/>
              <p:cNvGrpSpPr>
                <a:grpSpLocks/>
              </p:cNvGrpSpPr>
              <p:nvPr/>
            </p:nvGrpSpPr>
            <p:grpSpPr bwMode="auto">
              <a:xfrm>
                <a:off x="2997" y="2144"/>
                <a:ext cx="304" cy="309"/>
                <a:chOff x="2997" y="2144"/>
                <a:chExt cx="304" cy="309"/>
              </a:xfrm>
            </p:grpSpPr>
            <p:sp>
              <p:nvSpPr>
                <p:cNvPr id="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97" y="2144"/>
                  <a:ext cx="2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2000" b="0">
                      <a:solidFill>
                        <a:srgbClr val="FF0000"/>
                      </a:solidFill>
                      <a:latin typeface="Comic Sans MS" pitchFamily="66" charset="0"/>
                      <a:ea typeface="+mn-ea"/>
                    </a:rPr>
                    <a:t>K </a:t>
                  </a:r>
                </a:p>
              </p:txBody>
            </p:sp>
            <p:sp>
              <p:nvSpPr>
                <p:cNvPr id="6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04" y="2241"/>
                  <a:ext cx="19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b="0">
                      <a:solidFill>
                        <a:srgbClr val="FF0000"/>
                      </a:solidFill>
                      <a:latin typeface="Comic Sans MS" pitchFamily="66" charset="0"/>
                      <a:ea typeface="+mn-ea"/>
                    </a:rPr>
                    <a:t>B</a:t>
                  </a:r>
                </a:p>
              </p:txBody>
            </p:sp>
          </p:grpSp>
          <p:sp>
            <p:nvSpPr>
              <p:cNvPr id="58" name="Text Box 19"/>
              <p:cNvSpPr txBox="1">
                <a:spLocks noChangeArrowheads="1"/>
              </p:cNvSpPr>
              <p:nvPr/>
            </p:nvSpPr>
            <p:spPr bwMode="auto">
              <a:xfrm>
                <a:off x="3117" y="2073"/>
                <a:ext cx="16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-</a:t>
                </a:r>
              </a:p>
            </p:txBody>
          </p:sp>
        </p:grp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490077" y="3333812"/>
              <a:ext cx="1587" cy="4699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5594951" y="4273773"/>
              <a:ext cx="6746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46799" name="Group 23"/>
            <p:cNvGrpSpPr>
              <a:grpSpLocks/>
            </p:cNvGrpSpPr>
            <p:nvPr/>
          </p:nvGrpSpPr>
          <p:grpSpPr bwMode="auto">
            <a:xfrm>
              <a:off x="7005648" y="3011493"/>
              <a:ext cx="482601" cy="603251"/>
              <a:chOff x="2997" y="2073"/>
              <a:chExt cx="304" cy="380"/>
            </a:xfrm>
          </p:grpSpPr>
          <p:grpSp>
            <p:nvGrpSpPr>
              <p:cNvPr id="246808" name="Group 24"/>
              <p:cNvGrpSpPr>
                <a:grpSpLocks/>
              </p:cNvGrpSpPr>
              <p:nvPr/>
            </p:nvGrpSpPr>
            <p:grpSpPr bwMode="auto">
              <a:xfrm>
                <a:off x="2997" y="2144"/>
                <a:ext cx="304" cy="309"/>
                <a:chOff x="2997" y="2144"/>
                <a:chExt cx="304" cy="309"/>
              </a:xfrm>
            </p:grpSpPr>
            <p:sp>
              <p:nvSpPr>
                <p:cNvPr id="5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97" y="2144"/>
                  <a:ext cx="2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2000" b="0" dirty="0">
                      <a:solidFill>
                        <a:srgbClr val="FF0000"/>
                      </a:solidFill>
                      <a:latin typeface="Comic Sans MS" pitchFamily="66" charset="0"/>
                      <a:ea typeface="+mn-ea"/>
                    </a:rPr>
                    <a:t>K </a:t>
                  </a:r>
                </a:p>
              </p:txBody>
            </p:sp>
            <p:sp>
              <p:nvSpPr>
                <p:cNvPr id="5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104" y="2241"/>
                  <a:ext cx="19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b="0">
                      <a:solidFill>
                        <a:srgbClr val="FF0000"/>
                      </a:solidFill>
                      <a:latin typeface="Comic Sans MS" pitchFamily="66" charset="0"/>
                      <a:ea typeface="+mn-ea"/>
                    </a:rPr>
                    <a:t>B</a:t>
                  </a:r>
                </a:p>
              </p:txBody>
            </p:sp>
          </p:grpSp>
          <p:sp>
            <p:nvSpPr>
              <p:cNvPr id="54" name="Text Box 27"/>
              <p:cNvSpPr txBox="1">
                <a:spLocks noChangeArrowheads="1"/>
              </p:cNvSpPr>
              <p:nvPr/>
            </p:nvSpPr>
            <p:spPr bwMode="auto">
              <a:xfrm>
                <a:off x="3117" y="2073"/>
                <a:ext cx="16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-</a:t>
                </a:r>
              </a:p>
            </p:txBody>
          </p:sp>
        </p:grp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7231624" y="3111525"/>
              <a:ext cx="677847" cy="39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 dirty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(m)</a:t>
              </a:r>
            </a:p>
          </p:txBody>
        </p:sp>
        <p:pic>
          <p:nvPicPr>
            <p:cNvPr id="246801" name="Picture 15" descr="Alic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4854" y="3484033"/>
              <a:ext cx="698500" cy="86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802" name="Picture 28" descr="Bob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6719" y="3597099"/>
              <a:ext cx="812800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矩形 47"/>
            <p:cNvSpPr/>
            <p:nvPr/>
          </p:nvSpPr>
          <p:spPr>
            <a:xfrm>
              <a:off x="6595052" y="3119463"/>
              <a:ext cx="584186" cy="400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 dirty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m +</a:t>
              </a:r>
              <a:endPara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46804" name="组合 38"/>
            <p:cNvGrpSpPr>
              <a:grpSpLocks/>
            </p:cNvGrpSpPr>
            <p:nvPr/>
          </p:nvGrpSpPr>
          <p:grpSpPr bwMode="auto">
            <a:xfrm>
              <a:off x="6403623" y="3623733"/>
              <a:ext cx="1408994" cy="1408994"/>
              <a:chOff x="5263445" y="4775200"/>
              <a:chExt cx="1408994" cy="1408994"/>
            </a:xfrm>
          </p:grpSpPr>
          <p:pic>
            <p:nvPicPr>
              <p:cNvPr id="246806" name="图片 50" descr="图1.jp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263445" y="4775200"/>
                <a:ext cx="1408994" cy="1408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6807" name="图片 51" descr="图片1.pn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6037580" y="5734756"/>
                <a:ext cx="363218" cy="363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46805" name="图片 49" descr="图1.jp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9666" y="3613148"/>
              <a:ext cx="1374423" cy="1374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" name="内容占位符 5"/>
          <p:cNvSpPr txBox="1">
            <a:spLocks/>
          </p:cNvSpPr>
          <p:nvPr/>
        </p:nvSpPr>
        <p:spPr bwMode="auto">
          <a:xfrm>
            <a:off x="395288" y="5429250"/>
            <a:ext cx="85693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0" kern="0" dirty="0">
                <a:latin typeface="+mn-lt"/>
                <a:ea typeface="+mn-ea"/>
              </a:rPr>
              <a:t>Bob’s </a:t>
            </a:r>
            <a:r>
              <a:rPr lang="en-US" sz="2800" b="0" kern="0" dirty="0">
                <a:solidFill>
                  <a:srgbClr val="FF0000"/>
                </a:solidFill>
                <a:latin typeface="+mn-lt"/>
                <a:ea typeface="+mn-ea"/>
              </a:rPr>
              <a:t>private key</a:t>
            </a:r>
            <a:r>
              <a:rPr lang="en-US" sz="2800" b="0" kern="0" dirty="0">
                <a:latin typeface="+mn-lt"/>
                <a:ea typeface="+mn-ea"/>
              </a:rPr>
              <a:t> is essential</a:t>
            </a:r>
            <a:endParaRPr lang="en-US" sz="28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09" name="Picture 28" descr="Bo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773238"/>
            <a:ext cx="5302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Digital Signature is Signed MAC</a:t>
            </a:r>
          </a:p>
        </p:txBody>
      </p:sp>
      <p:sp>
        <p:nvSpPr>
          <p:cNvPr id="2478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1AD12-C568-45F5-96BA-3D44809E05CC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3652838" y="2530475"/>
            <a:ext cx="762000" cy="407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247813" name="Group 3"/>
          <p:cNvGrpSpPr>
            <a:grpSpLocks/>
          </p:cNvGrpSpPr>
          <p:nvPr/>
        </p:nvGrpSpPr>
        <p:grpSpPr bwMode="auto">
          <a:xfrm>
            <a:off x="598488" y="2201863"/>
            <a:ext cx="1343025" cy="849312"/>
            <a:chOff x="403" y="1308"/>
            <a:chExt cx="846" cy="535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large 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message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m</a:t>
              </a:r>
            </a:p>
          </p:txBody>
        </p:sp>
      </p:grpSp>
      <p:grpSp>
        <p:nvGrpSpPr>
          <p:cNvPr id="247814" name="Group 6"/>
          <p:cNvGrpSpPr>
            <a:grpSpLocks/>
          </p:cNvGrpSpPr>
          <p:nvPr/>
        </p:nvGrpSpPr>
        <p:grpSpPr bwMode="auto">
          <a:xfrm>
            <a:off x="2211388" y="2389188"/>
            <a:ext cx="1066800" cy="646112"/>
            <a:chOff x="1376" y="982"/>
            <a:chExt cx="672" cy="407"/>
          </a:xfrm>
        </p:grpSpPr>
        <p:sp>
          <p:nvSpPr>
            <p:cNvPr id="88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1376" y="985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b="0" dirty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H: hash</a:t>
              </a:r>
            </a:p>
            <a:p>
              <a:pPr algn="ctr" eaLnBrk="0" hangingPunct="0">
                <a:defRPr/>
              </a:pPr>
              <a:r>
                <a:rPr lang="en-US" b="0" dirty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function</a:t>
              </a:r>
            </a:p>
          </p:txBody>
        </p:sp>
      </p:grpSp>
      <p:sp>
        <p:nvSpPr>
          <p:cNvPr id="90" name="Line 9"/>
          <p:cNvSpPr>
            <a:spLocks noChangeShapeType="1"/>
          </p:cNvSpPr>
          <p:nvPr/>
        </p:nvSpPr>
        <p:spPr bwMode="auto">
          <a:xfrm>
            <a:off x="1765300" y="267176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3603625" y="2554288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b="0">
                <a:solidFill>
                  <a:srgbClr val="FF0000"/>
                </a:solidFill>
                <a:latin typeface="Comic Sans MS" pitchFamily="66" charset="0"/>
                <a:ea typeface="+mn-ea"/>
              </a:rPr>
              <a:t>H(m)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>
            <a:off x="3789363" y="2965450"/>
            <a:ext cx="1587" cy="3286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3154363" y="2686050"/>
            <a:ext cx="5064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247819" name="Group 13"/>
          <p:cNvGrpSpPr>
            <a:grpSpLocks/>
          </p:cNvGrpSpPr>
          <p:nvPr/>
        </p:nvGrpSpPr>
        <p:grpSpPr bwMode="auto">
          <a:xfrm>
            <a:off x="3222625" y="3297238"/>
            <a:ext cx="1214438" cy="955675"/>
            <a:chOff x="1126" y="2124"/>
            <a:chExt cx="765" cy="602"/>
          </a:xfrm>
        </p:grpSpPr>
        <p:sp>
          <p:nvSpPr>
            <p:cNvPr id="95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96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57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digital</a:t>
              </a:r>
            </a:p>
            <a:p>
              <a:pPr algn="ctr" eaLnBrk="0" hangingPunct="0">
                <a:defRPr/>
              </a:pPr>
              <a:r>
                <a:rPr lang="en-US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signature</a:t>
              </a:r>
            </a:p>
            <a:p>
              <a:pPr algn="ctr" eaLnBrk="0" hangingPunct="0">
                <a:defRPr/>
              </a:pPr>
              <a:r>
                <a:rPr lang="en-US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(encrypt)</a:t>
              </a:r>
            </a:p>
          </p:txBody>
        </p:sp>
      </p:grpSp>
      <p:sp>
        <p:nvSpPr>
          <p:cNvPr id="97" name="Text Box 16"/>
          <p:cNvSpPr txBox="1">
            <a:spLocks noChangeArrowheads="1"/>
          </p:cNvSpPr>
          <p:nvPr/>
        </p:nvSpPr>
        <p:spPr bwMode="auto">
          <a:xfrm>
            <a:off x="1490663" y="3378200"/>
            <a:ext cx="9604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1600" b="0">
                <a:solidFill>
                  <a:srgbClr val="000000"/>
                </a:solidFill>
                <a:latin typeface="Comic Sans MS" pitchFamily="66" charset="0"/>
                <a:ea typeface="+mn-ea"/>
              </a:rPr>
              <a:t>Bob’s </a:t>
            </a:r>
          </a:p>
          <a:p>
            <a:pPr algn="r" eaLnBrk="0" hangingPunct="0">
              <a:defRPr/>
            </a:pPr>
            <a:r>
              <a:rPr lang="en-US" sz="1600" b="0">
                <a:solidFill>
                  <a:srgbClr val="000000"/>
                </a:solidFill>
                <a:latin typeface="Comic Sans MS" pitchFamily="66" charset="0"/>
                <a:ea typeface="+mn-ea"/>
              </a:rPr>
              <a:t>private</a:t>
            </a:r>
          </a:p>
          <a:p>
            <a:pPr algn="r" eaLnBrk="0" hangingPunct="0">
              <a:defRPr/>
            </a:pPr>
            <a:r>
              <a:rPr lang="en-US" sz="1600" b="0">
                <a:solidFill>
                  <a:srgbClr val="000000"/>
                </a:solidFill>
                <a:latin typeface="Comic Sans MS" pitchFamily="66" charset="0"/>
                <a:ea typeface="+mn-ea"/>
              </a:rPr>
              <a:t>key </a:t>
            </a:r>
          </a:p>
        </p:txBody>
      </p:sp>
      <p:pic>
        <p:nvPicPr>
          <p:cNvPr id="247821" name="Picture 17" descr="BS00768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2468563" y="3459163"/>
            <a:ext cx="458787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7822" name="Group 18"/>
          <p:cNvGrpSpPr>
            <a:grpSpLocks/>
          </p:cNvGrpSpPr>
          <p:nvPr/>
        </p:nvGrpSpPr>
        <p:grpSpPr bwMode="auto">
          <a:xfrm>
            <a:off x="2411413" y="3784600"/>
            <a:ext cx="482600" cy="603250"/>
            <a:chOff x="2997" y="2073"/>
            <a:chExt cx="304" cy="380"/>
          </a:xfrm>
        </p:grpSpPr>
        <p:grpSp>
          <p:nvGrpSpPr>
            <p:cNvPr id="247881" name="Group 19"/>
            <p:cNvGrpSpPr>
              <a:grpSpLocks/>
            </p:cNvGrpSpPr>
            <p:nvPr/>
          </p:nvGrpSpPr>
          <p:grpSpPr bwMode="auto">
            <a:xfrm>
              <a:off x="2997" y="2144"/>
              <a:ext cx="304" cy="309"/>
              <a:chOff x="2997" y="2144"/>
              <a:chExt cx="304" cy="309"/>
            </a:xfrm>
          </p:grpSpPr>
          <p:sp>
            <p:nvSpPr>
              <p:cNvPr id="102" name="Text Box 20"/>
              <p:cNvSpPr txBox="1">
                <a:spLocks noChangeArrowheads="1"/>
              </p:cNvSpPr>
              <p:nvPr/>
            </p:nvSpPr>
            <p:spPr bwMode="auto">
              <a:xfrm>
                <a:off x="2997" y="2144"/>
                <a:ext cx="26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K </a:t>
                </a:r>
              </a:p>
            </p:txBody>
          </p:sp>
          <p:sp>
            <p:nvSpPr>
              <p:cNvPr id="103" name="Text Box 21"/>
              <p:cNvSpPr txBox="1">
                <a:spLocks noChangeArrowheads="1"/>
              </p:cNvSpPr>
              <p:nvPr/>
            </p:nvSpPr>
            <p:spPr bwMode="auto">
              <a:xfrm>
                <a:off x="3104" y="2241"/>
                <a:ext cx="1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B</a:t>
                </a:r>
              </a:p>
            </p:txBody>
          </p:sp>
        </p:grpSp>
        <p:sp>
          <p:nvSpPr>
            <p:cNvPr id="101" name="Text Box 22"/>
            <p:cNvSpPr txBox="1">
              <a:spLocks noChangeArrowheads="1"/>
            </p:cNvSpPr>
            <p:nvPr/>
          </p:nvSpPr>
          <p:spPr bwMode="auto">
            <a:xfrm>
              <a:off x="3117" y="2073"/>
              <a:ext cx="1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-</a:t>
              </a:r>
            </a:p>
          </p:txBody>
        </p:sp>
      </p:grpSp>
      <p:sp>
        <p:nvSpPr>
          <p:cNvPr id="104" name="Line 23"/>
          <p:cNvSpPr>
            <a:spLocks noChangeShapeType="1"/>
          </p:cNvSpPr>
          <p:nvPr/>
        </p:nvSpPr>
        <p:spPr bwMode="auto">
          <a:xfrm flipV="1">
            <a:off x="2535238" y="3827463"/>
            <a:ext cx="565150" cy="7937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05" name="Line 24"/>
          <p:cNvSpPr>
            <a:spLocks noChangeShapeType="1"/>
          </p:cNvSpPr>
          <p:nvPr/>
        </p:nvSpPr>
        <p:spPr bwMode="auto">
          <a:xfrm>
            <a:off x="3800475" y="4254500"/>
            <a:ext cx="15875" cy="3127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247825" name="Group 25"/>
          <p:cNvGrpSpPr>
            <a:grpSpLocks/>
          </p:cNvGrpSpPr>
          <p:nvPr/>
        </p:nvGrpSpPr>
        <p:grpSpPr bwMode="auto">
          <a:xfrm>
            <a:off x="828675" y="4924425"/>
            <a:ext cx="846138" cy="519113"/>
            <a:chOff x="984" y="2831"/>
            <a:chExt cx="533" cy="327"/>
          </a:xfrm>
        </p:grpSpPr>
        <p:sp>
          <p:nvSpPr>
            <p:cNvPr id="107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+</a:t>
              </a:r>
            </a:p>
          </p:txBody>
        </p:sp>
        <p:sp>
          <p:nvSpPr>
            <p:cNvPr id="108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109" name="Line 28"/>
          <p:cNvSpPr>
            <a:spLocks noChangeShapeType="1"/>
          </p:cNvSpPr>
          <p:nvPr/>
        </p:nvSpPr>
        <p:spPr bwMode="auto">
          <a:xfrm>
            <a:off x="1276350" y="3054350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10" name="Line 29"/>
          <p:cNvSpPr>
            <a:spLocks noChangeShapeType="1"/>
          </p:cNvSpPr>
          <p:nvPr/>
        </p:nvSpPr>
        <p:spPr bwMode="auto">
          <a:xfrm>
            <a:off x="1249363" y="5348288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pic>
        <p:nvPicPr>
          <p:cNvPr id="247828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993775" y="5676900"/>
            <a:ext cx="627063" cy="768350"/>
          </a:xfrm>
        </p:spPr>
      </p:pic>
      <p:sp>
        <p:nvSpPr>
          <p:cNvPr id="112" name="Rectangle 31"/>
          <p:cNvSpPr>
            <a:spLocks noChangeArrowheads="1"/>
          </p:cNvSpPr>
          <p:nvPr/>
        </p:nvSpPr>
        <p:spPr bwMode="auto">
          <a:xfrm>
            <a:off x="520700" y="1428750"/>
            <a:ext cx="381000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 b="0">
                <a:solidFill>
                  <a:srgbClr val="000000"/>
                </a:solidFill>
                <a:latin typeface="Comic Sans MS" pitchFamily="66" charset="0"/>
                <a:ea typeface="+mn-ea"/>
              </a:rPr>
              <a:t>Bob sends digitally signed message:</a:t>
            </a:r>
          </a:p>
        </p:txBody>
      </p:sp>
      <p:sp>
        <p:nvSpPr>
          <p:cNvPr id="113" name="Rectangle 32"/>
          <p:cNvSpPr txBox="1">
            <a:spLocks noChangeArrowheads="1"/>
          </p:cNvSpPr>
          <p:nvPr/>
        </p:nvSpPr>
        <p:spPr bwMode="auto">
          <a:xfrm>
            <a:off x="4818063" y="1285875"/>
            <a:ext cx="3992562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 b="0" kern="0" dirty="0">
                <a:solidFill>
                  <a:srgbClr val="000000"/>
                </a:solidFill>
                <a:latin typeface="Comic Sans MS"/>
                <a:ea typeface="+mn-ea"/>
              </a:rPr>
              <a:t>Alice verifies signature and integrity of digitally signed message:</a:t>
            </a:r>
          </a:p>
        </p:txBody>
      </p:sp>
      <p:grpSp>
        <p:nvGrpSpPr>
          <p:cNvPr id="247831" name="Group 33"/>
          <p:cNvGrpSpPr>
            <a:grpSpLocks/>
          </p:cNvGrpSpPr>
          <p:nvPr/>
        </p:nvGrpSpPr>
        <p:grpSpPr bwMode="auto">
          <a:xfrm>
            <a:off x="2959100" y="4451350"/>
            <a:ext cx="1722438" cy="995363"/>
            <a:chOff x="3157" y="2362"/>
            <a:chExt cx="1085" cy="627"/>
          </a:xfrm>
        </p:grpSpPr>
        <p:grpSp>
          <p:nvGrpSpPr>
            <p:cNvPr id="247874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118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K</a:t>
                </a:r>
                <a:r>
                  <a:rPr lang="en-US" sz="2400" b="0" baseline="-2500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B</a:t>
                </a: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(H(m))</a:t>
                </a:r>
              </a:p>
            </p:txBody>
          </p:sp>
          <p:sp>
            <p:nvSpPr>
              <p:cNvPr id="119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-</a:t>
                </a:r>
              </a:p>
            </p:txBody>
          </p:sp>
        </p:grpSp>
        <p:sp>
          <p:nvSpPr>
            <p:cNvPr id="116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17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encrypted </a:t>
              </a:r>
            </a:p>
            <a:p>
              <a:pPr algn="ctr" eaLnBrk="0" hangingPunct="0">
                <a:defRPr/>
              </a:pPr>
              <a:r>
                <a:rPr lang="en-US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msg digest</a:t>
              </a:r>
            </a:p>
          </p:txBody>
        </p:sp>
      </p:grpSp>
      <p:sp>
        <p:nvSpPr>
          <p:cNvPr id="120" name="Line 39"/>
          <p:cNvSpPr>
            <a:spLocks noChangeShapeType="1"/>
          </p:cNvSpPr>
          <p:nvPr/>
        </p:nvSpPr>
        <p:spPr bwMode="auto">
          <a:xfrm flipH="1">
            <a:off x="1377950" y="5203825"/>
            <a:ext cx="18018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pic>
        <p:nvPicPr>
          <p:cNvPr id="121" name="Picture 40" descr="BS00592_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0038" y="2327275"/>
            <a:ext cx="6270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Line 41"/>
          <p:cNvSpPr>
            <a:spLocks noChangeShapeType="1"/>
          </p:cNvSpPr>
          <p:nvPr/>
        </p:nvSpPr>
        <p:spPr bwMode="auto">
          <a:xfrm>
            <a:off x="8116888" y="3478213"/>
            <a:ext cx="15875" cy="3127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23" name="Group 42"/>
          <p:cNvGrpSpPr>
            <a:grpSpLocks/>
          </p:cNvGrpSpPr>
          <p:nvPr/>
        </p:nvGrpSpPr>
        <p:grpSpPr bwMode="auto">
          <a:xfrm>
            <a:off x="7248525" y="2465388"/>
            <a:ext cx="1722438" cy="995362"/>
            <a:chOff x="3157" y="2362"/>
            <a:chExt cx="1085" cy="627"/>
          </a:xfrm>
        </p:grpSpPr>
        <p:grpSp>
          <p:nvGrpSpPr>
            <p:cNvPr id="247869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127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K</a:t>
                </a:r>
                <a:r>
                  <a:rPr lang="en-US" sz="2400" b="0" baseline="-2500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B</a:t>
                </a: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(H(m))</a:t>
                </a:r>
              </a:p>
            </p:txBody>
          </p:sp>
          <p:sp>
            <p:nvSpPr>
              <p:cNvPr id="128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-</a:t>
                </a:r>
              </a:p>
            </p:txBody>
          </p:sp>
        </p:grpSp>
        <p:sp>
          <p:nvSpPr>
            <p:cNvPr id="125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26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encrypted </a:t>
              </a:r>
            </a:p>
            <a:p>
              <a:pPr algn="ctr" eaLnBrk="0" hangingPunct="0">
                <a:defRPr/>
              </a:pPr>
              <a:r>
                <a:rPr lang="en-US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msg digest</a:t>
              </a:r>
            </a:p>
          </p:txBody>
        </p:sp>
      </p:grpSp>
      <p:grpSp>
        <p:nvGrpSpPr>
          <p:cNvPr id="129" name="Group 48"/>
          <p:cNvGrpSpPr>
            <a:grpSpLocks/>
          </p:cNvGrpSpPr>
          <p:nvPr/>
        </p:nvGrpSpPr>
        <p:grpSpPr bwMode="auto">
          <a:xfrm>
            <a:off x="5054600" y="3379788"/>
            <a:ext cx="1343025" cy="841375"/>
            <a:chOff x="403" y="1308"/>
            <a:chExt cx="846" cy="530"/>
          </a:xfrm>
        </p:grpSpPr>
        <p:sp>
          <p:nvSpPr>
            <p:cNvPr id="130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1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large 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message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m</a:t>
              </a:r>
            </a:p>
          </p:txBody>
        </p:sp>
      </p:grpSp>
      <p:grpSp>
        <p:nvGrpSpPr>
          <p:cNvPr id="132" name="Group 51"/>
          <p:cNvGrpSpPr>
            <a:grpSpLocks/>
          </p:cNvGrpSpPr>
          <p:nvPr/>
        </p:nvGrpSpPr>
        <p:grpSpPr bwMode="auto">
          <a:xfrm>
            <a:off x="5164138" y="4413250"/>
            <a:ext cx="1066800" cy="646113"/>
            <a:chOff x="1376" y="982"/>
            <a:chExt cx="672" cy="407"/>
          </a:xfrm>
        </p:grpSpPr>
        <p:sp>
          <p:nvSpPr>
            <p:cNvPr id="133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4" name="Text Box 53"/>
            <p:cNvSpPr txBox="1">
              <a:spLocks noChangeArrowheads="1"/>
            </p:cNvSpPr>
            <p:nvPr/>
          </p:nvSpPr>
          <p:spPr bwMode="auto">
            <a:xfrm>
              <a:off x="1376" y="985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H: hash</a:t>
              </a:r>
            </a:p>
            <a:p>
              <a:pPr algn="ctr" eaLnBrk="0" hangingPunct="0">
                <a:defRPr/>
              </a:pPr>
              <a:r>
                <a:rPr lang="en-US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function</a:t>
              </a:r>
            </a:p>
          </p:txBody>
        </p:sp>
      </p:grpSp>
      <p:grpSp>
        <p:nvGrpSpPr>
          <p:cNvPr id="135" name="Group 54"/>
          <p:cNvGrpSpPr>
            <a:grpSpLocks/>
          </p:cNvGrpSpPr>
          <p:nvPr/>
        </p:nvGrpSpPr>
        <p:grpSpPr bwMode="auto">
          <a:xfrm>
            <a:off x="5289550" y="5257800"/>
            <a:ext cx="873125" cy="420688"/>
            <a:chOff x="3305" y="3136"/>
            <a:chExt cx="550" cy="265"/>
          </a:xfrm>
        </p:grpSpPr>
        <p:sp>
          <p:nvSpPr>
            <p:cNvPr id="136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37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H(m)</a:t>
              </a:r>
            </a:p>
          </p:txBody>
        </p:sp>
      </p:grpSp>
      <p:grpSp>
        <p:nvGrpSpPr>
          <p:cNvPr id="138" name="Group 57"/>
          <p:cNvGrpSpPr>
            <a:grpSpLocks/>
          </p:cNvGrpSpPr>
          <p:nvPr/>
        </p:nvGrpSpPr>
        <p:grpSpPr bwMode="auto">
          <a:xfrm>
            <a:off x="7596188" y="3830638"/>
            <a:ext cx="1219200" cy="955675"/>
            <a:chOff x="1126" y="2124"/>
            <a:chExt cx="768" cy="602"/>
          </a:xfrm>
        </p:grpSpPr>
        <p:sp>
          <p:nvSpPr>
            <p:cNvPr id="139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40" name="Text Box 59"/>
            <p:cNvSpPr txBox="1">
              <a:spLocks noChangeArrowheads="1"/>
            </p:cNvSpPr>
            <p:nvPr/>
          </p:nvSpPr>
          <p:spPr bwMode="auto">
            <a:xfrm>
              <a:off x="1131" y="2127"/>
              <a:ext cx="76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digital</a:t>
              </a:r>
            </a:p>
            <a:p>
              <a:pPr algn="ctr" eaLnBrk="0" hangingPunct="0">
                <a:defRPr/>
              </a:pPr>
              <a:r>
                <a:rPr lang="en-US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signature</a:t>
              </a:r>
            </a:p>
            <a:p>
              <a:pPr algn="ctr" eaLnBrk="0" hangingPunct="0">
                <a:defRPr/>
              </a:pPr>
              <a:r>
                <a:rPr lang="en-US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(decrypt)</a:t>
              </a:r>
            </a:p>
          </p:txBody>
        </p:sp>
      </p:grpSp>
      <p:sp>
        <p:nvSpPr>
          <p:cNvPr id="141" name="Line 60"/>
          <p:cNvSpPr>
            <a:spLocks noChangeShapeType="1"/>
          </p:cNvSpPr>
          <p:nvPr/>
        </p:nvSpPr>
        <p:spPr bwMode="auto">
          <a:xfrm>
            <a:off x="8132763" y="4873625"/>
            <a:ext cx="15875" cy="3127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42" name="Group 61"/>
          <p:cNvGrpSpPr>
            <a:grpSpLocks/>
          </p:cNvGrpSpPr>
          <p:nvPr/>
        </p:nvGrpSpPr>
        <p:grpSpPr bwMode="auto">
          <a:xfrm>
            <a:off x="7762875" y="5254625"/>
            <a:ext cx="873125" cy="420688"/>
            <a:chOff x="3305" y="3136"/>
            <a:chExt cx="550" cy="265"/>
          </a:xfrm>
        </p:grpSpPr>
        <p:sp>
          <p:nvSpPr>
            <p:cNvPr id="143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44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H(m)</a:t>
              </a:r>
            </a:p>
          </p:txBody>
        </p:sp>
      </p:grpSp>
      <p:sp>
        <p:nvSpPr>
          <p:cNvPr id="145" name="Line 64"/>
          <p:cNvSpPr>
            <a:spLocks noChangeShapeType="1"/>
          </p:cNvSpPr>
          <p:nvPr/>
        </p:nvSpPr>
        <p:spPr bwMode="auto">
          <a:xfrm flipH="1">
            <a:off x="6003925" y="2697163"/>
            <a:ext cx="14493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46" name="Line 65"/>
          <p:cNvSpPr>
            <a:spLocks noChangeShapeType="1"/>
          </p:cNvSpPr>
          <p:nvPr/>
        </p:nvSpPr>
        <p:spPr bwMode="auto">
          <a:xfrm>
            <a:off x="5638800" y="3040063"/>
            <a:ext cx="15875" cy="3127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47" name="Line 66"/>
          <p:cNvSpPr>
            <a:spLocks noChangeShapeType="1"/>
          </p:cNvSpPr>
          <p:nvPr/>
        </p:nvSpPr>
        <p:spPr bwMode="auto">
          <a:xfrm>
            <a:off x="5678488" y="4162425"/>
            <a:ext cx="15875" cy="3127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48" name="Line 67"/>
          <p:cNvSpPr>
            <a:spLocks noChangeShapeType="1"/>
          </p:cNvSpPr>
          <p:nvPr/>
        </p:nvSpPr>
        <p:spPr bwMode="auto">
          <a:xfrm>
            <a:off x="5689600" y="5018088"/>
            <a:ext cx="15875" cy="3127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49" name="Text Box 68"/>
          <p:cNvSpPr txBox="1">
            <a:spLocks noChangeArrowheads="1"/>
          </p:cNvSpPr>
          <p:nvPr/>
        </p:nvSpPr>
        <p:spPr bwMode="auto">
          <a:xfrm>
            <a:off x="6061075" y="3768725"/>
            <a:ext cx="9604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1600" b="0">
                <a:solidFill>
                  <a:srgbClr val="000000"/>
                </a:solidFill>
                <a:latin typeface="Comic Sans MS" pitchFamily="66" charset="0"/>
                <a:ea typeface="+mn-ea"/>
              </a:rPr>
              <a:t>Bob’s </a:t>
            </a:r>
          </a:p>
          <a:p>
            <a:pPr algn="r" eaLnBrk="0" hangingPunct="0">
              <a:defRPr/>
            </a:pPr>
            <a:r>
              <a:rPr lang="en-US" sz="1600" b="0">
                <a:solidFill>
                  <a:srgbClr val="000000"/>
                </a:solidFill>
                <a:latin typeface="Comic Sans MS" pitchFamily="66" charset="0"/>
                <a:ea typeface="+mn-ea"/>
              </a:rPr>
              <a:t>public</a:t>
            </a:r>
          </a:p>
          <a:p>
            <a:pPr algn="r" eaLnBrk="0" hangingPunct="0">
              <a:defRPr/>
            </a:pPr>
            <a:r>
              <a:rPr lang="en-US" sz="1600" b="0">
                <a:solidFill>
                  <a:srgbClr val="000000"/>
                </a:solidFill>
                <a:latin typeface="Comic Sans MS" pitchFamily="66" charset="0"/>
                <a:ea typeface="+mn-ea"/>
              </a:rPr>
              <a:t>key </a:t>
            </a:r>
          </a:p>
        </p:txBody>
      </p:sp>
      <p:pic>
        <p:nvPicPr>
          <p:cNvPr id="150" name="Picture 69" descr="BS00768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7038975" y="3849688"/>
            <a:ext cx="458788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1" name="Group 70"/>
          <p:cNvGrpSpPr>
            <a:grpSpLocks/>
          </p:cNvGrpSpPr>
          <p:nvPr/>
        </p:nvGrpSpPr>
        <p:grpSpPr bwMode="auto">
          <a:xfrm>
            <a:off x="6981825" y="4175125"/>
            <a:ext cx="482600" cy="603250"/>
            <a:chOff x="2997" y="2073"/>
            <a:chExt cx="304" cy="380"/>
          </a:xfrm>
        </p:grpSpPr>
        <p:grpSp>
          <p:nvGrpSpPr>
            <p:cNvPr id="247855" name="Group 71"/>
            <p:cNvGrpSpPr>
              <a:grpSpLocks/>
            </p:cNvGrpSpPr>
            <p:nvPr/>
          </p:nvGrpSpPr>
          <p:grpSpPr bwMode="auto">
            <a:xfrm>
              <a:off x="2997" y="2144"/>
              <a:ext cx="304" cy="309"/>
              <a:chOff x="2997" y="2144"/>
              <a:chExt cx="304" cy="309"/>
            </a:xfrm>
          </p:grpSpPr>
          <p:sp>
            <p:nvSpPr>
              <p:cNvPr id="154" name="Text Box 72"/>
              <p:cNvSpPr txBox="1">
                <a:spLocks noChangeArrowheads="1"/>
              </p:cNvSpPr>
              <p:nvPr/>
            </p:nvSpPr>
            <p:spPr bwMode="auto">
              <a:xfrm>
                <a:off x="2997" y="2144"/>
                <a:ext cx="26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K </a:t>
                </a:r>
              </a:p>
            </p:txBody>
          </p:sp>
          <p:sp>
            <p:nvSpPr>
              <p:cNvPr id="155" name="Text Box 73"/>
              <p:cNvSpPr txBox="1">
                <a:spLocks noChangeArrowheads="1"/>
              </p:cNvSpPr>
              <p:nvPr/>
            </p:nvSpPr>
            <p:spPr bwMode="auto">
              <a:xfrm>
                <a:off x="3104" y="2241"/>
                <a:ext cx="19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B</a:t>
                </a:r>
              </a:p>
            </p:txBody>
          </p:sp>
        </p:grpSp>
        <p:sp>
          <p:nvSpPr>
            <p:cNvPr id="153" name="Text Box 74"/>
            <p:cNvSpPr txBox="1">
              <a:spLocks noChangeArrowheads="1"/>
            </p:cNvSpPr>
            <p:nvPr/>
          </p:nvSpPr>
          <p:spPr bwMode="auto">
            <a:xfrm>
              <a:off x="3113" y="2073"/>
              <a:ext cx="17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+</a:t>
              </a:r>
            </a:p>
          </p:txBody>
        </p:sp>
      </p:grpSp>
      <p:sp>
        <p:nvSpPr>
          <p:cNvPr id="156" name="Line 75"/>
          <p:cNvSpPr>
            <a:spLocks noChangeShapeType="1"/>
          </p:cNvSpPr>
          <p:nvPr/>
        </p:nvSpPr>
        <p:spPr bwMode="auto">
          <a:xfrm flipV="1">
            <a:off x="7105650" y="4217988"/>
            <a:ext cx="423863" cy="7937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57" name="Line 76"/>
          <p:cNvSpPr>
            <a:spLocks noChangeShapeType="1"/>
          </p:cNvSpPr>
          <p:nvPr/>
        </p:nvSpPr>
        <p:spPr bwMode="auto">
          <a:xfrm>
            <a:off x="5681663" y="5707063"/>
            <a:ext cx="873125" cy="211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58" name="Line 77"/>
          <p:cNvSpPr>
            <a:spLocks noChangeShapeType="1"/>
          </p:cNvSpPr>
          <p:nvPr/>
        </p:nvSpPr>
        <p:spPr bwMode="auto">
          <a:xfrm flipH="1">
            <a:off x="7299325" y="5700713"/>
            <a:ext cx="873125" cy="211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59" name="Text Box 78"/>
          <p:cNvSpPr txBox="1">
            <a:spLocks noChangeArrowheads="1"/>
          </p:cNvSpPr>
          <p:nvPr/>
        </p:nvSpPr>
        <p:spPr bwMode="auto">
          <a:xfrm>
            <a:off x="6170613" y="5765800"/>
            <a:ext cx="14398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rPr>
              <a:t>equal</a:t>
            </a:r>
          </a:p>
          <a:p>
            <a:pPr algn="ctr" eaLnBrk="0" hangingPunct="0">
              <a:defRPr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rPr>
              <a:t> ?</a:t>
            </a:r>
          </a:p>
        </p:txBody>
      </p:sp>
      <p:sp>
        <p:nvSpPr>
          <p:cNvPr id="160" name="Freeform 81"/>
          <p:cNvSpPr>
            <a:spLocks/>
          </p:cNvSpPr>
          <p:nvPr/>
        </p:nvSpPr>
        <p:spPr bwMode="auto">
          <a:xfrm>
            <a:off x="1524000" y="2705100"/>
            <a:ext cx="3786188" cy="3294063"/>
          </a:xfrm>
          <a:custGeom>
            <a:avLst/>
            <a:gdLst/>
            <a:ahLst/>
            <a:cxnLst>
              <a:cxn ang="0">
                <a:pos x="0" y="2075"/>
              </a:cxn>
              <a:cxn ang="0">
                <a:pos x="2090" y="2075"/>
              </a:cxn>
              <a:cxn ang="0">
                <a:pos x="2082" y="0"/>
              </a:cxn>
              <a:cxn ang="0">
                <a:pos x="2385" y="0"/>
              </a:cxn>
            </a:cxnLst>
            <a:rect l="0" t="0" r="r" b="b"/>
            <a:pathLst>
              <a:path w="2385" h="2075">
                <a:moveTo>
                  <a:pt x="0" y="2075"/>
                </a:moveTo>
                <a:lnTo>
                  <a:pt x="2090" y="2075"/>
                </a:lnTo>
                <a:lnTo>
                  <a:pt x="2082" y="0"/>
                </a:lnTo>
                <a:lnTo>
                  <a:pt x="2385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400" b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pic>
        <p:nvPicPr>
          <p:cNvPr id="247854" name="Picture 15" descr="Al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1700213"/>
            <a:ext cx="4889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49" grpId="0"/>
      <p:bldP spid="15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Key Distribution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Problem</a:t>
            </a:r>
          </a:p>
          <a:p>
            <a:pPr lvl="1">
              <a:defRPr/>
            </a:pPr>
            <a:r>
              <a:rPr lang="en-US" dirty="0" smtClean="0"/>
              <a:t>How can Alice and Bob </a:t>
            </a:r>
            <a:r>
              <a:rPr lang="en-US" dirty="0" smtClean="0">
                <a:solidFill>
                  <a:srgbClr val="FF0000"/>
                </a:solidFill>
              </a:rPr>
              <a:t>share the common secret key</a:t>
            </a:r>
          </a:p>
          <a:p>
            <a:pPr lvl="1">
              <a:defRPr/>
            </a:pPr>
            <a:r>
              <a:rPr lang="en-US" dirty="0" smtClean="0"/>
              <a:t>How does Alice know Bob’s public key does be </a:t>
            </a:r>
            <a:r>
              <a:rPr lang="en-US" dirty="0" smtClean="0">
                <a:solidFill>
                  <a:srgbClr val="FF0000"/>
                </a:solidFill>
              </a:rPr>
              <a:t>Bob’s public key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Solution</a:t>
            </a:r>
          </a:p>
          <a:p>
            <a:pPr lvl="1">
              <a:defRPr/>
            </a:pPr>
            <a:r>
              <a:rPr lang="en-US" altLang="zh-CN" dirty="0" err="1" smtClean="0"/>
              <a:t>Diffie</a:t>
            </a:r>
            <a:r>
              <a:rPr lang="en-US" altLang="zh-CN" dirty="0" smtClean="0"/>
              <a:t>-Hellman Key Exchange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Trusted certification authority (CA)</a:t>
            </a:r>
          </a:p>
          <a:p>
            <a:pPr lvl="1">
              <a:defRPr/>
            </a:pPr>
            <a:r>
              <a:rPr lang="en-US" dirty="0" smtClean="0"/>
              <a:t>Certificate for public key</a:t>
            </a:r>
            <a:endParaRPr lang="en-US" dirty="0"/>
          </a:p>
        </p:txBody>
      </p:sp>
      <p:sp>
        <p:nvSpPr>
          <p:cNvPr id="24883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CAB11-5487-4E2A-AE12-40CD8AB2611A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Attack Key Distribution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4429125"/>
            <a:ext cx="8569325" cy="187960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Record and playback</a:t>
            </a:r>
          </a:p>
          <a:p>
            <a:pPr lvl="1"/>
            <a:r>
              <a:rPr lang="en-US" altLang="zh-CN" smtClean="0"/>
              <a:t>Still account for large part of secret holes</a:t>
            </a:r>
          </a:p>
          <a:p>
            <a:pPr lvl="1"/>
            <a:r>
              <a:rPr lang="en-US" altLang="zh-CN" smtClean="0"/>
              <a:t>Needs proper use of </a:t>
            </a:r>
            <a:r>
              <a:rPr lang="en-US" altLang="zh-CN" smtClean="0">
                <a:solidFill>
                  <a:srgbClr val="0000FF"/>
                </a:solidFill>
              </a:rPr>
              <a:t>timestamp and nonce</a:t>
            </a:r>
          </a:p>
        </p:txBody>
      </p:sp>
      <p:sp>
        <p:nvSpPr>
          <p:cNvPr id="2498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2C1E2-5EC3-4F12-A388-FC9E1E73212E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grpSp>
        <p:nvGrpSpPr>
          <p:cNvPr id="249860" name="组合 60"/>
          <p:cNvGrpSpPr>
            <a:grpSpLocks/>
          </p:cNvGrpSpPr>
          <p:nvPr/>
        </p:nvGrpSpPr>
        <p:grpSpPr bwMode="auto">
          <a:xfrm>
            <a:off x="1406525" y="1357313"/>
            <a:ext cx="6165850" cy="3182937"/>
            <a:chOff x="1628762" y="1357298"/>
            <a:chExt cx="6165850" cy="3182937"/>
          </a:xfrm>
        </p:grpSpPr>
        <p:pic>
          <p:nvPicPr>
            <p:cNvPr id="249861" name="Picture 5" descr="Alic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28762" y="1771635"/>
              <a:ext cx="698500" cy="86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9862" name="Picture 6" descr="Ev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29024" y="3244835"/>
              <a:ext cx="1082675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9863" name="Picture 7" descr="Bob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80124" y="1720835"/>
              <a:ext cx="8128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2347900" y="2116123"/>
              <a:ext cx="3798887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2643175" y="1357298"/>
              <a:ext cx="3046412" cy="6334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4424350" y="1479535"/>
              <a:ext cx="13239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b="0">
                  <a:solidFill>
                    <a:srgbClr val="808080"/>
                  </a:solidFill>
                  <a:latin typeface="Comic Sans MS" pitchFamily="66" charset="0"/>
                  <a:ea typeface="+mn-ea"/>
                </a:rPr>
                <a:t>“I’m Alice”</a:t>
              </a: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2617775" y="1393810"/>
              <a:ext cx="9112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0" dirty="0">
                  <a:solidFill>
                    <a:srgbClr val="808080"/>
                  </a:solidFill>
                  <a:latin typeface="Comic Sans MS" pitchFamily="66" charset="0"/>
                  <a:ea typeface="+mn-ea"/>
                </a:rPr>
                <a:t>Alice’s </a:t>
              </a:r>
            </a:p>
            <a:p>
              <a:pPr algn="ctr" eaLnBrk="0" hangingPunct="0">
                <a:defRPr/>
              </a:pPr>
              <a:r>
                <a:rPr lang="en-US" sz="1600" b="0" dirty="0">
                  <a:solidFill>
                    <a:srgbClr val="808080"/>
                  </a:solidFill>
                  <a:latin typeface="Comic Sans MS" pitchFamily="66" charset="0"/>
                  <a:ea typeface="+mn-ea"/>
                </a:rPr>
                <a:t>IP </a:t>
              </a:r>
              <a:r>
                <a:rPr lang="en-US" sz="1600" b="0" dirty="0" err="1">
                  <a:solidFill>
                    <a:srgbClr val="808080"/>
                  </a:solidFill>
                  <a:latin typeface="Comic Sans MS" pitchFamily="66" charset="0"/>
                  <a:ea typeface="+mn-ea"/>
                </a:rPr>
                <a:t>addr</a:t>
              </a:r>
              <a:endParaRPr lang="en-US" sz="1600" b="0" dirty="0">
                <a:solidFill>
                  <a:srgbClr val="80808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H="1">
              <a:off x="3486137" y="1366823"/>
              <a:ext cx="0" cy="623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3433750" y="1379523"/>
              <a:ext cx="9493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0" dirty="0">
                  <a:solidFill>
                    <a:srgbClr val="808080"/>
                  </a:solidFill>
                  <a:latin typeface="Comic Sans MS" pitchFamily="66" charset="0"/>
                  <a:ea typeface="+mn-ea"/>
                </a:rPr>
                <a:t>Secret </a:t>
              </a:r>
              <a:br>
                <a:rPr lang="en-US" sz="1600" b="0" dirty="0">
                  <a:solidFill>
                    <a:srgbClr val="808080"/>
                  </a:solidFill>
                  <a:latin typeface="Comic Sans MS" pitchFamily="66" charset="0"/>
                  <a:ea typeface="+mn-ea"/>
                </a:rPr>
              </a:br>
              <a:r>
                <a:rPr lang="en-US" sz="1600" b="0" dirty="0">
                  <a:solidFill>
                    <a:srgbClr val="808080"/>
                  </a:solidFill>
                  <a:latin typeface="Comic Sans MS" pitchFamily="66" charset="0"/>
                  <a:ea typeface="+mn-ea"/>
                </a:rPr>
                <a:t>info</a:t>
              </a:r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4495787" y="1366823"/>
              <a:ext cx="0" cy="623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49871" name="Group 15"/>
            <p:cNvGrpSpPr>
              <a:grpSpLocks/>
            </p:cNvGrpSpPr>
            <p:nvPr/>
          </p:nvGrpSpPr>
          <p:grpSpPr bwMode="auto">
            <a:xfrm>
              <a:off x="4440224" y="2274873"/>
              <a:ext cx="1514475" cy="633412"/>
              <a:chOff x="984" y="2719"/>
              <a:chExt cx="954" cy="399"/>
            </a:xfrm>
          </p:grpSpPr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1000" y="2719"/>
                <a:ext cx="938" cy="39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45" name="Text Box 17"/>
              <p:cNvSpPr txBox="1">
                <a:spLocks noChangeArrowheads="1"/>
              </p:cNvSpPr>
              <p:nvPr/>
            </p:nvSpPr>
            <p:spPr bwMode="auto">
              <a:xfrm>
                <a:off x="1578" y="2793"/>
                <a:ext cx="3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b="0" dirty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OK</a:t>
                </a:r>
              </a:p>
            </p:txBody>
          </p:sp>
          <p:sp>
            <p:nvSpPr>
              <p:cNvPr id="46" name="Text Box 18"/>
              <p:cNvSpPr txBox="1">
                <a:spLocks noChangeArrowheads="1"/>
              </p:cNvSpPr>
              <p:nvPr/>
            </p:nvSpPr>
            <p:spPr bwMode="auto">
              <a:xfrm>
                <a:off x="984" y="2742"/>
                <a:ext cx="57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Alice’s </a:t>
                </a:r>
              </a:p>
              <a:p>
                <a:pPr algn="ctr" eaLnBrk="0" hangingPunct="0">
                  <a:defRPr/>
                </a:pPr>
                <a:r>
                  <a:rPr lang="en-US" sz="16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IP addr</a:t>
                </a:r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 flipH="1">
                <a:off x="1531" y="2725"/>
                <a:ext cx="0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5765787" y="1650985"/>
              <a:ext cx="56197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pic>
          <p:nvPicPr>
            <p:cNvPr id="249873" name="Picture 21" descr="EN00179_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87674" y="3387710"/>
              <a:ext cx="862013" cy="66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995600" y="2157398"/>
              <a:ext cx="623887" cy="12922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 flipH="1">
              <a:off x="4483087" y="2265348"/>
              <a:ext cx="1857375" cy="155416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grpSp>
          <p:nvGrpSpPr>
            <p:cNvPr id="249876" name="Group 24"/>
            <p:cNvGrpSpPr>
              <a:grpSpLocks/>
            </p:cNvGrpSpPr>
            <p:nvPr/>
          </p:nvGrpSpPr>
          <p:grpSpPr bwMode="auto">
            <a:xfrm>
              <a:off x="4664062" y="3419460"/>
              <a:ext cx="3130550" cy="633413"/>
              <a:chOff x="790" y="1799"/>
              <a:chExt cx="1972" cy="399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806" y="1799"/>
                <a:ext cx="1919" cy="39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4" name="Text Box 26"/>
              <p:cNvSpPr txBox="1">
                <a:spLocks noChangeArrowheads="1"/>
              </p:cNvSpPr>
              <p:nvPr/>
            </p:nvSpPr>
            <p:spPr bwMode="auto">
              <a:xfrm>
                <a:off x="1928" y="1876"/>
                <a:ext cx="83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“I’m Alice”</a:t>
                </a:r>
              </a:p>
            </p:txBody>
          </p:sp>
          <p:sp>
            <p:nvSpPr>
              <p:cNvPr id="55" name="Text Box 27"/>
              <p:cNvSpPr txBox="1">
                <a:spLocks noChangeArrowheads="1"/>
              </p:cNvSpPr>
              <p:nvPr/>
            </p:nvSpPr>
            <p:spPr bwMode="auto">
              <a:xfrm>
                <a:off x="790" y="1822"/>
                <a:ext cx="57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Alice’s </a:t>
                </a:r>
              </a:p>
              <a:p>
                <a:pPr algn="ctr" eaLnBrk="0" hangingPunct="0">
                  <a:defRPr/>
                </a:pPr>
                <a:r>
                  <a:rPr lang="en-US" sz="16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IP addr</a:t>
                </a:r>
              </a:p>
            </p:txBody>
          </p:sp>
          <p:sp>
            <p:nvSpPr>
              <p:cNvPr id="56" name="Line 28"/>
              <p:cNvSpPr>
                <a:spLocks noChangeShapeType="1"/>
              </p:cNvSpPr>
              <p:nvPr/>
            </p:nvSpPr>
            <p:spPr bwMode="auto">
              <a:xfrm flipH="1">
                <a:off x="1337" y="1805"/>
                <a:ext cx="0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7" name="Text Box 29"/>
              <p:cNvSpPr txBox="1">
                <a:spLocks noChangeArrowheads="1"/>
              </p:cNvSpPr>
              <p:nvPr/>
            </p:nvSpPr>
            <p:spPr bwMode="auto">
              <a:xfrm>
                <a:off x="1304" y="1813"/>
                <a:ext cx="5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b="0" dirty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Secret</a:t>
                </a:r>
                <a:br>
                  <a:rPr lang="en-US" sz="1600" b="0" dirty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</a:br>
                <a:r>
                  <a:rPr lang="en-US" sz="1600" b="0" dirty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info</a:t>
                </a:r>
              </a:p>
            </p:txBody>
          </p:sp>
          <p:sp>
            <p:nvSpPr>
              <p:cNvPr id="58" name="Line 30"/>
              <p:cNvSpPr>
                <a:spLocks noChangeShapeType="1"/>
              </p:cNvSpPr>
              <p:nvPr/>
            </p:nvSpPr>
            <p:spPr bwMode="auto">
              <a:xfrm flipH="1">
                <a:off x="1973" y="1805"/>
                <a:ext cx="0" cy="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5686412" y="2792398"/>
              <a:ext cx="679450" cy="579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H="1">
              <a:off x="4835512" y="2928923"/>
              <a:ext cx="365125" cy="292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Attack Key Distribution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2786063"/>
            <a:ext cx="8569325" cy="35226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Middle attack</a:t>
            </a:r>
          </a:p>
          <a:p>
            <a:pPr lvl="1">
              <a:defRPr/>
            </a:pPr>
            <a:r>
              <a:rPr lang="en-US" dirty="0" smtClean="0"/>
              <a:t>Trudy poses as Alice (to Bob) and as Bob (to Alice)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Hard to detect</a:t>
            </a:r>
          </a:p>
          <a:p>
            <a:pPr lvl="1">
              <a:defRPr/>
            </a:pPr>
            <a:r>
              <a:rPr lang="en-US" dirty="0" smtClean="0">
                <a:latin typeface="Comic Sans MS" pitchFamily="66" charset="0"/>
              </a:rPr>
              <a:t>Bob receives everything that Alice sends, and vice versa</a:t>
            </a:r>
          </a:p>
          <a:p>
            <a:pPr lvl="1">
              <a:defRPr/>
            </a:pPr>
            <a:r>
              <a:rPr lang="en-US" dirty="0" smtClean="0">
                <a:latin typeface="Comic Sans MS" pitchFamily="66" charset="0"/>
              </a:rPr>
              <a:t>But Trudy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receives all messages </a:t>
            </a:r>
            <a:r>
              <a:rPr lang="en-US" dirty="0" smtClean="0">
                <a:latin typeface="Comic Sans MS" pitchFamily="66" charset="0"/>
              </a:rPr>
              <a:t>as well!</a:t>
            </a:r>
            <a:endParaRPr lang="en-US" dirty="0"/>
          </a:p>
        </p:txBody>
      </p:sp>
      <p:sp>
        <p:nvSpPr>
          <p:cNvPr id="2508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EF65E-5B59-4F76-A858-38983EE70261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pic>
        <p:nvPicPr>
          <p:cNvPr id="250884" name="Picture 5" descr="Ev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1913" y="1597025"/>
            <a:ext cx="954087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0885" name="Line 7"/>
          <p:cNvSpPr>
            <a:spLocks noChangeShapeType="1"/>
          </p:cNvSpPr>
          <p:nvPr/>
        </p:nvSpPr>
        <p:spPr bwMode="auto">
          <a:xfrm>
            <a:off x="1549400" y="2071688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886" name="Line 9"/>
          <p:cNvSpPr>
            <a:spLocks noChangeShapeType="1"/>
          </p:cNvSpPr>
          <p:nvPr/>
        </p:nvSpPr>
        <p:spPr bwMode="auto">
          <a:xfrm>
            <a:off x="4795838" y="2078038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 bwMode="auto">
          <a:xfrm>
            <a:off x="1655763" y="1562100"/>
            <a:ext cx="1919287" cy="450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</a:rPr>
              <a:t>Key Exchange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4919663" y="1562100"/>
            <a:ext cx="1917700" cy="450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</a:rPr>
              <a:t>Key Exchange</a:t>
            </a:r>
          </a:p>
        </p:txBody>
      </p:sp>
      <p:sp>
        <p:nvSpPr>
          <p:cNvPr id="250889" name="Line 7"/>
          <p:cNvSpPr>
            <a:spLocks noChangeShapeType="1"/>
          </p:cNvSpPr>
          <p:nvPr/>
        </p:nvSpPr>
        <p:spPr bwMode="auto">
          <a:xfrm>
            <a:off x="1549400" y="2590800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0890" name="Line 7"/>
          <p:cNvSpPr>
            <a:spLocks noChangeShapeType="1"/>
          </p:cNvSpPr>
          <p:nvPr/>
        </p:nvSpPr>
        <p:spPr bwMode="auto">
          <a:xfrm>
            <a:off x="4789488" y="2590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 bwMode="auto">
          <a:xfrm>
            <a:off x="1655763" y="2103438"/>
            <a:ext cx="1919287" cy="450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</a:rPr>
              <a:t>Msg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</a:rPr>
              <a:t> Exchange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4941888" y="2103438"/>
            <a:ext cx="1919287" cy="4508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2000" b="0" dirty="0" err="1">
                <a:solidFill>
                  <a:schemeClr val="tx1"/>
                </a:solidFill>
                <a:latin typeface="Times New Roman" pitchFamily="18" charset="0"/>
              </a:rPr>
              <a:t>Msg</a:t>
            </a:r>
            <a:r>
              <a:rPr lang="en-US" sz="2000" b="0" dirty="0">
                <a:solidFill>
                  <a:schemeClr val="tx1"/>
                </a:solidFill>
                <a:latin typeface="Times New Roman" pitchFamily="18" charset="0"/>
              </a:rPr>
              <a:t> Exchange</a:t>
            </a:r>
          </a:p>
        </p:txBody>
      </p:sp>
      <p:pic>
        <p:nvPicPr>
          <p:cNvPr id="250893" name="Picture 5" descr="Al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703388"/>
            <a:ext cx="6985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894" name="Picture 7" descr="B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950" y="1735138"/>
            <a:ext cx="812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3014C2-C60E-4B94-858D-A918C1C6F4CF}" type="slidenum">
              <a:rPr lang="en-US" altLang="zh-CN" smtClean="0">
                <a:ea typeface="宋体" charset="-122"/>
              </a:rPr>
              <a:pPr/>
              <a:t>76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Diffie-Hellman Key Exchange (1)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15843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Preliminary</a:t>
            </a:r>
          </a:p>
          <a:p>
            <a:pPr lvl="1" eaLnBrk="1" hangingPunct="1"/>
            <a:r>
              <a:rPr lang="en-US" altLang="zh-CN" sz="2000" smtClean="0"/>
              <a:t>Large prime </a:t>
            </a:r>
            <a:r>
              <a:rPr lang="en-US" altLang="zh-CN" sz="2000" smtClean="0">
                <a:latin typeface="Comic Sans MS" pitchFamily="66" charset="0"/>
              </a:rPr>
              <a:t>P</a:t>
            </a:r>
            <a:r>
              <a:rPr lang="en-US" altLang="zh-CN" sz="2000" smtClean="0"/>
              <a:t> known to the world</a:t>
            </a:r>
          </a:p>
          <a:p>
            <a:pPr lvl="1" eaLnBrk="1" hangingPunct="1"/>
            <a:r>
              <a:rPr lang="en-US" altLang="zh-CN" sz="2000" smtClean="0"/>
              <a:t>Generator </a:t>
            </a:r>
            <a:r>
              <a:rPr lang="en-US" altLang="zh-CN" sz="2000" smtClean="0">
                <a:latin typeface="Comic Sans MS" pitchFamily="66" charset="0"/>
              </a:rPr>
              <a:t>g</a:t>
            </a:r>
            <a:r>
              <a:rPr lang="en-US" altLang="zh-CN" sz="2000" smtClean="0"/>
              <a:t> of </a:t>
            </a:r>
            <a:r>
              <a:rPr lang="en-US" altLang="zh-CN" sz="2000" smtClean="0">
                <a:latin typeface="Comic Sans MS" pitchFamily="66" charset="0"/>
              </a:rPr>
              <a:t>Z</a:t>
            </a:r>
            <a:r>
              <a:rPr lang="en-US" altLang="zh-CN" sz="2000" baseline="-25000" smtClean="0">
                <a:latin typeface="Comic Sans MS" pitchFamily="66" charset="0"/>
              </a:rPr>
              <a:t>p</a:t>
            </a:r>
            <a:r>
              <a:rPr lang="en-US" altLang="zh-CN" sz="2000" baseline="30000" smtClean="0">
                <a:latin typeface="Comic Sans MS" pitchFamily="66" charset="0"/>
              </a:rPr>
              <a:t>*</a:t>
            </a:r>
            <a:r>
              <a:rPr lang="en-US" altLang="zh-CN" sz="2000" smtClean="0"/>
              <a:t> known to the world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A</a:t>
            </a:r>
            <a:r>
              <a:rPr lang="en-US" altLang="zh-CN" sz="2000" smtClean="0"/>
              <a:t> and </a:t>
            </a:r>
            <a:r>
              <a:rPr lang="en-US" altLang="zh-CN" sz="2000" smtClean="0">
                <a:latin typeface="Comic Sans MS" pitchFamily="66" charset="0"/>
              </a:rPr>
              <a:t>B</a:t>
            </a:r>
            <a:r>
              <a:rPr lang="en-US" altLang="zh-CN" sz="2000" smtClean="0"/>
              <a:t> do </a:t>
            </a:r>
            <a:r>
              <a:rPr lang="en-US" altLang="zh-CN" sz="2000" smtClean="0">
                <a:solidFill>
                  <a:schemeClr val="hlink"/>
                </a:solidFill>
              </a:rPr>
              <a:t>not share any secret value</a:t>
            </a:r>
          </a:p>
        </p:txBody>
      </p:sp>
      <p:pic>
        <p:nvPicPr>
          <p:cNvPr id="42291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8888" y="3052763"/>
            <a:ext cx="5260975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818B1-3D71-4BD7-8C8A-E578CB8262FE}" type="slidenum">
              <a:rPr lang="en-US" altLang="zh-CN" smtClean="0">
                <a:ea typeface="宋体" charset="-122"/>
              </a:rPr>
              <a:pPr/>
              <a:t>77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Diffie-Hellman Key Exchange (2)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The 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itchFamily="66" charset="0"/>
              </a:rPr>
              <a:t>D-H</a:t>
            </a:r>
            <a:r>
              <a:rPr lang="en-US" altLang="zh-CN" sz="2400" dirty="0" smtClean="0">
                <a:solidFill>
                  <a:schemeClr val="hlink"/>
                </a:solidFill>
              </a:rPr>
              <a:t> Protocol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A picks at random a number </a:t>
            </a:r>
            <a:r>
              <a:rPr lang="en-US" altLang="zh-CN" sz="2000" dirty="0" smtClean="0">
                <a:latin typeface="Comic Sans MS" pitchFamily="66" charset="0"/>
              </a:rPr>
              <a:t>X 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altLang="zh-CN" sz="2000" dirty="0" smtClean="0">
                <a:latin typeface="Comic Sans MS" pitchFamily="66" charset="0"/>
              </a:rPr>
              <a:t> {1, 2, …, P–1}</a:t>
            </a:r>
            <a:r>
              <a:rPr lang="en-US" altLang="zh-CN" sz="2000" dirty="0" smtClean="0"/>
              <a:t> and sends to B the value </a:t>
            </a:r>
            <a:r>
              <a:rPr lang="en-US" altLang="zh-CN" sz="2000" dirty="0" err="1" smtClean="0">
                <a:latin typeface="Comic Sans MS" pitchFamily="66" charset="0"/>
              </a:rPr>
              <a:t>g</a:t>
            </a:r>
            <a:r>
              <a:rPr lang="en-US" altLang="zh-CN" sz="2000" baseline="30000" dirty="0" err="1" smtClean="0">
                <a:latin typeface="Comic Sans MS" pitchFamily="66" charset="0"/>
              </a:rPr>
              <a:t>X</a:t>
            </a:r>
            <a:r>
              <a:rPr lang="en-US" altLang="zh-CN" sz="2000" dirty="0" smtClean="0">
                <a:latin typeface="Comic Sans MS" pitchFamily="66" charset="0"/>
              </a:rPr>
              <a:t>(mod P)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B picks at random a number </a:t>
            </a:r>
            <a:r>
              <a:rPr lang="en-US" altLang="zh-CN" sz="2000" dirty="0" smtClean="0">
                <a:latin typeface="Comic Sans MS" pitchFamily="66" charset="0"/>
              </a:rPr>
              <a:t>Y 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 </a:t>
            </a:r>
            <a:r>
              <a:rPr lang="en-US" altLang="zh-CN" sz="2000" dirty="0" smtClean="0">
                <a:latin typeface="Comic Sans MS" pitchFamily="66" charset="0"/>
              </a:rPr>
              <a:t>{1, 2, …, P–1}</a:t>
            </a:r>
            <a:r>
              <a:rPr lang="en-US" altLang="zh-CN" sz="2000" dirty="0" smtClean="0"/>
              <a:t> and sends to A the value </a:t>
            </a:r>
            <a:r>
              <a:rPr lang="en-US" altLang="zh-CN" sz="2000" dirty="0" err="1" smtClean="0">
                <a:latin typeface="Comic Sans MS" pitchFamily="66" charset="0"/>
              </a:rPr>
              <a:t>g</a:t>
            </a:r>
            <a:r>
              <a:rPr lang="en-US" altLang="zh-CN" sz="2000" baseline="30000" dirty="0" err="1" smtClean="0">
                <a:latin typeface="Comic Sans MS" pitchFamily="66" charset="0"/>
              </a:rPr>
              <a:t>Y</a:t>
            </a:r>
            <a:r>
              <a:rPr lang="en-US" altLang="zh-CN" sz="2000" dirty="0" smtClean="0">
                <a:latin typeface="Comic Sans MS" pitchFamily="66" charset="0"/>
              </a:rPr>
              <a:t>(mod P)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A computes </a:t>
            </a:r>
            <a:r>
              <a:rPr lang="en-US" altLang="zh-CN" sz="2000" dirty="0" smtClean="0">
                <a:latin typeface="Comic Sans MS" pitchFamily="66" charset="0"/>
              </a:rPr>
              <a:t>(</a:t>
            </a:r>
            <a:r>
              <a:rPr lang="en-US" altLang="zh-CN" sz="2000" dirty="0" err="1" smtClean="0">
                <a:latin typeface="Comic Sans MS" pitchFamily="66" charset="0"/>
              </a:rPr>
              <a:t>g</a:t>
            </a:r>
            <a:r>
              <a:rPr lang="en-US" altLang="zh-CN" sz="2000" baseline="30000" dirty="0" err="1" smtClean="0">
                <a:latin typeface="Comic Sans MS" pitchFamily="66" charset="0"/>
              </a:rPr>
              <a:t>Y</a:t>
            </a:r>
            <a:r>
              <a:rPr lang="en-US" altLang="zh-CN" sz="2000" dirty="0" smtClean="0">
                <a:latin typeface="Comic Sans MS" pitchFamily="66" charset="0"/>
              </a:rPr>
              <a:t>)</a:t>
            </a:r>
            <a:r>
              <a:rPr lang="en-US" altLang="zh-CN" sz="2000" baseline="30000" dirty="0" smtClean="0">
                <a:latin typeface="Comic Sans MS" pitchFamily="66" charset="0"/>
              </a:rPr>
              <a:t>X</a:t>
            </a:r>
            <a:r>
              <a:rPr lang="en-US" altLang="zh-CN" sz="2000" dirty="0" smtClean="0"/>
              <a:t> (</a:t>
            </a:r>
            <a:r>
              <a:rPr lang="en-US" altLang="zh-CN" sz="2100" dirty="0" smtClean="0">
                <a:latin typeface="Comic Sans MS" pitchFamily="66" charset="0"/>
              </a:rPr>
              <a:t>mod P</a:t>
            </a:r>
            <a:r>
              <a:rPr lang="en-US" altLang="zh-CN" sz="2000" dirty="0" smtClean="0"/>
              <a:t>) = </a:t>
            </a:r>
            <a:r>
              <a:rPr lang="en-US" altLang="zh-CN" sz="2000" dirty="0" err="1" smtClean="0">
                <a:latin typeface="Comic Sans MS" pitchFamily="66" charset="0"/>
              </a:rPr>
              <a:t>g</a:t>
            </a:r>
            <a:r>
              <a:rPr lang="en-US" altLang="zh-CN" sz="2000" baseline="30000" dirty="0" err="1" smtClean="0">
                <a:latin typeface="Comic Sans MS" pitchFamily="66" charset="0"/>
              </a:rPr>
              <a:t>XY</a:t>
            </a:r>
            <a:r>
              <a:rPr lang="en-US" altLang="zh-CN" sz="2000" dirty="0" smtClean="0">
                <a:latin typeface="Comic Sans MS" pitchFamily="66" charset="0"/>
              </a:rPr>
              <a:t>(mod P)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B computes </a:t>
            </a:r>
            <a:r>
              <a:rPr lang="en-US" altLang="zh-CN" sz="2000" dirty="0" smtClean="0">
                <a:latin typeface="Comic Sans MS" pitchFamily="66" charset="0"/>
              </a:rPr>
              <a:t>(</a:t>
            </a:r>
            <a:r>
              <a:rPr lang="en-US" altLang="zh-CN" sz="2000" dirty="0" err="1" smtClean="0">
                <a:latin typeface="Comic Sans MS" pitchFamily="66" charset="0"/>
              </a:rPr>
              <a:t>g</a:t>
            </a:r>
            <a:r>
              <a:rPr lang="en-US" altLang="zh-CN" sz="2000" baseline="30000" dirty="0" err="1" smtClean="0">
                <a:latin typeface="Comic Sans MS" pitchFamily="66" charset="0"/>
              </a:rPr>
              <a:t>X</a:t>
            </a:r>
            <a:r>
              <a:rPr lang="en-US" altLang="zh-CN" sz="2000" dirty="0" smtClean="0">
                <a:latin typeface="Comic Sans MS" pitchFamily="66" charset="0"/>
              </a:rPr>
              <a:t>)</a:t>
            </a:r>
            <a:r>
              <a:rPr lang="en-US" altLang="zh-CN" sz="2000" baseline="30000" dirty="0" smtClean="0">
                <a:latin typeface="Comic Sans MS" pitchFamily="66" charset="0"/>
              </a:rPr>
              <a:t>Y</a:t>
            </a:r>
            <a:r>
              <a:rPr lang="en-US" altLang="zh-CN" sz="2000" dirty="0" smtClean="0"/>
              <a:t> </a:t>
            </a:r>
            <a:r>
              <a:rPr lang="en-US" altLang="zh-CN" sz="1800" dirty="0" smtClean="0"/>
              <a:t>(</a:t>
            </a:r>
            <a:r>
              <a:rPr lang="en-US" altLang="zh-CN" sz="2000" dirty="0" smtClean="0">
                <a:latin typeface="Comic Sans MS" pitchFamily="66" charset="0"/>
              </a:rPr>
              <a:t>mod P</a:t>
            </a:r>
            <a:r>
              <a:rPr lang="en-US" altLang="zh-CN" sz="1800" dirty="0" smtClean="0"/>
              <a:t>)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>
                <a:latin typeface="Comic Sans MS" pitchFamily="66" charset="0"/>
              </a:rPr>
              <a:t>g</a:t>
            </a:r>
            <a:r>
              <a:rPr lang="en-US" altLang="zh-CN" sz="2000" baseline="30000" dirty="0" err="1" smtClean="0">
                <a:latin typeface="Comic Sans MS" pitchFamily="66" charset="0"/>
              </a:rPr>
              <a:t>XY</a:t>
            </a:r>
            <a:r>
              <a:rPr lang="en-US" altLang="zh-CN" sz="2000" dirty="0" smtClean="0">
                <a:latin typeface="Comic Sans MS" pitchFamily="66" charset="0"/>
              </a:rPr>
              <a:t>(mod P)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A and B now share the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secret value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latin typeface="Comic Sans MS" pitchFamily="66" charset="0"/>
              </a:rPr>
              <a:t>g</a:t>
            </a:r>
            <a:r>
              <a:rPr lang="en-US" altLang="zh-CN" sz="2000" baseline="30000" dirty="0" err="1" smtClean="0">
                <a:latin typeface="Comic Sans MS" pitchFamily="66" charset="0"/>
              </a:rPr>
              <a:t>XY</a:t>
            </a:r>
            <a:r>
              <a:rPr lang="en-US" altLang="zh-CN" sz="2000" dirty="0" smtClean="0">
                <a:latin typeface="Comic Sans MS" pitchFamily="66" charset="0"/>
              </a:rPr>
              <a:t>(mod P)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Note: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chemeClr val="folHlink"/>
                </a:solidFill>
                <a:latin typeface="Comic Sans MS" pitchFamily="66" charset="0"/>
              </a:rPr>
              <a:t>Z</a:t>
            </a:r>
            <a:r>
              <a:rPr lang="en-US" altLang="zh-CN" sz="2000" baseline="-25000" dirty="0" smtClean="0">
                <a:solidFill>
                  <a:schemeClr val="folHlink"/>
                </a:solidFill>
                <a:latin typeface="Comic Sans MS" pitchFamily="66" charset="0"/>
              </a:rPr>
              <a:t>P</a:t>
            </a:r>
            <a:r>
              <a:rPr lang="en-US" altLang="zh-CN" sz="2000" baseline="30000" dirty="0" smtClean="0">
                <a:solidFill>
                  <a:schemeClr val="folHlink"/>
                </a:solidFill>
                <a:latin typeface="Comic Sans MS" pitchFamily="66" charset="0"/>
              </a:rPr>
              <a:t>*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latin typeface="Comic Sans MS" pitchFamily="66" charset="0"/>
              </a:rPr>
              <a:t>{1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aP–1: 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gcd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a,P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)=1</a:t>
            </a:r>
            <a:r>
              <a:rPr lang="en-US" altLang="zh-CN" sz="2000" dirty="0" smtClean="0">
                <a:latin typeface="Comic Sans MS" pitchFamily="66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1800" dirty="0" smtClean="0"/>
              <a:t>Each </a:t>
            </a:r>
            <a:r>
              <a:rPr lang="en-US" altLang="zh-CN" sz="1800" dirty="0" smtClean="0">
                <a:latin typeface="Comic Sans MS" pitchFamily="66" charset="0"/>
              </a:rPr>
              <a:t>[a]</a:t>
            </a:r>
            <a:r>
              <a:rPr lang="en-US" altLang="zh-CN" sz="1800" dirty="0" smtClean="0"/>
              <a:t> denote a set </a:t>
            </a:r>
            <a:r>
              <a:rPr lang="en-US" altLang="zh-CN" sz="1800" dirty="0" smtClean="0">
                <a:latin typeface="Comic Sans MS" pitchFamily="66" charset="0"/>
              </a:rPr>
              <a:t>[a] </a:t>
            </a:r>
            <a:r>
              <a:rPr lang="en-US" altLang="zh-CN" sz="1800" dirty="0" smtClean="0"/>
              <a:t>=</a:t>
            </a:r>
            <a:r>
              <a:rPr lang="en-US" altLang="zh-CN" sz="1800" dirty="0" smtClean="0">
                <a:latin typeface="Comic Sans MS" pitchFamily="66" charset="0"/>
              </a:rPr>
              <a:t> {</a:t>
            </a:r>
            <a:r>
              <a:rPr lang="en-US" altLang="zh-CN" sz="1800" dirty="0" err="1" smtClean="0">
                <a:latin typeface="Comic Sans MS" pitchFamily="66" charset="0"/>
              </a:rPr>
              <a:t>a+k</a:t>
            </a:r>
            <a:r>
              <a:rPr lang="en-US" altLang="zh-CN" sz="1800" dirty="0" err="1" smtClean="0">
                <a:latin typeface="Comic Sans MS" pitchFamily="66" charset="0"/>
                <a:sym typeface="Symbol" pitchFamily="18" charset="2"/>
              </a:rPr>
              <a:t></a:t>
            </a:r>
            <a:r>
              <a:rPr lang="en-US" altLang="zh-CN" sz="1800" dirty="0" err="1" smtClean="0">
                <a:latin typeface="Comic Sans MS" pitchFamily="66" charset="0"/>
              </a:rPr>
              <a:t>P</a:t>
            </a:r>
            <a:r>
              <a:rPr lang="en-US" altLang="zh-CN" sz="1800" dirty="0" smtClean="0">
                <a:latin typeface="Comic Sans MS" pitchFamily="66" charset="0"/>
              </a:rPr>
              <a:t>: </a:t>
            </a:r>
            <a:r>
              <a:rPr lang="en-US" altLang="zh-CN" sz="1800" dirty="0" err="1" smtClean="0">
                <a:latin typeface="Comic Sans MS" pitchFamily="66" charset="0"/>
              </a:rPr>
              <a:t>k</a:t>
            </a:r>
            <a:r>
              <a:rPr lang="en-US" altLang="zh-CN" sz="1800" dirty="0" err="1" smtClean="0">
                <a:latin typeface="Comic Sans MS" pitchFamily="66" charset="0"/>
                <a:sym typeface="Symbol" pitchFamily="18" charset="2"/>
              </a:rPr>
              <a:t>Z</a:t>
            </a:r>
            <a:r>
              <a:rPr lang="en-US" altLang="zh-CN" sz="1800" dirty="0" smtClean="0">
                <a:latin typeface="Comic Sans MS" pitchFamily="66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1800" dirty="0" smtClean="0"/>
              <a:t>For a prime </a:t>
            </a:r>
            <a:r>
              <a:rPr lang="en-US" altLang="zh-CN" sz="1800" dirty="0" smtClean="0">
                <a:latin typeface="Comic Sans MS" pitchFamily="66" charset="0"/>
              </a:rPr>
              <a:t>P</a:t>
            </a:r>
            <a:r>
              <a:rPr lang="en-US" altLang="zh-CN" sz="1800" dirty="0" smtClean="0"/>
              <a:t>, </a:t>
            </a:r>
            <a:r>
              <a:rPr lang="en-US" altLang="zh-CN" sz="1800" dirty="0" smtClean="0">
                <a:latin typeface="Comic Sans MS" pitchFamily="66" charset="0"/>
              </a:rPr>
              <a:t>Z</a:t>
            </a:r>
            <a:r>
              <a:rPr lang="en-US" altLang="zh-CN" sz="1800" baseline="-25000" dirty="0" smtClean="0">
                <a:latin typeface="Comic Sans MS" pitchFamily="66" charset="0"/>
              </a:rPr>
              <a:t>P</a:t>
            </a:r>
            <a:r>
              <a:rPr lang="en-US" altLang="zh-CN" sz="1800" baseline="30000" dirty="0" smtClean="0">
                <a:latin typeface="Comic Sans MS" pitchFamily="66" charset="0"/>
              </a:rPr>
              <a:t>*</a:t>
            </a:r>
            <a:r>
              <a:rPr lang="en-US" altLang="zh-CN" sz="1800" dirty="0" smtClean="0"/>
              <a:t> = </a:t>
            </a:r>
            <a:r>
              <a:rPr lang="en-US" altLang="zh-CN" sz="1800" dirty="0" smtClean="0">
                <a:latin typeface="Comic Sans MS" pitchFamily="66" charset="0"/>
              </a:rPr>
              <a:t>{1, 2, …, P–1}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4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chemeClr val="hlink"/>
                </a:solidFill>
              </a:rPr>
              <a:t>Generator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Comic Sans MS" pitchFamily="66" charset="0"/>
              </a:rPr>
              <a:t>g</a:t>
            </a:r>
            <a:r>
              <a:rPr lang="en-US" altLang="zh-CN" sz="2000" dirty="0" smtClean="0"/>
              <a:t> of </a:t>
            </a:r>
            <a:r>
              <a:rPr lang="en-US" altLang="zh-CN" sz="2000" dirty="0" smtClean="0">
                <a:latin typeface="Comic Sans MS" pitchFamily="66" charset="0"/>
              </a:rPr>
              <a:t>Z</a:t>
            </a:r>
            <a:r>
              <a:rPr lang="en-US" altLang="zh-CN" sz="2000" baseline="-25000" dirty="0" smtClean="0">
                <a:latin typeface="Comic Sans MS" pitchFamily="66" charset="0"/>
              </a:rPr>
              <a:t>P</a:t>
            </a:r>
            <a:r>
              <a:rPr lang="en-US" altLang="zh-CN" sz="2000" baseline="30000" dirty="0" smtClean="0">
                <a:latin typeface="Comic Sans MS" pitchFamily="66" charset="0"/>
              </a:rPr>
              <a:t>*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>
                <a:latin typeface="Comic Sans MS" pitchFamily="66" charset="0"/>
              </a:rPr>
              <a:t>g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altLang="zh-CN" sz="2000" dirty="0" err="1" smtClean="0">
                <a:latin typeface="Comic Sans MS" pitchFamily="66" charset="0"/>
              </a:rPr>
              <a:t>Z</a:t>
            </a:r>
            <a:r>
              <a:rPr lang="en-US" altLang="zh-CN" sz="2000" baseline="-25000" dirty="0" err="1" smtClean="0">
                <a:latin typeface="Comic Sans MS" pitchFamily="66" charset="0"/>
              </a:rPr>
              <a:t>P</a:t>
            </a:r>
            <a:r>
              <a:rPr lang="en-US" altLang="zh-CN" sz="2000" baseline="30000" dirty="0" smtClean="0">
                <a:latin typeface="Comic Sans MS" pitchFamily="66" charset="0"/>
              </a:rPr>
              <a:t>*</a:t>
            </a:r>
            <a:endParaRPr lang="en-US" altLang="zh-CN" sz="2000" dirty="0" smtClean="0">
              <a:latin typeface="Comic Sans MS" pitchFamily="66" charset="0"/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1800" dirty="0" smtClean="0">
                <a:latin typeface="Comic Sans MS" pitchFamily="66" charset="0"/>
                <a:sym typeface="Symbol" pitchFamily="18" charset="2"/>
              </a:rPr>
              <a:t></a:t>
            </a:r>
            <a:r>
              <a:rPr lang="en-US" altLang="zh-CN" sz="1800" dirty="0" err="1" smtClean="0">
                <a:latin typeface="Comic Sans MS" pitchFamily="66" charset="0"/>
                <a:sym typeface="Symbol" pitchFamily="18" charset="2"/>
              </a:rPr>
              <a:t>a</a:t>
            </a:r>
            <a:r>
              <a:rPr lang="en-US" altLang="zh-CN" sz="1800" dirty="0" err="1" smtClean="0">
                <a:latin typeface="Comic Sans MS" pitchFamily="66" charset="0"/>
              </a:rPr>
              <a:t>Z</a:t>
            </a:r>
            <a:r>
              <a:rPr lang="en-US" altLang="zh-CN" sz="1800" baseline="-25000" dirty="0" err="1" smtClean="0">
                <a:latin typeface="Comic Sans MS" pitchFamily="66" charset="0"/>
              </a:rPr>
              <a:t>P</a:t>
            </a:r>
            <a:r>
              <a:rPr lang="en-US" altLang="zh-CN" sz="1800" baseline="30000" dirty="0" smtClean="0">
                <a:latin typeface="Comic Sans MS" pitchFamily="66" charset="0"/>
              </a:rPr>
              <a:t>*</a:t>
            </a:r>
            <a:r>
              <a:rPr lang="en-US" altLang="zh-CN" sz="1800" dirty="0" smtClean="0">
                <a:latin typeface="Comic Sans MS" pitchFamily="66" charset="0"/>
                <a:sym typeface="Symbol" pitchFamily="18" charset="2"/>
              </a:rPr>
              <a:t>, </a:t>
            </a:r>
            <a:r>
              <a:rPr lang="en-US" altLang="zh-CN" sz="1800" dirty="0" err="1" smtClean="0">
                <a:latin typeface="Comic Sans MS" pitchFamily="66" charset="0"/>
                <a:sym typeface="Symbol" pitchFamily="18" charset="2"/>
              </a:rPr>
              <a:t>kZ</a:t>
            </a:r>
            <a:r>
              <a:rPr lang="en-US" altLang="zh-CN" sz="1800" dirty="0" smtClean="0">
                <a:latin typeface="Comic Sans MS" pitchFamily="66" charset="0"/>
                <a:sym typeface="Symbol" pitchFamily="18" charset="2"/>
              </a:rPr>
              <a:t>, a</a:t>
            </a:r>
            <a:r>
              <a:rPr lang="en-US" altLang="zh-CN" sz="1800" dirty="0" smtClean="0">
                <a:sym typeface="Symbol" pitchFamily="18" charset="2"/>
              </a:rPr>
              <a:t> = </a:t>
            </a:r>
            <a:r>
              <a:rPr lang="en-US" altLang="zh-CN" sz="1800" dirty="0" err="1" smtClean="0">
                <a:latin typeface="Comic Sans MS" pitchFamily="66" charset="0"/>
                <a:sym typeface="Symbol" pitchFamily="18" charset="2"/>
              </a:rPr>
              <a:t>g</a:t>
            </a:r>
            <a:r>
              <a:rPr lang="en-US" altLang="zh-CN" sz="1800" baseline="30000" dirty="0" err="1" smtClean="0">
                <a:latin typeface="Comic Sans MS" pitchFamily="66" charset="0"/>
                <a:sym typeface="Symbol" pitchFamily="18" charset="2"/>
              </a:rPr>
              <a:t>k</a:t>
            </a:r>
            <a:r>
              <a:rPr lang="en-US" altLang="zh-CN" sz="1800" dirty="0" smtClean="0">
                <a:latin typeface="Comic Sans MS" pitchFamily="66" charset="0"/>
                <a:sym typeface="Symbol" pitchFamily="18" charset="2"/>
              </a:rPr>
              <a:t>(mod 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E48EE-70D9-485F-84FA-61950BD242A2}" type="slidenum">
              <a:rPr lang="en-US" altLang="zh-CN" smtClean="0">
                <a:ea typeface="宋体" charset="-122"/>
              </a:rPr>
              <a:pPr/>
              <a:t>78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Trusted Certification Authority</a:t>
            </a:r>
          </a:p>
        </p:txBody>
      </p:sp>
      <p:pic>
        <p:nvPicPr>
          <p:cNvPr id="25600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2329"/>
          <a:stretch>
            <a:fillRect/>
          </a:stretch>
        </p:blipFill>
        <p:spPr bwMode="auto">
          <a:xfrm>
            <a:off x="900113" y="1484313"/>
            <a:ext cx="74168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1F2CC-0C7D-4706-92F0-D571450E9B58}" type="slidenum">
              <a:rPr lang="en-US" altLang="zh-CN" smtClean="0">
                <a:ea typeface="宋体" charset="-122"/>
              </a:rPr>
              <a:pPr/>
              <a:t>79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Key Distribution via CA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Session Key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Used for duration of one logical connection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Destroyed at end of session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Permanent key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Used for distribution of keys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Key distribution center (CA)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Determines validity of sender and receiver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Provides one session key for that connection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>
                <a:solidFill>
                  <a:schemeClr val="folHlink"/>
                </a:solidFill>
              </a:rPr>
              <a:t>Security service module</a:t>
            </a:r>
            <a:r>
              <a:rPr lang="en-GB" sz="2800" dirty="0" smtClean="0"/>
              <a:t> (</a:t>
            </a:r>
            <a:r>
              <a:rPr lang="en-GB" sz="2800" dirty="0" smtClean="0">
                <a:latin typeface="Comic Sans MS" pitchFamily="66" charset="0"/>
              </a:rPr>
              <a:t>SSM</a:t>
            </a:r>
            <a:r>
              <a:rPr lang="en-GB" sz="2800" dirty="0" smtClean="0"/>
              <a:t>)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Performs end to end encryption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Obtains keys for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0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0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0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Handling Network Security</a:t>
            </a:r>
          </a:p>
        </p:txBody>
      </p:sp>
      <p:sp>
        <p:nvSpPr>
          <p:cNvPr id="163842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587500"/>
          </a:xfrm>
        </p:spPr>
        <p:txBody>
          <a:bodyPr/>
          <a:lstStyle/>
          <a:p>
            <a:r>
              <a:rPr lang="en-US" altLang="zh-CN" sz="2800" smtClean="0">
                <a:solidFill>
                  <a:srgbClr val="0000FF"/>
                </a:solidFill>
              </a:rPr>
              <a:t>Encryption</a:t>
            </a:r>
            <a:r>
              <a:rPr lang="en-US" altLang="zh-CN" sz="2800" smtClean="0"/>
              <a:t>: the message cannot be understood</a:t>
            </a:r>
          </a:p>
          <a:p>
            <a:r>
              <a:rPr lang="en-US" altLang="zh-CN" sz="2800" smtClean="0">
                <a:solidFill>
                  <a:srgbClr val="0000FF"/>
                </a:solidFill>
              </a:rPr>
              <a:t>MAC</a:t>
            </a:r>
            <a:r>
              <a:rPr lang="en-US" altLang="zh-CN" sz="2800" smtClean="0"/>
              <a:t>: the message cannot be altered</a:t>
            </a:r>
          </a:p>
          <a:p>
            <a:r>
              <a:rPr lang="en-US" altLang="zh-CN" sz="2800" smtClean="0">
                <a:solidFill>
                  <a:srgbClr val="0000FF"/>
                </a:solidFill>
              </a:rPr>
              <a:t>Sign</a:t>
            </a:r>
            <a:r>
              <a:rPr lang="en-US" altLang="zh-CN" sz="2800" smtClean="0"/>
              <a:t>: the source cannot be forged/fabricated</a:t>
            </a:r>
          </a:p>
        </p:txBody>
      </p:sp>
      <p:sp>
        <p:nvSpPr>
          <p:cNvPr id="163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074754-9978-4A44-8460-19A647F80C1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5" y="3068638"/>
            <a:ext cx="7948613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493E7-F45B-4AEA-AFA2-4E2D2AB10C57}" type="slidenum">
              <a:rPr lang="en-US" altLang="zh-CN" smtClean="0">
                <a:ea typeface="宋体" charset="-122"/>
              </a:rPr>
              <a:pPr/>
              <a:t>80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Needham-Schroder Protocol</a:t>
            </a:r>
          </a:p>
        </p:txBody>
      </p:sp>
      <p:grpSp>
        <p:nvGrpSpPr>
          <p:cNvPr id="258051" name="Group 36"/>
          <p:cNvGrpSpPr>
            <a:grpSpLocks/>
          </p:cNvGrpSpPr>
          <p:nvPr/>
        </p:nvGrpSpPr>
        <p:grpSpPr bwMode="auto">
          <a:xfrm>
            <a:off x="3603625" y="1412875"/>
            <a:ext cx="957263" cy="893763"/>
            <a:chOff x="2270" y="1039"/>
            <a:chExt cx="603" cy="563"/>
          </a:xfrm>
        </p:grpSpPr>
        <p:sp>
          <p:nvSpPr>
            <p:cNvPr id="258080" name="Oval 37"/>
            <p:cNvSpPr>
              <a:spLocks noChangeArrowheads="1"/>
            </p:cNvSpPr>
            <p:nvPr/>
          </p:nvSpPr>
          <p:spPr bwMode="auto">
            <a:xfrm>
              <a:off x="2270" y="1039"/>
              <a:ext cx="603" cy="5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 b="0">
                <a:solidFill>
                  <a:srgbClr val="000000"/>
                </a:solidFill>
              </a:endParaRPr>
            </a:p>
          </p:txBody>
        </p:sp>
        <p:sp>
          <p:nvSpPr>
            <p:cNvPr id="258081" name="Text Box 38"/>
            <p:cNvSpPr txBox="1">
              <a:spLocks noChangeArrowheads="1"/>
            </p:cNvSpPr>
            <p:nvPr/>
          </p:nvSpPr>
          <p:spPr bwMode="auto">
            <a:xfrm>
              <a:off x="2382" y="1202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AS</a:t>
              </a:r>
            </a:p>
          </p:txBody>
        </p:sp>
      </p:grpSp>
      <p:grpSp>
        <p:nvGrpSpPr>
          <p:cNvPr id="258052" name="Group 39"/>
          <p:cNvGrpSpPr>
            <a:grpSpLocks/>
          </p:cNvGrpSpPr>
          <p:nvPr/>
        </p:nvGrpSpPr>
        <p:grpSpPr bwMode="auto">
          <a:xfrm>
            <a:off x="1216025" y="3673475"/>
            <a:ext cx="957263" cy="893763"/>
            <a:chOff x="2270" y="1039"/>
            <a:chExt cx="603" cy="563"/>
          </a:xfrm>
        </p:grpSpPr>
        <p:sp>
          <p:nvSpPr>
            <p:cNvPr id="258078" name="Oval 40"/>
            <p:cNvSpPr>
              <a:spLocks noChangeArrowheads="1"/>
            </p:cNvSpPr>
            <p:nvPr/>
          </p:nvSpPr>
          <p:spPr bwMode="auto">
            <a:xfrm>
              <a:off x="2270" y="1039"/>
              <a:ext cx="603" cy="5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 b="0">
                <a:solidFill>
                  <a:srgbClr val="000000"/>
                </a:solidFill>
              </a:endParaRPr>
            </a:p>
          </p:txBody>
        </p:sp>
        <p:sp>
          <p:nvSpPr>
            <p:cNvPr id="258079" name="Text Box 41"/>
            <p:cNvSpPr txBox="1">
              <a:spLocks noChangeArrowheads="1"/>
            </p:cNvSpPr>
            <p:nvPr/>
          </p:nvSpPr>
          <p:spPr bwMode="auto">
            <a:xfrm>
              <a:off x="2382" y="1202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  C</a:t>
              </a:r>
            </a:p>
          </p:txBody>
        </p:sp>
      </p:grpSp>
      <p:grpSp>
        <p:nvGrpSpPr>
          <p:cNvPr id="258053" name="Group 42"/>
          <p:cNvGrpSpPr>
            <a:grpSpLocks/>
          </p:cNvGrpSpPr>
          <p:nvPr/>
        </p:nvGrpSpPr>
        <p:grpSpPr bwMode="auto">
          <a:xfrm>
            <a:off x="6402388" y="3568700"/>
            <a:ext cx="957262" cy="893763"/>
            <a:chOff x="2270" y="1039"/>
            <a:chExt cx="603" cy="563"/>
          </a:xfrm>
        </p:grpSpPr>
        <p:sp>
          <p:nvSpPr>
            <p:cNvPr id="258076" name="Oval 43"/>
            <p:cNvSpPr>
              <a:spLocks noChangeArrowheads="1"/>
            </p:cNvSpPr>
            <p:nvPr/>
          </p:nvSpPr>
          <p:spPr bwMode="auto">
            <a:xfrm>
              <a:off x="2270" y="1039"/>
              <a:ext cx="603" cy="5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 b="0">
                <a:solidFill>
                  <a:srgbClr val="000000"/>
                </a:solidFill>
              </a:endParaRPr>
            </a:p>
          </p:txBody>
        </p:sp>
        <p:sp>
          <p:nvSpPr>
            <p:cNvPr id="258077" name="Text Box 44"/>
            <p:cNvSpPr txBox="1">
              <a:spLocks noChangeArrowheads="1"/>
            </p:cNvSpPr>
            <p:nvPr/>
          </p:nvSpPr>
          <p:spPr bwMode="auto">
            <a:xfrm>
              <a:off x="2382" y="1202"/>
              <a:ext cx="3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  S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41425" y="1946275"/>
            <a:ext cx="2382838" cy="1733550"/>
            <a:chOff x="782" y="1375"/>
            <a:chExt cx="1501" cy="1092"/>
          </a:xfrm>
        </p:grpSpPr>
        <p:sp>
          <p:nvSpPr>
            <p:cNvPr id="258074" name="Line 46"/>
            <p:cNvSpPr>
              <a:spLocks noChangeShapeType="1"/>
            </p:cNvSpPr>
            <p:nvPr/>
          </p:nvSpPr>
          <p:spPr bwMode="auto">
            <a:xfrm flipV="1">
              <a:off x="1165" y="1375"/>
              <a:ext cx="1118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8075" name="Text Box 47"/>
            <p:cNvSpPr txBox="1">
              <a:spLocks noChangeArrowheads="1"/>
            </p:cNvSpPr>
            <p:nvPr/>
          </p:nvSpPr>
          <p:spPr bwMode="auto">
            <a:xfrm>
              <a:off x="782" y="1785"/>
              <a:ext cx="7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1: C, S, N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2130425" y="2238375"/>
            <a:ext cx="4557713" cy="1666875"/>
            <a:chOff x="1342" y="1559"/>
            <a:chExt cx="2871" cy="1050"/>
          </a:xfrm>
        </p:grpSpPr>
        <p:sp>
          <p:nvSpPr>
            <p:cNvPr id="258072" name="Line 49"/>
            <p:cNvSpPr>
              <a:spLocks noChangeShapeType="1"/>
            </p:cNvSpPr>
            <p:nvPr/>
          </p:nvSpPr>
          <p:spPr bwMode="auto">
            <a:xfrm flipH="1">
              <a:off x="1342" y="1559"/>
              <a:ext cx="1043" cy="1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8073" name="Text Box 50"/>
            <p:cNvSpPr txBox="1">
              <a:spLocks noChangeArrowheads="1"/>
            </p:cNvSpPr>
            <p:nvPr/>
          </p:nvSpPr>
          <p:spPr bwMode="auto">
            <a:xfrm>
              <a:off x="2030" y="1928"/>
              <a:ext cx="218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2: K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c-as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( N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, S, K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cs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, K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s-as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(K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cs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, C) )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128838" y="3514725"/>
            <a:ext cx="4303712" cy="401638"/>
            <a:chOff x="1341" y="2363"/>
            <a:chExt cx="2711" cy="253"/>
          </a:xfrm>
        </p:grpSpPr>
        <p:sp>
          <p:nvSpPr>
            <p:cNvPr id="258070" name="Line 52"/>
            <p:cNvSpPr>
              <a:spLocks noChangeShapeType="1"/>
            </p:cNvSpPr>
            <p:nvPr/>
          </p:nvSpPr>
          <p:spPr bwMode="auto">
            <a:xfrm>
              <a:off x="1341" y="2615"/>
              <a:ext cx="27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8071" name="Text Box 53"/>
            <p:cNvSpPr txBox="1">
              <a:spLocks noChangeArrowheads="1"/>
            </p:cNvSpPr>
            <p:nvPr/>
          </p:nvSpPr>
          <p:spPr bwMode="auto">
            <a:xfrm>
              <a:off x="2196" y="2363"/>
              <a:ext cx="10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3: K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s-as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(K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cs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, C)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2170113" y="3914775"/>
            <a:ext cx="4303712" cy="366713"/>
            <a:chOff x="1367" y="2615"/>
            <a:chExt cx="2711" cy="231"/>
          </a:xfrm>
        </p:grpSpPr>
        <p:sp>
          <p:nvSpPr>
            <p:cNvPr id="258068" name="Line 55"/>
            <p:cNvSpPr>
              <a:spLocks noChangeShapeType="1"/>
            </p:cNvSpPr>
            <p:nvPr/>
          </p:nvSpPr>
          <p:spPr bwMode="auto">
            <a:xfrm>
              <a:off x="1367" y="2837"/>
              <a:ext cx="27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8069" name="Text Box 56"/>
            <p:cNvSpPr txBox="1">
              <a:spLocks noChangeArrowheads="1"/>
            </p:cNvSpPr>
            <p:nvPr/>
          </p:nvSpPr>
          <p:spPr bwMode="auto">
            <a:xfrm>
              <a:off x="2252" y="2615"/>
              <a:ext cx="7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4: K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cs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(N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225675" y="4411663"/>
            <a:ext cx="4303713" cy="463550"/>
            <a:chOff x="1402" y="2928"/>
            <a:chExt cx="2711" cy="292"/>
          </a:xfrm>
        </p:grpSpPr>
        <p:sp>
          <p:nvSpPr>
            <p:cNvPr id="258066" name="Line 58"/>
            <p:cNvSpPr>
              <a:spLocks noChangeShapeType="1"/>
            </p:cNvSpPr>
            <p:nvPr/>
          </p:nvSpPr>
          <p:spPr bwMode="auto">
            <a:xfrm>
              <a:off x="1402" y="2928"/>
              <a:ext cx="27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8067" name="Text Box 59"/>
            <p:cNvSpPr txBox="1">
              <a:spLocks noChangeArrowheads="1"/>
            </p:cNvSpPr>
            <p:nvPr/>
          </p:nvSpPr>
          <p:spPr bwMode="auto">
            <a:xfrm>
              <a:off x="2266" y="2989"/>
              <a:ext cx="8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5: K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cs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(N</a:t>
              </a:r>
              <a:r>
                <a:rPr lang="en-US" altLang="zh-CN" b="0" baseline="-2500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r>
                <a:rPr lang="en-US" altLang="zh-CN" b="0">
                  <a:solidFill>
                    <a:srgbClr val="000000"/>
                  </a:solidFill>
                  <a:latin typeface="Comic Sans MS" pitchFamily="66" charset="0"/>
                </a:rPr>
                <a:t>-1)</a:t>
              </a:r>
            </a:p>
          </p:txBody>
        </p:sp>
      </p:grpSp>
      <p:sp>
        <p:nvSpPr>
          <p:cNvPr id="258059" name="Text Box 60"/>
          <p:cNvSpPr txBox="1">
            <a:spLocks noChangeArrowheads="1"/>
          </p:cNvSpPr>
          <p:nvPr/>
        </p:nvSpPr>
        <p:spPr bwMode="auto">
          <a:xfrm>
            <a:off x="220663" y="5180013"/>
            <a:ext cx="32861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AS: Authentication server (KDC)</a:t>
            </a:r>
            <a:b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zh-CN" sz="1600" b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: client</a:t>
            </a:r>
          </a:p>
          <a:p>
            <a:pPr eaLnBrk="0" hangingPunct="0"/>
            <a:r>
              <a:rPr lang="en-US" altLang="zh-CN" sz="1600" b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: server</a:t>
            </a:r>
          </a:p>
        </p:txBody>
      </p:sp>
      <p:sp>
        <p:nvSpPr>
          <p:cNvPr id="258060" name="Text Box 61"/>
          <p:cNvSpPr txBox="1">
            <a:spLocks noChangeArrowheads="1"/>
          </p:cNvSpPr>
          <p:nvPr/>
        </p:nvSpPr>
        <p:spPr bwMode="auto">
          <a:xfrm>
            <a:off x="3446463" y="5157788"/>
            <a:ext cx="53736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lang="en-US" altLang="zh-CN" sz="1600" b="0" baseline="-25000">
                <a:solidFill>
                  <a:srgbClr val="000000"/>
                </a:solidFill>
                <a:latin typeface="Comic Sans MS" pitchFamily="66" charset="0"/>
              </a:rPr>
              <a:t>x-as</a:t>
            </a: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: key shared between X and AS, where X is C, or S</a:t>
            </a:r>
            <a:b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lang="en-US" altLang="zh-CN" sz="1600" b="0" baseline="-25000">
                <a:solidFill>
                  <a:srgbClr val="000000"/>
                </a:solidFill>
                <a:latin typeface="Comic Sans MS" pitchFamily="66" charset="0"/>
              </a:rPr>
              <a:t>cs</a:t>
            </a: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: session key between client C and server S</a:t>
            </a:r>
          </a:p>
          <a:p>
            <a:pPr eaLnBrk="0" hangingPunct="0"/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N</a:t>
            </a:r>
            <a:r>
              <a:rPr lang="en-US" altLang="zh-CN" sz="1600" b="0" baseline="-25000">
                <a:solidFill>
                  <a:srgbClr val="000000"/>
                </a:solidFill>
                <a:latin typeface="Comic Sans MS" pitchFamily="66" charset="0"/>
              </a:rPr>
              <a:t>x</a:t>
            </a:r>
            <a:r>
              <a:rPr lang="en-US" altLang="zh-CN" sz="1600" b="0">
                <a:solidFill>
                  <a:srgbClr val="000000"/>
                </a:solidFill>
                <a:latin typeface="Comic Sans MS" pitchFamily="66" charset="0"/>
              </a:rPr>
              <a:t>: Nonce generated by X</a:t>
            </a:r>
          </a:p>
        </p:txBody>
      </p: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5238750" y="1771650"/>
            <a:ext cx="1552575" cy="1427163"/>
            <a:chOff x="3384" y="1279"/>
            <a:chExt cx="978" cy="899"/>
          </a:xfrm>
        </p:grpSpPr>
        <p:grpSp>
          <p:nvGrpSpPr>
            <p:cNvPr id="258062" name="Group 63"/>
            <p:cNvGrpSpPr>
              <a:grpSpLocks/>
            </p:cNvGrpSpPr>
            <p:nvPr/>
          </p:nvGrpSpPr>
          <p:grpSpPr bwMode="auto">
            <a:xfrm>
              <a:off x="3827" y="1279"/>
              <a:ext cx="535" cy="655"/>
              <a:chOff x="3665" y="1265"/>
              <a:chExt cx="535" cy="655"/>
            </a:xfrm>
          </p:grpSpPr>
          <p:sp>
            <p:nvSpPr>
              <p:cNvPr id="258064" name="Line 64"/>
              <p:cNvSpPr>
                <a:spLocks noChangeShapeType="1"/>
              </p:cNvSpPr>
              <p:nvPr/>
            </p:nvSpPr>
            <p:spPr bwMode="auto">
              <a:xfrm flipH="1">
                <a:off x="3665" y="1519"/>
                <a:ext cx="166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8065" name="Text Box 65"/>
              <p:cNvSpPr txBox="1">
                <a:spLocks noChangeArrowheads="1"/>
              </p:cNvSpPr>
              <p:nvPr/>
            </p:nvSpPr>
            <p:spPr bwMode="auto">
              <a:xfrm>
                <a:off x="3677" y="1265"/>
                <a:ext cx="52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0">
                    <a:solidFill>
                      <a:srgbClr val="000000"/>
                    </a:solidFill>
                    <a:latin typeface="Comic Sans MS" pitchFamily="66" charset="0"/>
                  </a:rPr>
                  <a:t>ticket</a:t>
                </a:r>
              </a:p>
            </p:txBody>
          </p:sp>
        </p:grpSp>
        <p:sp>
          <p:nvSpPr>
            <p:cNvPr id="258063" name="Rectangle 66"/>
            <p:cNvSpPr>
              <a:spLocks noChangeArrowheads="1"/>
            </p:cNvSpPr>
            <p:nvPr/>
          </p:nvSpPr>
          <p:spPr bwMode="auto">
            <a:xfrm>
              <a:off x="3384" y="1943"/>
              <a:ext cx="792" cy="235"/>
            </a:xfrm>
            <a:prstGeom prst="rect">
              <a:avLst/>
            </a:prstGeom>
            <a:solidFill>
              <a:srgbClr val="00CC99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b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One-Time Session Key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dirty="0" smtClean="0"/>
              <a:t>Public key </a:t>
            </a:r>
            <a:r>
              <a:rPr kumimoji="1" lang="en-US" altLang="zh-CN" sz="2800" dirty="0" smtClean="0">
                <a:solidFill>
                  <a:schemeClr val="hlink"/>
                </a:solidFill>
              </a:rPr>
              <a:t>not suitable for large blocks</a:t>
            </a:r>
            <a:r>
              <a:rPr kumimoji="1" lang="en-US" altLang="zh-CN" sz="2800" dirty="0" smtClean="0"/>
              <a:t> of message</a:t>
            </a:r>
          </a:p>
          <a:p>
            <a:pPr lvl="3" eaLnBrk="1" hangingPunct="1">
              <a:lnSpc>
                <a:spcPct val="110000"/>
              </a:lnSpc>
              <a:defRPr/>
            </a:pPr>
            <a:endParaRPr kumimoji="1" lang="en-US" altLang="zh-CN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800" dirty="0" smtClean="0"/>
              <a:t>Bob communications with Alice by following steps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400" dirty="0" smtClean="0"/>
              <a:t>Prepares a message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400" dirty="0" smtClean="0"/>
              <a:t>Encrypts the message using symmetric crypto with a </a:t>
            </a:r>
            <a:r>
              <a:rPr kumimoji="1" lang="en-US" altLang="zh-CN" sz="2400" dirty="0" smtClean="0">
                <a:solidFill>
                  <a:srgbClr val="0000FF"/>
                </a:solidFill>
              </a:rPr>
              <a:t>one-time session key</a:t>
            </a:r>
          </a:p>
          <a:p>
            <a:pPr lvl="3" eaLnBrk="1" hangingPunct="1">
              <a:lnSpc>
                <a:spcPct val="110000"/>
              </a:lnSpc>
              <a:defRPr/>
            </a:pPr>
            <a:endParaRPr kumimoji="1" lang="en-US" altLang="zh-CN" sz="16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400" dirty="0" smtClean="0"/>
              <a:t>Encrypts the session key using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Alice’s public key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400" dirty="0" smtClean="0"/>
              <a:t>Attaches the encrypted session key to the message and sends it to Alice</a:t>
            </a:r>
          </a:p>
          <a:p>
            <a:pPr lvl="3" eaLnBrk="1" hangingPunct="1">
              <a:lnSpc>
                <a:spcPct val="110000"/>
              </a:lnSpc>
              <a:defRPr/>
            </a:pPr>
            <a:endParaRPr kumimoji="1" lang="en-US" sz="16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 smtClean="0"/>
              <a:t>Alice gets the </a:t>
            </a:r>
            <a:r>
              <a:rPr lang="en-US" sz="2400" dirty="0" smtClean="0">
                <a:solidFill>
                  <a:srgbClr val="0000FF"/>
                </a:solidFill>
              </a:rPr>
              <a:t>session key</a:t>
            </a:r>
            <a:r>
              <a:rPr lang="en-US" sz="2400" dirty="0" smtClean="0"/>
              <a:t> using her private key, and decrypts the message</a:t>
            </a:r>
            <a:endParaRPr lang="en-US" sz="2400" dirty="0"/>
          </a:p>
        </p:txBody>
      </p:sp>
      <p:sp>
        <p:nvSpPr>
          <p:cNvPr id="2600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7DBDF-D3B5-4253-BDDB-3071F8329A5B}" type="slidenum">
              <a:rPr lang="en-US" altLang="zh-CN" smtClean="0">
                <a:ea typeface="宋体" charset="-122"/>
              </a:rPr>
              <a:pPr/>
              <a:t>81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93587B-A45B-4B48-8C55-E2217C788DAF}" type="slidenum">
              <a:rPr lang="en-US" altLang="zh-CN" smtClean="0">
                <a:solidFill>
                  <a:schemeClr val="tx1"/>
                </a:solidFill>
                <a:ea typeface="宋体" charset="-122"/>
              </a:rPr>
              <a:pPr/>
              <a:t>82</a:t>
            </a:fld>
            <a:endParaRPr lang="en-US" altLang="zh-CN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 Key </a:t>
            </a:r>
            <a:r>
              <a:rPr lang="en-GB" altLang="zh-CN" smtClean="0"/>
              <a:t>Certificate</a:t>
            </a:r>
            <a:endParaRPr lang="en-US" altLang="zh-CN" smtClean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Question</a:t>
            </a:r>
          </a:p>
          <a:p>
            <a:pPr lvl="1" eaLnBrk="1" hangingPunct="1"/>
            <a:r>
              <a:rPr lang="en-US" altLang="zh-CN" sz="2400" smtClean="0"/>
              <a:t>How to ensure the published public key does be Alice’s public key, not from someone else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Solution: </a:t>
            </a:r>
            <a:r>
              <a:rPr lang="en-US" altLang="zh-CN" sz="2800" smtClean="0">
                <a:solidFill>
                  <a:schemeClr val="hlink"/>
                </a:solidFill>
              </a:rPr>
              <a:t>Public key certificate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/>
              <a:t>A public key plus User ID of the key owner</a:t>
            </a:r>
          </a:p>
          <a:p>
            <a:pPr lvl="1" eaLnBrk="1" hangingPunct="1"/>
            <a:r>
              <a:rPr lang="en-US" altLang="zh-CN" sz="2400" smtClean="0"/>
              <a:t>Above block signed by a trusted CA with a timestamp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/>
              <a:t>Others cannot substitute Alice’s public key with his own</a:t>
            </a:r>
          </a:p>
          <a:p>
            <a:pPr lvl="1" eaLnBrk="1" hangingPunct="1"/>
            <a:r>
              <a:rPr lang="en-US" altLang="zh-CN" sz="2400" smtClean="0"/>
              <a:t>Cannot forge the </a:t>
            </a:r>
            <a:r>
              <a:rPr lang="en-US" altLang="zh-CN" sz="2400" smtClean="0">
                <a:solidFill>
                  <a:srgbClr val="0000FF"/>
                </a:solidFill>
              </a:rPr>
              <a:t>signature of the trusted 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40BA60-7E30-4F91-9AD5-0692A44C45F3}" type="slidenum">
              <a:rPr lang="en-US" altLang="zh-CN" smtClean="0">
                <a:solidFill>
                  <a:schemeClr val="tx1"/>
                </a:solidFill>
                <a:ea typeface="宋体" charset="-122"/>
              </a:rPr>
              <a:pPr/>
              <a:t>83</a:t>
            </a:fld>
            <a:endParaRPr lang="en-US" altLang="zh-CN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Public Key Certificate</a:t>
            </a:r>
            <a:endParaRPr lang="en-US" altLang="zh-CN" smtClean="0"/>
          </a:p>
        </p:txBody>
      </p:sp>
      <p:pic>
        <p:nvPicPr>
          <p:cNvPr id="2631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2195"/>
          <a:stretch>
            <a:fillRect/>
          </a:stretch>
        </p:blipFill>
        <p:spPr>
          <a:xfrm>
            <a:off x="1979613" y="1412875"/>
            <a:ext cx="5113337" cy="5053013"/>
          </a:xfrm>
        </p:spPr>
      </p:pic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979613" y="4149725"/>
            <a:ext cx="858837" cy="1158875"/>
            <a:chOff x="4446" y="2648"/>
            <a:chExt cx="541" cy="730"/>
          </a:xfrm>
        </p:grpSpPr>
        <p:pic>
          <p:nvPicPr>
            <p:cNvPr id="263174" name="Picture 29" descr="SO00109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3175" name="Group 30"/>
            <p:cNvGrpSpPr>
              <a:grpSpLocks/>
            </p:cNvGrpSpPr>
            <p:nvPr/>
          </p:nvGrpSpPr>
          <p:grpSpPr bwMode="auto">
            <a:xfrm>
              <a:off x="4613" y="2766"/>
              <a:ext cx="304" cy="380"/>
              <a:chOff x="2997" y="2073"/>
              <a:chExt cx="304" cy="380"/>
            </a:xfrm>
          </p:grpSpPr>
          <p:grpSp>
            <p:nvGrpSpPr>
              <p:cNvPr id="263177" name="Group 31"/>
              <p:cNvGrpSpPr>
                <a:grpSpLocks/>
              </p:cNvGrpSpPr>
              <p:nvPr/>
            </p:nvGrpSpPr>
            <p:grpSpPr bwMode="auto">
              <a:xfrm>
                <a:off x="2997" y="2144"/>
                <a:ext cx="304" cy="309"/>
                <a:chOff x="2997" y="2144"/>
                <a:chExt cx="304" cy="309"/>
              </a:xfrm>
            </p:grpSpPr>
            <p:sp>
              <p:nvSpPr>
                <p:cNvPr id="26317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7" y="2144"/>
                  <a:ext cx="26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0">
                      <a:solidFill>
                        <a:srgbClr val="FF0000"/>
                      </a:solidFill>
                      <a:latin typeface="Comic Sans MS" pitchFamily="66" charset="0"/>
                    </a:rPr>
                    <a:t>K </a:t>
                  </a:r>
                </a:p>
              </p:txBody>
            </p:sp>
            <p:sp>
              <p:nvSpPr>
                <p:cNvPr id="26318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4" y="2241"/>
                  <a:ext cx="19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0">
                      <a:solidFill>
                        <a:srgbClr val="FF0000"/>
                      </a:solidFill>
                      <a:latin typeface="Comic Sans MS" pitchFamily="66" charset="0"/>
                    </a:rPr>
                    <a:t>B</a:t>
                  </a:r>
                </a:p>
              </p:txBody>
            </p:sp>
          </p:grpSp>
          <p:sp>
            <p:nvSpPr>
              <p:cNvPr id="263178" name="Text Box 34"/>
              <p:cNvSpPr txBox="1">
                <a:spLocks noChangeArrowheads="1"/>
              </p:cNvSpPr>
              <p:nvPr/>
            </p:nvSpPr>
            <p:spPr bwMode="auto">
              <a:xfrm>
                <a:off x="3113" y="2073"/>
                <a:ext cx="1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0">
                    <a:solidFill>
                      <a:srgbClr val="FF0000"/>
                    </a:solidFill>
                    <a:latin typeface="Comic Sans MS" pitchFamily="66" charset="0"/>
                  </a:rPr>
                  <a:t>+</a:t>
                </a:r>
              </a:p>
            </p:txBody>
          </p:sp>
        </p:grpSp>
        <p:pic>
          <p:nvPicPr>
            <p:cNvPr id="263176" name="Picture 35" descr="BS00768_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3173" name="Picture 4" descr="j0175664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80063" y="2800350"/>
            <a:ext cx="13684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Public Key Certificate</a:t>
            </a:r>
            <a:endParaRPr lang="en-US" altLang="zh-CN" smtClean="0"/>
          </a:p>
        </p:txBody>
      </p:sp>
      <p:pic>
        <p:nvPicPr>
          <p:cNvPr id="265218" name="内容占位符 4" descr="图片1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68313" y="2630488"/>
            <a:ext cx="4178300" cy="3986212"/>
          </a:xfrm>
        </p:spPr>
      </p:pic>
      <p:sp>
        <p:nvSpPr>
          <p:cNvPr id="265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854CBF-3C53-4746-B657-42A759796CBB}" type="slidenum">
              <a:rPr lang="en-US" altLang="zh-CN" smtClean="0">
                <a:ea typeface="宋体" charset="-122"/>
              </a:rPr>
              <a:pPr/>
              <a:t>84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8950" y="1222375"/>
            <a:ext cx="77724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FF0000"/>
                </a:solidFill>
                <a:latin typeface="+mn-lt"/>
                <a:ea typeface="+mn-ea"/>
              </a:rPr>
              <a:t>Serial number </a:t>
            </a:r>
            <a:r>
              <a:rPr lang="en-US" sz="2400" b="0" kern="0" dirty="0">
                <a:latin typeface="+mn-lt"/>
                <a:ea typeface="+mn-ea"/>
              </a:rPr>
              <a:t>(unique to this certificate)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ea typeface="+mn-ea"/>
              </a:rPr>
              <a:t>Info about </a:t>
            </a:r>
            <a:r>
              <a:rPr lang="en-US" sz="2400" b="0" kern="0" dirty="0">
                <a:solidFill>
                  <a:srgbClr val="0000FF"/>
                </a:solidFill>
                <a:latin typeface="+mn-lt"/>
                <a:ea typeface="+mn-ea"/>
              </a:rPr>
              <a:t>certificate owner</a:t>
            </a:r>
            <a:r>
              <a:rPr lang="en-US" sz="2400" b="0" kern="0" dirty="0">
                <a:latin typeface="+mn-lt"/>
                <a:ea typeface="+mn-ea"/>
              </a:rPr>
              <a:t>, including algorithms and key value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32363" y="2636838"/>
            <a:ext cx="360045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ea typeface="+mn-ea"/>
              </a:rPr>
              <a:t>Info about </a:t>
            </a:r>
            <a:r>
              <a:rPr lang="en-US" sz="2400" b="0" kern="0" dirty="0">
                <a:solidFill>
                  <a:srgbClr val="0000FF"/>
                </a:solidFill>
                <a:latin typeface="+mn-lt"/>
                <a:ea typeface="+mn-ea"/>
              </a:rPr>
              <a:t>certificate issuer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  <a:ea typeface="+mn-ea"/>
              </a:rPr>
              <a:t>Including valid dates, digital signature by issuer (</a:t>
            </a:r>
            <a:r>
              <a:rPr lang="en-US" sz="2400" b="0" kern="0" dirty="0">
                <a:solidFill>
                  <a:srgbClr val="FF0000"/>
                </a:solidFill>
                <a:latin typeface="+mn-lt"/>
                <a:ea typeface="+mn-ea"/>
              </a:rPr>
              <a:t>thumbprint / fingerprint</a:t>
            </a:r>
            <a:r>
              <a:rPr lang="en-US" sz="2400" b="0" kern="0" dirty="0">
                <a:latin typeface="+mn-lt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 Example: Secure Email</a:t>
            </a:r>
          </a:p>
        </p:txBody>
      </p:sp>
      <p:sp>
        <p:nvSpPr>
          <p:cNvPr id="267266" name="内容占位符 2"/>
          <p:cNvSpPr>
            <a:spLocks noGrp="1"/>
          </p:cNvSpPr>
          <p:nvPr>
            <p:ph idx="1"/>
          </p:nvPr>
        </p:nvSpPr>
        <p:spPr>
          <a:xfrm>
            <a:off x="395288" y="1341438"/>
            <a:ext cx="8569325" cy="1366837"/>
          </a:xfrm>
        </p:spPr>
        <p:txBody>
          <a:bodyPr/>
          <a:lstStyle/>
          <a:p>
            <a:r>
              <a:rPr lang="en-US" altLang="zh-CN" sz="2400" smtClean="0"/>
              <a:t>Alice wants to provide </a:t>
            </a:r>
            <a:r>
              <a:rPr lang="en-US" altLang="zh-CN" sz="2400" smtClean="0">
                <a:solidFill>
                  <a:srgbClr val="FF0000"/>
                </a:solidFill>
              </a:rPr>
              <a:t>secrecy</a:t>
            </a:r>
            <a:r>
              <a:rPr lang="en-US" altLang="zh-CN" sz="2400" smtClean="0"/>
              <a:t>, </a:t>
            </a:r>
            <a:r>
              <a:rPr lang="en-US" altLang="zh-CN" sz="2400" smtClean="0">
                <a:solidFill>
                  <a:srgbClr val="FF0000"/>
                </a:solidFill>
              </a:rPr>
              <a:t>sender authentication</a:t>
            </a:r>
            <a:r>
              <a:rPr lang="en-US" altLang="zh-CN" sz="2400" smtClean="0"/>
              <a:t>, and </a:t>
            </a:r>
            <a:r>
              <a:rPr lang="en-US" altLang="zh-CN" sz="2400" smtClean="0">
                <a:solidFill>
                  <a:srgbClr val="FF0000"/>
                </a:solidFill>
              </a:rPr>
              <a:t>message integrity</a:t>
            </a:r>
          </a:p>
          <a:p>
            <a:r>
              <a:rPr lang="en-US" altLang="zh-CN" sz="2400" smtClean="0"/>
              <a:t>Internet e-mail encryption scheme, </a:t>
            </a:r>
            <a:r>
              <a:rPr lang="en-US" altLang="zh-CN" sz="2400" smtClean="0">
                <a:solidFill>
                  <a:srgbClr val="0000FF"/>
                </a:solidFill>
              </a:rPr>
              <a:t>de-facto standard</a:t>
            </a:r>
          </a:p>
        </p:txBody>
      </p:sp>
      <p:sp>
        <p:nvSpPr>
          <p:cNvPr id="267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2C41A-B983-4026-8BE9-571CA64F6FF2}" type="slidenum">
              <a:rPr lang="en-US" altLang="zh-CN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23" name="图片 122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2365375"/>
            <a:ext cx="6319838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内容占位符 2"/>
          <p:cNvSpPr txBox="1">
            <a:spLocks/>
          </p:cNvSpPr>
          <p:nvPr/>
        </p:nvSpPr>
        <p:spPr bwMode="auto">
          <a:xfrm>
            <a:off x="395288" y="5516563"/>
            <a:ext cx="85693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dirty="0">
                <a:solidFill>
                  <a:srgbClr val="0000FF"/>
                </a:solidFill>
                <a:latin typeface="Comic Sans MS" pitchFamily="66" charset="0"/>
                <a:ea typeface="+mn-ea"/>
              </a:rPr>
              <a:t>Alice uses three keys</a:t>
            </a:r>
            <a:r>
              <a:rPr lang="en-US" sz="2400" b="0" dirty="0">
                <a:solidFill>
                  <a:srgbClr val="3333CC"/>
                </a:solidFill>
                <a:latin typeface="Comic Sans MS" pitchFamily="66" charset="0"/>
                <a:ea typeface="+mn-ea"/>
              </a:rPr>
              <a:t>:</a:t>
            </a:r>
            <a:r>
              <a:rPr lang="en-US" sz="2400" b="0" dirty="0">
                <a:solidFill>
                  <a:srgbClr val="000000"/>
                </a:solidFill>
                <a:latin typeface="Comic Sans MS" pitchFamily="66" charset="0"/>
                <a:ea typeface="+mn-ea"/>
              </a:rPr>
              <a:t> her private key, Bob’s public key, newly created symmetric key</a:t>
            </a:r>
            <a:endParaRPr lang="en-US" sz="2400" b="0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60025D-1918-428A-B078-A1C0391473BC}" type="slidenum">
              <a:rPr lang="en-US" altLang="zh-CN" smtClean="0"/>
              <a:pPr/>
              <a:t>86</a:t>
            </a:fld>
            <a:endParaRPr lang="en-US" altLang="zh-CN" smtClean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Transport Layer Security</a:t>
            </a:r>
            <a:endParaRPr lang="en-US" altLang="zh-CN" smtClean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sz="2800" smtClean="0">
                <a:latin typeface="Comic Sans MS" pitchFamily="66" charset="0"/>
              </a:rPr>
              <a:t>SSL</a:t>
            </a:r>
            <a:r>
              <a:rPr lang="en-GB" altLang="zh-CN" sz="2800" smtClean="0"/>
              <a:t> </a:t>
            </a:r>
            <a:r>
              <a:rPr lang="en-GB" altLang="zh-CN" sz="2800" smtClean="0">
                <a:latin typeface="Arial" charset="0"/>
              </a:rPr>
              <a:t>–</a:t>
            </a:r>
            <a:r>
              <a:rPr lang="en-GB" altLang="zh-CN" sz="2800" smtClean="0"/>
              <a:t> </a:t>
            </a:r>
            <a:r>
              <a:rPr lang="en-GB" altLang="zh-CN" sz="2800" smtClean="0">
                <a:solidFill>
                  <a:schemeClr val="hlink"/>
                </a:solidFill>
              </a:rPr>
              <a:t>Secure Sockets Layer</a:t>
            </a:r>
          </a:p>
          <a:p>
            <a:pPr lvl="1" eaLnBrk="1" hangingPunct="1"/>
            <a:r>
              <a:rPr lang="en-US" altLang="zh-CN" sz="2400" smtClean="0"/>
              <a:t>Used by </a:t>
            </a:r>
            <a:r>
              <a:rPr lang="en-US" altLang="zh-CN" sz="2400" smtClean="0">
                <a:latin typeface="Comic Sans MS" pitchFamily="66" charset="0"/>
              </a:rPr>
              <a:t>Netscape</a:t>
            </a:r>
          </a:p>
          <a:p>
            <a:pPr lvl="1" eaLnBrk="1" hangingPunct="1"/>
            <a:r>
              <a:rPr lang="en-US" altLang="zh-CN" sz="2400" smtClean="0"/>
              <a:t>1996, </a:t>
            </a:r>
            <a:r>
              <a:rPr lang="en-US" altLang="zh-CN" sz="2400" smtClean="0">
                <a:latin typeface="Comic Sans MS" pitchFamily="66" charset="0"/>
              </a:rPr>
              <a:t>SSL</a:t>
            </a:r>
            <a:r>
              <a:rPr lang="en-US" altLang="zh-CN" sz="2400" smtClean="0"/>
              <a:t> v3 was created with public review from industry</a:t>
            </a:r>
          </a:p>
          <a:p>
            <a:pPr lvl="1" eaLnBrk="1" hangingPunct="1"/>
            <a:r>
              <a:rPr lang="en-US" altLang="zh-CN" sz="2400" smtClean="0">
                <a:latin typeface="Comic Sans MS" pitchFamily="66" charset="0"/>
              </a:rPr>
              <a:t>IETF</a:t>
            </a:r>
            <a:r>
              <a:rPr lang="en-US" altLang="zh-CN" sz="2400" smtClean="0"/>
              <a:t> started with this version to develop a common standard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US" altLang="zh-CN" sz="2800" smtClean="0">
                <a:latin typeface="Comic Sans MS" pitchFamily="66" charset="0"/>
              </a:rPr>
              <a:t>TLS</a:t>
            </a:r>
            <a:r>
              <a:rPr lang="en-US" altLang="zh-CN" sz="2800" smtClean="0"/>
              <a:t> </a:t>
            </a:r>
            <a:r>
              <a:rPr lang="en-US" altLang="zh-CN" sz="2800" smtClean="0">
                <a:latin typeface="Arial" charset="0"/>
              </a:rPr>
              <a:t>–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chemeClr val="folHlink"/>
                </a:solidFill>
              </a:rPr>
              <a:t>Transport Layer Security</a:t>
            </a:r>
          </a:p>
          <a:p>
            <a:pPr lvl="1" eaLnBrk="1" hangingPunct="1"/>
            <a:r>
              <a:rPr lang="en-US" altLang="zh-CN" sz="2400" smtClean="0"/>
              <a:t>1999, RFC 2246 by </a:t>
            </a:r>
            <a:r>
              <a:rPr lang="en-US" altLang="zh-CN" sz="2400" smtClean="0">
                <a:latin typeface="Comic Sans MS" pitchFamily="66" charset="0"/>
              </a:rPr>
              <a:t>IETF</a:t>
            </a:r>
          </a:p>
          <a:p>
            <a:pPr lvl="1" eaLnBrk="1" hangingPunct="1"/>
            <a:r>
              <a:rPr lang="en-US" altLang="zh-CN" sz="2400" smtClean="0"/>
              <a:t>Essentially </a:t>
            </a:r>
            <a:r>
              <a:rPr lang="en-US" altLang="zh-CN" sz="2400" smtClean="0">
                <a:latin typeface="Comic Sans MS" pitchFamily="66" charset="0"/>
              </a:rPr>
              <a:t>SSL</a:t>
            </a:r>
            <a:r>
              <a:rPr lang="en-US" altLang="zh-CN" sz="2400" smtClean="0"/>
              <a:t> v3.1 with minor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E98AA-21E5-4962-A487-F7F80EC621C0}" type="slidenum">
              <a:rPr lang="en-US" altLang="zh-CN" smtClean="0"/>
              <a:pPr/>
              <a:t>87</a:t>
            </a:fld>
            <a:endParaRPr lang="en-US" altLang="zh-CN" smtClean="0"/>
          </a:p>
        </p:txBody>
      </p:sp>
      <p:sp>
        <p:nvSpPr>
          <p:cNvPr id="270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SSL/TLS Characteristics</a:t>
            </a:r>
          </a:p>
        </p:txBody>
      </p:sp>
      <p:sp>
        <p:nvSpPr>
          <p:cNvPr id="3819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z="2400" dirty="0" smtClean="0"/>
              <a:t>Protects application traffic for all applications that are </a:t>
            </a:r>
            <a:r>
              <a:rPr lang="en-US" altLang="zh-CN" sz="2400" dirty="0" smtClean="0">
                <a:latin typeface="Comic Sans MS" pitchFamily="66" charset="0"/>
              </a:rPr>
              <a:t>SSL/TLS</a:t>
            </a:r>
            <a:r>
              <a:rPr lang="en-US" altLang="zh-CN" sz="2400" dirty="0" smtClean="0"/>
              <a:t> aware</a:t>
            </a:r>
          </a:p>
          <a:p>
            <a:pPr lvl="1" eaLnBrk="1" hangingPunct="1">
              <a:defRPr/>
            </a:pPr>
            <a:r>
              <a:rPr lang="en-US" altLang="zh-CN" sz="2000" dirty="0" smtClean="0"/>
              <a:t>Applications must be </a:t>
            </a:r>
            <a:r>
              <a:rPr lang="en-US" altLang="zh-CN" sz="2000" dirty="0" smtClean="0">
                <a:latin typeface="Comic Sans MS" pitchFamily="66" charset="0"/>
              </a:rPr>
              <a:t>SSL</a:t>
            </a:r>
            <a:r>
              <a:rPr lang="en-US" altLang="zh-CN" sz="2000" dirty="0" smtClean="0"/>
              <a:t> enabled by design</a:t>
            </a:r>
          </a:p>
          <a:p>
            <a:pPr lvl="3" eaLnBrk="1" hangingPunct="1">
              <a:defRPr/>
            </a:pPr>
            <a:endParaRPr lang="en-US" altLang="zh-CN" sz="1050" dirty="0" smtClean="0"/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Typical applications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latin typeface="Comic Sans MS" pitchFamily="66" charset="0"/>
              </a:rPr>
              <a:t>http</a:t>
            </a:r>
            <a:r>
              <a:rPr lang="en-US" altLang="zh-CN" sz="2000" dirty="0" smtClean="0"/>
              <a:t> (</a:t>
            </a:r>
            <a:r>
              <a:rPr lang="en-US" altLang="zh-CN" sz="2000" dirty="0" smtClean="0">
                <a:latin typeface="Comic Sans MS" pitchFamily="66" charset="0"/>
              </a:rPr>
              <a:t>https</a:t>
            </a:r>
            <a:r>
              <a:rPr lang="en-US" altLang="zh-CN" sz="2000" dirty="0" smtClean="0"/>
              <a:t>) in web browsers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latin typeface="Comic Sans MS" pitchFamily="66" charset="0"/>
              </a:rPr>
              <a:t>IMAP</a:t>
            </a:r>
            <a:r>
              <a:rPr lang="en-US" altLang="zh-CN" sz="2000" dirty="0" smtClean="0"/>
              <a:t> (Internet Message Access Protocol, for email like </a:t>
            </a:r>
            <a:r>
              <a:rPr lang="en-US" altLang="zh-CN" sz="2000" dirty="0" smtClean="0">
                <a:latin typeface="Comic Sans MS" pitchFamily="66" charset="0"/>
              </a:rPr>
              <a:t>POP3</a:t>
            </a:r>
            <a:r>
              <a:rPr lang="en-US" altLang="zh-CN" sz="2000" dirty="0" smtClean="0"/>
              <a:t>)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latin typeface="Comic Sans MS" pitchFamily="66" charset="0"/>
              </a:rPr>
              <a:t>LDAP</a:t>
            </a:r>
            <a:r>
              <a:rPr lang="en-US" altLang="zh-CN" sz="2000" dirty="0" smtClean="0"/>
              <a:t> (Lightweight Directory Access Protocol)</a:t>
            </a:r>
          </a:p>
          <a:p>
            <a:pPr lvl="1" eaLnBrk="1" hangingPunct="1">
              <a:defRPr/>
            </a:pPr>
            <a:r>
              <a:rPr lang="en-US" altLang="zh-CN" sz="2000" dirty="0" smtClean="0"/>
              <a:t>802.1x authentication</a:t>
            </a:r>
          </a:p>
          <a:p>
            <a:pPr lvl="1" eaLnBrk="1" hangingPunct="1">
              <a:defRPr/>
            </a:pPr>
            <a:r>
              <a:rPr lang="en-US" altLang="zh-CN" sz="2000" dirty="0" smtClean="0"/>
              <a:t>Many </a:t>
            </a:r>
            <a:r>
              <a:rPr lang="en-US" altLang="zh-CN" sz="2000" dirty="0" smtClean="0">
                <a:latin typeface="Comic Sans MS" pitchFamily="66" charset="0"/>
              </a:rPr>
              <a:t>VPN</a:t>
            </a:r>
            <a:r>
              <a:rPr lang="en-US" altLang="zh-CN" sz="2000" dirty="0" smtClean="0"/>
              <a:t> systems use </a:t>
            </a:r>
            <a:r>
              <a:rPr lang="en-US" altLang="zh-CN" sz="2000" dirty="0" smtClean="0">
                <a:latin typeface="Comic Sans MS" pitchFamily="66" charset="0"/>
              </a:rPr>
              <a:t>SSL/TLS</a:t>
            </a:r>
            <a:r>
              <a:rPr lang="en-US" altLang="zh-CN" sz="2000" dirty="0" smtClean="0"/>
              <a:t> to send encrypted traffic</a:t>
            </a:r>
          </a:p>
          <a:p>
            <a:pPr lvl="3" eaLnBrk="1" hangingPunct="1">
              <a:defRPr/>
            </a:pPr>
            <a:endParaRPr lang="en-US" altLang="zh-CN" sz="1050" dirty="0" smtClean="0"/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Mandatory server authentication</a:t>
            </a:r>
          </a:p>
          <a:p>
            <a:pPr lvl="1" eaLnBrk="1" hangingPunct="1">
              <a:defRPr/>
            </a:pPr>
            <a:r>
              <a:rPr lang="en-US" altLang="zh-CN" sz="2000" dirty="0" smtClean="0"/>
              <a:t>Client checks server’s certificate, also against </a:t>
            </a:r>
            <a:r>
              <a:rPr lang="en-US" altLang="zh-CN" sz="2000" dirty="0" smtClean="0">
                <a:latin typeface="Comic Sans MS" pitchFamily="66" charset="0"/>
              </a:rPr>
              <a:t>CRLs</a:t>
            </a:r>
            <a:r>
              <a:rPr lang="en-US" altLang="zh-CN" sz="2000" dirty="0" smtClean="0"/>
              <a:t> (certificate revocation lists)</a:t>
            </a: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Client authentication supported</a:t>
            </a:r>
            <a:r>
              <a:rPr lang="en-US" altLang="zh-CN" sz="2400" dirty="0" smtClean="0"/>
              <a:t> but normally not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1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1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1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1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1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1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19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70E33F-A763-4207-99E4-39FFCED7E37A}" type="slidenum">
              <a:rPr lang="en-US" altLang="zh-CN" smtClean="0"/>
              <a:pPr/>
              <a:t>88</a:t>
            </a:fld>
            <a:endParaRPr lang="en-US" altLang="zh-CN" smtClean="0"/>
          </a:p>
        </p:txBody>
      </p:sp>
      <p:sp>
        <p:nvSpPr>
          <p:cNvPr id="272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SSL Architecture</a:t>
            </a:r>
            <a:endParaRPr lang="en-US" altLang="zh-CN" smtClean="0"/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2808288"/>
          </a:xfrm>
        </p:spPr>
        <p:txBody>
          <a:bodyPr lIns="54000" rIns="5400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sz="2400" dirty="0" smtClean="0">
                <a:latin typeface="Comic Sans MS" pitchFamily="66" charset="0"/>
              </a:rPr>
              <a:t>SSL</a:t>
            </a:r>
            <a:r>
              <a:rPr lang="en-GB" sz="2400" dirty="0" smtClean="0"/>
              <a:t> </a:t>
            </a:r>
            <a:r>
              <a:rPr lang="en-GB" altLang="zh-CN" sz="2400" dirty="0" smtClean="0"/>
              <a:t>resides on</a:t>
            </a:r>
            <a:r>
              <a:rPr lang="en-GB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TCP</a:t>
            </a:r>
            <a:r>
              <a:rPr lang="en-US" altLang="zh-CN" sz="2400" dirty="0" smtClean="0"/>
              <a:t> </a:t>
            </a:r>
            <a:r>
              <a:rPr lang="en-GB" sz="2400" dirty="0" smtClean="0"/>
              <a:t>to provide</a:t>
            </a:r>
            <a:r>
              <a:rPr lang="en-US" altLang="zh-CN" sz="2400" dirty="0" smtClean="0"/>
              <a:t> reliable end-to-end secure service</a:t>
            </a:r>
            <a:endParaRPr lang="en-GB" sz="24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2 layers of protocols</a:t>
            </a:r>
            <a:endParaRPr lang="en-GB" altLang="zh-CN" sz="2000" dirty="0" smtClean="0">
              <a:solidFill>
                <a:schemeClr val="folHlink"/>
              </a:solidFill>
            </a:endParaRPr>
          </a:p>
          <a:p>
            <a:pPr lvl="3" eaLnBrk="1" hangingPunct="1">
              <a:defRPr/>
            </a:pPr>
            <a:endParaRPr lang="en-GB" sz="12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Record Protocol</a:t>
            </a:r>
            <a:r>
              <a:rPr lang="en-US" altLang="zh-CN" sz="2400" dirty="0" smtClean="0"/>
              <a:t> provides basic security services to various higher-layer protocols</a:t>
            </a:r>
          </a:p>
          <a:p>
            <a:pPr lvl="1" eaLnBrk="1" hangingPunct="1">
              <a:defRPr/>
            </a:pPr>
            <a:r>
              <a:rPr lang="en-US" altLang="zh-CN" sz="2000" dirty="0" smtClean="0"/>
              <a:t>Underlying protocol suite, transparent to applications</a:t>
            </a:r>
            <a:endParaRPr lang="en-GB" sz="2000" dirty="0" smtClean="0"/>
          </a:p>
          <a:p>
            <a:pPr lvl="3" eaLnBrk="1" hangingPunct="1">
              <a:defRPr/>
            </a:pPr>
            <a:endParaRPr lang="en-GB" sz="1200" dirty="0" smtClean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3 higher-layer protocols</a:t>
            </a:r>
            <a:r>
              <a:rPr lang="en-US" altLang="zh-CN" sz="2400" dirty="0" smtClean="0"/>
              <a:t> for management of </a:t>
            </a:r>
            <a:r>
              <a:rPr lang="en-US" altLang="zh-CN" sz="2400" dirty="0" smtClean="0">
                <a:latin typeface="Comic Sans MS" pitchFamily="66" charset="0"/>
              </a:rPr>
              <a:t>SSL</a:t>
            </a:r>
            <a:r>
              <a:rPr lang="en-US" altLang="zh-CN" sz="2400" dirty="0" smtClean="0"/>
              <a:t> exchanges</a:t>
            </a:r>
            <a:endParaRPr lang="en-GB" altLang="zh-CN" sz="24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Embedded in specific packages, within </a:t>
            </a:r>
            <a:r>
              <a:rPr lang="en-US" altLang="zh-CN" sz="2000" dirty="0" smtClean="0">
                <a:latin typeface="Comic Sans MS" pitchFamily="66" charset="0"/>
              </a:rPr>
              <a:t>IE</a:t>
            </a:r>
            <a:r>
              <a:rPr lang="en-US" altLang="zh-CN" sz="2000" dirty="0" smtClean="0"/>
              <a:t> or </a:t>
            </a:r>
            <a:r>
              <a:rPr lang="en-US" altLang="zh-CN" sz="2000" dirty="0" smtClean="0">
                <a:latin typeface="Comic Sans MS" pitchFamily="66" charset="0"/>
              </a:rPr>
              <a:t>Netscape</a:t>
            </a:r>
            <a:endParaRPr lang="en-GB" sz="200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413" y="4221163"/>
            <a:ext cx="3673475" cy="232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2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2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2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170F6-CF2A-4D31-B53B-D1C71B035298}" type="slidenum">
              <a:rPr lang="en-US" altLang="zh-CN" smtClean="0"/>
              <a:pPr/>
              <a:t>89</a:t>
            </a:fld>
            <a:endParaRPr lang="en-US" altLang="zh-CN" smtClean="0"/>
          </a:p>
        </p:txBody>
      </p:sp>
      <p:sp>
        <p:nvSpPr>
          <p:cNvPr id="2734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SSL Session</a:t>
            </a:r>
            <a:endParaRPr lang="en-US" altLang="zh-CN" smtClean="0"/>
          </a:p>
        </p:txBody>
      </p:sp>
      <p:sp>
        <p:nvSpPr>
          <p:cNvPr id="28160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hlink"/>
                </a:solidFill>
              </a:rPr>
              <a:t>Association</a:t>
            </a:r>
            <a:r>
              <a:rPr lang="en-US" altLang="zh-CN" sz="2400" smtClean="0"/>
              <a:t> between client and server</a:t>
            </a:r>
            <a:endParaRPr lang="en-GB" altLang="zh-CN" sz="2400" smtClean="0"/>
          </a:p>
          <a:p>
            <a:pPr lvl="1" eaLnBrk="1" hangingPunct="1"/>
            <a:r>
              <a:rPr lang="en-US" altLang="zh-CN" sz="2000" smtClean="0"/>
              <a:t>Created</a:t>
            </a:r>
            <a:r>
              <a:rPr lang="en-GB" altLang="zh-CN" sz="2000" smtClean="0"/>
              <a:t> </a:t>
            </a:r>
            <a:r>
              <a:rPr lang="en-US" altLang="zh-CN" sz="2000" smtClean="0"/>
              <a:t>by</a:t>
            </a:r>
            <a:r>
              <a:rPr lang="en-GB" altLang="zh-CN" sz="2000" smtClean="0"/>
              <a:t> </a:t>
            </a:r>
            <a:r>
              <a:rPr lang="en-US" altLang="zh-CN" sz="2000" smtClean="0"/>
              <a:t>Handshake Protocol</a:t>
            </a:r>
            <a:endParaRPr lang="en-GB" altLang="zh-CN" sz="2000" smtClean="0"/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/>
              <a:t>Each with a set of </a:t>
            </a:r>
            <a:r>
              <a:rPr lang="en-US" altLang="zh-CN" sz="2400" smtClean="0">
                <a:solidFill>
                  <a:schemeClr val="folHlink"/>
                </a:solidFill>
              </a:rPr>
              <a:t>cryptographic security parameters</a:t>
            </a:r>
          </a:p>
          <a:p>
            <a:pPr lvl="1" eaLnBrk="1" hangingPunct="1"/>
            <a:r>
              <a:rPr lang="en-GB" altLang="zh-CN" sz="2000" smtClean="0"/>
              <a:t>Peer’s (Server) certificate, for </a:t>
            </a:r>
            <a:r>
              <a:rPr lang="en-GB" altLang="zh-CN" sz="2000" smtClean="0">
                <a:solidFill>
                  <a:srgbClr val="FF0000"/>
                </a:solidFill>
              </a:rPr>
              <a:t>public keys</a:t>
            </a:r>
          </a:p>
          <a:p>
            <a:pPr lvl="1" eaLnBrk="1" hangingPunct="1"/>
            <a:r>
              <a:rPr lang="en-GB" altLang="zh-CN" sz="2000" smtClean="0"/>
              <a:t>A master secret of </a:t>
            </a:r>
            <a:r>
              <a:rPr lang="en-GB" altLang="zh-CN" sz="2000" smtClean="0">
                <a:latin typeface="Comic Sans MS" pitchFamily="66" charset="0"/>
              </a:rPr>
              <a:t>48</a:t>
            </a:r>
            <a:r>
              <a:rPr lang="en-GB" altLang="zh-CN" sz="2000" smtClean="0"/>
              <a:t> octets, for </a:t>
            </a:r>
            <a:r>
              <a:rPr lang="en-GB" altLang="zh-CN" sz="2000" smtClean="0">
                <a:solidFill>
                  <a:srgbClr val="FF0000"/>
                </a:solidFill>
              </a:rPr>
              <a:t>shared keys</a:t>
            </a:r>
          </a:p>
          <a:p>
            <a:pPr lvl="1" eaLnBrk="1" hangingPunct="1"/>
            <a:r>
              <a:rPr lang="en-GB" altLang="zh-CN" sz="2000" smtClean="0"/>
              <a:t>Compression, cipher or </a:t>
            </a:r>
            <a:r>
              <a:rPr lang="en-GB" altLang="zh-CN" sz="2000" smtClean="0">
                <a:latin typeface="Comic Sans MS" pitchFamily="66" charset="0"/>
              </a:rPr>
              <a:t>MAC </a:t>
            </a:r>
            <a:r>
              <a:rPr lang="en-GB" altLang="zh-CN" sz="2000" smtClean="0"/>
              <a:t>(hash) to use</a:t>
            </a:r>
          </a:p>
          <a:p>
            <a:pPr lvl="3" eaLnBrk="1" hangingPunct="1"/>
            <a:endParaRPr lang="en-GB" altLang="zh-CN" sz="1200" smtClean="0"/>
          </a:p>
          <a:p>
            <a:pPr eaLnBrk="1" hangingPunct="1"/>
            <a:r>
              <a:rPr lang="en-US" altLang="zh-CN" sz="2400" smtClean="0"/>
              <a:t>May have </a:t>
            </a:r>
            <a:r>
              <a:rPr lang="en-US" altLang="zh-CN" sz="2400" smtClean="0">
                <a:solidFill>
                  <a:schemeClr val="folHlink"/>
                </a:solidFill>
              </a:rPr>
              <a:t>many (</a:t>
            </a:r>
            <a:r>
              <a:rPr lang="en-US" altLang="zh-CN" sz="2400" smtClean="0">
                <a:solidFill>
                  <a:schemeClr val="folHlink"/>
                </a:solidFill>
                <a:latin typeface="Comic Sans MS" pitchFamily="66" charset="0"/>
              </a:rPr>
              <a:t>TCP)</a:t>
            </a:r>
            <a:r>
              <a:rPr lang="en-US" altLang="zh-CN" sz="2400" smtClean="0">
                <a:solidFill>
                  <a:schemeClr val="folHlink"/>
                </a:solidFill>
              </a:rPr>
              <a:t> connections</a:t>
            </a:r>
            <a:r>
              <a:rPr lang="en-US" altLang="zh-CN" sz="2400" smtClean="0"/>
              <a:t> within</a:t>
            </a:r>
          </a:p>
          <a:p>
            <a:pPr lvl="1" eaLnBrk="1" hangingPunct="1"/>
            <a:r>
              <a:rPr lang="en-US" altLang="zh-CN" sz="2000" smtClean="0"/>
              <a:t>Used to avoid negotiation of new security parameters for each connection</a:t>
            </a:r>
          </a:p>
          <a:p>
            <a:pPr lvl="1" eaLnBrk="1" hangingPunct="1"/>
            <a:r>
              <a:rPr lang="en-US" altLang="zh-CN" sz="2000" smtClean="0"/>
              <a:t>Multiple sessions between same pair of apps are supported (not used)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16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16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16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Cryptographic Technologies</a:t>
            </a:r>
          </a:p>
        </p:txBody>
      </p:sp>
      <p:sp>
        <p:nvSpPr>
          <p:cNvPr id="164866" name="内容占位符 2"/>
          <p:cNvSpPr>
            <a:spLocks noGrp="1"/>
          </p:cNvSpPr>
          <p:nvPr>
            <p:ph idx="1"/>
          </p:nvPr>
        </p:nvSpPr>
        <p:spPr>
          <a:xfrm>
            <a:off x="395288" y="4714875"/>
            <a:ext cx="8569325" cy="1428750"/>
          </a:xfrm>
        </p:spPr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Symmetric key</a:t>
            </a:r>
            <a:r>
              <a:rPr lang="en-US" altLang="zh-CN" sz="2400" smtClean="0"/>
              <a:t> crypto: sender, receiver keys identical</a:t>
            </a:r>
          </a:p>
          <a:p>
            <a:r>
              <a:rPr lang="en-US" altLang="zh-CN" sz="2400" smtClean="0">
                <a:solidFill>
                  <a:srgbClr val="FF0000"/>
                </a:solidFill>
              </a:rPr>
              <a:t>Public-key</a:t>
            </a:r>
            <a:r>
              <a:rPr lang="en-US" altLang="zh-CN" sz="2400" smtClean="0"/>
              <a:t> crypto: encryption key public, decryption key secret</a:t>
            </a:r>
          </a:p>
        </p:txBody>
      </p:sp>
      <p:sp>
        <p:nvSpPr>
          <p:cNvPr id="164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E69F4-A2FD-4F30-B870-99BA56C4F1DF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grpSp>
        <p:nvGrpSpPr>
          <p:cNvPr id="164868" name="组合 32"/>
          <p:cNvGrpSpPr>
            <a:grpSpLocks/>
          </p:cNvGrpSpPr>
          <p:nvPr/>
        </p:nvGrpSpPr>
        <p:grpSpPr bwMode="auto">
          <a:xfrm>
            <a:off x="566738" y="1404938"/>
            <a:ext cx="7805737" cy="3309937"/>
            <a:chOff x="566738" y="1422400"/>
            <a:chExt cx="7805737" cy="3309938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566738" y="2665412"/>
              <a:ext cx="1252537" cy="396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plaintext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7115175" y="2646362"/>
              <a:ext cx="1252538" cy="396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plaintext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3795713" y="2627312"/>
              <a:ext cx="1457325" cy="396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FF0000"/>
                  </a:solidFill>
                  <a:latin typeface="Comic Sans MS" pitchFamily="66" charset="0"/>
                  <a:ea typeface="+mn-ea"/>
                </a:rPr>
                <a:t>ciphertext</a:t>
              </a:r>
            </a:p>
          </p:txBody>
        </p:sp>
        <p:grpSp>
          <p:nvGrpSpPr>
            <p:cNvPr id="164872" name="Group 12"/>
            <p:cNvGrpSpPr>
              <a:grpSpLocks/>
            </p:cNvGrpSpPr>
            <p:nvPr/>
          </p:nvGrpSpPr>
          <p:grpSpPr bwMode="auto">
            <a:xfrm>
              <a:off x="2130425" y="1644650"/>
              <a:ext cx="522288" cy="608013"/>
              <a:chOff x="195" y="1789"/>
              <a:chExt cx="329" cy="383"/>
            </a:xfrm>
          </p:grpSpPr>
          <p:sp>
            <p:nvSpPr>
              <p:cNvPr id="59" name="Text Box 10"/>
              <p:cNvSpPr txBox="1">
                <a:spLocks noChangeArrowheads="1"/>
              </p:cNvSpPr>
              <p:nvPr/>
            </p:nvSpPr>
            <p:spPr bwMode="auto">
              <a:xfrm>
                <a:off x="195" y="1789"/>
                <a:ext cx="233" cy="28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K</a:t>
                </a:r>
                <a:endParaRPr lang="en-US" sz="2400" b="0">
                  <a:solidFill>
                    <a:srgbClr val="FF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A</a:t>
                </a:r>
                <a:endParaRPr lang="en-US" sz="2000" b="0">
                  <a:solidFill>
                    <a:srgbClr val="FF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pic>
          <p:nvPicPr>
            <p:cNvPr id="164873" name="Picture 16" descr="Alic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50950" y="1666875"/>
              <a:ext cx="698500" cy="862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874" name="Picture 18" descr="Ev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76763" y="3436938"/>
              <a:ext cx="1082675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982788" y="2573337"/>
              <a:ext cx="1392237" cy="80327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1974850" y="2582862"/>
              <a:ext cx="14351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encryption</a:t>
              </a:r>
            </a:p>
            <a:p>
              <a:pPr algn="ctr" eaLnBrk="0" hangingPunct="0">
                <a:defRPr/>
              </a:pPr>
              <a:r>
                <a:rPr lang="en-US" sz="2000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algorithm</a:t>
              </a: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5724525" y="2586037"/>
              <a:ext cx="1377950" cy="80327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5700713" y="2609850"/>
              <a:ext cx="152717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decryption </a:t>
              </a:r>
            </a:p>
            <a:p>
              <a:pPr algn="ctr" eaLnBrk="0" hangingPunct="0">
                <a:defRPr/>
              </a:pPr>
              <a:r>
                <a:rPr lang="en-US" sz="2000" b="0">
                  <a:solidFill>
                    <a:srgbClr val="FFFFFF"/>
                  </a:solidFill>
                  <a:latin typeface="Comic Sans MS" pitchFamily="66" charset="0"/>
                  <a:ea typeface="+mn-ea"/>
                </a:rPr>
                <a:t>algorithm</a:t>
              </a: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3403600" y="2986087"/>
              <a:ext cx="2301875" cy="7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3883025" y="3038475"/>
              <a:ext cx="573088" cy="914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0" y="142"/>
                </a:cxn>
                <a:cxn ang="0">
                  <a:pos x="328" y="789"/>
                </a:cxn>
              </a:cxnLst>
              <a:rect l="0" t="0" r="r" b="b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 flipH="1">
              <a:off x="4557713" y="3036887"/>
              <a:ext cx="573087" cy="914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0" y="142"/>
                </a:cxn>
                <a:cxn ang="0">
                  <a:pos x="328" y="789"/>
                </a:cxn>
              </a:cxnLst>
              <a:rect l="0" t="0" r="r" b="b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H="1">
              <a:off x="2373313" y="2193925"/>
              <a:ext cx="1587" cy="392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>
              <a:off x="5943600" y="2163762"/>
              <a:ext cx="1588" cy="3921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9" name="Text Box 41"/>
            <p:cNvSpPr txBox="1">
              <a:spLocks noChangeArrowheads="1"/>
            </p:cNvSpPr>
            <p:nvPr/>
          </p:nvSpPr>
          <p:spPr bwMode="auto">
            <a:xfrm>
              <a:off x="2544763" y="1423987"/>
              <a:ext cx="1508125" cy="1006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Alice’s </a:t>
              </a:r>
            </a:p>
            <a:p>
              <a:pPr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encryption</a:t>
              </a:r>
            </a:p>
            <a:p>
              <a:pPr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key</a:t>
              </a:r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6184900" y="1492250"/>
              <a:ext cx="1508125" cy="10064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Bob’s </a:t>
              </a:r>
            </a:p>
            <a:p>
              <a:pPr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decryption</a:t>
              </a:r>
            </a:p>
            <a:p>
              <a:pPr eaLnBrk="0" hangingPunct="0">
                <a:defRPr/>
              </a:pPr>
              <a:r>
                <a:rPr lang="en-US" sz="2000" b="0">
                  <a:solidFill>
                    <a:srgbClr val="000000"/>
                  </a:solidFill>
                  <a:latin typeface="Comic Sans MS" pitchFamily="66" charset="0"/>
                  <a:ea typeface="+mn-ea"/>
                </a:rPr>
                <a:t>key</a:t>
              </a:r>
            </a:p>
          </p:txBody>
        </p:sp>
        <p:pic>
          <p:nvPicPr>
            <p:cNvPr id="164886" name="Picture 17" descr="Bob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559675" y="1870075"/>
              <a:ext cx="8128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4887" name="Group 13"/>
            <p:cNvGrpSpPr>
              <a:grpSpLocks/>
            </p:cNvGrpSpPr>
            <p:nvPr/>
          </p:nvGrpSpPr>
          <p:grpSpPr bwMode="auto">
            <a:xfrm>
              <a:off x="5803900" y="1774825"/>
              <a:ext cx="509588" cy="608013"/>
              <a:chOff x="195" y="1789"/>
              <a:chExt cx="321" cy="383"/>
            </a:xfrm>
          </p:grpSpPr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195" y="1789"/>
                <a:ext cx="233" cy="28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4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K</a:t>
                </a:r>
                <a:endParaRPr lang="en-US" sz="2400" b="0">
                  <a:solidFill>
                    <a:srgbClr val="FF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8" name="Text Box 15"/>
              <p:cNvSpPr txBox="1">
                <a:spLocks noChangeArrowheads="1"/>
              </p:cNvSpPr>
              <p:nvPr/>
            </p:nvSpPr>
            <p:spPr bwMode="auto">
              <a:xfrm>
                <a:off x="299" y="1922"/>
                <a:ext cx="21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b="0">
                    <a:solidFill>
                      <a:srgbClr val="FF0000"/>
                    </a:solidFill>
                    <a:latin typeface="Comic Sans MS" pitchFamily="66" charset="0"/>
                    <a:ea typeface="+mn-ea"/>
                  </a:rPr>
                  <a:t>B</a:t>
                </a:r>
                <a:endParaRPr lang="en-US" sz="2000" b="0">
                  <a:solidFill>
                    <a:srgbClr val="FF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1238250" y="3011487"/>
              <a:ext cx="6746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7172325" y="3022600"/>
              <a:ext cx="6746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 sz="2400" b="0">
                <a:solidFill>
                  <a:srgbClr val="000000"/>
                </a:solidFill>
                <a:latin typeface="Times New Roman" pitchFamily="18" charset="0"/>
                <a:ea typeface="+mn-ea"/>
              </a:endParaRPr>
            </a:p>
          </p:txBody>
        </p:sp>
        <p:pic>
          <p:nvPicPr>
            <p:cNvPr id="164890" name="Picture 53" descr="BS00768_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 flipV="1">
              <a:off x="2176463" y="1422400"/>
              <a:ext cx="465137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891" name="Picture 56" descr="BS00768_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 flipV="1">
              <a:off x="5754688" y="1516063"/>
              <a:ext cx="465137" cy="24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46827-7CB0-4EEE-A0D7-F443161AFFE1}" type="slidenum">
              <a:rPr lang="en-US" altLang="zh-CN" smtClean="0"/>
              <a:pPr/>
              <a:t>90</a:t>
            </a:fld>
            <a:endParaRPr lang="en-US" altLang="zh-CN" smtClean="0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SSL Connection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Mechanisms used to transport data in a session</a:t>
            </a:r>
          </a:p>
          <a:p>
            <a:pPr lvl="3" eaLnBrk="1" hangingPunct="1"/>
            <a:endParaRPr lang="en-US" altLang="zh-CN" sz="1600" smtClean="0"/>
          </a:p>
          <a:p>
            <a:pPr eaLnBrk="1" hangingPunct="1"/>
            <a:r>
              <a:rPr lang="en-GB" altLang="zh-CN" sz="2800" smtClean="0">
                <a:solidFill>
                  <a:schemeClr val="hlink"/>
                </a:solidFill>
              </a:rPr>
              <a:t>A connection</a:t>
            </a:r>
            <a:r>
              <a:rPr lang="en-GB" altLang="zh-CN" sz="2800" smtClean="0"/>
              <a:t> is associated with</a:t>
            </a:r>
          </a:p>
          <a:p>
            <a:pPr lvl="1" eaLnBrk="1" hangingPunct="1"/>
            <a:r>
              <a:rPr lang="en-GB" altLang="zh-CN" sz="2400" smtClean="0"/>
              <a:t>Shared keys to encipher data and compute MAC</a:t>
            </a:r>
            <a:endParaRPr lang="en-GB" altLang="zh-CN" sz="2400" smtClean="0">
              <a:latin typeface="Comic Sans MS" pitchFamily="66" charset="0"/>
            </a:endParaRPr>
          </a:p>
          <a:p>
            <a:pPr lvl="1" eaLnBrk="1" hangingPunct="1"/>
            <a:r>
              <a:rPr lang="en-GB" altLang="zh-CN" sz="2400" smtClean="0"/>
              <a:t>IV for MAC if needed</a:t>
            </a:r>
          </a:p>
          <a:p>
            <a:pPr lvl="1" eaLnBrk="1" hangingPunct="1"/>
            <a:r>
              <a:rPr lang="en-GB" altLang="zh-CN" sz="2400" smtClean="0"/>
              <a:t>Sequence numbers</a:t>
            </a:r>
          </a:p>
          <a:p>
            <a:pPr lvl="3" eaLnBrk="1" hangingPunct="1"/>
            <a:endParaRPr lang="en-GB" altLang="zh-CN" sz="1600" smtClean="0"/>
          </a:p>
          <a:p>
            <a:pPr eaLnBrk="1" hangingPunct="1"/>
            <a:r>
              <a:rPr lang="en-US" altLang="zh-CN" sz="2800" smtClean="0"/>
              <a:t>Peer-to-peer and Transient</a:t>
            </a:r>
            <a:endParaRPr lang="en-GB" altLang="zh-CN" sz="2800" smtClean="0"/>
          </a:p>
          <a:p>
            <a:pPr eaLnBrk="1" hangingPunct="1"/>
            <a:r>
              <a:rPr lang="en-US" altLang="zh-CN" sz="2800" smtClean="0"/>
              <a:t>Every connection associated with one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489B4-5E58-4111-9E14-3412BC3BDDF1}" type="slidenum">
              <a:rPr lang="en-US" altLang="zh-CN" smtClean="0"/>
              <a:pPr/>
              <a:t>91</a:t>
            </a:fld>
            <a:endParaRPr lang="en-US" altLang="zh-CN" smtClean="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SSL Record Protocol</a:t>
            </a:r>
            <a:endParaRPr lang="en-US" altLang="zh-CN" smtClean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Each upper-layer message </a:t>
            </a:r>
            <a:r>
              <a:rPr lang="en-US" altLang="zh-CN" smtClean="0">
                <a:solidFill>
                  <a:srgbClr val="FF0000"/>
                </a:solidFill>
              </a:rPr>
              <a:t>fragmented</a:t>
            </a:r>
            <a:r>
              <a:rPr lang="en-US" altLang="zh-CN" smtClean="0"/>
              <a:t> </a:t>
            </a:r>
            <a:endParaRPr lang="en-GB" altLang="zh-CN" smtClean="0"/>
          </a:p>
          <a:p>
            <a:pPr lvl="1" eaLnBrk="1" hangingPunct="1"/>
            <a:r>
              <a:rPr lang="en-US" altLang="zh-CN" smtClean="0">
                <a:latin typeface="Comic Sans MS" pitchFamily="66" charset="0"/>
              </a:rPr>
              <a:t>2</a:t>
            </a:r>
            <a:r>
              <a:rPr lang="en-US" altLang="zh-CN" baseline="30000" smtClean="0">
                <a:latin typeface="Comic Sans MS" pitchFamily="66" charset="0"/>
              </a:rPr>
              <a:t>14</a:t>
            </a:r>
            <a:r>
              <a:rPr lang="en-US" altLang="zh-CN" smtClean="0"/>
              <a:t> octets (</a:t>
            </a:r>
            <a:r>
              <a:rPr lang="en-US" altLang="zh-CN" smtClean="0">
                <a:latin typeface="Comic Sans MS" pitchFamily="66" charset="0"/>
              </a:rPr>
              <a:t>16384</a:t>
            </a:r>
            <a:r>
              <a:rPr lang="en-US" altLang="zh-CN" smtClean="0"/>
              <a:t> octets) or less</a:t>
            </a:r>
          </a:p>
          <a:p>
            <a:pPr lvl="3" eaLnBrk="1" hangingPunct="1"/>
            <a:endParaRPr lang="en-GB" altLang="zh-CN" smtClean="0"/>
          </a:p>
          <a:p>
            <a:pPr eaLnBrk="1" hangingPunct="1"/>
            <a:r>
              <a:rPr lang="en-US" altLang="zh-CN" smtClean="0"/>
              <a:t>Compressed message plus </a:t>
            </a:r>
            <a:r>
              <a:rPr lang="en-US" altLang="zh-CN" smtClean="0">
                <a:latin typeface="Comic Sans MS" pitchFamily="66" charset="0"/>
              </a:rPr>
              <a:t>MAC</a:t>
            </a:r>
            <a:r>
              <a:rPr lang="en-US" altLang="zh-CN" smtClean="0"/>
              <a:t> encrypted using symmetric encryption</a:t>
            </a:r>
          </a:p>
          <a:p>
            <a:pPr lvl="1" eaLnBrk="1" hangingPunct="1"/>
            <a:r>
              <a:rPr lang="en-US" altLang="zh-CN" smtClean="0"/>
              <a:t>Compression optionally applied</a:t>
            </a:r>
            <a:endParaRPr lang="en-GB" altLang="zh-CN" smtClean="0"/>
          </a:p>
          <a:p>
            <a:pPr lvl="3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Add </a:t>
            </a:r>
            <a:r>
              <a:rPr lang="en-US" altLang="zh-CN" smtClean="0">
                <a:solidFill>
                  <a:schemeClr val="folHlink"/>
                </a:solidFill>
              </a:rPr>
              <a:t>SSL record header</a:t>
            </a:r>
            <a:r>
              <a:rPr lang="en-US" altLang="zh-CN" smtClean="0"/>
              <a:t>,</a:t>
            </a:r>
            <a:r>
              <a:rPr lang="en-US" altLang="zh-CN" smtClean="0">
                <a:solidFill>
                  <a:schemeClr val="folHlink"/>
                </a:solidFill>
              </a:rPr>
              <a:t> </a:t>
            </a:r>
            <a:r>
              <a:rPr lang="en-US" altLang="zh-CN" smtClean="0">
                <a:latin typeface="Comic Sans MS" pitchFamily="66" charset="0"/>
              </a:rPr>
              <a:t>PDU</a:t>
            </a:r>
            <a:r>
              <a:rPr lang="en-US" altLang="zh-CN" smtClean="0"/>
              <a:t> transmits in </a:t>
            </a:r>
            <a:r>
              <a:rPr lang="en-US" altLang="zh-CN" smtClean="0">
                <a:latin typeface="Comic Sans MS" pitchFamily="66" charset="0"/>
              </a:rPr>
              <a:t>TCP</a:t>
            </a:r>
            <a:r>
              <a:rPr lang="en-US" altLang="zh-CN" smtClean="0"/>
              <a:t> segment</a:t>
            </a:r>
            <a:endParaRPr lang="en-US" altLang="zh-CN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3A956E-DDD1-468C-9BBE-B1E5E7307EA4}" type="slidenum">
              <a:rPr lang="en-US" altLang="zh-CN" smtClean="0"/>
              <a:pPr/>
              <a:t>92</a:t>
            </a:fld>
            <a:endParaRPr lang="en-US" altLang="zh-CN" smtClean="0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SSL Record Protocol Operation</a:t>
            </a:r>
            <a:endParaRPr lang="en-US" altLang="zh-CN" smtClean="0"/>
          </a:p>
        </p:txBody>
      </p:sp>
      <p:pic>
        <p:nvPicPr>
          <p:cNvPr id="27750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776"/>
          <a:stretch>
            <a:fillRect/>
          </a:stretch>
        </p:blipFill>
        <p:spPr bwMode="auto">
          <a:xfrm>
            <a:off x="827088" y="1484313"/>
            <a:ext cx="7129462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24" name="Oval 4"/>
          <p:cNvSpPr>
            <a:spLocks noChangeArrowheads="1"/>
          </p:cNvSpPr>
          <p:nvPr/>
        </p:nvSpPr>
        <p:spPr bwMode="auto">
          <a:xfrm>
            <a:off x="611188" y="2852738"/>
            <a:ext cx="3816350" cy="6477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25" name="AutoShape 5"/>
          <p:cNvSpPr>
            <a:spLocks noChangeArrowheads="1"/>
          </p:cNvSpPr>
          <p:nvPr/>
        </p:nvSpPr>
        <p:spPr bwMode="auto">
          <a:xfrm>
            <a:off x="4572000" y="2852738"/>
            <a:ext cx="1223963" cy="360362"/>
          </a:xfrm>
          <a:prstGeom prst="wedgeRoundRectCallout">
            <a:avLst>
              <a:gd name="adj1" fmla="val -96435"/>
              <a:gd name="adj2" fmla="val 6189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000000"/>
                </a:solidFill>
              </a:rPr>
              <a:t>Optional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4427538" y="4365625"/>
            <a:ext cx="4346575" cy="6699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000000"/>
                </a:solidFill>
              </a:rPr>
              <a:t>Received data are decrypted, verified, decompressed, and reassembled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 animBg="1"/>
      <p:bldP spid="286725" grpId="0" animBg="1"/>
      <p:bldP spid="28672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AE7C9C-B884-4851-90B6-B24D05E94279}" type="slidenum">
              <a:rPr lang="en-US" altLang="zh-CN" smtClean="0"/>
              <a:pPr/>
              <a:t>93</a:t>
            </a:fld>
            <a:endParaRPr lang="en-US" altLang="zh-CN" smtClean="0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SSL Record PDU</a:t>
            </a:r>
            <a:endParaRPr lang="en-US" altLang="zh-CN" smtClean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Protocol Type</a:t>
            </a:r>
            <a:r>
              <a:rPr lang="en-US" altLang="zh-CN" sz="2400" smtClean="0"/>
              <a:t> (</a:t>
            </a:r>
            <a:r>
              <a:rPr lang="en-US" altLang="zh-CN" sz="2400" smtClean="0">
                <a:latin typeface="Comic Sans MS" pitchFamily="66" charset="0"/>
              </a:rPr>
              <a:t>1 octet</a:t>
            </a:r>
            <a:r>
              <a:rPr lang="en-US" altLang="zh-CN" sz="2400" smtClean="0"/>
              <a:t>)</a:t>
            </a:r>
            <a:endParaRPr lang="en-GB" altLang="zh-CN" sz="2400" smtClean="0"/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20</a:t>
            </a:r>
            <a:r>
              <a:rPr lang="en-US" altLang="zh-CN" sz="2000" smtClean="0"/>
              <a:t>: change_cipher_spec, </a:t>
            </a:r>
            <a:r>
              <a:rPr lang="en-US" altLang="zh-CN" sz="2000" smtClean="0">
                <a:latin typeface="Comic Sans MS" pitchFamily="66" charset="0"/>
              </a:rPr>
              <a:t>21</a:t>
            </a:r>
            <a:r>
              <a:rPr lang="en-US" altLang="zh-CN" sz="2000" smtClean="0"/>
              <a:t>: alert, </a:t>
            </a:r>
            <a:r>
              <a:rPr lang="en-US" altLang="zh-CN" sz="2000" smtClean="0">
                <a:latin typeface="Comic Sans MS" pitchFamily="66" charset="0"/>
              </a:rPr>
              <a:t>22</a:t>
            </a:r>
            <a:r>
              <a:rPr lang="en-US" altLang="zh-CN" sz="2000" smtClean="0"/>
              <a:t>: handshake, </a:t>
            </a:r>
            <a:r>
              <a:rPr lang="en-US" altLang="zh-CN" sz="2000" smtClean="0">
                <a:latin typeface="Comic Sans MS" pitchFamily="66" charset="0"/>
              </a:rPr>
              <a:t>23</a:t>
            </a:r>
            <a:r>
              <a:rPr lang="en-US" altLang="zh-CN" sz="2000" smtClean="0"/>
              <a:t>: application</a:t>
            </a:r>
            <a:endParaRPr lang="en-GB" altLang="zh-CN" sz="2000" smtClean="0"/>
          </a:p>
          <a:p>
            <a:pPr lvl="1" eaLnBrk="1" hangingPunct="1"/>
            <a:r>
              <a:rPr lang="en-US" altLang="zh-CN" sz="2000" smtClean="0"/>
              <a:t>No distinction</a:t>
            </a:r>
            <a:r>
              <a:rPr lang="en-GB" altLang="zh-CN" sz="2000" smtClean="0"/>
              <a:t> between</a:t>
            </a:r>
            <a:r>
              <a:rPr lang="en-US" altLang="zh-CN" sz="2000" smtClean="0"/>
              <a:t> applications</a:t>
            </a:r>
          </a:p>
          <a:p>
            <a:pPr lvl="3" eaLnBrk="1" hangingPunct="1"/>
            <a:endParaRPr lang="en-GB" altLang="zh-CN" sz="1200" smtClean="0"/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Major Version</a:t>
            </a:r>
            <a:r>
              <a:rPr lang="en-US" altLang="zh-CN" sz="2400" smtClean="0"/>
              <a:t> (</a:t>
            </a:r>
            <a:r>
              <a:rPr lang="en-US" altLang="zh-CN" sz="2400" smtClean="0">
                <a:latin typeface="Comic Sans MS" pitchFamily="66" charset="0"/>
              </a:rPr>
              <a:t>1 octet</a:t>
            </a:r>
            <a:r>
              <a:rPr lang="en-US" altLang="zh-CN" sz="2400" smtClean="0"/>
              <a:t>)</a:t>
            </a:r>
            <a:endParaRPr lang="en-GB" altLang="zh-CN" sz="2400" smtClean="0"/>
          </a:p>
          <a:p>
            <a:pPr lvl="1" eaLnBrk="1" hangingPunct="1"/>
            <a:r>
              <a:rPr lang="en-GB" altLang="zh-CN" sz="2000" smtClean="0">
                <a:latin typeface="Comic Sans MS" pitchFamily="66" charset="0"/>
              </a:rPr>
              <a:t>SSL</a:t>
            </a:r>
            <a:r>
              <a:rPr lang="en-GB" altLang="zh-CN" sz="2000" smtClean="0"/>
              <a:t> v3 is 3</a:t>
            </a:r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Minor Version</a:t>
            </a:r>
            <a:r>
              <a:rPr lang="en-US" altLang="zh-CN" sz="2400" smtClean="0"/>
              <a:t> (</a:t>
            </a:r>
            <a:r>
              <a:rPr lang="en-US" altLang="zh-CN" sz="2400" smtClean="0">
                <a:latin typeface="Comic Sans MS" pitchFamily="66" charset="0"/>
              </a:rPr>
              <a:t>1 octet</a:t>
            </a:r>
            <a:r>
              <a:rPr lang="en-US" altLang="zh-CN" sz="2400" smtClean="0"/>
              <a:t>)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SSL</a:t>
            </a:r>
            <a:r>
              <a:rPr lang="en-US" altLang="zh-CN" sz="2000" smtClean="0"/>
              <a:t> v3 is 0</a:t>
            </a:r>
          </a:p>
          <a:p>
            <a:pPr lvl="3" eaLnBrk="1" hangingPunct="1"/>
            <a:endParaRPr lang="en-US" altLang="zh-CN" sz="1200" smtClean="0"/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Compressed Length</a:t>
            </a:r>
            <a:r>
              <a:rPr lang="en-US" altLang="zh-CN" sz="2400" smtClean="0"/>
              <a:t> (</a:t>
            </a:r>
            <a:r>
              <a:rPr lang="en-US" altLang="zh-CN" sz="2400" smtClean="0">
                <a:latin typeface="Comic Sans MS" pitchFamily="66" charset="0"/>
              </a:rPr>
              <a:t>2 octets</a:t>
            </a:r>
            <a:r>
              <a:rPr lang="en-US" altLang="zh-CN" sz="2400" smtClean="0"/>
              <a:t>)</a:t>
            </a:r>
            <a:endParaRPr lang="en-GB" altLang="zh-CN" sz="2400" smtClean="0"/>
          </a:p>
          <a:p>
            <a:pPr lvl="1" eaLnBrk="1" hangingPunct="1"/>
            <a:r>
              <a:rPr lang="en-US" altLang="zh-CN" sz="2000" smtClean="0"/>
              <a:t>Per octet, maximum </a:t>
            </a:r>
            <a:r>
              <a:rPr lang="en-US" altLang="zh-CN" sz="2000" smtClean="0">
                <a:latin typeface="Comic Sans MS" pitchFamily="66" charset="0"/>
              </a:rPr>
              <a:t>2</a:t>
            </a:r>
            <a:r>
              <a:rPr lang="en-US" altLang="zh-CN" sz="2000" baseline="30000" smtClean="0">
                <a:latin typeface="Comic Sans MS" pitchFamily="66" charset="0"/>
              </a:rPr>
              <a:t>14</a:t>
            </a:r>
            <a:r>
              <a:rPr lang="en-US" altLang="zh-CN" sz="2000" smtClean="0">
                <a:latin typeface="Comic Sans MS" pitchFamily="66" charset="0"/>
              </a:rPr>
              <a:t>+2048</a:t>
            </a:r>
          </a:p>
          <a:p>
            <a:pPr eaLnBrk="1" hangingPunct="1"/>
            <a:r>
              <a:rPr lang="en-US" altLang="zh-CN" sz="2400" smtClean="0">
                <a:solidFill>
                  <a:schemeClr val="folHlink"/>
                </a:solidFill>
              </a:rPr>
              <a:t>MAC</a:t>
            </a:r>
            <a:r>
              <a:rPr lang="en-US" altLang="zh-CN" sz="2400" smtClean="0"/>
              <a:t> (</a:t>
            </a:r>
            <a:r>
              <a:rPr lang="en-US" altLang="zh-CN" sz="2400" smtClean="0">
                <a:latin typeface="Comic Sans MS" pitchFamily="66" charset="0"/>
              </a:rPr>
              <a:t>0, 16, or 20 octets</a:t>
            </a:r>
            <a:r>
              <a:rPr lang="en-US" altLang="zh-CN" sz="2400" smtClean="0"/>
              <a:t>)</a:t>
            </a:r>
            <a:endParaRPr lang="en-GB" altLang="zh-CN" sz="2400" smtClean="0"/>
          </a:p>
        </p:txBody>
      </p:sp>
      <p:pic>
        <p:nvPicPr>
          <p:cNvPr id="27853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5600" y="2924175"/>
            <a:ext cx="3463925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9EBC2B-7543-4C07-8C10-288F16D9FEC0}" type="slidenum">
              <a:rPr lang="en-US" altLang="zh-CN" smtClean="0"/>
              <a:pPr/>
              <a:t>94</a:t>
            </a:fld>
            <a:endParaRPr lang="en-US" altLang="zh-CN" smtClean="0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SSL Application Protocols</a:t>
            </a:r>
          </a:p>
        </p:txBody>
      </p:sp>
      <p:pic>
        <p:nvPicPr>
          <p:cNvPr id="27955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338" y="1700213"/>
            <a:ext cx="8532812" cy="331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C61A60-8F79-450C-AAC5-D606F4ACEE68}" type="slidenum">
              <a:rPr lang="en-US" altLang="zh-CN" smtClean="0"/>
              <a:pPr/>
              <a:t>95</a:t>
            </a:fld>
            <a:endParaRPr lang="en-US" altLang="zh-CN" smtClean="0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Change Cipher Spec Protocol</a:t>
            </a:r>
            <a:endParaRPr lang="en-US" altLang="zh-CN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Single octet message</a:t>
            </a:r>
            <a:endParaRPr lang="en-GB" altLang="zh-CN" smtClean="0"/>
          </a:p>
          <a:p>
            <a:pPr lvl="1" eaLnBrk="1" hangingPunct="1"/>
            <a:r>
              <a:rPr lang="en-US" altLang="zh-CN" smtClean="0"/>
              <a:t>Set value </a:t>
            </a:r>
            <a:r>
              <a:rPr lang="en-US" altLang="zh-CN" smtClean="0">
                <a:latin typeface="Comic Sans MS" pitchFamily="66" charset="0"/>
              </a:rPr>
              <a:t>1</a:t>
            </a:r>
          </a:p>
          <a:p>
            <a:pPr lvl="3" eaLnBrk="1" hangingPunct="1"/>
            <a:endParaRPr lang="en-GB" altLang="zh-CN" smtClean="0">
              <a:latin typeface="Comic Sans MS" pitchFamily="66" charset="0"/>
            </a:endParaRPr>
          </a:p>
          <a:p>
            <a:pPr eaLnBrk="1" hangingPunct="1"/>
            <a:r>
              <a:rPr lang="en-GB" altLang="zh-CN" smtClean="0"/>
              <a:t>Cause</a:t>
            </a:r>
            <a:r>
              <a:rPr lang="en-US" altLang="zh-CN" smtClean="0"/>
              <a:t> current state to be the pending (negotiated) state</a:t>
            </a:r>
          </a:p>
          <a:p>
            <a:pPr lvl="3" eaLnBrk="1" hangingPunct="1"/>
            <a:endParaRPr lang="en-GB" altLang="zh-CN" smtClean="0"/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Cipher suite updated </a:t>
            </a:r>
            <a:r>
              <a:rPr lang="en-US" altLang="zh-CN" smtClean="0"/>
              <a:t>to use on this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438A2-1FA7-426C-9125-8C1C34F4263B}" type="slidenum">
              <a:rPr lang="en-US" altLang="zh-CN" smtClean="0"/>
              <a:pPr/>
              <a:t>96</a:t>
            </a:fld>
            <a:endParaRPr lang="en-US" altLang="zh-CN" smtClean="0"/>
          </a:p>
        </p:txBody>
      </p:sp>
      <p:sp>
        <p:nvSpPr>
          <p:cNvPr id="282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Alert Protocol</a:t>
            </a:r>
            <a:endParaRPr lang="en-US" altLang="zh-CN" smtClean="0"/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Convey </a:t>
            </a:r>
            <a:r>
              <a:rPr lang="en-US" altLang="zh-CN" sz="2400" dirty="0" smtClean="0">
                <a:latin typeface="Comic Sans MS" pitchFamily="66" charset="0"/>
              </a:rPr>
              <a:t>SSL</a:t>
            </a:r>
            <a:r>
              <a:rPr lang="en-US" altLang="zh-CN" sz="2400" dirty="0" smtClean="0"/>
              <a:t>-related error or alerts to peer entity</a:t>
            </a:r>
            <a:endParaRPr lang="en-GB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sz="2000" dirty="0" smtClean="0"/>
              <a:t>Alert </a:t>
            </a:r>
            <a:r>
              <a:rPr lang="en-US" altLang="zh-CN" sz="2000" dirty="0" smtClean="0"/>
              <a:t>messages compressed and encrypted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GB" sz="12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Alert level</a:t>
            </a:r>
            <a:endParaRPr lang="en-GB" sz="2400" dirty="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 smtClean="0">
                <a:latin typeface="Comic Sans MS" pitchFamily="66" charset="0"/>
              </a:rPr>
              <a:t>1</a:t>
            </a:r>
            <a:r>
              <a:rPr lang="en-US" altLang="zh-CN" sz="2000" dirty="0" smtClean="0"/>
              <a:t>: warning, </a:t>
            </a:r>
            <a:r>
              <a:rPr lang="en-US" altLang="zh-CN" sz="2000" dirty="0" smtClean="0">
                <a:latin typeface="Comic Sans MS" pitchFamily="66" charset="0"/>
              </a:rPr>
              <a:t>2</a:t>
            </a:r>
            <a:r>
              <a:rPr lang="en-US" altLang="zh-CN" sz="2000" dirty="0" smtClean="0"/>
              <a:t>: fatal</a:t>
            </a:r>
            <a:endParaRPr lang="en-GB" sz="20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 smtClean="0"/>
              <a:t>If fatal, </a:t>
            </a:r>
            <a:r>
              <a:rPr lang="en-US" altLang="zh-CN" sz="2000" dirty="0" smtClean="0">
                <a:latin typeface="Comic Sans MS" pitchFamily="66" charset="0"/>
              </a:rPr>
              <a:t>SSL</a:t>
            </a:r>
            <a:r>
              <a:rPr lang="en-US" altLang="zh-CN" sz="2000" dirty="0" smtClean="0"/>
              <a:t> immediately terminates connection</a:t>
            </a:r>
            <a:endParaRPr lang="en-GB" sz="20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 smtClean="0"/>
              <a:t>Other connections on session may continue but </a:t>
            </a:r>
            <a:r>
              <a:rPr lang="en-GB" altLang="zh-CN" sz="2000" dirty="0" smtClean="0"/>
              <a:t>n</a:t>
            </a:r>
            <a:r>
              <a:rPr lang="en-GB" sz="2000" dirty="0" smtClean="0"/>
              <a:t>o</a:t>
            </a:r>
            <a:r>
              <a:rPr lang="en-US" altLang="zh-CN" sz="2000" dirty="0" smtClean="0"/>
              <a:t> new connections accepted on session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GB" sz="12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Alert description</a:t>
            </a:r>
            <a:r>
              <a:rPr lang="en-US" altLang="zh-CN" sz="2400" dirty="0" smtClean="0"/>
              <a:t>, e.g.</a:t>
            </a:r>
            <a:endParaRPr lang="en-GB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altLang="zh-CN" sz="2000" dirty="0" smtClean="0">
                <a:solidFill>
                  <a:srgbClr val="FF0000"/>
                </a:solidFill>
              </a:rPr>
              <a:t>F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atal</a:t>
            </a:r>
            <a:r>
              <a:rPr lang="en-US" altLang="zh-CN" sz="2000" dirty="0" smtClean="0"/>
              <a:t>: </a:t>
            </a:r>
            <a:r>
              <a:rPr lang="en-US" sz="2000" dirty="0" err="1" smtClean="0"/>
              <a:t>UnexpectedMessage</a:t>
            </a:r>
            <a:r>
              <a:rPr lang="en-US" altLang="zh-CN" sz="2000" dirty="0" smtClean="0"/>
              <a:t>, </a:t>
            </a:r>
            <a:r>
              <a:rPr lang="en-US" sz="2000" dirty="0" err="1" smtClean="0"/>
              <a:t>BadRecordMAC</a:t>
            </a:r>
            <a:r>
              <a:rPr lang="en-US" sz="2000" dirty="0" smtClean="0"/>
              <a:t>, </a:t>
            </a:r>
            <a:r>
              <a:rPr lang="en-US" sz="2000" dirty="0" err="1" smtClean="0"/>
              <a:t>HandshakeFailure</a:t>
            </a:r>
            <a:endParaRPr lang="en-GB" sz="20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altLang="zh-CN" sz="2000" dirty="0" smtClean="0">
                <a:solidFill>
                  <a:srgbClr val="FF0000"/>
                </a:solidFill>
              </a:rPr>
              <a:t>Warning</a:t>
            </a:r>
            <a:r>
              <a:rPr lang="en-GB" altLang="zh-CN" sz="2000" dirty="0" smtClean="0"/>
              <a:t>: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CloseNotify</a:t>
            </a:r>
            <a:r>
              <a:rPr lang="en-US" altLang="zh-CN" sz="2000" dirty="0" smtClean="0"/>
              <a:t>, Certificate Unsupported/Revoked, Illegal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9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9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9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45750-D28E-4E0F-9E0E-79F2BBDE7FF2}" type="slidenum">
              <a:rPr lang="en-US" altLang="zh-CN" smtClean="0"/>
              <a:pPr/>
              <a:t>97</a:t>
            </a:fld>
            <a:endParaRPr lang="en-US" altLang="zh-CN" smtClean="0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Handshake Protocol</a:t>
            </a:r>
            <a:endParaRPr lang="en-US" altLang="zh-CN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Purpose</a:t>
            </a:r>
          </a:p>
          <a:p>
            <a:pPr lvl="1" eaLnBrk="1" hangingPunct="1">
              <a:defRPr/>
            </a:pPr>
            <a:r>
              <a:rPr lang="en-US" altLang="zh-CN" sz="2000" dirty="0" smtClean="0"/>
              <a:t>Authenticate sender/receiver</a:t>
            </a:r>
            <a:endParaRPr lang="en-GB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Negotiate encryption and </a:t>
            </a:r>
            <a:r>
              <a:rPr lang="en-US" altLang="zh-CN" sz="2000" dirty="0" smtClean="0">
                <a:latin typeface="Comic Sans MS" pitchFamily="66" charset="0"/>
              </a:rPr>
              <a:t>MAC</a:t>
            </a:r>
            <a:r>
              <a:rPr lang="en-US" altLang="zh-CN" sz="2000" dirty="0" smtClean="0"/>
              <a:t> algorithm</a:t>
            </a:r>
            <a:r>
              <a:rPr lang="en-GB" sz="2000" dirty="0" smtClean="0"/>
              <a:t> </a:t>
            </a:r>
            <a:r>
              <a:rPr lang="en-US" altLang="zh-CN" sz="2000" dirty="0" smtClean="0"/>
              <a:t>and cryptographic keys</a:t>
            </a:r>
            <a:endParaRPr lang="en-GB" sz="2000" dirty="0" smtClean="0"/>
          </a:p>
          <a:p>
            <a:pPr lvl="3" eaLnBrk="1" hangingPunct="1">
              <a:defRPr/>
            </a:pPr>
            <a:endParaRPr lang="en-GB" altLang="zh-CN" sz="1200" dirty="0" smtClean="0"/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hlink"/>
                </a:solidFill>
              </a:rPr>
              <a:t>4 rounds</a:t>
            </a:r>
          </a:p>
          <a:p>
            <a:pPr lvl="1" eaLnBrk="1" hangingPunct="1">
              <a:defRPr/>
            </a:pPr>
            <a:r>
              <a:rPr lang="en-US" altLang="zh-CN" sz="2000" dirty="0" smtClean="0"/>
              <a:t>Create </a:t>
            </a:r>
            <a:r>
              <a:rPr lang="en-US" altLang="zh-CN" sz="2000" dirty="0" smtClean="0">
                <a:latin typeface="Comic Sans MS" pitchFamily="66" charset="0"/>
              </a:rPr>
              <a:t>SSL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connection</a:t>
            </a:r>
            <a:r>
              <a:rPr lang="en-US" altLang="zh-CN" sz="2000" dirty="0" smtClean="0"/>
              <a:t> between client and server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Establish security capabilities</a:t>
            </a:r>
          </a:p>
          <a:p>
            <a:pPr lvl="3" eaLnBrk="1" hangingPunct="1">
              <a:defRPr/>
            </a:pP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2000" dirty="0" smtClean="0">
                <a:solidFill>
                  <a:schemeClr val="folHlink"/>
                </a:solidFill>
              </a:rPr>
              <a:t>Server authenticates</a:t>
            </a:r>
            <a:r>
              <a:rPr lang="en-US" altLang="zh-CN" sz="2000" dirty="0" smtClean="0"/>
              <a:t> itself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Presents public key suitable for shared key distribution</a:t>
            </a:r>
          </a:p>
          <a:p>
            <a:pPr lvl="3" eaLnBrk="1" hangingPunct="1">
              <a:defRPr/>
            </a:pPr>
            <a:endParaRPr lang="en-US" altLang="zh-CN" sz="14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Client validates server, begins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key exchange</a:t>
            </a:r>
          </a:p>
          <a:p>
            <a:pPr lvl="3" eaLnBrk="1" hangingPunct="1">
              <a:defRPr/>
            </a:pPr>
            <a:endParaRPr lang="en-US" altLang="zh-CN" sz="1200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zh-CN" sz="2000" dirty="0" smtClean="0"/>
              <a:t>Acknowledgments all around</a:t>
            </a:r>
          </a:p>
          <a:p>
            <a:pPr lvl="2" eaLnBrk="1" hangingPunct="1">
              <a:defRPr/>
            </a:pPr>
            <a:r>
              <a:rPr lang="en-US" altLang="zh-CN" sz="1800" dirty="0" smtClean="0">
                <a:solidFill>
                  <a:schemeClr val="folHlink"/>
                </a:solidFill>
              </a:rPr>
              <a:t>Change cipher</a:t>
            </a:r>
            <a:r>
              <a:rPr lang="en-US" altLang="zh-CN" sz="1800" dirty="0" smtClean="0"/>
              <a:t> according to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0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E7315D-640F-42DB-98F2-6EA1423D0ADB}" type="slidenum">
              <a:rPr lang="en-US" altLang="zh-CN" smtClean="0"/>
              <a:pPr/>
              <a:t>98</a:t>
            </a:fld>
            <a:endParaRPr lang="en-US" altLang="zh-CN" smtClean="0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473075"/>
            <a:ext cx="2941638" cy="2019300"/>
          </a:xfrm>
        </p:spPr>
        <p:txBody>
          <a:bodyPr/>
          <a:lstStyle/>
          <a:p>
            <a:pPr eaLnBrk="1" hangingPunct="1"/>
            <a:r>
              <a:rPr lang="en-GB" altLang="zh-CN" smtClean="0"/>
              <a:t>Handshake Protocol </a:t>
            </a:r>
            <a:br>
              <a:rPr lang="en-GB" altLang="zh-CN" smtClean="0"/>
            </a:br>
            <a:r>
              <a:rPr lang="en-GB" altLang="zh-CN" smtClean="0"/>
              <a:t>Actions</a:t>
            </a:r>
            <a:endParaRPr lang="en-US" altLang="zh-CN" smtClean="0"/>
          </a:p>
        </p:txBody>
      </p:sp>
      <p:pic>
        <p:nvPicPr>
          <p:cNvPr id="28467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692"/>
          <a:stretch>
            <a:fillRect/>
          </a:stretch>
        </p:blipFill>
        <p:spPr>
          <a:xfrm>
            <a:off x="3276600" y="260350"/>
            <a:ext cx="4829175" cy="5905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C0703B-9294-463A-A076-57DC2A9B4A40}" type="slidenum">
              <a:rPr lang="en-US" altLang="zh-CN" smtClean="0"/>
              <a:pPr/>
              <a:t>99</a:t>
            </a:fld>
            <a:endParaRPr lang="en-US" altLang="zh-CN" smtClean="0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Round 1: Initiate Connection (1)</a:t>
            </a:r>
            <a:endParaRPr lang="en-US" altLang="zh-CN" smtClean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Version</a:t>
            </a:r>
            <a:endParaRPr lang="en-GB" sz="2400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zh-CN" sz="2000" dirty="0" smtClean="0"/>
              <a:t>Highest </a:t>
            </a:r>
            <a:r>
              <a:rPr lang="en-US" altLang="zh-CN" sz="2000" dirty="0" smtClean="0">
                <a:latin typeface="Comic Sans MS" pitchFamily="66" charset="0"/>
              </a:rPr>
              <a:t>SSL</a:t>
            </a:r>
            <a:r>
              <a:rPr lang="en-US" altLang="zh-CN" sz="2000" dirty="0" smtClean="0"/>
              <a:t> version understood by</a:t>
            </a:r>
            <a:r>
              <a:rPr lang="en-GB" sz="2000" dirty="0" smtClean="0"/>
              <a:t> </a:t>
            </a:r>
            <a:r>
              <a:rPr lang="en-US" altLang="zh-CN" sz="2000" dirty="0" smtClean="0"/>
              <a:t>client</a:t>
            </a:r>
          </a:p>
          <a:p>
            <a:pPr lvl="3" eaLnBrk="1" hangingPunct="1">
              <a:defRPr/>
            </a:pPr>
            <a:endParaRPr lang="en-US" altLang="zh-CN" sz="1200" dirty="0" smtClean="0"/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Random</a:t>
            </a:r>
            <a:endParaRPr lang="en-GB" sz="2400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zh-CN" sz="2000" dirty="0" smtClean="0"/>
              <a:t>Client-generated nonce</a:t>
            </a:r>
            <a:endParaRPr lang="en-GB" sz="2000" dirty="0" smtClean="0"/>
          </a:p>
          <a:p>
            <a:pPr lvl="1" eaLnBrk="1" hangingPunct="1">
              <a:defRPr/>
            </a:pPr>
            <a:r>
              <a:rPr lang="en-US" altLang="zh-CN" sz="2000" dirty="0" smtClean="0">
                <a:latin typeface="Comic Sans MS" pitchFamily="66" charset="0"/>
              </a:rPr>
              <a:t>32-bits</a:t>
            </a:r>
            <a:r>
              <a:rPr lang="en-US" altLang="zh-CN" sz="2000" dirty="0" smtClean="0"/>
              <a:t> timestamp and </a:t>
            </a:r>
            <a:r>
              <a:rPr lang="en-US" altLang="zh-CN" sz="2000" dirty="0" smtClean="0">
                <a:latin typeface="Comic Sans MS" pitchFamily="66" charset="0"/>
              </a:rPr>
              <a:t>28 octets</a:t>
            </a:r>
            <a:r>
              <a:rPr lang="en-US" altLang="zh-CN" sz="2000" dirty="0" smtClean="0"/>
              <a:t> </a:t>
            </a:r>
            <a:r>
              <a:rPr lang="en-GB" sz="2000" dirty="0" smtClean="0"/>
              <a:t>from</a:t>
            </a:r>
            <a:r>
              <a:rPr lang="en-US" altLang="zh-CN" sz="2000" dirty="0" smtClean="0"/>
              <a:t> secure random number generator</a:t>
            </a:r>
            <a:endParaRPr lang="en-GB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Used during key exchange to prevent replay attacks</a:t>
            </a:r>
          </a:p>
          <a:p>
            <a:pPr lvl="3" eaLnBrk="1" hangingPunct="1">
              <a:defRPr/>
            </a:pPr>
            <a:endParaRPr lang="en-US" altLang="zh-CN" sz="1200" dirty="0" smtClean="0"/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Session ID</a:t>
            </a:r>
            <a:endParaRPr lang="en-GB" sz="2400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en-US" altLang="zh-CN" sz="2000" dirty="0" smtClean="0"/>
              <a:t>Variable-length</a:t>
            </a:r>
            <a:endParaRPr lang="en-GB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Nonzero indicates client wishes to </a:t>
            </a:r>
            <a:r>
              <a:rPr lang="en-US" altLang="zh-CN" sz="2000" dirty="0" smtClean="0">
                <a:solidFill>
                  <a:srgbClr val="FF0000"/>
                </a:solidFill>
              </a:rPr>
              <a:t>update </a:t>
            </a:r>
            <a:r>
              <a:rPr lang="en-GB" sz="2000" dirty="0" smtClean="0">
                <a:solidFill>
                  <a:srgbClr val="FF0000"/>
                </a:solidFill>
              </a:rPr>
              <a:t>existing connection </a:t>
            </a:r>
            <a:r>
              <a:rPr lang="en-US" altLang="zh-CN" sz="2000" dirty="0" smtClean="0"/>
              <a:t>or create new connection on old session</a:t>
            </a:r>
            <a:endParaRPr lang="en-GB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Zero indicates client wishes to </a:t>
            </a:r>
            <a:r>
              <a:rPr lang="en-US" altLang="zh-CN" sz="2000" dirty="0" smtClean="0">
                <a:solidFill>
                  <a:srgbClr val="FF0000"/>
                </a:solidFill>
              </a:rPr>
              <a:t>establish new connection </a:t>
            </a:r>
            <a:r>
              <a:rPr lang="en-US" altLang="zh-CN" sz="2000" dirty="0" smtClean="0"/>
              <a:t>on new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讲义模板</Template>
  <TotalTime>4887</TotalTime>
  <Words>6372</Words>
  <Application>Microsoft Office PowerPoint</Application>
  <PresentationFormat>On-screen Show (4:3)</PresentationFormat>
  <Paragraphs>1891</Paragraphs>
  <Slides>144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59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144</vt:i4>
      </vt:variant>
    </vt:vector>
  </HeadingPairs>
  <TitlesOfParts>
    <vt:vector size="218" baseType="lpstr">
      <vt:lpstr>Tahoma</vt:lpstr>
      <vt:lpstr>宋体</vt:lpstr>
      <vt:lpstr>Arial</vt:lpstr>
      <vt:lpstr>Wingdings</vt:lpstr>
      <vt:lpstr>Comic Sans MS</vt:lpstr>
      <vt:lpstr>Times New Roman</vt:lpstr>
      <vt:lpstr>DotumChe</vt:lpstr>
      <vt:lpstr>Symbol</vt:lpstr>
      <vt:lpstr>BatangChe</vt:lpstr>
      <vt:lpstr>ZapfDingbats</vt:lpstr>
      <vt:lpstr>Verdana</vt:lpstr>
      <vt:lpstr>Helvetica</vt:lpstr>
      <vt:lpstr>1_Blends</vt:lpstr>
      <vt:lpstr>2_Blends</vt:lpstr>
      <vt:lpstr>3_Blends</vt:lpstr>
      <vt:lpstr>4_Blends</vt:lpstr>
      <vt:lpstr>5_Blends</vt:lpstr>
      <vt:lpstr>6_Blends</vt:lpstr>
      <vt:lpstr>7_Blends</vt:lpstr>
      <vt:lpstr>8_Blends</vt:lpstr>
      <vt:lpstr>9_Blends</vt:lpstr>
      <vt:lpstr>10_Blends</vt:lpstr>
      <vt:lpstr>1_Blends</vt:lpstr>
      <vt:lpstr>2_Blends</vt:lpstr>
      <vt:lpstr>3_Blends</vt:lpstr>
      <vt:lpstr>4_Blends</vt:lpstr>
      <vt:lpstr>5_Blends</vt:lpstr>
      <vt:lpstr>6_Blends</vt:lpstr>
      <vt:lpstr>6_Blends</vt:lpstr>
      <vt:lpstr>6_Blends</vt:lpstr>
      <vt:lpstr>6_Blends</vt:lpstr>
      <vt:lpstr>6_Blends</vt:lpstr>
      <vt:lpstr>6_Blends</vt:lpstr>
      <vt:lpstr>6_Blends</vt:lpstr>
      <vt:lpstr>6_Blends</vt:lpstr>
      <vt:lpstr>6_Blends</vt:lpstr>
      <vt:lpstr>6_Blends</vt:lpstr>
      <vt:lpstr>6_Blends</vt:lpstr>
      <vt:lpstr>6_Blends</vt:lpstr>
      <vt:lpstr>6_Blends</vt:lpstr>
      <vt:lpstr>6_Blends</vt:lpstr>
      <vt:lpstr>7_Blends</vt:lpstr>
      <vt:lpstr>7_Blends</vt:lpstr>
      <vt:lpstr>7_Blends</vt:lpstr>
      <vt:lpstr>7_Blends</vt:lpstr>
      <vt:lpstr>7_Blends</vt:lpstr>
      <vt:lpstr>7_Blends</vt:lpstr>
      <vt:lpstr>7_Blends</vt:lpstr>
      <vt:lpstr>7_Blends</vt:lpstr>
      <vt:lpstr>7_Blends</vt:lpstr>
      <vt:lpstr>7_Blends</vt:lpstr>
      <vt:lpstr>7_Blends</vt:lpstr>
      <vt:lpstr>7_Blends</vt:lpstr>
      <vt:lpstr>7_Blends</vt:lpstr>
      <vt:lpstr>7_Blends</vt:lpstr>
      <vt:lpstr>8_Blends</vt:lpstr>
      <vt:lpstr>9_Blends</vt:lpstr>
      <vt:lpstr>10_Blends</vt:lpstr>
      <vt:lpstr>10_Blends</vt:lpstr>
      <vt:lpstr>10_Blends</vt:lpstr>
      <vt:lpstr>10_Blends</vt:lpstr>
      <vt:lpstr>10_Blends</vt:lpstr>
      <vt:lpstr>10_Blends</vt:lpstr>
      <vt:lpstr>10_Blends</vt:lpstr>
      <vt:lpstr>10_Blends</vt:lpstr>
      <vt:lpstr>10_Blends</vt:lpstr>
      <vt:lpstr>10_Blends</vt:lpstr>
      <vt:lpstr>10_Blends</vt:lpstr>
      <vt:lpstr>10_Blends</vt:lpstr>
      <vt:lpstr>10_Blends</vt:lpstr>
      <vt:lpstr>10_Blends</vt:lpstr>
      <vt:lpstr>Formula</vt:lpstr>
      <vt:lpstr>Visio</vt:lpstr>
      <vt:lpstr>Clip</vt:lpstr>
      <vt:lpstr>Computer Networks</vt:lpstr>
      <vt:lpstr>Chapter 7. Network Security</vt:lpstr>
      <vt:lpstr>Network Attacks</vt:lpstr>
      <vt:lpstr>Passive Attacks</vt:lpstr>
      <vt:lpstr>Active Attacks</vt:lpstr>
      <vt:lpstr>Security Requirements</vt:lpstr>
      <vt:lpstr>Model for Network Security</vt:lpstr>
      <vt:lpstr>Handling Network Security</vt:lpstr>
      <vt:lpstr>Cryptographic Technologies</vt:lpstr>
      <vt:lpstr>Symmetric Key Cryptography</vt:lpstr>
      <vt:lpstr>Ingredients</vt:lpstr>
      <vt:lpstr>Requirements for Encryption</vt:lpstr>
      <vt:lpstr>Attacking Encryption</vt:lpstr>
      <vt:lpstr>Traditional Encryption Techniques</vt:lpstr>
      <vt:lpstr>Caesar Cipher (1)</vt:lpstr>
      <vt:lpstr>Caesar Cipher (2)</vt:lpstr>
      <vt:lpstr>Mono-alphabetic Cipher (1)</vt:lpstr>
      <vt:lpstr>Mono-alphabetic Cipher (2)</vt:lpstr>
      <vt:lpstr>Vigenere Cipher (1)</vt:lpstr>
      <vt:lpstr>Vigenere Cipher (2)</vt:lpstr>
      <vt:lpstr>Vigenere Cipher (3)</vt:lpstr>
      <vt:lpstr>Rail Fence Cipher</vt:lpstr>
      <vt:lpstr>Row-Column Cipher</vt:lpstr>
      <vt:lpstr>Modern Encryption Algorithms</vt:lpstr>
      <vt:lpstr>Pattern of Block Ciphers</vt:lpstr>
      <vt:lpstr>Feistel Ciphers</vt:lpstr>
      <vt:lpstr>Data Encryption Standard</vt:lpstr>
      <vt:lpstr>DES Structure</vt:lpstr>
      <vt:lpstr>Per Round DES</vt:lpstr>
      <vt:lpstr>Attack DES</vt:lpstr>
      <vt:lpstr>Triple DES</vt:lpstr>
      <vt:lpstr>3-DES: EEE Mode</vt:lpstr>
      <vt:lpstr>3-DES: EDE Mode</vt:lpstr>
      <vt:lpstr>Advanced Encryption Standard</vt:lpstr>
      <vt:lpstr>AES Parameters</vt:lpstr>
      <vt:lpstr>AES Description</vt:lpstr>
      <vt:lpstr>Per Round AES (1)</vt:lpstr>
      <vt:lpstr>Per Round AES (2)</vt:lpstr>
      <vt:lpstr>Row Rotations</vt:lpstr>
      <vt:lpstr>Mix-Column Operation</vt:lpstr>
      <vt:lpstr>AES Encryption Round</vt:lpstr>
      <vt:lpstr>AES Description</vt:lpstr>
      <vt:lpstr>AES Structure</vt:lpstr>
      <vt:lpstr>Public Key Cryptography</vt:lpstr>
      <vt:lpstr>Public Key Cryptography</vt:lpstr>
      <vt:lpstr>Public Key Ingredients</vt:lpstr>
      <vt:lpstr>Public-Key Model</vt:lpstr>
      <vt:lpstr>Public Key Requirements</vt:lpstr>
      <vt:lpstr>RSA Algorithm</vt:lpstr>
      <vt:lpstr>RSA Encryption &amp; Decryption</vt:lpstr>
      <vt:lpstr>RSA Example</vt:lpstr>
      <vt:lpstr>RSA Considerations</vt:lpstr>
      <vt:lpstr>More about RSA</vt:lpstr>
      <vt:lpstr>Public Key for Encryption</vt:lpstr>
      <vt:lpstr>Public Key for Authentication</vt:lpstr>
      <vt:lpstr>Message Integrity and Authentication</vt:lpstr>
      <vt:lpstr>Authentication Functions</vt:lpstr>
      <vt:lpstr>Message Authentication Code</vt:lpstr>
      <vt:lpstr>Authentication by MAC</vt:lpstr>
      <vt:lpstr>Authentication Methods</vt:lpstr>
      <vt:lpstr>MAC Options</vt:lpstr>
      <vt:lpstr>Requirements of MAC Functions</vt:lpstr>
      <vt:lpstr>CBC-MAC Authentication</vt:lpstr>
      <vt:lpstr>Common Structure for MD5 and SHA-1</vt:lpstr>
      <vt:lpstr>Common Steps</vt:lpstr>
      <vt:lpstr>MD5 Processing</vt:lpstr>
      <vt:lpstr>One MD5 Operation</vt:lpstr>
      <vt:lpstr>SHA-1 Processing</vt:lpstr>
      <vt:lpstr>SHA for A Single Chunk</vt:lpstr>
      <vt:lpstr>One SHA Operation</vt:lpstr>
      <vt:lpstr>Digital Signature</vt:lpstr>
      <vt:lpstr>Digital Signature is Signed MAC</vt:lpstr>
      <vt:lpstr>Key Distribution</vt:lpstr>
      <vt:lpstr>Attack Key Distribution</vt:lpstr>
      <vt:lpstr>Attack Key Distribution</vt:lpstr>
      <vt:lpstr>Diffie-Hellman Key Exchange (1)</vt:lpstr>
      <vt:lpstr>Diffie-Hellman Key Exchange (2)</vt:lpstr>
      <vt:lpstr>Trusted Certification Authority</vt:lpstr>
      <vt:lpstr>Key Distribution via CA</vt:lpstr>
      <vt:lpstr>The Needham-Schroder Protocol</vt:lpstr>
      <vt:lpstr>One-Time Session Key</vt:lpstr>
      <vt:lpstr>Public Key Certificate</vt:lpstr>
      <vt:lpstr>Public Key Certificate</vt:lpstr>
      <vt:lpstr>Public Key Certificate</vt:lpstr>
      <vt:lpstr>An Example: Secure Email</vt:lpstr>
      <vt:lpstr>Transport Layer Security</vt:lpstr>
      <vt:lpstr>SSL/TLS Characteristics</vt:lpstr>
      <vt:lpstr>SSL Architecture</vt:lpstr>
      <vt:lpstr>SSL Session</vt:lpstr>
      <vt:lpstr>SSL Connection</vt:lpstr>
      <vt:lpstr>SSL Record Protocol</vt:lpstr>
      <vt:lpstr>SSL Record Protocol Operation</vt:lpstr>
      <vt:lpstr>SSL Record PDU</vt:lpstr>
      <vt:lpstr>SSL Application Protocols</vt:lpstr>
      <vt:lpstr>Change Cipher Spec Protocol</vt:lpstr>
      <vt:lpstr>Alert Protocol</vt:lpstr>
      <vt:lpstr>Handshake Protocol</vt:lpstr>
      <vt:lpstr>Handshake Protocol  Actions</vt:lpstr>
      <vt:lpstr>Round 1: Initiate Connection (1)</vt:lpstr>
      <vt:lpstr>Round 1: Initiate Connection (2)</vt:lpstr>
      <vt:lpstr>Round 1 Illustration</vt:lpstr>
      <vt:lpstr>Round 2 and 3</vt:lpstr>
      <vt:lpstr>Round 2 Illustration</vt:lpstr>
      <vt:lpstr>Round 3 Illustration</vt:lpstr>
      <vt:lpstr>Round 4</vt:lpstr>
      <vt:lpstr>Round 4 Illustration</vt:lpstr>
      <vt:lpstr>IPSec</vt:lpstr>
      <vt:lpstr>IPSec Scope</vt:lpstr>
      <vt:lpstr>IPSec Scenario</vt:lpstr>
      <vt:lpstr>IPSec Operation</vt:lpstr>
      <vt:lpstr>Transport Mode vs. Tunnel Model</vt:lpstr>
      <vt:lpstr>Tunnel and Transport Modes</vt:lpstr>
      <vt:lpstr>IPsec protocols</vt:lpstr>
      <vt:lpstr>Security Associations (SA)</vt:lpstr>
      <vt:lpstr>SA Parameters</vt:lpstr>
      <vt:lpstr>Internet Key Exchange (IKE)</vt:lpstr>
      <vt:lpstr>ISAKMP</vt:lpstr>
      <vt:lpstr>Oakley – Key Generation</vt:lpstr>
      <vt:lpstr>IKE Procedure</vt:lpstr>
      <vt:lpstr>IKE Procedure</vt:lpstr>
      <vt:lpstr>ISAKMP Header Format</vt:lpstr>
      <vt:lpstr>An ISAKMP Packet</vt:lpstr>
      <vt:lpstr>Authentication Header (AH) Protection</vt:lpstr>
      <vt:lpstr>Authentication Header</vt:lpstr>
      <vt:lpstr>ESP Protection</vt:lpstr>
      <vt:lpstr>ESP Packet</vt:lpstr>
      <vt:lpstr>ESP Trailer</vt:lpstr>
      <vt:lpstr>Securing Wireless LANs</vt:lpstr>
      <vt:lpstr>Wired Equivalent Privacy</vt:lpstr>
      <vt:lpstr>Wired Equivalent Privacy</vt:lpstr>
      <vt:lpstr>Attack WEP</vt:lpstr>
      <vt:lpstr>802.11i Improved Security</vt:lpstr>
      <vt:lpstr>802.11i Procedure</vt:lpstr>
      <vt:lpstr>EAP: Extensible Authentication Protocol</vt:lpstr>
      <vt:lpstr>Firewalls</vt:lpstr>
      <vt:lpstr>Functions of Firewalls</vt:lpstr>
      <vt:lpstr>Packet Filtering</vt:lpstr>
      <vt:lpstr>Filtering Example</vt:lpstr>
      <vt:lpstr>More Examples</vt:lpstr>
      <vt:lpstr>ACL: Access Control List</vt:lpstr>
      <vt:lpstr>A Stateful ACL</vt:lpstr>
      <vt:lpstr>More Advanced: Application Gateways</vt:lpstr>
      <vt:lpstr>Firewall: In Conclusion</vt:lpstr>
      <vt:lpstr>Chapter Goals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微软用户</cp:lastModifiedBy>
  <cp:revision>374</cp:revision>
  <dcterms:created xsi:type="dcterms:W3CDTF">2002-08-26T10:01:27Z</dcterms:created>
  <dcterms:modified xsi:type="dcterms:W3CDTF">2011-09-13T07:47:59Z</dcterms:modified>
</cp:coreProperties>
</file>