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0"/>
  </p:notesMasterIdLst>
  <p:sldIdLst>
    <p:sldId id="256" r:id="rId2"/>
    <p:sldId id="259" r:id="rId3"/>
    <p:sldId id="372" r:id="rId4"/>
    <p:sldId id="472" r:id="rId5"/>
    <p:sldId id="374" r:id="rId6"/>
    <p:sldId id="373" r:id="rId7"/>
    <p:sldId id="474" r:id="rId8"/>
    <p:sldId id="376" r:id="rId9"/>
    <p:sldId id="469" r:id="rId10"/>
    <p:sldId id="473" r:id="rId11"/>
    <p:sldId id="470" r:id="rId12"/>
    <p:sldId id="475" r:id="rId13"/>
    <p:sldId id="477" r:id="rId14"/>
    <p:sldId id="478" r:id="rId15"/>
    <p:sldId id="479" r:id="rId16"/>
    <p:sldId id="480" r:id="rId17"/>
    <p:sldId id="476" r:id="rId18"/>
    <p:sldId id="557" r:id="rId19"/>
    <p:sldId id="481" r:id="rId20"/>
    <p:sldId id="482" r:id="rId21"/>
    <p:sldId id="483" r:id="rId22"/>
    <p:sldId id="484" r:id="rId23"/>
    <p:sldId id="486" r:id="rId24"/>
    <p:sldId id="487" r:id="rId25"/>
    <p:sldId id="488" r:id="rId26"/>
    <p:sldId id="485" r:id="rId27"/>
    <p:sldId id="489" r:id="rId28"/>
    <p:sldId id="490" r:id="rId29"/>
    <p:sldId id="491" r:id="rId30"/>
    <p:sldId id="492" r:id="rId31"/>
    <p:sldId id="493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32" r:id="rId41"/>
    <p:sldId id="534" r:id="rId42"/>
    <p:sldId id="535" r:id="rId43"/>
    <p:sldId id="533" r:id="rId44"/>
    <p:sldId id="536" r:id="rId45"/>
    <p:sldId id="537" r:id="rId46"/>
    <p:sldId id="538" r:id="rId47"/>
    <p:sldId id="539" r:id="rId48"/>
    <p:sldId id="540" r:id="rId49"/>
    <p:sldId id="541" r:id="rId50"/>
    <p:sldId id="542" r:id="rId51"/>
    <p:sldId id="504" r:id="rId52"/>
    <p:sldId id="543" r:id="rId53"/>
    <p:sldId id="507" r:id="rId54"/>
    <p:sldId id="471" r:id="rId55"/>
    <p:sldId id="521" r:id="rId56"/>
    <p:sldId id="310" r:id="rId57"/>
    <p:sldId id="378" r:id="rId58"/>
    <p:sldId id="379" r:id="rId59"/>
    <p:sldId id="380" r:id="rId60"/>
    <p:sldId id="544" r:id="rId61"/>
    <p:sldId id="311" r:id="rId62"/>
    <p:sldId id="545" r:id="rId63"/>
    <p:sldId id="546" r:id="rId64"/>
    <p:sldId id="377" r:id="rId65"/>
    <p:sldId id="384" r:id="rId66"/>
    <p:sldId id="494" r:id="rId67"/>
    <p:sldId id="388" r:id="rId68"/>
    <p:sldId id="390" r:id="rId69"/>
    <p:sldId id="328" r:id="rId70"/>
    <p:sldId id="330" r:id="rId71"/>
    <p:sldId id="331" r:id="rId72"/>
    <p:sldId id="329" r:id="rId73"/>
    <p:sldId id="396" r:id="rId74"/>
    <p:sldId id="547" r:id="rId75"/>
    <p:sldId id="549" r:id="rId76"/>
    <p:sldId id="550" r:id="rId77"/>
    <p:sldId id="551" r:id="rId78"/>
    <p:sldId id="548" r:id="rId79"/>
    <p:sldId id="352" r:id="rId80"/>
    <p:sldId id="353" r:id="rId81"/>
    <p:sldId id="354" r:id="rId82"/>
    <p:sldId id="555" r:id="rId83"/>
    <p:sldId id="356" r:id="rId84"/>
    <p:sldId id="432" r:id="rId85"/>
    <p:sldId id="553" r:id="rId86"/>
    <p:sldId id="556" r:id="rId87"/>
    <p:sldId id="438" r:id="rId88"/>
    <p:sldId id="359" r:id="rId89"/>
    <p:sldId id="367" r:id="rId90"/>
    <p:sldId id="444" r:id="rId91"/>
    <p:sldId id="451" r:id="rId92"/>
    <p:sldId id="452" r:id="rId93"/>
    <p:sldId id="558" r:id="rId94"/>
    <p:sldId id="552" r:id="rId95"/>
    <p:sldId id="560" r:id="rId96"/>
    <p:sldId id="561" r:id="rId97"/>
    <p:sldId id="559" r:id="rId98"/>
    <p:sldId id="309" r:id="rId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B2B2B2"/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29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BE1BBE-470C-4770-BC83-3FB2F1536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Or UDP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17834-EC55-46AF-9A61-3C81E823FAC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NS: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Authoritative DNS server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730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59580-5BEB-4239-BCE8-A337A7D90F17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5476A-EA33-417A-98A6-BD6DCFB8AEF9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URI: Uniform Resource Identifier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73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i.e. titles</a:t>
            </a:r>
          </a:p>
        </p:txBody>
      </p:sp>
      <p:sp>
        <p:nvSpPr>
          <p:cNvPr id="1873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2C977-E550-469D-AAC9-1A3D8FA65097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BC562-5141-4D99-84C2-7F80FBE43655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Proxy in this figure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Client request, response if resource in cache, else get and buffer resource from server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38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3338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64784-8347-47FD-84BF-0A518344000A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5345F-E9C6-47EB-9795-BE0A95FCA01D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User Agent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F07CD-485D-44B9-A0FD-CE75269456D8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奇偶校验占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位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>
                <a:ea typeface="宋体" charset="-122"/>
              </a:rPr>
              <a:t>Sender first opens </a:t>
            </a:r>
            <a:r>
              <a:rPr lang="en-US" altLang="en-US" smtClean="0">
                <a:latin typeface="Comic Sans MS" pitchFamily="66" charset="0"/>
                <a:ea typeface="宋体" charset="-122"/>
              </a:rPr>
              <a:t>TCP</a:t>
            </a:r>
            <a:r>
              <a:rPr lang="en-US" altLang="en-US" smtClean="0">
                <a:ea typeface="宋体" charset="-122"/>
              </a:rPr>
              <a:t> connection with receiver</a:t>
            </a:r>
            <a:r>
              <a:rPr lang="en-US" altLang="zh-CN" smtClean="0">
                <a:ea typeface="宋体" charset="-122"/>
              </a:rPr>
              <a:t>, port </a:t>
            </a:r>
            <a:r>
              <a:rPr lang="en-US" altLang="zh-CN" smtClean="0">
                <a:latin typeface="Comic Sans MS" pitchFamily="66" charset="0"/>
                <a:ea typeface="宋体" charset="-122"/>
              </a:rPr>
              <a:t>25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10684-C373-48D1-BA87-55FCE24FE76B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549D4-F899-425A-91A0-0F4C2045CE7A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Only host level ACKs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Binary mode and Text mode</a:t>
            </a:r>
          </a:p>
          <a:p>
            <a:r>
              <a:rPr lang="en-US" altLang="zh-CN" smtClean="0">
                <a:ea typeface="宋体" charset="-122"/>
              </a:rPr>
              <a:t>CR (Carriage return) + LF (Line Feed)</a:t>
            </a:r>
          </a:p>
        </p:txBody>
      </p:sp>
      <p:sp>
        <p:nvSpPr>
          <p:cNvPr id="3584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22C63-4C30-4334-8732-13165CFA9873}" type="slidenum">
              <a:rPr lang="en-US" altLang="zh-CN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Sender: data encoding / marshalling</a:t>
            </a:r>
          </a:p>
          <a:p>
            <a:r>
              <a:rPr lang="en-US" altLang="zh-CN" smtClean="0">
                <a:ea typeface="宋体" charset="-122"/>
              </a:rPr>
              <a:t>Receiver: decoding / unmarshalling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07F56-AA28-4E6A-9771-4E38854B1001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606EC-465E-4494-B63B-45761216401A}" type="slidenum">
              <a:rPr lang="en-US" altLang="zh-CN" smtClean="0">
                <a:ea typeface="宋体" charset="-122"/>
              </a:rPr>
              <a:pPr/>
              <a:t>83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ITU: International Telecommunications Union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64B17-9D64-44C8-9B4E-2E31C0A97699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NI: Network Interface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D95E3-03C9-46ED-AE07-6601D14C7F58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Agent on router, host, bridge, server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9BD28-C6FA-4F75-9989-0A732ED40103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ITU: International Telecommunications Union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Lightweight Directory Access Protocol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Simple Network Management Protocol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E5B8B-BCF7-41DE-A14E-2D852A23A963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SEQUENCE OF: Arrays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SEQUENCE: struct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CHOICE: union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8B0C4-72FC-4BDB-B149-E1A8C9F5D2DA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of macro …**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Business Process Execution Language</a:t>
            </a:r>
          </a:p>
          <a:p>
            <a:r>
              <a:rPr lang="en-US" altLang="zh-CN" smtClean="0">
                <a:ea typeface="宋体" charset="-122"/>
              </a:rPr>
              <a:t>Wireless markup language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F8A09-C7EC-4F51-880C-65CF8A4EAC81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Bob’s agent</a:t>
            </a: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9B2E4-159F-4204-801A-7605671C45F4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Authoritative</a:t>
            </a:r>
            <a:r>
              <a:rPr lang="zh-CN" altLang="en-US" smtClean="0">
                <a:ea typeface="宋体" charset="-122"/>
              </a:rPr>
              <a:t>指管理者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Local</a:t>
            </a:r>
            <a:r>
              <a:rPr lang="zh-CN" altLang="en-US" smtClean="0">
                <a:ea typeface="宋体" charset="-122"/>
              </a:rPr>
              <a:t>指查询者</a:t>
            </a:r>
            <a:endParaRPr lang="en-US" altLang="zh-CN" smtClean="0">
              <a:ea typeface="宋体" charset="-122"/>
            </a:endParaRPr>
          </a:p>
          <a:p>
            <a:endParaRPr lang="en-US" smtClean="0">
              <a:ea typeface="宋体" charset="-122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A9553-324B-4FEA-86FE-75DE2700CBD1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8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Top-level domain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781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CF23A-D58F-4992-A2CB-312850E72D6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FDA7B-4128-41CD-A489-31E2C91E3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7B946-EC5A-48EF-B000-1767A7AD8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54DC0-A322-4015-8773-BA578FFB0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F36C5-C320-4BDF-A8C2-BF5DBC88C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57804-8693-4E42-A77E-FF4FD4FC8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82CF9-DBA6-4627-BF62-6AC39729A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893D2-5BB2-45D1-B8F9-88C07759E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AC151-3148-4665-8532-326040312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7C936-774F-4FFD-B930-73E36839D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18F9A-6998-4105-9131-B6268EB72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1F0C9-3225-4D05-A0D1-2A1E970CE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4099B-C7D2-4241-B015-7149DF819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D9A82-902F-40AD-96B8-D5A99FEB2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B0E5B-6DF7-4B48-9A10-1C135F9021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150289F-66A6-4FC3-BFE4-A5ABEA07E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pic>
        <p:nvPicPr>
          <p:cNvPr id="1034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5AEFAA-7737-4AE9-A00D-95C648221C4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412875"/>
            <a:ext cx="7200900" cy="1725613"/>
          </a:xfrm>
        </p:spPr>
        <p:txBody>
          <a:bodyPr/>
          <a:lstStyle/>
          <a:p>
            <a:pPr algn="ctr" eaLnBrk="1" hangingPunct="1"/>
            <a:r>
              <a:rPr lang="en-US" altLang="zh-CN" sz="5400" smtClean="0"/>
              <a:t>Computer Networks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Gu Qing, Xia Nai</a:t>
            </a:r>
          </a:p>
          <a:p>
            <a:pPr eaLnBrk="1" hangingPunct="1"/>
            <a:r>
              <a:rPr lang="en-US" altLang="zh-CN" sz="2800" smtClean="0"/>
              <a:t>Nanjing University</a:t>
            </a:r>
          </a:p>
          <a:p>
            <a:pPr eaLnBrk="1" hangingPunct="1"/>
            <a:fld id="{9E41D652-28E8-482C-834F-5A342A01249A}" type="datetime2">
              <a:rPr lang="zh-CN" altLang="en-US" sz="2800" smtClean="0"/>
              <a:pPr eaLnBrk="1" hangingPunct="1"/>
              <a:t>2011年9月13日</a:t>
            </a:fld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Client-Server and P2P</a:t>
            </a:r>
          </a:p>
        </p:txBody>
      </p:sp>
      <p:sp>
        <p:nvSpPr>
          <p:cNvPr id="27650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Skype</a:t>
            </a:r>
          </a:p>
          <a:p>
            <a:r>
              <a:rPr lang="en-US" altLang="zh-CN" sz="2400" smtClean="0"/>
              <a:t>Voice-over-IP P2P application</a:t>
            </a:r>
          </a:p>
          <a:p>
            <a:pPr lvl="3"/>
            <a:endParaRPr lang="en-US" altLang="zh-CN" sz="1200" smtClean="0"/>
          </a:p>
          <a:p>
            <a:r>
              <a:rPr lang="en-US" altLang="zh-CN" sz="2400" smtClean="0">
                <a:solidFill>
                  <a:srgbClr val="0000FF"/>
                </a:solidFill>
              </a:rPr>
              <a:t>Centralized server</a:t>
            </a:r>
            <a:r>
              <a:rPr lang="en-US" altLang="zh-CN" sz="2400" smtClean="0"/>
              <a:t>: finding address of remote party</a:t>
            </a:r>
          </a:p>
          <a:p>
            <a:pPr lvl="3"/>
            <a:endParaRPr lang="en-US" altLang="zh-CN" sz="1600" smtClean="0"/>
          </a:p>
          <a:p>
            <a:r>
              <a:rPr lang="en-US" altLang="zh-CN" sz="2400" smtClean="0"/>
              <a:t>Direct client-client connection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Instant messaging</a:t>
            </a:r>
          </a:p>
          <a:p>
            <a:pPr>
              <a:defRPr/>
            </a:pPr>
            <a:r>
              <a:rPr lang="en-US" sz="2400" dirty="0" smtClean="0"/>
              <a:t>Chatting between two users is P2P</a:t>
            </a:r>
          </a:p>
          <a:p>
            <a:pPr lvl="3">
              <a:defRPr/>
            </a:pPr>
            <a:endParaRPr lang="en-US" sz="1400" dirty="0" smtClean="0"/>
          </a:p>
          <a:p>
            <a:pPr>
              <a:defRPr/>
            </a:pPr>
            <a:r>
              <a:rPr lang="en-US" sz="2400" dirty="0" smtClean="0"/>
              <a:t>Centralized service: user presence detection/location</a:t>
            </a:r>
          </a:p>
          <a:p>
            <a:pPr lvl="3">
              <a:defRPr/>
            </a:pPr>
            <a:endParaRPr lang="en-US" sz="1400" dirty="0" smtClean="0"/>
          </a:p>
          <a:p>
            <a:pPr>
              <a:defRPr/>
            </a:pPr>
            <a:r>
              <a:rPr lang="en-US" sz="2400" dirty="0" smtClean="0"/>
              <a:t>User registers its IP address with central server when it comes online</a:t>
            </a:r>
          </a:p>
          <a:p>
            <a:pPr>
              <a:defRPr/>
            </a:pPr>
            <a:r>
              <a:rPr lang="en-US" sz="2400" dirty="0" smtClean="0"/>
              <a:t>User contacts central server to find IP addresses of parties</a:t>
            </a:r>
            <a:endParaRPr 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06560-CC5F-4324-8516-B6707852BE7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Presentation and Formatting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3447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Format and delivery of </a:t>
            </a:r>
            <a:r>
              <a:rPr lang="en-US" dirty="0" smtClean="0">
                <a:solidFill>
                  <a:srgbClr val="0000FF"/>
                </a:solidFill>
              </a:rPr>
              <a:t>application data</a:t>
            </a:r>
          </a:p>
          <a:p>
            <a:pPr>
              <a:defRPr/>
            </a:pPr>
            <a:r>
              <a:rPr lang="en-US" dirty="0" smtClean="0"/>
              <a:t>Key function is serialization of complex data structures into flat byte-strings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App-layer protocols typically accept only </a:t>
            </a:r>
            <a:r>
              <a:rPr lang="en-US" dirty="0" smtClean="0">
                <a:solidFill>
                  <a:srgbClr val="FF0000"/>
                </a:solidFill>
              </a:rPr>
              <a:t>ASCII characters</a:t>
            </a:r>
            <a:r>
              <a:rPr lang="en-US" dirty="0" smtClean="0"/>
              <a:t>, transformation needed to support other form of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70DC3-49AC-4AF3-B2AA-8496C0E6CA4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2" descr="f07-01-9780123850591 cop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7975" y="3867150"/>
            <a:ext cx="5554663" cy="27193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Presentation Formatting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024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Data Types</a:t>
            </a:r>
          </a:p>
          <a:p>
            <a:pPr lvl="1">
              <a:defRPr/>
            </a:pPr>
            <a:r>
              <a:rPr lang="en-US" dirty="0" smtClean="0"/>
              <a:t>Basic types: integers, floats, characters</a:t>
            </a:r>
          </a:p>
          <a:p>
            <a:pPr lvl="1">
              <a:defRPr/>
            </a:pPr>
            <a:r>
              <a:rPr lang="en-US" dirty="0" smtClean="0"/>
              <a:t>Complex types: arrays, structures, objects</a:t>
            </a:r>
          </a:p>
          <a:p>
            <a:pPr lvl="1">
              <a:defRPr/>
            </a:pPr>
            <a:r>
              <a:rPr lang="en-US" dirty="0" smtClean="0"/>
              <a:t>e.g. ASN.1, Html/XML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Conversion</a:t>
            </a:r>
          </a:p>
          <a:p>
            <a:pPr lvl="1">
              <a:defRPr/>
            </a:pPr>
            <a:r>
              <a:rPr lang="en-US" dirty="0" smtClean="0"/>
              <a:t>Translate from internal expression to external (transmission) expression</a:t>
            </a:r>
          </a:p>
          <a:p>
            <a:pPr lvl="1">
              <a:defRPr/>
            </a:pPr>
            <a:r>
              <a:rPr lang="en-US" dirty="0" smtClean="0"/>
              <a:t>e.g. base 64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Tags</a:t>
            </a:r>
          </a:p>
          <a:p>
            <a:pPr lvl="1">
              <a:defRPr/>
            </a:pPr>
            <a:r>
              <a:rPr lang="en-US" dirty="0" smtClean="0"/>
              <a:t>Additional info that helps receiver decode the </a:t>
            </a:r>
            <a:r>
              <a:rPr lang="en-US" dirty="0" err="1" smtClean="0"/>
              <a:t>msg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42828-5963-4B9E-AAD0-233EE0D2B1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2" descr="f07-04-9780123850591 cop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5437188"/>
            <a:ext cx="4606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9DEC-18C7-40CB-B221-77429482C818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ASN.1</a:t>
            </a:r>
          </a:p>
        </p:txBody>
      </p:sp>
      <p:sp>
        <p:nvSpPr>
          <p:cNvPr id="132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Abstract Syntax Notation One</a:t>
            </a:r>
          </a:p>
          <a:p>
            <a:pPr lvl="1" eaLnBrk="1" hangingPunct="1">
              <a:defRPr/>
            </a:pPr>
            <a:r>
              <a:rPr lang="en-US" altLang="zh-TW" dirty="0" smtClean="0"/>
              <a:t>ISO/ITU-T Standards: ISO 8824/ITU-T X.208</a:t>
            </a:r>
          </a:p>
          <a:p>
            <a:pPr lvl="3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>
                <a:solidFill>
                  <a:schemeClr val="folHlink"/>
                </a:solidFill>
              </a:rPr>
              <a:t>Abstract Syntax</a:t>
            </a:r>
          </a:p>
          <a:p>
            <a:pPr lvl="1" eaLnBrk="1" hangingPunct="1">
              <a:defRPr/>
            </a:pPr>
            <a:r>
              <a:rPr lang="en-US" altLang="zh-CN" dirty="0" smtClean="0"/>
              <a:t>D</a:t>
            </a:r>
            <a:r>
              <a:rPr lang="en-US" altLang="zh-TW" dirty="0" smtClean="0"/>
              <a:t>efine data/data structure independent of machine-oriented structures and restrictions</a:t>
            </a:r>
          </a:p>
          <a:p>
            <a:pPr lvl="3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Use in Internet Apps</a:t>
            </a:r>
            <a:endParaRPr lang="en-US" altLang="zh-TW" dirty="0" smtClean="0">
              <a:latin typeface="Comic Sans MS" pitchFamily="66" charset="0"/>
            </a:endParaRPr>
          </a:p>
          <a:p>
            <a:pPr lvl="1" eaLnBrk="1" hangingPunct="1">
              <a:defRPr/>
            </a:pPr>
            <a:r>
              <a:rPr lang="en-US" altLang="zh-TW" dirty="0" smtClean="0"/>
              <a:t>Support the </a:t>
            </a:r>
            <a:r>
              <a:rPr lang="en-US" altLang="zh-TW" dirty="0" smtClean="0">
                <a:solidFill>
                  <a:srgbClr val="FF0000"/>
                </a:solidFill>
              </a:rPr>
              <a:t>C type system</a:t>
            </a:r>
          </a:p>
          <a:p>
            <a:pPr lvl="1" eaLnBrk="1" hangingPunct="1">
              <a:defRPr/>
            </a:pPr>
            <a:r>
              <a:rPr lang="en-US" altLang="zh-TW" dirty="0" smtClean="0"/>
              <a:t>LDAP directory services, VoIP, SNMP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EE1F0-7B2C-4E72-B93E-B425E1B4F69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ASN.1 Definitions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Pre-defined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basic types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e.g. </a:t>
            </a:r>
            <a:r>
              <a:rPr lang="en-US" altLang="zh-CN" sz="2400" dirty="0" smtClean="0">
                <a:latin typeface="Comic Sans MS" pitchFamily="66" charset="0"/>
              </a:rPr>
              <a:t>INTEGER, BOOLEAN, OCTET STRING, BIT STRING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Constructor</a:t>
            </a:r>
            <a:r>
              <a:rPr lang="en-US" altLang="zh-CN" sz="2800" dirty="0" smtClean="0"/>
              <a:t> to build structured types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e.g. </a:t>
            </a:r>
            <a:r>
              <a:rPr lang="en-US" altLang="zh-CN" sz="2400" dirty="0" smtClean="0">
                <a:latin typeface="Comic Sans MS" pitchFamily="66" charset="0"/>
              </a:rPr>
              <a:t>SEQUENCE, SEQUENCE OF, CHOICE, SET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Modules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A collection of </a:t>
            </a:r>
            <a:r>
              <a:rPr lang="en-US" altLang="zh-TW" sz="2400" dirty="0" smtClean="0">
                <a:latin typeface="Comic Sans MS" pitchFamily="66" charset="0"/>
              </a:rPr>
              <a:t>ASN.1</a:t>
            </a:r>
            <a:r>
              <a:rPr lang="en-US" altLang="zh-TW" sz="2400" dirty="0" smtClean="0"/>
              <a:t> descriptions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kumimoji="1" lang="en-US" altLang="zh-CN" sz="2800" dirty="0" smtClean="0">
                <a:solidFill>
                  <a:schemeClr val="hlink"/>
                </a:solidFill>
              </a:rPr>
              <a:t>Basic Encoding Rules</a:t>
            </a:r>
            <a:r>
              <a:rPr kumimoji="1" lang="en-US" altLang="zh-CN" sz="2800" dirty="0" smtClean="0"/>
              <a:t> (</a:t>
            </a:r>
            <a:r>
              <a:rPr kumimoji="1" lang="en-US" altLang="zh-CN" sz="2800" dirty="0" smtClean="0">
                <a:latin typeface="Comic Sans MS" pitchFamily="66" charset="0"/>
              </a:rPr>
              <a:t>BER</a:t>
            </a:r>
            <a:r>
              <a:rPr kumimoji="1" lang="en-US" altLang="zh-CN" sz="2800" dirty="0" smtClean="0"/>
              <a:t>)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Specify how </a:t>
            </a:r>
            <a:r>
              <a:rPr kumimoji="1" lang="en-US" altLang="zh-CN" sz="2400" dirty="0" smtClean="0">
                <a:latin typeface="Comic Sans MS" pitchFamily="66" charset="0"/>
              </a:rPr>
              <a:t>ASN.1</a:t>
            </a:r>
            <a:r>
              <a:rPr kumimoji="1" lang="en-US" altLang="zh-CN" sz="2400" dirty="0" smtClean="0"/>
              <a:t> defined data objects are transmitted</a:t>
            </a:r>
          </a:p>
          <a:p>
            <a:pPr lvl="1" eaLnBrk="1" hangingPunct="1">
              <a:defRPr/>
            </a:pPr>
            <a:r>
              <a:rPr kumimoji="1" lang="en-US" altLang="zh-CN" sz="2400" dirty="0" smtClean="0"/>
              <a:t>Each transmitted object as </a:t>
            </a:r>
            <a:r>
              <a:rPr kumimoji="1" lang="en-US" altLang="zh-CN" sz="2400" dirty="0" smtClean="0">
                <a:latin typeface="Comic Sans MS" pitchFamily="66" charset="0"/>
              </a:rPr>
              <a:t>&lt;Type, Length, Value&gt;</a:t>
            </a:r>
            <a:r>
              <a:rPr kumimoji="1" lang="en-US" altLang="zh-CN" sz="2400" dirty="0" smtClean="0"/>
              <a:t> (</a:t>
            </a:r>
            <a:r>
              <a:rPr kumimoji="1" lang="en-US" altLang="zh-CN" sz="2400" dirty="0" smtClean="0">
                <a:latin typeface="Comic Sans MS" pitchFamily="66" charset="0"/>
              </a:rPr>
              <a:t>TLV</a:t>
            </a:r>
            <a:r>
              <a:rPr kumimoji="1" lang="en-US" altLang="zh-CN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5179E-52D0-436C-AA43-A5108913EEB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Module Definition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4824412" cy="19081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hlink"/>
                </a:solidFill>
                <a:latin typeface="Comic Sans MS" pitchFamily="66" charset="0"/>
              </a:rPr>
              <a:t>EXPORTS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Definitions which may be imported by other modules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hlink"/>
                </a:solidFill>
                <a:latin typeface="Comic Sans MS" pitchFamily="66" charset="0"/>
              </a:rPr>
              <a:t>IMPORTS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Definitions to be imported from other modules</a:t>
            </a:r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5184775" y="1449388"/>
            <a:ext cx="3798888" cy="17589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0"/>
              <a:t>&lt;module name&gt; DEFINITIONS ::=</a:t>
            </a:r>
          </a:p>
          <a:p>
            <a:r>
              <a:rPr kumimoji="1" lang="en-US" altLang="zh-CN" b="0"/>
              <a:t>BEGIN</a:t>
            </a:r>
          </a:p>
          <a:p>
            <a:pPr lvl="1"/>
            <a:r>
              <a:rPr kumimoji="1" lang="en-US" altLang="zh-CN" b="0"/>
              <a:t>EXPORTS</a:t>
            </a:r>
          </a:p>
          <a:p>
            <a:pPr lvl="1"/>
            <a:r>
              <a:rPr kumimoji="1" lang="en-US" altLang="zh-CN" b="0"/>
              <a:t>IMPORTS</a:t>
            </a:r>
          </a:p>
          <a:p>
            <a:pPr lvl="1"/>
            <a:r>
              <a:rPr kumimoji="1" lang="en-US" altLang="zh-CN" b="0"/>
              <a:t>&lt;Assignments List&gt;</a:t>
            </a:r>
          </a:p>
          <a:p>
            <a:r>
              <a:rPr kumimoji="1" lang="en-US" altLang="zh-CN" b="0"/>
              <a:t>END</a:t>
            </a: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358775" y="3392488"/>
            <a:ext cx="86423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</a:rPr>
              <a:t>AssignmentList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b="0">
                <a:solidFill>
                  <a:schemeClr val="folHlink"/>
                </a:solidFill>
                <a:latin typeface="Tahoma" pitchFamily="34" charset="0"/>
              </a:rPr>
              <a:t>Type</a:t>
            </a:r>
            <a:r>
              <a:rPr lang="en-US" altLang="zh-CN" sz="2000" b="0">
                <a:latin typeface="Tahoma" pitchFamily="34" charset="0"/>
              </a:rPr>
              <a:t> assignments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b="0"/>
              <a:t>Color ::= ENUMERATED{red (0), blue (1), yellow (2)}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CN" sz="1200" b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b="0">
                <a:solidFill>
                  <a:schemeClr val="folHlink"/>
                </a:solidFill>
                <a:latin typeface="Tahoma" pitchFamily="34" charset="0"/>
              </a:rPr>
              <a:t>Value</a:t>
            </a:r>
            <a:r>
              <a:rPr lang="en-US" altLang="zh-CN" sz="2000" b="0">
                <a:latin typeface="Tahoma" pitchFamily="34" charset="0"/>
              </a:rPr>
              <a:t> (instance) assignments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b="0"/>
              <a:t>Color defaultColor ::= blue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CN" sz="1200" b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b="0">
                <a:solidFill>
                  <a:schemeClr val="folHlink"/>
                </a:solidFill>
                <a:latin typeface="Tahoma" pitchFamily="34" charset="0"/>
              </a:rPr>
              <a:t>Macro</a:t>
            </a:r>
            <a:r>
              <a:rPr lang="en-US" altLang="zh-CN" sz="2000" b="0">
                <a:latin typeface="Tahoma" pitchFamily="34" charset="0"/>
              </a:rPr>
              <a:t> definitions: define specific types and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8ADBF-98FC-4EA6-8657-0B12AD1D01F8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Tags and Types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Every </a:t>
            </a:r>
            <a:r>
              <a:rPr lang="en-US" altLang="zh-TW" sz="2800" dirty="0" smtClean="0">
                <a:latin typeface="Comic Sans MS" pitchFamily="66" charset="0"/>
              </a:rPr>
              <a:t>type</a:t>
            </a:r>
            <a:r>
              <a:rPr lang="en-US" altLang="zh-TW" sz="2800" dirty="0" smtClean="0"/>
              <a:t> defined with </a:t>
            </a:r>
            <a:r>
              <a:rPr lang="en-US" altLang="zh-TW" sz="2800" dirty="0" smtClean="0">
                <a:latin typeface="Comic Sans MS" pitchFamily="66" charset="0"/>
              </a:rPr>
              <a:t>ASN.1</a:t>
            </a:r>
            <a:r>
              <a:rPr lang="en-US" altLang="zh-TW" sz="2800" dirty="0" smtClean="0"/>
              <a:t> is assigned a </a:t>
            </a:r>
            <a:r>
              <a:rPr lang="en-US" altLang="zh-TW" sz="2800" dirty="0" smtClean="0">
                <a:latin typeface="Comic Sans MS" pitchFamily="66" charset="0"/>
              </a:rPr>
              <a:t>tag</a:t>
            </a:r>
            <a:endParaRPr lang="en-US" altLang="zh-CN" sz="28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TW" sz="2800" dirty="0" smtClean="0">
                <a:latin typeface="Comic Sans MS" pitchFamily="66" charset="0"/>
              </a:rPr>
              <a:t>Tag</a:t>
            </a:r>
            <a:r>
              <a:rPr lang="en-US" altLang="zh-TW" sz="2800" dirty="0" smtClean="0"/>
              <a:t> = </a:t>
            </a:r>
            <a:r>
              <a:rPr lang="en-US" altLang="zh-TW" sz="2800" dirty="0" smtClean="0">
                <a:latin typeface="Comic Sans MS" pitchFamily="66" charset="0"/>
              </a:rPr>
              <a:t>Class</a:t>
            </a:r>
            <a:r>
              <a:rPr lang="en-US" altLang="zh-TW" sz="2800" dirty="0" smtClean="0"/>
              <a:t> + </a:t>
            </a:r>
            <a:r>
              <a:rPr lang="en-US" altLang="zh-CN" sz="2800" dirty="0" smtClean="0">
                <a:latin typeface="Comic Sans MS" pitchFamily="66" charset="0"/>
              </a:rPr>
              <a:t>Type </a:t>
            </a:r>
            <a:r>
              <a:rPr lang="en-US" altLang="zh-TW" sz="2800" dirty="0" smtClean="0">
                <a:latin typeface="Comic Sans MS" pitchFamily="66" charset="0"/>
              </a:rPr>
              <a:t>Number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Class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Universal		</a:t>
            </a:r>
            <a:r>
              <a:rPr lang="en-US" altLang="zh-CN" sz="2400" dirty="0" smtClean="0">
                <a:latin typeface="Comic Sans MS" pitchFamily="66" charset="0"/>
              </a:rPr>
              <a:t>0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Comic Sans MS" pitchFamily="66" charset="0"/>
              </a:rPr>
              <a:t>0</a:t>
            </a:r>
            <a:r>
              <a:rPr lang="en-US" altLang="zh-CN" sz="2400" dirty="0" smtClean="0"/>
              <a:t> (Bit 8,7 in BER)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Application		</a:t>
            </a:r>
            <a:r>
              <a:rPr lang="en-US" altLang="zh-CN" sz="2400" dirty="0" smtClean="0">
                <a:latin typeface="Comic Sans MS" pitchFamily="66" charset="0"/>
              </a:rPr>
              <a:t>0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Context-specific		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Comic Sans MS" pitchFamily="66" charset="0"/>
              </a:rPr>
              <a:t>0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Private			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Comic Sans MS" pitchFamily="66" charset="0"/>
              </a:rPr>
              <a:t>1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Type Number</a:t>
            </a:r>
          </a:p>
          <a:p>
            <a:pPr lvl="1" eaLnBrk="1" hangingPunct="1">
              <a:defRPr/>
            </a:pPr>
            <a:r>
              <a:rPr lang="en-US" altLang="zh-CN" dirty="0" smtClean="0"/>
              <a:t>N</a:t>
            </a:r>
            <a:r>
              <a:rPr lang="en-US" altLang="zh-TW" dirty="0" smtClean="0"/>
              <a:t>on-negative Integer</a:t>
            </a:r>
            <a:r>
              <a:rPr lang="en-US" altLang="zh-CN" dirty="0" smtClean="0"/>
              <a:t> identifying specific type</a:t>
            </a:r>
          </a:p>
          <a:p>
            <a:pPr lvl="1" eaLnBrk="1" hangingPunct="1">
              <a:defRPr/>
            </a:pPr>
            <a:r>
              <a:rPr lang="en-US" altLang="zh-CN" dirty="0" smtClean="0"/>
              <a:t>e.g. 2 for integer, 3 for bit string, 28 for char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5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ASN.1 Representation Example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628650"/>
          </a:xfrm>
        </p:spPr>
        <p:txBody>
          <a:bodyPr/>
          <a:lstStyle/>
          <a:p>
            <a:r>
              <a:rPr lang="en-US" altLang="zh-CN" smtClean="0"/>
              <a:t>A basic type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D97F0-511B-4441-BA50-A1E2BA1BB17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8916" name="Picture 2" descr="f07-08-9780123850591 cop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260600"/>
            <a:ext cx="474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288" y="3275013"/>
            <a:ext cx="85693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b="0" kern="0" dirty="0">
                <a:latin typeface="+mn-lt"/>
                <a:ea typeface="+mn-ea"/>
              </a:rPr>
              <a:t>A complex type</a:t>
            </a:r>
            <a:endParaRPr lang="en-US" sz="3200" b="0" kern="0" dirty="0">
              <a:latin typeface="+mn-lt"/>
              <a:ea typeface="+mn-ea"/>
            </a:endParaRPr>
          </a:p>
        </p:txBody>
      </p:sp>
      <p:pic>
        <p:nvPicPr>
          <p:cNvPr id="7" name="Picture 2" descr="f07-07-9780123850591 cop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350" y="4122738"/>
            <a:ext cx="77470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CA1C2-84CA-4BBC-973A-EDC9E636B935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Example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371475" y="1436688"/>
            <a:ext cx="38401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Attendee ::= SEQUENCE {</a:t>
            </a:r>
          </a:p>
          <a:p>
            <a:pPr lvl="1"/>
            <a:r>
              <a:rPr lang="en-US" altLang="zh-CN" b="0"/>
              <a:t>LastName	OCTET STRING,</a:t>
            </a:r>
          </a:p>
          <a:p>
            <a:pPr lvl="1"/>
            <a:r>
              <a:rPr lang="en-US" altLang="zh-CN" b="0"/>
              <a:t>Weight	INTEGER</a:t>
            </a:r>
          </a:p>
          <a:p>
            <a:r>
              <a:rPr lang="en-US" altLang="zh-CN" b="0"/>
              <a:t>}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5867400" y="1412875"/>
            <a:ext cx="28527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hlink"/>
                </a:solidFill>
              </a:rPr>
              <a:t>WangWu</a:t>
            </a:r>
            <a:r>
              <a:rPr lang="en-US" altLang="zh-CN" b="0"/>
              <a:t> Attendee ::= {</a:t>
            </a:r>
          </a:p>
          <a:p>
            <a:pPr lvl="1"/>
            <a:r>
              <a:rPr lang="en-US" altLang="zh-CN" b="0"/>
              <a:t>LastName	“Wang”,</a:t>
            </a:r>
          </a:p>
          <a:p>
            <a:pPr lvl="1"/>
            <a:r>
              <a:rPr lang="en-US" altLang="zh-CN" b="0"/>
              <a:t>Weight	258</a:t>
            </a:r>
          </a:p>
          <a:p>
            <a:r>
              <a:rPr lang="en-US" altLang="zh-CN" b="0"/>
              <a:t>}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1079500" y="4684713"/>
            <a:ext cx="396875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16</a:t>
            </a:r>
          </a:p>
        </p:txBody>
      </p:sp>
      <p:sp>
        <p:nvSpPr>
          <p:cNvPr id="695303" name="Rectangle 7"/>
          <p:cNvSpPr>
            <a:spLocks noChangeArrowheads="1"/>
          </p:cNvSpPr>
          <p:nvPr/>
        </p:nvSpPr>
        <p:spPr bwMode="auto">
          <a:xfrm>
            <a:off x="1476375" y="4684713"/>
            <a:ext cx="396875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10</a:t>
            </a:r>
          </a:p>
        </p:txBody>
      </p:sp>
      <p:sp>
        <p:nvSpPr>
          <p:cNvPr id="695304" name="Rectangle 8"/>
          <p:cNvSpPr>
            <a:spLocks noChangeArrowheads="1"/>
          </p:cNvSpPr>
          <p:nvPr/>
        </p:nvSpPr>
        <p:spPr bwMode="auto">
          <a:xfrm>
            <a:off x="1871663" y="4684713"/>
            <a:ext cx="396875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4</a:t>
            </a:r>
          </a:p>
        </p:txBody>
      </p:sp>
      <p:sp>
        <p:nvSpPr>
          <p:cNvPr id="695305" name="Rectangle 9"/>
          <p:cNvSpPr>
            <a:spLocks noChangeArrowheads="1"/>
          </p:cNvSpPr>
          <p:nvPr/>
        </p:nvSpPr>
        <p:spPr bwMode="auto">
          <a:xfrm>
            <a:off x="2268538" y="4684713"/>
            <a:ext cx="396875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4</a:t>
            </a:r>
          </a:p>
        </p:txBody>
      </p:sp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2663825" y="4684713"/>
            <a:ext cx="396875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W</a:t>
            </a:r>
          </a:p>
        </p:txBody>
      </p:sp>
      <p:sp>
        <p:nvSpPr>
          <p:cNvPr id="695307" name="Rectangle 11"/>
          <p:cNvSpPr>
            <a:spLocks noChangeArrowheads="1"/>
          </p:cNvSpPr>
          <p:nvPr/>
        </p:nvSpPr>
        <p:spPr bwMode="auto">
          <a:xfrm>
            <a:off x="3060700" y="4684713"/>
            <a:ext cx="396875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</a:p>
        </p:txBody>
      </p:sp>
      <p:sp>
        <p:nvSpPr>
          <p:cNvPr id="695308" name="Rectangle 12"/>
          <p:cNvSpPr>
            <a:spLocks noChangeArrowheads="1"/>
          </p:cNvSpPr>
          <p:nvPr/>
        </p:nvSpPr>
        <p:spPr bwMode="auto">
          <a:xfrm>
            <a:off x="3455988" y="4684713"/>
            <a:ext cx="396875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n</a:t>
            </a:r>
          </a:p>
        </p:txBody>
      </p:sp>
      <p:sp>
        <p:nvSpPr>
          <p:cNvPr id="695309" name="Rectangle 13"/>
          <p:cNvSpPr>
            <a:spLocks noChangeArrowheads="1"/>
          </p:cNvSpPr>
          <p:nvPr/>
        </p:nvSpPr>
        <p:spPr bwMode="auto">
          <a:xfrm>
            <a:off x="3852863" y="4684713"/>
            <a:ext cx="396875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g</a:t>
            </a:r>
          </a:p>
        </p:txBody>
      </p:sp>
      <p:sp>
        <p:nvSpPr>
          <p:cNvPr id="695310" name="Rectangle 14"/>
          <p:cNvSpPr>
            <a:spLocks noChangeArrowheads="1"/>
          </p:cNvSpPr>
          <p:nvPr/>
        </p:nvSpPr>
        <p:spPr bwMode="auto">
          <a:xfrm>
            <a:off x="4248150" y="4684713"/>
            <a:ext cx="396875" cy="3238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2</a:t>
            </a:r>
          </a:p>
        </p:txBody>
      </p:sp>
      <p:sp>
        <p:nvSpPr>
          <p:cNvPr id="695311" name="Rectangle 15"/>
          <p:cNvSpPr>
            <a:spLocks noChangeArrowheads="1"/>
          </p:cNvSpPr>
          <p:nvPr/>
        </p:nvSpPr>
        <p:spPr bwMode="auto">
          <a:xfrm>
            <a:off x="4645025" y="4684713"/>
            <a:ext cx="396875" cy="3238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2</a:t>
            </a:r>
          </a:p>
        </p:txBody>
      </p:sp>
      <p:sp>
        <p:nvSpPr>
          <p:cNvPr id="695312" name="Rectangle 16"/>
          <p:cNvSpPr>
            <a:spLocks noChangeArrowheads="1"/>
          </p:cNvSpPr>
          <p:nvPr/>
        </p:nvSpPr>
        <p:spPr bwMode="auto">
          <a:xfrm>
            <a:off x="5040313" y="4684713"/>
            <a:ext cx="396875" cy="3238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1</a:t>
            </a:r>
          </a:p>
        </p:txBody>
      </p:sp>
      <p:sp>
        <p:nvSpPr>
          <p:cNvPr id="695313" name="Rectangle 17"/>
          <p:cNvSpPr>
            <a:spLocks noChangeArrowheads="1"/>
          </p:cNvSpPr>
          <p:nvPr/>
        </p:nvSpPr>
        <p:spPr bwMode="auto">
          <a:xfrm>
            <a:off x="5435600" y="4684713"/>
            <a:ext cx="396875" cy="3238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2</a:t>
            </a:r>
          </a:p>
        </p:txBody>
      </p:sp>
      <p:sp>
        <p:nvSpPr>
          <p:cNvPr id="695314" name="AutoShape 18"/>
          <p:cNvSpPr>
            <a:spLocks/>
          </p:cNvSpPr>
          <p:nvPr/>
        </p:nvSpPr>
        <p:spPr bwMode="auto">
          <a:xfrm>
            <a:off x="2697163" y="2744788"/>
            <a:ext cx="1651000" cy="401637"/>
          </a:xfrm>
          <a:prstGeom prst="borderCallout2">
            <a:avLst>
              <a:gd name="adj1" fmla="val 28458"/>
              <a:gd name="adj2" fmla="val -4616"/>
              <a:gd name="adj3" fmla="val 28458"/>
              <a:gd name="adj4" fmla="val -45097"/>
              <a:gd name="adj5" fmla="val 491699"/>
              <a:gd name="adj6" fmla="val -87019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Sequence</a:t>
            </a:r>
          </a:p>
        </p:txBody>
      </p:sp>
      <p:sp>
        <p:nvSpPr>
          <p:cNvPr id="695315" name="AutoShape 19"/>
          <p:cNvSpPr>
            <a:spLocks/>
          </p:cNvSpPr>
          <p:nvPr/>
        </p:nvSpPr>
        <p:spPr bwMode="auto">
          <a:xfrm>
            <a:off x="2693988" y="3182938"/>
            <a:ext cx="1651000" cy="401637"/>
          </a:xfrm>
          <a:prstGeom prst="borderCallout2">
            <a:avLst>
              <a:gd name="adj1" fmla="val 28458"/>
              <a:gd name="adj2" fmla="val -4616"/>
              <a:gd name="adj3" fmla="val 28458"/>
              <a:gd name="adj4" fmla="val -32787"/>
              <a:gd name="adj5" fmla="val 396046"/>
              <a:gd name="adj6" fmla="val -62019"/>
            </a:avLst>
          </a:prstGeom>
          <a:noFill/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Length = 10</a:t>
            </a:r>
          </a:p>
        </p:txBody>
      </p:sp>
      <p:sp>
        <p:nvSpPr>
          <p:cNvPr id="695316" name="AutoShape 20"/>
          <p:cNvSpPr>
            <a:spLocks/>
          </p:cNvSpPr>
          <p:nvPr/>
        </p:nvSpPr>
        <p:spPr bwMode="auto">
          <a:xfrm>
            <a:off x="3543300" y="6303963"/>
            <a:ext cx="1651000" cy="401637"/>
          </a:xfrm>
          <a:prstGeom prst="borderCallout2">
            <a:avLst>
              <a:gd name="adj1" fmla="val 28458"/>
              <a:gd name="adj2" fmla="val -4616"/>
              <a:gd name="adj3" fmla="val 28458"/>
              <a:gd name="adj4" fmla="val -45000"/>
              <a:gd name="adj5" fmla="val -334389"/>
              <a:gd name="adj6" fmla="val -86921"/>
            </a:avLst>
          </a:prstGeom>
          <a:noFill/>
          <a:ln w="28575" algn="ctr">
            <a:solidFill>
              <a:srgbClr val="33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Octet String</a:t>
            </a:r>
          </a:p>
        </p:txBody>
      </p:sp>
      <p:sp>
        <p:nvSpPr>
          <p:cNvPr id="695317" name="AutoShape 21"/>
          <p:cNvSpPr>
            <a:spLocks/>
          </p:cNvSpPr>
          <p:nvPr/>
        </p:nvSpPr>
        <p:spPr bwMode="auto">
          <a:xfrm>
            <a:off x="3544888" y="5840413"/>
            <a:ext cx="1651000" cy="401637"/>
          </a:xfrm>
          <a:prstGeom prst="borderCallout2">
            <a:avLst>
              <a:gd name="adj1" fmla="val 28458"/>
              <a:gd name="adj2" fmla="val -4616"/>
              <a:gd name="adj3" fmla="val 28458"/>
              <a:gd name="adj4" fmla="val -35000"/>
              <a:gd name="adj5" fmla="val -214625"/>
              <a:gd name="adj6" fmla="val -66347"/>
            </a:avLst>
          </a:prstGeom>
          <a:noFill/>
          <a:ln w="28575" algn="ctr">
            <a:solidFill>
              <a:srgbClr val="33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Length = 4</a:t>
            </a:r>
          </a:p>
        </p:txBody>
      </p:sp>
      <p:sp>
        <p:nvSpPr>
          <p:cNvPr id="695318" name="AutoShape 22"/>
          <p:cNvSpPr>
            <a:spLocks/>
          </p:cNvSpPr>
          <p:nvPr/>
        </p:nvSpPr>
        <p:spPr bwMode="auto">
          <a:xfrm>
            <a:off x="3536950" y="5387975"/>
            <a:ext cx="2151063" cy="401638"/>
          </a:xfrm>
          <a:prstGeom prst="borderCallout2">
            <a:avLst>
              <a:gd name="adj1" fmla="val 28458"/>
              <a:gd name="adj2" fmla="val -3542"/>
              <a:gd name="adj3" fmla="val 28458"/>
              <a:gd name="adj4" fmla="val -8708"/>
              <a:gd name="adj5" fmla="val -98023"/>
              <a:gd name="adj6" fmla="val -14023"/>
            </a:avLst>
          </a:prstGeom>
          <a:noFill/>
          <a:ln w="28575" algn="ctr">
            <a:solidFill>
              <a:srgbClr val="33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Value = “Wang”</a:t>
            </a:r>
          </a:p>
        </p:txBody>
      </p:sp>
      <p:sp>
        <p:nvSpPr>
          <p:cNvPr id="695319" name="AutoShape 23"/>
          <p:cNvSpPr>
            <a:spLocks/>
          </p:cNvSpPr>
          <p:nvPr/>
        </p:nvSpPr>
        <p:spPr bwMode="auto">
          <a:xfrm>
            <a:off x="5875338" y="3181350"/>
            <a:ext cx="1651000" cy="401638"/>
          </a:xfrm>
          <a:prstGeom prst="borderCallout2">
            <a:avLst>
              <a:gd name="adj1" fmla="val 28458"/>
              <a:gd name="adj2" fmla="val -4616"/>
              <a:gd name="adj3" fmla="val 28458"/>
              <a:gd name="adj4" fmla="val -44806"/>
              <a:gd name="adj5" fmla="val 389329"/>
              <a:gd name="adj6" fmla="val -86444"/>
            </a:avLst>
          </a:prstGeom>
          <a:noFill/>
          <a:ln w="28575" algn="ctr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Integer</a:t>
            </a:r>
          </a:p>
        </p:txBody>
      </p:sp>
      <p:sp>
        <p:nvSpPr>
          <p:cNvPr id="695320" name="AutoShape 24"/>
          <p:cNvSpPr>
            <a:spLocks/>
          </p:cNvSpPr>
          <p:nvPr/>
        </p:nvSpPr>
        <p:spPr bwMode="auto">
          <a:xfrm>
            <a:off x="5886450" y="3648075"/>
            <a:ext cx="1651000" cy="401638"/>
          </a:xfrm>
          <a:prstGeom prst="borderCallout2">
            <a:avLst>
              <a:gd name="adj1" fmla="val 28458"/>
              <a:gd name="adj2" fmla="val -4616"/>
              <a:gd name="adj3" fmla="val 28458"/>
              <a:gd name="adj4" fmla="val -33269"/>
              <a:gd name="adj5" fmla="val 273120"/>
              <a:gd name="adj6" fmla="val -63079"/>
            </a:avLst>
          </a:prstGeom>
          <a:noFill/>
          <a:ln w="28575" algn="ctr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Length = 2</a:t>
            </a:r>
          </a:p>
        </p:txBody>
      </p:sp>
      <p:sp>
        <p:nvSpPr>
          <p:cNvPr id="695321" name="AutoShape 25"/>
          <p:cNvSpPr>
            <a:spLocks/>
          </p:cNvSpPr>
          <p:nvPr/>
        </p:nvSpPr>
        <p:spPr bwMode="auto">
          <a:xfrm>
            <a:off x="5895975" y="4098925"/>
            <a:ext cx="1952625" cy="401638"/>
          </a:xfrm>
          <a:prstGeom prst="borderCallout2">
            <a:avLst>
              <a:gd name="adj1" fmla="val 28458"/>
              <a:gd name="adj2" fmla="val -3903"/>
              <a:gd name="adj3" fmla="val 28458"/>
              <a:gd name="adj4" fmla="val -14148"/>
              <a:gd name="adj5" fmla="val 154546"/>
              <a:gd name="adj6" fmla="val -24796"/>
            </a:avLst>
          </a:prstGeom>
          <a:noFill/>
          <a:ln w="28575" algn="ctr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/>
              <a:t>Value = 256+2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5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5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5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9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5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5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 animBg="1"/>
      <p:bldP spid="695303" grpId="0" animBg="1"/>
      <p:bldP spid="695304" grpId="0" animBg="1"/>
      <p:bldP spid="695305" grpId="0" animBg="1"/>
      <p:bldP spid="695306" grpId="0" animBg="1"/>
      <p:bldP spid="695307" grpId="0" animBg="1"/>
      <p:bldP spid="695308" grpId="0" animBg="1"/>
      <p:bldP spid="695309" grpId="0" animBg="1"/>
      <p:bldP spid="695310" grpId="0" animBg="1"/>
      <p:bldP spid="695311" grpId="0" animBg="1"/>
      <p:bldP spid="695312" grpId="0" animBg="1"/>
      <p:bldP spid="695313" grpId="0" animBg="1"/>
      <p:bldP spid="695314" grpId="0" animBg="1"/>
      <p:bldP spid="695315" grpId="0" animBg="1"/>
      <p:bldP spid="695316" grpId="0" animBg="1"/>
      <p:bldP spid="695317" grpId="0" animBg="1"/>
      <p:bldP spid="695318" grpId="0" animBg="1"/>
      <p:bldP spid="695319" grpId="0" animBg="1"/>
      <p:bldP spid="695320" grpId="0" animBg="1"/>
      <p:bldP spid="6953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Extensible Markup Language</a:t>
            </a:r>
          </a:p>
          <a:p>
            <a:pPr lvl="1">
              <a:defRPr/>
            </a:pPr>
            <a:r>
              <a:rPr lang="en-US" dirty="0" smtClean="0"/>
              <a:t>Produced by World Wide Web Consortium (W3C)</a:t>
            </a:r>
          </a:p>
          <a:p>
            <a:pPr lvl="1">
              <a:defRPr/>
            </a:pPr>
            <a:r>
              <a:rPr lang="en-US" dirty="0" smtClean="0"/>
              <a:t>A textual data format for representation of arbitrary data structures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Markups</a:t>
            </a:r>
            <a:r>
              <a:rPr lang="en-US" dirty="0" smtClean="0"/>
              <a:t> (tags) are mixed with data text to express information about the data</a:t>
            </a:r>
          </a:p>
          <a:p>
            <a:pPr lvl="1">
              <a:defRPr/>
            </a:pPr>
            <a:r>
              <a:rPr lang="en-US" dirty="0" smtClean="0"/>
              <a:t>In case of HTML, markup merely indicates how the text should be </a:t>
            </a:r>
            <a:r>
              <a:rPr lang="en-US" dirty="0" smtClean="0">
                <a:solidFill>
                  <a:srgbClr val="FF0000"/>
                </a:solidFill>
              </a:rPr>
              <a:t>displayed</a:t>
            </a:r>
          </a:p>
          <a:p>
            <a:pPr lvl="1">
              <a:defRPr/>
            </a:pPr>
            <a:r>
              <a:rPr lang="en-US" dirty="0" smtClean="0"/>
              <a:t>XML can also </a:t>
            </a:r>
            <a:r>
              <a:rPr lang="en-US" dirty="0" smtClean="0">
                <a:solidFill>
                  <a:srgbClr val="FF0000"/>
                </a:solidFill>
              </a:rPr>
              <a:t>express</a:t>
            </a:r>
            <a:r>
              <a:rPr lang="en-US" dirty="0" smtClean="0"/>
              <a:t> the type and structure of the data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CCB98-8EA3-4FC9-ADB5-D5A1214838C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F9C73-1EE1-42A8-AA1F-76B9B6EE5A3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8. </a:t>
            </a:r>
            <a:r>
              <a:rPr lang="en-US" altLang="en-US" smtClean="0"/>
              <a:t>Internet Applications</a:t>
            </a:r>
            <a:endParaRPr lang="en-US" altLang="zh-CN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Internet Applications Overview</a:t>
            </a:r>
          </a:p>
          <a:p>
            <a:pPr eaLnBrk="1" hangingPunct="1">
              <a:defRPr/>
            </a:pPr>
            <a:r>
              <a:rPr lang="en-US" dirty="0" smtClean="0"/>
              <a:t>Data Presentation and Formatting</a:t>
            </a:r>
          </a:p>
          <a:p>
            <a:pPr eaLnBrk="1" hangingPunct="1">
              <a:defRPr/>
            </a:pPr>
            <a:r>
              <a:rPr lang="en-US" dirty="0" smtClean="0"/>
              <a:t>Domain Name Service (DNS)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WWW and HTTP</a:t>
            </a:r>
          </a:p>
          <a:p>
            <a:pPr eaLnBrk="1" hangingPunct="1">
              <a:defRPr/>
            </a:pPr>
            <a:r>
              <a:rPr lang="en-US" altLang="en-US" dirty="0" smtClean="0"/>
              <a:t>Electronic Mail</a:t>
            </a:r>
          </a:p>
          <a:p>
            <a:pPr eaLnBrk="1" hangingPunct="1">
              <a:defRPr/>
            </a:pPr>
            <a:r>
              <a:rPr lang="en-US" dirty="0" smtClean="0"/>
              <a:t>File Transfer Protocol (FTP)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dirty="0" smtClean="0"/>
              <a:t>Simple Network Management Protocol (</a:t>
            </a:r>
            <a:r>
              <a:rPr lang="en-US" altLang="zh-CN" dirty="0" smtClean="0"/>
              <a:t>SNMP)</a:t>
            </a:r>
          </a:p>
          <a:p>
            <a:pPr eaLnBrk="1" hangingPunct="1">
              <a:defRPr/>
            </a:pPr>
            <a:r>
              <a:rPr lang="en-US" dirty="0" smtClean="0"/>
              <a:t>Content Distribution Networks (CDNs)</a:t>
            </a:r>
            <a:endParaRPr lang="en-GB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XML Syntax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Provide for a </a:t>
            </a:r>
            <a:r>
              <a:rPr lang="en-US" dirty="0" smtClean="0">
                <a:solidFill>
                  <a:srgbClr val="FF0000"/>
                </a:solidFill>
              </a:rPr>
              <a:t>nested structure </a:t>
            </a:r>
            <a:r>
              <a:rPr lang="en-US" dirty="0" smtClean="0"/>
              <a:t>(i.e. tree) of tag/value pairs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Tags are not pre-defined like in HTML</a:t>
            </a:r>
          </a:p>
          <a:p>
            <a:pPr>
              <a:defRPr/>
            </a:pPr>
            <a:r>
              <a:rPr lang="en-US" dirty="0" smtClean="0"/>
              <a:t>Instead, they can be defined in a Document Type Definition (DTD) or an XML Schema</a:t>
            </a:r>
          </a:p>
          <a:p>
            <a:pPr lvl="1">
              <a:defRPr/>
            </a:pPr>
            <a:r>
              <a:rPr lang="en-US" dirty="0" smtClean="0"/>
              <a:t>Stored in a </a:t>
            </a:r>
            <a:r>
              <a:rPr lang="en-US" dirty="0" smtClean="0">
                <a:solidFill>
                  <a:srgbClr val="0000FF"/>
                </a:solidFill>
              </a:rPr>
              <a:t>XML Schema Document </a:t>
            </a:r>
            <a:r>
              <a:rPr lang="en-US" dirty="0" smtClean="0"/>
              <a:t>(XSD)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distinct schema can define a specific language based on XML</a:t>
            </a:r>
          </a:p>
          <a:p>
            <a:pPr lvl="1">
              <a:defRPr/>
            </a:pPr>
            <a:r>
              <a:rPr lang="en-US" dirty="0" smtClean="0"/>
              <a:t>e.g. BPEL, WML, and many others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2212D-6B74-4BD7-90D1-C8283C3A3F1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XML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25950-DD58-46DB-9812-AB8D93DC46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4035" name="矩形 4"/>
          <p:cNvSpPr>
            <a:spLocks noChangeArrowheads="1"/>
          </p:cNvSpPr>
          <p:nvPr/>
        </p:nvSpPr>
        <p:spPr bwMode="auto">
          <a:xfrm>
            <a:off x="336550" y="1420813"/>
            <a:ext cx="51847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0"/>
              <a:t>&lt;?xml version=“1.0” encoding=“ISO-8859-1”?&gt;</a:t>
            </a:r>
          </a:p>
          <a:p>
            <a:r>
              <a:rPr lang="en-US" altLang="zh-CN" sz="2400" b="0"/>
              <a:t>&lt;employee&gt;</a:t>
            </a:r>
          </a:p>
          <a:p>
            <a:r>
              <a:rPr lang="en-US" altLang="zh-CN" sz="2400" b="0"/>
              <a:t>&lt;name&gt;John Doe&lt;/name&gt;</a:t>
            </a:r>
          </a:p>
          <a:p>
            <a:r>
              <a:rPr lang="en-US" altLang="zh-CN" sz="2400" b="0"/>
              <a:t>&lt;title&gt;Head Bottle Washer&lt;/title&gt;</a:t>
            </a:r>
          </a:p>
          <a:p>
            <a:r>
              <a:rPr lang="en-US" altLang="zh-CN" sz="2400" b="0"/>
              <a:t>&lt;id&gt;123456789&lt;/id&gt;</a:t>
            </a:r>
          </a:p>
          <a:p>
            <a:r>
              <a:rPr lang="en-US" altLang="zh-CN" sz="2400" b="0"/>
              <a:t>&lt;hiredate&gt;</a:t>
            </a:r>
          </a:p>
          <a:p>
            <a:r>
              <a:rPr lang="en-US" altLang="zh-CN" sz="2400" b="0"/>
              <a:t>&lt;day&gt;5&lt;/day&gt;</a:t>
            </a:r>
          </a:p>
          <a:p>
            <a:r>
              <a:rPr lang="en-US" altLang="zh-CN" sz="2400" b="0"/>
              <a:t>&lt;month&gt;June&lt;/month&gt;</a:t>
            </a:r>
          </a:p>
          <a:p>
            <a:r>
              <a:rPr lang="en-US" altLang="zh-CN" sz="2400" b="0"/>
              <a:t>&lt;year&gt;1986&lt;/year&gt;</a:t>
            </a:r>
          </a:p>
          <a:p>
            <a:r>
              <a:rPr lang="en-US" altLang="zh-CN" sz="2400" b="0"/>
              <a:t>&lt;/hiredate&gt;</a:t>
            </a:r>
          </a:p>
          <a:p>
            <a:r>
              <a:rPr lang="en-US" altLang="zh-CN" sz="2400" b="0"/>
              <a:t>&lt;/employee&gt;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695700" y="1311275"/>
            <a:ext cx="5184775" cy="646113"/>
            <a:chOff x="3695689" y="1311246"/>
            <a:chExt cx="5184845" cy="646331"/>
          </a:xfrm>
        </p:grpSpPr>
        <p:sp>
          <p:nvSpPr>
            <p:cNvPr id="44048" name="矩形 5"/>
            <p:cNvSpPr>
              <a:spLocks noChangeArrowheads="1"/>
            </p:cNvSpPr>
            <p:nvPr/>
          </p:nvSpPr>
          <p:spPr bwMode="auto">
            <a:xfrm>
              <a:off x="4718052" y="1311246"/>
              <a:ext cx="41624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>
                  <a:solidFill>
                    <a:srgbClr val="FF0000"/>
                  </a:solidFill>
                </a:rPr>
                <a:t>XML declaration line, defines version and the character type</a:t>
              </a:r>
              <a:endParaRPr lang="en-US" altLang="zh-CN" b="0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rot="10800000" flipV="1">
              <a:off x="3695689" y="1603445"/>
              <a:ext cx="912825" cy="21914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957263" y="2808288"/>
            <a:ext cx="7302500" cy="728662"/>
            <a:chOff x="957217" y="2808280"/>
            <a:chExt cx="7302596" cy="728726"/>
          </a:xfrm>
        </p:grpSpPr>
        <p:sp>
          <p:nvSpPr>
            <p:cNvPr id="44045" name="矩形 8"/>
            <p:cNvSpPr>
              <a:spLocks noChangeArrowheads="1"/>
            </p:cNvSpPr>
            <p:nvPr/>
          </p:nvSpPr>
          <p:spPr bwMode="auto">
            <a:xfrm>
              <a:off x="5630877" y="3136896"/>
              <a:ext cx="2628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0">
                  <a:solidFill>
                    <a:srgbClr val="FF0000"/>
                  </a:solidFill>
                </a:rPr>
                <a:t>Tags appear in pairs</a:t>
              </a:r>
              <a:endParaRPr lang="en-US" altLang="zh-CN" sz="2000" b="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rot="10800000">
              <a:off x="3732203" y="2808280"/>
              <a:ext cx="1935187" cy="47470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4045" idx="1"/>
            </p:cNvCxnSpPr>
            <p:nvPr/>
          </p:nvCxnSpPr>
          <p:spPr bwMode="auto">
            <a:xfrm rot="10800000">
              <a:off x="957217" y="2881311"/>
              <a:ext cx="4673661" cy="45565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052638" y="2297113"/>
            <a:ext cx="6024562" cy="400050"/>
            <a:chOff x="2052606" y="2297097"/>
            <a:chExt cx="6024642" cy="400110"/>
          </a:xfrm>
        </p:grpSpPr>
        <p:sp>
          <p:nvSpPr>
            <p:cNvPr id="44043" name="矩形 14"/>
            <p:cNvSpPr>
              <a:spLocks noChangeArrowheads="1"/>
            </p:cNvSpPr>
            <p:nvPr/>
          </p:nvSpPr>
          <p:spPr bwMode="auto">
            <a:xfrm>
              <a:off x="5448312" y="2297097"/>
              <a:ext cx="2628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0">
                  <a:solidFill>
                    <a:srgbClr val="0000FF"/>
                  </a:solidFill>
                </a:rPr>
                <a:t>Root element</a:t>
              </a:r>
            </a:p>
          </p:txBody>
        </p:sp>
        <p:cxnSp>
          <p:nvCxnSpPr>
            <p:cNvPr id="17" name="直接箭头连接符 16"/>
            <p:cNvCxnSpPr>
              <a:stCxn id="44043" idx="1"/>
            </p:cNvCxnSpPr>
            <p:nvPr/>
          </p:nvCxnSpPr>
          <p:spPr bwMode="auto">
            <a:xfrm rot="10800000">
              <a:off x="2052606" y="2406650"/>
              <a:ext cx="3395707" cy="90502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549650" y="3757613"/>
            <a:ext cx="4527550" cy="1606550"/>
            <a:chOff x="3549635" y="3757617"/>
            <a:chExt cx="4527613" cy="1606572"/>
          </a:xfrm>
        </p:grpSpPr>
        <p:sp>
          <p:nvSpPr>
            <p:cNvPr id="18" name="右大括号 17"/>
            <p:cNvSpPr/>
            <p:nvPr/>
          </p:nvSpPr>
          <p:spPr bwMode="auto">
            <a:xfrm>
              <a:off x="3549635" y="3757617"/>
              <a:ext cx="328618" cy="1606572"/>
            </a:xfrm>
            <a:prstGeom prst="rightBrace">
              <a:avLst>
                <a:gd name="adj1" fmla="val 44946"/>
                <a:gd name="adj2" fmla="val 50000"/>
              </a:avLst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ctr">
                <a:defRPr/>
              </a:pPr>
              <a:endParaRPr lang="en-US">
                <a:latin typeface="Comic Sans MS" pitchFamily="66" charset="0"/>
              </a:endParaRPr>
            </a:p>
          </p:txBody>
        </p:sp>
        <p:sp>
          <p:nvSpPr>
            <p:cNvPr id="44041" name="矩形 18"/>
            <p:cNvSpPr>
              <a:spLocks noChangeArrowheads="1"/>
            </p:cNvSpPr>
            <p:nvPr/>
          </p:nvSpPr>
          <p:spPr bwMode="auto">
            <a:xfrm>
              <a:off x="5448312" y="4305312"/>
              <a:ext cx="2628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0">
                  <a:solidFill>
                    <a:srgbClr val="0000FF"/>
                  </a:solidFill>
                </a:rPr>
                <a:t>Nested definition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10800000">
              <a:off x="3878253" y="4487877"/>
              <a:ext cx="1570059" cy="17462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Corresponding XSD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4F18B-9A5A-494A-BC55-5C1C5EBE3B1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117475" y="1822450"/>
            <a:ext cx="42719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0"/>
              <a:t>&lt;?xml version=“1.0”? encoding=“ISO-8859-1”&gt;</a:t>
            </a:r>
          </a:p>
          <a:p>
            <a:pPr>
              <a:buFont typeface="Wingdings" pitchFamily="2" charset="2"/>
              <a:buNone/>
            </a:pPr>
            <a:r>
              <a:rPr lang="en-US" altLang="zh-CN" b="0"/>
              <a:t>&lt;schema xmlns="http://www.w3.org/2001/XMLSchema"&gt;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&lt;element name="employee"&gt;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&lt;complexType&gt;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&lt;sequence&gt;</a:t>
            </a:r>
          </a:p>
          <a:p>
            <a:pPr>
              <a:buFont typeface="Wingdings" pitchFamily="2" charset="2"/>
              <a:buNone/>
            </a:pPr>
            <a:r>
              <a:rPr lang="en-US" altLang="zh-CN" b="0"/>
              <a:t>&lt;element name="name" type="string"/&gt;</a:t>
            </a:r>
          </a:p>
          <a:p>
            <a:pPr>
              <a:buFont typeface="Wingdings" pitchFamily="2" charset="2"/>
              <a:buNone/>
            </a:pPr>
            <a:r>
              <a:rPr lang="en-US" altLang="zh-CN" b="0"/>
              <a:t>&lt;element name="title" type="string"/&gt;</a:t>
            </a:r>
          </a:p>
          <a:p>
            <a:pPr>
              <a:buFont typeface="Wingdings" pitchFamily="2" charset="2"/>
              <a:buNone/>
            </a:pPr>
            <a:r>
              <a:rPr lang="en-US" altLang="zh-CN" b="0"/>
              <a:t>&lt;element name="id" type="string"/&gt;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72000" y="1712913"/>
            <a:ext cx="4418013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&lt;element name="hiredate"&gt;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&lt;complexType&gt;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&lt;sequence&gt;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&lt;element name="day" type="integer"/&gt;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&lt;element name="month" type="string"/&gt;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&lt;element name="year" type="integer"/&gt;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&lt;/sequence&gt;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&lt;/complexType&gt;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</a:rPr>
              <a:t>&lt;/element&gt;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&lt;/sequence&gt;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&lt;/complexType&gt;</a:t>
            </a:r>
          </a:p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&lt;/element&gt;</a:t>
            </a:r>
          </a:p>
          <a:p>
            <a:pPr>
              <a:buFont typeface="Wingdings" pitchFamily="2" charset="2"/>
              <a:buNone/>
            </a:pPr>
            <a:r>
              <a:rPr lang="en-US" altLang="zh-CN" b="0"/>
              <a:t>&lt;/schema&gt;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68E9C-A4C5-4B0F-8321-FF2EB1122737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Base 64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70033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Also called </a:t>
            </a:r>
            <a:r>
              <a:rPr lang="en-GB" sz="2400" dirty="0" smtClean="0"/>
              <a:t>Radix-</a:t>
            </a:r>
            <a:r>
              <a:rPr lang="en-US" altLang="en-US" sz="2400" dirty="0" smtClean="0"/>
              <a:t>64 </a:t>
            </a:r>
            <a:r>
              <a:rPr lang="en-US" altLang="zh-CN" sz="2400" dirty="0" smtClean="0"/>
              <a:t>e</a:t>
            </a:r>
            <a:r>
              <a:rPr lang="en-US" altLang="en-US" sz="2400" dirty="0" smtClean="0"/>
              <a:t>ncoding, </a:t>
            </a:r>
            <a:r>
              <a:rPr lang="en-US" altLang="zh-CN" sz="2400" dirty="0" smtClean="0"/>
              <a:t>assume 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arbitrary binary data</a:t>
            </a:r>
            <a:r>
              <a:rPr kumimoji="1" lang="en-US" altLang="zh-CN" sz="2400" dirty="0" smtClean="0"/>
              <a:t> as input, output 7-bit ASCII chars</a:t>
            </a:r>
          </a:p>
          <a:p>
            <a:pPr lvl="3" eaLnBrk="1" hangingPunct="1">
              <a:defRPr/>
            </a:pPr>
            <a:endParaRPr kumimoji="1" lang="en-US" altLang="zh-CN" sz="1200" dirty="0" smtClean="0"/>
          </a:p>
          <a:p>
            <a:pPr eaLnBrk="1" hangingPunct="1">
              <a:defRPr/>
            </a:pPr>
            <a:r>
              <a:rPr kumimoji="1" lang="en-US" altLang="zh-CN" sz="2400" dirty="0" smtClean="0"/>
              <a:t>Each </a:t>
            </a:r>
            <a:r>
              <a:rPr kumimoji="1" lang="en-US" altLang="zh-CN" sz="2400" dirty="0" smtClean="0">
                <a:latin typeface="Comic Sans MS" pitchFamily="66" charset="0"/>
              </a:rPr>
              <a:t>3</a:t>
            </a:r>
            <a:r>
              <a:rPr kumimoji="1" lang="en-US" altLang="zh-CN" sz="2400" dirty="0" smtClean="0"/>
              <a:t> octets of data mapped to </a:t>
            </a:r>
            <a:r>
              <a:rPr kumimoji="1" lang="en-US" altLang="zh-CN" sz="2400" dirty="0" smtClean="0">
                <a:latin typeface="Comic Sans MS" pitchFamily="66" charset="0"/>
              </a:rPr>
              <a:t>4</a:t>
            </a:r>
            <a:r>
              <a:rPr kumimoji="1" lang="en-US" altLang="zh-CN" sz="2400" dirty="0" smtClean="0"/>
              <a:t> ASCII Chars</a:t>
            </a:r>
          </a:p>
          <a:p>
            <a:pPr eaLnBrk="1" hangingPunct="1">
              <a:defRPr/>
            </a:pPr>
            <a:r>
              <a:rPr kumimoji="1" lang="en-US" altLang="zh-CN" sz="2400" dirty="0" smtClean="0"/>
              <a:t>Only 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65</a:t>
            </a:r>
            <a:r>
              <a:rPr kumimoji="1" lang="en-US" altLang="zh-CN" sz="2400" dirty="0" smtClean="0">
                <a:solidFill>
                  <a:schemeClr val="folHlink"/>
                </a:solidFill>
              </a:rPr>
              <a:t> chars</a:t>
            </a:r>
            <a:r>
              <a:rPr kumimoji="1" lang="en-US" altLang="zh-CN" sz="2400" dirty="0" smtClean="0"/>
              <a:t> used: </a:t>
            </a:r>
            <a:r>
              <a:rPr kumimoji="1" lang="en-US" altLang="zh-CN" sz="2400" dirty="0" smtClean="0">
                <a:latin typeface="Comic Sans MS" pitchFamily="66" charset="0"/>
              </a:rPr>
              <a:t>A~Z, </a:t>
            </a:r>
            <a:r>
              <a:rPr kumimoji="1" lang="en-US" altLang="zh-CN" sz="2400" dirty="0" err="1" smtClean="0">
                <a:latin typeface="Comic Sans MS" pitchFamily="66" charset="0"/>
              </a:rPr>
              <a:t>a~z</a:t>
            </a:r>
            <a:r>
              <a:rPr kumimoji="1" lang="en-US" altLang="zh-CN" sz="2400" dirty="0" smtClean="0">
                <a:latin typeface="Comic Sans MS" pitchFamily="66" charset="0"/>
              </a:rPr>
              <a:t>, 0~9, +, /, =</a:t>
            </a:r>
          </a:p>
          <a:p>
            <a:pPr lvl="3" eaLnBrk="1" hangingPunct="1">
              <a:defRPr/>
            </a:pPr>
            <a:endParaRPr kumimoji="1" lang="en-US" altLang="zh-CN" sz="12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kumimoji="1" lang="en-US" altLang="zh-CN" sz="2400" dirty="0" smtClean="0">
                <a:latin typeface="Comic Sans MS" pitchFamily="66" charset="0"/>
              </a:rPr>
              <a:t>‘newline’</a:t>
            </a:r>
            <a:r>
              <a:rPr kumimoji="1" lang="en-US" altLang="zh-CN" sz="2400" dirty="0" smtClean="0"/>
              <a:t> is inserted to keep output line lengths below </a:t>
            </a:r>
            <a:r>
              <a:rPr kumimoji="1" lang="en-US" altLang="zh-CN" sz="2400" dirty="0" smtClean="0">
                <a:latin typeface="Comic Sans MS" pitchFamily="66" charset="0"/>
              </a:rPr>
              <a:t>76</a:t>
            </a:r>
            <a:r>
              <a:rPr kumimoji="1" lang="en-US" altLang="zh-CN" sz="2400" dirty="0" smtClean="0"/>
              <a:t> chars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951"/>
          <a:stretch>
            <a:fillRect/>
          </a:stretch>
        </p:blipFill>
        <p:spPr bwMode="auto">
          <a:xfrm>
            <a:off x="2195513" y="3968750"/>
            <a:ext cx="4237037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4C31D-A15E-41B4-BB27-2E400CAAA470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Radix-</a:t>
            </a:r>
            <a:r>
              <a:rPr lang="en-US" altLang="en-US" smtClean="0"/>
              <a:t>64</a:t>
            </a:r>
            <a:r>
              <a:rPr lang="en-US" altLang="zh-CN" smtClean="0"/>
              <a:t> Code Table</a:t>
            </a:r>
          </a:p>
        </p:txBody>
      </p:sp>
      <p:grpSp>
        <p:nvGrpSpPr>
          <p:cNvPr id="47107" name="Group 75"/>
          <p:cNvGrpSpPr>
            <a:grpSpLocks/>
          </p:cNvGrpSpPr>
          <p:nvPr/>
        </p:nvGrpSpPr>
        <p:grpSpPr bwMode="auto">
          <a:xfrm>
            <a:off x="776288" y="1484313"/>
            <a:ext cx="7467600" cy="4486275"/>
            <a:chOff x="528" y="1104"/>
            <a:chExt cx="4704" cy="2826"/>
          </a:xfrm>
        </p:grpSpPr>
        <p:sp>
          <p:nvSpPr>
            <p:cNvPr id="47108" name="Text Box 76"/>
            <p:cNvSpPr txBox="1">
              <a:spLocks noChangeArrowheads="1"/>
            </p:cNvSpPr>
            <p:nvPr/>
          </p:nvSpPr>
          <p:spPr bwMode="auto">
            <a:xfrm>
              <a:off x="528" y="1104"/>
              <a:ext cx="672" cy="28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0  A</a:t>
              </a:r>
              <a:endParaRPr lang="en-GB" altLang="zh-CN">
                <a:solidFill>
                  <a:srgbClr val="333333"/>
                </a:solidFill>
                <a:latin typeface="Arial" charset="0"/>
              </a:endParaRP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1  B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2  C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3  D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4  E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5  F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6  G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7  H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8  I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 9  J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10  K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11  L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12  M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13  N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14  O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15  P</a:t>
              </a:r>
            </a:p>
          </p:txBody>
        </p:sp>
        <p:sp>
          <p:nvSpPr>
            <p:cNvPr id="47109" name="Text Box 77"/>
            <p:cNvSpPr txBox="1">
              <a:spLocks noChangeArrowheads="1"/>
            </p:cNvSpPr>
            <p:nvPr/>
          </p:nvSpPr>
          <p:spPr bwMode="auto">
            <a:xfrm>
              <a:off x="1488" y="1104"/>
              <a:ext cx="672" cy="28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16  Q</a:t>
              </a:r>
              <a:endParaRPr lang="en-GB" altLang="zh-CN">
                <a:solidFill>
                  <a:srgbClr val="333333"/>
                </a:solidFill>
                <a:latin typeface="Arial" charset="0"/>
              </a:endParaRP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17  R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18  S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19  T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20  U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21  V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22  W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23  X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24  Y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25  Z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26  a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27  b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28  c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29  d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30  e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31  f</a:t>
              </a:r>
            </a:p>
          </p:txBody>
        </p:sp>
        <p:sp>
          <p:nvSpPr>
            <p:cNvPr id="47110" name="Text Box 78"/>
            <p:cNvSpPr txBox="1">
              <a:spLocks noChangeArrowheads="1"/>
            </p:cNvSpPr>
            <p:nvPr/>
          </p:nvSpPr>
          <p:spPr bwMode="auto">
            <a:xfrm>
              <a:off x="2448" y="1104"/>
              <a:ext cx="672" cy="28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32  g</a:t>
              </a:r>
              <a:endParaRPr lang="en-GB" altLang="zh-CN">
                <a:solidFill>
                  <a:srgbClr val="333333"/>
                </a:solidFill>
                <a:latin typeface="Arial" charset="0"/>
              </a:endParaRP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33  h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34  i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35  j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36  k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37  l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38  m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39  n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40  o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41  p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42  q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43  r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44  s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45  t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46  u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47  v</a:t>
              </a:r>
            </a:p>
          </p:txBody>
        </p:sp>
        <p:sp>
          <p:nvSpPr>
            <p:cNvPr id="47111" name="Text Box 79"/>
            <p:cNvSpPr txBox="1">
              <a:spLocks noChangeArrowheads="1"/>
            </p:cNvSpPr>
            <p:nvPr/>
          </p:nvSpPr>
          <p:spPr bwMode="auto">
            <a:xfrm>
              <a:off x="3408" y="1104"/>
              <a:ext cx="672" cy="28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48  w</a:t>
              </a:r>
              <a:endParaRPr lang="en-GB" altLang="zh-CN">
                <a:solidFill>
                  <a:srgbClr val="333333"/>
                </a:solidFill>
                <a:latin typeface="Arial" charset="0"/>
              </a:endParaRP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49  x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50  y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51  z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52  0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53  1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54  2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55  3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56  4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57  5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58  6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59  7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60  8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61  9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62  +</a:t>
              </a:r>
            </a:p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63  /</a:t>
              </a:r>
            </a:p>
          </p:txBody>
        </p:sp>
        <p:sp>
          <p:nvSpPr>
            <p:cNvPr id="47112" name="AutoShape 80"/>
            <p:cNvSpPr>
              <a:spLocks noChangeArrowheads="1"/>
            </p:cNvSpPr>
            <p:nvPr/>
          </p:nvSpPr>
          <p:spPr bwMode="auto">
            <a:xfrm>
              <a:off x="3666" y="118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3" name="AutoShape 81"/>
            <p:cNvSpPr>
              <a:spLocks noChangeArrowheads="1"/>
            </p:cNvSpPr>
            <p:nvPr/>
          </p:nvSpPr>
          <p:spPr bwMode="auto">
            <a:xfrm>
              <a:off x="3666" y="13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4" name="AutoShape 82"/>
            <p:cNvSpPr>
              <a:spLocks noChangeArrowheads="1"/>
            </p:cNvSpPr>
            <p:nvPr/>
          </p:nvSpPr>
          <p:spPr bwMode="auto">
            <a:xfrm>
              <a:off x="3666" y="150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5" name="AutoShape 83"/>
            <p:cNvSpPr>
              <a:spLocks noChangeArrowheads="1"/>
            </p:cNvSpPr>
            <p:nvPr/>
          </p:nvSpPr>
          <p:spPr bwMode="auto">
            <a:xfrm>
              <a:off x="3666" y="168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6" name="AutoShape 84"/>
            <p:cNvSpPr>
              <a:spLocks noChangeArrowheads="1"/>
            </p:cNvSpPr>
            <p:nvPr/>
          </p:nvSpPr>
          <p:spPr bwMode="auto">
            <a:xfrm>
              <a:off x="3666" y="186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7" name="AutoShape 85"/>
            <p:cNvSpPr>
              <a:spLocks noChangeArrowheads="1"/>
            </p:cNvSpPr>
            <p:nvPr/>
          </p:nvSpPr>
          <p:spPr bwMode="auto">
            <a:xfrm>
              <a:off x="3666" y="202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8" name="AutoShape 86"/>
            <p:cNvSpPr>
              <a:spLocks noChangeArrowheads="1"/>
            </p:cNvSpPr>
            <p:nvPr/>
          </p:nvSpPr>
          <p:spPr bwMode="auto">
            <a:xfrm>
              <a:off x="3666" y="220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19" name="AutoShape 87"/>
            <p:cNvSpPr>
              <a:spLocks noChangeArrowheads="1"/>
            </p:cNvSpPr>
            <p:nvPr/>
          </p:nvSpPr>
          <p:spPr bwMode="auto">
            <a:xfrm>
              <a:off x="3666" y="237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0" name="AutoShape 88"/>
            <p:cNvSpPr>
              <a:spLocks noChangeArrowheads="1"/>
            </p:cNvSpPr>
            <p:nvPr/>
          </p:nvSpPr>
          <p:spPr bwMode="auto">
            <a:xfrm>
              <a:off x="3666" y="25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1" name="AutoShape 89"/>
            <p:cNvSpPr>
              <a:spLocks noChangeArrowheads="1"/>
            </p:cNvSpPr>
            <p:nvPr/>
          </p:nvSpPr>
          <p:spPr bwMode="auto">
            <a:xfrm>
              <a:off x="3666" y="272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2" name="AutoShape 90"/>
            <p:cNvSpPr>
              <a:spLocks noChangeArrowheads="1"/>
            </p:cNvSpPr>
            <p:nvPr/>
          </p:nvSpPr>
          <p:spPr bwMode="auto">
            <a:xfrm>
              <a:off x="3666" y="289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3" name="AutoShape 91"/>
            <p:cNvSpPr>
              <a:spLocks noChangeArrowheads="1"/>
            </p:cNvSpPr>
            <p:nvPr/>
          </p:nvSpPr>
          <p:spPr bwMode="auto">
            <a:xfrm>
              <a:off x="3666" y="306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4" name="AutoShape 92"/>
            <p:cNvSpPr>
              <a:spLocks noChangeArrowheads="1"/>
            </p:cNvSpPr>
            <p:nvPr/>
          </p:nvSpPr>
          <p:spPr bwMode="auto">
            <a:xfrm>
              <a:off x="3666" y="324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5" name="AutoShape 93"/>
            <p:cNvSpPr>
              <a:spLocks noChangeArrowheads="1"/>
            </p:cNvSpPr>
            <p:nvPr/>
          </p:nvSpPr>
          <p:spPr bwMode="auto">
            <a:xfrm>
              <a:off x="3666" y="341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6" name="AutoShape 94"/>
            <p:cNvSpPr>
              <a:spLocks noChangeArrowheads="1"/>
            </p:cNvSpPr>
            <p:nvPr/>
          </p:nvSpPr>
          <p:spPr bwMode="auto">
            <a:xfrm>
              <a:off x="3666" y="358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7" name="AutoShape 95"/>
            <p:cNvSpPr>
              <a:spLocks noChangeArrowheads="1"/>
            </p:cNvSpPr>
            <p:nvPr/>
          </p:nvSpPr>
          <p:spPr bwMode="auto">
            <a:xfrm>
              <a:off x="3666" y="376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28" name="Text Box 96"/>
            <p:cNvSpPr txBox="1">
              <a:spLocks noChangeArrowheads="1"/>
            </p:cNvSpPr>
            <p:nvPr/>
          </p:nvSpPr>
          <p:spPr bwMode="auto">
            <a:xfrm>
              <a:off x="4368" y="1104"/>
              <a:ext cx="86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altLang="zh-CN">
                  <a:solidFill>
                    <a:srgbClr val="333333"/>
                  </a:solidFill>
                  <a:latin typeface="Courier New" pitchFamily="49" charset="0"/>
                </a:rPr>
                <a:t>pad  =</a:t>
              </a:r>
            </a:p>
          </p:txBody>
        </p:sp>
        <p:sp>
          <p:nvSpPr>
            <p:cNvPr id="47129" name="AutoShape 97"/>
            <p:cNvSpPr>
              <a:spLocks noChangeArrowheads="1"/>
            </p:cNvSpPr>
            <p:nvPr/>
          </p:nvSpPr>
          <p:spPr bwMode="auto">
            <a:xfrm>
              <a:off x="4734" y="117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0" name="AutoShape 98"/>
            <p:cNvSpPr>
              <a:spLocks noChangeArrowheads="1"/>
            </p:cNvSpPr>
            <p:nvPr/>
          </p:nvSpPr>
          <p:spPr bwMode="auto">
            <a:xfrm>
              <a:off x="2712" y="118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1" name="AutoShape 99"/>
            <p:cNvSpPr>
              <a:spLocks noChangeArrowheads="1"/>
            </p:cNvSpPr>
            <p:nvPr/>
          </p:nvSpPr>
          <p:spPr bwMode="auto">
            <a:xfrm>
              <a:off x="2712" y="13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2" name="AutoShape 100"/>
            <p:cNvSpPr>
              <a:spLocks noChangeArrowheads="1"/>
            </p:cNvSpPr>
            <p:nvPr/>
          </p:nvSpPr>
          <p:spPr bwMode="auto">
            <a:xfrm>
              <a:off x="2712" y="150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3" name="AutoShape 101"/>
            <p:cNvSpPr>
              <a:spLocks noChangeArrowheads="1"/>
            </p:cNvSpPr>
            <p:nvPr/>
          </p:nvSpPr>
          <p:spPr bwMode="auto">
            <a:xfrm>
              <a:off x="2712" y="168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4" name="AutoShape 102"/>
            <p:cNvSpPr>
              <a:spLocks noChangeArrowheads="1"/>
            </p:cNvSpPr>
            <p:nvPr/>
          </p:nvSpPr>
          <p:spPr bwMode="auto">
            <a:xfrm>
              <a:off x="2712" y="186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5" name="AutoShape 103"/>
            <p:cNvSpPr>
              <a:spLocks noChangeArrowheads="1"/>
            </p:cNvSpPr>
            <p:nvPr/>
          </p:nvSpPr>
          <p:spPr bwMode="auto">
            <a:xfrm>
              <a:off x="2712" y="202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6" name="AutoShape 104"/>
            <p:cNvSpPr>
              <a:spLocks noChangeArrowheads="1"/>
            </p:cNvSpPr>
            <p:nvPr/>
          </p:nvSpPr>
          <p:spPr bwMode="auto">
            <a:xfrm>
              <a:off x="2712" y="220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7" name="AutoShape 105"/>
            <p:cNvSpPr>
              <a:spLocks noChangeArrowheads="1"/>
            </p:cNvSpPr>
            <p:nvPr/>
          </p:nvSpPr>
          <p:spPr bwMode="auto">
            <a:xfrm>
              <a:off x="2712" y="237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8" name="AutoShape 106"/>
            <p:cNvSpPr>
              <a:spLocks noChangeArrowheads="1"/>
            </p:cNvSpPr>
            <p:nvPr/>
          </p:nvSpPr>
          <p:spPr bwMode="auto">
            <a:xfrm>
              <a:off x="2712" y="25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39" name="AutoShape 107"/>
            <p:cNvSpPr>
              <a:spLocks noChangeArrowheads="1"/>
            </p:cNvSpPr>
            <p:nvPr/>
          </p:nvSpPr>
          <p:spPr bwMode="auto">
            <a:xfrm>
              <a:off x="2712" y="272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0" name="AutoShape 108"/>
            <p:cNvSpPr>
              <a:spLocks noChangeArrowheads="1"/>
            </p:cNvSpPr>
            <p:nvPr/>
          </p:nvSpPr>
          <p:spPr bwMode="auto">
            <a:xfrm>
              <a:off x="2712" y="289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1" name="AutoShape 109"/>
            <p:cNvSpPr>
              <a:spLocks noChangeArrowheads="1"/>
            </p:cNvSpPr>
            <p:nvPr/>
          </p:nvSpPr>
          <p:spPr bwMode="auto">
            <a:xfrm>
              <a:off x="2712" y="306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2" name="AutoShape 110"/>
            <p:cNvSpPr>
              <a:spLocks noChangeArrowheads="1"/>
            </p:cNvSpPr>
            <p:nvPr/>
          </p:nvSpPr>
          <p:spPr bwMode="auto">
            <a:xfrm>
              <a:off x="2712" y="324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3" name="AutoShape 111"/>
            <p:cNvSpPr>
              <a:spLocks noChangeArrowheads="1"/>
            </p:cNvSpPr>
            <p:nvPr/>
          </p:nvSpPr>
          <p:spPr bwMode="auto">
            <a:xfrm>
              <a:off x="2712" y="341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4" name="AutoShape 112"/>
            <p:cNvSpPr>
              <a:spLocks noChangeArrowheads="1"/>
            </p:cNvSpPr>
            <p:nvPr/>
          </p:nvSpPr>
          <p:spPr bwMode="auto">
            <a:xfrm>
              <a:off x="2712" y="358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5" name="AutoShape 113"/>
            <p:cNvSpPr>
              <a:spLocks noChangeArrowheads="1"/>
            </p:cNvSpPr>
            <p:nvPr/>
          </p:nvSpPr>
          <p:spPr bwMode="auto">
            <a:xfrm>
              <a:off x="2712" y="376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6" name="AutoShape 114"/>
            <p:cNvSpPr>
              <a:spLocks noChangeArrowheads="1"/>
            </p:cNvSpPr>
            <p:nvPr/>
          </p:nvSpPr>
          <p:spPr bwMode="auto">
            <a:xfrm>
              <a:off x="1746" y="118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7" name="AutoShape 115"/>
            <p:cNvSpPr>
              <a:spLocks noChangeArrowheads="1"/>
            </p:cNvSpPr>
            <p:nvPr/>
          </p:nvSpPr>
          <p:spPr bwMode="auto">
            <a:xfrm>
              <a:off x="1746" y="13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8" name="AutoShape 116"/>
            <p:cNvSpPr>
              <a:spLocks noChangeArrowheads="1"/>
            </p:cNvSpPr>
            <p:nvPr/>
          </p:nvSpPr>
          <p:spPr bwMode="auto">
            <a:xfrm>
              <a:off x="1746" y="150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49" name="AutoShape 117"/>
            <p:cNvSpPr>
              <a:spLocks noChangeArrowheads="1"/>
            </p:cNvSpPr>
            <p:nvPr/>
          </p:nvSpPr>
          <p:spPr bwMode="auto">
            <a:xfrm>
              <a:off x="1746" y="168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0" name="AutoShape 118"/>
            <p:cNvSpPr>
              <a:spLocks noChangeArrowheads="1"/>
            </p:cNvSpPr>
            <p:nvPr/>
          </p:nvSpPr>
          <p:spPr bwMode="auto">
            <a:xfrm>
              <a:off x="1746" y="186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1" name="AutoShape 119"/>
            <p:cNvSpPr>
              <a:spLocks noChangeArrowheads="1"/>
            </p:cNvSpPr>
            <p:nvPr/>
          </p:nvSpPr>
          <p:spPr bwMode="auto">
            <a:xfrm>
              <a:off x="1746" y="202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2" name="AutoShape 120"/>
            <p:cNvSpPr>
              <a:spLocks noChangeArrowheads="1"/>
            </p:cNvSpPr>
            <p:nvPr/>
          </p:nvSpPr>
          <p:spPr bwMode="auto">
            <a:xfrm>
              <a:off x="1746" y="220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3" name="AutoShape 121"/>
            <p:cNvSpPr>
              <a:spLocks noChangeArrowheads="1"/>
            </p:cNvSpPr>
            <p:nvPr/>
          </p:nvSpPr>
          <p:spPr bwMode="auto">
            <a:xfrm>
              <a:off x="1746" y="237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4" name="AutoShape 122"/>
            <p:cNvSpPr>
              <a:spLocks noChangeArrowheads="1"/>
            </p:cNvSpPr>
            <p:nvPr/>
          </p:nvSpPr>
          <p:spPr bwMode="auto">
            <a:xfrm>
              <a:off x="1746" y="25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5" name="AutoShape 123"/>
            <p:cNvSpPr>
              <a:spLocks noChangeArrowheads="1"/>
            </p:cNvSpPr>
            <p:nvPr/>
          </p:nvSpPr>
          <p:spPr bwMode="auto">
            <a:xfrm>
              <a:off x="1746" y="272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6" name="AutoShape 124"/>
            <p:cNvSpPr>
              <a:spLocks noChangeArrowheads="1"/>
            </p:cNvSpPr>
            <p:nvPr/>
          </p:nvSpPr>
          <p:spPr bwMode="auto">
            <a:xfrm>
              <a:off x="1746" y="289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7" name="AutoShape 125"/>
            <p:cNvSpPr>
              <a:spLocks noChangeArrowheads="1"/>
            </p:cNvSpPr>
            <p:nvPr/>
          </p:nvSpPr>
          <p:spPr bwMode="auto">
            <a:xfrm>
              <a:off x="1746" y="306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8" name="AutoShape 126"/>
            <p:cNvSpPr>
              <a:spLocks noChangeArrowheads="1"/>
            </p:cNvSpPr>
            <p:nvPr/>
          </p:nvSpPr>
          <p:spPr bwMode="auto">
            <a:xfrm>
              <a:off x="1746" y="324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59" name="AutoShape 127"/>
            <p:cNvSpPr>
              <a:spLocks noChangeArrowheads="1"/>
            </p:cNvSpPr>
            <p:nvPr/>
          </p:nvSpPr>
          <p:spPr bwMode="auto">
            <a:xfrm>
              <a:off x="1746" y="341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0" name="AutoShape 128"/>
            <p:cNvSpPr>
              <a:spLocks noChangeArrowheads="1"/>
            </p:cNvSpPr>
            <p:nvPr/>
          </p:nvSpPr>
          <p:spPr bwMode="auto">
            <a:xfrm>
              <a:off x="1746" y="358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1" name="AutoShape 129"/>
            <p:cNvSpPr>
              <a:spLocks noChangeArrowheads="1"/>
            </p:cNvSpPr>
            <p:nvPr/>
          </p:nvSpPr>
          <p:spPr bwMode="auto">
            <a:xfrm>
              <a:off x="1746" y="376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2" name="AutoShape 130"/>
            <p:cNvSpPr>
              <a:spLocks noChangeArrowheads="1"/>
            </p:cNvSpPr>
            <p:nvPr/>
          </p:nvSpPr>
          <p:spPr bwMode="auto">
            <a:xfrm>
              <a:off x="786" y="118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3" name="AutoShape 131"/>
            <p:cNvSpPr>
              <a:spLocks noChangeArrowheads="1"/>
            </p:cNvSpPr>
            <p:nvPr/>
          </p:nvSpPr>
          <p:spPr bwMode="auto">
            <a:xfrm>
              <a:off x="786" y="13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4" name="AutoShape 132"/>
            <p:cNvSpPr>
              <a:spLocks noChangeArrowheads="1"/>
            </p:cNvSpPr>
            <p:nvPr/>
          </p:nvSpPr>
          <p:spPr bwMode="auto">
            <a:xfrm>
              <a:off x="786" y="150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5" name="AutoShape 133"/>
            <p:cNvSpPr>
              <a:spLocks noChangeArrowheads="1"/>
            </p:cNvSpPr>
            <p:nvPr/>
          </p:nvSpPr>
          <p:spPr bwMode="auto">
            <a:xfrm>
              <a:off x="786" y="168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6" name="AutoShape 134"/>
            <p:cNvSpPr>
              <a:spLocks noChangeArrowheads="1"/>
            </p:cNvSpPr>
            <p:nvPr/>
          </p:nvSpPr>
          <p:spPr bwMode="auto">
            <a:xfrm>
              <a:off x="786" y="1860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7" name="AutoShape 135"/>
            <p:cNvSpPr>
              <a:spLocks noChangeArrowheads="1"/>
            </p:cNvSpPr>
            <p:nvPr/>
          </p:nvSpPr>
          <p:spPr bwMode="auto">
            <a:xfrm>
              <a:off x="786" y="202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8" name="AutoShape 136"/>
            <p:cNvSpPr>
              <a:spLocks noChangeArrowheads="1"/>
            </p:cNvSpPr>
            <p:nvPr/>
          </p:nvSpPr>
          <p:spPr bwMode="auto">
            <a:xfrm>
              <a:off x="786" y="220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69" name="AutoShape 137"/>
            <p:cNvSpPr>
              <a:spLocks noChangeArrowheads="1"/>
            </p:cNvSpPr>
            <p:nvPr/>
          </p:nvSpPr>
          <p:spPr bwMode="auto">
            <a:xfrm>
              <a:off x="786" y="237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0" name="AutoShape 138"/>
            <p:cNvSpPr>
              <a:spLocks noChangeArrowheads="1"/>
            </p:cNvSpPr>
            <p:nvPr/>
          </p:nvSpPr>
          <p:spPr bwMode="auto">
            <a:xfrm>
              <a:off x="786" y="254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1" name="AutoShape 139"/>
            <p:cNvSpPr>
              <a:spLocks noChangeArrowheads="1"/>
            </p:cNvSpPr>
            <p:nvPr/>
          </p:nvSpPr>
          <p:spPr bwMode="auto">
            <a:xfrm>
              <a:off x="786" y="272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2" name="AutoShape 140"/>
            <p:cNvSpPr>
              <a:spLocks noChangeArrowheads="1"/>
            </p:cNvSpPr>
            <p:nvPr/>
          </p:nvSpPr>
          <p:spPr bwMode="auto">
            <a:xfrm>
              <a:off x="786" y="289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3" name="AutoShape 141"/>
            <p:cNvSpPr>
              <a:spLocks noChangeArrowheads="1"/>
            </p:cNvSpPr>
            <p:nvPr/>
          </p:nvSpPr>
          <p:spPr bwMode="auto">
            <a:xfrm>
              <a:off x="786" y="306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4" name="AutoShape 142"/>
            <p:cNvSpPr>
              <a:spLocks noChangeArrowheads="1"/>
            </p:cNvSpPr>
            <p:nvPr/>
          </p:nvSpPr>
          <p:spPr bwMode="auto">
            <a:xfrm>
              <a:off x="786" y="3246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5" name="AutoShape 143"/>
            <p:cNvSpPr>
              <a:spLocks noChangeArrowheads="1"/>
            </p:cNvSpPr>
            <p:nvPr/>
          </p:nvSpPr>
          <p:spPr bwMode="auto">
            <a:xfrm>
              <a:off x="786" y="3414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6" name="AutoShape 144"/>
            <p:cNvSpPr>
              <a:spLocks noChangeArrowheads="1"/>
            </p:cNvSpPr>
            <p:nvPr/>
          </p:nvSpPr>
          <p:spPr bwMode="auto">
            <a:xfrm>
              <a:off x="786" y="3588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7177" name="AutoShape 145"/>
            <p:cNvSpPr>
              <a:spLocks noChangeArrowheads="1"/>
            </p:cNvSpPr>
            <p:nvPr/>
          </p:nvSpPr>
          <p:spPr bwMode="auto">
            <a:xfrm>
              <a:off x="786" y="3762"/>
              <a:ext cx="96" cy="9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med" len="sm"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B0306-9689-489B-BAA4-7ADB82E85B4B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Base 64 Coding Example</a:t>
            </a:r>
            <a:endParaRPr lang="en-US" altLang="en-US" smtClean="0"/>
          </a:p>
        </p:txBody>
      </p:sp>
      <p:sp>
        <p:nvSpPr>
          <p:cNvPr id="61444" name="Rectangle 46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3608388"/>
            <a:ext cx="8569325" cy="79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If input is not </a:t>
            </a:r>
            <a:r>
              <a:rPr kumimoji="1" lang="en-GB" altLang="zh-CN" sz="2400" smtClean="0"/>
              <a:t>multiples of </a:t>
            </a:r>
            <a:r>
              <a:rPr kumimoji="1" lang="en-GB" altLang="zh-CN" sz="2400" smtClean="0">
                <a:latin typeface="Comic Sans MS" pitchFamily="66" charset="0"/>
              </a:rPr>
              <a:t>3 octets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000" smtClean="0"/>
              <a:t>Add </a:t>
            </a:r>
            <a:r>
              <a:rPr kumimoji="1" lang="en-US" altLang="zh-CN" sz="2000" smtClean="0">
                <a:latin typeface="Comic Sans MS" pitchFamily="66" charset="0"/>
              </a:rPr>
              <a:t>4 / 2 bit 0</a:t>
            </a:r>
            <a:r>
              <a:rPr kumimoji="1" lang="en-US" altLang="zh-CN" sz="2000" smtClean="0"/>
              <a:t>, then pad with </a:t>
            </a:r>
            <a:r>
              <a:rPr kumimoji="1" lang="en-US" altLang="zh-CN" sz="2000" smtClean="0">
                <a:latin typeface="Comic Sans MS" pitchFamily="66" charset="0"/>
              </a:rPr>
              <a:t>‘=’</a:t>
            </a:r>
          </a:p>
        </p:txBody>
      </p:sp>
      <p:sp>
        <p:nvSpPr>
          <p:cNvPr id="48132" name="AutoShape 5"/>
          <p:cNvSpPr>
            <a:spLocks/>
          </p:cNvSpPr>
          <p:nvPr/>
        </p:nvSpPr>
        <p:spPr bwMode="auto">
          <a:xfrm rot="5400000">
            <a:off x="2255838" y="1093788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33" name="AutoShape 6"/>
          <p:cNvSpPr>
            <a:spLocks/>
          </p:cNvSpPr>
          <p:nvPr/>
        </p:nvSpPr>
        <p:spPr bwMode="auto">
          <a:xfrm rot="5400000">
            <a:off x="4160838" y="1093788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34" name="AutoShape 7"/>
          <p:cNvSpPr>
            <a:spLocks/>
          </p:cNvSpPr>
          <p:nvPr/>
        </p:nvSpPr>
        <p:spPr bwMode="auto">
          <a:xfrm rot="5400000">
            <a:off x="6065838" y="1093788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4176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16462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18748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21034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23320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25606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27892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30178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33226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35512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45" name="Text Box 18"/>
          <p:cNvSpPr txBox="1">
            <a:spLocks noChangeArrowheads="1"/>
          </p:cNvSpPr>
          <p:nvPr/>
        </p:nvSpPr>
        <p:spPr bwMode="auto">
          <a:xfrm>
            <a:off x="37798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40084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42370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44656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6942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50" name="Text Box 23"/>
          <p:cNvSpPr txBox="1">
            <a:spLocks noChangeArrowheads="1"/>
          </p:cNvSpPr>
          <p:nvPr/>
        </p:nvSpPr>
        <p:spPr bwMode="auto">
          <a:xfrm>
            <a:off x="49228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52276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54562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56848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59134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61420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63706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65992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0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6827838" y="216058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/>
          <a:lstStyle/>
          <a:p>
            <a:pPr eaLnBrk="0" hangingPunct="0"/>
            <a:r>
              <a:rPr lang="en-GB" altLang="zh-CN" sz="1600"/>
              <a:t>1</a:t>
            </a:r>
          </a:p>
        </p:txBody>
      </p:sp>
      <p:sp>
        <p:nvSpPr>
          <p:cNvPr id="48159" name="AutoShape 32"/>
          <p:cNvSpPr>
            <a:spLocks/>
          </p:cNvSpPr>
          <p:nvPr/>
        </p:nvSpPr>
        <p:spPr bwMode="auto">
          <a:xfrm rot="-5400000">
            <a:off x="1989138" y="1893888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60" name="AutoShape 33"/>
          <p:cNvSpPr>
            <a:spLocks/>
          </p:cNvSpPr>
          <p:nvPr/>
        </p:nvSpPr>
        <p:spPr bwMode="auto">
          <a:xfrm rot="-5400000">
            <a:off x="3436938" y="1893888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61" name="AutoShape 34"/>
          <p:cNvSpPr>
            <a:spLocks/>
          </p:cNvSpPr>
          <p:nvPr/>
        </p:nvSpPr>
        <p:spPr bwMode="auto">
          <a:xfrm rot="-5400000">
            <a:off x="4884738" y="1893888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62" name="AutoShape 35"/>
          <p:cNvSpPr>
            <a:spLocks/>
          </p:cNvSpPr>
          <p:nvPr/>
        </p:nvSpPr>
        <p:spPr bwMode="auto">
          <a:xfrm rot="-5400000">
            <a:off x="6332538" y="1893888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1827213" y="2608263"/>
            <a:ext cx="495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50</a:t>
            </a:r>
          </a:p>
        </p:txBody>
      </p:sp>
      <p:sp>
        <p:nvSpPr>
          <p:cNvPr id="48164" name="Text Box 37"/>
          <p:cNvSpPr txBox="1">
            <a:spLocks noChangeArrowheads="1"/>
          </p:cNvSpPr>
          <p:nvPr/>
        </p:nvSpPr>
        <p:spPr bwMode="auto">
          <a:xfrm>
            <a:off x="3275013" y="2608263"/>
            <a:ext cx="495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28</a:t>
            </a:r>
          </a:p>
        </p:txBody>
      </p:sp>
      <p:sp>
        <p:nvSpPr>
          <p:cNvPr id="48165" name="Text Box 38"/>
          <p:cNvSpPr txBox="1">
            <a:spLocks noChangeArrowheads="1"/>
          </p:cNvSpPr>
          <p:nvPr/>
        </p:nvSpPr>
        <p:spPr bwMode="auto">
          <a:xfrm>
            <a:off x="4722813" y="2608263"/>
            <a:ext cx="495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25</a:t>
            </a:r>
          </a:p>
        </p:txBody>
      </p:sp>
      <p:sp>
        <p:nvSpPr>
          <p:cNvPr id="48166" name="Text Box 39"/>
          <p:cNvSpPr txBox="1">
            <a:spLocks noChangeArrowheads="1"/>
          </p:cNvSpPr>
          <p:nvPr/>
        </p:nvSpPr>
        <p:spPr bwMode="auto">
          <a:xfrm>
            <a:off x="6170613" y="2608263"/>
            <a:ext cx="495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29</a:t>
            </a:r>
          </a:p>
        </p:txBody>
      </p:sp>
      <p:sp>
        <p:nvSpPr>
          <p:cNvPr id="48167" name="Text Box 40"/>
          <p:cNvSpPr txBox="1">
            <a:spLocks noChangeArrowheads="1"/>
          </p:cNvSpPr>
          <p:nvPr/>
        </p:nvSpPr>
        <p:spPr bwMode="auto">
          <a:xfrm>
            <a:off x="2028825" y="1557338"/>
            <a:ext cx="6508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201</a:t>
            </a:r>
          </a:p>
        </p:txBody>
      </p:sp>
      <p:sp>
        <p:nvSpPr>
          <p:cNvPr id="48168" name="Text Box 41"/>
          <p:cNvSpPr txBox="1">
            <a:spLocks noChangeArrowheads="1"/>
          </p:cNvSpPr>
          <p:nvPr/>
        </p:nvSpPr>
        <p:spPr bwMode="auto">
          <a:xfrm>
            <a:off x="3933825" y="1557338"/>
            <a:ext cx="6508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102</a:t>
            </a:r>
          </a:p>
        </p:txBody>
      </p:sp>
      <p:sp>
        <p:nvSpPr>
          <p:cNvPr id="48169" name="Text Box 42"/>
          <p:cNvSpPr txBox="1">
            <a:spLocks noChangeArrowheads="1"/>
          </p:cNvSpPr>
          <p:nvPr/>
        </p:nvSpPr>
        <p:spPr bwMode="auto">
          <a:xfrm>
            <a:off x="5903913" y="1557338"/>
            <a:ext cx="4953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93</a:t>
            </a:r>
          </a:p>
        </p:txBody>
      </p:sp>
      <p:sp>
        <p:nvSpPr>
          <p:cNvPr id="48170" name="Text Box 48"/>
          <p:cNvSpPr txBox="1">
            <a:spLocks noChangeArrowheads="1"/>
          </p:cNvSpPr>
          <p:nvPr/>
        </p:nvSpPr>
        <p:spPr bwMode="auto">
          <a:xfrm>
            <a:off x="1870075" y="2997200"/>
            <a:ext cx="323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y</a:t>
            </a:r>
          </a:p>
        </p:txBody>
      </p:sp>
      <p:sp>
        <p:nvSpPr>
          <p:cNvPr id="48171" name="Text Box 49"/>
          <p:cNvSpPr txBox="1">
            <a:spLocks noChangeArrowheads="1"/>
          </p:cNvSpPr>
          <p:nvPr/>
        </p:nvSpPr>
        <p:spPr bwMode="auto">
          <a:xfrm>
            <a:off x="3316288" y="2997200"/>
            <a:ext cx="3143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altLang="zh-CN" sz="2000"/>
              <a:t>c</a:t>
            </a:r>
          </a:p>
        </p:txBody>
      </p:sp>
      <p:sp>
        <p:nvSpPr>
          <p:cNvPr id="48172" name="Text Box 50"/>
          <p:cNvSpPr txBox="1">
            <a:spLocks noChangeArrowheads="1"/>
          </p:cNvSpPr>
          <p:nvPr/>
        </p:nvSpPr>
        <p:spPr bwMode="auto">
          <a:xfrm>
            <a:off x="4787900" y="2997200"/>
            <a:ext cx="3603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Z</a:t>
            </a:r>
          </a:p>
        </p:txBody>
      </p:sp>
      <p:sp>
        <p:nvSpPr>
          <p:cNvPr id="48173" name="Text Box 51"/>
          <p:cNvSpPr txBox="1">
            <a:spLocks noChangeArrowheads="1"/>
          </p:cNvSpPr>
          <p:nvPr/>
        </p:nvSpPr>
        <p:spPr bwMode="auto">
          <a:xfrm>
            <a:off x="6248400" y="2997200"/>
            <a:ext cx="3333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altLang="zh-CN" sz="2000"/>
              <a:t>d</a:t>
            </a:r>
          </a:p>
        </p:txBody>
      </p:sp>
      <p:grpSp>
        <p:nvGrpSpPr>
          <p:cNvPr id="2" name="组合 88"/>
          <p:cNvGrpSpPr>
            <a:grpSpLocks/>
          </p:cNvGrpSpPr>
          <p:nvPr/>
        </p:nvGrpSpPr>
        <p:grpSpPr bwMode="auto">
          <a:xfrm>
            <a:off x="1417638" y="4473575"/>
            <a:ext cx="5638800" cy="1836738"/>
            <a:chOff x="1417638" y="4473575"/>
            <a:chExt cx="5638800" cy="1836738"/>
          </a:xfrm>
        </p:grpSpPr>
        <p:sp>
          <p:nvSpPr>
            <p:cNvPr id="48175" name="AutoShape 52"/>
            <p:cNvSpPr>
              <a:spLocks/>
            </p:cNvSpPr>
            <p:nvPr/>
          </p:nvSpPr>
          <p:spPr bwMode="auto">
            <a:xfrm rot="5400000">
              <a:off x="2255838" y="4010025"/>
              <a:ext cx="152400" cy="1828800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176" name="AutoShape 53"/>
            <p:cNvSpPr>
              <a:spLocks/>
            </p:cNvSpPr>
            <p:nvPr/>
          </p:nvSpPr>
          <p:spPr bwMode="auto">
            <a:xfrm rot="5400000">
              <a:off x="4160838" y="4010025"/>
              <a:ext cx="152400" cy="1828800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177" name="AutoShape 54"/>
            <p:cNvSpPr>
              <a:spLocks/>
            </p:cNvSpPr>
            <p:nvPr/>
          </p:nvSpPr>
          <p:spPr bwMode="auto">
            <a:xfrm rot="5400000">
              <a:off x="6065838" y="4010025"/>
              <a:ext cx="152400" cy="1828800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178" name="Text Box 55"/>
            <p:cNvSpPr txBox="1">
              <a:spLocks noChangeArrowheads="1"/>
            </p:cNvSpPr>
            <p:nvPr/>
          </p:nvSpPr>
          <p:spPr bwMode="auto">
            <a:xfrm>
              <a:off x="14176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1</a:t>
              </a:r>
            </a:p>
          </p:txBody>
        </p:sp>
        <p:sp>
          <p:nvSpPr>
            <p:cNvPr id="48179" name="Text Box 56"/>
            <p:cNvSpPr txBox="1">
              <a:spLocks noChangeArrowheads="1"/>
            </p:cNvSpPr>
            <p:nvPr/>
          </p:nvSpPr>
          <p:spPr bwMode="auto">
            <a:xfrm>
              <a:off x="16462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1</a:t>
              </a:r>
            </a:p>
          </p:txBody>
        </p:sp>
        <p:sp>
          <p:nvSpPr>
            <p:cNvPr id="48180" name="Text Box 57"/>
            <p:cNvSpPr txBox="1">
              <a:spLocks noChangeArrowheads="1"/>
            </p:cNvSpPr>
            <p:nvPr/>
          </p:nvSpPr>
          <p:spPr bwMode="auto">
            <a:xfrm>
              <a:off x="18748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1" name="Text Box 58"/>
            <p:cNvSpPr txBox="1">
              <a:spLocks noChangeArrowheads="1"/>
            </p:cNvSpPr>
            <p:nvPr/>
          </p:nvSpPr>
          <p:spPr bwMode="auto">
            <a:xfrm>
              <a:off x="21034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2" name="Text Box 59"/>
            <p:cNvSpPr txBox="1">
              <a:spLocks noChangeArrowheads="1"/>
            </p:cNvSpPr>
            <p:nvPr/>
          </p:nvSpPr>
          <p:spPr bwMode="auto">
            <a:xfrm>
              <a:off x="23320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1</a:t>
              </a:r>
            </a:p>
          </p:txBody>
        </p:sp>
        <p:sp>
          <p:nvSpPr>
            <p:cNvPr id="48183" name="Text Box 60"/>
            <p:cNvSpPr txBox="1">
              <a:spLocks noChangeArrowheads="1"/>
            </p:cNvSpPr>
            <p:nvPr/>
          </p:nvSpPr>
          <p:spPr bwMode="auto">
            <a:xfrm>
              <a:off x="25606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4" name="Text Box 61"/>
            <p:cNvSpPr txBox="1">
              <a:spLocks noChangeArrowheads="1"/>
            </p:cNvSpPr>
            <p:nvPr/>
          </p:nvSpPr>
          <p:spPr bwMode="auto">
            <a:xfrm>
              <a:off x="27892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5" name="Text Box 62"/>
            <p:cNvSpPr txBox="1">
              <a:spLocks noChangeArrowheads="1"/>
            </p:cNvSpPr>
            <p:nvPr/>
          </p:nvSpPr>
          <p:spPr bwMode="auto">
            <a:xfrm>
              <a:off x="30178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1</a:t>
              </a:r>
            </a:p>
          </p:txBody>
        </p:sp>
        <p:sp>
          <p:nvSpPr>
            <p:cNvPr id="48186" name="Text Box 63"/>
            <p:cNvSpPr txBox="1">
              <a:spLocks noChangeArrowheads="1"/>
            </p:cNvSpPr>
            <p:nvPr/>
          </p:nvSpPr>
          <p:spPr bwMode="auto">
            <a:xfrm>
              <a:off x="33226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7" name="Text Box 64"/>
            <p:cNvSpPr txBox="1">
              <a:spLocks noChangeArrowheads="1"/>
            </p:cNvSpPr>
            <p:nvPr/>
          </p:nvSpPr>
          <p:spPr bwMode="auto">
            <a:xfrm>
              <a:off x="35512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8" name="Text Box 65"/>
            <p:cNvSpPr txBox="1">
              <a:spLocks noChangeArrowheads="1"/>
            </p:cNvSpPr>
            <p:nvPr/>
          </p:nvSpPr>
          <p:spPr bwMode="auto">
            <a:xfrm>
              <a:off x="37798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89" name="Text Box 66"/>
            <p:cNvSpPr txBox="1">
              <a:spLocks noChangeArrowheads="1"/>
            </p:cNvSpPr>
            <p:nvPr/>
          </p:nvSpPr>
          <p:spPr bwMode="auto">
            <a:xfrm>
              <a:off x="4008438" y="5076825"/>
              <a:ext cx="228600" cy="228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r>
                <a:rPr lang="en-GB" altLang="zh-CN" sz="1600"/>
                <a:t>0</a:t>
              </a:r>
            </a:p>
          </p:txBody>
        </p:sp>
        <p:sp>
          <p:nvSpPr>
            <p:cNvPr id="48190" name="Text Box 67"/>
            <p:cNvSpPr txBox="1">
              <a:spLocks noChangeArrowheads="1"/>
            </p:cNvSpPr>
            <p:nvPr/>
          </p:nvSpPr>
          <p:spPr bwMode="auto">
            <a:xfrm>
              <a:off x="42370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1" name="Text Box 68"/>
            <p:cNvSpPr txBox="1">
              <a:spLocks noChangeArrowheads="1"/>
            </p:cNvSpPr>
            <p:nvPr/>
          </p:nvSpPr>
          <p:spPr bwMode="auto">
            <a:xfrm>
              <a:off x="44656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2" name="Text Box 69"/>
            <p:cNvSpPr txBox="1">
              <a:spLocks noChangeArrowheads="1"/>
            </p:cNvSpPr>
            <p:nvPr/>
          </p:nvSpPr>
          <p:spPr bwMode="auto">
            <a:xfrm>
              <a:off x="46942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3" name="Text Box 70"/>
            <p:cNvSpPr txBox="1">
              <a:spLocks noChangeArrowheads="1"/>
            </p:cNvSpPr>
            <p:nvPr/>
          </p:nvSpPr>
          <p:spPr bwMode="auto">
            <a:xfrm>
              <a:off x="49228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4" name="Text Box 71"/>
            <p:cNvSpPr txBox="1">
              <a:spLocks noChangeArrowheads="1"/>
            </p:cNvSpPr>
            <p:nvPr/>
          </p:nvSpPr>
          <p:spPr bwMode="auto">
            <a:xfrm>
              <a:off x="52276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5" name="Text Box 72"/>
            <p:cNvSpPr txBox="1">
              <a:spLocks noChangeArrowheads="1"/>
            </p:cNvSpPr>
            <p:nvPr/>
          </p:nvSpPr>
          <p:spPr bwMode="auto">
            <a:xfrm>
              <a:off x="54562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6" name="Text Box 73"/>
            <p:cNvSpPr txBox="1">
              <a:spLocks noChangeArrowheads="1"/>
            </p:cNvSpPr>
            <p:nvPr/>
          </p:nvSpPr>
          <p:spPr bwMode="auto">
            <a:xfrm>
              <a:off x="56848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7" name="Text Box 74"/>
            <p:cNvSpPr txBox="1">
              <a:spLocks noChangeArrowheads="1"/>
            </p:cNvSpPr>
            <p:nvPr/>
          </p:nvSpPr>
          <p:spPr bwMode="auto">
            <a:xfrm>
              <a:off x="59134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8" name="Text Box 75"/>
            <p:cNvSpPr txBox="1">
              <a:spLocks noChangeArrowheads="1"/>
            </p:cNvSpPr>
            <p:nvPr/>
          </p:nvSpPr>
          <p:spPr bwMode="auto">
            <a:xfrm>
              <a:off x="61420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199" name="Text Box 76"/>
            <p:cNvSpPr txBox="1">
              <a:spLocks noChangeArrowheads="1"/>
            </p:cNvSpPr>
            <p:nvPr/>
          </p:nvSpPr>
          <p:spPr bwMode="auto">
            <a:xfrm>
              <a:off x="63706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200" name="Text Box 77"/>
            <p:cNvSpPr txBox="1">
              <a:spLocks noChangeArrowheads="1"/>
            </p:cNvSpPr>
            <p:nvPr/>
          </p:nvSpPr>
          <p:spPr bwMode="auto">
            <a:xfrm>
              <a:off x="65992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201" name="Text Box 78"/>
            <p:cNvSpPr txBox="1">
              <a:spLocks noChangeArrowheads="1"/>
            </p:cNvSpPr>
            <p:nvPr/>
          </p:nvSpPr>
          <p:spPr bwMode="auto">
            <a:xfrm>
              <a:off x="6827838" y="5076825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pPr eaLnBrk="0" hangingPunct="0"/>
              <a:endParaRPr lang="en-GB" altLang="zh-CN" sz="1600"/>
            </a:p>
          </p:txBody>
        </p:sp>
        <p:sp>
          <p:nvSpPr>
            <p:cNvPr id="48202" name="AutoShape 79"/>
            <p:cNvSpPr>
              <a:spLocks/>
            </p:cNvSpPr>
            <p:nvPr/>
          </p:nvSpPr>
          <p:spPr bwMode="auto">
            <a:xfrm rot="-5400000">
              <a:off x="1989138" y="4810125"/>
              <a:ext cx="152400" cy="12954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203" name="AutoShape 80"/>
            <p:cNvSpPr>
              <a:spLocks/>
            </p:cNvSpPr>
            <p:nvPr/>
          </p:nvSpPr>
          <p:spPr bwMode="auto">
            <a:xfrm rot="-5400000">
              <a:off x="3436938" y="4810125"/>
              <a:ext cx="152400" cy="12954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204" name="AutoShape 81"/>
            <p:cNvSpPr>
              <a:spLocks/>
            </p:cNvSpPr>
            <p:nvPr/>
          </p:nvSpPr>
          <p:spPr bwMode="auto">
            <a:xfrm rot="-5400000">
              <a:off x="4884738" y="4810125"/>
              <a:ext cx="152400" cy="12954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205" name="AutoShape 82"/>
            <p:cNvSpPr>
              <a:spLocks/>
            </p:cNvSpPr>
            <p:nvPr/>
          </p:nvSpPr>
          <p:spPr bwMode="auto">
            <a:xfrm rot="-5400000">
              <a:off x="6332538" y="4810125"/>
              <a:ext cx="152400" cy="12954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48206" name="Text Box 83"/>
            <p:cNvSpPr txBox="1">
              <a:spLocks noChangeArrowheads="1"/>
            </p:cNvSpPr>
            <p:nvPr/>
          </p:nvSpPr>
          <p:spPr bwMode="auto">
            <a:xfrm>
              <a:off x="1827213" y="5524500"/>
              <a:ext cx="495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50</a:t>
              </a:r>
            </a:p>
          </p:txBody>
        </p:sp>
        <p:sp>
          <p:nvSpPr>
            <p:cNvPr id="48207" name="Text Box 84"/>
            <p:cNvSpPr txBox="1">
              <a:spLocks noChangeArrowheads="1"/>
            </p:cNvSpPr>
            <p:nvPr/>
          </p:nvSpPr>
          <p:spPr bwMode="auto">
            <a:xfrm>
              <a:off x="3275013" y="5524500"/>
              <a:ext cx="4953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16</a:t>
              </a:r>
            </a:p>
          </p:txBody>
        </p:sp>
        <p:sp>
          <p:nvSpPr>
            <p:cNvPr id="48208" name="Text Box 85"/>
            <p:cNvSpPr txBox="1">
              <a:spLocks noChangeArrowheads="1"/>
            </p:cNvSpPr>
            <p:nvPr/>
          </p:nvSpPr>
          <p:spPr bwMode="auto">
            <a:xfrm>
              <a:off x="4808538" y="5524500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0</a:t>
              </a:r>
            </a:p>
          </p:txBody>
        </p:sp>
        <p:sp>
          <p:nvSpPr>
            <p:cNvPr id="48209" name="Text Box 86"/>
            <p:cNvSpPr txBox="1">
              <a:spLocks noChangeArrowheads="1"/>
            </p:cNvSpPr>
            <p:nvPr/>
          </p:nvSpPr>
          <p:spPr bwMode="auto">
            <a:xfrm>
              <a:off x="6248400" y="5524500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0</a:t>
              </a:r>
            </a:p>
          </p:txBody>
        </p:sp>
        <p:sp>
          <p:nvSpPr>
            <p:cNvPr id="48210" name="Text Box 87"/>
            <p:cNvSpPr txBox="1">
              <a:spLocks noChangeArrowheads="1"/>
            </p:cNvSpPr>
            <p:nvPr/>
          </p:nvSpPr>
          <p:spPr bwMode="auto">
            <a:xfrm>
              <a:off x="2028825" y="4473575"/>
              <a:ext cx="6508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201</a:t>
              </a:r>
            </a:p>
          </p:txBody>
        </p:sp>
        <p:sp>
          <p:nvSpPr>
            <p:cNvPr id="48211" name="Text Box 90"/>
            <p:cNvSpPr txBox="1">
              <a:spLocks noChangeArrowheads="1"/>
            </p:cNvSpPr>
            <p:nvPr/>
          </p:nvSpPr>
          <p:spPr bwMode="auto">
            <a:xfrm>
              <a:off x="1870075" y="5913438"/>
              <a:ext cx="3238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y</a:t>
              </a:r>
            </a:p>
          </p:txBody>
        </p:sp>
        <p:sp>
          <p:nvSpPr>
            <p:cNvPr id="48212" name="Text Box 91"/>
            <p:cNvSpPr txBox="1">
              <a:spLocks noChangeArrowheads="1"/>
            </p:cNvSpPr>
            <p:nvPr/>
          </p:nvSpPr>
          <p:spPr bwMode="auto">
            <a:xfrm>
              <a:off x="3302000" y="5913438"/>
              <a:ext cx="40640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zh-CN" sz="2000"/>
                <a:t>Q</a:t>
              </a:r>
            </a:p>
          </p:txBody>
        </p:sp>
        <p:sp>
          <p:nvSpPr>
            <p:cNvPr id="48213" name="Text Box 92"/>
            <p:cNvSpPr txBox="1">
              <a:spLocks noChangeArrowheads="1"/>
            </p:cNvSpPr>
            <p:nvPr/>
          </p:nvSpPr>
          <p:spPr bwMode="auto">
            <a:xfrm>
              <a:off x="4787900" y="5913438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=</a:t>
              </a:r>
            </a:p>
          </p:txBody>
        </p:sp>
        <p:sp>
          <p:nvSpPr>
            <p:cNvPr id="48214" name="Text Box 93"/>
            <p:cNvSpPr txBox="1">
              <a:spLocks noChangeArrowheads="1"/>
            </p:cNvSpPr>
            <p:nvPr/>
          </p:nvSpPr>
          <p:spPr bwMode="auto">
            <a:xfrm>
              <a:off x="6248400" y="5913438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zh-CN" sz="20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Domain Name Service (DNS)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Function</a:t>
            </a:r>
          </a:p>
          <a:p>
            <a:pPr lvl="1">
              <a:defRPr/>
            </a:pPr>
            <a:r>
              <a:rPr lang="en-US" dirty="0" smtClean="0"/>
              <a:t>Map “domain names” into IP addresses</a:t>
            </a:r>
          </a:p>
          <a:p>
            <a:pPr lvl="1">
              <a:defRPr/>
            </a:pPr>
            <a:r>
              <a:rPr lang="en-US" dirty="0" smtClean="0"/>
              <a:t>e.g. www.baidu.com </a:t>
            </a:r>
            <a:r>
              <a:rPr lang="en-US" dirty="0" smtClean="0">
                <a:sym typeface="Wingdings" pitchFamily="2" charset="2"/>
              </a:rPr>
              <a:t> 119.75.217.109</a:t>
            </a:r>
          </a:p>
          <a:p>
            <a:pPr lvl="3"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Domain Name System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Distributed database </a:t>
            </a:r>
            <a:r>
              <a:rPr lang="en-US" dirty="0" smtClean="0">
                <a:solidFill>
                  <a:srgbClr val="000000"/>
                </a:solidFill>
              </a:rPr>
              <a:t>implemented in hierarchy of many </a:t>
            </a:r>
            <a:r>
              <a:rPr lang="en-US" dirty="0" smtClean="0">
                <a:solidFill>
                  <a:srgbClr val="FF3300"/>
                </a:solidFill>
              </a:rPr>
              <a:t>name servers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App-layer protocol</a:t>
            </a:r>
            <a:r>
              <a:rPr lang="en-US" dirty="0" smtClean="0"/>
              <a:t> host and name servers to communicate to resolve “domain names”</a:t>
            </a:r>
          </a:p>
          <a:p>
            <a:pPr lvl="3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Load balancing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set of IP addresses for one server name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4CC09-457C-4901-BE0B-4DA1CA73DE4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Domain Name Space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800225"/>
          </a:xfrm>
        </p:spPr>
        <p:txBody>
          <a:bodyPr/>
          <a:lstStyle/>
          <a:p>
            <a:r>
              <a:rPr lang="en-US" altLang="zh-CN" sz="2400" smtClean="0"/>
              <a:t>Consist of a </a:t>
            </a:r>
            <a:r>
              <a:rPr lang="en-US" altLang="zh-CN" sz="2400" smtClean="0">
                <a:solidFill>
                  <a:srgbClr val="0000FF"/>
                </a:solidFill>
              </a:rPr>
              <a:t>tree (hierarchy) of domain nodes</a:t>
            </a:r>
          </a:p>
          <a:p>
            <a:r>
              <a:rPr lang="en-US" altLang="zh-CN" sz="2400" smtClean="0"/>
              <a:t>A </a:t>
            </a:r>
            <a:r>
              <a:rPr lang="en-US" altLang="zh-CN" sz="2400" smtClean="0">
                <a:solidFill>
                  <a:srgbClr val="000000"/>
                </a:solidFill>
              </a:rPr>
              <a:t>canonical name starts from a leaf node, and ends with a root node</a:t>
            </a:r>
          </a:p>
          <a:p>
            <a:r>
              <a:rPr lang="en-US" altLang="zh-CN" sz="2400" smtClean="0">
                <a:solidFill>
                  <a:srgbClr val="000000"/>
                </a:solidFill>
              </a:rPr>
              <a:t>e.g. robot.ai.ca.yale.edu</a:t>
            </a:r>
            <a:endParaRPr lang="en-US" altLang="zh-CN" sz="2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DC414-A734-4983-B366-A2507B8F3A6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5" name="Picture 4" descr="7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429000"/>
            <a:ext cx="7118350" cy="27368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Distributed, Hierarchical Database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93662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FF0000"/>
                </a:solidFill>
              </a:rPr>
              <a:t>A domain zone </a:t>
            </a:r>
            <a:r>
              <a:rPr lang="en-US" altLang="zh-CN" sz="2000" smtClean="0"/>
              <a:t>is a </a:t>
            </a:r>
            <a:r>
              <a:rPr lang="en-US" altLang="zh-CN" sz="2000" smtClean="0">
                <a:solidFill>
                  <a:srgbClr val="0000FF"/>
                </a:solidFill>
              </a:rPr>
              <a:t>subtree of the domain nodes</a:t>
            </a:r>
          </a:p>
          <a:p>
            <a:r>
              <a:rPr lang="en-US" altLang="zh-CN" sz="2000" smtClean="0"/>
              <a:t>One domain server maintains a domain zone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B25CC-9870-4CCB-9CD0-B797D78E6E7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65125" y="2241550"/>
            <a:ext cx="8147050" cy="2387600"/>
            <a:chOff x="19" y="0"/>
            <a:chExt cx="5465" cy="1716"/>
          </a:xfrm>
        </p:grpSpPr>
        <p:sp>
          <p:nvSpPr>
            <p:cNvPr id="51206" name="Text Box 3"/>
            <p:cNvSpPr txBox="1">
              <a:spLocks noChangeArrowheads="1"/>
            </p:cNvSpPr>
            <p:nvPr/>
          </p:nvSpPr>
          <p:spPr bwMode="auto">
            <a:xfrm>
              <a:off x="2060" y="0"/>
              <a:ext cx="1317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Root DNS Servers</a:t>
              </a:r>
            </a:p>
          </p:txBody>
        </p:sp>
        <p:sp>
          <p:nvSpPr>
            <p:cNvPr id="51207" name="Text Box 4"/>
            <p:cNvSpPr txBox="1">
              <a:spLocks noChangeArrowheads="1"/>
            </p:cNvSpPr>
            <p:nvPr/>
          </p:nvSpPr>
          <p:spPr bwMode="auto">
            <a:xfrm>
              <a:off x="339" y="768"/>
              <a:ext cx="124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com DNS servers</a:t>
              </a:r>
            </a:p>
          </p:txBody>
        </p:sp>
        <p:sp>
          <p:nvSpPr>
            <p:cNvPr id="51208" name="Text Box 5"/>
            <p:cNvSpPr txBox="1">
              <a:spLocks noChangeArrowheads="1"/>
            </p:cNvSpPr>
            <p:nvPr/>
          </p:nvSpPr>
          <p:spPr bwMode="auto">
            <a:xfrm>
              <a:off x="2100" y="720"/>
              <a:ext cx="120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org DNS servers</a:t>
              </a:r>
            </a:p>
          </p:txBody>
        </p:sp>
        <p:sp>
          <p:nvSpPr>
            <p:cNvPr id="51209" name="Text Box 6"/>
            <p:cNvSpPr txBox="1">
              <a:spLocks noChangeArrowheads="1"/>
            </p:cNvSpPr>
            <p:nvPr/>
          </p:nvSpPr>
          <p:spPr bwMode="auto">
            <a:xfrm>
              <a:off x="3836" y="720"/>
              <a:ext cx="1222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edu DNS servers</a:t>
              </a:r>
            </a:p>
          </p:txBody>
        </p:sp>
        <p:sp>
          <p:nvSpPr>
            <p:cNvPr id="51210" name="Line 7"/>
            <p:cNvSpPr>
              <a:spLocks noChangeShapeType="1"/>
            </p:cNvSpPr>
            <p:nvPr/>
          </p:nvSpPr>
          <p:spPr bwMode="auto">
            <a:xfrm flipH="1">
              <a:off x="1114" y="288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8"/>
            <p:cNvSpPr>
              <a:spLocks noChangeShapeType="1"/>
            </p:cNvSpPr>
            <p:nvPr/>
          </p:nvSpPr>
          <p:spPr bwMode="auto">
            <a:xfrm>
              <a:off x="2698" y="24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Line 9"/>
            <p:cNvSpPr>
              <a:spLocks noChangeShapeType="1"/>
            </p:cNvSpPr>
            <p:nvPr/>
          </p:nvSpPr>
          <p:spPr bwMode="auto">
            <a:xfrm>
              <a:off x="2938" y="288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Text Box 10"/>
            <p:cNvSpPr txBox="1">
              <a:spLocks noChangeArrowheads="1"/>
            </p:cNvSpPr>
            <p:nvPr/>
          </p:nvSpPr>
          <p:spPr bwMode="auto">
            <a:xfrm>
              <a:off x="3517" y="1176"/>
              <a:ext cx="95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poly.edu</a:t>
              </a:r>
            </a:p>
            <a:p>
              <a:pPr algn="ctr"/>
              <a:r>
                <a:rPr lang="en-US" altLang="zh-CN" sz="1600" b="0"/>
                <a:t>DNS servers</a:t>
              </a:r>
            </a:p>
          </p:txBody>
        </p:sp>
        <p:sp>
          <p:nvSpPr>
            <p:cNvPr id="51214" name="Text Box 11"/>
            <p:cNvSpPr txBox="1">
              <a:spLocks noChangeArrowheads="1"/>
            </p:cNvSpPr>
            <p:nvPr/>
          </p:nvSpPr>
          <p:spPr bwMode="auto">
            <a:xfrm>
              <a:off x="4531" y="1176"/>
              <a:ext cx="95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umass.edu</a:t>
              </a:r>
            </a:p>
            <a:p>
              <a:pPr algn="ctr"/>
              <a:r>
                <a:rPr lang="en-US" altLang="zh-CN" sz="1600" b="0"/>
                <a:t>DNS servers</a:t>
              </a:r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 flipH="1">
              <a:off x="3994" y="96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3"/>
            <p:cNvSpPr>
              <a:spLocks noChangeShapeType="1"/>
            </p:cNvSpPr>
            <p:nvPr/>
          </p:nvSpPr>
          <p:spPr bwMode="auto">
            <a:xfrm>
              <a:off x="4618" y="960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9" y="1272"/>
              <a:ext cx="95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yahoo.com</a:t>
              </a:r>
            </a:p>
            <a:p>
              <a:pPr algn="ctr"/>
              <a:r>
                <a:rPr lang="en-US" altLang="zh-CN" sz="1600" b="0"/>
                <a:t>DNS servers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1042" y="1296"/>
              <a:ext cx="95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amazon.com</a:t>
              </a:r>
            </a:p>
            <a:p>
              <a:pPr algn="ctr"/>
              <a:r>
                <a:rPr lang="en-US" altLang="zh-CN" sz="1600" b="0"/>
                <a:t>DNS servers</a:t>
              </a:r>
            </a:p>
          </p:txBody>
        </p:sp>
        <p:sp>
          <p:nvSpPr>
            <p:cNvPr id="51219" name="Line 16"/>
            <p:cNvSpPr>
              <a:spLocks noChangeShapeType="1"/>
            </p:cNvSpPr>
            <p:nvPr/>
          </p:nvSpPr>
          <p:spPr bwMode="auto">
            <a:xfrm flipH="1">
              <a:off x="538" y="1008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7"/>
            <p:cNvSpPr>
              <a:spLocks noChangeShapeType="1"/>
            </p:cNvSpPr>
            <p:nvPr/>
          </p:nvSpPr>
          <p:spPr bwMode="auto">
            <a:xfrm>
              <a:off x="1162" y="1008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Text Box 18"/>
            <p:cNvSpPr txBox="1">
              <a:spLocks noChangeArrowheads="1"/>
            </p:cNvSpPr>
            <p:nvPr/>
          </p:nvSpPr>
          <p:spPr bwMode="auto">
            <a:xfrm>
              <a:off x="2324" y="1223"/>
              <a:ext cx="953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0"/>
                <a:t>pbs.org</a:t>
              </a:r>
            </a:p>
            <a:p>
              <a:pPr algn="ctr"/>
              <a:r>
                <a:rPr lang="en-US" altLang="zh-CN" sz="1600" b="0"/>
                <a:t>DNS servers</a:t>
              </a:r>
            </a:p>
          </p:txBody>
        </p:sp>
        <p:sp>
          <p:nvSpPr>
            <p:cNvPr id="51222" name="Line 19"/>
            <p:cNvSpPr>
              <a:spLocks noChangeShapeType="1"/>
            </p:cNvSpPr>
            <p:nvPr/>
          </p:nvSpPr>
          <p:spPr bwMode="auto">
            <a:xfrm>
              <a:off x="2698" y="96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395288" y="4760913"/>
            <a:ext cx="856932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b="0" kern="0" dirty="0">
                <a:solidFill>
                  <a:srgbClr val="FF0000"/>
                </a:solidFill>
                <a:ea typeface="+mn-ea"/>
              </a:rPr>
              <a:t>Client Bob wants IP for www.amazon.com</a:t>
            </a:r>
            <a:endParaRPr lang="en-US" sz="2000" b="0" kern="0" dirty="0"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0" kern="0" dirty="0">
                <a:latin typeface="+mn-lt"/>
                <a:ea typeface="+mn-ea"/>
              </a:rPr>
              <a:t>Bob queries a root server to find com DNS server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0" kern="0" dirty="0">
                <a:latin typeface="+mn-lt"/>
                <a:ea typeface="+mn-ea"/>
              </a:rPr>
              <a:t>Bob queries com DNS server to get amazon.com DNS server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0" kern="0" dirty="0">
                <a:latin typeface="+mn-lt"/>
                <a:ea typeface="+mn-ea"/>
              </a:rPr>
              <a:t>Bob queries amazon.com DNS server to get  IP address for www.amazon.com</a:t>
            </a:r>
            <a:endParaRPr lang="en-US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Hierarchy of DNS Servers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Top-level domain servers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Responsible for com, org, net, </a:t>
            </a:r>
            <a:r>
              <a:rPr lang="en-US" sz="2400" dirty="0" err="1" smtClean="0">
                <a:solidFill>
                  <a:srgbClr val="000000"/>
                </a:solidFill>
              </a:rPr>
              <a:t>edu</a:t>
            </a:r>
            <a:r>
              <a:rPr lang="en-US" sz="2400" dirty="0" smtClean="0">
                <a:solidFill>
                  <a:srgbClr val="000000"/>
                </a:solidFill>
              </a:rPr>
              <a:t>, etc, and all top-level country domains, e.g. </a:t>
            </a:r>
            <a:r>
              <a:rPr lang="en-US" sz="2400" dirty="0" err="1" smtClean="0">
                <a:solidFill>
                  <a:srgbClr val="000000"/>
                </a:solidFill>
              </a:rPr>
              <a:t>cn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uk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fr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Authoritative DNS servers</a:t>
            </a:r>
          </a:p>
          <a:p>
            <a:pPr lvl="1">
              <a:defRPr/>
            </a:pPr>
            <a:r>
              <a:rPr lang="en-US" sz="2400" dirty="0" smtClean="0"/>
              <a:t>Organization’s DNS servers, </a:t>
            </a:r>
            <a:r>
              <a:rPr lang="en-US" sz="2400" dirty="0" smtClean="0">
                <a:solidFill>
                  <a:srgbClr val="000000"/>
                </a:solidFill>
              </a:rPr>
              <a:t>providing authoritative hostname to IP mappings</a:t>
            </a:r>
          </a:p>
          <a:p>
            <a:pPr lvl="3">
              <a:defRPr/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Local Name Servers</a:t>
            </a:r>
          </a:p>
          <a:p>
            <a:pPr lvl="1">
              <a:defRPr/>
            </a:pPr>
            <a:r>
              <a:rPr lang="en-US" sz="2400" dirty="0" smtClean="0"/>
              <a:t>Maintained by each </a:t>
            </a:r>
            <a:r>
              <a:rPr lang="en-US" sz="2400" dirty="0" smtClean="0">
                <a:solidFill>
                  <a:srgbClr val="000000"/>
                </a:solidFill>
              </a:rPr>
              <a:t>residential ISP, company, university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When host makes DNS query, query is sent to its local DNS server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3B2AD-B624-4B05-B629-F189E507788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5BEE1-40B7-48EC-BAB9-80258DB53DD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Internet Applications Overview</a:t>
            </a:r>
          </a:p>
        </p:txBody>
      </p:sp>
      <p:sp>
        <p:nvSpPr>
          <p:cNvPr id="10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681537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hlink"/>
                </a:solidFill>
              </a:rPr>
              <a:t>Application</a:t>
            </a:r>
            <a:r>
              <a:rPr lang="en-US" altLang="zh-CN" sz="2000" smtClean="0"/>
              <a:t>: communicating, distributed processes</a:t>
            </a:r>
          </a:p>
          <a:p>
            <a:pPr eaLnBrk="1" hangingPunct="1"/>
            <a:r>
              <a:rPr lang="en-US" altLang="zh-CN" sz="2000" smtClean="0"/>
              <a:t>e.g., </a:t>
            </a:r>
            <a:r>
              <a:rPr lang="en-US" altLang="zh-CN" sz="2000" smtClean="0">
                <a:latin typeface="Comic Sans MS" pitchFamily="66" charset="0"/>
              </a:rPr>
              <a:t>Email</a:t>
            </a:r>
            <a:r>
              <a:rPr lang="en-US" altLang="zh-CN" sz="2000" smtClean="0"/>
              <a:t>, </a:t>
            </a:r>
            <a:r>
              <a:rPr lang="en-US" altLang="zh-CN" sz="2000" smtClean="0">
                <a:latin typeface="Comic Sans MS" pitchFamily="66" charset="0"/>
              </a:rPr>
              <a:t>Web</a:t>
            </a:r>
            <a:r>
              <a:rPr lang="en-US" altLang="zh-CN" sz="2000" smtClean="0"/>
              <a:t>, </a:t>
            </a:r>
            <a:r>
              <a:rPr lang="en-US" altLang="zh-CN" sz="2000" smtClean="0">
                <a:latin typeface="Comic Sans MS" pitchFamily="66" charset="0"/>
              </a:rPr>
              <a:t>P2P</a:t>
            </a:r>
            <a:r>
              <a:rPr lang="en-US" altLang="zh-CN" sz="2000" smtClean="0"/>
              <a:t> file sharing, instant messaging </a:t>
            </a:r>
          </a:p>
          <a:p>
            <a:pPr eaLnBrk="1" hangingPunct="1"/>
            <a:r>
              <a:rPr lang="en-US" altLang="zh-CN" sz="2000" smtClean="0"/>
              <a:t>Running in end systems (hosts) </a:t>
            </a:r>
          </a:p>
          <a:p>
            <a:pPr eaLnBrk="1" hangingPunct="1"/>
            <a:r>
              <a:rPr lang="en-US" altLang="zh-CN" sz="2000" smtClean="0"/>
              <a:t>Exchange messages to implement application</a:t>
            </a:r>
          </a:p>
          <a:p>
            <a:pPr lvl="3" eaLnBrk="1" hangingPunct="1"/>
            <a:endParaRPr lang="en-US" altLang="zh-CN" sz="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Application-layer protocols</a:t>
            </a:r>
          </a:p>
          <a:p>
            <a:pPr eaLnBrk="1" hangingPunct="1"/>
            <a:r>
              <a:rPr lang="en-US" altLang="zh-CN" sz="2000" smtClean="0"/>
              <a:t>One “piece” (agent) of an app</a:t>
            </a:r>
          </a:p>
          <a:p>
            <a:pPr eaLnBrk="1" hangingPunct="1"/>
            <a:r>
              <a:rPr lang="en-US" altLang="zh-CN" sz="2000" smtClean="0"/>
              <a:t>Define messages exchanged by apps and actions taken</a:t>
            </a:r>
          </a:p>
          <a:p>
            <a:pPr eaLnBrk="1" hangingPunct="1"/>
            <a:r>
              <a:rPr lang="en-US" altLang="zh-CN" sz="2000" smtClean="0"/>
              <a:t>Use communication services provided by lower layer protocols (</a:t>
            </a:r>
            <a:r>
              <a:rPr lang="en-US" altLang="zh-CN" sz="2000" smtClean="0">
                <a:latin typeface="Comic Sans MS" pitchFamily="66" charset="0"/>
              </a:rPr>
              <a:t>TCP, UDP, RTP</a:t>
            </a:r>
            <a:r>
              <a:rPr lang="en-US" altLang="zh-CN" sz="2000" smtClean="0"/>
              <a:t>)</a:t>
            </a:r>
          </a:p>
        </p:txBody>
      </p:sp>
      <p:pic>
        <p:nvPicPr>
          <p:cNvPr id="19460" name="图片 251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2044700"/>
            <a:ext cx="3462338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" name="Line 339"/>
          <p:cNvSpPr>
            <a:spLocks noChangeShapeType="1"/>
          </p:cNvSpPr>
          <p:nvPr/>
        </p:nvSpPr>
        <p:spPr bwMode="auto">
          <a:xfrm>
            <a:off x="7781925" y="1700213"/>
            <a:ext cx="893763" cy="3128962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19" name="Line 340"/>
          <p:cNvSpPr>
            <a:spLocks noChangeShapeType="1"/>
          </p:cNvSpPr>
          <p:nvPr/>
        </p:nvSpPr>
        <p:spPr bwMode="auto">
          <a:xfrm>
            <a:off x="7229475" y="4375150"/>
            <a:ext cx="958850" cy="508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320" name="Group 343"/>
          <p:cNvGrpSpPr>
            <a:grpSpLocks/>
          </p:cNvGrpSpPr>
          <p:nvPr/>
        </p:nvGrpSpPr>
        <p:grpSpPr bwMode="auto">
          <a:xfrm>
            <a:off x="6761163" y="1411288"/>
            <a:ext cx="1063625" cy="965200"/>
            <a:chOff x="0" y="0"/>
            <a:chExt cx="670" cy="608"/>
          </a:xfrm>
        </p:grpSpPr>
        <p:grpSp>
          <p:nvGrpSpPr>
            <p:cNvPr id="19484" name="Group 344"/>
            <p:cNvGrpSpPr>
              <a:grpSpLocks/>
            </p:cNvGrpSpPr>
            <p:nvPr/>
          </p:nvGrpSpPr>
          <p:grpSpPr bwMode="auto">
            <a:xfrm>
              <a:off x="157" y="0"/>
              <a:ext cx="513" cy="541"/>
              <a:chOff x="0" y="0"/>
              <a:chExt cx="513" cy="541"/>
            </a:xfrm>
          </p:grpSpPr>
          <p:sp>
            <p:nvSpPr>
              <p:cNvPr id="323" name="Rectangle 345"/>
              <p:cNvSpPr>
                <a:spLocks noChangeArrowheads="1"/>
              </p:cNvSpPr>
              <p:nvPr/>
            </p:nvSpPr>
            <p:spPr bwMode="auto">
              <a:xfrm>
                <a:off x="62" y="0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24" name="Rectangle 346"/>
              <p:cNvSpPr>
                <a:spLocks noChangeArrowheads="1"/>
              </p:cNvSpPr>
              <p:nvPr/>
            </p:nvSpPr>
            <p:spPr bwMode="auto">
              <a:xfrm>
                <a:off x="41" y="15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25" name="Rectangle 347"/>
              <p:cNvSpPr>
                <a:spLocks noChangeArrowheads="1"/>
              </p:cNvSpPr>
              <p:nvPr/>
            </p:nvSpPr>
            <p:spPr bwMode="auto">
              <a:xfrm>
                <a:off x="44" y="18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26" name="Text Box 348"/>
              <p:cNvSpPr txBox="1">
                <a:spLocks noChangeArrowheads="1"/>
              </p:cNvSpPr>
              <p:nvPr/>
            </p:nvSpPr>
            <p:spPr bwMode="auto">
              <a:xfrm>
                <a:off x="0" y="3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ysClr val="windowText" lastClr="000000"/>
                    </a:solidFill>
                    <a:ea typeface="宋体" pitchFamily="2" charset="-122"/>
                  </a:rPr>
                  <a:t>application</a:t>
                </a:r>
                <a:endParaRPr lang="en-US" sz="1000" b="0" kern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transport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network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data link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physical</a:t>
                </a:r>
                <a:endParaRPr lang="en-US" sz="2400" b="0" ker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7" name="Line 349"/>
              <p:cNvSpPr>
                <a:spLocks noChangeShapeType="1"/>
              </p:cNvSpPr>
              <p:nvPr/>
            </p:nvSpPr>
            <p:spPr bwMode="auto">
              <a:xfrm>
                <a:off x="41" y="23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28" name="Line 350"/>
              <p:cNvSpPr>
                <a:spLocks noChangeShapeType="1"/>
              </p:cNvSpPr>
              <p:nvPr/>
            </p:nvSpPr>
            <p:spPr bwMode="auto">
              <a:xfrm>
                <a:off x="47" y="318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29" name="Line 351"/>
              <p:cNvSpPr>
                <a:spLocks noChangeShapeType="1"/>
              </p:cNvSpPr>
              <p:nvPr/>
            </p:nvSpPr>
            <p:spPr bwMode="auto">
              <a:xfrm>
                <a:off x="47" y="40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22" name="未知"/>
            <p:cNvSpPr>
              <a:spLocks/>
            </p:cNvSpPr>
            <p:nvPr/>
          </p:nvSpPr>
          <p:spPr bwMode="auto">
            <a:xfrm>
              <a:off x="0" y="14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30" name="Group 353"/>
          <p:cNvGrpSpPr>
            <a:grpSpLocks/>
          </p:cNvGrpSpPr>
          <p:nvPr/>
        </p:nvGrpSpPr>
        <p:grpSpPr bwMode="auto">
          <a:xfrm>
            <a:off x="7937500" y="4806950"/>
            <a:ext cx="1063625" cy="965200"/>
            <a:chOff x="0" y="0"/>
            <a:chExt cx="670" cy="608"/>
          </a:xfrm>
        </p:grpSpPr>
        <p:grpSp>
          <p:nvGrpSpPr>
            <p:cNvPr id="19475" name="Group 354"/>
            <p:cNvGrpSpPr>
              <a:grpSpLocks/>
            </p:cNvGrpSpPr>
            <p:nvPr/>
          </p:nvGrpSpPr>
          <p:grpSpPr bwMode="auto">
            <a:xfrm>
              <a:off x="157" y="0"/>
              <a:ext cx="513" cy="541"/>
              <a:chOff x="0" y="0"/>
              <a:chExt cx="513" cy="541"/>
            </a:xfrm>
          </p:grpSpPr>
          <p:sp>
            <p:nvSpPr>
              <p:cNvPr id="333" name="Rectangle 355"/>
              <p:cNvSpPr>
                <a:spLocks noChangeArrowheads="1"/>
              </p:cNvSpPr>
              <p:nvPr/>
            </p:nvSpPr>
            <p:spPr bwMode="auto">
              <a:xfrm>
                <a:off x="62" y="0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4" name="Rectangle 356"/>
              <p:cNvSpPr>
                <a:spLocks noChangeArrowheads="1"/>
              </p:cNvSpPr>
              <p:nvPr/>
            </p:nvSpPr>
            <p:spPr bwMode="auto">
              <a:xfrm>
                <a:off x="41" y="15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5" name="Rectangle 357"/>
              <p:cNvSpPr>
                <a:spLocks noChangeArrowheads="1"/>
              </p:cNvSpPr>
              <p:nvPr/>
            </p:nvSpPr>
            <p:spPr bwMode="auto">
              <a:xfrm>
                <a:off x="44" y="18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6" name="Text Box 358"/>
              <p:cNvSpPr txBox="1">
                <a:spLocks noChangeArrowheads="1"/>
              </p:cNvSpPr>
              <p:nvPr/>
            </p:nvSpPr>
            <p:spPr bwMode="auto">
              <a:xfrm>
                <a:off x="0" y="3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ysClr val="windowText" lastClr="000000"/>
                    </a:solidFill>
                    <a:ea typeface="宋体" pitchFamily="2" charset="-122"/>
                  </a:rPr>
                  <a:t>application</a:t>
                </a:r>
                <a:endParaRPr lang="en-US" sz="1000" b="0" kern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transport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network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data link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physical</a:t>
                </a:r>
                <a:endParaRPr lang="en-US" sz="2400" b="0" ker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37" name="Line 359"/>
              <p:cNvSpPr>
                <a:spLocks noChangeShapeType="1"/>
              </p:cNvSpPr>
              <p:nvPr/>
            </p:nvSpPr>
            <p:spPr bwMode="auto">
              <a:xfrm>
                <a:off x="41" y="23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8" name="Line 360"/>
              <p:cNvSpPr>
                <a:spLocks noChangeShapeType="1"/>
              </p:cNvSpPr>
              <p:nvPr/>
            </p:nvSpPr>
            <p:spPr bwMode="auto">
              <a:xfrm>
                <a:off x="47" y="318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9" name="Line 361"/>
              <p:cNvSpPr>
                <a:spLocks noChangeShapeType="1"/>
              </p:cNvSpPr>
              <p:nvPr/>
            </p:nvSpPr>
            <p:spPr bwMode="auto">
              <a:xfrm>
                <a:off x="47" y="40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32" name="未知"/>
            <p:cNvSpPr>
              <a:spLocks/>
            </p:cNvSpPr>
            <p:nvPr/>
          </p:nvSpPr>
          <p:spPr bwMode="auto">
            <a:xfrm>
              <a:off x="0" y="14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40" name="Group 363"/>
          <p:cNvGrpSpPr>
            <a:grpSpLocks/>
          </p:cNvGrpSpPr>
          <p:nvPr/>
        </p:nvGrpSpPr>
        <p:grpSpPr bwMode="auto">
          <a:xfrm>
            <a:off x="6191250" y="4267200"/>
            <a:ext cx="1063625" cy="965200"/>
            <a:chOff x="0" y="0"/>
            <a:chExt cx="670" cy="608"/>
          </a:xfrm>
        </p:grpSpPr>
        <p:grpSp>
          <p:nvGrpSpPr>
            <p:cNvPr id="19466" name="Group 364"/>
            <p:cNvGrpSpPr>
              <a:grpSpLocks/>
            </p:cNvGrpSpPr>
            <p:nvPr/>
          </p:nvGrpSpPr>
          <p:grpSpPr bwMode="auto">
            <a:xfrm>
              <a:off x="157" y="0"/>
              <a:ext cx="513" cy="541"/>
              <a:chOff x="0" y="0"/>
              <a:chExt cx="513" cy="541"/>
            </a:xfrm>
          </p:grpSpPr>
          <p:sp>
            <p:nvSpPr>
              <p:cNvPr id="343" name="Rectangle 365"/>
              <p:cNvSpPr>
                <a:spLocks noChangeArrowheads="1"/>
              </p:cNvSpPr>
              <p:nvPr/>
            </p:nvSpPr>
            <p:spPr bwMode="auto">
              <a:xfrm>
                <a:off x="62" y="0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4" name="Rectangle 366"/>
              <p:cNvSpPr>
                <a:spLocks noChangeArrowheads="1"/>
              </p:cNvSpPr>
              <p:nvPr/>
            </p:nvSpPr>
            <p:spPr bwMode="auto">
              <a:xfrm>
                <a:off x="41" y="15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5" name="Rectangle 367"/>
              <p:cNvSpPr>
                <a:spLocks noChangeArrowheads="1"/>
              </p:cNvSpPr>
              <p:nvPr/>
            </p:nvSpPr>
            <p:spPr bwMode="auto">
              <a:xfrm>
                <a:off x="44" y="18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6" name="Text Box 368"/>
              <p:cNvSpPr txBox="1">
                <a:spLocks noChangeArrowheads="1"/>
              </p:cNvSpPr>
              <p:nvPr/>
            </p:nvSpPr>
            <p:spPr bwMode="auto">
              <a:xfrm>
                <a:off x="0" y="3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ysClr val="windowText" lastClr="000000"/>
                    </a:solidFill>
                    <a:ea typeface="宋体" pitchFamily="2" charset="-122"/>
                  </a:rPr>
                  <a:t>application</a:t>
                </a:r>
                <a:endParaRPr lang="en-US" sz="1000" b="0" kern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transport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network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data link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0" kern="0">
                    <a:solidFill>
                      <a:srgbClr val="000000"/>
                    </a:solidFill>
                    <a:ea typeface="宋体" pitchFamily="2" charset="-122"/>
                  </a:rPr>
                  <a:t>physical</a:t>
                </a:r>
                <a:endParaRPr lang="en-US" sz="2400" b="0" ker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47" name="Line 369"/>
              <p:cNvSpPr>
                <a:spLocks noChangeShapeType="1"/>
              </p:cNvSpPr>
              <p:nvPr/>
            </p:nvSpPr>
            <p:spPr bwMode="auto">
              <a:xfrm>
                <a:off x="41" y="231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8" name="Line 370"/>
              <p:cNvSpPr>
                <a:spLocks noChangeShapeType="1"/>
              </p:cNvSpPr>
              <p:nvPr/>
            </p:nvSpPr>
            <p:spPr bwMode="auto">
              <a:xfrm>
                <a:off x="47" y="318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9" name="Line 371"/>
              <p:cNvSpPr>
                <a:spLocks noChangeShapeType="1"/>
              </p:cNvSpPr>
              <p:nvPr/>
            </p:nvSpPr>
            <p:spPr bwMode="auto">
              <a:xfrm>
                <a:off x="47" y="40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42" name="未知"/>
            <p:cNvSpPr>
              <a:spLocks/>
            </p:cNvSpPr>
            <p:nvPr/>
          </p:nvSpPr>
          <p:spPr bwMode="auto">
            <a:xfrm>
              <a:off x="0" y="14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 Name Resolution Example</a:t>
            </a:r>
          </a:p>
        </p:txBody>
      </p:sp>
      <p:sp>
        <p:nvSpPr>
          <p:cNvPr id="169991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4284662" cy="1187450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</a:rPr>
              <a:t>Bob at cis.poly.edu wants IP address for Alice at gaia.cs.umass.edu</a:t>
            </a:r>
            <a:endParaRPr lang="en-US" altLang="zh-CN" sz="2000" smtClean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A5DD4-9021-4B87-B9B0-A00C4C5971A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215900" y="2673350"/>
            <a:ext cx="3851275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hangingPunct="0">
              <a:spcBef>
                <a:spcPct val="20000"/>
              </a:spcBef>
            </a:pPr>
            <a:r>
              <a:rPr lang="en-US" altLang="zh-CN" sz="2000" b="0">
                <a:solidFill>
                  <a:srgbClr val="FF0000"/>
                </a:solidFill>
              </a:rPr>
              <a:t>Iterated query:</a:t>
            </a:r>
          </a:p>
          <a:p>
            <a:pPr marL="342900" indent="-34290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CN" sz="2000" b="0"/>
              <a:t>Contacted server replies with name of next server to contact</a:t>
            </a:r>
          </a:p>
          <a:p>
            <a:pPr marL="342900" indent="-342900" hangingPunct="0">
              <a:spcBef>
                <a:spcPct val="20000"/>
              </a:spcBef>
              <a:buFont typeface="Wingdings" pitchFamily="2" charset="2"/>
              <a:buChar char="q"/>
            </a:pPr>
            <a:endParaRPr lang="en-US" altLang="zh-CN" sz="1600" b="0"/>
          </a:p>
          <a:p>
            <a:pPr marL="342900" indent="-34290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CN" sz="2000" b="0"/>
              <a:t>Host-Server: iterative query</a:t>
            </a:r>
          </a:p>
          <a:p>
            <a:pPr marL="342900" indent="-342900" hangingPunct="0"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zh-CN" sz="2000" b="0"/>
              <a:t>Server-Server: one-step query</a:t>
            </a:r>
          </a:p>
        </p:txBody>
      </p:sp>
      <p:graphicFrame>
        <p:nvGraphicFramePr>
          <p:cNvPr id="169988" name="Object 2"/>
          <p:cNvGraphicFramePr>
            <a:graphicFrameLocks noChangeAspect="1"/>
          </p:cNvGraphicFramePr>
          <p:nvPr/>
        </p:nvGraphicFramePr>
        <p:xfrm>
          <a:off x="4989513" y="4838700"/>
          <a:ext cx="833437" cy="638175"/>
        </p:xfrm>
        <a:graphic>
          <a:graphicData uri="http://schemas.openxmlformats.org/presentationml/2006/ole">
            <p:oleObj spid="_x0000_s169988" r:id="rId4" imgW="1305626" imgH="1082835" progId="">
              <p:embed/>
            </p:oleObj>
          </a:graphicData>
        </a:graphic>
      </p:graphicFrame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4130675" y="5416550"/>
            <a:ext cx="18986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000000"/>
                </a:solidFill>
                <a:ea typeface="宋体" pitchFamily="2" charset="-122"/>
              </a:rPr>
              <a:t>requesting host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>
                <a:solidFill>
                  <a:srgbClr val="000000"/>
                </a:solidFill>
                <a:ea typeface="宋体" pitchFamily="2" charset="-122"/>
              </a:rPr>
              <a:t>cis.poly.edu</a:t>
            </a: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6697663" y="6191250"/>
            <a:ext cx="183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>
                <a:solidFill>
                  <a:srgbClr val="000000"/>
                </a:solidFill>
                <a:ea typeface="宋体" pitchFamily="2" charset="-122"/>
              </a:rPr>
              <a:t>gaia.cs.umass.edu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7113588" y="5638800"/>
          <a:ext cx="833437" cy="638175"/>
        </p:xfrm>
        <a:graphic>
          <a:graphicData uri="http://schemas.openxmlformats.org/presentationml/2006/ole">
            <p:oleObj spid="_x0000_s169989" r:id="rId5" imgW="1305626" imgH="1082835" progId="">
              <p:embed/>
            </p:oleObj>
          </a:graphicData>
        </a:graphic>
      </p:graphicFrame>
      <p:grpSp>
        <p:nvGrpSpPr>
          <p:cNvPr id="169996" name="Group 6"/>
          <p:cNvGrpSpPr>
            <a:grpSpLocks/>
          </p:cNvGrpSpPr>
          <p:nvPr/>
        </p:nvGrpSpPr>
        <p:grpSpPr bwMode="auto">
          <a:xfrm>
            <a:off x="5237163" y="2762250"/>
            <a:ext cx="369887" cy="657225"/>
            <a:chOff x="0" y="0"/>
            <a:chExt cx="150" cy="307"/>
          </a:xfrm>
        </p:grpSpPr>
        <p:sp>
          <p:nvSpPr>
            <p:cNvPr id="73" name="AutoShape 7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6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6840538" y="1449388"/>
            <a:ext cx="2011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 dirty="0">
                <a:solidFill>
                  <a:srgbClr val="000000"/>
                </a:solidFill>
                <a:ea typeface="宋体" pitchFamily="2" charset="-122"/>
              </a:rPr>
              <a:t>root DNS server</a:t>
            </a:r>
            <a:endParaRPr lang="en-US" sz="1600" b="0" kern="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 flipH="1" flipV="1">
            <a:off x="5286375" y="34512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V="1">
            <a:off x="5400675" y="17557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 flipV="1">
            <a:off x="5686425" y="2917825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 flipH="1" flipV="1">
            <a:off x="5686425" y="3089275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H="1">
            <a:off x="5610225" y="1984375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>
            <a:off x="5476875" y="34798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170004" name="Group 22"/>
          <p:cNvGrpSpPr>
            <a:grpSpLocks/>
          </p:cNvGrpSpPr>
          <p:nvPr/>
        </p:nvGrpSpPr>
        <p:grpSpPr bwMode="auto">
          <a:xfrm>
            <a:off x="4081463" y="3597275"/>
            <a:ext cx="2097087" cy="615950"/>
            <a:chOff x="-31" y="0"/>
            <a:chExt cx="1321" cy="389"/>
          </a:xfrm>
        </p:grpSpPr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8" y="46"/>
              <a:ext cx="1182" cy="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-31" y="0"/>
              <a:ext cx="1321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>
                  <a:solidFill>
                    <a:srgbClr val="000000"/>
                  </a:solidFill>
                  <a:ea typeface="宋体" pitchFamily="2" charset="-122"/>
                </a:rPr>
                <a:t>local DNS server</a:t>
              </a:r>
              <a:endParaRPr lang="en-US" sz="2400" b="0" ker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>
                  <a:solidFill>
                    <a:srgbClr val="000000"/>
                  </a:solidFill>
                  <a:ea typeface="宋体" pitchFamily="2" charset="-122"/>
                </a:rPr>
                <a:t>dns.poly.edu</a:t>
              </a:r>
            </a:p>
          </p:txBody>
        </p:sp>
      </p:grp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5008563" y="43053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1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Text Box 26"/>
          <p:cNvSpPr txBox="1">
            <a:spLocks noChangeArrowheads="1"/>
          </p:cNvSpPr>
          <p:nvPr/>
        </p:nvSpPr>
        <p:spPr bwMode="auto">
          <a:xfrm>
            <a:off x="5532438" y="1971675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2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Text Box 27"/>
          <p:cNvSpPr txBox="1">
            <a:spLocks noChangeArrowheads="1"/>
          </p:cNvSpPr>
          <p:nvPr/>
        </p:nvSpPr>
        <p:spPr bwMode="auto">
          <a:xfrm>
            <a:off x="5970588" y="220980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3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Text Box 28"/>
          <p:cNvSpPr txBox="1">
            <a:spLocks noChangeArrowheads="1"/>
          </p:cNvSpPr>
          <p:nvPr/>
        </p:nvSpPr>
        <p:spPr bwMode="auto">
          <a:xfrm>
            <a:off x="6284913" y="2619375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4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6315075" y="3108325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5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6911975" y="414655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6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70011" name="Group 31"/>
          <p:cNvGrpSpPr>
            <a:grpSpLocks/>
          </p:cNvGrpSpPr>
          <p:nvPr/>
        </p:nvGrpSpPr>
        <p:grpSpPr bwMode="auto">
          <a:xfrm>
            <a:off x="6351588" y="1343025"/>
            <a:ext cx="369887" cy="657225"/>
            <a:chOff x="0" y="0"/>
            <a:chExt cx="150" cy="307"/>
          </a:xfrm>
        </p:grpSpPr>
        <p:sp>
          <p:nvSpPr>
            <p:cNvPr id="98" name="AutoShape 32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1" name="AutoShape 35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2" name="Line 36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5" name="Rectangle 39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70012" name="Group 40"/>
          <p:cNvGrpSpPr>
            <a:grpSpLocks/>
          </p:cNvGrpSpPr>
          <p:nvPr/>
        </p:nvGrpSpPr>
        <p:grpSpPr bwMode="auto">
          <a:xfrm>
            <a:off x="7180263" y="2771775"/>
            <a:ext cx="369887" cy="657225"/>
            <a:chOff x="0" y="0"/>
            <a:chExt cx="150" cy="307"/>
          </a:xfrm>
        </p:grpSpPr>
        <p:sp>
          <p:nvSpPr>
            <p:cNvPr id="107" name="AutoShape 41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8" name="Rectangle 42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9" name="Rectangle 43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0" name="AutoShape 44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1" name="Line 45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2" name="Line 46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3" name="Rectangle 47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4" name="Rectangle 48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70013" name="Group 49"/>
          <p:cNvGrpSpPr>
            <a:grpSpLocks/>
          </p:cNvGrpSpPr>
          <p:nvPr/>
        </p:nvGrpSpPr>
        <p:grpSpPr bwMode="auto">
          <a:xfrm>
            <a:off x="7161213" y="4391025"/>
            <a:ext cx="369887" cy="657225"/>
            <a:chOff x="0" y="0"/>
            <a:chExt cx="150" cy="307"/>
          </a:xfrm>
        </p:grpSpPr>
        <p:sp>
          <p:nvSpPr>
            <p:cNvPr id="116" name="AutoShape 50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7" name="Rectangle 51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8" name="Rectangle 52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9" name="AutoShape 53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0" name="Line 54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1" name="Line 55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2" name="Rectangle 56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3" name="Rectangle 57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124" name="Text Box 58"/>
          <p:cNvSpPr txBox="1">
            <a:spLocks noChangeArrowheads="1"/>
          </p:cNvSpPr>
          <p:nvPr/>
        </p:nvSpPr>
        <p:spPr bwMode="auto">
          <a:xfrm>
            <a:off x="6188075" y="4962525"/>
            <a:ext cx="27289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>
                <a:solidFill>
                  <a:srgbClr val="000000"/>
                </a:solidFill>
                <a:ea typeface="宋体" pitchFamily="2" charset="-122"/>
              </a:rPr>
              <a:t>authoritative DNS server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>
                <a:solidFill>
                  <a:srgbClr val="000000"/>
                </a:solidFill>
                <a:ea typeface="宋体" pitchFamily="2" charset="-122"/>
              </a:rPr>
              <a:t>dns.cs.umass.edu</a:t>
            </a:r>
          </a:p>
        </p:txBody>
      </p:sp>
      <p:sp>
        <p:nvSpPr>
          <p:cNvPr id="125" name="Text Box 59"/>
          <p:cNvSpPr txBox="1">
            <a:spLocks noChangeArrowheads="1"/>
          </p:cNvSpPr>
          <p:nvPr/>
        </p:nvSpPr>
        <p:spPr bwMode="auto">
          <a:xfrm>
            <a:off x="6284913" y="417830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7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" name="Text Box 60"/>
          <p:cNvSpPr txBox="1">
            <a:spLocks noChangeArrowheads="1"/>
          </p:cNvSpPr>
          <p:nvPr/>
        </p:nvSpPr>
        <p:spPr bwMode="auto">
          <a:xfrm>
            <a:off x="5541963" y="432435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FF0000"/>
                </a:solidFill>
                <a:ea typeface="宋体" pitchFamily="2" charset="-122"/>
              </a:rPr>
              <a:t>8</a:t>
            </a:r>
            <a:endParaRPr lang="en-US" sz="24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Line 61"/>
          <p:cNvSpPr>
            <a:spLocks noChangeShapeType="1"/>
          </p:cNvSpPr>
          <p:nvPr/>
        </p:nvSpPr>
        <p:spPr bwMode="auto">
          <a:xfrm>
            <a:off x="5619750" y="32480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28" name="Line 62"/>
          <p:cNvSpPr>
            <a:spLocks noChangeShapeType="1"/>
          </p:cNvSpPr>
          <p:nvPr/>
        </p:nvSpPr>
        <p:spPr bwMode="auto">
          <a:xfrm flipH="1" flipV="1">
            <a:off x="5580063" y="3365500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129" name="Text Box 63"/>
          <p:cNvSpPr txBox="1">
            <a:spLocks noChangeArrowheads="1"/>
          </p:cNvSpPr>
          <p:nvPr/>
        </p:nvSpPr>
        <p:spPr bwMode="auto">
          <a:xfrm>
            <a:off x="6551613" y="2387600"/>
            <a:ext cx="2011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rgbClr val="000000"/>
                </a:solidFill>
                <a:ea typeface="宋体" pitchFamily="2" charset="-122"/>
              </a:rPr>
              <a:t>TLD DNS server</a:t>
            </a:r>
            <a:endParaRPr lang="en-US" sz="1600" b="0" ker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  <p:bldP spid="92" grpId="0" autoUpdateAnimBg="0"/>
      <p:bldP spid="93" grpId="0" autoUpdateAnimBg="0"/>
      <p:bldP spid="94" grpId="0" autoUpdateAnimBg="0"/>
      <p:bldP spid="95" grpId="0" autoUpdateAnimBg="0"/>
      <p:bldP spid="96" grpId="0" autoUpdateAnimBg="0"/>
      <p:bldP spid="125" grpId="0" autoUpdateAnimBg="0"/>
      <p:bldP spid="1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 Records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1240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Once a name server learns mapping, it </a:t>
            </a:r>
            <a:r>
              <a:rPr lang="en-US" sz="2400" dirty="0" smtClean="0">
                <a:solidFill>
                  <a:srgbClr val="0000FF"/>
                </a:solidFill>
              </a:rPr>
              <a:t>caches the mapping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Cache entries timeout (disappear) after some time, re-consult needed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TLD servers typically cached in local name servers</a:t>
            </a:r>
          </a:p>
          <a:p>
            <a:pPr lvl="3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A DNS resource record </a:t>
            </a:r>
            <a:r>
              <a:rPr lang="en-US" sz="2400" dirty="0" smtClean="0"/>
              <a:t>(RR)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0DB06-0691-4695-9607-3D99202A5FB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223963" y="3433763"/>
            <a:ext cx="5364162" cy="571500"/>
            <a:chOff x="0" y="0"/>
            <a:chExt cx="3379" cy="360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0" y="8"/>
              <a:ext cx="3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0" kern="0" dirty="0">
                  <a:solidFill>
                    <a:srgbClr val="000000"/>
                  </a:solidFill>
                  <a:ea typeface="宋体" pitchFamily="2" charset="-122"/>
                </a:rPr>
                <a:t>RR format: </a:t>
              </a:r>
              <a:r>
                <a:rPr lang="en-US" kern="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(name, value, type, </a:t>
              </a:r>
              <a:r>
                <a:rPr lang="en-US" kern="0" dirty="0" err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ttl</a:t>
              </a:r>
              <a:r>
                <a:rPr lang="en-US" kern="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)</a:t>
              </a:r>
              <a:endParaRPr lang="en-US" sz="2400" b="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1" y="0"/>
              <a:ext cx="3318" cy="360"/>
            </a:xfrm>
            <a:prstGeom prst="rect">
              <a:avLst/>
            </a:prstGeom>
            <a:noFill/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95288" y="4113213"/>
            <a:ext cx="85693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latin typeface="+mn-lt"/>
                <a:ea typeface="+mn-ea"/>
              </a:rPr>
              <a:t>“Name” is the domain name, “type” denotes how “value” is explained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0000"/>
                </a:solidFill>
                <a:latin typeface="+mn-lt"/>
                <a:ea typeface="+mn-ea"/>
              </a:rPr>
              <a:t>e.g. Name Server records (NS), Mail Exchangers (MX), Host IP Address (A), Canonical name (CNAME)</a:t>
            </a:r>
          </a:p>
          <a:p>
            <a:pPr marL="1600200" lvl="3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/>
            </a:pPr>
            <a:endParaRPr lang="en-US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ea typeface="+mn-ea"/>
              </a:rPr>
              <a:t>Examples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(networkutopia.com, dns1.networkutopia.com, NS, 32768)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(dns1.networkutopia.com, 212.212.212.1, A, 5600)</a:t>
            </a:r>
            <a:endParaRPr lang="en-US" sz="24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33E0A-554C-4ABC-B755-CDB8C1BC220C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Web and HTTP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Web jargons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 </a:t>
            </a:r>
            <a:r>
              <a:rPr lang="en-US" altLang="zh-CN" sz="2400" dirty="0" smtClean="0">
                <a:latin typeface="Comic Sans MS" pitchFamily="66" charset="0"/>
              </a:rPr>
              <a:t>Web page</a:t>
            </a:r>
            <a:r>
              <a:rPr lang="en-US" altLang="zh-CN" sz="2400" dirty="0" smtClean="0"/>
              <a:t> consists of </a:t>
            </a:r>
            <a:r>
              <a:rPr lang="en-US" altLang="zh-CN" sz="2400" dirty="0" smtClean="0">
                <a:latin typeface="Comic Sans MS" pitchFamily="66" charset="0"/>
              </a:rPr>
              <a:t>objects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An </a:t>
            </a:r>
            <a:r>
              <a:rPr lang="en-US" altLang="zh-CN" sz="2400" dirty="0" smtClean="0">
                <a:latin typeface="Comic Sans MS" pitchFamily="66" charset="0"/>
              </a:rPr>
              <a:t>Object</a:t>
            </a:r>
            <a:r>
              <a:rPr lang="en-US" altLang="zh-CN" sz="2400" dirty="0" smtClean="0"/>
              <a:t> can be HTML file, JPEG image, Java applet, audio file, </a:t>
            </a:r>
            <a:r>
              <a:rPr lang="en-US" altLang="zh-CN" sz="2400" dirty="0" smtClean="0">
                <a:latin typeface="Arial" charset="0"/>
              </a:rPr>
              <a:t>…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Web page</a:t>
            </a:r>
            <a:r>
              <a:rPr lang="en-US" altLang="zh-CN" sz="2400" dirty="0" smtClean="0"/>
              <a:t> is composed of </a:t>
            </a:r>
            <a:r>
              <a:rPr lang="en-US" altLang="zh-CN" sz="2400" dirty="0" smtClean="0">
                <a:latin typeface="Comic Sans MS" pitchFamily="66" charset="0"/>
              </a:rPr>
              <a:t>base HTML-file</a:t>
            </a:r>
            <a:r>
              <a:rPr lang="en-US" altLang="zh-CN" sz="2400" dirty="0" smtClean="0"/>
              <a:t> which includes several referenced </a:t>
            </a:r>
            <a:r>
              <a:rPr lang="en-US" altLang="zh-CN" sz="2400" dirty="0" smtClean="0">
                <a:latin typeface="Comic Sans MS" pitchFamily="66" charset="0"/>
              </a:rPr>
              <a:t>objects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Each object is addressable by a </a:t>
            </a:r>
            <a:r>
              <a:rPr lang="en-US" altLang="zh-CN" sz="2400" dirty="0" smtClean="0">
                <a:latin typeface="Comic Sans MS" pitchFamily="66" charset="0"/>
              </a:rPr>
              <a:t>URL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HTTP</a:t>
            </a:r>
            <a:r>
              <a:rPr lang="en-US" altLang="zh-CN" sz="2800" dirty="0" smtClean="0"/>
              <a:t> (Hypertext Transfer Protocol)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Underlying protocol of the </a:t>
            </a:r>
            <a:r>
              <a:rPr lang="en-US" altLang="zh-CN" sz="2400" dirty="0" smtClean="0">
                <a:latin typeface="Comic Sans MS" pitchFamily="66" charset="0"/>
              </a:rPr>
              <a:t>WWW</a:t>
            </a:r>
            <a:r>
              <a:rPr lang="en-US" altLang="zh-CN" sz="2400" dirty="0" smtClean="0"/>
              <a:t> (World Wide Web)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Transfer </a:t>
            </a:r>
            <a:r>
              <a:rPr lang="en-US" altLang="zh-CN" sz="2400" dirty="0" smtClean="0">
                <a:latin typeface="Comic Sans MS" pitchFamily="66" charset="0"/>
              </a:rPr>
              <a:t>objects</a:t>
            </a:r>
            <a:r>
              <a:rPr lang="en-US" altLang="zh-CN" sz="2400" dirty="0" smtClean="0"/>
              <a:t> (plain text, hypertext, audio, images, and other accessible info) over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9DC40-E371-4463-AD62-691A6CD3D008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URL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</a:t>
            </a:r>
            <a:r>
              <a:rPr lang="en-US" altLang="en-US" smtClean="0"/>
              <a:t>Uniform Resource Locator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kumimoji="1" lang="en-US" altLang="zh-CN" sz="2800" dirty="0" smtClean="0"/>
              <a:t>A </a:t>
            </a:r>
            <a:r>
              <a:rPr kumimoji="1" lang="en-US" altLang="zh-CN" sz="2800" dirty="0" smtClean="0">
                <a:solidFill>
                  <a:schemeClr val="hlink"/>
                </a:solidFill>
              </a:rPr>
              <a:t>unique identifier for an </a:t>
            </a:r>
            <a:r>
              <a:rPr kumimoji="1" lang="en-US" altLang="zh-CN" sz="2800" dirty="0" smtClean="0">
                <a:solidFill>
                  <a:schemeClr val="hlink"/>
                </a:solidFill>
                <a:latin typeface="Comic Sans MS" pitchFamily="66" charset="0"/>
              </a:rPr>
              <a:t>object</a:t>
            </a:r>
            <a:r>
              <a:rPr kumimoji="1" lang="en-US" altLang="zh-CN" sz="2800" dirty="0" smtClean="0"/>
              <a:t> on </a:t>
            </a:r>
            <a:r>
              <a:rPr kumimoji="1" lang="en-US" altLang="zh-CN" sz="2800" dirty="0" smtClean="0">
                <a:latin typeface="Comic Sans MS" pitchFamily="66" charset="0"/>
              </a:rPr>
              <a:t>WWW</a:t>
            </a:r>
          </a:p>
          <a:p>
            <a:pPr lvl="3" eaLnBrk="1" hangingPunct="1">
              <a:defRPr/>
            </a:pPr>
            <a:endParaRPr kumimoji="1"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kumimoji="1" lang="en-US" altLang="zh-CN" sz="2800" dirty="0" smtClean="0"/>
              <a:t>URL format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kumimoji="1" lang="en-US" altLang="en-US" sz="2400" dirty="0" smtClean="0">
                <a:solidFill>
                  <a:schemeClr val="folHlink"/>
                </a:solidFill>
                <a:latin typeface="Comic Sans MS" pitchFamily="66" charset="0"/>
              </a:rPr>
              <a:t>&lt;protocol&gt;://&lt;host&gt;:&lt;port&gt;/&lt;path&gt;?</a:t>
            </a:r>
            <a:r>
              <a:rPr kumimoji="1" lang="en-US" altLang="en-US" sz="2400" dirty="0" err="1" smtClean="0">
                <a:solidFill>
                  <a:schemeClr val="folHlink"/>
                </a:solidFill>
                <a:latin typeface="Comic Sans MS" pitchFamily="66" charset="0"/>
              </a:rPr>
              <a:t>query_string</a:t>
            </a:r>
            <a:endParaRPr kumimoji="1" lang="en-US" altLang="zh-CN" sz="2400" dirty="0" smtClean="0">
              <a:solidFill>
                <a:schemeClr val="folHlink"/>
              </a:solidFill>
              <a:latin typeface="Comic Sans MS" pitchFamily="66" charset="0"/>
            </a:endParaRPr>
          </a:p>
          <a:p>
            <a:pPr lvl="1" eaLnBrk="1" hangingPunct="1">
              <a:defRPr/>
            </a:pPr>
            <a:r>
              <a:rPr kumimoji="1" lang="en-US" altLang="zh-CN" sz="2400" dirty="0" smtClean="0">
                <a:latin typeface="Comic Sans MS" pitchFamily="66" charset="0"/>
              </a:rPr>
              <a:t>Protocol</a:t>
            </a:r>
            <a:r>
              <a:rPr kumimoji="1" lang="en-US" altLang="zh-CN" sz="2400" dirty="0" smtClean="0"/>
              <a:t>: method for transmission or interpretation of the </a:t>
            </a:r>
            <a:r>
              <a:rPr kumimoji="1" lang="en-US" altLang="zh-CN" sz="2400" dirty="0" smtClean="0">
                <a:latin typeface="Comic Sans MS" pitchFamily="66" charset="0"/>
              </a:rPr>
              <a:t>object</a:t>
            </a:r>
            <a:r>
              <a:rPr kumimoji="1" lang="en-US" altLang="zh-CN" sz="2400" dirty="0" smtClean="0"/>
              <a:t>, e.g. http, ftp, Gopher</a:t>
            </a:r>
          </a:p>
          <a:p>
            <a:pPr lvl="1" eaLnBrk="1" hangingPunct="1">
              <a:defRPr/>
            </a:pPr>
            <a:r>
              <a:rPr kumimoji="1" lang="en-US" altLang="zh-CN" sz="2400" dirty="0" smtClean="0">
                <a:latin typeface="Comic Sans MS" pitchFamily="66" charset="0"/>
              </a:rPr>
              <a:t>Host</a:t>
            </a:r>
            <a:r>
              <a:rPr kumimoji="1" lang="en-US" altLang="zh-CN" sz="2400" dirty="0" smtClean="0"/>
              <a:t>: </a:t>
            </a:r>
            <a:r>
              <a:rPr kumimoji="1" lang="en-US" altLang="zh-CN" sz="2400" dirty="0" smtClean="0">
                <a:latin typeface="Comic Sans MS" pitchFamily="66" charset="0"/>
              </a:rPr>
              <a:t>DNS</a:t>
            </a:r>
            <a:r>
              <a:rPr kumimoji="1" lang="en-US" altLang="zh-CN" sz="2400" dirty="0" smtClean="0"/>
              <a:t> name or </a:t>
            </a:r>
            <a:r>
              <a:rPr kumimoji="1" lang="en-US" altLang="zh-CN" sz="2400" dirty="0" smtClean="0">
                <a:latin typeface="Comic Sans MS" pitchFamily="66" charset="0"/>
              </a:rPr>
              <a:t>IP</a:t>
            </a:r>
            <a:r>
              <a:rPr kumimoji="1" lang="en-US" altLang="zh-CN" sz="2400" dirty="0" smtClean="0"/>
              <a:t> address of the host where </a:t>
            </a:r>
            <a:r>
              <a:rPr kumimoji="1" lang="en-US" altLang="zh-CN" sz="2400" dirty="0" smtClean="0">
                <a:latin typeface="Comic Sans MS" pitchFamily="66" charset="0"/>
              </a:rPr>
              <a:t>object</a:t>
            </a:r>
            <a:r>
              <a:rPr kumimoji="1" lang="en-US" altLang="zh-CN" sz="2400" dirty="0" smtClean="0"/>
              <a:t> resides</a:t>
            </a:r>
          </a:p>
          <a:p>
            <a:pPr lvl="3" eaLnBrk="1" hangingPunct="1">
              <a:defRPr/>
            </a:pPr>
            <a:endParaRPr kumimoji="1" lang="en-US" altLang="zh-CN" sz="1600" dirty="0" smtClean="0"/>
          </a:p>
          <a:p>
            <a:pPr lvl="1" eaLnBrk="1" hangingPunct="1">
              <a:defRPr/>
            </a:pPr>
            <a:r>
              <a:rPr kumimoji="1" lang="en-US" altLang="zh-CN" sz="2400" dirty="0" smtClean="0">
                <a:latin typeface="Comic Sans MS" pitchFamily="66" charset="0"/>
              </a:rPr>
              <a:t>Path</a:t>
            </a:r>
            <a:r>
              <a:rPr kumimoji="1" lang="en-US" altLang="zh-CN" sz="2400" dirty="0" smtClean="0"/>
              <a:t>: pathname of the file that contains the </a:t>
            </a:r>
            <a:r>
              <a:rPr kumimoji="1" lang="en-US" altLang="zh-CN" sz="2400" dirty="0" smtClean="0">
                <a:latin typeface="Comic Sans MS" pitchFamily="66" charset="0"/>
              </a:rPr>
              <a:t>object</a:t>
            </a:r>
          </a:p>
          <a:p>
            <a:pPr lvl="1" eaLnBrk="1" hangingPunct="1">
              <a:defRPr/>
            </a:pPr>
            <a:r>
              <a:rPr kumimoji="1" lang="en-US" altLang="en-US" sz="2400" dirty="0" err="1" smtClean="0">
                <a:solidFill>
                  <a:srgbClr val="FF0000"/>
                </a:solidFill>
                <a:latin typeface="Comic Sans MS" pitchFamily="66" charset="0"/>
              </a:rPr>
              <a:t>Query_string</a:t>
            </a:r>
            <a:r>
              <a:rPr kumimoji="1" lang="en-US" altLang="en-US" sz="2400" dirty="0" smtClean="0"/>
              <a:t>:</a:t>
            </a:r>
            <a:r>
              <a:rPr kumimoji="1" lang="en-US" altLang="en-US" sz="2400" dirty="0" smtClean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2400" dirty="0" smtClean="0"/>
              <a:t>name/value pairs sent to app on the server</a:t>
            </a:r>
            <a:endParaRPr kumimoji="1" lang="en-US" altLang="zh-CN" sz="2400" dirty="0" smtClean="0">
              <a:latin typeface="Comic Sans MS" pitchFamily="66" charset="0"/>
            </a:endParaRPr>
          </a:p>
          <a:p>
            <a:pPr lvl="3" eaLnBrk="1" hangingPunct="1">
              <a:defRPr/>
            </a:pPr>
            <a:endParaRPr kumimoji="1"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kumimoji="1" lang="en-US" altLang="zh-CN" sz="2800" dirty="0" smtClean="0"/>
              <a:t>An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kumimoji="1" lang="en-US" altLang="en-US" sz="2400" dirty="0" smtClean="0">
                <a:latin typeface="Comic Sans MS" pitchFamily="66" charset="0"/>
              </a:rPr>
              <a:t>http://www.nju.edu.cn</a:t>
            </a:r>
            <a:r>
              <a:rPr kumimoji="1" lang="en-US" altLang="zh-CN" sz="2400" dirty="0" smtClean="0">
                <a:latin typeface="Comic Sans MS" pitchFamily="66" charset="0"/>
              </a:rPr>
              <a:t>:8080</a:t>
            </a:r>
            <a:r>
              <a:rPr kumimoji="1" lang="en-US" altLang="en-US" sz="2400" dirty="0" smtClean="0">
                <a:latin typeface="Comic Sans MS" pitchFamily="66" charset="0"/>
              </a:rPr>
              <a:t>/somedir/page.htm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E830-438D-49D8-A70C-4FC030EC790C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71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Overview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608512" cy="4895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 smtClean="0">
                <a:latin typeface="Comic Sans MS" pitchFamily="66" charset="0"/>
              </a:rPr>
              <a:t>Web</a:t>
            </a:r>
            <a:r>
              <a:rPr lang="en-US" altLang="zh-CN" sz="2000" dirty="0" smtClean="0"/>
              <a:t>'s application layer protocol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 smtClean="0"/>
              <a:t>Uses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itchFamily="66" charset="0"/>
              </a:rPr>
              <a:t>TCP</a:t>
            </a:r>
            <a:r>
              <a:rPr lang="en-US" altLang="zh-CN" sz="2000" dirty="0" smtClean="0">
                <a:solidFill>
                  <a:srgbClr val="FF0000"/>
                </a:solidFill>
              </a:rPr>
              <a:t> connections</a:t>
            </a:r>
          </a:p>
          <a:p>
            <a:pPr lvl="2" eaLnBrk="1" hangingPunct="1">
              <a:lnSpc>
                <a:spcPct val="12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 smtClean="0"/>
              <a:t>Client/Server model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  <a:latin typeface="Comic Sans MS" pitchFamily="66" charset="0"/>
              </a:rPr>
              <a:t>Client: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Comic Sans MS" pitchFamily="66" charset="0"/>
              </a:rPr>
              <a:t>browser</a:t>
            </a:r>
            <a:r>
              <a:rPr lang="en-US" altLang="zh-CN" sz="2000" dirty="0" smtClean="0"/>
              <a:t> that requests, receives, “displays” Web </a:t>
            </a:r>
            <a:r>
              <a:rPr lang="en-US" altLang="zh-CN" sz="2000" dirty="0" smtClean="0">
                <a:latin typeface="Comic Sans MS" pitchFamily="66" charset="0"/>
              </a:rPr>
              <a:t>objects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  <a:latin typeface="Comic Sans MS" pitchFamily="66" charset="0"/>
              </a:rPr>
              <a:t>Server:</a:t>
            </a:r>
            <a:r>
              <a:rPr lang="en-US" altLang="zh-CN" sz="2000" dirty="0" smtClean="0"/>
              <a:t> Web server sends </a:t>
            </a:r>
            <a:r>
              <a:rPr lang="en-US" altLang="zh-CN" sz="2000" dirty="0" smtClean="0">
                <a:latin typeface="Comic Sans MS" pitchFamily="66" charset="0"/>
              </a:rPr>
              <a:t>objects</a:t>
            </a:r>
            <a:r>
              <a:rPr lang="en-US" altLang="zh-CN" sz="2000" dirty="0" smtClean="0"/>
              <a:t> in response to requests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dirty="0" smtClean="0">
                <a:latin typeface="Comic Sans MS" pitchFamily="66" charset="0"/>
              </a:rPr>
              <a:t>HTTP</a:t>
            </a:r>
            <a:r>
              <a:rPr lang="en-US" altLang="zh-CN" sz="2000" dirty="0" smtClean="0"/>
              <a:t> versions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1800" dirty="0" smtClean="0">
                <a:latin typeface="Comic Sans MS" pitchFamily="66" charset="0"/>
              </a:rPr>
              <a:t>HTTP 1.0</a:t>
            </a:r>
            <a:r>
              <a:rPr lang="en-US" altLang="zh-CN" sz="1800" dirty="0" smtClean="0"/>
              <a:t>: RFC 1945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1800" dirty="0" smtClean="0">
                <a:latin typeface="Comic Sans MS" pitchFamily="66" charset="0"/>
              </a:rPr>
              <a:t>HTTP 1.1</a:t>
            </a:r>
            <a:r>
              <a:rPr lang="en-US" altLang="zh-CN" sz="1800" dirty="0" smtClean="0"/>
              <a:t>: RFC 2068</a:t>
            </a: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4756150" y="1866900"/>
            <a:ext cx="4100513" cy="3938588"/>
            <a:chOff x="4756150" y="1866900"/>
            <a:chExt cx="4100513" cy="3938588"/>
          </a:xfrm>
        </p:grpSpPr>
        <p:graphicFrame>
          <p:nvGraphicFramePr>
            <p:cNvPr id="171010" name="Object 29"/>
            <p:cNvGraphicFramePr>
              <a:graphicFrameLocks noChangeAspect="1"/>
            </p:cNvGraphicFramePr>
            <p:nvPr/>
          </p:nvGraphicFramePr>
          <p:xfrm>
            <a:off x="4906963" y="1866900"/>
            <a:ext cx="752475" cy="596900"/>
          </p:xfrm>
          <a:graphic>
            <a:graphicData uri="http://schemas.openxmlformats.org/presentationml/2006/ole">
              <p:oleObj spid="_x0000_s171010" name="Clip" r:id="rId3" imgW="1305626" imgH="1082835" progId="">
                <p:embed/>
              </p:oleObj>
            </a:graphicData>
          </a:graphic>
        </p:graphicFrame>
        <p:sp>
          <p:nvSpPr>
            <p:cNvPr id="171016" name="Text Box 30"/>
            <p:cNvSpPr txBox="1">
              <a:spLocks noChangeArrowheads="1"/>
            </p:cNvSpPr>
            <p:nvPr/>
          </p:nvSpPr>
          <p:spPr bwMode="auto">
            <a:xfrm>
              <a:off x="4756150" y="2462213"/>
              <a:ext cx="11620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PC running</a:t>
              </a:r>
            </a:p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Explorer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71011" name="Object 31"/>
            <p:cNvGraphicFramePr>
              <a:graphicFrameLocks noChangeAspect="1"/>
            </p:cNvGraphicFramePr>
            <p:nvPr/>
          </p:nvGraphicFramePr>
          <p:xfrm>
            <a:off x="5002213" y="4562475"/>
            <a:ext cx="752475" cy="596900"/>
          </p:xfrm>
          <a:graphic>
            <a:graphicData uri="http://schemas.openxmlformats.org/presentationml/2006/ole">
              <p:oleObj spid="_x0000_s171011" name="Clip" r:id="rId4" imgW="1305626" imgH="1082835" progId="">
                <p:embed/>
              </p:oleObj>
            </a:graphicData>
          </a:graphic>
        </p:graphicFrame>
        <p:sp>
          <p:nvSpPr>
            <p:cNvPr id="171017" name="Text Box 32"/>
            <p:cNvSpPr txBox="1">
              <a:spLocks noChangeArrowheads="1"/>
            </p:cNvSpPr>
            <p:nvPr/>
          </p:nvSpPr>
          <p:spPr bwMode="auto">
            <a:xfrm>
              <a:off x="7473950" y="3843338"/>
              <a:ext cx="1382713" cy="1069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Server </a:t>
              </a:r>
            </a:p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running</a:t>
              </a:r>
            </a:p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Apache Web</a:t>
              </a:r>
            </a:p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server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71018" name="Group 33"/>
            <p:cNvGrpSpPr>
              <a:grpSpLocks/>
            </p:cNvGrpSpPr>
            <p:nvPr/>
          </p:nvGrpSpPr>
          <p:grpSpPr bwMode="auto">
            <a:xfrm>
              <a:off x="7893050" y="2732088"/>
              <a:ext cx="504825" cy="1071562"/>
              <a:chOff x="4180" y="783"/>
              <a:chExt cx="150" cy="307"/>
            </a:xfrm>
          </p:grpSpPr>
          <p:sp>
            <p:nvSpPr>
              <p:cNvPr id="171028" name="AutoShape 3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71029" name="Rectangle 3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71030" name="Rectangle 3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71031" name="AutoShape 3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71032" name="Line 3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3" name="Line 3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4" name="Rectangle 4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71035" name="Rectangle 4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  <p:sp>
          <p:nvSpPr>
            <p:cNvPr id="171019" name="Line 42"/>
            <p:cNvSpPr>
              <a:spLocks noChangeShapeType="1"/>
            </p:cNvSpPr>
            <p:nvPr/>
          </p:nvSpPr>
          <p:spPr bwMode="auto">
            <a:xfrm>
              <a:off x="5726113" y="2139950"/>
              <a:ext cx="2085975" cy="9620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0" name="Line 43"/>
            <p:cNvSpPr>
              <a:spLocks noChangeShapeType="1"/>
            </p:cNvSpPr>
            <p:nvPr/>
          </p:nvSpPr>
          <p:spPr bwMode="auto">
            <a:xfrm flipH="1" flipV="1">
              <a:off x="5783263" y="2339975"/>
              <a:ext cx="1971675" cy="904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1" name="Line 44"/>
            <p:cNvSpPr>
              <a:spLocks noChangeShapeType="1"/>
            </p:cNvSpPr>
            <p:nvPr/>
          </p:nvSpPr>
          <p:spPr bwMode="auto">
            <a:xfrm flipV="1">
              <a:off x="5716588" y="3511550"/>
              <a:ext cx="2047875" cy="10953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2" name="Line 45"/>
            <p:cNvSpPr>
              <a:spLocks noChangeShapeType="1"/>
            </p:cNvSpPr>
            <p:nvPr/>
          </p:nvSpPr>
          <p:spPr bwMode="auto">
            <a:xfrm flipH="1">
              <a:off x="5792788" y="3635375"/>
              <a:ext cx="2047875" cy="11334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3" name="Text Box 46"/>
            <p:cNvSpPr txBox="1">
              <a:spLocks noChangeArrowheads="1"/>
            </p:cNvSpPr>
            <p:nvPr/>
          </p:nvSpPr>
          <p:spPr bwMode="auto">
            <a:xfrm>
              <a:off x="4903788" y="5224463"/>
              <a:ext cx="1322387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Mac running</a:t>
              </a:r>
            </a:p>
            <a:p>
              <a:pPr algn="ctr" eaLnBrk="0" hangingPunct="0"/>
              <a:r>
                <a:rPr lang="en-US" altLang="zh-CN" sz="1600" b="0">
                  <a:solidFill>
                    <a:srgbClr val="000000"/>
                  </a:solidFill>
                </a:rPr>
                <a:t>Navigator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1024" name="Text Box 47"/>
            <p:cNvSpPr txBox="1">
              <a:spLocks noChangeArrowheads="1"/>
            </p:cNvSpPr>
            <p:nvPr/>
          </p:nvSpPr>
          <p:spPr bwMode="auto">
            <a:xfrm rot="1422049">
              <a:off x="6080125" y="2300288"/>
              <a:ext cx="1509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request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1025" name="Text Box 48"/>
            <p:cNvSpPr txBox="1">
              <a:spLocks noChangeArrowheads="1"/>
            </p:cNvSpPr>
            <p:nvPr/>
          </p:nvSpPr>
          <p:spPr bwMode="auto">
            <a:xfrm rot="-1692639">
              <a:off x="5870575" y="3795713"/>
              <a:ext cx="15097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request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1026" name="Text Box 49"/>
            <p:cNvSpPr txBox="1">
              <a:spLocks noChangeArrowheads="1"/>
            </p:cNvSpPr>
            <p:nvPr/>
          </p:nvSpPr>
          <p:spPr bwMode="auto">
            <a:xfrm rot="1411598">
              <a:off x="5892800" y="2747963"/>
              <a:ext cx="1620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response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1027" name="Text Box 50"/>
            <p:cNvSpPr txBox="1">
              <a:spLocks noChangeArrowheads="1"/>
            </p:cNvSpPr>
            <p:nvPr/>
          </p:nvSpPr>
          <p:spPr bwMode="auto">
            <a:xfrm rot="-1737783">
              <a:off x="6073775" y="4129088"/>
              <a:ext cx="1620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response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5A926-3396-4995-AFB5-728E65794CEC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HTTP Procedure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Based on </a:t>
            </a: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TCP</a:t>
            </a:r>
            <a:r>
              <a:rPr lang="en-US" altLang="zh-CN" sz="2800" dirty="0" smtClean="0">
                <a:solidFill>
                  <a:schemeClr val="folHlink"/>
                </a:solidFill>
              </a:rPr>
              <a:t> connection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Client initiates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connection (creates socket) to server, use port </a:t>
            </a:r>
            <a:r>
              <a:rPr lang="en-US" altLang="zh-CN" sz="2400" dirty="0" smtClean="0">
                <a:latin typeface="Comic Sans MS" pitchFamily="66" charset="0"/>
              </a:rPr>
              <a:t>80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Server accepts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connection from client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HTTP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exchanged between browser (</a:t>
            </a:r>
            <a:r>
              <a:rPr lang="en-US" altLang="zh-CN" sz="2400" dirty="0" smtClean="0">
                <a:latin typeface="Comic Sans MS" pitchFamily="66" charset="0"/>
              </a:rPr>
              <a:t>HTTP</a:t>
            </a:r>
            <a:r>
              <a:rPr lang="en-US" altLang="zh-CN" sz="2400" dirty="0" smtClean="0"/>
              <a:t> client) and </a:t>
            </a:r>
            <a:r>
              <a:rPr lang="en-US" altLang="zh-CN" sz="2400" dirty="0" smtClean="0">
                <a:latin typeface="Comic Sans MS" pitchFamily="66" charset="0"/>
              </a:rPr>
              <a:t>Web</a:t>
            </a:r>
            <a:r>
              <a:rPr lang="en-US" altLang="zh-CN" sz="2400" dirty="0" smtClean="0"/>
              <a:t> server (</a:t>
            </a:r>
            <a:r>
              <a:rPr lang="en-US" altLang="zh-CN" sz="2400" dirty="0" smtClean="0">
                <a:latin typeface="Comic Sans MS" pitchFamily="66" charset="0"/>
              </a:rPr>
              <a:t>HTTP</a:t>
            </a:r>
            <a:r>
              <a:rPr lang="en-US" altLang="zh-CN" sz="2400" dirty="0" smtClean="0"/>
              <a:t> server)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connection closed by server after that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HTTP is </a:t>
            </a:r>
            <a:r>
              <a:rPr lang="en-US" altLang="zh-CN" sz="2800" dirty="0" smtClean="0">
                <a:solidFill>
                  <a:schemeClr val="hlink"/>
                </a:solidFill>
              </a:rPr>
              <a:t>stateless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Each transaction </a:t>
            </a:r>
            <a:r>
              <a:rPr lang="en-US" altLang="zh-CN" sz="2400" dirty="0" smtClean="0"/>
              <a:t>(connection) </a:t>
            </a:r>
            <a:r>
              <a:rPr lang="en-US" altLang="en-US" sz="2400" dirty="0" smtClean="0"/>
              <a:t>treated independently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Server maintains no information about past client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4F5D3-8C25-4E2E-972C-89CCE808B197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HTTP Connections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Nonpersistent </a:t>
            </a:r>
            <a:r>
              <a:rPr lang="en-US" altLang="zh-CN" smtClean="0">
                <a:solidFill>
                  <a:schemeClr val="folHlink"/>
                </a:solidFill>
                <a:latin typeface="Comic Sans MS" pitchFamily="66" charset="0"/>
              </a:rPr>
              <a:t>HTTP</a:t>
            </a:r>
          </a:p>
          <a:p>
            <a:pPr lvl="1" eaLnBrk="1" hangingPunct="1"/>
            <a:r>
              <a:rPr lang="en-US" altLang="zh-CN" smtClean="0"/>
              <a:t>At most one object is sent over a </a:t>
            </a:r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connection</a:t>
            </a:r>
          </a:p>
          <a:p>
            <a:pPr lvl="1" eaLnBrk="1" hangingPunct="1"/>
            <a:r>
              <a:rPr lang="en-US" altLang="zh-CN" smtClean="0"/>
              <a:t>By Http 1.0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Persistent </a:t>
            </a:r>
            <a:r>
              <a:rPr lang="en-US" altLang="zh-CN" smtClean="0">
                <a:solidFill>
                  <a:schemeClr val="folHlink"/>
                </a:solidFill>
                <a:latin typeface="Comic Sans MS" pitchFamily="66" charset="0"/>
              </a:rPr>
              <a:t>HTTP</a:t>
            </a:r>
          </a:p>
          <a:p>
            <a:pPr lvl="1" eaLnBrk="1" hangingPunct="1"/>
            <a:r>
              <a:rPr lang="en-US" altLang="zh-CN" smtClean="0"/>
              <a:t>Multiple objects can be sent over single </a:t>
            </a:r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connection between client and server</a:t>
            </a:r>
          </a:p>
          <a:p>
            <a:pPr lvl="1" eaLnBrk="1" hangingPunct="1"/>
            <a:r>
              <a:rPr lang="en-US" altLang="zh-CN" smtClean="0">
                <a:latin typeface="Comic Sans MS" pitchFamily="66" charset="0"/>
              </a:rPr>
              <a:t>HTTP 1.1</a:t>
            </a:r>
            <a:r>
              <a:rPr lang="en-US" altLang="zh-CN" smtClean="0"/>
              <a:t> uses persistent connections in default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9CE2A-B814-4868-8005-A242E5026B99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Nonpersistent HTTP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When user enters </a:t>
            </a:r>
            <a:r>
              <a:rPr lang="en-US" altLang="zh-CN" sz="2000" smtClean="0">
                <a:latin typeface="Comic Sans MS" pitchFamily="66" charset="0"/>
              </a:rPr>
              <a:t>URL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Comic Sans MS" pitchFamily="66" charset="0"/>
              </a:rPr>
              <a:t>http://www.someSchool.edu/someDepartment/home.index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31838" y="2016125"/>
            <a:ext cx="2520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Http Client (Browser)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867400" y="2054225"/>
            <a:ext cx="1519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Http Server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323850" y="2405063"/>
            <a:ext cx="3943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1a</a:t>
            </a:r>
            <a:r>
              <a:rPr lang="en-US" altLang="zh-CN" b="0">
                <a:solidFill>
                  <a:srgbClr val="FF0000"/>
                </a:solidFill>
                <a:latin typeface="Tahoma" pitchFamily="34" charset="0"/>
              </a:rPr>
              <a:t>.</a:t>
            </a:r>
            <a:r>
              <a:rPr lang="en-US" altLang="zh-CN" b="0">
                <a:latin typeface="Tahoma" pitchFamily="34" charset="0"/>
              </a:rPr>
              <a:t> </a:t>
            </a:r>
            <a:r>
              <a:rPr lang="en-US" altLang="zh-CN" b="0"/>
              <a:t>C</a:t>
            </a:r>
            <a:r>
              <a:rPr lang="en-US" altLang="zh-CN" b="0">
                <a:latin typeface="Tahoma" pitchFamily="34" charset="0"/>
              </a:rPr>
              <a:t> initiates TCP connection to </a:t>
            </a:r>
            <a:r>
              <a:rPr lang="en-US" altLang="zh-CN" b="0"/>
              <a:t>S</a:t>
            </a:r>
            <a:r>
              <a:rPr lang="en-US" altLang="zh-CN" b="0">
                <a:latin typeface="Tahoma" pitchFamily="34" charset="0"/>
              </a:rPr>
              <a:t> at </a:t>
            </a:r>
            <a:r>
              <a:rPr lang="en-US" altLang="zh-CN" b="0"/>
              <a:t>www.someSchool.edu</a:t>
            </a:r>
            <a:r>
              <a:rPr lang="en-US" altLang="zh-CN" b="0">
                <a:latin typeface="Arial" charset="0"/>
              </a:rPr>
              <a:t> on port </a:t>
            </a:r>
            <a:r>
              <a:rPr lang="en-US" altLang="zh-CN" b="0">
                <a:latin typeface="Tahoma" pitchFamily="34" charset="0"/>
              </a:rPr>
              <a:t>80</a:t>
            </a:r>
            <a:endParaRPr lang="en-US" altLang="zh-CN" sz="2000" b="0">
              <a:latin typeface="Tahoma" pitchFamily="34" charset="0"/>
            </a:endParaRP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4787900" y="2636838"/>
            <a:ext cx="41227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1b</a:t>
            </a:r>
            <a:r>
              <a:rPr lang="en-US" altLang="zh-CN" b="0">
                <a:solidFill>
                  <a:srgbClr val="FF0000"/>
                </a:solidFill>
                <a:latin typeface="Tahoma" pitchFamily="34" charset="0"/>
              </a:rPr>
              <a:t>.</a:t>
            </a:r>
            <a:r>
              <a:rPr lang="en-US" altLang="zh-CN" b="0">
                <a:latin typeface="Tahoma" pitchFamily="34" charset="0"/>
              </a:rPr>
              <a:t> </a:t>
            </a:r>
            <a:r>
              <a:rPr lang="en-US" altLang="zh-CN" b="0"/>
              <a:t>S</a:t>
            </a:r>
            <a:r>
              <a:rPr lang="en-US" altLang="zh-CN" b="0">
                <a:latin typeface="Tahoma" pitchFamily="34" charset="0"/>
              </a:rPr>
              <a:t> at </a:t>
            </a:r>
            <a:r>
              <a:rPr lang="en-US" altLang="zh-CN" b="0"/>
              <a:t>www.someSchool.edu</a:t>
            </a:r>
            <a:r>
              <a:rPr lang="en-US" altLang="zh-CN" b="0">
                <a:latin typeface="Arial" charset="0"/>
              </a:rPr>
              <a:t> listening at port </a:t>
            </a:r>
            <a:r>
              <a:rPr lang="en-US" altLang="zh-CN" b="0">
                <a:latin typeface="Tahoma" pitchFamily="34" charset="0"/>
              </a:rPr>
              <a:t>80, </a:t>
            </a:r>
            <a:r>
              <a:rPr lang="en-US" altLang="zh-CN" b="0">
                <a:latin typeface="Arial" charset="0"/>
              </a:rPr>
              <a:t>accepts connection, notifying </a:t>
            </a:r>
            <a:r>
              <a:rPr lang="en-US" altLang="zh-CN" b="0"/>
              <a:t>C</a:t>
            </a:r>
          </a:p>
        </p:txBody>
      </p:sp>
      <p:sp>
        <p:nvSpPr>
          <p:cNvPr id="603146" name="Rectangle 10"/>
          <p:cNvSpPr>
            <a:spLocks noChangeArrowheads="1"/>
          </p:cNvSpPr>
          <p:nvPr/>
        </p:nvSpPr>
        <p:spPr bwMode="auto">
          <a:xfrm>
            <a:off x="358775" y="3465513"/>
            <a:ext cx="38528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2.</a:t>
            </a:r>
            <a:r>
              <a:rPr lang="en-US" altLang="zh-CN" b="0">
                <a:latin typeface="Tahoma" pitchFamily="34" charset="0"/>
              </a:rPr>
              <a:t> </a:t>
            </a:r>
            <a:r>
              <a:rPr lang="en-US" altLang="zh-CN" b="0"/>
              <a:t>C</a:t>
            </a:r>
            <a:r>
              <a:rPr lang="en-US" altLang="zh-CN" b="0">
                <a:latin typeface="Tahoma" pitchFamily="34" charset="0"/>
              </a:rPr>
              <a:t> sends HTTP </a:t>
            </a:r>
            <a:r>
              <a:rPr lang="en-US" altLang="zh-CN" b="0">
                <a:solidFill>
                  <a:schemeClr val="folHlink"/>
                </a:solidFill>
              </a:rPr>
              <a:t>request</a:t>
            </a:r>
            <a:r>
              <a:rPr lang="en-US" altLang="zh-CN" b="0" i="1">
                <a:solidFill>
                  <a:schemeClr val="folHlink"/>
                </a:solidFill>
              </a:rPr>
              <a:t> </a:t>
            </a:r>
            <a:r>
              <a:rPr lang="en-US" altLang="zh-CN" b="0">
                <a:latin typeface="Tahoma" pitchFamily="34" charset="0"/>
              </a:rPr>
              <a:t>msg indicating that C wants object </a:t>
            </a:r>
            <a:r>
              <a:rPr lang="en-US" altLang="zh-CN" b="0"/>
              <a:t>someDepartment/home.index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4787900" y="3878263"/>
            <a:ext cx="406241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3.</a:t>
            </a:r>
            <a:r>
              <a:rPr lang="en-US" altLang="zh-CN" b="0">
                <a:latin typeface="Tahoma" pitchFamily="34" charset="0"/>
              </a:rPr>
              <a:t> </a:t>
            </a:r>
            <a:r>
              <a:rPr lang="en-US" altLang="zh-CN" b="0"/>
              <a:t>S</a:t>
            </a:r>
            <a:r>
              <a:rPr lang="en-US" altLang="zh-CN" b="0">
                <a:latin typeface="Tahoma" pitchFamily="34" charset="0"/>
              </a:rPr>
              <a:t> receives </a:t>
            </a:r>
            <a:r>
              <a:rPr lang="en-US" altLang="zh-CN" b="0"/>
              <a:t>request</a:t>
            </a:r>
            <a:r>
              <a:rPr lang="en-US" altLang="zh-CN" b="0">
                <a:latin typeface="Tahoma" pitchFamily="34" charset="0"/>
              </a:rPr>
              <a:t> msg, forms </a:t>
            </a:r>
            <a:r>
              <a:rPr lang="en-US" altLang="zh-CN" b="0">
                <a:solidFill>
                  <a:schemeClr val="folHlink"/>
                </a:solidFill>
              </a:rPr>
              <a:t>response</a:t>
            </a:r>
            <a:r>
              <a:rPr lang="en-US" altLang="zh-CN" b="0" i="1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b="0">
                <a:latin typeface="Tahoma" pitchFamily="34" charset="0"/>
              </a:rPr>
              <a:t>msg containing requested object, and sends back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4787900" y="4868863"/>
            <a:ext cx="406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4.</a:t>
            </a:r>
            <a:r>
              <a:rPr lang="en-US" altLang="zh-CN" b="0">
                <a:latin typeface="Tahoma" pitchFamily="34" charset="0"/>
              </a:rPr>
              <a:t> </a:t>
            </a:r>
            <a:r>
              <a:rPr lang="en-US" altLang="zh-CN" b="0"/>
              <a:t>S</a:t>
            </a:r>
            <a:r>
              <a:rPr lang="en-US" altLang="zh-CN" b="0">
                <a:latin typeface="Tahoma" pitchFamily="34" charset="0"/>
              </a:rPr>
              <a:t> closes TCP connection</a:t>
            </a:r>
          </a:p>
        </p:txBody>
      </p:sp>
      <p:sp>
        <p:nvSpPr>
          <p:cNvPr id="603149" name="Rectangle 13"/>
          <p:cNvSpPr>
            <a:spLocks noChangeArrowheads="1"/>
          </p:cNvSpPr>
          <p:nvPr/>
        </p:nvSpPr>
        <p:spPr bwMode="auto">
          <a:xfrm>
            <a:off x="365125" y="4724400"/>
            <a:ext cx="406241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5.</a:t>
            </a:r>
            <a:r>
              <a:rPr lang="en-US" altLang="zh-CN" b="0">
                <a:latin typeface="Tahoma" pitchFamily="34" charset="0"/>
              </a:rPr>
              <a:t> </a:t>
            </a:r>
            <a:r>
              <a:rPr lang="en-US" altLang="zh-CN" b="0"/>
              <a:t>C</a:t>
            </a:r>
            <a:r>
              <a:rPr lang="en-US" altLang="zh-CN" b="0">
                <a:latin typeface="Tahoma" pitchFamily="34" charset="0"/>
              </a:rPr>
              <a:t> receives </a:t>
            </a:r>
            <a:r>
              <a:rPr lang="en-US" altLang="zh-CN" b="0"/>
              <a:t>response</a:t>
            </a:r>
            <a:r>
              <a:rPr lang="en-US" altLang="zh-CN" b="0">
                <a:latin typeface="Tahoma" pitchFamily="34" charset="0"/>
              </a:rPr>
              <a:t> msg, parses and displays </a:t>
            </a:r>
            <a:r>
              <a:rPr lang="en-US" altLang="zh-CN" b="0"/>
              <a:t>html file</a:t>
            </a:r>
            <a:r>
              <a:rPr lang="en-US" altLang="zh-CN" b="0">
                <a:latin typeface="Tahoma" pitchFamily="34" charset="0"/>
              </a:rPr>
              <a:t>, finds 10 referenced </a:t>
            </a:r>
            <a:r>
              <a:rPr lang="en-US" altLang="zh-CN" b="0"/>
              <a:t>jpeg</a:t>
            </a:r>
            <a:r>
              <a:rPr lang="en-US" altLang="zh-CN" b="0">
                <a:latin typeface="Tahoma" pitchFamily="34" charset="0"/>
              </a:rPr>
              <a:t> objects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358775" y="5805488"/>
            <a:ext cx="40624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itchFamily="34" charset="0"/>
              </a:rPr>
              <a:t>6.</a:t>
            </a:r>
            <a:r>
              <a:rPr lang="en-US" altLang="zh-CN" b="0">
                <a:latin typeface="Tahoma" pitchFamily="34" charset="0"/>
              </a:rPr>
              <a:t> Steps 1~5 repeated for each of 10 </a:t>
            </a:r>
            <a:r>
              <a:rPr lang="en-US" altLang="zh-CN" b="0"/>
              <a:t>jpeg</a:t>
            </a:r>
            <a:r>
              <a:rPr lang="en-US" altLang="zh-CN" b="0">
                <a:latin typeface="Tahoma" pitchFamily="34" charset="0"/>
              </a:rPr>
              <a:t> objects</a:t>
            </a:r>
          </a:p>
        </p:txBody>
      </p:sp>
      <p:sp>
        <p:nvSpPr>
          <p:cNvPr id="181261" name="Rectangle 16"/>
          <p:cNvSpPr>
            <a:spLocks noChangeArrowheads="1"/>
          </p:cNvSpPr>
          <p:nvPr/>
        </p:nvSpPr>
        <p:spPr bwMode="auto">
          <a:xfrm>
            <a:off x="8364538" y="3529013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208963" y="2420938"/>
            <a:ext cx="815975" cy="3924300"/>
            <a:chOff x="5171" y="1525"/>
            <a:chExt cx="514" cy="2472"/>
          </a:xfrm>
        </p:grpSpPr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>
              <a:off x="5465" y="1525"/>
              <a:ext cx="0" cy="247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4" name="Text Box 17"/>
            <p:cNvSpPr txBox="1">
              <a:spLocks noChangeArrowheads="1"/>
            </p:cNvSpPr>
            <p:nvPr/>
          </p:nvSpPr>
          <p:spPr bwMode="auto">
            <a:xfrm>
              <a:off x="5171" y="2137"/>
              <a:ext cx="51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folHlink"/>
                  </a:solidFill>
                </a:rPr>
                <a:t>time</a:t>
              </a:r>
              <a:endParaRPr lang="en-US" altLang="zh-CN" sz="2400" b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5" grpId="0"/>
      <p:bldP spid="603146" grpId="0"/>
      <p:bldP spid="603147" grpId="0"/>
      <p:bldP spid="603148" grpId="0"/>
      <p:bldP spid="603149" grpId="0"/>
      <p:bldP spid="6031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A078F-CEB7-47F3-BE67-583F7AA28832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Persistent HTTP (1)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Nonpersistent </a:t>
            </a:r>
            <a:r>
              <a:rPr lang="en-US" altLang="zh-CN" sz="2800" smtClean="0">
                <a:latin typeface="Comic Sans MS" pitchFamily="66" charset="0"/>
              </a:rPr>
              <a:t>HTTP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solidFill>
                  <a:schemeClr val="hlink"/>
                </a:solidFill>
              </a:rPr>
              <a:t>Requires one transaction per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object</a:t>
            </a:r>
          </a:p>
          <a:p>
            <a:pPr lvl="1" eaLnBrk="1" hangingPunct="1"/>
            <a:r>
              <a:rPr lang="en-US" altLang="zh-CN" sz="2400" smtClean="0"/>
              <a:t>Browsers often open parallel </a:t>
            </a:r>
            <a:r>
              <a:rPr lang="en-US" altLang="zh-CN" sz="2400" smtClean="0">
                <a:latin typeface="Comic Sans MS" pitchFamily="66" charset="0"/>
              </a:rPr>
              <a:t>TCP</a:t>
            </a:r>
            <a:r>
              <a:rPr lang="en-US" altLang="zh-CN" sz="2400" smtClean="0"/>
              <a:t> connections to fetch referenced objects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OS</a:t>
            </a:r>
            <a:r>
              <a:rPr lang="en-US" altLang="zh-CN" sz="2400" smtClean="0"/>
              <a:t> must work and allocate host resources for each </a:t>
            </a:r>
            <a:r>
              <a:rPr lang="en-US" altLang="zh-CN" sz="2400" smtClean="0">
                <a:latin typeface="Comic Sans MS" pitchFamily="66" charset="0"/>
              </a:rPr>
              <a:t>TCP</a:t>
            </a:r>
            <a:r>
              <a:rPr lang="en-US" altLang="zh-CN" sz="2400" smtClean="0"/>
              <a:t> connection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Persistent  </a:t>
            </a:r>
            <a:r>
              <a:rPr lang="en-US" altLang="zh-CN" sz="2800" smtClean="0">
                <a:latin typeface="Comic Sans MS" pitchFamily="66" charset="0"/>
              </a:rPr>
              <a:t>HTTP</a:t>
            </a:r>
          </a:p>
          <a:p>
            <a:pPr lvl="1" eaLnBrk="1" hangingPunct="1"/>
            <a:r>
              <a:rPr lang="en-US" altLang="zh-CN" sz="2400" smtClean="0">
                <a:solidFill>
                  <a:schemeClr val="folHlink"/>
                </a:solidFill>
              </a:rPr>
              <a:t>Server leaves connection open</a:t>
            </a:r>
            <a:r>
              <a:rPr lang="en-US" altLang="zh-CN" sz="2400" smtClean="0"/>
              <a:t> after sending response</a:t>
            </a:r>
          </a:p>
          <a:p>
            <a:pPr lvl="1" eaLnBrk="1" hangingPunct="1"/>
            <a:r>
              <a:rPr lang="en-US" altLang="zh-CN" sz="2400" smtClean="0"/>
              <a:t>Subsequent </a:t>
            </a:r>
            <a:r>
              <a:rPr lang="en-US" altLang="zh-CN" sz="2400" smtClean="0">
                <a:latin typeface="Comic Sans MS" pitchFamily="66" charset="0"/>
              </a:rPr>
              <a:t>HTTP</a:t>
            </a:r>
            <a:r>
              <a:rPr lang="en-US" altLang="zh-CN" sz="2400" smtClean="0"/>
              <a:t> messages between same client / server are sent over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002B0-31E9-4A4F-B679-5FF6CC0A0CDB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Persistent HTTP (2)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Persistent without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Client issues </a:t>
            </a:r>
            <a:r>
              <a:rPr lang="en-US" altLang="zh-CN" sz="2400" smtClean="0">
                <a:solidFill>
                  <a:schemeClr val="folHlink"/>
                </a:solidFill>
              </a:rPr>
              <a:t>new request only when previous response has been received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One </a:t>
            </a:r>
            <a:r>
              <a:rPr lang="en-US" altLang="zh-CN" sz="2400" smtClean="0">
                <a:latin typeface="Comic Sans MS" pitchFamily="66" charset="0"/>
              </a:rPr>
              <a:t>RTT</a:t>
            </a:r>
            <a:r>
              <a:rPr lang="en-US" altLang="zh-CN" sz="2400" smtClean="0"/>
              <a:t> for each referenced </a:t>
            </a:r>
            <a:r>
              <a:rPr lang="en-US" altLang="zh-CN" sz="2400" smtClean="0">
                <a:latin typeface="Comic Sans MS" pitchFamily="66" charset="0"/>
              </a:rPr>
              <a:t>object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Persistent with </a:t>
            </a:r>
            <a:r>
              <a:rPr lang="en-US" altLang="zh-CN" sz="2800" smtClean="0">
                <a:solidFill>
                  <a:schemeClr val="hlink"/>
                </a:solidFill>
              </a:rPr>
              <a:t>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Client sends requests as soon as it encounters a referenced </a:t>
            </a:r>
            <a:r>
              <a:rPr lang="en-US" altLang="zh-CN" sz="2400" smtClean="0">
                <a:latin typeface="Comic Sans MS" pitchFamily="66" charset="0"/>
              </a:rPr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As little as one </a:t>
            </a:r>
            <a:r>
              <a:rPr lang="en-US" altLang="zh-CN" sz="2400" smtClean="0">
                <a:latin typeface="Comic Sans MS" pitchFamily="66" charset="0"/>
              </a:rPr>
              <a:t>RTT</a:t>
            </a:r>
            <a:r>
              <a:rPr lang="en-US" altLang="zh-CN" sz="2400" smtClean="0"/>
              <a:t> for all the referenced </a:t>
            </a:r>
            <a:r>
              <a:rPr lang="en-US" altLang="zh-CN" sz="2400" smtClean="0">
                <a:latin typeface="Comic Sans MS" pitchFamily="66" charset="0"/>
              </a:rPr>
              <a:t>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Default in </a:t>
            </a:r>
            <a:r>
              <a:rPr lang="en-US" altLang="zh-CN" sz="2400" smtClean="0">
                <a:latin typeface="Comic Sans MS" pitchFamily="66" charset="0"/>
              </a:rPr>
              <a:t>HTTP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3E01E-0BB3-4F32-8B99-592718BE980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Typical Internet Applications</a:t>
            </a:r>
          </a:p>
        </p:txBody>
      </p:sp>
      <p:graphicFrame>
        <p:nvGraphicFramePr>
          <p:cNvPr id="552098" name="Group 162"/>
          <p:cNvGraphicFramePr>
            <a:graphicFrameLocks noGrp="1"/>
          </p:cNvGraphicFramePr>
          <p:nvPr/>
        </p:nvGraphicFramePr>
        <p:xfrm>
          <a:off x="323850" y="1628775"/>
          <a:ext cx="8496300" cy="3946525"/>
        </p:xfrm>
        <a:graphic>
          <a:graphicData uri="http://schemas.openxmlformats.org/drawingml/2006/table">
            <a:tbl>
              <a:tblPr/>
              <a:tblGrid>
                <a:gridCol w="3497263"/>
                <a:gridCol w="2479675"/>
                <a:gridCol w="25193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App-Layer Protocol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Underlying Transport Protocol</a:t>
                      </a:r>
                    </a:p>
                  </a:txBody>
                  <a:tcPr marL="18000" marR="18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Email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SMTP [RFC 2821]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TCP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Remote terminal access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Telnet [RFC 854]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TCP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Web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HTTP [RFC 2616]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TCP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File transfer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FTP [RFC 959]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TCP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Streaming multimedia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Proprietary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e.g. RealNetworks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RTP, RTSP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TCP or UDP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Internet telephony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Proprietary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e.g. Dialpad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SIP on UDP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95D7E-5221-4E25-A376-79BC5393AE4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Request Message</a:t>
            </a:r>
            <a:endParaRPr lang="en-US" altLang="zh-CN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2128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2 types of </a:t>
            </a:r>
            <a:r>
              <a:rPr lang="en-US" altLang="zh-CN" sz="2400" smtClean="0">
                <a:latin typeface="Comic Sans MS" pitchFamily="66" charset="0"/>
              </a:rPr>
              <a:t>HTTP</a:t>
            </a:r>
            <a:r>
              <a:rPr lang="en-US" altLang="zh-CN" sz="2400" smtClean="0"/>
              <a:t> messages: </a:t>
            </a:r>
            <a:r>
              <a:rPr lang="en-US" altLang="en-US" sz="2400" smtClean="0">
                <a:solidFill>
                  <a:schemeClr val="hlink"/>
                </a:solidFill>
                <a:latin typeface="Comic Sans MS" pitchFamily="66" charset="0"/>
              </a:rPr>
              <a:t>Request, Response</a:t>
            </a:r>
            <a:endParaRPr lang="en-US" altLang="zh-CN" sz="2400" smtClean="0"/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Message in 7-bit </a:t>
            </a:r>
            <a:r>
              <a:rPr lang="en-US" altLang="zh-CN" sz="2400" smtClean="0">
                <a:latin typeface="Comic Sans MS" pitchFamily="66" charset="0"/>
              </a:rPr>
              <a:t>ASCII</a:t>
            </a:r>
            <a:r>
              <a:rPr lang="en-US" altLang="zh-CN" sz="2400" smtClean="0"/>
              <a:t> (human-readable format)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695700" y="3076575"/>
            <a:ext cx="49085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GET /somedir/page.html HTTP/1.1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Host: www.someschool.edu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User-agent: Mozilla/4.0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Connection: close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Accept-language:fr </a:t>
            </a:r>
          </a:p>
          <a:p>
            <a:pPr eaLnBrk="0" hangingPunct="0"/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(extra CR or LF)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15900" y="2735263"/>
            <a:ext cx="3517900" cy="701675"/>
            <a:chOff x="215900" y="3178175"/>
            <a:chExt cx="3517900" cy="701675"/>
          </a:xfrm>
        </p:grpSpPr>
        <p:sp>
          <p:nvSpPr>
            <p:cNvPr id="184332" name="Text Box 13"/>
            <p:cNvSpPr txBox="1">
              <a:spLocks noChangeArrowheads="1"/>
            </p:cNvSpPr>
            <p:nvPr/>
          </p:nvSpPr>
          <p:spPr bwMode="auto">
            <a:xfrm>
              <a:off x="215900" y="3178175"/>
              <a:ext cx="320357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request line (GET, POST, HEAD commands)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4333" name="Line 14"/>
            <p:cNvSpPr>
              <a:spLocks noChangeShapeType="1"/>
            </p:cNvSpPr>
            <p:nvPr/>
          </p:nvSpPr>
          <p:spPr bwMode="auto">
            <a:xfrm>
              <a:off x="3024188" y="3575050"/>
              <a:ext cx="709612" cy="714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2709863" y="3384550"/>
            <a:ext cx="1231900" cy="1311275"/>
            <a:chOff x="2709863" y="3827463"/>
            <a:chExt cx="1231900" cy="1311275"/>
          </a:xfrm>
        </p:grpSpPr>
        <p:sp>
          <p:nvSpPr>
            <p:cNvPr id="184330" name="Freeform 15"/>
            <p:cNvSpPr>
              <a:spLocks/>
            </p:cNvSpPr>
            <p:nvPr/>
          </p:nvSpPr>
          <p:spPr bwMode="auto">
            <a:xfrm>
              <a:off x="3714750" y="3827463"/>
              <a:ext cx="227013" cy="1311275"/>
            </a:xfrm>
            <a:custGeom>
              <a:avLst/>
              <a:gdLst>
                <a:gd name="T0" fmla="*/ 2147483647 w 150"/>
                <a:gd name="T1" fmla="*/ 2147483647 h 924"/>
                <a:gd name="T2" fmla="*/ 0 w 150"/>
                <a:gd name="T3" fmla="*/ 0 h 924"/>
                <a:gd name="T4" fmla="*/ 0 w 150"/>
                <a:gd name="T5" fmla="*/ 2147483647 h 924"/>
                <a:gd name="T6" fmla="*/ 2147483647 w 150"/>
                <a:gd name="T7" fmla="*/ 2147483647 h 9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"/>
                <a:gd name="T13" fmla="*/ 0 h 924"/>
                <a:gd name="T14" fmla="*/ 150 w 150"/>
                <a:gd name="T15" fmla="*/ 924 h 9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" h="924">
                  <a:moveTo>
                    <a:pt x="122" y="6"/>
                  </a:moveTo>
                  <a:lnTo>
                    <a:pt x="0" y="0"/>
                  </a:lnTo>
                  <a:lnTo>
                    <a:pt x="0" y="924"/>
                  </a:lnTo>
                  <a:lnTo>
                    <a:pt x="150" y="918"/>
                  </a:ln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1" name="Text Box 16"/>
            <p:cNvSpPr txBox="1">
              <a:spLocks noChangeArrowheads="1"/>
            </p:cNvSpPr>
            <p:nvPr/>
          </p:nvSpPr>
          <p:spPr bwMode="auto">
            <a:xfrm>
              <a:off x="2709863" y="4330700"/>
              <a:ext cx="1011237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header</a:t>
              </a:r>
            </a:p>
            <a:p>
              <a:pPr algn="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 lines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044575" y="4840288"/>
            <a:ext cx="2813050" cy="701675"/>
            <a:chOff x="1044575" y="5283200"/>
            <a:chExt cx="2813050" cy="701675"/>
          </a:xfrm>
        </p:grpSpPr>
        <p:sp>
          <p:nvSpPr>
            <p:cNvPr id="184328" name="Line 17"/>
            <p:cNvSpPr>
              <a:spLocks noChangeShapeType="1"/>
            </p:cNvSpPr>
            <p:nvPr/>
          </p:nvSpPr>
          <p:spPr bwMode="auto">
            <a:xfrm flipV="1">
              <a:off x="2933700" y="5399088"/>
              <a:ext cx="923925" cy="25717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29" name="Text Box 18"/>
            <p:cNvSpPr txBox="1">
              <a:spLocks noChangeArrowheads="1"/>
            </p:cNvSpPr>
            <p:nvPr/>
          </p:nvSpPr>
          <p:spPr bwMode="auto">
            <a:xfrm>
              <a:off x="1044575" y="5283200"/>
              <a:ext cx="21780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CR, LF indicates end of message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408CD-D11A-48DB-BF18-2A69EF1A1765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Request Message in Detail</a:t>
            </a:r>
          </a:p>
        </p:txBody>
      </p:sp>
      <p:pic>
        <p:nvPicPr>
          <p:cNvPr id="185347" name="Picture 4" descr="HTTPreques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163" y="1882775"/>
            <a:ext cx="75120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Common Request Methods</a:t>
            </a:r>
          </a:p>
        </p:txBody>
      </p:sp>
      <p:sp>
        <p:nvSpPr>
          <p:cNvPr id="186370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Post method</a:t>
            </a:r>
          </a:p>
          <a:p>
            <a:r>
              <a:rPr lang="en-US" altLang="zh-CN" smtClean="0">
                <a:solidFill>
                  <a:srgbClr val="000000"/>
                </a:solidFill>
              </a:rPr>
              <a:t>Web page often includes form input</a:t>
            </a:r>
          </a:p>
          <a:p>
            <a:r>
              <a:rPr lang="en-US" altLang="zh-CN" smtClean="0">
                <a:solidFill>
                  <a:srgbClr val="000000"/>
                </a:solidFill>
              </a:rPr>
              <a:t>Input is uploaded to server in entity body using post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27098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Get method</a:t>
            </a:r>
          </a:p>
          <a:p>
            <a:r>
              <a:rPr lang="en-US" altLang="zh-CN" smtClean="0"/>
              <a:t>Retrieve information on Server by URL, and display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8BC9B-9EFE-4411-98DA-E69C3E6E8A1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336550" y="4524375"/>
            <a:ext cx="84709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ea typeface="+mn-ea"/>
              </a:rPr>
              <a:t>Other common methods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latin typeface="+mn-lt"/>
                <a:ea typeface="+mn-ea"/>
              </a:rPr>
              <a:t>Head (retrieve only headers)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800" b="0" kern="0" dirty="0">
                <a:latin typeface="+mn-lt"/>
                <a:ea typeface="+mn-ea"/>
              </a:rPr>
              <a:t>By HTTP 1.1: Put, Delete</a:t>
            </a:r>
            <a:endParaRPr lang="en-US" sz="28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0B7D9-9364-4575-B859-E1F8E6D62A82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Response Message</a:t>
            </a:r>
            <a:endParaRPr lang="en-US" altLang="zh-CN" smtClean="0"/>
          </a:p>
        </p:txBody>
      </p:sp>
      <p:sp>
        <p:nvSpPr>
          <p:cNvPr id="1884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5921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Message also in 7-bit </a:t>
            </a:r>
            <a:r>
              <a:rPr lang="en-US" altLang="zh-CN" sz="2400" smtClean="0">
                <a:latin typeface="Comic Sans MS" pitchFamily="66" charset="0"/>
              </a:rPr>
              <a:t>ASCII</a:t>
            </a:r>
            <a:r>
              <a:rPr lang="en-US" altLang="zh-CN" sz="2400" smtClean="0"/>
              <a:t> (human-readable format)</a:t>
            </a:r>
          </a:p>
        </p:txBody>
      </p:sp>
      <p:sp>
        <p:nvSpPr>
          <p:cNvPr id="73733" name="Text Box 13"/>
          <p:cNvSpPr txBox="1">
            <a:spLocks noChangeArrowheads="1"/>
          </p:cNvSpPr>
          <p:nvPr/>
        </p:nvSpPr>
        <p:spPr bwMode="auto">
          <a:xfrm>
            <a:off x="3213100" y="2462213"/>
            <a:ext cx="56705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HTTP/1.1 200 OK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Connection close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Date: Thu, 06 Aug 2003 12:00:15 GMT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Server: Apache/1.3.0 (Unix)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Last-Modified: Mon, 22 Jun 1998 …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Content-Length: 6821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Content-Type: text/html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</a:rPr>
              <a:t>data data data data data … … 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47700" y="2151063"/>
            <a:ext cx="2603500" cy="701675"/>
            <a:chOff x="647700" y="3051175"/>
            <a:chExt cx="2603500" cy="701675"/>
          </a:xfrm>
        </p:grpSpPr>
        <p:sp>
          <p:nvSpPr>
            <p:cNvPr id="188428" name="Text Box 14"/>
            <p:cNvSpPr txBox="1">
              <a:spLocks noChangeArrowheads="1"/>
            </p:cNvSpPr>
            <p:nvPr/>
          </p:nvSpPr>
          <p:spPr bwMode="auto">
            <a:xfrm>
              <a:off x="647700" y="3051175"/>
              <a:ext cx="187483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status line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(code + phase)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8429" name="Line 15"/>
            <p:cNvSpPr>
              <a:spLocks noChangeShapeType="1"/>
            </p:cNvSpPr>
            <p:nvPr/>
          </p:nvSpPr>
          <p:spPr bwMode="auto">
            <a:xfrm>
              <a:off x="2327275" y="3289300"/>
              <a:ext cx="923925" cy="25717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2036763" y="2824163"/>
            <a:ext cx="1347787" cy="1858962"/>
            <a:chOff x="2036763" y="3724275"/>
            <a:chExt cx="1347787" cy="1858963"/>
          </a:xfrm>
        </p:grpSpPr>
        <p:sp>
          <p:nvSpPr>
            <p:cNvPr id="188426" name="Freeform 16"/>
            <p:cNvSpPr>
              <a:spLocks/>
            </p:cNvSpPr>
            <p:nvPr/>
          </p:nvSpPr>
          <p:spPr bwMode="auto">
            <a:xfrm>
              <a:off x="3127375" y="3724275"/>
              <a:ext cx="257175" cy="1858963"/>
            </a:xfrm>
            <a:custGeom>
              <a:avLst/>
              <a:gdLst>
                <a:gd name="T0" fmla="*/ 2147483647 w 162"/>
                <a:gd name="T1" fmla="*/ 2147483647 h 1428"/>
                <a:gd name="T2" fmla="*/ 0 w 162"/>
                <a:gd name="T3" fmla="*/ 0 h 1428"/>
                <a:gd name="T4" fmla="*/ 0 w 162"/>
                <a:gd name="T5" fmla="*/ 2147483647 h 1428"/>
                <a:gd name="T6" fmla="*/ 2147483647 w 162"/>
                <a:gd name="T7" fmla="*/ 2147483647 h 1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428"/>
                <a:gd name="T14" fmla="*/ 162 w 162"/>
                <a:gd name="T15" fmla="*/ 1428 h 1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428">
                  <a:moveTo>
                    <a:pt x="132" y="9"/>
                  </a:moveTo>
                  <a:lnTo>
                    <a:pt x="0" y="0"/>
                  </a:lnTo>
                  <a:lnTo>
                    <a:pt x="0" y="1428"/>
                  </a:lnTo>
                  <a:lnTo>
                    <a:pt x="162" y="1425"/>
                  </a:lnTo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7" name="Text Box 17"/>
            <p:cNvSpPr txBox="1">
              <a:spLocks noChangeArrowheads="1"/>
            </p:cNvSpPr>
            <p:nvPr/>
          </p:nvSpPr>
          <p:spPr bwMode="auto">
            <a:xfrm>
              <a:off x="2036763" y="4392613"/>
              <a:ext cx="1011237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header</a:t>
              </a:r>
            </a:p>
            <a:p>
              <a:pPr algn="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 lines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42875" y="4835525"/>
            <a:ext cx="3097213" cy="701675"/>
            <a:chOff x="142875" y="5735638"/>
            <a:chExt cx="3097213" cy="701675"/>
          </a:xfrm>
        </p:grpSpPr>
        <p:sp>
          <p:nvSpPr>
            <p:cNvPr id="188424" name="Line 18"/>
            <p:cNvSpPr>
              <a:spLocks noChangeShapeType="1"/>
            </p:cNvSpPr>
            <p:nvPr/>
          </p:nvSpPr>
          <p:spPr bwMode="auto">
            <a:xfrm flipV="1">
              <a:off x="2447925" y="5984875"/>
              <a:ext cx="792163" cy="10795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25" name="Text Box 19"/>
            <p:cNvSpPr txBox="1">
              <a:spLocks noChangeArrowheads="1"/>
            </p:cNvSpPr>
            <p:nvPr/>
          </p:nvSpPr>
          <p:spPr bwMode="auto">
            <a:xfrm>
              <a:off x="142875" y="5735638"/>
              <a:ext cx="248443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data, e.g. requested HTML file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AA57-30CA-48AE-8153-82BBE13942FA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Response Message in Detail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900113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Status-Line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Comic Sans MS" pitchFamily="66" charset="0"/>
              </a:rPr>
              <a:t>HTTP-Version &lt;SP&gt; Status-Code &lt;SP&gt; Reason-Phrase &lt;CRLF&gt;</a:t>
            </a:r>
            <a:endParaRPr lang="en-US" altLang="en-US" sz="2000" smtClean="0"/>
          </a:p>
        </p:txBody>
      </p:sp>
      <p:pic>
        <p:nvPicPr>
          <p:cNvPr id="18944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2319338"/>
            <a:ext cx="575945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F596B-E878-4441-87B2-46AE32E7DFAF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Typical HTTP Status Codes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200 OK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Request succeeded, requested object later in this message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301 Moved Permanently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Requested object moved, new location specified later in this message (</a:t>
            </a:r>
            <a:r>
              <a:rPr lang="en-US" altLang="zh-CN" sz="2400" dirty="0" smtClean="0">
                <a:latin typeface="Comic Sans MS" pitchFamily="66" charset="0"/>
              </a:rPr>
              <a:t>Location: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400 Bad Request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Request message not understood by server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404 Not Found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Requested document not found on this server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  <a:latin typeface="Comic Sans MS" pitchFamily="66" charset="0"/>
              </a:rPr>
              <a:t>505 HTTP Version Not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B2AF-86ED-4AC3-AF6F-CC4321C5E1FE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 Body</a:t>
            </a:r>
            <a:endParaRPr lang="en-GB" altLang="zh-CN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 smtClean="0"/>
              <a:t>Arbitrary </a:t>
            </a:r>
            <a:r>
              <a:rPr lang="en-GB" dirty="0" smtClean="0">
                <a:solidFill>
                  <a:srgbClr val="0000FF"/>
                </a:solidFill>
              </a:rPr>
              <a:t>sequence of octets</a:t>
            </a:r>
            <a:r>
              <a:rPr lang="en-GB" altLang="zh-CN" dirty="0" smtClean="0">
                <a:solidFill>
                  <a:srgbClr val="0000FF"/>
                </a:solidFill>
              </a:rPr>
              <a:t> </a:t>
            </a:r>
            <a:r>
              <a:rPr lang="en-GB" altLang="zh-CN" dirty="0" smtClean="0"/>
              <a:t>specifying the resource</a:t>
            </a:r>
          </a:p>
          <a:p>
            <a:pPr lvl="3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latin typeface="Comic Sans MS" pitchFamily="66" charset="0"/>
              </a:rPr>
              <a:t>HTTP</a:t>
            </a:r>
            <a:r>
              <a:rPr lang="en-GB" dirty="0" smtClean="0"/>
              <a:t> transfers any type of data</a:t>
            </a:r>
          </a:p>
          <a:p>
            <a:pPr lvl="1" eaLnBrk="1" hangingPunct="1">
              <a:defRPr/>
            </a:pPr>
            <a:r>
              <a:rPr lang="en-GB" altLang="zh-CN" dirty="0" smtClean="0"/>
              <a:t>T</a:t>
            </a:r>
            <a:r>
              <a:rPr lang="en-GB" dirty="0" smtClean="0"/>
              <a:t>ext</a:t>
            </a:r>
            <a:r>
              <a:rPr lang="en-GB" altLang="zh-CN" dirty="0" smtClean="0"/>
              <a:t>, B</a:t>
            </a:r>
            <a:r>
              <a:rPr lang="en-GB" dirty="0" smtClean="0"/>
              <a:t>inary data</a:t>
            </a:r>
          </a:p>
          <a:p>
            <a:pPr lvl="1" eaLnBrk="1" hangingPunct="1">
              <a:defRPr/>
            </a:pPr>
            <a:r>
              <a:rPr lang="en-GB" altLang="zh-CN" dirty="0" smtClean="0"/>
              <a:t>A</a:t>
            </a:r>
            <a:r>
              <a:rPr lang="en-GB" dirty="0" smtClean="0"/>
              <a:t>udio</a:t>
            </a:r>
            <a:r>
              <a:rPr lang="en-GB" altLang="zh-CN" dirty="0" smtClean="0"/>
              <a:t>, I</a:t>
            </a:r>
            <a:r>
              <a:rPr lang="en-GB" dirty="0" smtClean="0"/>
              <a:t>mages</a:t>
            </a:r>
            <a:r>
              <a:rPr lang="en-GB" altLang="zh-CN" dirty="0" smtClean="0"/>
              <a:t>, V</a:t>
            </a:r>
            <a:r>
              <a:rPr lang="en-GB" dirty="0" smtClean="0"/>
              <a:t>ideo</a:t>
            </a:r>
          </a:p>
          <a:p>
            <a:pPr lvl="3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chemeClr val="hlink"/>
                </a:solidFill>
              </a:rPr>
              <a:t>Interpretation of data</a:t>
            </a:r>
            <a:r>
              <a:rPr lang="en-GB" dirty="0" smtClean="0"/>
              <a:t> determined by header fields </a:t>
            </a:r>
          </a:p>
          <a:p>
            <a:pPr lvl="1" eaLnBrk="1" hangingPunct="1">
              <a:defRPr/>
            </a:pPr>
            <a:r>
              <a:rPr lang="en-GB" dirty="0" smtClean="0"/>
              <a:t>Content-Type: </a:t>
            </a:r>
            <a:r>
              <a:rPr lang="en-US" altLang="zh-CN" dirty="0" smtClean="0">
                <a:latin typeface="Comic Sans MS" pitchFamily="66" charset="0"/>
              </a:rPr>
              <a:t>text/html; </a:t>
            </a:r>
            <a:r>
              <a:rPr lang="en-US" altLang="zh-CN" dirty="0" err="1" smtClean="0">
                <a:latin typeface="Comic Sans MS" pitchFamily="66" charset="0"/>
              </a:rPr>
              <a:t>charset</a:t>
            </a:r>
            <a:r>
              <a:rPr lang="en-US" altLang="zh-CN" dirty="0" smtClean="0">
                <a:latin typeface="Comic Sans MS" pitchFamily="66" charset="0"/>
              </a:rPr>
              <a:t> = ISO-8859-4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Content-Encoding: </a:t>
            </a:r>
            <a:r>
              <a:rPr lang="en-US" altLang="zh-CN" dirty="0" err="1" smtClean="0">
                <a:latin typeface="Comic Sans MS" pitchFamily="66" charset="0"/>
              </a:rPr>
              <a:t>gzip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Transfer-Encoding: </a:t>
            </a:r>
            <a:r>
              <a:rPr lang="en-US" altLang="zh-CN" dirty="0" smtClean="0">
                <a:latin typeface="Comic Sans MS" pitchFamily="66" charset="0"/>
              </a:rPr>
              <a:t>chunked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5597C-6FD9-432B-B1B2-F9A4AD10E7D4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User-Server Interaction: Authorization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Authorization</a:t>
            </a:r>
            <a:r>
              <a:rPr lang="en-US" altLang="zh-CN" sz="2400" smtClean="0"/>
              <a:t>: control access to server content</a:t>
            </a:r>
          </a:p>
          <a:p>
            <a:pPr lvl="3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12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Authorization</a:t>
            </a:r>
            <a:r>
              <a:rPr lang="en-US" altLang="zh-CN" sz="2400" smtClean="0"/>
              <a:t> header line in each request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2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Authorization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credentials</a:t>
            </a:r>
            <a:r>
              <a:rPr lang="en-US" altLang="zh-CN" sz="2400" smtClean="0"/>
              <a:t>: typically name, password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2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Stateless:</a:t>
            </a:r>
            <a:r>
              <a:rPr lang="en-US" altLang="zh-CN" sz="2400" smtClean="0"/>
              <a:t> client must present authorization in </a:t>
            </a:r>
            <a:r>
              <a:rPr lang="en-US" altLang="zh-CN" sz="2400" smtClean="0">
                <a:solidFill>
                  <a:schemeClr val="folHlink"/>
                </a:solidFill>
              </a:rPr>
              <a:t>each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request</a:t>
            </a:r>
          </a:p>
        </p:txBody>
      </p:sp>
      <p:sp>
        <p:nvSpPr>
          <p:cNvPr id="87045" name="Line 62"/>
          <p:cNvSpPr>
            <a:spLocks noChangeShapeType="1"/>
          </p:cNvSpPr>
          <p:nvPr/>
        </p:nvSpPr>
        <p:spPr bwMode="auto">
          <a:xfrm>
            <a:off x="4962525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Text Box 63"/>
          <p:cNvSpPr txBox="1">
            <a:spLocks noChangeArrowheads="1"/>
          </p:cNvSpPr>
          <p:nvPr/>
        </p:nvSpPr>
        <p:spPr bwMode="auto">
          <a:xfrm>
            <a:off x="4572000" y="1455738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0" u="sng"/>
              <a:t>client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87047" name="Text Box 64"/>
          <p:cNvSpPr txBox="1">
            <a:spLocks noChangeArrowheads="1"/>
          </p:cNvSpPr>
          <p:nvPr/>
        </p:nvSpPr>
        <p:spPr bwMode="auto">
          <a:xfrm>
            <a:off x="7483475" y="1408113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0" u="sng"/>
              <a:t>server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87048" name="Text Box 66"/>
          <p:cNvSpPr txBox="1">
            <a:spLocks noChangeArrowheads="1"/>
          </p:cNvSpPr>
          <p:nvPr/>
        </p:nvSpPr>
        <p:spPr bwMode="auto">
          <a:xfrm>
            <a:off x="5207000" y="1973263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0"/>
              <a:t>usual http request msg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87049" name="Line 67"/>
          <p:cNvSpPr>
            <a:spLocks noChangeShapeType="1"/>
          </p:cNvSpPr>
          <p:nvPr/>
        </p:nvSpPr>
        <p:spPr bwMode="auto">
          <a:xfrm flipH="1">
            <a:off x="4991100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0" name="Rectangle 68"/>
          <p:cNvSpPr>
            <a:spLocks noChangeArrowheads="1"/>
          </p:cNvSpPr>
          <p:nvPr/>
        </p:nvSpPr>
        <p:spPr bwMode="auto">
          <a:xfrm>
            <a:off x="5324475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87051" name="Text Box 69"/>
          <p:cNvSpPr txBox="1">
            <a:spLocks noChangeArrowheads="1"/>
          </p:cNvSpPr>
          <p:nvPr/>
        </p:nvSpPr>
        <p:spPr bwMode="auto">
          <a:xfrm>
            <a:off x="5245100" y="2374900"/>
            <a:ext cx="2643188" cy="738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0"/>
              <a:t>401: authorization req.</a:t>
            </a:r>
          </a:p>
          <a:p>
            <a:pPr algn="ctr" eaLnBrk="0" hangingPunct="0"/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WWW authenticate</a:t>
            </a:r>
            <a:endParaRPr lang="en-US" altLang="zh-CN" sz="2400" b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7052" name="Line 70"/>
          <p:cNvSpPr>
            <a:spLocks noChangeShapeType="1"/>
          </p:cNvSpPr>
          <p:nvPr/>
        </p:nvSpPr>
        <p:spPr bwMode="auto">
          <a:xfrm>
            <a:off x="4972050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60963" y="3384550"/>
            <a:ext cx="2755900" cy="650875"/>
            <a:chOff x="3124" y="2762"/>
            <a:chExt cx="1689" cy="410"/>
          </a:xfrm>
        </p:grpSpPr>
        <p:sp>
          <p:nvSpPr>
            <p:cNvPr id="192541" name="Rectangle 7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algn="ctr"/>
              <a:endParaRPr lang="en-US" altLang="zh-CN"/>
            </a:p>
          </p:txBody>
        </p:sp>
        <p:sp>
          <p:nvSpPr>
            <p:cNvPr id="192542" name="Text Box 7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 eaLnBrk="0" hangingPunct="0"/>
              <a:r>
                <a:rPr lang="en-US" altLang="zh-CN" b="0"/>
                <a:t>usual http request msg</a:t>
              </a:r>
            </a:p>
            <a:p>
              <a:pPr algn="ctr" eaLnBrk="0" hangingPunct="0"/>
              <a:r>
                <a:rPr lang="en-US" altLang="zh-CN">
                  <a:solidFill>
                    <a:schemeClr val="tx2"/>
                  </a:solidFill>
                  <a:latin typeface="Arial" charset="0"/>
                </a:rPr>
                <a:t>Authorization: &lt;cred&gt;</a:t>
              </a:r>
              <a:endParaRPr lang="en-US" altLang="zh-CN">
                <a:latin typeface="Arial" charset="0"/>
              </a:endParaRPr>
            </a:p>
          </p:txBody>
        </p:sp>
      </p:grpSp>
      <p:sp>
        <p:nvSpPr>
          <p:cNvPr id="87054" name="Line 74"/>
          <p:cNvSpPr>
            <a:spLocks noChangeShapeType="1"/>
          </p:cNvSpPr>
          <p:nvPr/>
        </p:nvSpPr>
        <p:spPr bwMode="auto">
          <a:xfrm flipH="1">
            <a:off x="4962525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178425" y="4098925"/>
            <a:ext cx="2767013" cy="376238"/>
            <a:chOff x="3268" y="2846"/>
            <a:chExt cx="1743" cy="237"/>
          </a:xfrm>
        </p:grpSpPr>
        <p:sp>
          <p:nvSpPr>
            <p:cNvPr id="192539" name="Rectangle 7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92540" name="Text Box 7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/>
                <a:t>usual http response msg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sp>
        <p:nvSpPr>
          <p:cNvPr id="87056" name="Line 78"/>
          <p:cNvSpPr>
            <a:spLocks noChangeShapeType="1"/>
          </p:cNvSpPr>
          <p:nvPr/>
        </p:nvSpPr>
        <p:spPr bwMode="auto">
          <a:xfrm>
            <a:off x="4943475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216525" y="4889500"/>
            <a:ext cx="2681288" cy="650875"/>
            <a:chOff x="3124" y="2762"/>
            <a:chExt cx="1689" cy="410"/>
          </a:xfrm>
        </p:grpSpPr>
        <p:sp>
          <p:nvSpPr>
            <p:cNvPr id="192537" name="Rectangle 80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algn="ctr"/>
              <a:endParaRPr lang="en-US" altLang="zh-CN"/>
            </a:p>
          </p:txBody>
        </p:sp>
        <p:sp>
          <p:nvSpPr>
            <p:cNvPr id="192538" name="Text Box 81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 eaLnBrk="0" hangingPunct="0"/>
              <a:r>
                <a:rPr lang="en-US" altLang="zh-CN" b="0"/>
                <a:t>usual http request msg</a:t>
              </a:r>
            </a:p>
            <a:p>
              <a:pPr algn="ctr" eaLnBrk="0" hangingPunct="0"/>
              <a:r>
                <a:rPr lang="en-US" altLang="zh-CN">
                  <a:solidFill>
                    <a:schemeClr val="tx2"/>
                  </a:solidFill>
                  <a:latin typeface="Arial" charset="0"/>
                </a:rPr>
                <a:t>Authorization: &lt;cred&gt;</a:t>
              </a:r>
              <a:endParaRPr lang="en-US" altLang="zh-CN">
                <a:solidFill>
                  <a:schemeClr val="tx2"/>
                </a:solidFill>
                <a:latin typeface="Courier New" pitchFamily="49" charset="0"/>
              </a:endParaRPr>
            </a:p>
          </p:txBody>
        </p:sp>
      </p:grpSp>
      <p:sp>
        <p:nvSpPr>
          <p:cNvPr id="87058" name="Line 82"/>
          <p:cNvSpPr>
            <a:spLocks noChangeShapeType="1"/>
          </p:cNvSpPr>
          <p:nvPr/>
        </p:nvSpPr>
        <p:spPr bwMode="auto">
          <a:xfrm flipH="1">
            <a:off x="4972050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5187950" y="5594350"/>
            <a:ext cx="2767013" cy="376238"/>
            <a:chOff x="3268" y="2846"/>
            <a:chExt cx="1743" cy="237"/>
          </a:xfrm>
        </p:grpSpPr>
        <p:sp>
          <p:nvSpPr>
            <p:cNvPr id="192535" name="Rectangle 84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92536" name="Text Box 85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/>
                <a:t>usual http response msg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  <p:sp>
        <p:nvSpPr>
          <p:cNvPr id="87060" name="Line 86"/>
          <p:cNvSpPr>
            <a:spLocks noChangeShapeType="1"/>
          </p:cNvSpPr>
          <p:nvPr/>
        </p:nvSpPr>
        <p:spPr bwMode="auto">
          <a:xfrm>
            <a:off x="8629650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8277225" y="5503863"/>
            <a:ext cx="711200" cy="396875"/>
            <a:chOff x="4986" y="3503"/>
            <a:chExt cx="448" cy="250"/>
          </a:xfrm>
        </p:grpSpPr>
        <p:sp>
          <p:nvSpPr>
            <p:cNvPr id="192533" name="Rectangle 88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92534" name="Text Box 89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FF0000"/>
                  </a:solidFill>
                </a:rPr>
                <a:t>time</a:t>
              </a:r>
              <a:endParaRPr lang="en-US" altLang="zh-CN" sz="2400" b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/>
      <p:bldP spid="87047" grpId="0"/>
      <p:bldP spid="87048" grpId="0" animBg="1"/>
      <p:bldP spid="87049" grpId="0" animBg="1"/>
      <p:bldP spid="87050" grpId="0" animBg="1"/>
      <p:bldP spid="87051" grpId="0" animBg="1"/>
      <p:bldP spid="87052" grpId="0" animBg="1"/>
      <p:bldP spid="87054" grpId="0" animBg="1"/>
      <p:bldP spid="87056" grpId="0" animBg="1"/>
      <p:bldP spid="87058" grpId="0" animBg="1"/>
      <p:bldP spid="870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514D-E1A4-4F88-A59A-7661D3F10709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Cookies: Keeping State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Many major Web sites use </a:t>
            </a:r>
            <a:r>
              <a:rPr lang="en-US" altLang="zh-CN" smtClean="0">
                <a:latin typeface="Comic Sans MS" pitchFamily="66" charset="0"/>
              </a:rPr>
              <a:t>cookies</a:t>
            </a:r>
          </a:p>
          <a:p>
            <a:pPr lvl="1" eaLnBrk="1" hangingPunct="1"/>
            <a:r>
              <a:rPr lang="en-US" altLang="zh-CN" smtClean="0"/>
              <a:t>Keep track of client’s status on server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Major components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</a:rPr>
              <a:t>Cookie header</a:t>
            </a:r>
            <a:r>
              <a:rPr lang="en-US" altLang="zh-CN" smtClean="0">
                <a:solidFill>
                  <a:srgbClr val="FF0000"/>
                </a:solidFill>
              </a:rPr>
              <a:t> line </a:t>
            </a:r>
            <a:r>
              <a:rPr lang="en-US" altLang="zh-CN" smtClean="0"/>
              <a:t>in the HTTP </a:t>
            </a:r>
            <a:r>
              <a:rPr lang="en-US" altLang="zh-CN" smtClean="0">
                <a:latin typeface="Comic Sans MS" pitchFamily="66" charset="0"/>
              </a:rPr>
              <a:t>request</a:t>
            </a:r>
            <a:r>
              <a:rPr lang="en-US" altLang="zh-CN" smtClean="0"/>
              <a:t> / </a:t>
            </a:r>
            <a:r>
              <a:rPr lang="en-US" altLang="zh-CN" smtClean="0">
                <a:latin typeface="Comic Sans MS" pitchFamily="66" charset="0"/>
              </a:rPr>
              <a:t>response</a:t>
            </a:r>
            <a:r>
              <a:rPr lang="en-US" altLang="zh-CN" smtClean="0"/>
              <a:t> message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</a:rPr>
              <a:t>Cookie file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kept on client’s host and managed by client’s browser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</a:rPr>
              <a:t>Back-end database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at Web server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D8449-1DF8-4DDA-8FDB-C4B985E66750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Cookies Example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952500" y="1250950"/>
            <a:ext cx="101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49263" eaLnBrk="0" hangingPunct="0"/>
            <a:r>
              <a:rPr lang="en-US" altLang="zh-CN" sz="2400" b="0">
                <a:solidFill>
                  <a:srgbClr val="FF0000"/>
                </a:solidFill>
              </a:rPr>
              <a:t>Client</a:t>
            </a:r>
            <a:endParaRPr lang="en-US" altLang="zh-CN" sz="2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5394325" y="1282700"/>
            <a:ext cx="117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49263" eaLnBrk="0" hangingPunct="0"/>
            <a:r>
              <a:rPr lang="en-US" altLang="zh-CN" sz="2400" b="0">
                <a:solidFill>
                  <a:srgbClr val="FF0000"/>
                </a:solidFill>
              </a:rPr>
              <a:t>Server</a:t>
            </a:r>
            <a:endParaRPr lang="en-US" altLang="zh-CN" sz="2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12" name="Group 5"/>
          <p:cNvGrpSpPr>
            <a:grpSpLocks/>
          </p:cNvGrpSpPr>
          <p:nvPr/>
        </p:nvGrpSpPr>
        <p:grpSpPr bwMode="auto">
          <a:xfrm>
            <a:off x="2200275" y="4227513"/>
            <a:ext cx="3305175" cy="419100"/>
            <a:chOff x="0" y="0"/>
            <a:chExt cx="2082" cy="264"/>
          </a:xfrm>
        </p:grpSpPr>
        <p:sp>
          <p:nvSpPr>
            <p:cNvPr id="194609" name="Line 6"/>
            <p:cNvSpPr>
              <a:spLocks noChangeShapeType="1"/>
            </p:cNvSpPr>
            <p:nvPr/>
          </p:nvSpPr>
          <p:spPr bwMode="auto">
            <a:xfrm flipH="1">
              <a:off x="0" y="0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10" name="Group 7"/>
            <p:cNvGrpSpPr>
              <a:grpSpLocks/>
            </p:cNvGrpSpPr>
            <p:nvPr/>
          </p:nvGrpSpPr>
          <p:grpSpPr bwMode="auto">
            <a:xfrm>
              <a:off x="167" y="31"/>
              <a:ext cx="1743" cy="233"/>
              <a:chOff x="0" y="0"/>
              <a:chExt cx="1743" cy="233"/>
            </a:xfrm>
          </p:grpSpPr>
          <p:sp>
            <p:nvSpPr>
              <p:cNvPr id="194611" name="Rectangle 8"/>
              <p:cNvSpPr>
                <a:spLocks noChangeArrowheads="1"/>
              </p:cNvSpPr>
              <p:nvPr/>
            </p:nvSpPr>
            <p:spPr bwMode="auto">
              <a:xfrm>
                <a:off x="14" y="10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449263">
                  <a:buSzPct val="100000"/>
                  <a:buFont typeface="Times New Roman" pitchFamily="18" charset="0"/>
                  <a:buNone/>
                </a:pPr>
                <a:endParaRPr lang="en-US" altLang="zh-CN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94612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43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449263" eaLnBrk="0" hangingPunct="0"/>
                <a:r>
                  <a:rPr lang="en-US" altLang="zh-CN" b="0">
                    <a:solidFill>
                      <a:srgbClr val="000000"/>
                    </a:solidFill>
                  </a:rPr>
                  <a:t>usual http response msg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7" name="Group 10"/>
          <p:cNvGrpSpPr>
            <a:grpSpLocks/>
          </p:cNvGrpSpPr>
          <p:nvPr/>
        </p:nvGrpSpPr>
        <p:grpSpPr bwMode="auto">
          <a:xfrm>
            <a:off x="2209800" y="5722938"/>
            <a:ext cx="3305175" cy="401637"/>
            <a:chOff x="0" y="0"/>
            <a:chExt cx="2082" cy="253"/>
          </a:xfrm>
        </p:grpSpPr>
        <p:sp>
          <p:nvSpPr>
            <p:cNvPr id="194605" name="Line 11"/>
            <p:cNvSpPr>
              <a:spLocks noChangeShapeType="1"/>
            </p:cNvSpPr>
            <p:nvPr/>
          </p:nvSpPr>
          <p:spPr bwMode="auto">
            <a:xfrm flipH="1">
              <a:off x="0" y="0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06" name="Group 12"/>
            <p:cNvGrpSpPr>
              <a:grpSpLocks/>
            </p:cNvGrpSpPr>
            <p:nvPr/>
          </p:nvGrpSpPr>
          <p:grpSpPr bwMode="auto">
            <a:xfrm>
              <a:off x="160" y="20"/>
              <a:ext cx="1743" cy="233"/>
              <a:chOff x="0" y="0"/>
              <a:chExt cx="1743" cy="233"/>
            </a:xfrm>
          </p:grpSpPr>
          <p:sp>
            <p:nvSpPr>
              <p:cNvPr id="194607" name="Rectangle 13"/>
              <p:cNvSpPr>
                <a:spLocks noChangeArrowheads="1"/>
              </p:cNvSpPr>
              <p:nvPr/>
            </p:nvSpPr>
            <p:spPr bwMode="auto">
              <a:xfrm>
                <a:off x="14" y="10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449263">
                  <a:buSzPct val="100000"/>
                  <a:buFont typeface="Times New Roman" pitchFamily="18" charset="0"/>
                  <a:buNone/>
                </a:pPr>
                <a:endParaRPr lang="en-US" altLang="zh-CN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94608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43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449263" eaLnBrk="0" hangingPunct="0"/>
                <a:r>
                  <a:rPr lang="en-US" altLang="zh-CN" b="0">
                    <a:solidFill>
                      <a:srgbClr val="000000"/>
                    </a:solidFill>
                  </a:rPr>
                  <a:t>usual http response msg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22" name="Text Box 15"/>
          <p:cNvSpPr txBox="1">
            <a:spLocks noChangeArrowheads="1"/>
          </p:cNvSpPr>
          <p:nvPr/>
        </p:nvSpPr>
        <p:spPr bwMode="auto">
          <a:xfrm>
            <a:off x="763588" y="2530475"/>
            <a:ext cx="178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9263" eaLnBrk="0" hangingPunct="0"/>
            <a:r>
              <a:rPr lang="en-US" altLang="zh-CN" sz="2000" b="0">
                <a:solidFill>
                  <a:srgbClr val="000000"/>
                </a:solidFill>
              </a:rPr>
              <a:t>cookie file</a:t>
            </a:r>
          </a:p>
        </p:txBody>
      </p:sp>
      <p:sp>
        <p:nvSpPr>
          <p:cNvPr id="123" name="Text Box 16"/>
          <p:cNvSpPr txBox="1">
            <a:spLocks noChangeArrowheads="1"/>
          </p:cNvSpPr>
          <p:nvPr/>
        </p:nvSpPr>
        <p:spPr bwMode="auto">
          <a:xfrm>
            <a:off x="58738" y="4303713"/>
            <a:ext cx="1824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49263" eaLnBrk="0" hangingPunct="0"/>
            <a:r>
              <a:rPr lang="en-US" altLang="zh-CN" b="0">
                <a:solidFill>
                  <a:srgbClr val="000000"/>
                </a:solidFill>
              </a:rPr>
              <a:t>one week later:</a:t>
            </a:r>
          </a:p>
        </p:txBody>
      </p:sp>
      <p:grpSp>
        <p:nvGrpSpPr>
          <p:cNvPr id="124" name="Group 17"/>
          <p:cNvGrpSpPr>
            <a:grpSpLocks/>
          </p:cNvGrpSpPr>
          <p:nvPr/>
        </p:nvGrpSpPr>
        <p:grpSpPr bwMode="auto">
          <a:xfrm>
            <a:off x="2209800" y="3589338"/>
            <a:ext cx="5638800" cy="1128712"/>
            <a:chOff x="0" y="0"/>
            <a:chExt cx="3552" cy="711"/>
          </a:xfrm>
        </p:grpSpPr>
        <p:sp>
          <p:nvSpPr>
            <p:cNvPr id="194598" name="Line 18"/>
            <p:cNvSpPr>
              <a:spLocks noChangeShapeType="1"/>
            </p:cNvSpPr>
            <p:nvPr/>
          </p:nvSpPr>
          <p:spPr bwMode="auto">
            <a:xfrm>
              <a:off x="0" y="96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9" name="Text Box 19"/>
            <p:cNvSpPr txBox="1">
              <a:spLocks noChangeArrowheads="1"/>
            </p:cNvSpPr>
            <p:nvPr/>
          </p:nvSpPr>
          <p:spPr bwMode="auto">
            <a:xfrm>
              <a:off x="156" y="0"/>
              <a:ext cx="1689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 eaLnBrk="0" hangingPunct="0">
                <a:lnSpc>
                  <a:spcPct val="8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usual http request msg</a:t>
              </a:r>
            </a:p>
            <a:p>
              <a:pPr algn="ctr" defTabSz="449263" eaLnBrk="0" hangingPunct="0">
                <a:lnSpc>
                  <a:spcPct val="80000"/>
                </a:lnSpc>
              </a:pPr>
              <a:r>
                <a:rPr lang="en-US" altLang="zh-CN" sz="2000" b="0">
                  <a:solidFill>
                    <a:srgbClr val="000000"/>
                  </a:solidFill>
                  <a:latin typeface="Courier New" pitchFamily="49" charset="0"/>
                </a:rPr>
                <a:t>cookie: 1678</a:t>
              </a:r>
            </a:p>
          </p:txBody>
        </p:sp>
        <p:sp>
          <p:nvSpPr>
            <p:cNvPr id="194600" name="Text Box 20"/>
            <p:cNvSpPr txBox="1">
              <a:spLocks noChangeArrowheads="1"/>
            </p:cNvSpPr>
            <p:nvPr/>
          </p:nvSpPr>
          <p:spPr bwMode="auto">
            <a:xfrm>
              <a:off x="2109" y="71"/>
              <a:ext cx="71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cookie-</a:t>
              </a:r>
            </a:p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specific</a:t>
              </a:r>
            </a:p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action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01" name="Line 21"/>
            <p:cNvSpPr>
              <a:spLocks noChangeShapeType="1"/>
            </p:cNvSpPr>
            <p:nvPr/>
          </p:nvSpPr>
          <p:spPr bwMode="auto">
            <a:xfrm flipV="1">
              <a:off x="2860" y="106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02" name="Group 22"/>
            <p:cNvGrpSpPr>
              <a:grpSpLocks/>
            </p:cNvGrpSpPr>
            <p:nvPr/>
          </p:nvGrpSpPr>
          <p:grpSpPr bwMode="auto">
            <a:xfrm>
              <a:off x="2914" y="102"/>
              <a:ext cx="570" cy="233"/>
              <a:chOff x="0" y="0"/>
              <a:chExt cx="570" cy="233"/>
            </a:xfrm>
          </p:grpSpPr>
          <p:sp>
            <p:nvSpPr>
              <p:cNvPr id="194603" name="Rectangle 23"/>
              <p:cNvSpPr>
                <a:spLocks noChangeArrowheads="1"/>
              </p:cNvSpPr>
              <p:nvPr/>
            </p:nvSpPr>
            <p:spPr bwMode="auto">
              <a:xfrm>
                <a:off x="103" y="92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449263">
                  <a:buSzPct val="100000"/>
                  <a:buFont typeface="Times New Roman" pitchFamily="18" charset="0"/>
                  <a:buNone/>
                </a:pPr>
                <a:endParaRPr lang="en-US" altLang="zh-CN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94604" name="Text Box 2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49263" eaLnBrk="0" hangingPunct="0"/>
                <a:r>
                  <a:rPr lang="en-US" altLang="zh-CN" b="0">
                    <a:solidFill>
                      <a:srgbClr val="000000"/>
                    </a:solidFill>
                  </a:rPr>
                  <a:t>access</a:t>
                </a:r>
              </a:p>
            </p:txBody>
          </p:sp>
        </p:grpSp>
      </p:grpSp>
      <p:grpSp>
        <p:nvGrpSpPr>
          <p:cNvPr id="194570" name="Group 25"/>
          <p:cNvGrpSpPr>
            <a:grpSpLocks/>
          </p:cNvGrpSpPr>
          <p:nvPr/>
        </p:nvGrpSpPr>
        <p:grpSpPr bwMode="auto">
          <a:xfrm>
            <a:off x="755650" y="1804988"/>
            <a:ext cx="1438275" cy="771525"/>
            <a:chOff x="0" y="0"/>
            <a:chExt cx="906" cy="486"/>
          </a:xfrm>
        </p:grpSpPr>
        <p:sp>
          <p:nvSpPr>
            <p:cNvPr id="194596" name="AutoShape 26"/>
            <p:cNvSpPr>
              <a:spLocks noChangeArrowheads="1"/>
            </p:cNvSpPr>
            <p:nvPr/>
          </p:nvSpPr>
          <p:spPr bwMode="auto">
            <a:xfrm>
              <a:off x="51" y="0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4597" name="Text Box 27"/>
            <p:cNvSpPr txBox="1">
              <a:spLocks noChangeArrowheads="1"/>
            </p:cNvSpPr>
            <p:nvPr/>
          </p:nvSpPr>
          <p:spPr bwMode="auto">
            <a:xfrm>
              <a:off x="0" y="87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49263" eaLnBrk="0" hangingPunct="0"/>
              <a:r>
                <a:rPr lang="en-US" altLang="zh-CN" sz="1600">
                  <a:solidFill>
                    <a:srgbClr val="FFFFFF"/>
                  </a:solidFill>
                  <a:latin typeface="Arial" charset="0"/>
                </a:rPr>
                <a:t>ebay 8734</a:t>
              </a:r>
            </a:p>
          </p:txBody>
        </p:sp>
      </p:grpSp>
      <p:sp>
        <p:nvSpPr>
          <p:cNvPr id="194571" name="AutoShape 28"/>
          <p:cNvSpPr>
            <a:spLocks noChangeArrowheads="1"/>
          </p:cNvSpPr>
          <p:nvPr/>
        </p:nvSpPr>
        <p:spPr bwMode="auto">
          <a:xfrm>
            <a:off x="7956550" y="3343275"/>
            <a:ext cx="923925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449263">
              <a:buSzPct val="100000"/>
              <a:buFont typeface="Times New Roman" pitchFamily="18" charset="0"/>
              <a:buNone/>
            </a:pPr>
            <a:endParaRPr lang="en-US" altLang="zh-CN" b="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36" name="Group 29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0" y="0"/>
            <a:chExt cx="3730" cy="817"/>
          </a:xfrm>
        </p:grpSpPr>
        <p:sp>
          <p:nvSpPr>
            <p:cNvPr id="194589" name="Line 30"/>
            <p:cNvSpPr>
              <a:spLocks noChangeShapeType="1"/>
            </p:cNvSpPr>
            <p:nvPr/>
          </p:nvSpPr>
          <p:spPr bwMode="auto">
            <a:xfrm>
              <a:off x="0" y="28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90" name="Text Box 31"/>
            <p:cNvSpPr txBox="1">
              <a:spLocks noChangeArrowheads="1"/>
            </p:cNvSpPr>
            <p:nvPr/>
          </p:nvSpPr>
          <p:spPr bwMode="auto">
            <a:xfrm>
              <a:off x="168" y="0"/>
              <a:ext cx="1689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 eaLnBrk="0" hangingPunct="0"/>
              <a:r>
                <a:rPr lang="en-US" altLang="zh-CN" b="0">
                  <a:solidFill>
                    <a:srgbClr val="000000"/>
                  </a:solidFill>
                </a:rPr>
                <a:t>usual http request msg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591" name="Text Box 32"/>
            <p:cNvSpPr txBox="1">
              <a:spLocks noChangeArrowheads="1"/>
            </p:cNvSpPr>
            <p:nvPr/>
          </p:nvSpPr>
          <p:spPr bwMode="auto">
            <a:xfrm>
              <a:off x="1884" y="63"/>
              <a:ext cx="1268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Amazon server</a:t>
              </a:r>
            </a:p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creates ID</a:t>
              </a:r>
            </a:p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1678 for user</a:t>
              </a:r>
              <a:endParaRPr lang="en-US" altLang="zh-CN" sz="2000" b="0">
                <a:solidFill>
                  <a:srgbClr val="000000"/>
                </a:solidFill>
              </a:endParaRPr>
            </a:p>
          </p:txBody>
        </p:sp>
        <p:grpSp>
          <p:nvGrpSpPr>
            <p:cNvPr id="194592" name="Group 33"/>
            <p:cNvGrpSpPr>
              <a:grpSpLocks/>
            </p:cNvGrpSpPr>
            <p:nvPr/>
          </p:nvGrpSpPr>
          <p:grpSpPr bwMode="auto">
            <a:xfrm>
              <a:off x="2991" y="403"/>
              <a:ext cx="739" cy="414"/>
              <a:chOff x="0" y="0"/>
              <a:chExt cx="739" cy="414"/>
            </a:xfrm>
          </p:grpSpPr>
          <p:sp>
            <p:nvSpPr>
              <p:cNvPr id="194593" name="Line 34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4" name="Rectangle 35"/>
              <p:cNvSpPr>
                <a:spLocks noChangeArrowheads="1"/>
              </p:cNvSpPr>
              <p:nvPr/>
            </p:nvSpPr>
            <p:spPr bwMode="auto">
              <a:xfrm>
                <a:off x="93" y="8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449263">
                  <a:buSzPct val="100000"/>
                  <a:buFont typeface="Times New Roman" pitchFamily="18" charset="0"/>
                  <a:buNone/>
                </a:pPr>
                <a:endParaRPr lang="en-US" altLang="zh-CN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94595" name="Text Box 36"/>
              <p:cNvSpPr txBox="1">
                <a:spLocks noChangeArrowheads="1"/>
              </p:cNvSpPr>
              <p:nvPr/>
            </p:nvSpPr>
            <p:spPr bwMode="auto">
              <a:xfrm>
                <a:off x="4" y="62"/>
                <a:ext cx="73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49263" eaLnBrk="0" hangingPunct="0">
                  <a:lnSpc>
                    <a:spcPct val="75000"/>
                  </a:lnSpc>
                </a:pPr>
                <a:r>
                  <a:rPr lang="en-US" altLang="zh-CN" b="0">
                    <a:solidFill>
                      <a:srgbClr val="000000"/>
                    </a:solidFill>
                  </a:rPr>
                  <a:t>create</a:t>
                </a:r>
              </a:p>
              <a:p>
                <a:pPr defTabSz="449263" eaLnBrk="0" hangingPunct="0">
                  <a:lnSpc>
                    <a:spcPct val="75000"/>
                  </a:lnSpc>
                </a:pPr>
                <a:r>
                  <a:rPr lang="en-US" altLang="zh-CN" b="0">
                    <a:solidFill>
                      <a:srgbClr val="000000"/>
                    </a:solidFill>
                  </a:rPr>
                  <a:t>    entry</a:t>
                </a:r>
              </a:p>
            </p:txBody>
          </p:sp>
        </p:grpSp>
      </p:grpSp>
      <p:grpSp>
        <p:nvGrpSpPr>
          <p:cNvPr id="144" name="Group 37"/>
          <p:cNvGrpSpPr>
            <a:grpSpLocks/>
          </p:cNvGrpSpPr>
          <p:nvPr/>
        </p:nvGrpSpPr>
        <p:grpSpPr bwMode="auto">
          <a:xfrm>
            <a:off x="728663" y="2598738"/>
            <a:ext cx="4805362" cy="1087437"/>
            <a:chOff x="0" y="0"/>
            <a:chExt cx="3027" cy="685"/>
          </a:xfrm>
        </p:grpSpPr>
        <p:sp>
          <p:nvSpPr>
            <p:cNvPr id="194584" name="Line 38"/>
            <p:cNvSpPr>
              <a:spLocks noChangeShapeType="1"/>
            </p:cNvSpPr>
            <p:nvPr/>
          </p:nvSpPr>
          <p:spPr bwMode="auto">
            <a:xfrm flipH="1">
              <a:off x="945" y="0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5" name="Text Box 39"/>
            <p:cNvSpPr txBox="1">
              <a:spLocks noChangeArrowheads="1"/>
            </p:cNvSpPr>
            <p:nvPr/>
          </p:nvSpPr>
          <p:spPr bwMode="auto">
            <a:xfrm>
              <a:off x="1093" y="13"/>
              <a:ext cx="1665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 eaLnBrk="0" hangingPunct="0">
                <a:lnSpc>
                  <a:spcPct val="8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usual http response </a:t>
              </a:r>
            </a:p>
            <a:p>
              <a:pPr algn="ctr" defTabSz="449263" eaLnBrk="0" hangingPunct="0">
                <a:lnSpc>
                  <a:spcPct val="80000"/>
                </a:lnSpc>
              </a:pPr>
              <a:r>
                <a:rPr lang="en-US" altLang="zh-CN" sz="2000" b="0">
                  <a:solidFill>
                    <a:srgbClr val="000000"/>
                  </a:solidFill>
                  <a:latin typeface="Courier New" pitchFamily="49" charset="0"/>
                </a:rPr>
                <a:t>Set-cookie: 1678 </a:t>
              </a:r>
            </a:p>
          </p:txBody>
        </p:sp>
        <p:grpSp>
          <p:nvGrpSpPr>
            <p:cNvPr id="194586" name="Group 40"/>
            <p:cNvGrpSpPr>
              <a:grpSpLocks/>
            </p:cNvGrpSpPr>
            <p:nvPr/>
          </p:nvGrpSpPr>
          <p:grpSpPr bwMode="auto">
            <a:xfrm>
              <a:off x="0" y="199"/>
              <a:ext cx="1004" cy="486"/>
              <a:chOff x="0" y="0"/>
              <a:chExt cx="1004" cy="486"/>
            </a:xfrm>
          </p:grpSpPr>
          <p:sp>
            <p:nvSpPr>
              <p:cNvPr id="194587" name="AutoShape 41"/>
              <p:cNvSpPr>
                <a:spLocks noChangeArrowheads="1"/>
              </p:cNvSpPr>
              <p:nvPr/>
            </p:nvSpPr>
            <p:spPr bwMode="auto">
              <a:xfrm>
                <a:off x="51" y="0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49263">
                  <a:buSzPct val="100000"/>
                  <a:buFont typeface="Times New Roman" pitchFamily="18" charset="0"/>
                  <a:buNone/>
                </a:pPr>
                <a:endParaRPr lang="en-US" altLang="zh-CN" b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94588" name="Text Box 42"/>
              <p:cNvSpPr txBox="1">
                <a:spLocks noChangeArrowheads="1"/>
              </p:cNvSpPr>
              <p:nvPr/>
            </p:nvSpPr>
            <p:spPr bwMode="auto">
              <a:xfrm>
                <a:off x="0" y="87"/>
                <a:ext cx="10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49263" eaLnBrk="0" hangingPunct="0"/>
                <a:r>
                  <a:rPr lang="en-US" altLang="zh-CN" sz="1600">
                    <a:solidFill>
                      <a:srgbClr val="FFFFFF"/>
                    </a:solidFill>
                    <a:latin typeface="Arial" charset="0"/>
                  </a:rPr>
                  <a:t>ebay 8734</a:t>
                </a:r>
              </a:p>
              <a:p>
                <a:pPr defTabSz="449263" eaLnBrk="0" hangingPunct="0"/>
                <a:r>
                  <a:rPr lang="en-US" altLang="zh-CN" sz="1600">
                    <a:solidFill>
                      <a:srgbClr val="FFFFFF"/>
                    </a:solidFill>
                    <a:latin typeface="Arial" charset="0"/>
                  </a:rPr>
                  <a:t>amazon 1678</a:t>
                </a:r>
              </a:p>
            </p:txBody>
          </p:sp>
        </p:grpSp>
      </p:grpSp>
      <p:grpSp>
        <p:nvGrpSpPr>
          <p:cNvPr id="150" name="Group 43"/>
          <p:cNvGrpSpPr>
            <a:grpSpLocks/>
          </p:cNvGrpSpPr>
          <p:nvPr/>
        </p:nvGrpSpPr>
        <p:grpSpPr bwMode="auto">
          <a:xfrm>
            <a:off x="2181225" y="4192588"/>
            <a:ext cx="5705475" cy="2001837"/>
            <a:chOff x="0" y="0"/>
            <a:chExt cx="3594" cy="1261"/>
          </a:xfrm>
        </p:grpSpPr>
        <p:sp>
          <p:nvSpPr>
            <p:cNvPr id="194579" name="Line 44"/>
            <p:cNvSpPr>
              <a:spLocks noChangeShapeType="1"/>
            </p:cNvSpPr>
            <p:nvPr/>
          </p:nvSpPr>
          <p:spPr bwMode="auto">
            <a:xfrm>
              <a:off x="0" y="652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0" name="Text Box 45"/>
            <p:cNvSpPr txBox="1">
              <a:spLocks noChangeArrowheads="1"/>
            </p:cNvSpPr>
            <p:nvPr/>
          </p:nvSpPr>
          <p:spPr bwMode="auto">
            <a:xfrm>
              <a:off x="187" y="530"/>
              <a:ext cx="1689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49263" eaLnBrk="0" hangingPunct="0">
                <a:lnSpc>
                  <a:spcPct val="80000"/>
                </a:lnSpc>
              </a:pPr>
              <a:r>
                <a:rPr lang="en-US" altLang="zh-CN" b="0">
                  <a:solidFill>
                    <a:srgbClr val="000000"/>
                  </a:solidFill>
                </a:rPr>
                <a:t>usual http request msg</a:t>
              </a:r>
            </a:p>
            <a:p>
              <a:pPr algn="ctr" defTabSz="449263" eaLnBrk="0" hangingPunct="0">
                <a:lnSpc>
                  <a:spcPct val="80000"/>
                </a:lnSpc>
              </a:pPr>
              <a:r>
                <a:rPr lang="en-US" altLang="zh-CN" sz="2000" b="0">
                  <a:solidFill>
                    <a:srgbClr val="000000"/>
                  </a:solidFill>
                  <a:latin typeface="Courier New" pitchFamily="49" charset="0"/>
                </a:rPr>
                <a:t>cookie: 1678</a:t>
              </a:r>
            </a:p>
          </p:txBody>
        </p:sp>
        <p:sp>
          <p:nvSpPr>
            <p:cNvPr id="194581" name="Text Box 46"/>
            <p:cNvSpPr txBox="1">
              <a:spLocks noChangeArrowheads="1"/>
            </p:cNvSpPr>
            <p:nvPr/>
          </p:nvSpPr>
          <p:spPr bwMode="auto">
            <a:xfrm>
              <a:off x="2120" y="621"/>
              <a:ext cx="78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cookie-</a:t>
              </a:r>
            </a:p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spectific</a:t>
              </a:r>
            </a:p>
            <a:p>
              <a:pPr algn="ctr" defTabSz="449263" eaLnBrk="0" hangingPunct="0"/>
              <a:r>
                <a:rPr lang="en-US" altLang="zh-CN" sz="2000" b="0">
                  <a:solidFill>
                    <a:srgbClr val="3333CC"/>
                  </a:solidFill>
                </a:rPr>
                <a:t>action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582" name="Line 47"/>
            <p:cNvSpPr>
              <a:spLocks noChangeShapeType="1"/>
            </p:cNvSpPr>
            <p:nvPr/>
          </p:nvSpPr>
          <p:spPr bwMode="auto">
            <a:xfrm flipV="1">
              <a:off x="2807" y="0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3" name="Text Box 48"/>
            <p:cNvSpPr txBox="1">
              <a:spLocks noChangeArrowheads="1"/>
            </p:cNvSpPr>
            <p:nvPr/>
          </p:nvSpPr>
          <p:spPr bwMode="auto">
            <a:xfrm>
              <a:off x="2913" y="298"/>
              <a:ext cx="570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49263" eaLnBrk="0" hangingPunct="0"/>
              <a:r>
                <a:rPr lang="en-US" altLang="zh-CN" b="0">
                  <a:solidFill>
                    <a:srgbClr val="000000"/>
                  </a:solidFill>
                </a:rPr>
                <a:t>access</a:t>
              </a:r>
            </a:p>
          </p:txBody>
        </p:sp>
      </p:grpSp>
      <p:grpSp>
        <p:nvGrpSpPr>
          <p:cNvPr id="156" name="Group 49"/>
          <p:cNvGrpSpPr>
            <a:grpSpLocks/>
          </p:cNvGrpSpPr>
          <p:nvPr/>
        </p:nvGrpSpPr>
        <p:grpSpPr bwMode="auto">
          <a:xfrm>
            <a:off x="742950" y="4799013"/>
            <a:ext cx="1593850" cy="771525"/>
            <a:chOff x="0" y="0"/>
            <a:chExt cx="1004" cy="486"/>
          </a:xfrm>
        </p:grpSpPr>
        <p:sp>
          <p:nvSpPr>
            <p:cNvPr id="194577" name="AutoShape 50"/>
            <p:cNvSpPr>
              <a:spLocks noChangeArrowheads="1"/>
            </p:cNvSpPr>
            <p:nvPr/>
          </p:nvSpPr>
          <p:spPr bwMode="auto">
            <a:xfrm>
              <a:off x="51" y="0"/>
              <a:ext cx="829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4578" name="Text Box 51"/>
            <p:cNvSpPr txBox="1">
              <a:spLocks noChangeArrowheads="1"/>
            </p:cNvSpPr>
            <p:nvPr/>
          </p:nvSpPr>
          <p:spPr bwMode="auto">
            <a:xfrm>
              <a:off x="0" y="87"/>
              <a:ext cx="10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49263" eaLnBrk="0" hangingPunct="0"/>
              <a:r>
                <a:rPr lang="en-US" altLang="zh-CN" sz="1600">
                  <a:solidFill>
                    <a:srgbClr val="FFFFFF"/>
                  </a:solidFill>
                  <a:latin typeface="Arial" charset="0"/>
                </a:rPr>
                <a:t>ebay 8734</a:t>
              </a:r>
            </a:p>
            <a:p>
              <a:pPr defTabSz="449263" eaLnBrk="0" hangingPunct="0"/>
              <a:r>
                <a:rPr lang="en-US" altLang="zh-CN" sz="1600">
                  <a:solidFill>
                    <a:srgbClr val="FFFFFF"/>
                  </a:solidFill>
                  <a:latin typeface="Arial" charset="0"/>
                </a:rPr>
                <a:t>amazon 1678</a:t>
              </a:r>
            </a:p>
          </p:txBody>
        </p:sp>
      </p:grpSp>
      <p:sp>
        <p:nvSpPr>
          <p:cNvPr id="194576" name="Text Box 52"/>
          <p:cNvSpPr txBox="1">
            <a:spLocks noChangeArrowheads="1"/>
          </p:cNvSpPr>
          <p:nvPr/>
        </p:nvSpPr>
        <p:spPr bwMode="auto">
          <a:xfrm>
            <a:off x="7831138" y="4248150"/>
            <a:ext cx="1192212" cy="64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49263" eaLnBrk="0" hangingPunct="0"/>
            <a:r>
              <a:rPr lang="en-US" altLang="zh-CN" b="0">
                <a:solidFill>
                  <a:srgbClr val="000000"/>
                </a:solidFill>
              </a:rPr>
              <a:t>backend</a:t>
            </a:r>
          </a:p>
          <a:p>
            <a:pPr defTabSz="449263" eaLnBrk="0" hangingPunct="0"/>
            <a:r>
              <a:rPr lang="en-US" altLang="zh-CN" b="0">
                <a:solidFill>
                  <a:srgbClr val="000000"/>
                </a:solidFill>
              </a:rPr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utoUpdateAnimBg="0"/>
      <p:bldP spid="1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C42E5-B931-47CA-9DEE-7CCC4AFB4F6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Jargons of Internet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Process</a:t>
            </a:r>
            <a:r>
              <a:rPr lang="en-US" altLang="zh-CN" sz="2800" dirty="0" smtClean="0"/>
              <a:t>: program running within a host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Within same host, </a:t>
            </a:r>
            <a:r>
              <a:rPr lang="en-US" altLang="zh-CN" sz="2400" dirty="0" smtClean="0">
                <a:latin typeface="Comic Sans MS" pitchFamily="66" charset="0"/>
              </a:rPr>
              <a:t>2</a:t>
            </a:r>
            <a:r>
              <a:rPr lang="en-US" altLang="zh-CN" sz="2400" dirty="0" smtClean="0"/>
              <a:t> processes communicate using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inter-process communication</a:t>
            </a:r>
            <a:r>
              <a:rPr lang="en-US" altLang="zh-CN" sz="2400" dirty="0" smtClean="0"/>
              <a:t> (defined by </a:t>
            </a:r>
            <a:r>
              <a:rPr lang="en-US" altLang="zh-CN" sz="2400" dirty="0" smtClean="0">
                <a:latin typeface="Comic Sans MS" pitchFamily="66" charset="0"/>
              </a:rPr>
              <a:t>OS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Processes running in different hosts communicate with an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app-layer protocol</a:t>
            </a:r>
          </a:p>
          <a:p>
            <a:pPr lvl="3" eaLnBrk="1" hangingPunct="1">
              <a:defRPr/>
            </a:pPr>
            <a:endParaRPr lang="en-US" altLang="zh-CN" sz="16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User agent</a:t>
            </a:r>
            <a:r>
              <a:rPr lang="en-US" altLang="zh-CN" sz="2800" dirty="0" smtClean="0"/>
              <a:t>: interfaces with app “above” and network “below”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Implements user interface &amp;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app-layer protocol</a:t>
            </a:r>
            <a:r>
              <a:rPr lang="en-US" altLang="zh-CN" sz="2400" dirty="0" smtClean="0"/>
              <a:t>, e.g.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Web</a:t>
            </a:r>
            <a:r>
              <a:rPr lang="en-US" altLang="zh-CN" sz="2400" dirty="0" smtClean="0"/>
              <a:t>: browser, web server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Email</a:t>
            </a:r>
            <a:r>
              <a:rPr lang="en-US" altLang="zh-CN" sz="2400" dirty="0" smtClean="0"/>
              <a:t>: mail reader, mail server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Streaming audio/video: media player, media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9B647-0F9D-48AB-A195-2BD6E2353B7B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Application of Cookies</a:t>
            </a:r>
          </a:p>
        </p:txBody>
      </p:sp>
      <p:sp>
        <p:nvSpPr>
          <p:cNvPr id="19558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What cookies can bring</a:t>
            </a:r>
            <a:endParaRPr lang="en-US" altLang="zh-CN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Authorization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Shopping carts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14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Recommendations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User session state (</a:t>
            </a:r>
            <a:r>
              <a:rPr lang="en-US" altLang="zh-CN" sz="2400" smtClean="0">
                <a:latin typeface="Comic Sans MS" pitchFamily="66" charset="0"/>
              </a:rPr>
              <a:t>Web Email</a:t>
            </a:r>
            <a:r>
              <a:rPr lang="en-US" altLang="zh-CN" sz="2400" smtClean="0"/>
              <a:t>)</a:t>
            </a:r>
          </a:p>
        </p:txBody>
      </p:sp>
      <p:sp>
        <p:nvSpPr>
          <p:cNvPr id="96261" name="Rectangle 8"/>
          <p:cNvSpPr>
            <a:spLocks noChangeArrowheads="1"/>
          </p:cNvSpPr>
          <p:nvPr/>
        </p:nvSpPr>
        <p:spPr bwMode="auto">
          <a:xfrm>
            <a:off x="4911725" y="1481138"/>
            <a:ext cx="3810000" cy="4759325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0">
                <a:solidFill>
                  <a:srgbClr val="FF0000"/>
                </a:solidFill>
                <a:latin typeface="Tahoma" pitchFamily="34" charset="0"/>
              </a:rPr>
              <a:t>Cookies and privacy</a:t>
            </a:r>
            <a:endParaRPr lang="en-US" altLang="zh-CN" sz="2400" b="0">
              <a:solidFill>
                <a:srgbClr val="000000"/>
              </a:solidFill>
              <a:latin typeface="Tahoma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>
                <a:solidFill>
                  <a:srgbClr val="000000"/>
                </a:solidFill>
              </a:rPr>
              <a:t>Cookies</a:t>
            </a:r>
            <a:r>
              <a:rPr lang="en-US" altLang="zh-CN" sz="2400" b="0">
                <a:solidFill>
                  <a:srgbClr val="000000"/>
                </a:solidFill>
                <a:latin typeface="Tahoma" pitchFamily="34" charset="0"/>
              </a:rPr>
              <a:t> permit servers to learn a lot about user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>
                <a:solidFill>
                  <a:srgbClr val="000000"/>
                </a:solidFill>
                <a:latin typeface="Tahoma" pitchFamily="34" charset="0"/>
              </a:rPr>
              <a:t>User may supply name and </a:t>
            </a:r>
            <a:r>
              <a:rPr lang="en-US" altLang="zh-CN" sz="2400" b="0">
                <a:solidFill>
                  <a:srgbClr val="000000"/>
                </a:solidFill>
              </a:rPr>
              <a:t>Email</a:t>
            </a:r>
            <a:r>
              <a:rPr lang="en-US" altLang="zh-CN" sz="2400" b="0">
                <a:solidFill>
                  <a:srgbClr val="000000"/>
                </a:solidFill>
                <a:latin typeface="Tahoma" pitchFamily="34" charset="0"/>
              </a:rPr>
              <a:t> to servers</a:t>
            </a:r>
          </a:p>
          <a:p>
            <a:pPr marL="1714500" lvl="3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1400" b="0">
              <a:solidFill>
                <a:srgbClr val="000000"/>
              </a:solidFill>
              <a:latin typeface="Tahoma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>
                <a:solidFill>
                  <a:srgbClr val="000000"/>
                </a:solidFill>
                <a:latin typeface="Tahoma" pitchFamily="34" charset="0"/>
              </a:rPr>
              <a:t>Search engines may use  </a:t>
            </a:r>
            <a:r>
              <a:rPr lang="en-US" altLang="zh-CN" sz="2400" b="0">
                <a:solidFill>
                  <a:srgbClr val="000000"/>
                </a:solidFill>
              </a:rPr>
              <a:t>cookies</a:t>
            </a:r>
            <a:r>
              <a:rPr lang="en-US" altLang="zh-CN" sz="2400" b="0">
                <a:solidFill>
                  <a:srgbClr val="000000"/>
                </a:solidFill>
                <a:latin typeface="Tahoma" pitchFamily="34" charset="0"/>
              </a:rPr>
              <a:t> to obtain info across sites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>
                <a:solidFill>
                  <a:srgbClr val="000000"/>
                </a:solidFill>
                <a:latin typeface="Tahoma" pitchFamily="34" charset="0"/>
              </a:rPr>
              <a:t>Hacked browser may do bad things with </a:t>
            </a:r>
            <a:r>
              <a:rPr lang="en-US" altLang="zh-CN" sz="2400" b="0">
                <a:solidFill>
                  <a:srgbClr val="000000"/>
                </a:solidFill>
              </a:rPr>
              <a:t>cookies</a:t>
            </a:r>
          </a:p>
        </p:txBody>
      </p:sp>
      <p:sp>
        <p:nvSpPr>
          <p:cNvPr id="195589" name="Text Box 9"/>
          <p:cNvSpPr txBox="1">
            <a:spLocks noChangeArrowheads="1"/>
          </p:cNvSpPr>
          <p:nvPr/>
        </p:nvSpPr>
        <p:spPr bwMode="auto">
          <a:xfrm>
            <a:off x="7321550" y="1271588"/>
            <a:ext cx="736600" cy="366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solidFill>
                  <a:srgbClr val="3333CC"/>
                </a:solidFill>
              </a:rPr>
              <a:t>aside</a:t>
            </a:r>
            <a:endParaRPr lang="en-US" altLang="zh-CN" sz="14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5D7FF-51AF-4251-B3DD-91656860585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Proxy Server</a:t>
            </a:r>
            <a:endParaRPr lang="en-US" altLang="zh-CN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19796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An </a:t>
            </a:r>
            <a:r>
              <a:rPr kumimoji="1" lang="en-US" altLang="zh-CN" dirty="0" smtClean="0"/>
              <a:t>intermediary app that</a:t>
            </a:r>
          </a:p>
          <a:p>
            <a:pPr lvl="1" eaLnBrk="1" hangingPunct="1">
              <a:defRPr/>
            </a:pPr>
            <a:r>
              <a:rPr kumimoji="1" lang="en-US" altLang="zh-CN" dirty="0" smtClean="0"/>
              <a:t>Represents the </a:t>
            </a:r>
            <a:r>
              <a:rPr kumimoji="1" lang="en-US" altLang="zh-CN" dirty="0" smtClean="0">
                <a:latin typeface="Comic Sans MS" pitchFamily="66" charset="0"/>
              </a:rPr>
              <a:t>client</a:t>
            </a:r>
            <a:r>
              <a:rPr kumimoji="1" lang="en-US" altLang="zh-CN" dirty="0" smtClean="0"/>
              <a:t> to issue </a:t>
            </a:r>
            <a:r>
              <a:rPr kumimoji="1" lang="en-US" altLang="zh-CN" dirty="0" smtClean="0">
                <a:latin typeface="Comic Sans MS" pitchFamily="66" charset="0"/>
              </a:rPr>
              <a:t>request</a:t>
            </a:r>
            <a:r>
              <a:rPr kumimoji="1" lang="en-US" altLang="zh-CN" dirty="0" smtClean="0"/>
              <a:t>, and</a:t>
            </a:r>
          </a:p>
          <a:p>
            <a:pPr lvl="1" eaLnBrk="1" hangingPunct="1">
              <a:defRPr/>
            </a:pPr>
            <a:r>
              <a:rPr kumimoji="1" lang="en-US" altLang="zh-CN" dirty="0" smtClean="0"/>
              <a:t>Represents the </a:t>
            </a:r>
            <a:r>
              <a:rPr kumimoji="1" lang="en-US" altLang="zh-CN" dirty="0" smtClean="0">
                <a:latin typeface="Comic Sans MS" pitchFamily="66" charset="0"/>
              </a:rPr>
              <a:t>server</a:t>
            </a:r>
            <a:r>
              <a:rPr kumimoji="1" lang="en-US" altLang="zh-CN" dirty="0" smtClean="0"/>
              <a:t> to give </a:t>
            </a:r>
            <a:r>
              <a:rPr kumimoji="1" lang="en-US" altLang="zh-CN" dirty="0" smtClean="0">
                <a:latin typeface="Comic Sans MS" pitchFamily="66" charset="0"/>
              </a:rPr>
              <a:t>response</a:t>
            </a:r>
            <a:endParaRPr lang="en-US" altLang="zh-CN" dirty="0" smtClean="0">
              <a:latin typeface="Comic Sans MS" pitchFamily="66" charset="0"/>
            </a:endParaRP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en-US" dirty="0" smtClean="0">
                <a:solidFill>
                  <a:schemeClr val="folHlink"/>
                </a:solidFill>
              </a:rPr>
              <a:t>Different types</a:t>
            </a:r>
            <a:endParaRPr lang="en-US" altLang="zh-CN" dirty="0" smtClean="0">
              <a:solidFill>
                <a:schemeClr val="folHlink"/>
              </a:solidFill>
            </a:endParaRPr>
          </a:p>
        </p:txBody>
      </p:sp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13" y="3429000"/>
            <a:ext cx="42433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3394075"/>
            <a:ext cx="43815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图片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8" y="5041900"/>
            <a:ext cx="431641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8" name="图片 90" descr="server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3713" y="2151063"/>
            <a:ext cx="8651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Caches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412875"/>
            <a:ext cx="4527550" cy="489585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00"/>
                </a:solidFill>
              </a:rPr>
              <a:t>User sets browser: </a:t>
            </a:r>
            <a:r>
              <a:rPr lang="en-US" altLang="zh-CN" sz="2800" smtClean="0">
                <a:solidFill>
                  <a:srgbClr val="0000FF"/>
                </a:solidFill>
              </a:rPr>
              <a:t>Web accesses via cache</a:t>
            </a:r>
          </a:p>
          <a:p>
            <a:pPr lvl="3"/>
            <a:endParaRPr lang="en-US" altLang="zh-CN" sz="1800" smtClean="0">
              <a:solidFill>
                <a:srgbClr val="000000"/>
              </a:solidFill>
            </a:endParaRPr>
          </a:p>
          <a:p>
            <a:r>
              <a:rPr lang="en-US" altLang="zh-CN" sz="2800" smtClean="0">
                <a:solidFill>
                  <a:srgbClr val="000000"/>
                </a:solidFill>
              </a:rPr>
              <a:t>Browser sends all </a:t>
            </a:r>
            <a:r>
              <a:rPr lang="en-US" altLang="zh-CN" sz="2800" smtClean="0">
                <a:solidFill>
                  <a:srgbClr val="000000"/>
                </a:solidFill>
                <a:latin typeface="Comic Sans MS" pitchFamily="66" charset="0"/>
              </a:rPr>
              <a:t>HTTP requests</a:t>
            </a:r>
            <a:r>
              <a:rPr lang="en-US" altLang="zh-CN" sz="2800" smtClean="0">
                <a:solidFill>
                  <a:srgbClr val="000000"/>
                </a:solidFill>
              </a:rPr>
              <a:t> to </a:t>
            </a:r>
            <a:r>
              <a:rPr lang="en-US" altLang="zh-CN" sz="2800" smtClean="0">
                <a:solidFill>
                  <a:srgbClr val="FF0000"/>
                </a:solidFill>
              </a:rPr>
              <a:t>cache</a:t>
            </a:r>
            <a:r>
              <a:rPr lang="en-US" altLang="zh-CN" sz="2800" smtClean="0">
                <a:solidFill>
                  <a:srgbClr val="000000"/>
                </a:solidFill>
              </a:rPr>
              <a:t> on proxy server</a:t>
            </a:r>
          </a:p>
          <a:p>
            <a:pPr lvl="1"/>
            <a:r>
              <a:rPr lang="en-US" altLang="zh-CN" sz="2400" smtClean="0">
                <a:solidFill>
                  <a:srgbClr val="000000"/>
                </a:solidFill>
              </a:rPr>
              <a:t>Object in cache: cache returns object</a:t>
            </a:r>
          </a:p>
          <a:p>
            <a:pPr lvl="1"/>
            <a:r>
              <a:rPr lang="en-US" altLang="zh-CN" sz="2400" smtClean="0">
                <a:solidFill>
                  <a:srgbClr val="000000"/>
                </a:solidFill>
              </a:rPr>
              <a:t>Or cache requests object from origin server, then returns object to client</a:t>
            </a:r>
            <a:endParaRPr lang="en-US" altLang="zh-CN" sz="24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CA9ED-E3E3-4EA2-BB66-7093F18543E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325636" name="Object 5"/>
          <p:cNvGraphicFramePr>
            <a:graphicFrameLocks noChangeAspect="1"/>
          </p:cNvGraphicFramePr>
          <p:nvPr/>
        </p:nvGraphicFramePr>
        <p:xfrm>
          <a:off x="4441825" y="2333625"/>
          <a:ext cx="515938" cy="414338"/>
        </p:xfrm>
        <a:graphic>
          <a:graphicData uri="http://schemas.openxmlformats.org/presentationml/2006/ole">
            <p:oleObj spid="_x0000_s325636" r:id="rId4" imgW="1305626" imgH="1082835" progId="">
              <p:embed/>
            </p:oleObj>
          </a:graphicData>
        </a:graphic>
      </p:graphicFrame>
      <p:sp>
        <p:nvSpPr>
          <p:cNvPr id="325642" name="Text Box 6"/>
          <p:cNvSpPr txBox="1">
            <a:spLocks noChangeArrowheads="1"/>
          </p:cNvSpPr>
          <p:nvPr/>
        </p:nvSpPr>
        <p:spPr bwMode="auto">
          <a:xfrm>
            <a:off x="4381500" y="2746375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49263" eaLnBrk="0" hangingPunct="0"/>
            <a:r>
              <a:rPr lang="en-US" altLang="zh-CN" sz="1600" b="0">
                <a:solidFill>
                  <a:srgbClr val="000000"/>
                </a:solidFill>
              </a:rPr>
              <a:t>client</a:t>
            </a:r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25637" name="Object 7"/>
          <p:cNvGraphicFramePr>
            <a:graphicFrameLocks noChangeAspect="1"/>
          </p:cNvGraphicFramePr>
          <p:nvPr/>
        </p:nvGraphicFramePr>
        <p:xfrm>
          <a:off x="4506913" y="4203700"/>
          <a:ext cx="515937" cy="412750"/>
        </p:xfrm>
        <a:graphic>
          <a:graphicData uri="http://schemas.openxmlformats.org/presentationml/2006/ole">
            <p:oleObj spid="_x0000_s325637" r:id="rId5" imgW="1305626" imgH="1082835" progId="">
              <p:embed/>
            </p:oleObj>
          </a:graphicData>
        </a:graphic>
      </p:graphicFrame>
      <p:sp>
        <p:nvSpPr>
          <p:cNvPr id="325643" name="Text Box 8"/>
          <p:cNvSpPr txBox="1">
            <a:spLocks noChangeArrowheads="1"/>
          </p:cNvSpPr>
          <p:nvPr/>
        </p:nvSpPr>
        <p:spPr bwMode="auto">
          <a:xfrm>
            <a:off x="6262688" y="2152650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49263" eaLnBrk="0" hangingPunct="0"/>
            <a:r>
              <a:rPr lang="en-US" altLang="zh-CN" sz="2000" b="0">
                <a:solidFill>
                  <a:srgbClr val="000000"/>
                </a:solidFill>
              </a:rPr>
              <a:t>Proxy</a:t>
            </a:r>
          </a:p>
          <a:p>
            <a:pPr algn="ctr" defTabSz="449263" eaLnBrk="0" hangingPunct="0"/>
            <a:r>
              <a:rPr lang="en-US" altLang="zh-CN" sz="2000" b="0">
                <a:solidFill>
                  <a:srgbClr val="000000"/>
                </a:solidFill>
              </a:rPr>
              <a:t>server</a:t>
            </a:r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25644" name="Group 9"/>
          <p:cNvGrpSpPr>
            <a:grpSpLocks/>
          </p:cNvGrpSpPr>
          <p:nvPr/>
        </p:nvGrpSpPr>
        <p:grpSpPr bwMode="auto">
          <a:xfrm>
            <a:off x="6488113" y="2933700"/>
            <a:ext cx="346075" cy="742950"/>
            <a:chOff x="0" y="0"/>
            <a:chExt cx="150" cy="307"/>
          </a:xfrm>
        </p:grpSpPr>
        <p:sp>
          <p:nvSpPr>
            <p:cNvPr id="325666" name="AutoShape 10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25667" name="Rectangle 11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25668" name="Rectangle 12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25669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25670" name="Line 14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1" name="Line 15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2" name="Rectangle 16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25673" name="Rectangle 17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49263">
                <a:buSzPct val="100000"/>
                <a:buFont typeface="Times New Roman" pitchFamily="18" charset="0"/>
                <a:buNone/>
              </a:pPr>
              <a:endParaRPr lang="en-US" altLang="zh-CN" b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325645" name="Text Box 18"/>
          <p:cNvSpPr txBox="1">
            <a:spLocks noChangeArrowheads="1"/>
          </p:cNvSpPr>
          <p:nvPr/>
        </p:nvSpPr>
        <p:spPr bwMode="auto">
          <a:xfrm>
            <a:off x="4537075" y="4662488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49263" eaLnBrk="0" hangingPunct="0"/>
            <a:r>
              <a:rPr lang="en-US" altLang="zh-CN" sz="1600" b="0">
                <a:solidFill>
                  <a:srgbClr val="000000"/>
                </a:solidFill>
              </a:rPr>
              <a:t>client</a:t>
            </a:r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2" name="Group 19"/>
          <p:cNvGrpSpPr>
            <a:grpSpLocks/>
          </p:cNvGrpSpPr>
          <p:nvPr/>
        </p:nvGrpSpPr>
        <p:grpSpPr bwMode="auto">
          <a:xfrm>
            <a:off x="4805363" y="3473450"/>
            <a:ext cx="1593850" cy="760413"/>
            <a:chOff x="0" y="0"/>
            <a:chExt cx="1004" cy="479"/>
          </a:xfrm>
        </p:grpSpPr>
        <p:sp>
          <p:nvSpPr>
            <p:cNvPr id="325664" name="Line 20"/>
            <p:cNvSpPr>
              <a:spLocks noChangeShapeType="1"/>
            </p:cNvSpPr>
            <p:nvPr/>
          </p:nvSpPr>
          <p:spPr bwMode="auto">
            <a:xfrm flipV="1">
              <a:off x="121" y="0"/>
              <a:ext cx="883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65" name="Text Box 21"/>
            <p:cNvSpPr txBox="1">
              <a:spLocks noChangeArrowheads="1"/>
            </p:cNvSpPr>
            <p:nvPr/>
          </p:nvSpPr>
          <p:spPr bwMode="auto">
            <a:xfrm rot="-1692638">
              <a:off x="0" y="6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request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5011738" y="3560763"/>
            <a:ext cx="1620837" cy="785812"/>
            <a:chOff x="0" y="0"/>
            <a:chExt cx="1021" cy="495"/>
          </a:xfrm>
        </p:grpSpPr>
        <p:sp>
          <p:nvSpPr>
            <p:cNvPr id="325662" name="Line 23"/>
            <p:cNvSpPr>
              <a:spLocks noChangeShapeType="1"/>
            </p:cNvSpPr>
            <p:nvPr/>
          </p:nvSpPr>
          <p:spPr bwMode="auto">
            <a:xfrm flipH="1">
              <a:off x="23" y="0"/>
              <a:ext cx="884" cy="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63" name="Text Box 24"/>
            <p:cNvSpPr txBox="1">
              <a:spLocks noChangeArrowheads="1"/>
            </p:cNvSpPr>
            <p:nvPr/>
          </p:nvSpPr>
          <p:spPr bwMode="auto">
            <a:xfrm rot="-1737783">
              <a:off x="0" y="212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response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7" name="Group 43"/>
          <p:cNvGrpSpPr>
            <a:grpSpLocks/>
          </p:cNvGrpSpPr>
          <p:nvPr/>
        </p:nvGrpSpPr>
        <p:grpSpPr bwMode="auto">
          <a:xfrm>
            <a:off x="5003800" y="2519363"/>
            <a:ext cx="3251200" cy="730250"/>
            <a:chOff x="0" y="0"/>
            <a:chExt cx="2048" cy="460"/>
          </a:xfrm>
        </p:grpSpPr>
        <p:sp>
          <p:nvSpPr>
            <p:cNvPr id="325659" name="未知"/>
            <p:cNvSpPr>
              <a:spLocks/>
            </p:cNvSpPr>
            <p:nvPr/>
          </p:nvSpPr>
          <p:spPr bwMode="auto">
            <a:xfrm>
              <a:off x="0" y="0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60" name="Text Box 45"/>
            <p:cNvSpPr txBox="1">
              <a:spLocks noChangeArrowheads="1"/>
            </p:cNvSpPr>
            <p:nvPr/>
          </p:nvSpPr>
          <p:spPr bwMode="auto">
            <a:xfrm rot="1422049">
              <a:off x="62" y="27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request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61" name="Text Box 46"/>
            <p:cNvSpPr txBox="1">
              <a:spLocks noChangeArrowheads="1"/>
            </p:cNvSpPr>
            <p:nvPr/>
          </p:nvSpPr>
          <p:spPr bwMode="auto">
            <a:xfrm rot="-1419968">
              <a:off x="1093" y="37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request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5649" name="Text Box 48"/>
          <p:cNvSpPr txBox="1">
            <a:spLocks noChangeArrowheads="1"/>
          </p:cNvSpPr>
          <p:nvPr/>
        </p:nvSpPr>
        <p:spPr bwMode="auto">
          <a:xfrm>
            <a:off x="8143875" y="3073400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449263" eaLnBrk="0" hangingPunct="0"/>
            <a:r>
              <a:rPr lang="en-US" altLang="zh-CN" sz="1600" b="0">
                <a:solidFill>
                  <a:srgbClr val="000000"/>
                </a:solidFill>
              </a:rPr>
              <a:t>origin </a:t>
            </a:r>
          </a:p>
          <a:p>
            <a:pPr algn="ctr" defTabSz="449263" eaLnBrk="0" hangingPunct="0"/>
            <a:r>
              <a:rPr lang="en-US" altLang="zh-CN" sz="1600" b="0">
                <a:solidFill>
                  <a:srgbClr val="000000"/>
                </a:solidFill>
              </a:rPr>
              <a:t>server</a:t>
            </a:r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5650" name="Rectangle 49"/>
          <p:cNvSpPr>
            <a:spLocks noChangeArrowheads="1"/>
          </p:cNvSpPr>
          <p:nvPr/>
        </p:nvSpPr>
        <p:spPr bwMode="auto">
          <a:xfrm>
            <a:off x="7185025" y="3727450"/>
            <a:ext cx="406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449263">
              <a:buSzPct val="100000"/>
              <a:buFont typeface="Times New Roman" pitchFamily="18" charset="0"/>
              <a:buNone/>
            </a:pPr>
            <a:endParaRPr lang="en-US" altLang="zh-CN" b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25651" name="Picture 5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5988" y="20097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4" name="Group 51"/>
          <p:cNvGrpSpPr>
            <a:grpSpLocks/>
          </p:cNvGrpSpPr>
          <p:nvPr/>
        </p:nvGrpSpPr>
        <p:grpSpPr bwMode="auto">
          <a:xfrm>
            <a:off x="4230688" y="2055813"/>
            <a:ext cx="4186237" cy="1814512"/>
            <a:chOff x="0" y="0"/>
            <a:chExt cx="2637" cy="1143"/>
          </a:xfrm>
        </p:grpSpPr>
        <p:sp>
          <p:nvSpPr>
            <p:cNvPr id="325654" name="未知"/>
            <p:cNvSpPr>
              <a:spLocks/>
            </p:cNvSpPr>
            <p:nvPr/>
          </p:nvSpPr>
          <p:spPr bwMode="auto">
            <a:xfrm>
              <a:off x="470" y="339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55" name="Text Box 53"/>
            <p:cNvSpPr txBox="1">
              <a:spLocks noChangeArrowheads="1"/>
            </p:cNvSpPr>
            <p:nvPr/>
          </p:nvSpPr>
          <p:spPr bwMode="auto">
            <a:xfrm rot="1411598">
              <a:off x="386" y="557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response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5656" name="Text Box 54"/>
            <p:cNvSpPr txBox="1">
              <a:spLocks noChangeArrowheads="1"/>
            </p:cNvSpPr>
            <p:nvPr/>
          </p:nvSpPr>
          <p:spPr bwMode="auto">
            <a:xfrm rot="-1415790">
              <a:off x="1616" y="545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 eaLnBrk="0" hangingPunct="0"/>
              <a:r>
                <a:rPr lang="en-US" altLang="zh-CN" sz="1600" b="0">
                  <a:solidFill>
                    <a:srgbClr val="FF0000"/>
                  </a:solidFill>
                </a:rPr>
                <a:t>HTTP response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25657" name="Picture 5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64" y="870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5658" name="Picture 5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3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0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78313" y="3990975"/>
            <a:ext cx="52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6D13A-D729-48D7-93A6-09306E6B1E91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Caching Example</a:t>
            </a:r>
          </a:p>
        </p:txBody>
      </p:sp>
      <p:sp>
        <p:nvSpPr>
          <p:cNvPr id="820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687887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</a:rPr>
              <a:t>Institutional cache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Satisfy internal client </a:t>
            </a:r>
            <a:r>
              <a:rPr lang="en-US" altLang="zh-CN" sz="2400" smtClean="0">
                <a:latin typeface="Comic Sans MS" pitchFamily="66" charset="0"/>
              </a:rPr>
              <a:t>request</a:t>
            </a:r>
            <a:r>
              <a:rPr lang="en-US" altLang="zh-CN" sz="2400" smtClean="0"/>
              <a:t> without involving origin server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2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</a:rPr>
              <a:t>Considerations</a:t>
            </a:r>
            <a:endParaRPr lang="en-US" altLang="zh-CN" sz="2400" smtClean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/>
              <a:t>Smaller response time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/>
              <a:t>Decrease traffic to distant servers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/>
              <a:t>Load balancing</a:t>
            </a:r>
          </a:p>
        </p:txBody>
      </p:sp>
      <p:pic>
        <p:nvPicPr>
          <p:cNvPr id="117" name="图片 116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1888" y="1530350"/>
            <a:ext cx="4084637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Caching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988" y="1412875"/>
            <a:ext cx="5915025" cy="32575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One trip delay </a:t>
            </a:r>
            <a:r>
              <a:rPr lang="en-US" sz="2400" dirty="0" smtClean="0">
                <a:solidFill>
                  <a:srgbClr val="000000"/>
                </a:solidFill>
              </a:rPr>
              <a:t>= Internet delay + access delay + LAN delay</a:t>
            </a:r>
          </a:p>
          <a:p>
            <a:pPr lvl="3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Suppose</a:t>
            </a:r>
          </a:p>
          <a:p>
            <a:pPr>
              <a:defRPr/>
            </a:pPr>
            <a:r>
              <a:rPr lang="en-US" sz="2400" dirty="0" smtClean="0"/>
              <a:t>Internet delay = 2 sec</a:t>
            </a:r>
          </a:p>
          <a:p>
            <a:pPr>
              <a:defRPr/>
            </a:pPr>
            <a:r>
              <a:rPr lang="en-US" sz="2400" dirty="0" smtClean="0"/>
              <a:t>LAN delay = 2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Access delay = 10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Suppose </a:t>
            </a:r>
            <a:r>
              <a:rPr lang="en-US" sz="2400" dirty="0" smtClean="0">
                <a:solidFill>
                  <a:srgbClr val="0000FF"/>
                </a:solidFill>
              </a:rPr>
              <a:t>hit rate </a:t>
            </a:r>
            <a:r>
              <a:rPr lang="en-US" sz="2400" dirty="0" smtClean="0">
                <a:solidFill>
                  <a:srgbClr val="000000"/>
                </a:solidFill>
              </a:rPr>
              <a:t>is 0.4 (40%)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B0011-C024-48C0-9E75-BF9CC183326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328708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6200" y="1335088"/>
            <a:ext cx="3951288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53988" y="4670425"/>
            <a:ext cx="8836025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Access without cache: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>
                <a:ea typeface="+mn-ea"/>
              </a:rPr>
              <a:t>(2000+2+10)</a:t>
            </a:r>
            <a:r>
              <a:rPr lang="en-US" sz="2400" b="0" kern="0" dirty="0">
                <a:ea typeface="+mn-ea"/>
                <a:sym typeface="Symbol"/>
              </a:rPr>
              <a:t></a:t>
            </a:r>
            <a:r>
              <a:rPr lang="en-US" sz="2400" b="0" kern="0" dirty="0">
                <a:ea typeface="+mn-ea"/>
              </a:rPr>
              <a:t>2 = 4024 </a:t>
            </a:r>
            <a:r>
              <a:rPr lang="en-US" sz="2400" b="0" kern="0" dirty="0" err="1">
                <a:ea typeface="+mn-ea"/>
              </a:rPr>
              <a:t>msec</a:t>
            </a:r>
            <a:r>
              <a:rPr lang="en-US" sz="2400" b="0" kern="0" dirty="0">
                <a:ea typeface="+mn-ea"/>
              </a:rPr>
              <a:t> = 4.02 sec</a:t>
            </a:r>
          </a:p>
          <a:p>
            <a:pPr marL="1714500" lvl="3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100" b="0" kern="0" dirty="0"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Access with cache: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>
                <a:ea typeface="+mn-ea"/>
              </a:rPr>
              <a:t>(</a:t>
            </a:r>
            <a:r>
              <a:rPr lang="en-US" sz="2400" b="0" kern="0" dirty="0">
                <a:ea typeface="+mn-ea"/>
                <a:sym typeface="Symbol"/>
              </a:rPr>
              <a:t>2+10 + 0.62000)</a:t>
            </a:r>
            <a:r>
              <a:rPr lang="en-US" sz="2400" b="0" kern="0" dirty="0">
                <a:ea typeface="宋体" pitchFamily="2" charset="-122"/>
                <a:sym typeface="Symbol"/>
              </a:rPr>
              <a:t></a:t>
            </a:r>
            <a:r>
              <a:rPr lang="en-US" sz="2400" b="0" kern="0" dirty="0">
                <a:ea typeface="宋体" pitchFamily="2" charset="-122"/>
              </a:rPr>
              <a:t>2 = 2424 </a:t>
            </a:r>
            <a:r>
              <a:rPr lang="en-US" sz="2400" b="0" kern="0" dirty="0" err="1">
                <a:ea typeface="宋体" pitchFamily="2" charset="-122"/>
              </a:rPr>
              <a:t>msec</a:t>
            </a:r>
            <a:r>
              <a:rPr lang="en-US" sz="2400" b="0" kern="0" dirty="0">
                <a:ea typeface="宋体" pitchFamily="2" charset="-122"/>
              </a:rPr>
              <a:t> = 2.4 sec</a:t>
            </a:r>
            <a:endParaRPr lang="en-US" sz="2400" b="0" kern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C630E-C4A4-4F15-8A6C-48FF6D4A06D5}" type="slidenum">
              <a:rPr lang="en-US" altLang="zh-CN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GET</a:t>
            </a:r>
          </a:p>
        </p:txBody>
      </p:sp>
      <p:sp>
        <p:nvSpPr>
          <p:cNvPr id="32973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Goal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/>
              <a:t>Don’t send object if proxy has up-to-date cached version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Client (Proxy)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/>
              <a:t>Specify </a:t>
            </a:r>
            <a:r>
              <a:rPr lang="en-US" altLang="zh-CN" sz="2000" smtClean="0">
                <a:latin typeface="Comic Sans MS" pitchFamily="66" charset="0"/>
              </a:rPr>
              <a:t>date</a:t>
            </a:r>
            <a:r>
              <a:rPr lang="en-US" altLang="zh-CN" sz="2000" smtClean="0"/>
              <a:t> of cached copy in HTTP request</a:t>
            </a:r>
          </a:p>
          <a:p>
            <a:pPr lvl="2" eaLnBrk="1" hangingPunct="1">
              <a:lnSpc>
                <a:spcPct val="120000"/>
              </a:lnSpc>
            </a:pPr>
            <a:endParaRPr lang="en-US" altLang="zh-CN" sz="120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Server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/>
              <a:t>Response contains no object if cached copy is up-to-date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4037013" y="1425575"/>
            <a:ext cx="4999037" cy="4919663"/>
            <a:chOff x="4037013" y="1425575"/>
            <a:chExt cx="4999037" cy="4919663"/>
          </a:xfrm>
        </p:grpSpPr>
        <p:sp>
          <p:nvSpPr>
            <p:cNvPr id="329733" name="Line 21"/>
            <p:cNvSpPr>
              <a:spLocks noChangeShapeType="1"/>
            </p:cNvSpPr>
            <p:nvPr/>
          </p:nvSpPr>
          <p:spPr bwMode="auto">
            <a:xfrm>
              <a:off x="4437063" y="2132013"/>
              <a:ext cx="3305175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34" name="Text Box 22"/>
            <p:cNvSpPr txBox="1">
              <a:spLocks noChangeArrowheads="1"/>
            </p:cNvSpPr>
            <p:nvPr/>
          </p:nvSpPr>
          <p:spPr bwMode="auto">
            <a:xfrm>
              <a:off x="4037013" y="1454150"/>
              <a:ext cx="10005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FF"/>
                  </a:solidFill>
                </a:rPr>
                <a:t>proxy</a:t>
              </a:r>
              <a:endParaRPr lang="en-US" altLang="zh-CN" sz="2400" b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29735" name="Text Box 23"/>
            <p:cNvSpPr txBox="1">
              <a:spLocks noChangeArrowheads="1"/>
            </p:cNvSpPr>
            <p:nvPr/>
          </p:nvSpPr>
          <p:spPr bwMode="auto">
            <a:xfrm>
              <a:off x="7481888" y="1425575"/>
              <a:ext cx="1104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FF"/>
                  </a:solidFill>
                </a:rPr>
                <a:t>server</a:t>
              </a:r>
              <a:endParaRPr lang="en-US" altLang="zh-CN" sz="2400" b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29736" name="Text Box 24"/>
            <p:cNvSpPr txBox="1">
              <a:spLocks noChangeArrowheads="1"/>
            </p:cNvSpPr>
            <p:nvPr/>
          </p:nvSpPr>
          <p:spPr bwMode="auto">
            <a:xfrm>
              <a:off x="4743450" y="2016125"/>
              <a:ext cx="2681288" cy="865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</a:rPr>
                <a:t>HTTP request msg</a:t>
              </a:r>
            </a:p>
            <a:p>
              <a:pPr algn="ctr" eaLnBrk="0" hangingPunct="0"/>
              <a:r>
                <a:rPr lang="en-US" altLang="zh-CN" sz="1600">
                  <a:solidFill>
                    <a:srgbClr val="000000"/>
                  </a:solidFill>
                  <a:latin typeface="Courier New" pitchFamily="49" charset="0"/>
                </a:rPr>
                <a:t>If-modified-since: &lt;date&gt;</a:t>
              </a:r>
              <a:endParaRPr lang="en-US" altLang="zh-CN" sz="20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29737" name="Line 25"/>
            <p:cNvSpPr>
              <a:spLocks noChangeShapeType="1"/>
            </p:cNvSpPr>
            <p:nvPr/>
          </p:nvSpPr>
          <p:spPr bwMode="auto">
            <a:xfrm flipH="1">
              <a:off x="4456113" y="3122613"/>
              <a:ext cx="3305175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9738" name="Group 26"/>
            <p:cNvGrpSpPr>
              <a:grpSpLocks/>
            </p:cNvGrpSpPr>
            <p:nvPr/>
          </p:nvGrpSpPr>
          <p:grpSpPr bwMode="auto">
            <a:xfrm>
              <a:off x="4724400" y="3116263"/>
              <a:ext cx="2643188" cy="865187"/>
              <a:chOff x="2698" y="2036"/>
              <a:chExt cx="1665" cy="545"/>
            </a:xfrm>
          </p:grpSpPr>
          <p:sp>
            <p:nvSpPr>
              <p:cNvPr id="329746" name="Rectangle 27"/>
              <p:cNvSpPr>
                <a:spLocks noChangeArrowheads="1"/>
              </p:cNvSpPr>
              <p:nvPr/>
            </p:nvSpPr>
            <p:spPr bwMode="auto">
              <a:xfrm>
                <a:off x="2760" y="2071"/>
                <a:ext cx="1578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9747" name="Text Box 28"/>
              <p:cNvSpPr txBox="1">
                <a:spLocks noChangeArrowheads="1"/>
              </p:cNvSpPr>
              <p:nvPr/>
            </p:nvSpPr>
            <p:spPr bwMode="auto">
              <a:xfrm>
                <a:off x="2698" y="2036"/>
                <a:ext cx="1665" cy="5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b="0">
                    <a:solidFill>
                      <a:srgbClr val="000000"/>
                    </a:solidFill>
                  </a:rPr>
                  <a:t>HTTP response</a:t>
                </a:r>
              </a:p>
              <a:p>
                <a:pPr algn="ctr" eaLnBrk="0" hangingPunct="0"/>
                <a:r>
                  <a:rPr lang="en-US" altLang="zh-CN" sz="1600">
                    <a:solidFill>
                      <a:srgbClr val="000000"/>
                    </a:solidFill>
                    <a:latin typeface="Courier New" pitchFamily="49" charset="0"/>
                  </a:rPr>
                  <a:t>HTTP/1.0 </a:t>
                </a:r>
              </a:p>
              <a:p>
                <a:pPr algn="ctr" eaLnBrk="0" hangingPunct="0"/>
                <a:r>
                  <a:rPr lang="en-US" altLang="zh-CN" sz="1600">
                    <a:solidFill>
                      <a:srgbClr val="000000"/>
                    </a:solidFill>
                    <a:latin typeface="Courier New" pitchFamily="49" charset="0"/>
                  </a:rPr>
                  <a:t>304 Not Modified</a:t>
                </a:r>
                <a:endParaRPr lang="en-US" altLang="zh-CN" sz="200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29739" name="Text Box 29"/>
            <p:cNvSpPr txBox="1">
              <a:spLocks noChangeArrowheads="1"/>
            </p:cNvSpPr>
            <p:nvPr/>
          </p:nvSpPr>
          <p:spPr bwMode="auto">
            <a:xfrm>
              <a:off x="7745413" y="2378075"/>
              <a:ext cx="122396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object 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not 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modified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9740" name="Line 30"/>
            <p:cNvSpPr>
              <a:spLocks noChangeShapeType="1"/>
            </p:cNvSpPr>
            <p:nvPr/>
          </p:nvSpPr>
          <p:spPr bwMode="auto">
            <a:xfrm>
              <a:off x="4560888" y="4189413"/>
              <a:ext cx="390525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1" name="Line 31"/>
            <p:cNvSpPr>
              <a:spLocks noChangeShapeType="1"/>
            </p:cNvSpPr>
            <p:nvPr/>
          </p:nvSpPr>
          <p:spPr bwMode="auto">
            <a:xfrm>
              <a:off x="4503738" y="4484688"/>
              <a:ext cx="3305175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2" name="Text Box 32"/>
            <p:cNvSpPr txBox="1">
              <a:spLocks noChangeArrowheads="1"/>
            </p:cNvSpPr>
            <p:nvPr/>
          </p:nvSpPr>
          <p:spPr bwMode="auto">
            <a:xfrm>
              <a:off x="4748213" y="4368800"/>
              <a:ext cx="2681287" cy="865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</a:rPr>
                <a:t>HTTP request msg</a:t>
              </a:r>
            </a:p>
            <a:p>
              <a:pPr algn="ctr" eaLnBrk="0" hangingPunct="0"/>
              <a:r>
                <a:rPr lang="en-US" altLang="zh-CN" sz="1600">
                  <a:solidFill>
                    <a:srgbClr val="000000"/>
                  </a:solidFill>
                  <a:latin typeface="Courier New" pitchFamily="49" charset="0"/>
                </a:rPr>
                <a:t>If-modified-since: &lt;date&gt;</a:t>
              </a:r>
              <a:endParaRPr lang="en-US" altLang="zh-CN" sz="20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29743" name="Line 33"/>
            <p:cNvSpPr>
              <a:spLocks noChangeShapeType="1"/>
            </p:cNvSpPr>
            <p:nvPr/>
          </p:nvSpPr>
          <p:spPr bwMode="auto">
            <a:xfrm flipH="1">
              <a:off x="4522788" y="5475288"/>
              <a:ext cx="3305175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4" name="Text Box 34"/>
            <p:cNvSpPr txBox="1">
              <a:spLocks noChangeArrowheads="1"/>
            </p:cNvSpPr>
            <p:nvPr/>
          </p:nvSpPr>
          <p:spPr bwMode="auto">
            <a:xfrm>
              <a:off x="4767263" y="5419725"/>
              <a:ext cx="2643187" cy="925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0">
                  <a:solidFill>
                    <a:srgbClr val="000000"/>
                  </a:solidFill>
                </a:rPr>
                <a:t>HTTP response</a:t>
              </a:r>
            </a:p>
            <a:p>
              <a:pPr algn="ctr" eaLnBrk="0" hangingPunct="0"/>
              <a:r>
                <a:rPr lang="en-US" altLang="zh-CN" sz="1600">
                  <a:solidFill>
                    <a:srgbClr val="000000"/>
                  </a:solidFill>
                  <a:latin typeface="Courier New" pitchFamily="49" charset="0"/>
                </a:rPr>
                <a:t>HTTP/1.0 200 OK</a:t>
              </a:r>
            </a:p>
            <a:p>
              <a:pPr algn="ctr"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</a:rPr>
                <a:t>&lt;data&gt;</a:t>
              </a:r>
            </a:p>
          </p:txBody>
        </p:sp>
        <p:sp>
          <p:nvSpPr>
            <p:cNvPr id="329745" name="Text Box 35"/>
            <p:cNvSpPr txBox="1">
              <a:spLocks noChangeArrowheads="1"/>
            </p:cNvSpPr>
            <p:nvPr/>
          </p:nvSpPr>
          <p:spPr bwMode="auto">
            <a:xfrm>
              <a:off x="7812088" y="4826000"/>
              <a:ext cx="1223962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object 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3333CC"/>
                  </a:solidFill>
                </a:rPr>
                <a:t>modified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6CD3F-23E2-4F43-902A-743188893DD0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Electronic Mail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One of m</a:t>
            </a:r>
            <a:r>
              <a:rPr lang="en-US" altLang="en-US" sz="2800" dirty="0" smtClean="0"/>
              <a:t>ost heavily used apps on Internet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  <a:latin typeface="Comic Sans MS" pitchFamily="66" charset="0"/>
              </a:rPr>
              <a:t>SMTP</a:t>
            </a:r>
            <a:r>
              <a:rPr lang="en-US" altLang="zh-CN" sz="2800" dirty="0" smtClean="0"/>
              <a:t>: </a:t>
            </a:r>
            <a:r>
              <a:rPr lang="en-US" altLang="en-US" sz="2800" dirty="0" smtClean="0"/>
              <a:t>Simple Mail Transfer Protocol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Delivery of simple text messages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  <a:latin typeface="Comic Sans MS" pitchFamily="66" charset="0"/>
              </a:rPr>
              <a:t>MIME</a:t>
            </a:r>
            <a:r>
              <a:rPr lang="en-US" altLang="zh-CN" sz="2800" dirty="0" smtClean="0"/>
              <a:t>:</a:t>
            </a:r>
            <a:r>
              <a:rPr lang="en-US" altLang="en-US" sz="2800" dirty="0" smtClean="0"/>
              <a:t> Multi-purpose Internet Mail Extension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Delivery of other types of data</a:t>
            </a:r>
            <a:r>
              <a:rPr lang="en-US" altLang="zh-CN" sz="2400" dirty="0" smtClean="0"/>
              <a:t>, e.g. v</a:t>
            </a:r>
            <a:r>
              <a:rPr lang="en-US" altLang="en-US" sz="2400" dirty="0" smtClean="0"/>
              <a:t>oice, images, video clips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  <a:latin typeface="Comic Sans MS" pitchFamily="66" charset="0"/>
              </a:rPr>
              <a:t>POP</a:t>
            </a:r>
            <a:r>
              <a:rPr lang="en-US" altLang="zh-CN" sz="2800" dirty="0" smtClean="0"/>
              <a:t>: </a:t>
            </a:r>
            <a:r>
              <a:rPr lang="en-US" altLang="en-US" sz="2800" dirty="0" smtClean="0"/>
              <a:t>Post Office Protocol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 </a:t>
            </a:r>
            <a:r>
              <a:rPr lang="en-US" altLang="en-US" sz="2400" dirty="0" smtClean="0"/>
              <a:t>retrieval from server</a:t>
            </a:r>
            <a:r>
              <a:rPr lang="en-US" altLang="zh-CN" sz="2400" dirty="0" smtClean="0"/>
              <a:t>, including </a:t>
            </a:r>
            <a:r>
              <a:rPr lang="en-US" altLang="en-US" sz="2400" dirty="0" smtClean="0"/>
              <a:t>authorization</a:t>
            </a:r>
            <a:r>
              <a:rPr lang="en-US" altLang="zh-CN" sz="2400" dirty="0" smtClean="0"/>
              <a:t> and download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  <a:latin typeface="Comic Sans MS" pitchFamily="66" charset="0"/>
              </a:rPr>
              <a:t>IMAP</a:t>
            </a:r>
            <a:r>
              <a:rPr lang="en-US" altLang="zh-CN" sz="2800" dirty="0" smtClean="0"/>
              <a:t>: Internet Mail Access Protocol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M</a:t>
            </a:r>
            <a:r>
              <a:rPr lang="en-US" altLang="en-US" sz="2400" dirty="0" smtClean="0"/>
              <a:t>anipulation of stored </a:t>
            </a:r>
            <a:r>
              <a:rPr lang="en-US" altLang="en-US" sz="2400" dirty="0" err="1" smtClean="0"/>
              <a:t>msgs</a:t>
            </a:r>
            <a:r>
              <a:rPr lang="en-US" altLang="en-US" sz="2400" dirty="0" smtClean="0"/>
              <a:t> on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F5D6E-51E0-4403-8520-D76361698075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Components of Email System</a:t>
            </a:r>
          </a:p>
        </p:txBody>
      </p:sp>
      <p:sp>
        <p:nvSpPr>
          <p:cNvPr id="308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392612" cy="5046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User 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Composing, editing, reading mail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e.g. Eudora, Outlook, Foxmail, Netscape Messenger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Outgoing, incoming mail messages stored on server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Mail Servers</a:t>
            </a:r>
            <a:r>
              <a:rPr lang="en-US" altLang="zh-CN" sz="2400" smtClean="0"/>
              <a:t> (</a:t>
            </a:r>
            <a:r>
              <a:rPr lang="en-US" altLang="zh-CN" sz="2400" smtClean="0">
                <a:solidFill>
                  <a:schemeClr val="hlink"/>
                </a:solidFill>
              </a:rPr>
              <a:t>Host</a:t>
            </a: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folHlink"/>
                </a:solidFill>
              </a:rPr>
              <a:t>Mailbox</a:t>
            </a:r>
            <a:r>
              <a:rPr lang="en-US" altLang="zh-CN" sz="2000" smtClean="0"/>
              <a:t> contains incoming mail messages for user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folHlink"/>
                </a:solidFill>
              </a:rPr>
              <a:t>Message queue</a:t>
            </a:r>
            <a:r>
              <a:rPr lang="en-US" altLang="zh-CN" sz="2000" smtClean="0"/>
              <a:t> of outgoing mail messages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folHlink"/>
                </a:solidFill>
                <a:latin typeface="Comic Sans MS" pitchFamily="66" charset="0"/>
              </a:rPr>
              <a:t>SMTP</a:t>
            </a:r>
            <a:r>
              <a:rPr lang="en-US" altLang="zh-CN" sz="2000" smtClean="0">
                <a:solidFill>
                  <a:schemeClr val="folHlink"/>
                </a:solidFill>
              </a:rPr>
              <a:t> protocol</a:t>
            </a:r>
            <a:r>
              <a:rPr lang="en-US" altLang="zh-CN" sz="2000" smtClean="0"/>
              <a:t> between mail servers to send mail messages</a:t>
            </a:r>
          </a:p>
        </p:txBody>
      </p:sp>
      <p:grpSp>
        <p:nvGrpSpPr>
          <p:cNvPr id="138" name="组合 137"/>
          <p:cNvGrpSpPr>
            <a:grpSpLocks/>
          </p:cNvGrpSpPr>
          <p:nvPr/>
        </p:nvGrpSpPr>
        <p:grpSpPr bwMode="auto">
          <a:xfrm>
            <a:off x="4535488" y="1338263"/>
            <a:ext cx="4392612" cy="5202237"/>
            <a:chOff x="4572000" y="1338263"/>
            <a:chExt cx="4392613" cy="5202237"/>
          </a:xfrm>
        </p:grpSpPr>
        <p:sp>
          <p:nvSpPr>
            <p:cNvPr id="3084" name="Rectangle 139"/>
            <p:cNvSpPr>
              <a:spLocks noChangeArrowheads="1"/>
            </p:cNvSpPr>
            <p:nvPr/>
          </p:nvSpPr>
          <p:spPr bwMode="auto">
            <a:xfrm>
              <a:off x="7135813" y="1368425"/>
              <a:ext cx="1828800" cy="981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grpSp>
          <p:nvGrpSpPr>
            <p:cNvPr id="3085" name="Group 140"/>
            <p:cNvGrpSpPr>
              <a:grpSpLocks/>
            </p:cNvGrpSpPr>
            <p:nvPr/>
          </p:nvGrpSpPr>
          <p:grpSpPr bwMode="auto">
            <a:xfrm>
              <a:off x="7212013" y="1338263"/>
              <a:ext cx="1736725" cy="955675"/>
              <a:chOff x="4458" y="3335"/>
              <a:chExt cx="1094" cy="602"/>
            </a:xfrm>
          </p:grpSpPr>
          <p:sp>
            <p:nvSpPr>
              <p:cNvPr id="3199" name="Text Box 141"/>
              <p:cNvSpPr txBox="1">
                <a:spLocks noChangeArrowheads="1"/>
              </p:cNvSpPr>
              <p:nvPr/>
            </p:nvSpPr>
            <p:spPr bwMode="auto">
              <a:xfrm>
                <a:off x="4666" y="3725"/>
                <a:ext cx="8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user mailbox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200" name="Group 142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32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204" name="Line 144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5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6" name="Line 146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7" name="Line 147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8" name="Line 148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9" name="Line 149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0" name="Line 150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01" name="Rectangle 151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02" name="Text Box 152"/>
              <p:cNvSpPr txBox="1">
                <a:spLocks noChangeArrowheads="1"/>
              </p:cNvSpPr>
              <p:nvPr/>
            </p:nvSpPr>
            <p:spPr bwMode="auto">
              <a:xfrm>
                <a:off x="4560" y="3335"/>
                <a:ext cx="9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outgoing </a:t>
                </a:r>
              </a:p>
              <a:p>
                <a:pPr algn="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message queue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6" name="Line 153"/>
            <p:cNvSpPr>
              <a:spLocks noChangeShapeType="1"/>
            </p:cNvSpPr>
            <p:nvPr/>
          </p:nvSpPr>
          <p:spPr bwMode="auto">
            <a:xfrm>
              <a:off x="5837238" y="2890838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87" name="Group 154"/>
            <p:cNvGrpSpPr>
              <a:grpSpLocks/>
            </p:cNvGrpSpPr>
            <p:nvPr/>
          </p:nvGrpSpPr>
          <p:grpSpPr bwMode="auto">
            <a:xfrm>
              <a:off x="7229475" y="2817813"/>
              <a:ext cx="355600" cy="933450"/>
              <a:chOff x="4180" y="783"/>
              <a:chExt cx="150" cy="307"/>
            </a:xfrm>
          </p:grpSpPr>
          <p:sp>
            <p:nvSpPr>
              <p:cNvPr id="3191" name="AutoShape 15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92" name="Rectangle 15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93" name="Rectangle 15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94" name="AutoShape 15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95" name="Line 15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6" name="Line 16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7" name="Rectangle 16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98" name="Rectangle 16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3088" name="Group 163"/>
            <p:cNvGrpSpPr>
              <a:grpSpLocks/>
            </p:cNvGrpSpPr>
            <p:nvPr/>
          </p:nvGrpSpPr>
          <p:grpSpPr bwMode="auto">
            <a:xfrm>
              <a:off x="6986588" y="3270250"/>
              <a:ext cx="822325" cy="1049338"/>
              <a:chOff x="4288" y="2627"/>
              <a:chExt cx="518" cy="661"/>
            </a:xfrm>
          </p:grpSpPr>
          <p:sp>
            <p:nvSpPr>
              <p:cNvPr id="3176" name="Rectangle 164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77" name="Text Box 165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mail</a:t>
                </a:r>
              </a:p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server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8" name="Rectangle 166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79" name="Line 167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" name="Line 168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" name="Line 169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" name="Line 170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3" name="Line 171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" name="Line 172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5" name="Line 173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6" name="Rectangle 174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87" name="Rectangle 175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88" name="Rectangle 176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89" name="Rectangle 177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90" name="Rectangle 178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3089" name="Group 179"/>
            <p:cNvGrpSpPr>
              <a:grpSpLocks/>
            </p:cNvGrpSpPr>
            <p:nvPr/>
          </p:nvGrpSpPr>
          <p:grpSpPr bwMode="auto">
            <a:xfrm>
              <a:off x="7712075" y="2408238"/>
              <a:ext cx="709613" cy="703262"/>
              <a:chOff x="4337" y="290"/>
              <a:chExt cx="447" cy="443"/>
            </a:xfrm>
          </p:grpSpPr>
          <p:graphicFrame>
            <p:nvGraphicFramePr>
              <p:cNvPr id="3079" name="Object 18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p:oleObj spid="_x0000_s3079" name="Clip" r:id="rId4" imgW="1305626" imgH="1082835" progId="">
                  <p:embed/>
                </p:oleObj>
              </a:graphicData>
            </a:graphic>
          </p:graphicFrame>
          <p:grpSp>
            <p:nvGrpSpPr>
              <p:cNvPr id="3173" name="Group 181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74" name="Rectangle 18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75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agent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090" name="Group 184"/>
            <p:cNvGrpSpPr>
              <a:grpSpLocks/>
            </p:cNvGrpSpPr>
            <p:nvPr/>
          </p:nvGrpSpPr>
          <p:grpSpPr bwMode="auto">
            <a:xfrm>
              <a:off x="7940675" y="3417888"/>
              <a:ext cx="709613" cy="703262"/>
              <a:chOff x="4337" y="290"/>
              <a:chExt cx="447" cy="443"/>
            </a:xfrm>
          </p:grpSpPr>
          <p:graphicFrame>
            <p:nvGraphicFramePr>
              <p:cNvPr id="3078" name="Object 18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p:oleObj spid="_x0000_s3078" name="Clip" r:id="rId5" imgW="1305626" imgH="1082835" progId="">
                  <p:embed/>
                </p:oleObj>
              </a:graphicData>
            </a:graphic>
          </p:graphicFrame>
          <p:grpSp>
            <p:nvGrpSpPr>
              <p:cNvPr id="3170" name="Group 186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71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72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agent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091" name="Group 189"/>
            <p:cNvGrpSpPr>
              <a:grpSpLocks/>
            </p:cNvGrpSpPr>
            <p:nvPr/>
          </p:nvGrpSpPr>
          <p:grpSpPr bwMode="auto">
            <a:xfrm>
              <a:off x="7712075" y="4465638"/>
              <a:ext cx="709613" cy="703262"/>
              <a:chOff x="4337" y="290"/>
              <a:chExt cx="447" cy="443"/>
            </a:xfrm>
          </p:grpSpPr>
          <p:graphicFrame>
            <p:nvGraphicFramePr>
              <p:cNvPr id="3077" name="Object 19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p:oleObj spid="_x0000_s3077" name="Clip" r:id="rId6" imgW="1305626" imgH="1082835" progId="">
                  <p:embed/>
                </p:oleObj>
              </a:graphicData>
            </a:graphic>
          </p:graphicFrame>
          <p:grpSp>
            <p:nvGrpSpPr>
              <p:cNvPr id="3167" name="Group 191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68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agent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092" name="Group 194"/>
            <p:cNvGrpSpPr>
              <a:grpSpLocks/>
            </p:cNvGrpSpPr>
            <p:nvPr/>
          </p:nvGrpSpPr>
          <p:grpSpPr bwMode="auto">
            <a:xfrm>
              <a:off x="4986338" y="4227513"/>
              <a:ext cx="822325" cy="1501775"/>
              <a:chOff x="3484" y="2522"/>
              <a:chExt cx="518" cy="946"/>
            </a:xfrm>
          </p:grpSpPr>
          <p:grpSp>
            <p:nvGrpSpPr>
              <p:cNvPr id="3142" name="Group 195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3159" name="AutoShape 196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60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61" name="Rectangle 198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62" name="AutoShape 199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63" name="Line 200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4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5" name="Rectangle 202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66" name="Rectangle 203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</p:grpSp>
          <p:grpSp>
            <p:nvGrpSpPr>
              <p:cNvPr id="3143" name="Group 204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144" name="Rectangle 205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45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server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46" name="Rectangle 207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47" name="Line 208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8" name="Line 209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9" name="Line 210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0" name="Line 211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1" name="Line 212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2" name="Line 213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3" name="Line 214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" name="Rectangle 215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5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5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57" name="Rectangle 218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58" name="Rectangle 219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</p:grpSp>
        </p:grpSp>
        <p:grpSp>
          <p:nvGrpSpPr>
            <p:cNvPr id="3093" name="Group 220"/>
            <p:cNvGrpSpPr>
              <a:grpSpLocks/>
            </p:cNvGrpSpPr>
            <p:nvPr/>
          </p:nvGrpSpPr>
          <p:grpSpPr bwMode="auto">
            <a:xfrm>
              <a:off x="5940425" y="5332413"/>
              <a:ext cx="709613" cy="703262"/>
              <a:chOff x="4337" y="290"/>
              <a:chExt cx="447" cy="443"/>
            </a:xfrm>
          </p:grpSpPr>
          <p:graphicFrame>
            <p:nvGraphicFramePr>
              <p:cNvPr id="3076" name="Object 22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p:oleObj spid="_x0000_s3076" name="Clip" r:id="rId7" imgW="1305626" imgH="1082835" progId="">
                  <p:embed/>
                </p:oleObj>
              </a:graphicData>
            </a:graphic>
          </p:graphicFrame>
          <p:grpSp>
            <p:nvGrpSpPr>
              <p:cNvPr id="3139" name="Group 222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40" name="Rectangle 22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41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agent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094" name="Group 225"/>
            <p:cNvGrpSpPr>
              <a:grpSpLocks/>
            </p:cNvGrpSpPr>
            <p:nvPr/>
          </p:nvGrpSpPr>
          <p:grpSpPr bwMode="auto">
            <a:xfrm>
              <a:off x="5102225" y="5837238"/>
              <a:ext cx="709613" cy="703262"/>
              <a:chOff x="4337" y="290"/>
              <a:chExt cx="447" cy="443"/>
            </a:xfrm>
          </p:grpSpPr>
          <p:graphicFrame>
            <p:nvGraphicFramePr>
              <p:cNvPr id="3075" name="Object 22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p:oleObj spid="_x0000_s3075" name="Clip" r:id="rId8" imgW="1305626" imgH="1082835" progId="">
                  <p:embed/>
                </p:oleObj>
              </a:graphicData>
            </a:graphic>
          </p:graphicFrame>
          <p:grpSp>
            <p:nvGrpSpPr>
              <p:cNvPr id="3136" name="Group 227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37" name="Rectangle 22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38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agent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095" name="Group 230"/>
            <p:cNvGrpSpPr>
              <a:grpSpLocks/>
            </p:cNvGrpSpPr>
            <p:nvPr/>
          </p:nvGrpSpPr>
          <p:grpSpPr bwMode="auto">
            <a:xfrm>
              <a:off x="4986338" y="1970088"/>
              <a:ext cx="822325" cy="1501775"/>
              <a:chOff x="3484" y="2522"/>
              <a:chExt cx="518" cy="946"/>
            </a:xfrm>
          </p:grpSpPr>
          <p:grpSp>
            <p:nvGrpSpPr>
              <p:cNvPr id="3111" name="Group 231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3128" name="AutoShape 23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29" name="Rectangle 23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30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31" name="AutoShape 23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32" name="Line 23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3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4" name="Rectangle 23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35" name="Rectangle 23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</p:grpSp>
          <p:grpSp>
            <p:nvGrpSpPr>
              <p:cNvPr id="3112" name="Group 240"/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113" name="Rectangle 241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14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server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5" name="Rectangle 243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16" name="Line 244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7" name="Line 245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8" name="Line 246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9" name="Line 247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0" name="Line 248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1" name="Line 249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2" name="Line 250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23" name="Rectangle 251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24" name="Rectangle 252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25" name="Rectangle 253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26" name="Rectangle 254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27" name="Rectangle 255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</p:grpSp>
        </p:grpSp>
        <p:grpSp>
          <p:nvGrpSpPr>
            <p:cNvPr id="3096" name="Group 256"/>
            <p:cNvGrpSpPr>
              <a:grpSpLocks/>
            </p:cNvGrpSpPr>
            <p:nvPr/>
          </p:nvGrpSpPr>
          <p:grpSpPr bwMode="auto">
            <a:xfrm>
              <a:off x="5730875" y="1712913"/>
              <a:ext cx="709613" cy="703262"/>
              <a:chOff x="4337" y="290"/>
              <a:chExt cx="447" cy="443"/>
            </a:xfrm>
          </p:grpSpPr>
          <p:graphicFrame>
            <p:nvGraphicFramePr>
              <p:cNvPr id="3074" name="Object 257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p:oleObj spid="_x0000_s3074" name="Clip" r:id="rId9" imgW="1305626" imgH="1082835" progId="">
                  <p:embed/>
                </p:oleObj>
              </a:graphicData>
            </a:graphic>
          </p:graphicFrame>
          <p:grpSp>
            <p:nvGrpSpPr>
              <p:cNvPr id="3108" name="Group 258"/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09" name="Rectangle 259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3110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user</a:t>
                  </a:r>
                </a:p>
                <a:p>
                  <a:pPr algn="ctr" eaLnBrk="0" hangingPunct="0"/>
                  <a:r>
                    <a:rPr lang="en-US" altLang="zh-CN" sz="1600" b="0">
                      <a:solidFill>
                        <a:srgbClr val="000000"/>
                      </a:solidFill>
                    </a:rPr>
                    <a:t>agent</a:t>
                  </a:r>
                  <a:endParaRPr lang="en-US" altLang="zh-CN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097" name="Line 261"/>
            <p:cNvSpPr>
              <a:spLocks noChangeShapeType="1"/>
            </p:cNvSpPr>
            <p:nvPr/>
          </p:nvSpPr>
          <p:spPr bwMode="auto">
            <a:xfrm flipV="1">
              <a:off x="5837238" y="4014788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62"/>
            <p:cNvSpPr>
              <a:spLocks noChangeShapeType="1"/>
            </p:cNvSpPr>
            <p:nvPr/>
          </p:nvSpPr>
          <p:spPr bwMode="auto">
            <a:xfrm flipH="1" flipV="1">
              <a:off x="5094288" y="3490913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99" name="Group 263"/>
            <p:cNvGrpSpPr>
              <a:grpSpLocks/>
            </p:cNvGrpSpPr>
            <p:nvPr/>
          </p:nvGrpSpPr>
          <p:grpSpPr bwMode="auto">
            <a:xfrm>
              <a:off x="5934075" y="4308475"/>
              <a:ext cx="1031875" cy="457200"/>
              <a:chOff x="3745" y="2537"/>
              <a:chExt cx="650" cy="288"/>
            </a:xfrm>
          </p:grpSpPr>
          <p:sp>
            <p:nvSpPr>
              <p:cNvPr id="3106" name="Rectangle 264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07" name="Text Box 265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0">
                    <a:solidFill>
                      <a:srgbClr val="FF0000"/>
                    </a:solidFill>
                  </a:rPr>
                  <a:t>SMTP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00" name="Group 266"/>
            <p:cNvGrpSpPr>
              <a:grpSpLocks/>
            </p:cNvGrpSpPr>
            <p:nvPr/>
          </p:nvGrpSpPr>
          <p:grpSpPr bwMode="auto">
            <a:xfrm>
              <a:off x="5895975" y="3051175"/>
              <a:ext cx="1031875" cy="457200"/>
              <a:chOff x="3745" y="2537"/>
              <a:chExt cx="650" cy="288"/>
            </a:xfrm>
          </p:grpSpPr>
          <p:sp>
            <p:nvSpPr>
              <p:cNvPr id="3104" name="Rectangle 267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05" name="Text Box 268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0">
                    <a:solidFill>
                      <a:srgbClr val="FF0000"/>
                    </a:solidFill>
                  </a:rPr>
                  <a:t>SMTP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01" name="Group 269"/>
            <p:cNvGrpSpPr>
              <a:grpSpLocks/>
            </p:cNvGrpSpPr>
            <p:nvPr/>
          </p:nvGrpSpPr>
          <p:grpSpPr bwMode="auto">
            <a:xfrm>
              <a:off x="4572000" y="3765550"/>
              <a:ext cx="1031875" cy="457200"/>
              <a:chOff x="3745" y="2537"/>
              <a:chExt cx="650" cy="288"/>
            </a:xfrm>
          </p:grpSpPr>
          <p:sp>
            <p:nvSpPr>
              <p:cNvPr id="3102" name="Rectangle 27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103" name="Text Box 27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0">
                    <a:solidFill>
                      <a:srgbClr val="FF0000"/>
                    </a:solidFill>
                  </a:rPr>
                  <a:t>SMTP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FA548-46F4-4B7B-9FA3-CB174CDBA0A1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 Stages of Mail Delivery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z="2400" smtClean="0"/>
              <a:t>1st Stage</a:t>
            </a:r>
          </a:p>
          <a:p>
            <a:pPr lvl="1" eaLnBrk="1" hangingPunct="1"/>
            <a:r>
              <a:rPr kumimoji="1" lang="en-US" altLang="zh-CN" sz="2000" smtClean="0"/>
              <a:t>Email goes from </a:t>
            </a:r>
            <a:r>
              <a:rPr kumimoji="1" lang="en-US" altLang="zh-CN" sz="2000" smtClean="0">
                <a:solidFill>
                  <a:schemeClr val="hlink"/>
                </a:solidFill>
              </a:rPr>
              <a:t>local user agent</a:t>
            </a:r>
            <a:r>
              <a:rPr kumimoji="1" lang="en-US" altLang="zh-CN" sz="2000" smtClean="0"/>
              <a:t> to the </a:t>
            </a:r>
            <a:r>
              <a:rPr kumimoji="1" lang="en-US" altLang="zh-CN" sz="2000" smtClean="0">
                <a:solidFill>
                  <a:schemeClr val="folHlink"/>
                </a:solidFill>
              </a:rPr>
              <a:t>local </a:t>
            </a:r>
            <a:r>
              <a:rPr kumimoji="1" lang="en-US" altLang="zh-CN" sz="2000" smtClean="0">
                <a:solidFill>
                  <a:schemeClr val="folHlink"/>
                </a:solidFill>
                <a:latin typeface="Comic Sans MS" pitchFamily="66" charset="0"/>
              </a:rPr>
              <a:t>SMTP</a:t>
            </a:r>
            <a:r>
              <a:rPr kumimoji="1" lang="en-US" altLang="zh-CN" sz="2000" smtClean="0">
                <a:solidFill>
                  <a:schemeClr val="folHlink"/>
                </a:solidFill>
              </a:rPr>
              <a:t> server</a:t>
            </a:r>
          </a:p>
          <a:p>
            <a:pPr lvl="1" eaLnBrk="1" hangingPunct="1"/>
            <a:r>
              <a:rPr kumimoji="1" lang="en-US" altLang="zh-CN" sz="2000" smtClean="0"/>
              <a:t>User agent acts as </a:t>
            </a:r>
            <a:r>
              <a:rPr kumimoji="1" lang="en-US" altLang="zh-CN" sz="2000" smtClean="0">
                <a:latin typeface="Comic Sans MS" pitchFamily="66" charset="0"/>
              </a:rPr>
              <a:t>SMTP</a:t>
            </a:r>
            <a:r>
              <a:rPr kumimoji="1" lang="en-US" altLang="zh-CN" sz="2000" smtClean="0"/>
              <a:t> client</a:t>
            </a:r>
          </a:p>
          <a:p>
            <a:pPr lvl="1" eaLnBrk="1" hangingPunct="1"/>
            <a:r>
              <a:rPr kumimoji="1" lang="en-US" altLang="zh-CN" sz="2000" smtClean="0"/>
              <a:t>Local server acts as </a:t>
            </a:r>
            <a:r>
              <a:rPr kumimoji="1" lang="en-US" altLang="zh-CN" sz="2000" smtClean="0">
                <a:latin typeface="Comic Sans MS" pitchFamily="66" charset="0"/>
              </a:rPr>
              <a:t>SMTP</a:t>
            </a:r>
            <a:r>
              <a:rPr kumimoji="1" lang="en-US" altLang="zh-CN" sz="2000" smtClean="0"/>
              <a:t> server</a:t>
            </a:r>
          </a:p>
          <a:p>
            <a:pPr lvl="3" eaLnBrk="1" hangingPunct="1"/>
            <a:endParaRPr kumimoji="1" lang="en-US" altLang="zh-CN" sz="1200" smtClean="0"/>
          </a:p>
          <a:p>
            <a:pPr eaLnBrk="1" hangingPunct="1"/>
            <a:r>
              <a:rPr kumimoji="1" lang="en-US" altLang="zh-CN" sz="2400" smtClean="0"/>
              <a:t>2nd Stage</a:t>
            </a:r>
          </a:p>
          <a:p>
            <a:pPr lvl="1" eaLnBrk="1" hangingPunct="1"/>
            <a:r>
              <a:rPr kumimoji="1" lang="en-US" altLang="zh-CN" sz="2000" smtClean="0"/>
              <a:t>Email is relayed by the local server to the </a:t>
            </a:r>
            <a:r>
              <a:rPr kumimoji="1" lang="en-US" altLang="zh-CN" sz="2000" smtClean="0">
                <a:solidFill>
                  <a:schemeClr val="folHlink"/>
                </a:solidFill>
              </a:rPr>
              <a:t>remote </a:t>
            </a:r>
            <a:r>
              <a:rPr kumimoji="1" lang="en-US" altLang="zh-CN" sz="2000" smtClean="0">
                <a:solidFill>
                  <a:schemeClr val="folHlink"/>
                </a:solidFill>
                <a:latin typeface="Comic Sans MS" pitchFamily="66" charset="0"/>
              </a:rPr>
              <a:t>SMTP</a:t>
            </a:r>
            <a:r>
              <a:rPr kumimoji="1" lang="en-US" altLang="zh-CN" sz="2000" smtClean="0">
                <a:solidFill>
                  <a:schemeClr val="folHlink"/>
                </a:solidFill>
              </a:rPr>
              <a:t> server</a:t>
            </a:r>
          </a:p>
          <a:p>
            <a:pPr lvl="1" eaLnBrk="1" hangingPunct="1"/>
            <a:r>
              <a:rPr kumimoji="1" lang="en-US" altLang="zh-CN" sz="2000" smtClean="0"/>
              <a:t>Local server acts as </a:t>
            </a:r>
            <a:r>
              <a:rPr kumimoji="1" lang="en-US" altLang="zh-CN" sz="2000" smtClean="0">
                <a:latin typeface="Comic Sans MS" pitchFamily="66" charset="0"/>
              </a:rPr>
              <a:t>SMTP</a:t>
            </a:r>
            <a:r>
              <a:rPr kumimoji="1" lang="en-US" altLang="zh-CN" sz="2000" smtClean="0"/>
              <a:t> client now</a:t>
            </a:r>
          </a:p>
          <a:p>
            <a:pPr lvl="3" eaLnBrk="1" hangingPunct="1"/>
            <a:endParaRPr kumimoji="1" lang="en-US" altLang="zh-CN" sz="1200" smtClean="0"/>
          </a:p>
          <a:p>
            <a:pPr eaLnBrk="1" hangingPunct="1"/>
            <a:r>
              <a:rPr kumimoji="1" lang="en-US" altLang="zh-CN" sz="2400" smtClean="0"/>
              <a:t>3rd Stage</a:t>
            </a:r>
          </a:p>
          <a:p>
            <a:pPr lvl="1" eaLnBrk="1" hangingPunct="1"/>
            <a:r>
              <a:rPr kumimoji="1" lang="en-US" altLang="zh-CN" sz="2000" smtClean="0"/>
              <a:t>The </a:t>
            </a:r>
            <a:r>
              <a:rPr kumimoji="1" lang="en-US" altLang="zh-CN" sz="2000" smtClean="0">
                <a:solidFill>
                  <a:schemeClr val="hlink"/>
                </a:solidFill>
              </a:rPr>
              <a:t>remote user agent</a:t>
            </a:r>
            <a:r>
              <a:rPr kumimoji="1" lang="en-US" altLang="zh-CN" sz="2000" smtClean="0"/>
              <a:t> uses a mail access protocol to access the mailbox on remote server</a:t>
            </a:r>
          </a:p>
          <a:p>
            <a:pPr lvl="1" eaLnBrk="1" hangingPunct="1"/>
            <a:r>
              <a:rPr kumimoji="1" lang="en-US" altLang="zh-CN" sz="2000" smtClean="0">
                <a:latin typeface="Comic Sans MS" pitchFamily="66" charset="0"/>
              </a:rPr>
              <a:t>POP3</a:t>
            </a:r>
            <a:r>
              <a:rPr kumimoji="1" lang="en-US" altLang="zh-CN" sz="2000" smtClean="0"/>
              <a:t> or </a:t>
            </a:r>
            <a:r>
              <a:rPr kumimoji="1" lang="en-US" altLang="zh-CN" sz="2000" smtClean="0">
                <a:latin typeface="Comic Sans MS" pitchFamily="66" charset="0"/>
              </a:rPr>
              <a:t>IMAP4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3234B-2895-4DE2-BC26-BB0EFAEB35B3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Illustration of Mail Delivery</a:t>
            </a:r>
          </a:p>
        </p:txBody>
      </p:sp>
      <p:pic>
        <p:nvPicPr>
          <p:cNvPr id="33587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2388" y="1282700"/>
            <a:ext cx="6316662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9109" name="AutoShape 5"/>
          <p:cNvSpPr>
            <a:spLocks noChangeArrowheads="1"/>
          </p:cNvSpPr>
          <p:nvPr/>
        </p:nvSpPr>
        <p:spPr bwMode="auto">
          <a:xfrm>
            <a:off x="6762750" y="1822450"/>
            <a:ext cx="1728788" cy="719138"/>
          </a:xfrm>
          <a:prstGeom prst="wedgeRoundRectCallout">
            <a:avLst>
              <a:gd name="adj1" fmla="val -64125"/>
              <a:gd name="adj2" fmla="val 86051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b="0"/>
              <a:t>Pop3, IMAP4, or HTTP</a:t>
            </a:r>
          </a:p>
        </p:txBody>
      </p:sp>
      <p:sp>
        <p:nvSpPr>
          <p:cNvPr id="559110" name="AutoShape 6"/>
          <p:cNvSpPr>
            <a:spLocks noChangeArrowheads="1"/>
          </p:cNvSpPr>
          <p:nvPr/>
        </p:nvSpPr>
        <p:spPr bwMode="auto">
          <a:xfrm>
            <a:off x="2555875" y="5013325"/>
            <a:ext cx="1441450" cy="720725"/>
          </a:xfrm>
          <a:prstGeom prst="wedgeRoundRectCallout">
            <a:avLst>
              <a:gd name="adj1" fmla="val 66755"/>
              <a:gd name="adj2" fmla="val -101694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b="0"/>
              <a:t>RFC 822, MIME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 animBg="1"/>
      <p:bldP spid="559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3AC01-46BC-4C0E-9119-45BD860A09B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App-Layer Protocols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Types</a:t>
            </a:r>
            <a:r>
              <a:rPr lang="en-US" altLang="zh-CN" dirty="0" smtClean="0"/>
              <a:t> of messages exchanged</a:t>
            </a:r>
          </a:p>
          <a:p>
            <a:pPr lvl="1" eaLnBrk="1" hangingPunct="1">
              <a:defRPr/>
            </a:pPr>
            <a:r>
              <a:rPr lang="en-US" altLang="zh-CN" dirty="0" smtClean="0"/>
              <a:t>e.g. request &amp; response messages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Syntax</a:t>
            </a:r>
            <a:r>
              <a:rPr lang="en-US" altLang="zh-CN" dirty="0" smtClean="0"/>
              <a:t> of message types</a:t>
            </a:r>
          </a:p>
          <a:p>
            <a:pPr lvl="1" eaLnBrk="1" hangingPunct="1">
              <a:defRPr/>
            </a:pPr>
            <a:r>
              <a:rPr lang="en-US" altLang="zh-CN" dirty="0" smtClean="0"/>
              <a:t>What fields in messages &amp; how fields are delineated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Semantics</a:t>
            </a:r>
            <a:r>
              <a:rPr lang="en-US" altLang="zh-CN" dirty="0" smtClean="0"/>
              <a:t> of the fields</a:t>
            </a:r>
          </a:p>
          <a:p>
            <a:pPr lvl="1" eaLnBrk="1" hangingPunct="1">
              <a:defRPr/>
            </a:pPr>
            <a:r>
              <a:rPr lang="en-US" altLang="zh-CN" dirty="0" smtClean="0"/>
              <a:t>Meaning of information in fields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Rules for when and how</a:t>
            </a:r>
            <a:r>
              <a:rPr lang="en-US" altLang="zh-CN" dirty="0" smtClean="0"/>
              <a:t> processes send &amp; respond to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CF670-28FD-4F0A-9D0F-833471CB1EA3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326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Mail Delivery Scenario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36226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Alice uses </a:t>
            </a:r>
            <a:r>
              <a:rPr lang="en-US" altLang="zh-CN" sz="2400" dirty="0" smtClean="0">
                <a:latin typeface="Comic Sans MS" pitchFamily="66" charset="0"/>
              </a:rPr>
              <a:t>UA</a:t>
            </a:r>
            <a:r>
              <a:rPr lang="en-US" altLang="zh-CN" sz="2400" dirty="0" smtClean="0"/>
              <a:t> to compose a mail message and </a:t>
            </a:r>
            <a:r>
              <a:rPr lang="en-US" altLang="zh-CN" sz="2400" dirty="0" smtClean="0">
                <a:solidFill>
                  <a:schemeClr val="hlink"/>
                </a:solidFill>
              </a:rPr>
              <a:t>to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  <a:latin typeface="Comic Sans MS" pitchFamily="66" charset="0"/>
              </a:rPr>
              <a:t>bob@someschool.edu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Alice’s </a:t>
            </a:r>
            <a:r>
              <a:rPr lang="en-US" altLang="zh-CN" sz="2400" dirty="0" smtClean="0">
                <a:latin typeface="Comic Sans MS" pitchFamily="66" charset="0"/>
              </a:rPr>
              <a:t>UA</a:t>
            </a:r>
            <a:r>
              <a:rPr lang="en-US" altLang="zh-CN" sz="2400" dirty="0" smtClean="0"/>
              <a:t> sends mail to her mail server using </a:t>
            </a:r>
            <a:r>
              <a:rPr lang="en-US" altLang="zh-CN" sz="2400" dirty="0" smtClean="0">
                <a:latin typeface="Comic Sans MS" pitchFamily="66" charset="0"/>
              </a:rPr>
              <a:t>SMTP</a:t>
            </a:r>
            <a:r>
              <a:rPr lang="en-US" altLang="zh-CN" sz="2400" dirty="0" smtClean="0"/>
              <a:t>, mail placed in </a:t>
            </a:r>
            <a:r>
              <a:rPr lang="en-US" altLang="zh-CN" sz="2400" dirty="0" smtClean="0">
                <a:solidFill>
                  <a:schemeClr val="hlink"/>
                </a:solidFill>
              </a:rPr>
              <a:t>message queue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Client side of </a:t>
            </a:r>
            <a:r>
              <a:rPr lang="en-US" altLang="zh-CN" sz="2400" dirty="0" smtClean="0">
                <a:latin typeface="Comic Sans MS" pitchFamily="66" charset="0"/>
              </a:rPr>
              <a:t>SMTP</a:t>
            </a:r>
            <a:r>
              <a:rPr lang="en-US" altLang="zh-CN" sz="2400" dirty="0" smtClean="0"/>
              <a:t> opens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connection with Bob’s mail server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SMTP</a:t>
            </a:r>
            <a:r>
              <a:rPr lang="en-US" altLang="zh-CN" sz="2400" dirty="0" smtClean="0"/>
              <a:t> client sends Alice’s mail over the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connection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Bob’s mail server places the mail in Bob’s </a:t>
            </a:r>
            <a:r>
              <a:rPr lang="en-US" altLang="zh-CN" sz="2400" dirty="0" smtClean="0">
                <a:solidFill>
                  <a:schemeClr val="hlink"/>
                </a:solidFill>
              </a:rPr>
              <a:t>mailbox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Bob invokes his </a:t>
            </a:r>
            <a:r>
              <a:rPr lang="en-US" altLang="zh-CN" sz="2400" dirty="0" smtClean="0">
                <a:latin typeface="Comic Sans MS" pitchFamily="66" charset="0"/>
              </a:rPr>
              <a:t>UA</a:t>
            </a:r>
            <a:r>
              <a:rPr lang="en-US" altLang="zh-CN" sz="2400" dirty="0" smtClean="0"/>
              <a:t> to read the mail, e.g. by </a:t>
            </a:r>
            <a:r>
              <a:rPr lang="en-US" altLang="zh-CN" sz="2400" dirty="0" smtClean="0">
                <a:latin typeface="Comic Sans MS" pitchFamily="66" charset="0"/>
              </a:rPr>
              <a:t>Pop3</a:t>
            </a:r>
          </a:p>
        </p:txBody>
      </p:sp>
      <p:grpSp>
        <p:nvGrpSpPr>
          <p:cNvPr id="326663" name="Group 79"/>
          <p:cNvGrpSpPr>
            <a:grpSpLocks/>
          </p:cNvGrpSpPr>
          <p:nvPr/>
        </p:nvGrpSpPr>
        <p:grpSpPr bwMode="auto">
          <a:xfrm>
            <a:off x="1485900" y="5654675"/>
            <a:ext cx="709613" cy="703263"/>
            <a:chOff x="4337" y="290"/>
            <a:chExt cx="447" cy="443"/>
          </a:xfrm>
        </p:grpSpPr>
        <p:graphicFrame>
          <p:nvGraphicFramePr>
            <p:cNvPr id="326659" name="Object 8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326659" name="Clip" r:id="rId4" imgW="1305626" imgH="1082835" progId="">
                <p:embed/>
              </p:oleObj>
            </a:graphicData>
          </a:graphic>
        </p:graphicFrame>
        <p:grpSp>
          <p:nvGrpSpPr>
            <p:cNvPr id="326731" name="Group 8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326732" name="Rectangle 8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33" name="Text Box 8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user</a:t>
                </a:r>
              </a:p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agent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26664" name="Group 84"/>
          <p:cNvGrpSpPr>
            <a:grpSpLocks/>
          </p:cNvGrpSpPr>
          <p:nvPr/>
        </p:nvGrpSpPr>
        <p:grpSpPr bwMode="auto">
          <a:xfrm>
            <a:off x="3011488" y="5095875"/>
            <a:ext cx="822325" cy="1501775"/>
            <a:chOff x="3484" y="2522"/>
            <a:chExt cx="518" cy="946"/>
          </a:xfrm>
        </p:grpSpPr>
        <p:grpSp>
          <p:nvGrpSpPr>
            <p:cNvPr id="326706" name="Group 8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326723" name="AutoShape 8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4" name="Rectangle 8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5" name="Rectangle 8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6" name="AutoShape 8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7" name="Line 9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28" name="Line 9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29" name="Rectangle 9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30" name="Rectangle 9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326707" name="Group 94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326708" name="Rectangle 9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09" name="Text Box 96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mail</a:t>
                </a:r>
              </a:p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server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710" name="Rectangle 9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11" name="Line 9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2" name="Line 9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3" name="Line 10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4" name="Line 10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5" name="Line 10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6" name="Line 10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7" name="Line 10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18" name="Rectangle 10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19" name="Rectangle 10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0" name="Rectangle 10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1" name="Rectangle 10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22" name="Rectangle 10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</p:grpSp>
      <p:pic>
        <p:nvPicPr>
          <p:cNvPr id="326665" name="Picture 110" descr="Alic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125" y="5713413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6666" name="Picture 111" descr="Bob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8938" y="5618163"/>
            <a:ext cx="6762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6667" name="Group 112"/>
          <p:cNvGrpSpPr>
            <a:grpSpLocks/>
          </p:cNvGrpSpPr>
          <p:nvPr/>
        </p:nvGrpSpPr>
        <p:grpSpPr bwMode="auto">
          <a:xfrm>
            <a:off x="5202238" y="5041900"/>
            <a:ext cx="822325" cy="1501775"/>
            <a:chOff x="3484" y="2522"/>
            <a:chExt cx="518" cy="946"/>
          </a:xfrm>
        </p:grpSpPr>
        <p:grpSp>
          <p:nvGrpSpPr>
            <p:cNvPr id="326681" name="Group 113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326698" name="AutoShape 1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99" name="Rectangle 1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00" name="Rectangle 1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01" name="AutoShape 1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02" name="Line 1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03" name="Line 1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704" name="Rectangle 1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705" name="Rectangle 1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326682" name="Group 122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326683" name="Rectangle 123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84" name="Text Box 124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mail</a:t>
                </a:r>
              </a:p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server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685" name="Rectangle 125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86" name="Line 126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87" name="Line 127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88" name="Line 128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89" name="Line 129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90" name="Line 130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91" name="Line 131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92" name="Line 132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6693" name="Rectangle 133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94" name="Rectangle 134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95" name="Rectangle 135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96" name="Rectangle 136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97" name="Rectangle 137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</p:grpSp>
      </p:grpSp>
      <p:grpSp>
        <p:nvGrpSpPr>
          <p:cNvPr id="326668" name="Group 138"/>
          <p:cNvGrpSpPr>
            <a:grpSpLocks/>
          </p:cNvGrpSpPr>
          <p:nvPr/>
        </p:nvGrpSpPr>
        <p:grpSpPr bwMode="auto">
          <a:xfrm>
            <a:off x="7035800" y="5538788"/>
            <a:ext cx="709613" cy="703262"/>
            <a:chOff x="4337" y="290"/>
            <a:chExt cx="447" cy="443"/>
          </a:xfrm>
        </p:grpSpPr>
        <p:graphicFrame>
          <p:nvGraphicFramePr>
            <p:cNvPr id="326658" name="Object 13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p:oleObj spid="_x0000_s326658" name="Clip" r:id="rId7" imgW="1305626" imgH="1082835" progId="">
                <p:embed/>
              </p:oleObj>
            </a:graphicData>
          </a:graphic>
        </p:graphicFrame>
        <p:grpSp>
          <p:nvGrpSpPr>
            <p:cNvPr id="326678" name="Group 140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326679" name="Rectangle 14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6680" name="Text Box 142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user</a:t>
                </a:r>
              </a:p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</a:rPr>
                  <a:t>agent</a:t>
                </a:r>
                <a:endParaRPr lang="en-US" altLang="zh-CN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26669" name="Line 143"/>
          <p:cNvSpPr>
            <a:spLocks noChangeShapeType="1"/>
          </p:cNvSpPr>
          <p:nvPr/>
        </p:nvSpPr>
        <p:spPr bwMode="auto">
          <a:xfrm>
            <a:off x="2144713" y="6086475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0" name="Line 144"/>
          <p:cNvSpPr>
            <a:spLocks noChangeShapeType="1"/>
          </p:cNvSpPr>
          <p:nvPr/>
        </p:nvSpPr>
        <p:spPr bwMode="auto">
          <a:xfrm>
            <a:off x="3830638" y="6221413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1" name="Line 145"/>
          <p:cNvSpPr>
            <a:spLocks noChangeShapeType="1"/>
          </p:cNvSpPr>
          <p:nvPr/>
        </p:nvSpPr>
        <p:spPr bwMode="auto">
          <a:xfrm flipV="1">
            <a:off x="6027738" y="6000750"/>
            <a:ext cx="1027112" cy="427038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2" name="Oval 146"/>
          <p:cNvSpPr>
            <a:spLocks noChangeArrowheads="1"/>
          </p:cNvSpPr>
          <p:nvPr/>
        </p:nvSpPr>
        <p:spPr bwMode="auto">
          <a:xfrm>
            <a:off x="1657350" y="5462588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0">
                <a:solidFill>
                  <a:srgbClr val="000000"/>
                </a:solidFill>
              </a:rPr>
              <a:t>1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26673" name="Oval 147"/>
          <p:cNvSpPr>
            <a:spLocks noChangeArrowheads="1"/>
          </p:cNvSpPr>
          <p:nvPr/>
        </p:nvSpPr>
        <p:spPr bwMode="auto">
          <a:xfrm>
            <a:off x="2384425" y="6030913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0">
                <a:solidFill>
                  <a:srgbClr val="000000"/>
                </a:solidFill>
              </a:rPr>
              <a:t>2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26674" name="Oval 148"/>
          <p:cNvSpPr>
            <a:spLocks noChangeArrowheads="1"/>
          </p:cNvSpPr>
          <p:nvPr/>
        </p:nvSpPr>
        <p:spPr bwMode="auto">
          <a:xfrm>
            <a:off x="3255963" y="6110288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0">
                <a:solidFill>
                  <a:srgbClr val="000000"/>
                </a:solidFill>
              </a:rPr>
              <a:t>3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26675" name="Oval 149"/>
          <p:cNvSpPr>
            <a:spLocks noChangeArrowheads="1"/>
          </p:cNvSpPr>
          <p:nvPr/>
        </p:nvSpPr>
        <p:spPr bwMode="auto">
          <a:xfrm>
            <a:off x="4367213" y="6196013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0">
                <a:solidFill>
                  <a:srgbClr val="000000"/>
                </a:solidFill>
              </a:rPr>
              <a:t>4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26676" name="Oval 150"/>
          <p:cNvSpPr>
            <a:spLocks noChangeArrowheads="1"/>
          </p:cNvSpPr>
          <p:nvPr/>
        </p:nvSpPr>
        <p:spPr bwMode="auto">
          <a:xfrm>
            <a:off x="5516563" y="6294438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0">
                <a:solidFill>
                  <a:srgbClr val="000000"/>
                </a:solidFill>
              </a:rPr>
              <a:t>5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326677" name="Oval 151"/>
          <p:cNvSpPr>
            <a:spLocks noChangeArrowheads="1"/>
          </p:cNvSpPr>
          <p:nvPr/>
        </p:nvSpPr>
        <p:spPr bwMode="auto">
          <a:xfrm>
            <a:off x="6394450" y="6097588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0">
                <a:solidFill>
                  <a:srgbClr val="000000"/>
                </a:solidFill>
              </a:rPr>
              <a:t>6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05924-7B03-45C4-927F-B74048E70A8A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SMTP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solidFill>
                  <a:schemeClr val="hlink"/>
                </a:solidFill>
              </a:rPr>
              <a:t>RFC 821</a:t>
            </a:r>
            <a:r>
              <a:rPr lang="en-US" altLang="zh-CN" sz="2800" dirty="0" smtClean="0"/>
              <a:t>: 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Uses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, port </a:t>
            </a:r>
            <a:r>
              <a:rPr lang="en-US" altLang="zh-CN" sz="2400" dirty="0" smtClean="0">
                <a:latin typeface="Comic Sans MS" pitchFamily="66" charset="0"/>
              </a:rPr>
              <a:t>25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Direct transfer</a:t>
            </a:r>
            <a:r>
              <a:rPr lang="en-US" altLang="zh-CN" sz="2400" dirty="0" smtClean="0"/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transfer </a:t>
            </a:r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Email</a:t>
            </a:r>
            <a:r>
              <a:rPr lang="en-US" sz="2400" dirty="0" smtClean="0">
                <a:solidFill>
                  <a:srgbClr val="000000"/>
                </a:solidFill>
              </a:rPr>
              <a:t> message from client to server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Need</a:t>
            </a:r>
            <a:r>
              <a:rPr lang="en-US" altLang="en-US" sz="2400" dirty="0" smtClean="0"/>
              <a:t>s info written on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envelope of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mail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(i.e. </a:t>
            </a:r>
            <a:r>
              <a:rPr lang="en-US" altLang="zh-CN" sz="2400" dirty="0" smtClean="0">
                <a:latin typeface="Comic Sans MS" pitchFamily="66" charset="0"/>
              </a:rPr>
              <a:t>message header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May a</a:t>
            </a:r>
            <a:r>
              <a:rPr lang="en-US" altLang="en-US" sz="2400" dirty="0" smtClean="0"/>
              <a:t>dd log info to </a:t>
            </a:r>
            <a:r>
              <a:rPr lang="en-US" altLang="en-US" sz="2400" dirty="0" smtClean="0">
                <a:latin typeface="Comic Sans MS" pitchFamily="66" charset="0"/>
              </a:rPr>
              <a:t>message</a:t>
            </a:r>
            <a:r>
              <a:rPr lang="en-US" altLang="zh-CN" sz="2400" dirty="0" smtClean="0">
                <a:latin typeface="Comic Sans MS" pitchFamily="66" charset="0"/>
              </a:rPr>
              <a:t> header </a:t>
            </a:r>
            <a:r>
              <a:rPr lang="en-US" altLang="zh-CN" sz="2400" dirty="0" smtClean="0"/>
              <a:t>to show the </a:t>
            </a:r>
            <a:r>
              <a:rPr lang="en-US" altLang="en-US" sz="2400" dirty="0" smtClean="0"/>
              <a:t>path taken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Does n</a:t>
            </a:r>
            <a:r>
              <a:rPr lang="en-US" altLang="en-US" sz="2800" dirty="0" smtClean="0">
                <a:solidFill>
                  <a:srgbClr val="0000FF"/>
                </a:solidFill>
              </a:rPr>
              <a:t>ot </a:t>
            </a:r>
            <a:r>
              <a:rPr lang="en-US" altLang="zh-CN" sz="2800" dirty="0" smtClean="0">
                <a:solidFill>
                  <a:srgbClr val="0000FF"/>
                </a:solidFill>
              </a:rPr>
              <a:t>cover</a:t>
            </a:r>
            <a:r>
              <a:rPr lang="en-US" altLang="en-US" sz="2800" dirty="0" smtClean="0">
                <a:solidFill>
                  <a:srgbClr val="0000FF"/>
                </a:solidFill>
              </a:rPr>
              <a:t> format </a:t>
            </a:r>
            <a:r>
              <a:rPr lang="en-US" altLang="en-US" sz="2800" dirty="0" smtClean="0"/>
              <a:t>of </a:t>
            </a:r>
            <a:r>
              <a:rPr lang="en-US" altLang="zh-CN" sz="2800" dirty="0" smtClean="0"/>
              <a:t>mail </a:t>
            </a:r>
            <a:r>
              <a:rPr lang="en-US" altLang="en-US" sz="2800" dirty="0" smtClean="0"/>
              <a:t>messages or data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Defined</a:t>
            </a:r>
            <a:r>
              <a:rPr lang="en-US" altLang="en-US" sz="2400" dirty="0" smtClean="0"/>
              <a:t> in RFC 822 </a:t>
            </a:r>
            <a:r>
              <a:rPr lang="en-US" altLang="zh-CN" sz="2400" dirty="0" smtClean="0"/>
              <a:t>or </a:t>
            </a:r>
            <a:r>
              <a:rPr lang="en-US" altLang="zh-CN" sz="2400" dirty="0" smtClean="0">
                <a:latin typeface="Comic Sans MS" pitchFamily="66" charset="0"/>
              </a:rPr>
              <a:t>MIME</a:t>
            </a:r>
            <a:endParaRPr lang="en-US" altLang="en-US" sz="2400" dirty="0" smtClean="0">
              <a:latin typeface="Comic Sans MS" pitchFamily="66" charset="0"/>
            </a:endParaRPr>
          </a:p>
          <a:p>
            <a:pPr lvl="1" eaLnBrk="1" hangingPunct="1">
              <a:defRPr/>
            </a:pPr>
            <a:r>
              <a:rPr lang="en-US" altLang="zh-CN" sz="2400" dirty="0" smtClean="0"/>
              <a:t>Messages must be in </a:t>
            </a:r>
            <a:r>
              <a:rPr lang="en-US" altLang="zh-CN" sz="2400" dirty="0" smtClean="0">
                <a:latin typeface="Comic Sans MS" pitchFamily="66" charset="0"/>
              </a:rPr>
              <a:t>7-bit 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SMTP Transaction</a:t>
            </a:r>
          </a:p>
        </p:txBody>
      </p:sp>
      <p:sp>
        <p:nvSpPr>
          <p:cNvPr id="342018" name="内容占位符 2"/>
          <p:cNvSpPr>
            <a:spLocks noGrp="1"/>
          </p:cNvSpPr>
          <p:nvPr>
            <p:ph idx="1"/>
          </p:nvPr>
        </p:nvSpPr>
        <p:spPr>
          <a:xfrm>
            <a:off x="153988" y="1412875"/>
            <a:ext cx="3614737" cy="2600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3 phases of transfer</a:t>
            </a:r>
          </a:p>
          <a:p>
            <a:r>
              <a:rPr lang="en-US" altLang="zh-CN" sz="2400" smtClean="0"/>
              <a:t>Handshaking (greeting)</a:t>
            </a:r>
          </a:p>
          <a:p>
            <a:r>
              <a:rPr lang="en-US" altLang="zh-CN" sz="2400" smtClean="0"/>
              <a:t>Transfer of one or more mails data</a:t>
            </a:r>
          </a:p>
          <a:p>
            <a:r>
              <a:rPr lang="en-US" altLang="zh-CN" sz="2400" smtClean="0"/>
              <a:t>Close connection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31D5C-1081-4F44-88EC-9B568EECBA93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90500" y="4852988"/>
            <a:ext cx="8142288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>
                <a:latin typeface="+mn-lt"/>
                <a:ea typeface="+mn-ea"/>
              </a:rPr>
              <a:t>Command/response interaction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ea typeface="+mn-ea"/>
              </a:rPr>
              <a:t>Commands</a:t>
            </a:r>
            <a:r>
              <a:rPr lang="en-US" sz="2400" b="0" kern="0" dirty="0">
                <a:latin typeface="+mn-lt"/>
                <a:ea typeface="+mn-ea"/>
              </a:rPr>
              <a:t>: ASCII text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ea typeface="+mn-ea"/>
              </a:rPr>
              <a:t>Response</a:t>
            </a:r>
            <a:r>
              <a:rPr lang="en-US" sz="2400" b="0" kern="0" dirty="0">
                <a:latin typeface="+mn-lt"/>
                <a:ea typeface="+mn-ea"/>
              </a:rPr>
              <a:t>: status code and phrase</a:t>
            </a:r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1311275"/>
            <a:ext cx="510857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4DA78-E7C0-436F-8484-381C3786AACA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Reliability </a:t>
            </a:r>
            <a:r>
              <a:rPr lang="en-US" altLang="zh-CN" smtClean="0"/>
              <a:t>of SMTP</a:t>
            </a:r>
            <a:endParaRPr lang="en-US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T</a:t>
            </a:r>
            <a:r>
              <a:rPr lang="en-US" altLang="en-US" dirty="0" smtClean="0"/>
              <a:t>ransfer m</a:t>
            </a:r>
            <a:r>
              <a:rPr lang="en-US" altLang="zh-CN" dirty="0" smtClean="0"/>
              <a:t>ail</a:t>
            </a:r>
            <a:r>
              <a:rPr lang="en-US" altLang="en-US" dirty="0" smtClean="0"/>
              <a:t>s from sender to receiver over </a:t>
            </a:r>
            <a:r>
              <a:rPr lang="en-US" altLang="en-US" dirty="0" smtClean="0">
                <a:latin typeface="Comic Sans MS" pitchFamily="66" charset="0"/>
              </a:rPr>
              <a:t>TCP</a:t>
            </a:r>
            <a:r>
              <a:rPr lang="en-US" altLang="en-US" dirty="0" smtClean="0"/>
              <a:t> connection</a:t>
            </a:r>
          </a:p>
          <a:p>
            <a:pPr lvl="1" eaLnBrk="1" hangingPunct="1">
              <a:defRPr/>
            </a:pPr>
            <a:r>
              <a:rPr lang="en-US" altLang="en-US" dirty="0" smtClean="0"/>
              <a:t>Rely on TCP to provide reliable service</a:t>
            </a:r>
          </a:p>
          <a:p>
            <a:pPr lvl="3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No guarantee to </a:t>
            </a:r>
            <a:r>
              <a:rPr lang="en-US" altLang="en-US" dirty="0" smtClean="0">
                <a:solidFill>
                  <a:schemeClr val="hlink"/>
                </a:solidFill>
              </a:rPr>
              <a:t>recover lost </a:t>
            </a:r>
            <a:r>
              <a:rPr lang="en-US" altLang="zh-CN" dirty="0" smtClean="0">
                <a:solidFill>
                  <a:schemeClr val="hlink"/>
                </a:solidFill>
              </a:rPr>
              <a:t>mail</a:t>
            </a:r>
            <a:r>
              <a:rPr lang="en-US" altLang="en-US" dirty="0" smtClean="0">
                <a:solidFill>
                  <a:schemeClr val="hlink"/>
                </a:solidFill>
              </a:rPr>
              <a:t>s</a:t>
            </a:r>
          </a:p>
          <a:p>
            <a:pPr eaLnBrk="1" hangingPunct="1">
              <a:defRPr/>
            </a:pPr>
            <a:r>
              <a:rPr lang="en-US" altLang="en-US" dirty="0" smtClean="0"/>
              <a:t>No end to end </a:t>
            </a:r>
            <a:r>
              <a:rPr lang="en-US" altLang="en-US" dirty="0" smtClean="0">
                <a:solidFill>
                  <a:schemeClr val="hlink"/>
                </a:solidFill>
              </a:rPr>
              <a:t>acknowledgement to originator</a:t>
            </a:r>
            <a:r>
              <a:rPr lang="en-US" altLang="zh-CN" dirty="0" smtClean="0"/>
              <a:t> (user)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>
                <a:solidFill>
                  <a:schemeClr val="hlink"/>
                </a:solidFill>
              </a:rPr>
              <a:t>Error indication delivery</a:t>
            </a:r>
            <a:r>
              <a:rPr lang="en-US" altLang="en-US" dirty="0" smtClean="0"/>
              <a:t> not guaranteed</a:t>
            </a:r>
          </a:p>
          <a:p>
            <a:pPr lvl="1" eaLnBrk="1" hangingPunct="1">
              <a:defRPr/>
            </a:pPr>
            <a:r>
              <a:rPr lang="en-US" altLang="en-US" dirty="0" smtClean="0"/>
              <a:t>Indicates mail has </a:t>
            </a:r>
            <a:r>
              <a:rPr lang="en-US" altLang="en-US" dirty="0" smtClean="0">
                <a:solidFill>
                  <a:srgbClr val="0000FF"/>
                </a:solidFill>
              </a:rPr>
              <a:t>arrived at host</a:t>
            </a:r>
            <a:r>
              <a:rPr lang="en-US" altLang="en-US" dirty="0" smtClean="0"/>
              <a:t>, </a:t>
            </a:r>
            <a:r>
              <a:rPr lang="en-US" altLang="zh-CN" dirty="0" smtClean="0"/>
              <a:t>but </a:t>
            </a:r>
            <a:r>
              <a:rPr lang="en-US" altLang="en-US" dirty="0" smtClean="0">
                <a:solidFill>
                  <a:srgbClr val="0000FF"/>
                </a:solidFill>
              </a:rPr>
              <a:t>not user</a:t>
            </a:r>
          </a:p>
          <a:p>
            <a:pPr lvl="3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Generally considered 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3F1A0-57B5-46D0-B00C-F4AFB3FF5E02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Email Message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356100" cy="3257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Header lines</a:t>
            </a:r>
            <a:r>
              <a:rPr lang="en-US" altLang="zh-CN" sz="2800" dirty="0" smtClean="0"/>
              <a:t>, e.g.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To: Alice@sina.com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From: Bob@gmail.com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Subject: Dinner tonight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Body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Mail contents, ASCII characters only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775200" y="1530350"/>
            <a:ext cx="4162425" cy="3073400"/>
            <a:chOff x="4775200" y="1530324"/>
            <a:chExt cx="4162425" cy="3073400"/>
          </a:xfrm>
        </p:grpSpPr>
        <p:sp>
          <p:nvSpPr>
            <p:cNvPr id="346119" name="Rectangle 14"/>
            <p:cNvSpPr>
              <a:spLocks noChangeArrowheads="1"/>
            </p:cNvSpPr>
            <p:nvPr/>
          </p:nvSpPr>
          <p:spPr bwMode="auto">
            <a:xfrm>
              <a:off x="4978400" y="1644624"/>
              <a:ext cx="2832100" cy="4318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0">
                  <a:solidFill>
                    <a:srgbClr val="FFFFFF"/>
                  </a:solidFill>
                </a:rPr>
                <a:t>header</a:t>
              </a:r>
            </a:p>
          </p:txBody>
        </p:sp>
        <p:sp>
          <p:nvSpPr>
            <p:cNvPr id="346120" name="Rectangle 15"/>
            <p:cNvSpPr>
              <a:spLocks noChangeArrowheads="1"/>
            </p:cNvSpPr>
            <p:nvPr/>
          </p:nvSpPr>
          <p:spPr bwMode="auto">
            <a:xfrm>
              <a:off x="4978400" y="2457424"/>
              <a:ext cx="2832100" cy="173990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0">
                  <a:solidFill>
                    <a:srgbClr val="FFFFFF"/>
                  </a:solidFill>
                </a:rPr>
                <a:t>body</a:t>
              </a:r>
            </a:p>
          </p:txBody>
        </p:sp>
        <p:sp>
          <p:nvSpPr>
            <p:cNvPr id="346121" name="Rectangle 16"/>
            <p:cNvSpPr>
              <a:spLocks noChangeArrowheads="1"/>
            </p:cNvSpPr>
            <p:nvPr/>
          </p:nvSpPr>
          <p:spPr bwMode="auto">
            <a:xfrm>
              <a:off x="4775200" y="1530324"/>
              <a:ext cx="3238500" cy="3073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346122" name="Text Box 17"/>
            <p:cNvSpPr txBox="1">
              <a:spLocks noChangeArrowheads="1"/>
            </p:cNvSpPr>
            <p:nvPr/>
          </p:nvSpPr>
          <p:spPr bwMode="auto">
            <a:xfrm>
              <a:off x="8132763" y="1865287"/>
              <a:ext cx="804862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blank</a:t>
              </a:r>
            </a:p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line</a:t>
              </a:r>
            </a:p>
          </p:txBody>
        </p:sp>
        <p:sp>
          <p:nvSpPr>
            <p:cNvPr id="346123" name="Line 18"/>
            <p:cNvSpPr>
              <a:spLocks noChangeShapeType="1"/>
            </p:cNvSpPr>
            <p:nvPr/>
          </p:nvSpPr>
          <p:spPr bwMode="auto">
            <a:xfrm flipH="1">
              <a:off x="7251700" y="2305024"/>
              <a:ext cx="965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373063" y="4743450"/>
            <a:ext cx="84709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Mail destinations</a:t>
            </a:r>
          </a:p>
        </p:txBody>
      </p:sp>
      <p:pic>
        <p:nvPicPr>
          <p:cNvPr id="12" name="图片 11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5788" y="5218113"/>
            <a:ext cx="5491162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562E4-C054-4F5D-AE74-BEBECEACB747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Mail Gateway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1986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Provide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single mail destination point</a:t>
            </a:r>
            <a:r>
              <a:rPr lang="en-US" altLang="zh-CN" sz="2400" dirty="0" smtClean="0"/>
              <a:t> for all incoming mail</a:t>
            </a:r>
          </a:p>
          <a:p>
            <a:pPr lvl="3" eaLnBrk="1" hangingPunct="1">
              <a:defRPr/>
            </a:pPr>
            <a:endParaRPr lang="en-US" altLang="zh-CN" sz="12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Arrange to have mail forwarded to specific destination address</a:t>
            </a:r>
          </a:p>
          <a:p>
            <a:pPr eaLnBrk="1" hangingPunct="1">
              <a:defRPr/>
            </a:pPr>
            <a:r>
              <a:rPr lang="en-US" altLang="zh-CN" sz="2400" dirty="0" smtClean="0"/>
              <a:t>Forwarded mail can use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proprietary (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non-SMTP</a:t>
            </a:r>
            <a:r>
              <a:rPr lang="en-US" altLang="zh-CN" sz="2400" dirty="0" smtClean="0">
                <a:solidFill>
                  <a:srgbClr val="FF0000"/>
                </a:solidFill>
              </a:rPr>
              <a:t>) mail system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295400" y="3681413"/>
          <a:ext cx="6589713" cy="2425700"/>
        </p:xfrm>
        <a:graphic>
          <a:graphicData uri="http://schemas.openxmlformats.org/presentationml/2006/ole">
            <p:oleObj spid="_x0000_s5122" name="Visio" r:id="rId3" imgW="6590407" imgH="2426137" progId="">
              <p:embed/>
            </p:oleObj>
          </a:graphicData>
        </a:graphic>
      </p:graphicFrame>
      <p:sp>
        <p:nvSpPr>
          <p:cNvPr id="569350" name="Oval 6"/>
          <p:cNvSpPr>
            <a:spLocks noChangeArrowheads="1"/>
          </p:cNvSpPr>
          <p:nvPr/>
        </p:nvSpPr>
        <p:spPr bwMode="auto">
          <a:xfrm>
            <a:off x="1223963" y="3681413"/>
            <a:ext cx="3349625" cy="25923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graphicFrame>
        <p:nvGraphicFramePr>
          <p:cNvPr id="569374" name="Group 30"/>
          <p:cNvGraphicFramePr>
            <a:graphicFrameLocks noGrp="1"/>
          </p:cNvGraphicFramePr>
          <p:nvPr/>
        </p:nvGraphicFramePr>
        <p:xfrm>
          <a:off x="3708400" y="3573463"/>
          <a:ext cx="2881313" cy="920750"/>
        </p:xfrm>
        <a:graphic>
          <a:graphicData uri="http://schemas.openxmlformats.org/drawingml/2006/table">
            <a:tbl>
              <a:tblPr/>
              <a:tblGrid>
                <a:gridCol w="990600"/>
                <a:gridCol w="1890713"/>
              </a:tblGrid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Zhang_xi</a:t>
                      </a: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zxi@cs.nju.edu.cn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Wang_wu</a:t>
                      </a: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wwu@phy.nju.edu.cn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Li_Hui</a:t>
                      </a: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lh@dislab.nju.edu.cn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9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9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Mail Access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3001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SMTP</a:t>
            </a:r>
            <a:r>
              <a:rPr lang="en-US" dirty="0" smtClean="0"/>
              <a:t>: delivery/storage to receiver’s server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Mail access protocol</a:t>
            </a:r>
            <a:r>
              <a:rPr lang="en-US" dirty="0" smtClean="0"/>
              <a:t>: mail retrieval from server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POP</a:t>
            </a:r>
            <a:r>
              <a:rPr lang="en-US" dirty="0" smtClean="0"/>
              <a:t>: Post Office Protocol [RFC 1939]</a:t>
            </a:r>
          </a:p>
          <a:p>
            <a:pPr lvl="1">
              <a:defRPr/>
            </a:pPr>
            <a:r>
              <a:rPr lang="en-US" dirty="0" smtClean="0"/>
              <a:t>Authorization (agent &lt;--&gt;server) and download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IMAP</a:t>
            </a:r>
            <a:r>
              <a:rPr lang="en-US" dirty="0" smtClean="0"/>
              <a:t>: Internet Mail Access Protocol [RFC 1730]</a:t>
            </a:r>
          </a:p>
          <a:p>
            <a:pPr lvl="1">
              <a:defRPr/>
            </a:pPr>
            <a:r>
              <a:rPr lang="en-US" dirty="0" smtClean="0"/>
              <a:t>Manipulation of stored mails on server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: </a:t>
            </a:r>
            <a:r>
              <a:rPr lang="en-US" dirty="0" err="1" smtClean="0"/>
              <a:t>gmail</a:t>
            </a:r>
            <a:r>
              <a:rPr lang="en-US" dirty="0" smtClean="0"/>
              <a:t>, Hotmail, Yahoo!, etc.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66E1F-DEA5-46ED-9537-2F286837396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349188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88" y="4451350"/>
            <a:ext cx="7802562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CD221-1178-4274-AE23-40311EB52B5A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POP3 Protocol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208462" cy="5010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Authorization phase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Client commands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user</a:t>
            </a:r>
            <a:r>
              <a:rPr lang="en-US" altLang="zh-CN" sz="2000" smtClean="0"/>
              <a:t>: declare username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pass</a:t>
            </a:r>
            <a:r>
              <a:rPr lang="en-US" altLang="zh-CN" sz="2000" smtClean="0"/>
              <a:t>: password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000" smtClean="0"/>
              <a:t>Server responses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+OK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-ERR</a:t>
            </a:r>
          </a:p>
          <a:p>
            <a:pPr lvl="3" eaLnBrk="1" hangingPunct="1"/>
            <a:endParaRPr lang="en-US" altLang="zh-CN" sz="1000" smtClean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Transaction phase,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by client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000" smtClean="0">
                <a:latin typeface="Comic Sans MS" pitchFamily="66" charset="0"/>
              </a:rPr>
              <a:t>list</a:t>
            </a:r>
            <a:r>
              <a:rPr lang="en-US" altLang="zh-CN" sz="2000" smtClean="0"/>
              <a:t>: list mail numbers</a:t>
            </a:r>
          </a:p>
          <a:p>
            <a:pPr eaLnBrk="1" hangingPunct="1"/>
            <a:r>
              <a:rPr lang="en-US" altLang="zh-CN" sz="2000" smtClean="0">
                <a:latin typeface="Comic Sans MS" pitchFamily="66" charset="0"/>
              </a:rPr>
              <a:t>retr</a:t>
            </a:r>
            <a:r>
              <a:rPr lang="en-US" altLang="zh-CN" sz="2000" smtClean="0"/>
              <a:t>: retrieve mail by number</a:t>
            </a:r>
          </a:p>
          <a:p>
            <a:pPr eaLnBrk="1" hangingPunct="1"/>
            <a:r>
              <a:rPr lang="en-US" altLang="zh-CN" sz="2000" smtClean="0">
                <a:latin typeface="Comic Sans MS" pitchFamily="66" charset="0"/>
              </a:rPr>
              <a:t>dele</a:t>
            </a:r>
            <a:r>
              <a:rPr lang="en-US" altLang="zh-CN" sz="2000" smtClean="0"/>
              <a:t>: delete</a:t>
            </a:r>
          </a:p>
          <a:p>
            <a:pPr eaLnBrk="1" hangingPunct="1"/>
            <a:r>
              <a:rPr lang="en-US" altLang="zh-CN" sz="2000" smtClean="0">
                <a:latin typeface="Comic Sans MS" pitchFamily="66" charset="0"/>
              </a:rPr>
              <a:t>quit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</a:rPr>
              <a:t>         </a:t>
            </a:r>
            <a:r>
              <a:rPr lang="en-US" altLang="zh-CN">
                <a:latin typeface="Courier New" pitchFamily="49" charset="0"/>
              </a:rPr>
              <a:t>C: list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1 498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2 912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.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C: retr 1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&lt;message 1 contents&gt;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.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C: dele 1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C: retr 2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&lt;message 1 contents&gt;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.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C: dele 2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C: quit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     S: +OK </a:t>
            </a:r>
            <a:r>
              <a:rPr lang="en-US" altLang="zh-CN" sz="1400">
                <a:latin typeface="Courier New" pitchFamily="49" charset="0"/>
              </a:rPr>
              <a:t>POP3 server signing off</a:t>
            </a:r>
            <a:endParaRPr lang="en-US" altLang="zh-CN">
              <a:latin typeface="Courier New" pitchFamily="49" charset="0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altLang="zh-CN">
              <a:latin typeface="Courier New" pitchFamily="49" charset="0"/>
            </a:endParaRPr>
          </a:p>
          <a:p>
            <a:pPr eaLnBrk="0" hangingPunct="0"/>
            <a:r>
              <a:rPr lang="en-US" altLang="zh-CN">
                <a:latin typeface="Courier New" pitchFamily="49" charset="0"/>
              </a:rPr>
              <a:t>S: +OK POP3 server ready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C: user bob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S: +OK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C: pass hungry </a:t>
            </a:r>
          </a:p>
          <a:p>
            <a:pPr eaLnBrk="0" hangingPunct="0"/>
            <a:r>
              <a:rPr lang="en-US" altLang="zh-CN">
                <a:latin typeface="Courier New" pitchFamily="49" charset="0"/>
              </a:rPr>
              <a:t>S: +OK</a:t>
            </a:r>
            <a:r>
              <a:rPr lang="en-US" altLang="zh-CN" sz="1400">
                <a:latin typeface="Courier New" pitchFamily="49" charset="0"/>
              </a:rPr>
              <a:t> user successfully logged on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575496" name="Freeform 8"/>
          <p:cNvSpPr>
            <a:spLocks/>
          </p:cNvSpPr>
          <p:nvPr/>
        </p:nvSpPr>
        <p:spPr bwMode="auto">
          <a:xfrm>
            <a:off x="4962525" y="2428875"/>
            <a:ext cx="371475" cy="38957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7" name="Line 9"/>
          <p:cNvSpPr>
            <a:spLocks noChangeShapeType="1"/>
          </p:cNvSpPr>
          <p:nvPr/>
        </p:nvSpPr>
        <p:spPr bwMode="auto">
          <a:xfrm flipV="1">
            <a:off x="4133850" y="3952875"/>
            <a:ext cx="752475" cy="11922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8" name="Freeform 10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9" name="Line 11"/>
          <p:cNvSpPr>
            <a:spLocks noChangeShapeType="1"/>
          </p:cNvSpPr>
          <p:nvPr/>
        </p:nvSpPr>
        <p:spPr bwMode="auto">
          <a:xfrm flipV="1">
            <a:off x="3492500" y="1438275"/>
            <a:ext cx="1393825" cy="514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/>
      <p:bldP spid="575496" grpId="0" animBg="1"/>
      <p:bldP spid="575497" grpId="0" animBg="1"/>
      <p:bldP spid="575498" grpId="0" animBg="1"/>
      <p:bldP spid="57549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FC7A7-3754-430D-A823-8A081B49934C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IMAP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Internet Mail Access Protocol, RFC 1730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A complicated use case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Bob reads emails at his office while his wife is simultaneously reading from same mailbox at home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IMAP</a:t>
            </a:r>
            <a:r>
              <a:rPr lang="en-US" altLang="zh-CN" sz="2800" dirty="0" smtClean="0"/>
              <a:t> features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Keeps all mails in a </a:t>
            </a:r>
            <a:r>
              <a:rPr lang="en-US" altLang="zh-CN" sz="2400" dirty="0" smtClean="0">
                <a:solidFill>
                  <a:schemeClr val="hlink"/>
                </a:solidFill>
              </a:rPr>
              <a:t>central mail pool on server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Allows user to organize mails in folders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Keeps user state </a:t>
            </a:r>
            <a:r>
              <a:rPr lang="en-US" altLang="zh-CN" sz="2400" dirty="0" smtClean="0"/>
              <a:t>across sessions, e.g.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Mappings between mail IDs and folder name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Keeps track of mail states (read, replied, deleted)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65577-5D46-4C10-A1C9-149589262D10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352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RFC 822</a:t>
            </a:r>
            <a:r>
              <a:rPr lang="en-US" altLang="zh-CN" smtClean="0"/>
              <a:t>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</a:t>
            </a:r>
            <a:r>
              <a:rPr lang="en-US" altLang="en-US" smtClean="0"/>
              <a:t>Format for Text M</a:t>
            </a:r>
            <a:r>
              <a:rPr lang="en-US" altLang="zh-CN" smtClean="0"/>
              <a:t>ail</a:t>
            </a:r>
            <a:r>
              <a:rPr lang="en-US" altLang="en-US" smtClean="0"/>
              <a:t>s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Simple </a:t>
            </a:r>
            <a:r>
              <a:rPr lang="en-US" altLang="zh-CN" sz="2400" dirty="0" smtClean="0">
                <a:solidFill>
                  <a:schemeClr val="hlink"/>
                </a:solidFill>
              </a:rPr>
              <a:t>2-part format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 smtClean="0">
                <a:latin typeface="Comic Sans MS" pitchFamily="66" charset="0"/>
              </a:rPr>
              <a:t>Header</a:t>
            </a:r>
            <a:r>
              <a:rPr lang="en-US" altLang="zh-CN" sz="2000" dirty="0" smtClean="0"/>
              <a:t> (</a:t>
            </a:r>
            <a:r>
              <a:rPr lang="en-US" altLang="en-US" sz="2000" dirty="0" smtClean="0">
                <a:latin typeface="Comic Sans MS" pitchFamily="66" charset="0"/>
              </a:rPr>
              <a:t>envelope</a:t>
            </a:r>
            <a:r>
              <a:rPr lang="en-US" altLang="zh-CN" sz="2000" dirty="0" smtClean="0"/>
              <a:t>) includes transmit and delivery info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000" dirty="0" smtClean="0"/>
              <a:t>Lines of text in format </a:t>
            </a:r>
            <a:r>
              <a:rPr lang="en-US" altLang="en-US" sz="2000" dirty="0" smtClean="0">
                <a:solidFill>
                  <a:schemeClr val="hlink"/>
                </a:solidFill>
                <a:latin typeface="Comic Sans MS" pitchFamily="66" charset="0"/>
              </a:rPr>
              <a:t>keyword: information</a:t>
            </a:r>
            <a:r>
              <a:rPr lang="en-US" altLang="zh-CN" sz="2000" dirty="0" smtClean="0">
                <a:solidFill>
                  <a:schemeClr val="hlink"/>
                </a:solidFill>
                <a:latin typeface="Comic Sans MS" pitchFamily="66" charset="0"/>
              </a:rPr>
              <a:t> value</a:t>
            </a:r>
            <a:endParaRPr lang="en-US" altLang="zh-CN" sz="2000" dirty="0" smtClean="0"/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2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 smtClean="0">
                <a:latin typeface="Comic Sans MS" pitchFamily="66" charset="0"/>
              </a:rPr>
              <a:t>Body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latin typeface="Comic Sans MS" pitchFamily="66" charset="0"/>
              </a:rPr>
              <a:t>contents</a:t>
            </a:r>
            <a:r>
              <a:rPr lang="en-US" altLang="zh-CN" sz="2000" dirty="0" smtClean="0"/>
              <a:t>) carries text of message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 smtClean="0"/>
              <a:t>Header and body separated by a </a:t>
            </a:r>
            <a:r>
              <a:rPr lang="en-US" altLang="zh-CN" sz="2000" dirty="0" smtClean="0">
                <a:latin typeface="Comic Sans MS" pitchFamily="66" charset="0"/>
              </a:rPr>
              <a:t>blank line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400" dirty="0" smtClean="0"/>
              <a:t>M</a:t>
            </a:r>
            <a:r>
              <a:rPr lang="en-US" altLang="zh-CN" sz="2400" dirty="0" smtClean="0"/>
              <a:t>ail</a:t>
            </a:r>
            <a:r>
              <a:rPr lang="en-US" altLang="en-US" sz="2400" dirty="0" smtClean="0"/>
              <a:t> is </a:t>
            </a:r>
            <a:r>
              <a:rPr lang="en-US" altLang="zh-CN" sz="2400" dirty="0" smtClean="0"/>
              <a:t>a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sequence of lines of text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000" dirty="0" smtClean="0"/>
              <a:t>Ends with two &lt;CRLF&gt;</a:t>
            </a:r>
          </a:p>
        </p:txBody>
      </p:sp>
      <p:sp>
        <p:nvSpPr>
          <p:cNvPr id="502792" name="Text Box 8"/>
          <p:cNvSpPr txBox="1">
            <a:spLocks noChangeArrowheads="1"/>
          </p:cNvSpPr>
          <p:nvPr/>
        </p:nvSpPr>
        <p:spPr bwMode="auto">
          <a:xfrm>
            <a:off x="4608513" y="1651000"/>
            <a:ext cx="439261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ourier New" pitchFamily="49" charset="0"/>
              </a:rPr>
              <a:t>From: John@hamburger.edu</a:t>
            </a:r>
          </a:p>
          <a:p>
            <a:r>
              <a:rPr lang="en-US" altLang="zh-CN" sz="1600">
                <a:latin typeface="Courier New" pitchFamily="49" charset="0"/>
              </a:rPr>
              <a:t>To: Alice@crepes.fr</a:t>
            </a:r>
          </a:p>
          <a:p>
            <a:r>
              <a:rPr lang="en-US" altLang="zh-CN" sz="1600">
                <a:latin typeface="Courier New" pitchFamily="49" charset="0"/>
              </a:rPr>
              <a:t>Cc: bob@hamburger.edu</a:t>
            </a:r>
          </a:p>
          <a:p>
            <a:r>
              <a:rPr lang="en-US" altLang="zh-CN" sz="1600">
                <a:latin typeface="Courier New" pitchFamily="49" charset="0"/>
              </a:rPr>
              <a:t>Date: Wed, 4 Sep 2003 10:21:22 EST</a:t>
            </a:r>
          </a:p>
          <a:p>
            <a:r>
              <a:rPr lang="en-US" altLang="zh-CN" sz="1600">
                <a:latin typeface="Courier New" pitchFamily="49" charset="0"/>
              </a:rPr>
              <a:t>Subject: Lunch with me</a:t>
            </a:r>
          </a:p>
          <a:p>
            <a:endParaRPr lang="en-US" altLang="zh-CN" sz="1600">
              <a:latin typeface="Courier New" pitchFamily="49" charset="0"/>
            </a:endParaRPr>
          </a:p>
          <a:p>
            <a:r>
              <a:rPr lang="en-US" altLang="zh-CN" sz="1600">
                <a:latin typeface="Courier New" pitchFamily="49" charset="0"/>
              </a:rPr>
              <a:t>Alice,</a:t>
            </a:r>
          </a:p>
          <a:p>
            <a:r>
              <a:rPr lang="en-US" altLang="zh-CN" sz="1600">
                <a:latin typeface="Courier New" pitchFamily="49" charset="0"/>
              </a:rPr>
              <a:t>   Can we get together for lunch when you visit next week? I'm free on Tuesday or Wednesday. Let me know which day you would prefer.</a:t>
            </a:r>
          </a:p>
          <a:p>
            <a:endParaRPr lang="en-US" altLang="zh-CN" sz="1600">
              <a:latin typeface="Courier New" pitchFamily="49" charset="0"/>
            </a:endParaRPr>
          </a:p>
          <a:p>
            <a:r>
              <a:rPr lang="en-US" altLang="zh-CN" sz="1600">
                <a:latin typeface="Courier New" pitchFamily="49" charset="0"/>
              </a:rPr>
              <a:t>John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84662" cy="48958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Process sends/receives app messages to/from its </a:t>
            </a:r>
            <a:r>
              <a:rPr lang="en-US" dirty="0" smtClean="0">
                <a:solidFill>
                  <a:srgbClr val="FF0000"/>
                </a:solidFill>
              </a:rPr>
              <a:t>socket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socket is mapped by the OS to a communicating app process</a:t>
            </a:r>
          </a:p>
          <a:p>
            <a:pPr lvl="3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Different types of sockets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Stream sockets</a:t>
            </a:r>
            <a:r>
              <a:rPr lang="en-US" dirty="0" smtClean="0"/>
              <a:t>: by TCP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Datagram sockets</a:t>
            </a:r>
            <a:r>
              <a:rPr lang="en-US" dirty="0" smtClean="0"/>
              <a:t>: by UDP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Raw sockets</a:t>
            </a:r>
            <a:r>
              <a:rPr lang="en-US" dirty="0" smtClean="0"/>
              <a:t>: by-pass the transport layer</a:t>
            </a:r>
            <a:endParaRPr lang="en-US" dirty="0"/>
          </a:p>
        </p:txBody>
      </p:sp>
      <p:pic>
        <p:nvPicPr>
          <p:cNvPr id="74" name="内容占位符 73" descr="图片1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51388" y="1484313"/>
            <a:ext cx="4208462" cy="426878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6E6DD-C837-4810-A3C7-1B3BCC9E630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11381-EBBC-4040-8B17-C87A2ADCD036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MIME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folHlink"/>
                </a:solidFill>
              </a:rPr>
              <a:t>Multipurpose Internet Mail Extension</a:t>
            </a:r>
            <a:endParaRPr lang="en-US" altLang="zh-CN" sz="28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Extends and automates encoding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Allows inclusion of </a:t>
            </a:r>
            <a:r>
              <a:rPr lang="en-US" altLang="zh-CN" sz="2400" smtClean="0">
                <a:solidFill>
                  <a:schemeClr val="hlink"/>
                </a:solidFill>
              </a:rPr>
              <a:t>separate components</a:t>
            </a:r>
            <a:r>
              <a:rPr lang="en-US" altLang="zh-CN" sz="2400" smtClean="0"/>
              <a:t> in a single mail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e.g. programs, pictures, audio clips, videos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Compatible with existing mail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Everything encoded as 7-bit </a:t>
            </a:r>
            <a:r>
              <a:rPr lang="en-US" altLang="zh-CN" sz="2000" smtClean="0">
                <a:latin typeface="Comic Sans MS" pitchFamily="66" charset="0"/>
              </a:rPr>
              <a:t>ASCII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Headers and separators ignored by </a:t>
            </a:r>
            <a:r>
              <a:rPr lang="en-US" altLang="zh-CN" sz="2000" smtClean="0">
                <a:latin typeface="Comic Sans MS" pitchFamily="66" charset="0"/>
              </a:rPr>
              <a:t>non-MIME</a:t>
            </a:r>
            <a:r>
              <a:rPr lang="en-US" altLang="zh-CN" sz="2000" smtClean="0"/>
              <a:t> mail systems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MIME</a:t>
            </a:r>
            <a:r>
              <a:rPr lang="en-US" altLang="zh-CN" sz="2400" smtClean="0"/>
              <a:t> is </a:t>
            </a:r>
            <a:r>
              <a:rPr lang="en-US" altLang="zh-CN" sz="2400" smtClean="0">
                <a:solidFill>
                  <a:schemeClr val="folHlink"/>
                </a:solidFill>
              </a:rPr>
              <a:t>extensible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As long as sender and receiver agree on encoding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757AE-7A8D-49C9-9605-56B884A6E199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MIME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</a:t>
            </a:r>
            <a:r>
              <a:rPr lang="en-US" altLang="en-US" smtClean="0"/>
              <a:t> new </a:t>
            </a:r>
            <a:r>
              <a:rPr lang="en-US" altLang="en-US" smtClean="0">
                <a:solidFill>
                  <a:schemeClr val="folHlink"/>
                </a:solidFill>
              </a:rPr>
              <a:t>m</a:t>
            </a:r>
            <a:r>
              <a:rPr lang="en-US" altLang="zh-CN" smtClean="0">
                <a:solidFill>
                  <a:schemeClr val="folHlink"/>
                </a:solidFill>
              </a:rPr>
              <a:t>ail</a:t>
            </a:r>
            <a:r>
              <a:rPr lang="en-US" altLang="en-US" smtClean="0">
                <a:solidFill>
                  <a:schemeClr val="folHlink"/>
                </a:solidFill>
              </a:rPr>
              <a:t> header fields</a:t>
            </a:r>
          </a:p>
          <a:p>
            <a:pPr lvl="1" eaLnBrk="1" hangingPunct="1"/>
            <a:r>
              <a:rPr lang="en-US" altLang="en-US" smtClean="0">
                <a:latin typeface="Comic Sans MS" pitchFamily="66" charset="0"/>
              </a:rPr>
              <a:t>MIME</a:t>
            </a:r>
            <a:r>
              <a:rPr lang="en-US" altLang="en-US" smtClean="0"/>
              <a:t> version</a:t>
            </a:r>
          </a:p>
          <a:p>
            <a:pPr lvl="1" eaLnBrk="1" hangingPunct="1"/>
            <a:r>
              <a:rPr lang="en-US" altLang="en-US" smtClean="0"/>
              <a:t>Content type</a:t>
            </a:r>
          </a:p>
          <a:p>
            <a:pPr lvl="1" eaLnBrk="1" hangingPunct="1"/>
            <a:r>
              <a:rPr lang="en-US" altLang="en-US" smtClean="0"/>
              <a:t>Content transfer encoding</a:t>
            </a:r>
          </a:p>
          <a:p>
            <a:pPr lvl="1" eaLnBrk="1" hangingPunct="1"/>
            <a:r>
              <a:rPr lang="en-US" altLang="en-US" smtClean="0"/>
              <a:t>Content Id</a:t>
            </a:r>
          </a:p>
          <a:p>
            <a:pPr lvl="1" eaLnBrk="1" hangingPunct="1"/>
            <a:r>
              <a:rPr lang="en-US" altLang="en-US" smtClean="0"/>
              <a:t>Content Description</a:t>
            </a:r>
          </a:p>
          <a:p>
            <a:pPr lvl="3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Number of </a:t>
            </a:r>
            <a:r>
              <a:rPr lang="en-US" altLang="en-US" smtClean="0">
                <a:solidFill>
                  <a:srgbClr val="FF0000"/>
                </a:solidFill>
              </a:rPr>
              <a:t>content formats </a:t>
            </a:r>
            <a:r>
              <a:rPr lang="en-US" altLang="en-US" smtClean="0"/>
              <a:t>define</a:t>
            </a:r>
            <a:r>
              <a:rPr lang="en-US" altLang="zh-CN" smtClean="0"/>
              <a:t>d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Transfer encoding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83D27-DABE-4D3F-BA92-9B534C5F98EF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3553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MIME Mail Example</a:t>
            </a:r>
            <a:endParaRPr lang="en-US" altLang="en-US" smtClean="0"/>
          </a:p>
        </p:txBody>
      </p:sp>
      <p:grpSp>
        <p:nvGrpSpPr>
          <p:cNvPr id="355331" name="Group 31"/>
          <p:cNvGrpSpPr>
            <a:grpSpLocks/>
          </p:cNvGrpSpPr>
          <p:nvPr/>
        </p:nvGrpSpPr>
        <p:grpSpPr bwMode="auto">
          <a:xfrm>
            <a:off x="3971925" y="1971675"/>
            <a:ext cx="5003800" cy="3113088"/>
            <a:chOff x="1424" y="1808"/>
            <a:chExt cx="3152" cy="2152"/>
          </a:xfrm>
        </p:grpSpPr>
        <p:sp>
          <p:nvSpPr>
            <p:cNvPr id="355345" name="Text Box 32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From: alice@crepes.fr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To: bob@hamburger.edu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Subject: Picture of yummy crepe.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MIME-Version: 1.0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Content-Transfer-Encoding: base64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Content-Type: image/jpeg </a:t>
              </a:r>
            </a:p>
            <a:p>
              <a:pPr eaLnBrk="0" hangingPunct="0"/>
              <a:endParaRPr lang="en-US" altLang="zh-CN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base64 encoded data .....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.........................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......base64 encoded data </a:t>
              </a:r>
            </a:p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355346" name="Rectangle 33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001713" y="2122488"/>
            <a:ext cx="3040062" cy="820737"/>
            <a:chOff x="1001713" y="2122488"/>
            <a:chExt cx="3040062" cy="820737"/>
          </a:xfrm>
        </p:grpSpPr>
        <p:sp>
          <p:nvSpPr>
            <p:cNvPr id="355343" name="Text Box 36"/>
            <p:cNvSpPr txBox="1">
              <a:spLocks noChangeArrowheads="1"/>
            </p:cNvSpPr>
            <p:nvPr/>
          </p:nvSpPr>
          <p:spPr bwMode="auto">
            <a:xfrm>
              <a:off x="1001713" y="2122488"/>
              <a:ext cx="18526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MIME version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5344" name="Line 38"/>
            <p:cNvSpPr>
              <a:spLocks noChangeShapeType="1"/>
            </p:cNvSpPr>
            <p:nvPr/>
          </p:nvSpPr>
          <p:spPr bwMode="auto">
            <a:xfrm>
              <a:off x="2886075" y="2397125"/>
              <a:ext cx="1155700" cy="546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28688" y="2681288"/>
            <a:ext cx="3113087" cy="701675"/>
            <a:chOff x="928688" y="2681288"/>
            <a:chExt cx="3113087" cy="701675"/>
          </a:xfrm>
        </p:grpSpPr>
        <p:sp>
          <p:nvSpPr>
            <p:cNvPr id="355341" name="Text Box 35"/>
            <p:cNvSpPr txBox="1">
              <a:spLocks noChangeArrowheads="1"/>
            </p:cNvSpPr>
            <p:nvPr/>
          </p:nvSpPr>
          <p:spPr bwMode="auto">
            <a:xfrm>
              <a:off x="928688" y="2681288"/>
              <a:ext cx="19431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Method used</a:t>
              </a:r>
            </a:p>
            <a:p>
              <a:pPr algn="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to encode data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5342" name="Line 39"/>
            <p:cNvSpPr>
              <a:spLocks noChangeShapeType="1"/>
            </p:cNvSpPr>
            <p:nvPr/>
          </p:nvSpPr>
          <p:spPr bwMode="auto">
            <a:xfrm>
              <a:off x="2860675" y="3032125"/>
              <a:ext cx="1181100" cy="1905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774700" y="3540125"/>
            <a:ext cx="3305175" cy="544513"/>
            <a:chOff x="774648" y="3540125"/>
            <a:chExt cx="3305227" cy="544576"/>
          </a:xfrm>
        </p:grpSpPr>
        <p:sp>
          <p:nvSpPr>
            <p:cNvPr id="355339" name="Text Box 34"/>
            <p:cNvSpPr txBox="1">
              <a:spLocks noChangeArrowheads="1"/>
            </p:cNvSpPr>
            <p:nvPr/>
          </p:nvSpPr>
          <p:spPr bwMode="auto">
            <a:xfrm>
              <a:off x="774648" y="3684591"/>
              <a:ext cx="21415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Type of data</a:t>
              </a:r>
            </a:p>
          </p:txBody>
        </p:sp>
        <p:sp>
          <p:nvSpPr>
            <p:cNvPr id="355340" name="Line 40"/>
            <p:cNvSpPr>
              <a:spLocks noChangeShapeType="1"/>
            </p:cNvSpPr>
            <p:nvPr/>
          </p:nvSpPr>
          <p:spPr bwMode="auto">
            <a:xfrm flipV="1">
              <a:off x="2835275" y="3540125"/>
              <a:ext cx="1244600" cy="35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135063" y="3930650"/>
            <a:ext cx="3074987" cy="1116013"/>
            <a:chOff x="1135063" y="3930650"/>
            <a:chExt cx="3074987" cy="1116013"/>
          </a:xfrm>
        </p:grpSpPr>
        <p:sp>
          <p:nvSpPr>
            <p:cNvPr id="355336" name="Text Box 37"/>
            <p:cNvSpPr txBox="1">
              <a:spLocks noChangeArrowheads="1"/>
            </p:cNvSpPr>
            <p:nvPr/>
          </p:nvSpPr>
          <p:spPr bwMode="auto">
            <a:xfrm>
              <a:off x="1135063" y="4649788"/>
              <a:ext cx="17637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000000"/>
                  </a:solidFill>
                </a:rPr>
                <a:t>encoded data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5337" name="Line 41"/>
            <p:cNvSpPr>
              <a:spLocks noChangeShapeType="1"/>
            </p:cNvSpPr>
            <p:nvPr/>
          </p:nvSpPr>
          <p:spPr bwMode="auto">
            <a:xfrm flipV="1">
              <a:off x="2873375" y="4289425"/>
              <a:ext cx="1003300" cy="508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338" name="Freeform 42"/>
            <p:cNvSpPr>
              <a:spLocks/>
            </p:cNvSpPr>
            <p:nvPr/>
          </p:nvSpPr>
          <p:spPr bwMode="auto">
            <a:xfrm>
              <a:off x="3900488" y="3930650"/>
              <a:ext cx="309562" cy="881063"/>
            </a:xfrm>
            <a:custGeom>
              <a:avLst/>
              <a:gdLst>
                <a:gd name="T0" fmla="*/ 2147483647 w 195"/>
                <a:gd name="T1" fmla="*/ 2147483647 h 555"/>
                <a:gd name="T2" fmla="*/ 0 w 195"/>
                <a:gd name="T3" fmla="*/ 0 h 555"/>
                <a:gd name="T4" fmla="*/ 0 w 195"/>
                <a:gd name="T5" fmla="*/ 2147483647 h 555"/>
                <a:gd name="T6" fmla="*/ 2147483647 w 195"/>
                <a:gd name="T7" fmla="*/ 2147483647 h 5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555"/>
                <a:gd name="T14" fmla="*/ 195 w 195"/>
                <a:gd name="T15" fmla="*/ 555 h 5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555">
                  <a:moveTo>
                    <a:pt x="159" y="3"/>
                  </a:moveTo>
                  <a:lnTo>
                    <a:pt x="0" y="0"/>
                  </a:lnTo>
                  <a:lnTo>
                    <a:pt x="0" y="555"/>
                  </a:lnTo>
                  <a:lnTo>
                    <a:pt x="195" y="55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233DB-20E9-48E7-A8F8-B9EA0BF1DFF0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Multi-Part Example</a:t>
            </a:r>
          </a:p>
        </p:txBody>
      </p:sp>
      <p:sp>
        <p:nvSpPr>
          <p:cNvPr id="356355" name="Text Box 9"/>
          <p:cNvSpPr txBox="1">
            <a:spLocks noChangeArrowheads="1"/>
          </p:cNvSpPr>
          <p:nvPr/>
        </p:nvSpPr>
        <p:spPr bwMode="auto">
          <a:xfrm>
            <a:off x="776288" y="1490663"/>
            <a:ext cx="73469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From: alice@crepes.fr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To: bob@hamburger.edu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Subject: Picture of yummy crepe.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MIME-Version: 1.0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Content-Type: multipart/mixed; boundary="StartOfNextPart"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--StartOfNextPart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Dear Bob, Please find a picture of a crepe.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--StartOfNextPart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Content-Transfer-Encoding: base64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Content-Type: image/jpeg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base64 encoded data .....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.........................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......base64 encoded data 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--StartOfNextPart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Do you want the recipe?</a:t>
            </a:r>
          </a:p>
          <a:p>
            <a:pPr eaLnBrk="0" hangingPunct="0"/>
            <a:r>
              <a:rPr lang="en-US" altLang="zh-CN" sz="1600">
                <a:solidFill>
                  <a:srgbClr val="000000"/>
                </a:solidFill>
                <a:latin typeface="Courier New" pitchFamily="49" charset="0"/>
              </a:rPr>
              <a:t>--StartOfNextPart--</a:t>
            </a:r>
          </a:p>
        </p:txBody>
      </p:sp>
      <p:sp>
        <p:nvSpPr>
          <p:cNvPr id="55301" name="Freeform 10"/>
          <p:cNvSpPr>
            <a:spLocks/>
          </p:cNvSpPr>
          <p:nvPr/>
        </p:nvSpPr>
        <p:spPr bwMode="auto">
          <a:xfrm>
            <a:off x="5949950" y="3109913"/>
            <a:ext cx="323850" cy="377825"/>
          </a:xfrm>
          <a:custGeom>
            <a:avLst/>
            <a:gdLst>
              <a:gd name="T0" fmla="*/ 2147483647 w 204"/>
              <a:gd name="T1" fmla="*/ 0 h 806"/>
              <a:gd name="T2" fmla="*/ 2147483647 w 204"/>
              <a:gd name="T3" fmla="*/ 0 h 806"/>
              <a:gd name="T4" fmla="*/ 2147483647 w 204"/>
              <a:gd name="T5" fmla="*/ 2147483647 h 806"/>
              <a:gd name="T6" fmla="*/ 0 w 204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806"/>
              <a:gd name="T14" fmla="*/ 204 w 204"/>
              <a:gd name="T15" fmla="*/ 806 h 8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806">
                <a:moveTo>
                  <a:pt x="32" y="0"/>
                </a:moveTo>
                <a:lnTo>
                  <a:pt x="204" y="0"/>
                </a:lnTo>
                <a:lnTo>
                  <a:pt x="203" y="806"/>
                </a:lnTo>
                <a:lnTo>
                  <a:pt x="0" y="80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Freeform 11"/>
          <p:cNvSpPr>
            <a:spLocks/>
          </p:cNvSpPr>
          <p:nvPr/>
        </p:nvSpPr>
        <p:spPr bwMode="auto">
          <a:xfrm>
            <a:off x="5916613" y="3560763"/>
            <a:ext cx="347662" cy="1489075"/>
          </a:xfrm>
          <a:custGeom>
            <a:avLst/>
            <a:gdLst>
              <a:gd name="T0" fmla="*/ 2147483647 w 204"/>
              <a:gd name="T1" fmla="*/ 0 h 806"/>
              <a:gd name="T2" fmla="*/ 2147483647 w 204"/>
              <a:gd name="T3" fmla="*/ 0 h 806"/>
              <a:gd name="T4" fmla="*/ 2147483647 w 204"/>
              <a:gd name="T5" fmla="*/ 2147483647 h 806"/>
              <a:gd name="T6" fmla="*/ 0 w 204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806"/>
              <a:gd name="T14" fmla="*/ 204 w 204"/>
              <a:gd name="T15" fmla="*/ 806 h 8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806">
                <a:moveTo>
                  <a:pt x="32" y="0"/>
                </a:moveTo>
                <a:lnTo>
                  <a:pt x="204" y="0"/>
                </a:lnTo>
                <a:lnTo>
                  <a:pt x="203" y="806"/>
                </a:lnTo>
                <a:lnTo>
                  <a:pt x="0" y="80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Line 12"/>
          <p:cNvSpPr>
            <a:spLocks noChangeShapeType="1"/>
          </p:cNvSpPr>
          <p:nvPr/>
        </p:nvSpPr>
        <p:spPr bwMode="auto">
          <a:xfrm>
            <a:off x="2573338" y="2794000"/>
            <a:ext cx="4194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Freeform 13"/>
          <p:cNvSpPr>
            <a:spLocks/>
          </p:cNvSpPr>
          <p:nvPr/>
        </p:nvSpPr>
        <p:spPr bwMode="auto">
          <a:xfrm>
            <a:off x="5932488" y="5121275"/>
            <a:ext cx="323850" cy="503238"/>
          </a:xfrm>
          <a:custGeom>
            <a:avLst/>
            <a:gdLst>
              <a:gd name="T0" fmla="*/ 2147483647 w 204"/>
              <a:gd name="T1" fmla="*/ 0 h 806"/>
              <a:gd name="T2" fmla="*/ 2147483647 w 204"/>
              <a:gd name="T3" fmla="*/ 0 h 806"/>
              <a:gd name="T4" fmla="*/ 2147483647 w 204"/>
              <a:gd name="T5" fmla="*/ 2147483647 h 806"/>
              <a:gd name="T6" fmla="*/ 0 w 204"/>
              <a:gd name="T7" fmla="*/ 2147483647 h 806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806"/>
              <a:gd name="T14" fmla="*/ 204 w 204"/>
              <a:gd name="T15" fmla="*/ 806 h 8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806">
                <a:moveTo>
                  <a:pt x="32" y="0"/>
                </a:moveTo>
                <a:lnTo>
                  <a:pt x="204" y="0"/>
                </a:lnTo>
                <a:lnTo>
                  <a:pt x="203" y="806"/>
                </a:lnTo>
                <a:lnTo>
                  <a:pt x="0" y="806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/>
      <p:bldP spid="55303" grpId="0" animBg="1"/>
      <p:bldP spid="5530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File Transfer Protocol (FTP)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746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RFC 959</a:t>
            </a:r>
            <a:r>
              <a:rPr lang="en-US" dirty="0" smtClean="0"/>
              <a:t>, use TCP, port 21/20</a:t>
            </a:r>
          </a:p>
          <a:p>
            <a:pPr>
              <a:defRPr/>
            </a:pPr>
            <a:r>
              <a:rPr lang="en-US" dirty="0" smtClean="0"/>
              <a:t>Transfer file to/from remote host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Client/Server model, client side initiates file transfer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Deals with </a:t>
            </a:r>
            <a:r>
              <a:rPr lang="en-US" dirty="0" smtClean="0">
                <a:solidFill>
                  <a:srgbClr val="FF0000"/>
                </a:solidFill>
              </a:rPr>
              <a:t>heterogeneous</a:t>
            </a:r>
            <a:r>
              <a:rPr lang="en-US" dirty="0" smtClean="0"/>
              <a:t> OS and file systems</a:t>
            </a:r>
          </a:p>
          <a:p>
            <a:pPr>
              <a:defRPr/>
            </a:pPr>
            <a:r>
              <a:rPr lang="en-US" dirty="0" smtClean="0"/>
              <a:t>Needs </a:t>
            </a:r>
            <a:r>
              <a:rPr lang="en-US" dirty="0" smtClean="0">
                <a:solidFill>
                  <a:srgbClr val="FF0000"/>
                </a:solidFill>
              </a:rPr>
              <a:t>access control </a:t>
            </a:r>
            <a:r>
              <a:rPr lang="en-US" dirty="0" smtClean="0"/>
              <a:t>on remote file system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4F2D3-2FB1-4E70-A7B0-1FB7CDC2F898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238" y="4049713"/>
            <a:ext cx="7253287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Control and Data Connections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7788"/>
            <a:ext cx="8569325" cy="50101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FTP client contacts FTP server at port 21, opens a </a:t>
            </a:r>
            <a:r>
              <a:rPr lang="en-US" dirty="0" smtClean="0">
                <a:solidFill>
                  <a:srgbClr val="0000FF"/>
                </a:solidFill>
              </a:rPr>
              <a:t>control connection</a:t>
            </a:r>
          </a:p>
          <a:p>
            <a:pPr lvl="3">
              <a:defRPr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/>
              <a:t>Client authorized over control connection</a:t>
            </a:r>
          </a:p>
          <a:p>
            <a:pPr>
              <a:defRPr/>
            </a:pPr>
            <a:r>
              <a:rPr lang="en-US" dirty="0" smtClean="0"/>
              <a:t>Client browses </a:t>
            </a:r>
            <a:r>
              <a:rPr lang="en-US" dirty="0" smtClean="0">
                <a:solidFill>
                  <a:srgbClr val="FF0000"/>
                </a:solidFill>
              </a:rPr>
              <a:t>remote directory </a:t>
            </a:r>
            <a:r>
              <a:rPr lang="en-US" dirty="0" smtClean="0"/>
              <a:t>by sending commands over control connection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When server receives file transfer command, </a:t>
            </a:r>
            <a:r>
              <a:rPr lang="en-US" dirty="0" smtClean="0">
                <a:solidFill>
                  <a:srgbClr val="0000FF"/>
                </a:solidFill>
              </a:rPr>
              <a:t>data connection</a:t>
            </a:r>
            <a:r>
              <a:rPr lang="en-US" dirty="0" smtClean="0"/>
              <a:t> is opened</a:t>
            </a:r>
          </a:p>
          <a:p>
            <a:pPr lvl="1">
              <a:defRPr/>
            </a:pPr>
            <a:r>
              <a:rPr lang="en-US" dirty="0" smtClean="0"/>
              <a:t>Push mode, file owner start connection</a:t>
            </a:r>
          </a:p>
          <a:p>
            <a:pPr lvl="1">
              <a:defRPr/>
            </a:pPr>
            <a:r>
              <a:rPr lang="en-US" dirty="0" smtClean="0"/>
              <a:t>One connection for each file transferred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Control connection stays </a:t>
            </a:r>
            <a:r>
              <a:rPr lang="en-US" dirty="0" smtClean="0">
                <a:solidFill>
                  <a:srgbClr val="FF0000"/>
                </a:solidFill>
              </a:rPr>
              <a:t>“out of band”</a:t>
            </a:r>
          </a:p>
          <a:p>
            <a:pPr>
              <a:defRPr/>
            </a:pPr>
            <a:r>
              <a:rPr lang="en-US" dirty="0" smtClean="0"/>
              <a:t>FTP server maintains “</a:t>
            </a:r>
            <a:r>
              <a:rPr lang="en-US" dirty="0" smtClean="0">
                <a:solidFill>
                  <a:srgbClr val="0000FF"/>
                </a:solidFill>
              </a:rPr>
              <a:t>user state</a:t>
            </a:r>
            <a:r>
              <a:rPr lang="en-US" dirty="0" smtClean="0"/>
              <a:t>”: current directory, earlier authentication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EF088-D71B-4FB7-B80F-78ED1E30786F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Illustration of FTP Session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02643-F685-42C6-B0B5-59CCCB6EAF33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95413" y="1344613"/>
            <a:ext cx="6321425" cy="4895850"/>
          </a:xfr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 Commands and Responses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Sample commands:</a:t>
            </a:r>
          </a:p>
          <a:p>
            <a:pPr>
              <a:defRPr/>
            </a:pPr>
            <a:r>
              <a:rPr lang="en-US" dirty="0" smtClean="0"/>
              <a:t>Sent as ASCII text over control channel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USER username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PASS password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LIST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dirty="0" smtClean="0"/>
              <a:t>return list of file in current directory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RETR filename </a:t>
            </a:r>
            <a:r>
              <a:rPr lang="en-US" dirty="0" smtClean="0"/>
              <a:t>retrieves (gets) file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STOR filename </a:t>
            </a:r>
            <a:r>
              <a:rPr lang="en-US" dirty="0" smtClean="0"/>
              <a:t>stores (puts) file onto remote server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Sample return codes:</a:t>
            </a:r>
          </a:p>
          <a:p>
            <a:pPr>
              <a:defRPr/>
            </a:pPr>
            <a:r>
              <a:rPr lang="en-US" dirty="0" smtClean="0"/>
              <a:t>Status code and phrase (as in HTTP)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331 Username OK, password required</a:t>
            </a:r>
          </a:p>
          <a:p>
            <a:pPr lvl="3">
              <a:defRPr/>
            </a:pPr>
            <a:endParaRPr lang="en-US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125 data connection already open; transfer starting</a:t>
            </a:r>
          </a:p>
          <a:p>
            <a:pPr lvl="3">
              <a:defRPr/>
            </a:pPr>
            <a:endParaRPr lang="en-US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425 Can’t open data connection</a:t>
            </a:r>
          </a:p>
          <a:p>
            <a:pPr lvl="3">
              <a:defRPr/>
            </a:pPr>
            <a:endParaRPr lang="en-US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452 Error writing file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305A9-D2BC-4F97-88F7-D29174401ED6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Simple Network Management Protocol (</a:t>
            </a:r>
            <a:r>
              <a:rPr lang="en-US" altLang="zh-CN" dirty="0" smtClean="0"/>
              <a:t>SNMP)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Simple Network Management Protocol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TW" dirty="0" smtClean="0"/>
              <a:t>De facto standards of network management for TCP/IP networks (Internet)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Defines </a:t>
            </a:r>
            <a:r>
              <a:rPr lang="en-US" altLang="en-US" dirty="0" smtClean="0">
                <a:solidFill>
                  <a:srgbClr val="FF0000"/>
                </a:solidFill>
                <a:latin typeface="Comic Sans MS" pitchFamily="66" charset="0"/>
              </a:rPr>
              <a:t>management information base </a:t>
            </a:r>
            <a:r>
              <a:rPr lang="en-US" altLang="en-US" dirty="0" smtClean="0"/>
              <a:t>(</a:t>
            </a:r>
            <a:r>
              <a:rPr lang="en-US" altLang="en-US" dirty="0" smtClean="0">
                <a:latin typeface="Comic Sans MS" pitchFamily="66" charset="0"/>
              </a:rPr>
              <a:t>MIB</a:t>
            </a:r>
            <a:r>
              <a:rPr lang="en-US" altLang="en-US" dirty="0" smtClean="0"/>
              <a:t>)</a:t>
            </a:r>
          </a:p>
          <a:p>
            <a:pPr lvl="3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altLang="zh-CN" dirty="0" smtClean="0"/>
              <a:t>One or more </a:t>
            </a:r>
            <a:r>
              <a:rPr lang="en-US" altLang="zh-CN" dirty="0" smtClean="0">
                <a:solidFill>
                  <a:schemeClr val="hlink"/>
                </a:solidFill>
                <a:latin typeface="Comic Sans MS" pitchFamily="66" charset="0"/>
              </a:rPr>
              <a:t>Management Stations</a:t>
            </a:r>
          </a:p>
          <a:p>
            <a:pPr lvl="1" eaLnBrk="1" hangingPunct="1">
              <a:defRPr/>
            </a:pPr>
            <a:r>
              <a:rPr lang="en-US" altLang="zh-CN" dirty="0" smtClean="0"/>
              <a:t>Perform management applications, give operator interface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Multiple </a:t>
            </a:r>
            <a:r>
              <a:rPr lang="en-US" altLang="zh-CN" dirty="0" smtClean="0">
                <a:solidFill>
                  <a:schemeClr val="hlink"/>
                </a:solidFill>
                <a:latin typeface="Comic Sans MS" pitchFamily="66" charset="0"/>
              </a:rPr>
              <a:t>Network Elements</a:t>
            </a:r>
          </a:p>
          <a:p>
            <a:pPr lvl="1" eaLnBrk="1" hangingPunct="1">
              <a:defRPr/>
            </a:pPr>
            <a:r>
              <a:rPr lang="en-US" altLang="zh-CN" dirty="0" smtClean="0"/>
              <a:t>Hosts, routers, gateways, </a:t>
            </a:r>
            <a:r>
              <a:rPr lang="en-US" altLang="zh-CN" dirty="0" smtClean="0">
                <a:latin typeface="Arial" charset="0"/>
              </a:rPr>
              <a:t>…</a:t>
            </a:r>
            <a:r>
              <a:rPr lang="en-US" altLang="zh-CN" dirty="0" smtClean="0"/>
              <a:t>, each contains an </a:t>
            </a:r>
            <a:r>
              <a:rPr lang="en-US" altLang="zh-CN" dirty="0" smtClean="0">
                <a:solidFill>
                  <a:schemeClr val="folHlink"/>
                </a:solidFill>
                <a:latin typeface="Comic Sans MS" pitchFamily="66" charset="0"/>
              </a:rPr>
              <a:t>Agent</a:t>
            </a:r>
          </a:p>
          <a:p>
            <a:pPr lvl="3" eaLnBrk="1" hangingPunct="1">
              <a:defRPr/>
            </a:pPr>
            <a:endParaRPr lang="en-US" altLang="zh-CN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Network Management </a:t>
            </a:r>
            <a:r>
              <a:rPr lang="en-US" altLang="zh-CN" dirty="0" smtClean="0">
                <a:solidFill>
                  <a:schemeClr val="folHlink"/>
                </a:solidFill>
                <a:latin typeface="Comic Sans MS" pitchFamily="66" charset="0"/>
              </a:rPr>
              <a:t>Protocol</a:t>
            </a:r>
          </a:p>
          <a:p>
            <a:pPr lvl="1" eaLnBrk="1" hangingPunct="1">
              <a:defRPr/>
            </a:pPr>
            <a:r>
              <a:rPr lang="en-US" altLang="zh-CN" dirty="0" smtClean="0"/>
              <a:t>Exchange network management information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9F787-4276-4213-BFF8-6941B37C851A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80231-CF26-4F8E-BB17-54E335E3D474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</a:t>
            </a:r>
            <a:r>
              <a:rPr lang="en-US" altLang="zh-CN" smtClean="0"/>
              <a:t>Components</a:t>
            </a:r>
            <a:endParaRPr lang="en-US" altLang="en-US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Management station </a:t>
            </a:r>
            <a:r>
              <a:rPr lang="en-US" altLang="zh-CN" sz="2800" smtClean="0"/>
              <a:t>(</a:t>
            </a:r>
            <a:r>
              <a:rPr lang="en-US" altLang="en-US" sz="2800" smtClean="0"/>
              <a:t>manager</a:t>
            </a:r>
            <a:r>
              <a:rPr lang="en-US" altLang="zh-CN" sz="2800" smtClean="0"/>
              <a:t>)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Agent</a:t>
            </a:r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Network management protocol</a:t>
            </a:r>
          </a:p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>Management information base</a:t>
            </a:r>
          </a:p>
          <a:p>
            <a:pPr eaLnBrk="1" hangingPunct="1"/>
            <a:endParaRPr lang="en-US" altLang="en-US" sz="2800" smtClean="0"/>
          </a:p>
        </p:txBody>
      </p:sp>
      <p:grpSp>
        <p:nvGrpSpPr>
          <p:cNvPr id="363524" name="Group 38"/>
          <p:cNvGrpSpPr>
            <a:grpSpLocks/>
          </p:cNvGrpSpPr>
          <p:nvPr/>
        </p:nvGrpSpPr>
        <p:grpSpPr bwMode="auto">
          <a:xfrm>
            <a:off x="2057400" y="1349375"/>
            <a:ext cx="6869113" cy="4786313"/>
            <a:chOff x="864" y="922"/>
            <a:chExt cx="4327" cy="3015"/>
          </a:xfrm>
        </p:grpSpPr>
        <p:pic>
          <p:nvPicPr>
            <p:cNvPr id="363525" name="Picture 39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12" y="1152"/>
              <a:ext cx="679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3526" name="Picture 40" descr="BS01634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2880"/>
              <a:ext cx="833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3527" name="Picture 41" descr="j00791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2832"/>
              <a:ext cx="641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3528" name="Picture 42" descr="j022336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16" y="2928"/>
              <a:ext cx="72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3529" name="Picture 43" descr="j022357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16" y="2640"/>
              <a:ext cx="539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3530" name="Text Box 44"/>
            <p:cNvSpPr txBox="1">
              <a:spLocks noChangeArrowheads="1"/>
            </p:cNvSpPr>
            <p:nvPr/>
          </p:nvSpPr>
          <p:spPr bwMode="auto">
            <a:xfrm>
              <a:off x="3398" y="922"/>
              <a:ext cx="16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sv-SE" altLang="zh-CN" sz="2000" b="0">
                  <a:solidFill>
                    <a:srgbClr val="0000CC"/>
                  </a:solidFill>
                </a:rPr>
                <a:t>Management Station</a:t>
              </a:r>
              <a:endParaRPr lang="en-GB" altLang="zh-CN" sz="2000" b="0">
                <a:solidFill>
                  <a:srgbClr val="0000CC"/>
                </a:solidFill>
              </a:endParaRPr>
            </a:p>
          </p:txBody>
        </p:sp>
        <p:sp>
          <p:nvSpPr>
            <p:cNvPr id="363531" name="Text Box 45"/>
            <p:cNvSpPr txBox="1">
              <a:spLocks noChangeArrowheads="1"/>
            </p:cNvSpPr>
            <p:nvPr/>
          </p:nvSpPr>
          <p:spPr bwMode="auto">
            <a:xfrm>
              <a:off x="2180" y="3687"/>
              <a:ext cx="1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sv-SE" altLang="zh-CN" sz="2000" b="0">
                  <a:solidFill>
                    <a:srgbClr val="0000CC"/>
                  </a:solidFill>
                </a:rPr>
                <a:t>Management Agents</a:t>
              </a:r>
              <a:endParaRPr lang="en-GB" altLang="zh-CN" sz="2000" b="0">
                <a:solidFill>
                  <a:srgbClr val="0000CC"/>
                </a:solidFill>
              </a:endParaRPr>
            </a:p>
          </p:txBody>
        </p:sp>
        <p:sp>
          <p:nvSpPr>
            <p:cNvPr id="363532" name="Line 46"/>
            <p:cNvSpPr>
              <a:spLocks noChangeShapeType="1"/>
            </p:cNvSpPr>
            <p:nvPr/>
          </p:nvSpPr>
          <p:spPr bwMode="auto">
            <a:xfrm>
              <a:off x="4560" y="1680"/>
              <a:ext cx="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363533" name="Line 47"/>
            <p:cNvSpPr>
              <a:spLocks noChangeShapeType="1"/>
            </p:cNvSpPr>
            <p:nvPr/>
          </p:nvSpPr>
          <p:spPr bwMode="auto">
            <a:xfrm flipH="1">
              <a:off x="1344" y="2544"/>
              <a:ext cx="3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363534" name="Line 48"/>
            <p:cNvSpPr>
              <a:spLocks noChangeShapeType="1"/>
            </p:cNvSpPr>
            <p:nvPr/>
          </p:nvSpPr>
          <p:spPr bwMode="auto">
            <a:xfrm>
              <a:off x="1344" y="2544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363535" name="Line 49"/>
            <p:cNvSpPr>
              <a:spLocks noChangeShapeType="1"/>
            </p:cNvSpPr>
            <p:nvPr/>
          </p:nvSpPr>
          <p:spPr bwMode="auto">
            <a:xfrm>
              <a:off x="2256" y="2544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363536" name="Line 50"/>
            <p:cNvSpPr>
              <a:spLocks noChangeShapeType="1"/>
            </p:cNvSpPr>
            <p:nvPr/>
          </p:nvSpPr>
          <p:spPr bwMode="auto">
            <a:xfrm>
              <a:off x="3552" y="2544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363537" name="Text Box 51"/>
            <p:cNvSpPr txBox="1">
              <a:spLocks noChangeArrowheads="1"/>
            </p:cNvSpPr>
            <p:nvPr/>
          </p:nvSpPr>
          <p:spPr bwMode="auto">
            <a:xfrm>
              <a:off x="888" y="3360"/>
              <a:ext cx="9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sv-SE" altLang="zh-CN" b="0">
                  <a:solidFill>
                    <a:srgbClr val="FF0000"/>
                  </a:solidFill>
                </a:rPr>
                <a:t>Printer MIB</a:t>
              </a:r>
              <a:endParaRPr lang="en-GB" altLang="zh-CN" b="0">
                <a:solidFill>
                  <a:srgbClr val="FF0000"/>
                </a:solidFill>
              </a:endParaRPr>
            </a:p>
          </p:txBody>
        </p:sp>
        <p:sp>
          <p:nvSpPr>
            <p:cNvPr id="363538" name="Text Box 52"/>
            <p:cNvSpPr txBox="1">
              <a:spLocks noChangeArrowheads="1"/>
            </p:cNvSpPr>
            <p:nvPr/>
          </p:nvSpPr>
          <p:spPr bwMode="auto">
            <a:xfrm>
              <a:off x="1898" y="3360"/>
              <a:ext cx="9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sv-SE" altLang="zh-CN" b="0">
                  <a:solidFill>
                    <a:srgbClr val="FF0000"/>
                  </a:solidFill>
                </a:rPr>
                <a:t>Modem MIB</a:t>
              </a:r>
              <a:endParaRPr lang="en-GB" altLang="zh-CN" b="0">
                <a:solidFill>
                  <a:srgbClr val="FF0000"/>
                </a:solidFill>
              </a:endParaRPr>
            </a:p>
          </p:txBody>
        </p:sp>
        <p:sp>
          <p:nvSpPr>
            <p:cNvPr id="363539" name="Text Box 53"/>
            <p:cNvSpPr txBox="1">
              <a:spLocks noChangeArrowheads="1"/>
            </p:cNvSpPr>
            <p:nvPr/>
          </p:nvSpPr>
          <p:spPr bwMode="auto">
            <a:xfrm>
              <a:off x="3159" y="3312"/>
              <a:ext cx="8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sv-SE" altLang="zh-CN" b="0">
                  <a:solidFill>
                    <a:srgbClr val="FF0000"/>
                  </a:solidFill>
                </a:rPr>
                <a:t>ISDN MIB</a:t>
              </a:r>
              <a:endParaRPr lang="en-GB" altLang="zh-CN" b="0">
                <a:solidFill>
                  <a:srgbClr val="FF0000"/>
                </a:solidFill>
              </a:endParaRPr>
            </a:p>
          </p:txBody>
        </p:sp>
        <p:sp>
          <p:nvSpPr>
            <p:cNvPr id="363540" name="Text Box 54"/>
            <p:cNvSpPr txBox="1">
              <a:spLocks noChangeArrowheads="1"/>
            </p:cNvSpPr>
            <p:nvPr/>
          </p:nvSpPr>
          <p:spPr bwMode="auto">
            <a:xfrm>
              <a:off x="4449" y="3523"/>
              <a:ext cx="7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sv-SE" altLang="zh-CN" b="0">
                  <a:solidFill>
                    <a:srgbClr val="FF0000"/>
                  </a:solidFill>
                </a:rPr>
                <a:t>UPS MIB</a:t>
              </a:r>
              <a:endParaRPr lang="en-GB" altLang="zh-CN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4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50" y="1808163"/>
            <a:ext cx="346868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2A7E3-4968-46BA-B93B-A85CF09CEC6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Client-Server Paradigm</a:t>
            </a:r>
          </a:p>
        </p:txBody>
      </p:sp>
      <p:sp>
        <p:nvSpPr>
          <p:cNvPr id="20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968875" cy="4860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Client: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Start as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Initiates contact with server, “speaks first”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Host may have dynamic IP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latin typeface="Comic Sans MS" pitchFamily="66" charset="0"/>
              </a:rPr>
              <a:t>Web</a:t>
            </a:r>
            <a:r>
              <a:rPr lang="en-US" altLang="zh-CN" sz="2000" smtClean="0"/>
              <a:t>: client implemented in browser; </a:t>
            </a:r>
            <a:r>
              <a:rPr lang="en-US" altLang="zh-CN" sz="2000" smtClean="0">
                <a:latin typeface="Comic Sans MS" pitchFamily="66" charset="0"/>
              </a:rPr>
              <a:t>Email</a:t>
            </a:r>
            <a:r>
              <a:rPr lang="en-US" altLang="zh-CN" sz="2000" smtClean="0"/>
              <a:t>: in mail reader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Server: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Run as daemon (always-on)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Provides requested service to Client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Host has permanent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latin typeface="Comic Sans MS" pitchFamily="66" charset="0"/>
              </a:rPr>
              <a:t>Web</a:t>
            </a:r>
            <a:r>
              <a:rPr lang="en-US" altLang="zh-CN" sz="2000" smtClean="0"/>
              <a:t> server sends requested </a:t>
            </a:r>
            <a:r>
              <a:rPr lang="en-US" altLang="zh-CN" sz="2000" smtClean="0">
                <a:latin typeface="Comic Sans MS" pitchFamily="66" charset="0"/>
              </a:rPr>
              <a:t>Web</a:t>
            </a:r>
            <a:r>
              <a:rPr lang="en-US" altLang="zh-CN" sz="2000" smtClean="0"/>
              <a:t> page, mail server delivers </a:t>
            </a:r>
            <a:r>
              <a:rPr lang="en-US" altLang="zh-CN" sz="2000" smtClean="0">
                <a:latin typeface="Comic Sans MS" pitchFamily="66" charset="0"/>
              </a:rPr>
              <a:t>Email</a:t>
            </a:r>
          </a:p>
        </p:txBody>
      </p:sp>
      <p:sp>
        <p:nvSpPr>
          <p:cNvPr id="553456" name="Text Box 496"/>
          <p:cNvSpPr txBox="1">
            <a:spLocks noChangeArrowheads="1"/>
          </p:cNvSpPr>
          <p:nvPr/>
        </p:nvSpPr>
        <p:spPr bwMode="auto">
          <a:xfrm>
            <a:off x="5616575" y="2744788"/>
            <a:ext cx="109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zh-CN" sz="2000" b="0">
                <a:solidFill>
                  <a:srgbClr val="FF0000"/>
                </a:solidFill>
              </a:rPr>
              <a:t>request</a:t>
            </a:r>
            <a:endParaRPr lang="en-US" altLang="zh-CN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61" name="Text Box 501"/>
          <p:cNvSpPr txBox="1">
            <a:spLocks noChangeArrowheads="1"/>
          </p:cNvSpPr>
          <p:nvPr/>
        </p:nvSpPr>
        <p:spPr bwMode="auto">
          <a:xfrm>
            <a:off x="7885113" y="5768975"/>
            <a:ext cx="784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zh-CN" sz="2000" b="0">
                <a:solidFill>
                  <a:srgbClr val="FF0000"/>
                </a:solidFill>
              </a:rPr>
              <a:t>reply</a:t>
            </a:r>
          </a:p>
        </p:txBody>
      </p:sp>
      <p:grpSp>
        <p:nvGrpSpPr>
          <p:cNvPr id="248" name="Group 341"/>
          <p:cNvGrpSpPr>
            <a:grpSpLocks/>
          </p:cNvGrpSpPr>
          <p:nvPr/>
        </p:nvGrpSpPr>
        <p:grpSpPr bwMode="auto">
          <a:xfrm>
            <a:off x="5867400" y="2241550"/>
            <a:ext cx="2386013" cy="3265488"/>
            <a:chOff x="601" y="0"/>
            <a:chExt cx="1503" cy="2057"/>
          </a:xfrm>
        </p:grpSpPr>
        <p:sp>
          <p:nvSpPr>
            <p:cNvPr id="25608" name="Line 342"/>
            <p:cNvSpPr>
              <a:spLocks noChangeShapeType="1"/>
            </p:cNvSpPr>
            <p:nvPr/>
          </p:nvSpPr>
          <p:spPr bwMode="auto">
            <a:xfrm>
              <a:off x="1227" y="0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343"/>
            <p:cNvSpPr>
              <a:spLocks noChangeShapeType="1"/>
            </p:cNvSpPr>
            <p:nvPr/>
          </p:nvSpPr>
          <p:spPr bwMode="auto">
            <a:xfrm>
              <a:off x="601" y="904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344"/>
            <p:cNvSpPr>
              <a:spLocks noChangeShapeType="1"/>
            </p:cNvSpPr>
            <p:nvPr/>
          </p:nvSpPr>
          <p:spPr bwMode="auto">
            <a:xfrm>
              <a:off x="792" y="1851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56" grpId="0"/>
      <p:bldP spid="55346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78A64-A693-44EC-957D-EB3F739B0FBE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Management Station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 smtClean="0"/>
              <a:t>Server system with operator console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en-US" sz="2800" dirty="0" smtClean="0"/>
              <a:t>Set of </a:t>
            </a:r>
            <a:r>
              <a:rPr lang="en-US" altLang="en-US" sz="2800" dirty="0" smtClean="0">
                <a:solidFill>
                  <a:schemeClr val="folHlink"/>
                </a:solidFill>
              </a:rPr>
              <a:t>management applications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Data analysis</a:t>
            </a:r>
            <a:r>
              <a:rPr lang="en-US" altLang="zh-CN" sz="2400" dirty="0" smtClean="0"/>
              <a:t>, </a:t>
            </a:r>
            <a:r>
              <a:rPr lang="en-US" altLang="en-US" sz="2400" dirty="0" smtClean="0"/>
              <a:t>Fault recovery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FF0000"/>
                </a:solidFill>
              </a:rPr>
              <a:t>Interface</a:t>
            </a:r>
            <a:r>
              <a:rPr lang="en-US" altLang="en-US" sz="2800" dirty="0" smtClean="0"/>
              <a:t> for human network manager</a:t>
            </a:r>
            <a:r>
              <a:rPr lang="en-US" altLang="zh-CN" sz="2800" dirty="0" smtClean="0"/>
              <a:t> to </a:t>
            </a:r>
            <a:r>
              <a:rPr lang="en-US" altLang="en-US" sz="2800" dirty="0" smtClean="0"/>
              <a:t>monitor </a:t>
            </a:r>
            <a:r>
              <a:rPr lang="en-US" altLang="zh-CN" sz="2800" dirty="0" smtClean="0"/>
              <a:t>&amp;</a:t>
            </a:r>
            <a:r>
              <a:rPr lang="en-US" altLang="en-US" sz="2800" dirty="0" smtClean="0"/>
              <a:t> control network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Translate manager</a:t>
            </a:r>
            <a:r>
              <a:rPr lang="en-US" altLang="zh-CN" sz="2400" dirty="0" smtClean="0"/>
              <a:t>’</a:t>
            </a:r>
            <a:r>
              <a:rPr lang="en-US" altLang="en-US" sz="2400" dirty="0" smtClean="0"/>
              <a:t>s requirements into monitoring and control of remote elements</a:t>
            </a:r>
          </a:p>
          <a:p>
            <a:pPr lvl="3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Maintain </a:t>
            </a:r>
            <a:r>
              <a:rPr lang="en-US" altLang="en-US" sz="2800" dirty="0" smtClean="0">
                <a:solidFill>
                  <a:schemeClr val="folHlink"/>
                </a:solidFill>
              </a:rPr>
              <a:t>Database of network management info</a:t>
            </a:r>
            <a:r>
              <a:rPr lang="en-US" altLang="en-US" sz="2800" dirty="0" smtClean="0"/>
              <a:t> extracted from managed </a:t>
            </a:r>
            <a:r>
              <a:rPr lang="en-US" altLang="zh-CN" sz="2800" dirty="0" smtClean="0"/>
              <a:t>elements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Management </a:t>
            </a:r>
            <a:r>
              <a:rPr lang="en-US" altLang="en-US" smtClean="0"/>
              <a:t>Agent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 smtClean="0"/>
              <a:t>Hosts, bridges, hubs, routers equipped with </a:t>
            </a:r>
            <a:r>
              <a:rPr lang="en-US" altLang="en-US" dirty="0" smtClean="0">
                <a:solidFill>
                  <a:srgbClr val="FF0000"/>
                </a:solidFill>
              </a:rPr>
              <a:t>agent software</a:t>
            </a:r>
          </a:p>
          <a:p>
            <a:pPr lvl="1">
              <a:defRPr/>
            </a:pPr>
            <a:r>
              <a:rPr lang="en-US" altLang="en-US" dirty="0" smtClean="0"/>
              <a:t>Allow them to be managed from management station</a:t>
            </a:r>
          </a:p>
          <a:p>
            <a:pPr lvl="3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Respond</a:t>
            </a:r>
            <a:r>
              <a:rPr lang="en-US" altLang="en-US" dirty="0" smtClean="0"/>
              <a:t> to </a:t>
            </a:r>
            <a:r>
              <a:rPr lang="en-US" altLang="zh-CN" dirty="0" smtClean="0"/>
              <a:t>manager’s </a:t>
            </a:r>
            <a:r>
              <a:rPr lang="en-US" altLang="en-US" dirty="0" smtClean="0"/>
              <a:t>requests for info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Respond</a:t>
            </a:r>
            <a:r>
              <a:rPr lang="en-US" altLang="en-US" dirty="0" smtClean="0"/>
              <a:t> to </a:t>
            </a:r>
            <a:r>
              <a:rPr lang="en-US" altLang="zh-CN" dirty="0" smtClean="0"/>
              <a:t>manager’s </a:t>
            </a:r>
            <a:r>
              <a:rPr lang="en-US" altLang="en-US" dirty="0" smtClean="0"/>
              <a:t>requests for action</a:t>
            </a:r>
          </a:p>
          <a:p>
            <a:pPr lvl="3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Asynchronously supply </a:t>
            </a:r>
            <a:r>
              <a:rPr lang="en-US" altLang="zh-CN" dirty="0" smtClean="0"/>
              <a:t>manager with important but </a:t>
            </a:r>
            <a:r>
              <a:rPr lang="en-US" altLang="en-US" dirty="0" smtClean="0"/>
              <a:t>unsolicited info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919FC-AF8F-4E8C-AEDF-ED5428382A01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9EFC8-8942-468B-9288-F809CD464318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Management Information Base</a:t>
            </a:r>
            <a:endParaRPr lang="en-US" altLang="zh-CN" smtClean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6013450" cy="48958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Each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network element</a:t>
            </a:r>
            <a:r>
              <a:rPr lang="en-US" altLang="zh-CN" sz="2800" dirty="0" smtClean="0"/>
              <a:t> (</a:t>
            </a:r>
            <a:r>
              <a:rPr lang="en-US" altLang="zh-CN" sz="2800" dirty="0" smtClean="0">
                <a:latin typeface="Comic Sans MS" pitchFamily="66" charset="0"/>
              </a:rPr>
              <a:t>NE</a:t>
            </a:r>
            <a:r>
              <a:rPr lang="en-US" altLang="zh-CN" sz="2800" dirty="0" smtClean="0"/>
              <a:t>) has multiple </a:t>
            </a:r>
            <a:r>
              <a:rPr lang="en-US" altLang="zh-CN" sz="2800" dirty="0" smtClean="0">
                <a:latin typeface="Comic Sans MS" pitchFamily="66" charset="0"/>
              </a:rPr>
              <a:t>resources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000" dirty="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Each resource managed comprises a set of </a:t>
            </a:r>
            <a:r>
              <a:rPr lang="en-US" altLang="zh-CN" sz="2800" dirty="0" smtClean="0">
                <a:latin typeface="Comic Sans MS" pitchFamily="66" charset="0"/>
              </a:rPr>
              <a:t>managed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Comic Sans MS" pitchFamily="66" charset="0"/>
              </a:rPr>
              <a:t>objects (MOs)</a:t>
            </a:r>
            <a:endParaRPr lang="en-US" altLang="zh-CN" sz="1000" dirty="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sz="2800" dirty="0" smtClean="0"/>
              <a:t>Essentially, each </a:t>
            </a:r>
            <a:r>
              <a:rPr lang="en-US" altLang="zh-TW" sz="2800" dirty="0" smtClean="0">
                <a:latin typeface="Comic Sans MS" pitchFamily="66" charset="0"/>
              </a:rPr>
              <a:t>MO</a:t>
            </a:r>
            <a:r>
              <a:rPr lang="en-US" altLang="zh-TW" sz="2800" dirty="0" smtClean="0"/>
              <a:t> is a </a:t>
            </a:r>
            <a:r>
              <a:rPr lang="en-US" altLang="zh-TW" sz="2800" dirty="0" smtClean="0">
                <a:solidFill>
                  <a:srgbClr val="FF0000"/>
                </a:solidFill>
              </a:rPr>
              <a:t>data variable</a:t>
            </a:r>
            <a:r>
              <a:rPr lang="en-US" altLang="zh-CN" sz="2800" dirty="0" smtClean="0"/>
              <a:t>, e.g. buffer size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05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sz="2800" dirty="0" smtClean="0"/>
              <a:t>The </a:t>
            </a:r>
            <a:r>
              <a:rPr lang="en-US" altLang="zh-TW" sz="2800" dirty="0" smtClean="0">
                <a:latin typeface="Comic Sans MS" pitchFamily="66" charset="0"/>
              </a:rPr>
              <a:t>MIB</a:t>
            </a:r>
            <a:r>
              <a:rPr lang="en-US" altLang="zh-TW" sz="2800" dirty="0" smtClean="0"/>
              <a:t> is a </a:t>
            </a:r>
            <a:r>
              <a:rPr lang="en-US" altLang="zh-TW" sz="2800" dirty="0" smtClean="0">
                <a:solidFill>
                  <a:srgbClr val="0000FF"/>
                </a:solidFill>
              </a:rPr>
              <a:t>structured collection </a:t>
            </a:r>
            <a:r>
              <a:rPr lang="en-US" altLang="zh-TW" sz="2800" dirty="0" smtClean="0"/>
              <a:t>of </a:t>
            </a:r>
            <a:r>
              <a:rPr lang="en-US" altLang="zh-TW" sz="2800" dirty="0" smtClean="0">
                <a:latin typeface="Comic Sans MS" pitchFamily="66" charset="0"/>
              </a:rPr>
              <a:t>MOs</a:t>
            </a:r>
            <a:endParaRPr lang="en-US" altLang="zh-CN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TW" sz="2800" dirty="0" smtClean="0"/>
              <a:t>Each </a:t>
            </a:r>
            <a:r>
              <a:rPr lang="en-US" altLang="zh-TW" sz="2800" dirty="0" smtClean="0">
                <a:latin typeface="Comic Sans MS" pitchFamily="66" charset="0"/>
              </a:rPr>
              <a:t>agent</a:t>
            </a:r>
            <a:r>
              <a:rPr lang="en-US" altLang="zh-TW" sz="2800" dirty="0" smtClean="0"/>
              <a:t> in an </a:t>
            </a:r>
            <a:r>
              <a:rPr lang="en-US" altLang="zh-TW" sz="2800" dirty="0" smtClean="0">
                <a:latin typeface="Comic Sans MS" pitchFamily="66" charset="0"/>
              </a:rPr>
              <a:t>NE</a:t>
            </a:r>
            <a:r>
              <a:rPr lang="en-US" altLang="zh-TW" sz="2800" dirty="0" smtClean="0"/>
              <a:t> maintains a </a:t>
            </a:r>
            <a:r>
              <a:rPr lang="en-US" altLang="zh-TW" sz="2800" dirty="0" smtClean="0">
                <a:latin typeface="Comic Sans MS" pitchFamily="66" charset="0"/>
              </a:rPr>
              <a:t>MIB</a:t>
            </a:r>
            <a:endParaRPr lang="en-US" altLang="zh-CN" sz="2800" dirty="0" smtClean="0">
              <a:latin typeface="Comic Sans MS" pitchFamily="66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507163" y="1406525"/>
            <a:ext cx="2397125" cy="4651375"/>
            <a:chOff x="4099" y="840"/>
            <a:chExt cx="1510" cy="2930"/>
          </a:xfrm>
        </p:grpSpPr>
        <p:sp>
          <p:nvSpPr>
            <p:cNvPr id="366597" name="Rectangle 6"/>
            <p:cNvSpPr>
              <a:spLocks noChangeArrowheads="1"/>
            </p:cNvSpPr>
            <p:nvPr/>
          </p:nvSpPr>
          <p:spPr bwMode="auto">
            <a:xfrm>
              <a:off x="4099" y="2576"/>
              <a:ext cx="1384" cy="3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598" name="Rectangle 7"/>
            <p:cNvSpPr>
              <a:spLocks noChangeArrowheads="1"/>
            </p:cNvSpPr>
            <p:nvPr/>
          </p:nvSpPr>
          <p:spPr bwMode="auto">
            <a:xfrm>
              <a:off x="4099" y="3440"/>
              <a:ext cx="1384" cy="3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599" name="Rectangle 8"/>
            <p:cNvSpPr>
              <a:spLocks noChangeArrowheads="1"/>
            </p:cNvSpPr>
            <p:nvPr/>
          </p:nvSpPr>
          <p:spPr bwMode="auto">
            <a:xfrm>
              <a:off x="4711" y="3438"/>
              <a:ext cx="1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endParaRPr kumimoji="1" lang="en-US" altLang="zh-CN" sz="2400" b="0"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366600" name="Rectangle 9"/>
            <p:cNvSpPr>
              <a:spLocks noChangeArrowheads="1"/>
            </p:cNvSpPr>
            <p:nvPr/>
          </p:nvSpPr>
          <p:spPr bwMode="auto">
            <a:xfrm>
              <a:off x="4324" y="3475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kumimoji="1" lang="en-US" altLang="zh-CN" sz="2400" b="0">
                  <a:ea typeface="PMingLiU" pitchFamily="18" charset="-120"/>
                </a:rPr>
                <a:t>NI</a:t>
              </a:r>
              <a:endParaRPr kumimoji="1" lang="en-US" altLang="zh-TW" sz="2400" b="0">
                <a:ea typeface="PMingLiU" pitchFamily="18" charset="-120"/>
              </a:endParaRPr>
            </a:p>
          </p:txBody>
        </p:sp>
        <p:sp>
          <p:nvSpPr>
            <p:cNvPr id="366601" name="Rectangle 10"/>
            <p:cNvSpPr>
              <a:spLocks noChangeArrowheads="1"/>
            </p:cNvSpPr>
            <p:nvPr/>
          </p:nvSpPr>
          <p:spPr bwMode="auto">
            <a:xfrm>
              <a:off x="4440" y="2574"/>
              <a:ext cx="7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400" b="0">
                  <a:ea typeface="PMingLiU" pitchFamily="18" charset="-120"/>
                </a:rPr>
                <a:t>SNMP</a:t>
              </a:r>
            </a:p>
          </p:txBody>
        </p:sp>
        <p:sp>
          <p:nvSpPr>
            <p:cNvPr id="366602" name="Rectangle 11"/>
            <p:cNvSpPr>
              <a:spLocks noChangeArrowheads="1"/>
            </p:cNvSpPr>
            <p:nvPr/>
          </p:nvSpPr>
          <p:spPr bwMode="auto">
            <a:xfrm>
              <a:off x="4099" y="1474"/>
              <a:ext cx="1384" cy="11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03" name="Rectangle 12"/>
            <p:cNvSpPr>
              <a:spLocks noChangeArrowheads="1"/>
            </p:cNvSpPr>
            <p:nvPr/>
          </p:nvSpPr>
          <p:spPr bwMode="auto">
            <a:xfrm>
              <a:off x="4099" y="2864"/>
              <a:ext cx="1384" cy="3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04" name="Rectangle 13"/>
            <p:cNvSpPr>
              <a:spLocks noChangeArrowheads="1"/>
            </p:cNvSpPr>
            <p:nvPr/>
          </p:nvSpPr>
          <p:spPr bwMode="auto">
            <a:xfrm>
              <a:off x="4511" y="2862"/>
              <a:ext cx="5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400" b="0">
                  <a:ea typeface="PMingLiU" pitchFamily="18" charset="-120"/>
                </a:rPr>
                <a:t>UDP</a:t>
              </a:r>
            </a:p>
          </p:txBody>
        </p:sp>
        <p:sp>
          <p:nvSpPr>
            <p:cNvPr id="366605" name="Rectangle 14"/>
            <p:cNvSpPr>
              <a:spLocks noChangeArrowheads="1"/>
            </p:cNvSpPr>
            <p:nvPr/>
          </p:nvSpPr>
          <p:spPr bwMode="auto">
            <a:xfrm>
              <a:off x="4099" y="3152"/>
              <a:ext cx="1384" cy="3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06" name="Rectangle 15"/>
            <p:cNvSpPr>
              <a:spLocks noChangeArrowheads="1"/>
            </p:cNvSpPr>
            <p:nvPr/>
          </p:nvSpPr>
          <p:spPr bwMode="auto">
            <a:xfrm>
              <a:off x="4610" y="3150"/>
              <a:ext cx="3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400" b="0">
                  <a:ea typeface="PMingLiU" pitchFamily="18" charset="-120"/>
                </a:rPr>
                <a:t>IP</a:t>
              </a:r>
            </a:p>
          </p:txBody>
        </p:sp>
        <p:sp>
          <p:nvSpPr>
            <p:cNvPr id="366607" name="Oval 16"/>
            <p:cNvSpPr>
              <a:spLocks noChangeArrowheads="1"/>
            </p:cNvSpPr>
            <p:nvPr/>
          </p:nvSpPr>
          <p:spPr bwMode="auto">
            <a:xfrm>
              <a:off x="4220" y="2255"/>
              <a:ext cx="1135" cy="253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652305" name="Rectangle 17"/>
            <p:cNvSpPr>
              <a:spLocks noChangeArrowheads="1"/>
            </p:cNvSpPr>
            <p:nvPr/>
          </p:nvSpPr>
          <p:spPr bwMode="auto">
            <a:xfrm>
              <a:off x="4483" y="2228"/>
              <a:ext cx="6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TW" sz="2400" b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rPr>
                <a:t>Agent</a:t>
              </a:r>
              <a:endParaRPr kumimoji="1" lang="en-US" altLang="zh-TW" sz="2400" b="0">
                <a:solidFill>
                  <a:schemeClr val="hlink"/>
                </a:solidFill>
                <a:ea typeface="PMingLiU" pitchFamily="18" charset="-120"/>
              </a:endParaRPr>
            </a:p>
          </p:txBody>
        </p:sp>
        <p:sp>
          <p:nvSpPr>
            <p:cNvPr id="366609" name="AutoShape 18"/>
            <p:cNvSpPr>
              <a:spLocks noChangeArrowheads="1"/>
            </p:cNvSpPr>
            <p:nvPr/>
          </p:nvSpPr>
          <p:spPr bwMode="auto">
            <a:xfrm>
              <a:off x="4155" y="1506"/>
              <a:ext cx="1240" cy="664"/>
            </a:xfrm>
            <a:prstGeom prst="roundRect">
              <a:avLst>
                <a:gd name="adj" fmla="val 12495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10" name="Rectangle 19"/>
            <p:cNvSpPr>
              <a:spLocks noChangeArrowheads="1"/>
            </p:cNvSpPr>
            <p:nvPr/>
          </p:nvSpPr>
          <p:spPr bwMode="auto">
            <a:xfrm>
              <a:off x="4125" y="840"/>
              <a:ext cx="1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b="0">
                  <a:ea typeface="PMingLiU" pitchFamily="18" charset="-120"/>
                </a:rPr>
                <a:t>Managed Resources</a:t>
              </a:r>
            </a:p>
          </p:txBody>
        </p:sp>
        <p:sp>
          <p:nvSpPr>
            <p:cNvPr id="366611" name="Line 20"/>
            <p:cNvSpPr>
              <a:spLocks noChangeShapeType="1"/>
            </p:cNvSpPr>
            <p:nvPr/>
          </p:nvSpPr>
          <p:spPr bwMode="auto">
            <a:xfrm flipH="1">
              <a:off x="4383" y="175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2" name="Line 21"/>
            <p:cNvSpPr>
              <a:spLocks noChangeShapeType="1"/>
            </p:cNvSpPr>
            <p:nvPr/>
          </p:nvSpPr>
          <p:spPr bwMode="auto">
            <a:xfrm>
              <a:off x="4527" y="175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3" name="Oval 22"/>
            <p:cNvSpPr>
              <a:spLocks noChangeArrowheads="1"/>
            </p:cNvSpPr>
            <p:nvPr/>
          </p:nvSpPr>
          <p:spPr bwMode="auto">
            <a:xfrm>
              <a:off x="4279" y="1954"/>
              <a:ext cx="196" cy="1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14" name="Line 23"/>
            <p:cNvSpPr>
              <a:spLocks noChangeShapeType="1"/>
            </p:cNvSpPr>
            <p:nvPr/>
          </p:nvSpPr>
          <p:spPr bwMode="auto">
            <a:xfrm flipH="1">
              <a:off x="4527" y="161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5" name="Line 24"/>
            <p:cNvSpPr>
              <a:spLocks noChangeShapeType="1"/>
            </p:cNvSpPr>
            <p:nvPr/>
          </p:nvSpPr>
          <p:spPr bwMode="auto">
            <a:xfrm>
              <a:off x="4815" y="161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6" name="Oval 25"/>
            <p:cNvSpPr>
              <a:spLocks noChangeArrowheads="1"/>
            </p:cNvSpPr>
            <p:nvPr/>
          </p:nvSpPr>
          <p:spPr bwMode="auto">
            <a:xfrm>
              <a:off x="4711" y="1522"/>
              <a:ext cx="196" cy="1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17" name="Oval 26"/>
            <p:cNvSpPr>
              <a:spLocks noChangeArrowheads="1"/>
            </p:cNvSpPr>
            <p:nvPr/>
          </p:nvSpPr>
          <p:spPr bwMode="auto">
            <a:xfrm>
              <a:off x="4999" y="1666"/>
              <a:ext cx="196" cy="1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18" name="Oval 27"/>
            <p:cNvSpPr>
              <a:spLocks noChangeArrowheads="1"/>
            </p:cNvSpPr>
            <p:nvPr/>
          </p:nvSpPr>
          <p:spPr bwMode="auto">
            <a:xfrm>
              <a:off x="4423" y="1666"/>
              <a:ext cx="196" cy="1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19" name="AutoShape 28"/>
            <p:cNvSpPr>
              <a:spLocks noChangeArrowheads="1"/>
            </p:cNvSpPr>
            <p:nvPr/>
          </p:nvSpPr>
          <p:spPr bwMode="auto">
            <a:xfrm>
              <a:off x="5203" y="1090"/>
              <a:ext cx="328" cy="184"/>
            </a:xfrm>
            <a:prstGeom prst="cube">
              <a:avLst>
                <a:gd name="adj" fmla="val 24995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366620" name="AutoShape 29"/>
            <p:cNvSpPr>
              <a:spLocks noChangeArrowheads="1"/>
            </p:cNvSpPr>
            <p:nvPr/>
          </p:nvSpPr>
          <p:spPr bwMode="auto">
            <a:xfrm>
              <a:off x="4771" y="1066"/>
              <a:ext cx="280" cy="232"/>
            </a:xfrm>
            <a:prstGeom prst="hexagon">
              <a:avLst>
                <a:gd name="adj" fmla="val 30167"/>
                <a:gd name="vf" fmla="val 115470"/>
              </a:avLst>
            </a:prstGeom>
            <a:solidFill>
              <a:srgbClr val="66FF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652318" name="AutoShape 30"/>
            <p:cNvSpPr>
              <a:spLocks noChangeArrowheads="1"/>
            </p:cNvSpPr>
            <p:nvPr/>
          </p:nvSpPr>
          <p:spPr bwMode="auto">
            <a:xfrm>
              <a:off x="4339" y="1042"/>
              <a:ext cx="280" cy="280"/>
            </a:xfrm>
            <a:prstGeom prst="star5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ea typeface="宋体" pitchFamily="2" charset="-122"/>
              </a:endParaRPr>
            </a:p>
          </p:txBody>
        </p:sp>
        <p:sp>
          <p:nvSpPr>
            <p:cNvPr id="366622" name="Line 31"/>
            <p:cNvSpPr>
              <a:spLocks noChangeShapeType="1"/>
            </p:cNvSpPr>
            <p:nvPr/>
          </p:nvSpPr>
          <p:spPr bwMode="auto">
            <a:xfrm flipH="1">
              <a:off x="4383" y="1278"/>
              <a:ext cx="9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23" name="Line 32"/>
            <p:cNvSpPr>
              <a:spLocks noChangeShapeType="1"/>
            </p:cNvSpPr>
            <p:nvPr/>
          </p:nvSpPr>
          <p:spPr bwMode="auto">
            <a:xfrm flipH="1">
              <a:off x="5151" y="1278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24" name="Line 33"/>
            <p:cNvSpPr>
              <a:spLocks noChangeShapeType="1"/>
            </p:cNvSpPr>
            <p:nvPr/>
          </p:nvSpPr>
          <p:spPr bwMode="auto">
            <a:xfrm flipH="1">
              <a:off x="4671" y="1302"/>
              <a:ext cx="248" cy="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25" name="Oval 34"/>
            <p:cNvSpPr>
              <a:spLocks noChangeArrowheads="1"/>
            </p:cNvSpPr>
            <p:nvPr/>
          </p:nvSpPr>
          <p:spPr bwMode="auto">
            <a:xfrm>
              <a:off x="4567" y="1954"/>
              <a:ext cx="196" cy="1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0"/>
            </a:p>
          </p:txBody>
        </p:sp>
        <p:sp>
          <p:nvSpPr>
            <p:cNvPr id="652323" name="Rectangle 35"/>
            <p:cNvSpPr>
              <a:spLocks noChangeArrowheads="1"/>
            </p:cNvSpPr>
            <p:nvPr/>
          </p:nvSpPr>
          <p:spPr bwMode="auto">
            <a:xfrm>
              <a:off x="4865" y="1900"/>
              <a:ext cx="517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TW" sz="2400" b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rPr>
                <a:t>MIB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05E2-23F7-4A24-8703-0FE54F869D37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 Management Protocols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FF"/>
                </a:solidFill>
              </a:rPr>
              <a:t>Communication protocol</a:t>
            </a:r>
            <a:r>
              <a:rPr lang="en-US" altLang="en-US" sz="2800" smtClean="0">
                <a:solidFill>
                  <a:srgbClr val="0000FF"/>
                </a:solidFill>
              </a:rPr>
              <a:t> </a:t>
            </a:r>
            <a:r>
              <a:rPr lang="en-US" altLang="en-US" sz="2800" smtClean="0"/>
              <a:t>between </a:t>
            </a:r>
            <a:r>
              <a:rPr lang="en-US" altLang="en-US" sz="2800" smtClean="0">
                <a:latin typeface="Comic Sans MS" pitchFamily="66" charset="0"/>
              </a:rPr>
              <a:t>management station</a:t>
            </a:r>
            <a:r>
              <a:rPr lang="en-US" altLang="zh-CN" sz="2800" smtClean="0">
                <a:latin typeface="Comic Sans MS" pitchFamily="66" charset="0"/>
              </a:rPr>
              <a:t>s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latin typeface="Comic Sans MS" pitchFamily="66" charset="0"/>
              </a:rPr>
              <a:t>agent</a:t>
            </a:r>
            <a:r>
              <a:rPr lang="en-US" altLang="zh-CN" sz="2800" smtClean="0">
                <a:latin typeface="Comic Sans MS" pitchFamily="66" charset="0"/>
              </a:rPr>
              <a:t>s</a:t>
            </a:r>
            <a:endParaRPr lang="en-US" altLang="en-US" sz="280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smtClean="0"/>
              <a:t>Provides </a:t>
            </a:r>
            <a:r>
              <a:rPr lang="en-US" altLang="zh-TW" sz="2400" smtClean="0"/>
              <a:t>a standard way to exchange management info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TW" sz="2800" smtClean="0"/>
              <a:t>Internet: </a:t>
            </a:r>
            <a:r>
              <a:rPr lang="en-US" altLang="zh-TW" sz="2800" smtClean="0">
                <a:solidFill>
                  <a:srgbClr val="FF0000"/>
                </a:solidFill>
                <a:latin typeface="Comic Sans MS" pitchFamily="66" charset="0"/>
              </a:rPr>
              <a:t>SNMP</a:t>
            </a:r>
            <a:r>
              <a:rPr lang="en-US" altLang="zh-TW" sz="2800" smtClean="0"/>
              <a:t> (v1~v3)</a:t>
            </a:r>
          </a:p>
          <a:p>
            <a:pPr lvl="3" eaLnBrk="1" hangingPunct="1"/>
            <a:endParaRPr lang="en-US" altLang="zh-TW" sz="1600" smtClean="0"/>
          </a:p>
          <a:p>
            <a:pPr eaLnBrk="1" hangingPunct="1"/>
            <a:r>
              <a:rPr lang="en-US" altLang="zh-TW" sz="2800" smtClean="0">
                <a:solidFill>
                  <a:srgbClr val="0000FF"/>
                </a:solidFill>
              </a:rPr>
              <a:t>ISO/ITU-T </a:t>
            </a:r>
            <a:r>
              <a:rPr lang="en-US" altLang="zh-TW" sz="2800" smtClean="0">
                <a:solidFill>
                  <a:srgbClr val="0000FF"/>
                </a:solidFill>
                <a:latin typeface="Comic Sans MS" pitchFamily="66" charset="0"/>
              </a:rPr>
              <a:t>X.700</a:t>
            </a:r>
            <a:r>
              <a:rPr lang="en-US" altLang="zh-TW" sz="2800" smtClean="0">
                <a:solidFill>
                  <a:srgbClr val="0000FF"/>
                </a:solidFill>
              </a:rPr>
              <a:t> Series</a:t>
            </a:r>
            <a:r>
              <a:rPr lang="en-US" altLang="zh-TW" sz="2800" smtClean="0"/>
              <a:t>: </a:t>
            </a:r>
            <a:r>
              <a:rPr lang="en-US" altLang="zh-TW" sz="2800" smtClean="0">
                <a:latin typeface="Comic Sans MS" pitchFamily="66" charset="0"/>
              </a:rPr>
              <a:t>CMIP/S</a:t>
            </a:r>
            <a:r>
              <a:rPr lang="en-US" altLang="zh-TW" sz="2800" smtClean="0"/>
              <a:t> (Common Management Information Protocol / Service)</a:t>
            </a:r>
          </a:p>
          <a:p>
            <a:pPr lvl="3" eaLnBrk="1" hangingPunct="1"/>
            <a:endParaRPr lang="en-US" altLang="zh-TW" sz="1600" smtClean="0"/>
          </a:p>
          <a:p>
            <a:pPr eaLnBrk="1" hangingPunct="1"/>
            <a:r>
              <a:rPr lang="en-US" altLang="zh-TW" sz="2800" smtClean="0">
                <a:solidFill>
                  <a:srgbClr val="0000FF"/>
                </a:solidFill>
              </a:rPr>
              <a:t>ITU-T </a:t>
            </a:r>
            <a:r>
              <a:rPr lang="en-US" altLang="zh-TW" sz="2800" smtClean="0">
                <a:solidFill>
                  <a:srgbClr val="0000FF"/>
                </a:solidFill>
                <a:latin typeface="Comic Sans MS" pitchFamily="66" charset="0"/>
              </a:rPr>
              <a:t>M.3000</a:t>
            </a:r>
            <a:r>
              <a:rPr lang="en-US" altLang="zh-TW" sz="2800" smtClean="0">
                <a:solidFill>
                  <a:srgbClr val="0000FF"/>
                </a:solidFill>
              </a:rPr>
              <a:t> Series</a:t>
            </a:r>
            <a:r>
              <a:rPr lang="en-US" altLang="zh-TW" sz="2800" smtClean="0"/>
              <a:t>: </a:t>
            </a:r>
            <a:r>
              <a:rPr lang="en-US" altLang="zh-TW" sz="2800" smtClean="0">
                <a:latin typeface="Comic Sans MS" pitchFamily="66" charset="0"/>
              </a:rPr>
              <a:t>TMN</a:t>
            </a:r>
            <a:r>
              <a:rPr lang="en-US" altLang="zh-TW" sz="2800" smtClean="0"/>
              <a:t> (Telecommunication Management Networks)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C3950-F51F-4107-B3E8-A13DF9AAC630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SNMP Protocol Layer</a:t>
            </a:r>
          </a:p>
        </p:txBody>
      </p:sp>
      <p:sp>
        <p:nvSpPr>
          <p:cNvPr id="369667" name="Line 4"/>
          <p:cNvSpPr>
            <a:spLocks noChangeShapeType="1"/>
          </p:cNvSpPr>
          <p:nvPr/>
        </p:nvSpPr>
        <p:spPr bwMode="auto">
          <a:xfrm>
            <a:off x="1066800" y="5181600"/>
            <a:ext cx="0" cy="533400"/>
          </a:xfrm>
          <a:prstGeom prst="line">
            <a:avLst/>
          </a:prstGeom>
          <a:noFill/>
          <a:ln w="5715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68" name="Oval 6"/>
          <p:cNvSpPr>
            <a:spLocks noChangeArrowheads="1"/>
          </p:cNvSpPr>
          <p:nvPr/>
        </p:nvSpPr>
        <p:spPr bwMode="auto">
          <a:xfrm>
            <a:off x="311150" y="5570538"/>
            <a:ext cx="8293100" cy="520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69" name="Rectangle 7"/>
          <p:cNvSpPr>
            <a:spLocks noChangeArrowheads="1"/>
          </p:cNvSpPr>
          <p:nvPr/>
        </p:nvSpPr>
        <p:spPr bwMode="auto">
          <a:xfrm>
            <a:off x="3671888" y="5602288"/>
            <a:ext cx="143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CN" sz="2400" b="0">
                <a:ea typeface="PMingLiU" pitchFamily="18" charset="-120"/>
              </a:rPr>
              <a:t>Internet</a:t>
            </a:r>
            <a:endParaRPr kumimoji="1" lang="en-US" altLang="zh-TW" sz="2400" b="0">
              <a:ea typeface="PMingLiU" pitchFamily="18" charset="-120"/>
            </a:endParaRPr>
          </a:p>
        </p:txBody>
      </p:sp>
      <p:sp>
        <p:nvSpPr>
          <p:cNvPr id="369670" name="Rectangle 9"/>
          <p:cNvSpPr>
            <a:spLocks noChangeArrowheads="1"/>
          </p:cNvSpPr>
          <p:nvPr/>
        </p:nvSpPr>
        <p:spPr bwMode="auto">
          <a:xfrm>
            <a:off x="311150" y="3355975"/>
            <a:ext cx="1587500" cy="444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71" name="Rectangle 10"/>
          <p:cNvSpPr>
            <a:spLocks noChangeArrowheads="1"/>
          </p:cNvSpPr>
          <p:nvPr/>
        </p:nvSpPr>
        <p:spPr bwMode="auto">
          <a:xfrm>
            <a:off x="311150" y="47275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/>
              <a:t>NI</a:t>
            </a:r>
          </a:p>
        </p:txBody>
      </p:sp>
      <p:sp>
        <p:nvSpPr>
          <p:cNvPr id="369672" name="Rectangle 13"/>
          <p:cNvSpPr>
            <a:spLocks noChangeArrowheads="1"/>
          </p:cNvSpPr>
          <p:nvPr/>
        </p:nvSpPr>
        <p:spPr bwMode="auto">
          <a:xfrm>
            <a:off x="62865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SNMP</a:t>
            </a:r>
          </a:p>
        </p:txBody>
      </p:sp>
      <p:sp>
        <p:nvSpPr>
          <p:cNvPr id="369673" name="Rectangle 14"/>
          <p:cNvSpPr>
            <a:spLocks noChangeArrowheads="1"/>
          </p:cNvSpPr>
          <p:nvPr/>
        </p:nvSpPr>
        <p:spPr bwMode="auto">
          <a:xfrm>
            <a:off x="311150" y="2517775"/>
            <a:ext cx="1587500" cy="825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74" name="Rectangle 15"/>
          <p:cNvSpPr>
            <a:spLocks noChangeArrowheads="1"/>
          </p:cNvSpPr>
          <p:nvPr/>
        </p:nvSpPr>
        <p:spPr bwMode="auto">
          <a:xfrm>
            <a:off x="311150" y="38131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75" name="Rectangle 16"/>
          <p:cNvSpPr>
            <a:spLocks noChangeArrowheads="1"/>
          </p:cNvSpPr>
          <p:nvPr/>
        </p:nvSpPr>
        <p:spPr bwMode="auto">
          <a:xfrm>
            <a:off x="738188" y="3810000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UDP</a:t>
            </a:r>
          </a:p>
        </p:txBody>
      </p:sp>
      <p:sp>
        <p:nvSpPr>
          <p:cNvPr id="369676" name="Rectangle 17"/>
          <p:cNvSpPr>
            <a:spLocks noChangeArrowheads="1"/>
          </p:cNvSpPr>
          <p:nvPr/>
        </p:nvSpPr>
        <p:spPr bwMode="auto">
          <a:xfrm>
            <a:off x="311150" y="42703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77" name="Rectangle 18"/>
          <p:cNvSpPr>
            <a:spLocks noChangeArrowheads="1"/>
          </p:cNvSpPr>
          <p:nvPr/>
        </p:nvSpPr>
        <p:spPr bwMode="auto">
          <a:xfrm>
            <a:off x="908050" y="4267200"/>
            <a:ext cx="50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IP</a:t>
            </a:r>
          </a:p>
        </p:txBody>
      </p:sp>
      <p:sp>
        <p:nvSpPr>
          <p:cNvPr id="369678" name="Rectangle 20"/>
          <p:cNvSpPr>
            <a:spLocks noChangeArrowheads="1"/>
          </p:cNvSpPr>
          <p:nvPr/>
        </p:nvSpPr>
        <p:spPr bwMode="auto">
          <a:xfrm>
            <a:off x="7245350" y="3355975"/>
            <a:ext cx="1587500" cy="444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79" name="Rectangle 21"/>
          <p:cNvSpPr>
            <a:spLocks noChangeArrowheads="1"/>
          </p:cNvSpPr>
          <p:nvPr/>
        </p:nvSpPr>
        <p:spPr bwMode="auto">
          <a:xfrm>
            <a:off x="7245350" y="47275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/>
              <a:t>NI</a:t>
            </a:r>
          </a:p>
        </p:txBody>
      </p:sp>
      <p:sp>
        <p:nvSpPr>
          <p:cNvPr id="369680" name="Rectangle 22"/>
          <p:cNvSpPr>
            <a:spLocks noChangeArrowheads="1"/>
          </p:cNvSpPr>
          <p:nvPr/>
        </p:nvSpPr>
        <p:spPr bwMode="auto">
          <a:xfrm>
            <a:off x="7977188" y="4724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kumimoji="1" lang="en-US" altLang="zh-CN" sz="2400" b="0">
              <a:ea typeface="PMingLiU" pitchFamily="18" charset="-120"/>
            </a:endParaRPr>
          </a:p>
        </p:txBody>
      </p:sp>
      <p:sp>
        <p:nvSpPr>
          <p:cNvPr id="369681" name="Rectangle 24"/>
          <p:cNvSpPr>
            <a:spLocks noChangeArrowheads="1"/>
          </p:cNvSpPr>
          <p:nvPr/>
        </p:nvSpPr>
        <p:spPr bwMode="auto">
          <a:xfrm>
            <a:off x="756285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SNMP</a:t>
            </a:r>
          </a:p>
        </p:txBody>
      </p:sp>
      <p:sp>
        <p:nvSpPr>
          <p:cNvPr id="369682" name="Rectangle 25"/>
          <p:cNvSpPr>
            <a:spLocks noChangeArrowheads="1"/>
          </p:cNvSpPr>
          <p:nvPr/>
        </p:nvSpPr>
        <p:spPr bwMode="auto">
          <a:xfrm>
            <a:off x="7245350" y="2517775"/>
            <a:ext cx="1587500" cy="825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83" name="Rectangle 26"/>
          <p:cNvSpPr>
            <a:spLocks noChangeArrowheads="1"/>
          </p:cNvSpPr>
          <p:nvPr/>
        </p:nvSpPr>
        <p:spPr bwMode="auto">
          <a:xfrm>
            <a:off x="7245350" y="38131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84" name="Rectangle 27"/>
          <p:cNvSpPr>
            <a:spLocks noChangeArrowheads="1"/>
          </p:cNvSpPr>
          <p:nvPr/>
        </p:nvSpPr>
        <p:spPr bwMode="auto">
          <a:xfrm>
            <a:off x="7672388" y="3810000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UDP</a:t>
            </a:r>
          </a:p>
        </p:txBody>
      </p:sp>
      <p:sp>
        <p:nvSpPr>
          <p:cNvPr id="369685" name="Rectangle 28"/>
          <p:cNvSpPr>
            <a:spLocks noChangeArrowheads="1"/>
          </p:cNvSpPr>
          <p:nvPr/>
        </p:nvSpPr>
        <p:spPr bwMode="auto">
          <a:xfrm>
            <a:off x="7245350" y="42703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86" name="Rectangle 29"/>
          <p:cNvSpPr>
            <a:spLocks noChangeArrowheads="1"/>
          </p:cNvSpPr>
          <p:nvPr/>
        </p:nvSpPr>
        <p:spPr bwMode="auto">
          <a:xfrm>
            <a:off x="7842250" y="4267200"/>
            <a:ext cx="50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IP</a:t>
            </a:r>
          </a:p>
        </p:txBody>
      </p:sp>
      <p:sp>
        <p:nvSpPr>
          <p:cNvPr id="369687" name="Rectangle 31"/>
          <p:cNvSpPr>
            <a:spLocks noChangeArrowheads="1"/>
          </p:cNvSpPr>
          <p:nvPr/>
        </p:nvSpPr>
        <p:spPr bwMode="auto">
          <a:xfrm>
            <a:off x="4578350" y="3355975"/>
            <a:ext cx="1587500" cy="444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88" name="Rectangle 32"/>
          <p:cNvSpPr>
            <a:spLocks noChangeArrowheads="1"/>
          </p:cNvSpPr>
          <p:nvPr/>
        </p:nvSpPr>
        <p:spPr bwMode="auto">
          <a:xfrm>
            <a:off x="4578350" y="4727575"/>
            <a:ext cx="1587500" cy="4445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0"/>
              <a:t>NI</a:t>
            </a:r>
          </a:p>
        </p:txBody>
      </p:sp>
      <p:sp>
        <p:nvSpPr>
          <p:cNvPr id="369689" name="Rectangle 33"/>
          <p:cNvSpPr>
            <a:spLocks noChangeArrowheads="1"/>
          </p:cNvSpPr>
          <p:nvPr/>
        </p:nvSpPr>
        <p:spPr bwMode="auto">
          <a:xfrm>
            <a:off x="5310188" y="4724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kumimoji="1" lang="en-US" altLang="zh-CN" sz="2400" b="0">
              <a:ea typeface="PMingLiU" pitchFamily="18" charset="-120"/>
            </a:endParaRPr>
          </a:p>
        </p:txBody>
      </p:sp>
      <p:sp>
        <p:nvSpPr>
          <p:cNvPr id="369690" name="Rectangle 35"/>
          <p:cNvSpPr>
            <a:spLocks noChangeArrowheads="1"/>
          </p:cNvSpPr>
          <p:nvPr/>
        </p:nvSpPr>
        <p:spPr bwMode="auto">
          <a:xfrm>
            <a:off x="4895850" y="3352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SNMP</a:t>
            </a:r>
          </a:p>
        </p:txBody>
      </p:sp>
      <p:sp>
        <p:nvSpPr>
          <p:cNvPr id="369691" name="Rectangle 36"/>
          <p:cNvSpPr>
            <a:spLocks noChangeArrowheads="1"/>
          </p:cNvSpPr>
          <p:nvPr/>
        </p:nvSpPr>
        <p:spPr bwMode="auto">
          <a:xfrm>
            <a:off x="4578350" y="2517775"/>
            <a:ext cx="1587500" cy="825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92" name="Rectangle 37"/>
          <p:cNvSpPr>
            <a:spLocks noChangeArrowheads="1"/>
          </p:cNvSpPr>
          <p:nvPr/>
        </p:nvSpPr>
        <p:spPr bwMode="auto">
          <a:xfrm>
            <a:off x="4578350" y="38131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93" name="Rectangle 38"/>
          <p:cNvSpPr>
            <a:spLocks noChangeArrowheads="1"/>
          </p:cNvSpPr>
          <p:nvPr/>
        </p:nvSpPr>
        <p:spPr bwMode="auto">
          <a:xfrm>
            <a:off x="5005388" y="3810000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UDP</a:t>
            </a:r>
          </a:p>
        </p:txBody>
      </p:sp>
      <p:sp>
        <p:nvSpPr>
          <p:cNvPr id="369694" name="Rectangle 39"/>
          <p:cNvSpPr>
            <a:spLocks noChangeArrowheads="1"/>
          </p:cNvSpPr>
          <p:nvPr/>
        </p:nvSpPr>
        <p:spPr bwMode="auto">
          <a:xfrm>
            <a:off x="4578350" y="4270375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69695" name="Rectangle 40"/>
          <p:cNvSpPr>
            <a:spLocks noChangeArrowheads="1"/>
          </p:cNvSpPr>
          <p:nvPr/>
        </p:nvSpPr>
        <p:spPr bwMode="auto">
          <a:xfrm>
            <a:off x="5175250" y="4267200"/>
            <a:ext cx="50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IP</a:t>
            </a:r>
          </a:p>
        </p:txBody>
      </p:sp>
      <p:sp>
        <p:nvSpPr>
          <p:cNvPr id="369696" name="Rectangle 41"/>
          <p:cNvSpPr>
            <a:spLocks noChangeArrowheads="1"/>
          </p:cNvSpPr>
          <p:nvPr/>
        </p:nvSpPr>
        <p:spPr bwMode="auto">
          <a:xfrm>
            <a:off x="303213" y="2665413"/>
            <a:ext cx="1604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b="0">
                <a:solidFill>
                  <a:schemeClr val="hlink"/>
                </a:solidFill>
                <a:ea typeface="PMingLiU" pitchFamily="18" charset="-120"/>
              </a:rPr>
              <a:t>Manager</a:t>
            </a:r>
          </a:p>
        </p:txBody>
      </p:sp>
      <p:sp>
        <p:nvSpPr>
          <p:cNvPr id="369697" name="Rectangle 42"/>
          <p:cNvSpPr>
            <a:spLocks noChangeArrowheads="1"/>
          </p:cNvSpPr>
          <p:nvPr/>
        </p:nvSpPr>
        <p:spPr bwMode="auto">
          <a:xfrm>
            <a:off x="4787900" y="2665413"/>
            <a:ext cx="1182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b="0">
                <a:solidFill>
                  <a:schemeClr val="hlink"/>
                </a:solidFill>
                <a:ea typeface="PMingLiU" pitchFamily="18" charset="-120"/>
              </a:rPr>
              <a:t>Agent</a:t>
            </a:r>
          </a:p>
        </p:txBody>
      </p:sp>
      <p:sp>
        <p:nvSpPr>
          <p:cNvPr id="369698" name="Rectangle 43"/>
          <p:cNvSpPr>
            <a:spLocks noChangeArrowheads="1"/>
          </p:cNvSpPr>
          <p:nvPr/>
        </p:nvSpPr>
        <p:spPr bwMode="auto">
          <a:xfrm>
            <a:off x="7493000" y="2665413"/>
            <a:ext cx="1182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b="0">
                <a:solidFill>
                  <a:schemeClr val="hlink"/>
                </a:solidFill>
                <a:ea typeface="PMingLiU" pitchFamily="18" charset="-120"/>
              </a:rPr>
              <a:t>Agent</a:t>
            </a:r>
          </a:p>
        </p:txBody>
      </p:sp>
      <p:sp>
        <p:nvSpPr>
          <p:cNvPr id="369699" name="Rectangle 44"/>
          <p:cNvSpPr>
            <a:spLocks noChangeArrowheads="1"/>
          </p:cNvSpPr>
          <p:nvPr/>
        </p:nvSpPr>
        <p:spPr bwMode="auto">
          <a:xfrm>
            <a:off x="6232525" y="3448050"/>
            <a:ext cx="936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4400" b="0">
                <a:ea typeface="PMingLiU" pitchFamily="18" charset="-120"/>
              </a:rPr>
              <a:t>. . .</a:t>
            </a:r>
          </a:p>
        </p:txBody>
      </p:sp>
      <p:sp>
        <p:nvSpPr>
          <p:cNvPr id="369700" name="Line 45"/>
          <p:cNvSpPr>
            <a:spLocks noChangeShapeType="1"/>
          </p:cNvSpPr>
          <p:nvPr/>
        </p:nvSpPr>
        <p:spPr bwMode="auto">
          <a:xfrm>
            <a:off x="5334000" y="5181600"/>
            <a:ext cx="0" cy="381000"/>
          </a:xfrm>
          <a:prstGeom prst="line">
            <a:avLst/>
          </a:prstGeom>
          <a:noFill/>
          <a:ln w="5715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01" name="Line 46"/>
          <p:cNvSpPr>
            <a:spLocks noChangeShapeType="1"/>
          </p:cNvSpPr>
          <p:nvPr/>
        </p:nvSpPr>
        <p:spPr bwMode="auto">
          <a:xfrm>
            <a:off x="8001000" y="5181600"/>
            <a:ext cx="0" cy="533400"/>
          </a:xfrm>
          <a:prstGeom prst="line">
            <a:avLst/>
          </a:prstGeom>
          <a:noFill/>
          <a:ln w="5715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02" name="Rectangle 47"/>
          <p:cNvSpPr>
            <a:spLocks noChangeArrowheads="1"/>
          </p:cNvSpPr>
          <p:nvPr/>
        </p:nvSpPr>
        <p:spPr bwMode="auto">
          <a:xfrm>
            <a:off x="134938" y="1562100"/>
            <a:ext cx="19605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kumimoji="1" lang="en-US" altLang="zh-TW" sz="2400" b="0">
                <a:solidFill>
                  <a:schemeClr val="folHlink"/>
                </a:solidFill>
                <a:ea typeface="PMingLiU" pitchFamily="18" charset="-120"/>
              </a:rPr>
              <a:t>Management</a:t>
            </a:r>
          </a:p>
          <a:p>
            <a:pPr algn="ctr" eaLnBrk="0" hangingPunct="0"/>
            <a:r>
              <a:rPr kumimoji="1" lang="en-US" altLang="zh-TW" sz="2400" b="0">
                <a:solidFill>
                  <a:schemeClr val="folHlink"/>
                </a:solidFill>
                <a:ea typeface="PMingLiU" pitchFamily="18" charset="-120"/>
              </a:rPr>
              <a:t>Station</a:t>
            </a:r>
          </a:p>
        </p:txBody>
      </p:sp>
      <p:sp>
        <p:nvSpPr>
          <p:cNvPr id="369703" name="Rectangle 48"/>
          <p:cNvSpPr>
            <a:spLocks noChangeArrowheads="1"/>
          </p:cNvSpPr>
          <p:nvPr/>
        </p:nvSpPr>
        <p:spPr bwMode="auto">
          <a:xfrm>
            <a:off x="4937125" y="2060575"/>
            <a:ext cx="86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Host</a:t>
            </a:r>
          </a:p>
        </p:txBody>
      </p:sp>
      <p:sp>
        <p:nvSpPr>
          <p:cNvPr id="369704" name="Rectangle 49"/>
          <p:cNvSpPr>
            <a:spLocks noChangeArrowheads="1"/>
          </p:cNvSpPr>
          <p:nvPr/>
        </p:nvSpPr>
        <p:spPr bwMode="auto">
          <a:xfrm>
            <a:off x="7527925" y="206057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ea typeface="PMingLiU" pitchFamily="18" charset="-120"/>
              </a:rPr>
              <a:t>Router</a:t>
            </a:r>
          </a:p>
        </p:txBody>
      </p:sp>
      <p:sp>
        <p:nvSpPr>
          <p:cNvPr id="369705" name="Rectangle 50"/>
          <p:cNvSpPr>
            <a:spLocks noChangeArrowheads="1"/>
          </p:cNvSpPr>
          <p:nvPr/>
        </p:nvSpPr>
        <p:spPr bwMode="auto">
          <a:xfrm>
            <a:off x="4945063" y="1600200"/>
            <a:ext cx="369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400" b="0">
                <a:solidFill>
                  <a:schemeClr val="folHlink"/>
                </a:solidFill>
                <a:ea typeface="PMingLiU" pitchFamily="18" charset="-120"/>
              </a:rPr>
              <a:t>Network Elements (NEs)</a:t>
            </a:r>
          </a:p>
        </p:txBody>
      </p:sp>
      <p:grpSp>
        <p:nvGrpSpPr>
          <p:cNvPr id="369706" name="Group 66"/>
          <p:cNvGrpSpPr>
            <a:grpSpLocks/>
          </p:cNvGrpSpPr>
          <p:nvPr/>
        </p:nvGrpSpPr>
        <p:grpSpPr bwMode="auto">
          <a:xfrm>
            <a:off x="1981200" y="4702175"/>
            <a:ext cx="2592388" cy="382588"/>
            <a:chOff x="1248" y="3216"/>
            <a:chExt cx="1633" cy="241"/>
          </a:xfrm>
        </p:grpSpPr>
        <p:grpSp>
          <p:nvGrpSpPr>
            <p:cNvPr id="369711" name="Group 52"/>
            <p:cNvGrpSpPr>
              <a:grpSpLocks/>
            </p:cNvGrpSpPr>
            <p:nvPr/>
          </p:nvGrpSpPr>
          <p:grpSpPr bwMode="auto">
            <a:xfrm>
              <a:off x="2064" y="3216"/>
              <a:ext cx="817" cy="241"/>
              <a:chOff x="2064" y="3216"/>
              <a:chExt cx="817" cy="241"/>
            </a:xfrm>
          </p:grpSpPr>
          <p:sp>
            <p:nvSpPr>
              <p:cNvPr id="369718" name="Freeform 53"/>
              <p:cNvSpPr>
                <a:spLocks/>
              </p:cNvSpPr>
              <p:nvPr/>
            </p:nvSpPr>
            <p:spPr bwMode="auto">
              <a:xfrm>
                <a:off x="2344" y="3262"/>
                <a:ext cx="178" cy="37"/>
              </a:xfrm>
              <a:custGeom>
                <a:avLst/>
                <a:gdLst>
                  <a:gd name="T0" fmla="*/ 0 w 178"/>
                  <a:gd name="T1" fmla="*/ 21 h 37"/>
                  <a:gd name="T2" fmla="*/ 0 w 178"/>
                  <a:gd name="T3" fmla="*/ 0 h 37"/>
                  <a:gd name="T4" fmla="*/ 177 w 178"/>
                  <a:gd name="T5" fmla="*/ 16 h 37"/>
                  <a:gd name="T6" fmla="*/ 173 w 178"/>
                  <a:gd name="T7" fmla="*/ 26 h 37"/>
                  <a:gd name="T8" fmla="*/ 161 w 178"/>
                  <a:gd name="T9" fmla="*/ 36 h 37"/>
                  <a:gd name="T10" fmla="*/ 0 w 178"/>
                  <a:gd name="T11" fmla="*/ 21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8"/>
                  <a:gd name="T19" fmla="*/ 0 h 37"/>
                  <a:gd name="T20" fmla="*/ 178 w 178"/>
                  <a:gd name="T21" fmla="*/ 37 h 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8" h="37">
                    <a:moveTo>
                      <a:pt x="0" y="21"/>
                    </a:moveTo>
                    <a:lnTo>
                      <a:pt x="0" y="0"/>
                    </a:lnTo>
                    <a:lnTo>
                      <a:pt x="177" y="16"/>
                    </a:lnTo>
                    <a:lnTo>
                      <a:pt x="173" y="26"/>
                    </a:lnTo>
                    <a:lnTo>
                      <a:pt x="161" y="36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0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719" name="Freeform 54"/>
              <p:cNvSpPr>
                <a:spLocks/>
              </p:cNvSpPr>
              <p:nvPr/>
            </p:nvSpPr>
            <p:spPr bwMode="auto">
              <a:xfrm>
                <a:off x="2709" y="3291"/>
                <a:ext cx="172" cy="36"/>
              </a:xfrm>
              <a:custGeom>
                <a:avLst/>
                <a:gdLst>
                  <a:gd name="T0" fmla="*/ 171 w 172"/>
                  <a:gd name="T1" fmla="*/ 35 h 36"/>
                  <a:gd name="T2" fmla="*/ 170 w 172"/>
                  <a:gd name="T3" fmla="*/ 15 h 36"/>
                  <a:gd name="T4" fmla="*/ 0 w 172"/>
                  <a:gd name="T5" fmla="*/ 0 h 36"/>
                  <a:gd name="T6" fmla="*/ 0 w 172"/>
                  <a:gd name="T7" fmla="*/ 25 h 36"/>
                  <a:gd name="T8" fmla="*/ 171 w 172"/>
                  <a:gd name="T9" fmla="*/ 35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36"/>
                  <a:gd name="T17" fmla="*/ 172 w 17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36">
                    <a:moveTo>
                      <a:pt x="171" y="35"/>
                    </a:moveTo>
                    <a:lnTo>
                      <a:pt x="170" y="15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71" y="35"/>
                    </a:lnTo>
                  </a:path>
                </a:pathLst>
              </a:custGeom>
              <a:solidFill>
                <a:srgbClr val="0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720" name="Group 55"/>
              <p:cNvGrpSpPr>
                <a:grpSpLocks/>
              </p:cNvGrpSpPr>
              <p:nvPr/>
            </p:nvGrpSpPr>
            <p:grpSpPr bwMode="auto">
              <a:xfrm>
                <a:off x="2064" y="3216"/>
                <a:ext cx="817" cy="241"/>
                <a:chOff x="2064" y="3216"/>
                <a:chExt cx="817" cy="241"/>
              </a:xfrm>
            </p:grpSpPr>
            <p:sp>
              <p:nvSpPr>
                <p:cNvPr id="369721" name="Freeform 56"/>
                <p:cNvSpPr>
                  <a:spLocks/>
                </p:cNvSpPr>
                <p:nvPr/>
              </p:nvSpPr>
              <p:spPr bwMode="auto">
                <a:xfrm>
                  <a:off x="2064" y="3238"/>
                  <a:ext cx="817" cy="219"/>
                </a:xfrm>
                <a:custGeom>
                  <a:avLst/>
                  <a:gdLst>
                    <a:gd name="T0" fmla="*/ 46 w 817"/>
                    <a:gd name="T1" fmla="*/ 218 h 219"/>
                    <a:gd name="T2" fmla="*/ 95 w 817"/>
                    <a:gd name="T3" fmla="*/ 218 h 219"/>
                    <a:gd name="T4" fmla="*/ 145 w 817"/>
                    <a:gd name="T5" fmla="*/ 216 h 219"/>
                    <a:gd name="T6" fmla="*/ 192 w 817"/>
                    <a:gd name="T7" fmla="*/ 213 h 219"/>
                    <a:gd name="T8" fmla="*/ 247 w 817"/>
                    <a:gd name="T9" fmla="*/ 206 h 219"/>
                    <a:gd name="T10" fmla="*/ 299 w 817"/>
                    <a:gd name="T11" fmla="*/ 197 h 219"/>
                    <a:gd name="T12" fmla="*/ 354 w 817"/>
                    <a:gd name="T13" fmla="*/ 185 h 219"/>
                    <a:gd name="T14" fmla="*/ 403 w 817"/>
                    <a:gd name="T15" fmla="*/ 173 h 219"/>
                    <a:gd name="T16" fmla="*/ 449 w 817"/>
                    <a:gd name="T17" fmla="*/ 160 h 219"/>
                    <a:gd name="T18" fmla="*/ 497 w 817"/>
                    <a:gd name="T19" fmla="*/ 146 h 219"/>
                    <a:gd name="T20" fmla="*/ 542 w 817"/>
                    <a:gd name="T21" fmla="*/ 130 h 219"/>
                    <a:gd name="T22" fmla="*/ 584 w 817"/>
                    <a:gd name="T23" fmla="*/ 111 h 219"/>
                    <a:gd name="T24" fmla="*/ 620 w 817"/>
                    <a:gd name="T25" fmla="*/ 93 h 219"/>
                    <a:gd name="T26" fmla="*/ 644 w 817"/>
                    <a:gd name="T27" fmla="*/ 76 h 219"/>
                    <a:gd name="T28" fmla="*/ 789 w 817"/>
                    <a:gd name="T29" fmla="*/ 81 h 219"/>
                    <a:gd name="T30" fmla="*/ 743 w 817"/>
                    <a:gd name="T31" fmla="*/ 70 h 219"/>
                    <a:gd name="T32" fmla="*/ 708 w 817"/>
                    <a:gd name="T33" fmla="*/ 59 h 219"/>
                    <a:gd name="T34" fmla="*/ 678 w 817"/>
                    <a:gd name="T35" fmla="*/ 49 h 219"/>
                    <a:gd name="T36" fmla="*/ 648 w 817"/>
                    <a:gd name="T37" fmla="*/ 38 h 219"/>
                    <a:gd name="T38" fmla="*/ 614 w 817"/>
                    <a:gd name="T39" fmla="*/ 23 h 219"/>
                    <a:gd name="T40" fmla="*/ 584 w 817"/>
                    <a:gd name="T41" fmla="*/ 6 h 219"/>
                    <a:gd name="T42" fmla="*/ 558 w 817"/>
                    <a:gd name="T43" fmla="*/ 2 h 219"/>
                    <a:gd name="T44" fmla="*/ 530 w 817"/>
                    <a:gd name="T45" fmla="*/ 9 h 219"/>
                    <a:gd name="T46" fmla="*/ 496 w 817"/>
                    <a:gd name="T47" fmla="*/ 17 h 219"/>
                    <a:gd name="T48" fmla="*/ 465 w 817"/>
                    <a:gd name="T49" fmla="*/ 22 h 219"/>
                    <a:gd name="T50" fmla="*/ 430 w 817"/>
                    <a:gd name="T51" fmla="*/ 27 h 219"/>
                    <a:gd name="T52" fmla="*/ 393 w 817"/>
                    <a:gd name="T53" fmla="*/ 32 h 219"/>
                    <a:gd name="T54" fmla="*/ 358 w 817"/>
                    <a:gd name="T55" fmla="*/ 36 h 219"/>
                    <a:gd name="T56" fmla="*/ 324 w 817"/>
                    <a:gd name="T57" fmla="*/ 40 h 219"/>
                    <a:gd name="T58" fmla="*/ 279 w 817"/>
                    <a:gd name="T59" fmla="*/ 44 h 219"/>
                    <a:gd name="T60" fmla="*/ 445 w 817"/>
                    <a:gd name="T61" fmla="*/ 73 h 219"/>
                    <a:gd name="T62" fmla="*/ 406 w 817"/>
                    <a:gd name="T63" fmla="*/ 101 h 219"/>
                    <a:gd name="T64" fmla="*/ 376 w 817"/>
                    <a:gd name="T65" fmla="*/ 117 h 219"/>
                    <a:gd name="T66" fmla="*/ 333 w 817"/>
                    <a:gd name="T67" fmla="*/ 138 h 219"/>
                    <a:gd name="T68" fmla="*/ 281 w 817"/>
                    <a:gd name="T69" fmla="*/ 157 h 219"/>
                    <a:gd name="T70" fmla="*/ 232 w 817"/>
                    <a:gd name="T71" fmla="*/ 171 h 219"/>
                    <a:gd name="T72" fmla="*/ 197 w 817"/>
                    <a:gd name="T73" fmla="*/ 180 h 219"/>
                    <a:gd name="T74" fmla="*/ 146 w 817"/>
                    <a:gd name="T75" fmla="*/ 188 h 219"/>
                    <a:gd name="T76" fmla="*/ 83 w 817"/>
                    <a:gd name="T77" fmla="*/ 196 h 219"/>
                    <a:gd name="T78" fmla="*/ 0 w 817"/>
                    <a:gd name="T79" fmla="*/ 199 h 21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17"/>
                    <a:gd name="T121" fmla="*/ 0 h 219"/>
                    <a:gd name="T122" fmla="*/ 817 w 817"/>
                    <a:gd name="T123" fmla="*/ 219 h 21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17" h="219">
                      <a:moveTo>
                        <a:pt x="0" y="216"/>
                      </a:moveTo>
                      <a:lnTo>
                        <a:pt x="46" y="218"/>
                      </a:lnTo>
                      <a:lnTo>
                        <a:pt x="68" y="218"/>
                      </a:lnTo>
                      <a:lnTo>
                        <a:pt x="95" y="218"/>
                      </a:lnTo>
                      <a:lnTo>
                        <a:pt x="120" y="217"/>
                      </a:lnTo>
                      <a:lnTo>
                        <a:pt x="145" y="216"/>
                      </a:lnTo>
                      <a:lnTo>
                        <a:pt x="170" y="215"/>
                      </a:lnTo>
                      <a:lnTo>
                        <a:pt x="192" y="213"/>
                      </a:lnTo>
                      <a:lnTo>
                        <a:pt x="217" y="210"/>
                      </a:lnTo>
                      <a:lnTo>
                        <a:pt x="247" y="206"/>
                      </a:lnTo>
                      <a:lnTo>
                        <a:pt x="273" y="201"/>
                      </a:lnTo>
                      <a:lnTo>
                        <a:pt x="299" y="197"/>
                      </a:lnTo>
                      <a:lnTo>
                        <a:pt x="327" y="192"/>
                      </a:lnTo>
                      <a:lnTo>
                        <a:pt x="354" y="185"/>
                      </a:lnTo>
                      <a:lnTo>
                        <a:pt x="381" y="179"/>
                      </a:lnTo>
                      <a:lnTo>
                        <a:pt x="403" y="173"/>
                      </a:lnTo>
                      <a:lnTo>
                        <a:pt x="429" y="166"/>
                      </a:lnTo>
                      <a:lnTo>
                        <a:pt x="449" y="160"/>
                      </a:lnTo>
                      <a:lnTo>
                        <a:pt x="473" y="153"/>
                      </a:lnTo>
                      <a:lnTo>
                        <a:pt x="497" y="146"/>
                      </a:lnTo>
                      <a:lnTo>
                        <a:pt x="521" y="137"/>
                      </a:lnTo>
                      <a:lnTo>
                        <a:pt x="542" y="130"/>
                      </a:lnTo>
                      <a:lnTo>
                        <a:pt x="564" y="120"/>
                      </a:lnTo>
                      <a:lnTo>
                        <a:pt x="584" y="111"/>
                      </a:lnTo>
                      <a:lnTo>
                        <a:pt x="604" y="102"/>
                      </a:lnTo>
                      <a:lnTo>
                        <a:pt x="620" y="93"/>
                      </a:lnTo>
                      <a:lnTo>
                        <a:pt x="633" y="85"/>
                      </a:lnTo>
                      <a:lnTo>
                        <a:pt x="644" y="76"/>
                      </a:lnTo>
                      <a:lnTo>
                        <a:pt x="816" y="87"/>
                      </a:lnTo>
                      <a:lnTo>
                        <a:pt x="789" y="81"/>
                      </a:lnTo>
                      <a:lnTo>
                        <a:pt x="768" y="76"/>
                      </a:lnTo>
                      <a:lnTo>
                        <a:pt x="743" y="70"/>
                      </a:lnTo>
                      <a:lnTo>
                        <a:pt x="724" y="64"/>
                      </a:lnTo>
                      <a:lnTo>
                        <a:pt x="708" y="59"/>
                      </a:lnTo>
                      <a:lnTo>
                        <a:pt x="693" y="55"/>
                      </a:lnTo>
                      <a:lnTo>
                        <a:pt x="678" y="49"/>
                      </a:lnTo>
                      <a:lnTo>
                        <a:pt x="664" y="44"/>
                      </a:lnTo>
                      <a:lnTo>
                        <a:pt x="648" y="38"/>
                      </a:lnTo>
                      <a:lnTo>
                        <a:pt x="632" y="30"/>
                      </a:lnTo>
                      <a:lnTo>
                        <a:pt x="614" y="23"/>
                      </a:lnTo>
                      <a:lnTo>
                        <a:pt x="600" y="15"/>
                      </a:lnTo>
                      <a:lnTo>
                        <a:pt x="584" y="6"/>
                      </a:lnTo>
                      <a:lnTo>
                        <a:pt x="571" y="0"/>
                      </a:lnTo>
                      <a:lnTo>
                        <a:pt x="558" y="2"/>
                      </a:lnTo>
                      <a:lnTo>
                        <a:pt x="545" y="6"/>
                      </a:lnTo>
                      <a:lnTo>
                        <a:pt x="530" y="9"/>
                      </a:lnTo>
                      <a:lnTo>
                        <a:pt x="514" y="13"/>
                      </a:lnTo>
                      <a:lnTo>
                        <a:pt x="496" y="17"/>
                      </a:lnTo>
                      <a:lnTo>
                        <a:pt x="480" y="19"/>
                      </a:lnTo>
                      <a:lnTo>
                        <a:pt x="465" y="22"/>
                      </a:lnTo>
                      <a:lnTo>
                        <a:pt x="447" y="25"/>
                      </a:lnTo>
                      <a:lnTo>
                        <a:pt x="430" y="27"/>
                      </a:lnTo>
                      <a:lnTo>
                        <a:pt x="411" y="30"/>
                      </a:lnTo>
                      <a:lnTo>
                        <a:pt x="393" y="32"/>
                      </a:lnTo>
                      <a:lnTo>
                        <a:pt x="376" y="35"/>
                      </a:lnTo>
                      <a:lnTo>
                        <a:pt x="358" y="36"/>
                      </a:lnTo>
                      <a:lnTo>
                        <a:pt x="340" y="38"/>
                      </a:lnTo>
                      <a:lnTo>
                        <a:pt x="324" y="40"/>
                      </a:lnTo>
                      <a:lnTo>
                        <a:pt x="305" y="43"/>
                      </a:lnTo>
                      <a:lnTo>
                        <a:pt x="279" y="44"/>
                      </a:lnTo>
                      <a:lnTo>
                        <a:pt x="457" y="61"/>
                      </a:lnTo>
                      <a:lnTo>
                        <a:pt x="445" y="73"/>
                      </a:lnTo>
                      <a:lnTo>
                        <a:pt x="432" y="83"/>
                      </a:lnTo>
                      <a:lnTo>
                        <a:pt x="406" y="101"/>
                      </a:lnTo>
                      <a:lnTo>
                        <a:pt x="391" y="109"/>
                      </a:lnTo>
                      <a:lnTo>
                        <a:pt x="376" y="117"/>
                      </a:lnTo>
                      <a:lnTo>
                        <a:pt x="356" y="127"/>
                      </a:lnTo>
                      <a:lnTo>
                        <a:pt x="333" y="138"/>
                      </a:lnTo>
                      <a:lnTo>
                        <a:pt x="311" y="146"/>
                      </a:lnTo>
                      <a:lnTo>
                        <a:pt x="281" y="157"/>
                      </a:lnTo>
                      <a:lnTo>
                        <a:pt x="256" y="164"/>
                      </a:lnTo>
                      <a:lnTo>
                        <a:pt x="232" y="171"/>
                      </a:lnTo>
                      <a:lnTo>
                        <a:pt x="212" y="177"/>
                      </a:lnTo>
                      <a:lnTo>
                        <a:pt x="197" y="180"/>
                      </a:lnTo>
                      <a:lnTo>
                        <a:pt x="170" y="184"/>
                      </a:lnTo>
                      <a:lnTo>
                        <a:pt x="146" y="188"/>
                      </a:lnTo>
                      <a:lnTo>
                        <a:pt x="120" y="193"/>
                      </a:lnTo>
                      <a:lnTo>
                        <a:pt x="83" y="196"/>
                      </a:lnTo>
                      <a:lnTo>
                        <a:pt x="54" y="198"/>
                      </a:lnTo>
                      <a:lnTo>
                        <a:pt x="0" y="199"/>
                      </a:lnTo>
                      <a:lnTo>
                        <a:pt x="0" y="216"/>
                      </a:lnTo>
                    </a:path>
                  </a:pathLst>
                </a:custGeom>
                <a:solidFill>
                  <a:srgbClr val="008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722" name="Freeform 57"/>
                <p:cNvSpPr>
                  <a:spLocks/>
                </p:cNvSpPr>
                <p:nvPr/>
              </p:nvSpPr>
              <p:spPr bwMode="auto">
                <a:xfrm>
                  <a:off x="2065" y="3216"/>
                  <a:ext cx="816" cy="226"/>
                </a:xfrm>
                <a:custGeom>
                  <a:avLst/>
                  <a:gdLst>
                    <a:gd name="T0" fmla="*/ 44 w 816"/>
                    <a:gd name="T1" fmla="*/ 225 h 226"/>
                    <a:gd name="T2" fmla="*/ 93 w 816"/>
                    <a:gd name="T3" fmla="*/ 225 h 226"/>
                    <a:gd name="T4" fmla="*/ 144 w 816"/>
                    <a:gd name="T5" fmla="*/ 223 h 226"/>
                    <a:gd name="T6" fmla="*/ 191 w 816"/>
                    <a:gd name="T7" fmla="*/ 219 h 226"/>
                    <a:gd name="T8" fmla="*/ 246 w 816"/>
                    <a:gd name="T9" fmla="*/ 212 h 226"/>
                    <a:gd name="T10" fmla="*/ 298 w 816"/>
                    <a:gd name="T11" fmla="*/ 203 h 226"/>
                    <a:gd name="T12" fmla="*/ 352 w 816"/>
                    <a:gd name="T13" fmla="*/ 191 h 226"/>
                    <a:gd name="T14" fmla="*/ 401 w 816"/>
                    <a:gd name="T15" fmla="*/ 178 h 226"/>
                    <a:gd name="T16" fmla="*/ 448 w 816"/>
                    <a:gd name="T17" fmla="*/ 165 h 226"/>
                    <a:gd name="T18" fmla="*/ 496 w 816"/>
                    <a:gd name="T19" fmla="*/ 150 h 226"/>
                    <a:gd name="T20" fmla="*/ 540 w 816"/>
                    <a:gd name="T21" fmla="*/ 134 h 226"/>
                    <a:gd name="T22" fmla="*/ 583 w 816"/>
                    <a:gd name="T23" fmla="*/ 115 h 226"/>
                    <a:gd name="T24" fmla="*/ 619 w 816"/>
                    <a:gd name="T25" fmla="*/ 96 h 226"/>
                    <a:gd name="T26" fmla="*/ 642 w 816"/>
                    <a:gd name="T27" fmla="*/ 78 h 226"/>
                    <a:gd name="T28" fmla="*/ 787 w 816"/>
                    <a:gd name="T29" fmla="*/ 84 h 226"/>
                    <a:gd name="T30" fmla="*/ 741 w 816"/>
                    <a:gd name="T31" fmla="*/ 72 h 226"/>
                    <a:gd name="T32" fmla="*/ 706 w 816"/>
                    <a:gd name="T33" fmla="*/ 61 h 226"/>
                    <a:gd name="T34" fmla="*/ 677 w 816"/>
                    <a:gd name="T35" fmla="*/ 51 h 226"/>
                    <a:gd name="T36" fmla="*/ 648 w 816"/>
                    <a:gd name="T37" fmla="*/ 39 h 226"/>
                    <a:gd name="T38" fmla="*/ 612 w 816"/>
                    <a:gd name="T39" fmla="*/ 23 h 226"/>
                    <a:gd name="T40" fmla="*/ 582 w 816"/>
                    <a:gd name="T41" fmla="*/ 7 h 226"/>
                    <a:gd name="T42" fmla="*/ 557 w 816"/>
                    <a:gd name="T43" fmla="*/ 2 h 226"/>
                    <a:gd name="T44" fmla="*/ 529 w 816"/>
                    <a:gd name="T45" fmla="*/ 10 h 226"/>
                    <a:gd name="T46" fmla="*/ 494 w 816"/>
                    <a:gd name="T47" fmla="*/ 18 h 226"/>
                    <a:gd name="T48" fmla="*/ 464 w 816"/>
                    <a:gd name="T49" fmla="*/ 23 h 226"/>
                    <a:gd name="T50" fmla="*/ 428 w 816"/>
                    <a:gd name="T51" fmla="*/ 28 h 226"/>
                    <a:gd name="T52" fmla="*/ 391 w 816"/>
                    <a:gd name="T53" fmla="*/ 34 h 226"/>
                    <a:gd name="T54" fmla="*/ 356 w 816"/>
                    <a:gd name="T55" fmla="*/ 38 h 226"/>
                    <a:gd name="T56" fmla="*/ 323 w 816"/>
                    <a:gd name="T57" fmla="*/ 42 h 226"/>
                    <a:gd name="T58" fmla="*/ 279 w 816"/>
                    <a:gd name="T59" fmla="*/ 46 h 226"/>
                    <a:gd name="T60" fmla="*/ 444 w 816"/>
                    <a:gd name="T61" fmla="*/ 76 h 226"/>
                    <a:gd name="T62" fmla="*/ 404 w 816"/>
                    <a:gd name="T63" fmla="*/ 104 h 226"/>
                    <a:gd name="T64" fmla="*/ 375 w 816"/>
                    <a:gd name="T65" fmla="*/ 121 h 226"/>
                    <a:gd name="T66" fmla="*/ 332 w 816"/>
                    <a:gd name="T67" fmla="*/ 143 h 226"/>
                    <a:gd name="T68" fmla="*/ 295 w 816"/>
                    <a:gd name="T69" fmla="*/ 160 h 226"/>
                    <a:gd name="T70" fmla="*/ 265 w 816"/>
                    <a:gd name="T71" fmla="*/ 173 h 226"/>
                    <a:gd name="T72" fmla="*/ 227 w 816"/>
                    <a:gd name="T73" fmla="*/ 186 h 226"/>
                    <a:gd name="T74" fmla="*/ 189 w 816"/>
                    <a:gd name="T75" fmla="*/ 197 h 226"/>
                    <a:gd name="T76" fmla="*/ 144 w 816"/>
                    <a:gd name="T77" fmla="*/ 205 h 226"/>
                    <a:gd name="T78" fmla="*/ 95 w 816"/>
                    <a:gd name="T79" fmla="*/ 212 h 226"/>
                    <a:gd name="T80" fmla="*/ 42 w 816"/>
                    <a:gd name="T81" fmla="*/ 218 h 22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16"/>
                    <a:gd name="T124" fmla="*/ 0 h 226"/>
                    <a:gd name="T125" fmla="*/ 816 w 816"/>
                    <a:gd name="T126" fmla="*/ 226 h 22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16" h="226">
                      <a:moveTo>
                        <a:pt x="0" y="223"/>
                      </a:moveTo>
                      <a:lnTo>
                        <a:pt x="44" y="225"/>
                      </a:lnTo>
                      <a:lnTo>
                        <a:pt x="67" y="225"/>
                      </a:lnTo>
                      <a:lnTo>
                        <a:pt x="93" y="225"/>
                      </a:lnTo>
                      <a:lnTo>
                        <a:pt x="118" y="224"/>
                      </a:lnTo>
                      <a:lnTo>
                        <a:pt x="144" y="223"/>
                      </a:lnTo>
                      <a:lnTo>
                        <a:pt x="169" y="221"/>
                      </a:lnTo>
                      <a:lnTo>
                        <a:pt x="191" y="219"/>
                      </a:lnTo>
                      <a:lnTo>
                        <a:pt x="216" y="216"/>
                      </a:lnTo>
                      <a:lnTo>
                        <a:pt x="246" y="212"/>
                      </a:lnTo>
                      <a:lnTo>
                        <a:pt x="272" y="207"/>
                      </a:lnTo>
                      <a:lnTo>
                        <a:pt x="298" y="203"/>
                      </a:lnTo>
                      <a:lnTo>
                        <a:pt x="326" y="198"/>
                      </a:lnTo>
                      <a:lnTo>
                        <a:pt x="352" y="191"/>
                      </a:lnTo>
                      <a:lnTo>
                        <a:pt x="379" y="184"/>
                      </a:lnTo>
                      <a:lnTo>
                        <a:pt x="401" y="178"/>
                      </a:lnTo>
                      <a:lnTo>
                        <a:pt x="427" y="171"/>
                      </a:lnTo>
                      <a:lnTo>
                        <a:pt x="448" y="165"/>
                      </a:lnTo>
                      <a:lnTo>
                        <a:pt x="472" y="158"/>
                      </a:lnTo>
                      <a:lnTo>
                        <a:pt x="496" y="150"/>
                      </a:lnTo>
                      <a:lnTo>
                        <a:pt x="519" y="141"/>
                      </a:lnTo>
                      <a:lnTo>
                        <a:pt x="540" y="134"/>
                      </a:lnTo>
                      <a:lnTo>
                        <a:pt x="563" y="124"/>
                      </a:lnTo>
                      <a:lnTo>
                        <a:pt x="583" y="115"/>
                      </a:lnTo>
                      <a:lnTo>
                        <a:pt x="603" y="106"/>
                      </a:lnTo>
                      <a:lnTo>
                        <a:pt x="619" y="96"/>
                      </a:lnTo>
                      <a:lnTo>
                        <a:pt x="632" y="87"/>
                      </a:lnTo>
                      <a:lnTo>
                        <a:pt x="642" y="78"/>
                      </a:lnTo>
                      <a:lnTo>
                        <a:pt x="815" y="90"/>
                      </a:lnTo>
                      <a:lnTo>
                        <a:pt x="787" y="84"/>
                      </a:lnTo>
                      <a:lnTo>
                        <a:pt x="766" y="78"/>
                      </a:lnTo>
                      <a:lnTo>
                        <a:pt x="741" y="72"/>
                      </a:lnTo>
                      <a:lnTo>
                        <a:pt x="722" y="67"/>
                      </a:lnTo>
                      <a:lnTo>
                        <a:pt x="706" y="61"/>
                      </a:lnTo>
                      <a:lnTo>
                        <a:pt x="691" y="57"/>
                      </a:lnTo>
                      <a:lnTo>
                        <a:pt x="677" y="51"/>
                      </a:lnTo>
                      <a:lnTo>
                        <a:pt x="663" y="45"/>
                      </a:lnTo>
                      <a:lnTo>
                        <a:pt x="648" y="39"/>
                      </a:lnTo>
                      <a:lnTo>
                        <a:pt x="631" y="31"/>
                      </a:lnTo>
                      <a:lnTo>
                        <a:pt x="612" y="23"/>
                      </a:lnTo>
                      <a:lnTo>
                        <a:pt x="598" y="16"/>
                      </a:lnTo>
                      <a:lnTo>
                        <a:pt x="582" y="7"/>
                      </a:lnTo>
                      <a:lnTo>
                        <a:pt x="570" y="0"/>
                      </a:lnTo>
                      <a:lnTo>
                        <a:pt x="557" y="2"/>
                      </a:lnTo>
                      <a:lnTo>
                        <a:pt x="543" y="6"/>
                      </a:lnTo>
                      <a:lnTo>
                        <a:pt x="529" y="10"/>
                      </a:lnTo>
                      <a:lnTo>
                        <a:pt x="512" y="14"/>
                      </a:lnTo>
                      <a:lnTo>
                        <a:pt x="494" y="18"/>
                      </a:lnTo>
                      <a:lnTo>
                        <a:pt x="479" y="21"/>
                      </a:lnTo>
                      <a:lnTo>
                        <a:pt x="464" y="23"/>
                      </a:lnTo>
                      <a:lnTo>
                        <a:pt x="446" y="26"/>
                      </a:lnTo>
                      <a:lnTo>
                        <a:pt x="428" y="28"/>
                      </a:lnTo>
                      <a:lnTo>
                        <a:pt x="409" y="31"/>
                      </a:lnTo>
                      <a:lnTo>
                        <a:pt x="391" y="34"/>
                      </a:lnTo>
                      <a:lnTo>
                        <a:pt x="375" y="36"/>
                      </a:lnTo>
                      <a:lnTo>
                        <a:pt x="356" y="38"/>
                      </a:lnTo>
                      <a:lnTo>
                        <a:pt x="339" y="40"/>
                      </a:lnTo>
                      <a:lnTo>
                        <a:pt x="323" y="42"/>
                      </a:lnTo>
                      <a:lnTo>
                        <a:pt x="304" y="44"/>
                      </a:lnTo>
                      <a:lnTo>
                        <a:pt x="279" y="46"/>
                      </a:lnTo>
                      <a:lnTo>
                        <a:pt x="455" y="63"/>
                      </a:lnTo>
                      <a:lnTo>
                        <a:pt x="444" y="76"/>
                      </a:lnTo>
                      <a:lnTo>
                        <a:pt x="430" y="85"/>
                      </a:lnTo>
                      <a:lnTo>
                        <a:pt x="404" y="104"/>
                      </a:lnTo>
                      <a:lnTo>
                        <a:pt x="390" y="113"/>
                      </a:lnTo>
                      <a:lnTo>
                        <a:pt x="375" y="121"/>
                      </a:lnTo>
                      <a:lnTo>
                        <a:pt x="348" y="135"/>
                      </a:lnTo>
                      <a:lnTo>
                        <a:pt x="332" y="143"/>
                      </a:lnTo>
                      <a:lnTo>
                        <a:pt x="312" y="153"/>
                      </a:lnTo>
                      <a:lnTo>
                        <a:pt x="295" y="160"/>
                      </a:lnTo>
                      <a:lnTo>
                        <a:pt x="280" y="167"/>
                      </a:lnTo>
                      <a:lnTo>
                        <a:pt x="265" y="173"/>
                      </a:lnTo>
                      <a:lnTo>
                        <a:pt x="247" y="180"/>
                      </a:lnTo>
                      <a:lnTo>
                        <a:pt x="227" y="186"/>
                      </a:lnTo>
                      <a:lnTo>
                        <a:pt x="208" y="191"/>
                      </a:lnTo>
                      <a:lnTo>
                        <a:pt x="189" y="197"/>
                      </a:lnTo>
                      <a:lnTo>
                        <a:pt x="166" y="202"/>
                      </a:lnTo>
                      <a:lnTo>
                        <a:pt x="144" y="205"/>
                      </a:lnTo>
                      <a:lnTo>
                        <a:pt x="118" y="209"/>
                      </a:lnTo>
                      <a:lnTo>
                        <a:pt x="95" y="212"/>
                      </a:lnTo>
                      <a:lnTo>
                        <a:pt x="70" y="216"/>
                      </a:lnTo>
                      <a:lnTo>
                        <a:pt x="42" y="218"/>
                      </a:lnTo>
                      <a:lnTo>
                        <a:pt x="0" y="223"/>
                      </a:lnTo>
                    </a:path>
                  </a:pathLst>
                </a:custGeom>
                <a:solidFill>
                  <a:srgbClr val="00FF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9712" name="Group 58"/>
            <p:cNvGrpSpPr>
              <a:grpSpLocks/>
            </p:cNvGrpSpPr>
            <p:nvPr/>
          </p:nvGrpSpPr>
          <p:grpSpPr bwMode="auto">
            <a:xfrm>
              <a:off x="1248" y="3216"/>
              <a:ext cx="817" cy="241"/>
              <a:chOff x="1248" y="3216"/>
              <a:chExt cx="817" cy="241"/>
            </a:xfrm>
          </p:grpSpPr>
          <p:sp>
            <p:nvSpPr>
              <p:cNvPr id="369713" name="Freeform 59"/>
              <p:cNvSpPr>
                <a:spLocks/>
              </p:cNvSpPr>
              <p:nvPr/>
            </p:nvSpPr>
            <p:spPr bwMode="auto">
              <a:xfrm>
                <a:off x="1607" y="3262"/>
                <a:ext cx="179" cy="37"/>
              </a:xfrm>
              <a:custGeom>
                <a:avLst/>
                <a:gdLst>
                  <a:gd name="T0" fmla="*/ 178 w 179"/>
                  <a:gd name="T1" fmla="*/ 21 h 37"/>
                  <a:gd name="T2" fmla="*/ 178 w 179"/>
                  <a:gd name="T3" fmla="*/ 0 h 37"/>
                  <a:gd name="T4" fmla="*/ 0 w 179"/>
                  <a:gd name="T5" fmla="*/ 17 h 37"/>
                  <a:gd name="T6" fmla="*/ 4 w 179"/>
                  <a:gd name="T7" fmla="*/ 26 h 37"/>
                  <a:gd name="T8" fmla="*/ 16 w 179"/>
                  <a:gd name="T9" fmla="*/ 36 h 37"/>
                  <a:gd name="T10" fmla="*/ 178 w 179"/>
                  <a:gd name="T11" fmla="*/ 21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37"/>
                  <a:gd name="T20" fmla="*/ 179 w 179"/>
                  <a:gd name="T21" fmla="*/ 37 h 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37">
                    <a:moveTo>
                      <a:pt x="178" y="21"/>
                    </a:moveTo>
                    <a:lnTo>
                      <a:pt x="178" y="0"/>
                    </a:lnTo>
                    <a:lnTo>
                      <a:pt x="0" y="17"/>
                    </a:lnTo>
                    <a:lnTo>
                      <a:pt x="4" y="26"/>
                    </a:lnTo>
                    <a:lnTo>
                      <a:pt x="16" y="36"/>
                    </a:lnTo>
                    <a:lnTo>
                      <a:pt x="178" y="21"/>
                    </a:lnTo>
                  </a:path>
                </a:pathLst>
              </a:custGeom>
              <a:solidFill>
                <a:srgbClr val="0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714" name="Freeform 60"/>
              <p:cNvSpPr>
                <a:spLocks/>
              </p:cNvSpPr>
              <p:nvPr/>
            </p:nvSpPr>
            <p:spPr bwMode="auto">
              <a:xfrm>
                <a:off x="1248" y="3291"/>
                <a:ext cx="172" cy="36"/>
              </a:xfrm>
              <a:custGeom>
                <a:avLst/>
                <a:gdLst>
                  <a:gd name="T0" fmla="*/ 0 w 172"/>
                  <a:gd name="T1" fmla="*/ 35 h 36"/>
                  <a:gd name="T2" fmla="*/ 1 w 172"/>
                  <a:gd name="T3" fmla="*/ 15 h 36"/>
                  <a:gd name="T4" fmla="*/ 171 w 172"/>
                  <a:gd name="T5" fmla="*/ 0 h 36"/>
                  <a:gd name="T6" fmla="*/ 171 w 172"/>
                  <a:gd name="T7" fmla="*/ 25 h 36"/>
                  <a:gd name="T8" fmla="*/ 0 w 172"/>
                  <a:gd name="T9" fmla="*/ 35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"/>
                  <a:gd name="T16" fmla="*/ 0 h 36"/>
                  <a:gd name="T17" fmla="*/ 172 w 17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" h="36">
                    <a:moveTo>
                      <a:pt x="0" y="35"/>
                    </a:moveTo>
                    <a:lnTo>
                      <a:pt x="1" y="15"/>
                    </a:lnTo>
                    <a:lnTo>
                      <a:pt x="171" y="0"/>
                    </a:lnTo>
                    <a:lnTo>
                      <a:pt x="171" y="25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008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715" name="Group 61"/>
              <p:cNvGrpSpPr>
                <a:grpSpLocks/>
              </p:cNvGrpSpPr>
              <p:nvPr/>
            </p:nvGrpSpPr>
            <p:grpSpPr bwMode="auto">
              <a:xfrm>
                <a:off x="1248" y="3216"/>
                <a:ext cx="817" cy="241"/>
                <a:chOff x="1248" y="3216"/>
                <a:chExt cx="817" cy="241"/>
              </a:xfrm>
            </p:grpSpPr>
            <p:sp>
              <p:nvSpPr>
                <p:cNvPr id="369716" name="Freeform 62"/>
                <p:cNvSpPr>
                  <a:spLocks/>
                </p:cNvSpPr>
                <p:nvPr/>
              </p:nvSpPr>
              <p:spPr bwMode="auto">
                <a:xfrm>
                  <a:off x="1248" y="3238"/>
                  <a:ext cx="817" cy="219"/>
                </a:xfrm>
                <a:custGeom>
                  <a:avLst/>
                  <a:gdLst>
                    <a:gd name="T0" fmla="*/ 769 w 817"/>
                    <a:gd name="T1" fmla="*/ 218 h 219"/>
                    <a:gd name="T2" fmla="*/ 721 w 817"/>
                    <a:gd name="T3" fmla="*/ 218 h 219"/>
                    <a:gd name="T4" fmla="*/ 670 w 817"/>
                    <a:gd name="T5" fmla="*/ 217 h 219"/>
                    <a:gd name="T6" fmla="*/ 623 w 817"/>
                    <a:gd name="T7" fmla="*/ 213 h 219"/>
                    <a:gd name="T8" fmla="*/ 569 w 817"/>
                    <a:gd name="T9" fmla="*/ 207 h 219"/>
                    <a:gd name="T10" fmla="*/ 516 w 817"/>
                    <a:gd name="T11" fmla="*/ 198 h 219"/>
                    <a:gd name="T12" fmla="*/ 461 w 817"/>
                    <a:gd name="T13" fmla="*/ 186 h 219"/>
                    <a:gd name="T14" fmla="*/ 413 w 817"/>
                    <a:gd name="T15" fmla="*/ 173 h 219"/>
                    <a:gd name="T16" fmla="*/ 366 w 817"/>
                    <a:gd name="T17" fmla="*/ 160 h 219"/>
                    <a:gd name="T18" fmla="*/ 319 w 817"/>
                    <a:gd name="T19" fmla="*/ 146 h 219"/>
                    <a:gd name="T20" fmla="*/ 274 w 817"/>
                    <a:gd name="T21" fmla="*/ 130 h 219"/>
                    <a:gd name="T22" fmla="*/ 231 w 817"/>
                    <a:gd name="T23" fmla="*/ 112 h 219"/>
                    <a:gd name="T24" fmla="*/ 195 w 817"/>
                    <a:gd name="T25" fmla="*/ 93 h 219"/>
                    <a:gd name="T26" fmla="*/ 172 w 817"/>
                    <a:gd name="T27" fmla="*/ 76 h 219"/>
                    <a:gd name="T28" fmla="*/ 27 w 817"/>
                    <a:gd name="T29" fmla="*/ 82 h 219"/>
                    <a:gd name="T30" fmla="*/ 72 w 817"/>
                    <a:gd name="T31" fmla="*/ 71 h 219"/>
                    <a:gd name="T32" fmla="*/ 108 w 817"/>
                    <a:gd name="T33" fmla="*/ 60 h 219"/>
                    <a:gd name="T34" fmla="*/ 137 w 817"/>
                    <a:gd name="T35" fmla="*/ 50 h 219"/>
                    <a:gd name="T36" fmla="*/ 167 w 817"/>
                    <a:gd name="T37" fmla="*/ 38 h 219"/>
                    <a:gd name="T38" fmla="*/ 201 w 817"/>
                    <a:gd name="T39" fmla="*/ 23 h 219"/>
                    <a:gd name="T40" fmla="*/ 232 w 817"/>
                    <a:gd name="T41" fmla="*/ 7 h 219"/>
                    <a:gd name="T42" fmla="*/ 258 w 817"/>
                    <a:gd name="T43" fmla="*/ 2 h 219"/>
                    <a:gd name="T44" fmla="*/ 285 w 817"/>
                    <a:gd name="T45" fmla="*/ 10 h 219"/>
                    <a:gd name="T46" fmla="*/ 320 w 817"/>
                    <a:gd name="T47" fmla="*/ 17 h 219"/>
                    <a:gd name="T48" fmla="*/ 351 w 817"/>
                    <a:gd name="T49" fmla="*/ 22 h 219"/>
                    <a:gd name="T50" fmla="*/ 386 w 817"/>
                    <a:gd name="T51" fmla="*/ 28 h 219"/>
                    <a:gd name="T52" fmla="*/ 422 w 817"/>
                    <a:gd name="T53" fmla="*/ 33 h 219"/>
                    <a:gd name="T54" fmla="*/ 458 w 817"/>
                    <a:gd name="T55" fmla="*/ 37 h 219"/>
                    <a:gd name="T56" fmla="*/ 491 w 817"/>
                    <a:gd name="T57" fmla="*/ 41 h 219"/>
                    <a:gd name="T58" fmla="*/ 537 w 817"/>
                    <a:gd name="T59" fmla="*/ 45 h 219"/>
                    <a:gd name="T60" fmla="*/ 371 w 817"/>
                    <a:gd name="T61" fmla="*/ 74 h 219"/>
                    <a:gd name="T62" fmla="*/ 410 w 817"/>
                    <a:gd name="T63" fmla="*/ 101 h 219"/>
                    <a:gd name="T64" fmla="*/ 439 w 817"/>
                    <a:gd name="T65" fmla="*/ 118 h 219"/>
                    <a:gd name="T66" fmla="*/ 483 w 817"/>
                    <a:gd name="T67" fmla="*/ 139 h 219"/>
                    <a:gd name="T68" fmla="*/ 535 w 817"/>
                    <a:gd name="T69" fmla="*/ 158 h 219"/>
                    <a:gd name="T70" fmla="*/ 583 w 817"/>
                    <a:gd name="T71" fmla="*/ 171 h 219"/>
                    <a:gd name="T72" fmla="*/ 618 w 817"/>
                    <a:gd name="T73" fmla="*/ 181 h 219"/>
                    <a:gd name="T74" fmla="*/ 670 w 817"/>
                    <a:gd name="T75" fmla="*/ 188 h 219"/>
                    <a:gd name="T76" fmla="*/ 733 w 817"/>
                    <a:gd name="T77" fmla="*/ 197 h 219"/>
                    <a:gd name="T78" fmla="*/ 816 w 817"/>
                    <a:gd name="T79" fmla="*/ 199 h 219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817"/>
                    <a:gd name="T121" fmla="*/ 0 h 219"/>
                    <a:gd name="T122" fmla="*/ 817 w 817"/>
                    <a:gd name="T123" fmla="*/ 219 h 219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817" h="219">
                      <a:moveTo>
                        <a:pt x="815" y="217"/>
                      </a:moveTo>
                      <a:lnTo>
                        <a:pt x="769" y="218"/>
                      </a:lnTo>
                      <a:lnTo>
                        <a:pt x="747" y="218"/>
                      </a:lnTo>
                      <a:lnTo>
                        <a:pt x="721" y="218"/>
                      </a:lnTo>
                      <a:lnTo>
                        <a:pt x="696" y="218"/>
                      </a:lnTo>
                      <a:lnTo>
                        <a:pt x="670" y="217"/>
                      </a:lnTo>
                      <a:lnTo>
                        <a:pt x="645" y="215"/>
                      </a:lnTo>
                      <a:lnTo>
                        <a:pt x="623" y="213"/>
                      </a:lnTo>
                      <a:lnTo>
                        <a:pt x="599" y="210"/>
                      </a:lnTo>
                      <a:lnTo>
                        <a:pt x="569" y="207"/>
                      </a:lnTo>
                      <a:lnTo>
                        <a:pt x="542" y="202"/>
                      </a:lnTo>
                      <a:lnTo>
                        <a:pt x="516" y="198"/>
                      </a:lnTo>
                      <a:lnTo>
                        <a:pt x="488" y="192"/>
                      </a:lnTo>
                      <a:lnTo>
                        <a:pt x="461" y="186"/>
                      </a:lnTo>
                      <a:lnTo>
                        <a:pt x="435" y="180"/>
                      </a:lnTo>
                      <a:lnTo>
                        <a:pt x="413" y="173"/>
                      </a:lnTo>
                      <a:lnTo>
                        <a:pt x="387" y="167"/>
                      </a:lnTo>
                      <a:lnTo>
                        <a:pt x="366" y="160"/>
                      </a:lnTo>
                      <a:lnTo>
                        <a:pt x="342" y="154"/>
                      </a:lnTo>
                      <a:lnTo>
                        <a:pt x="319" y="146"/>
                      </a:lnTo>
                      <a:lnTo>
                        <a:pt x="294" y="137"/>
                      </a:lnTo>
                      <a:lnTo>
                        <a:pt x="274" y="130"/>
                      </a:lnTo>
                      <a:lnTo>
                        <a:pt x="252" y="120"/>
                      </a:lnTo>
                      <a:lnTo>
                        <a:pt x="231" y="112"/>
                      </a:lnTo>
                      <a:lnTo>
                        <a:pt x="211" y="103"/>
                      </a:lnTo>
                      <a:lnTo>
                        <a:pt x="195" y="93"/>
                      </a:lnTo>
                      <a:lnTo>
                        <a:pt x="182" y="85"/>
                      </a:lnTo>
                      <a:lnTo>
                        <a:pt x="172" y="76"/>
                      </a:lnTo>
                      <a:lnTo>
                        <a:pt x="0" y="88"/>
                      </a:lnTo>
                      <a:lnTo>
                        <a:pt x="27" y="82"/>
                      </a:lnTo>
                      <a:lnTo>
                        <a:pt x="47" y="76"/>
                      </a:lnTo>
                      <a:lnTo>
                        <a:pt x="72" y="71"/>
                      </a:lnTo>
                      <a:lnTo>
                        <a:pt x="92" y="65"/>
                      </a:lnTo>
                      <a:lnTo>
                        <a:pt x="108" y="60"/>
                      </a:lnTo>
                      <a:lnTo>
                        <a:pt x="123" y="56"/>
                      </a:lnTo>
                      <a:lnTo>
                        <a:pt x="137" y="50"/>
                      </a:lnTo>
                      <a:lnTo>
                        <a:pt x="152" y="45"/>
                      </a:lnTo>
                      <a:lnTo>
                        <a:pt x="167" y="38"/>
                      </a:lnTo>
                      <a:lnTo>
                        <a:pt x="184" y="30"/>
                      </a:lnTo>
                      <a:lnTo>
                        <a:pt x="201" y="23"/>
                      </a:lnTo>
                      <a:lnTo>
                        <a:pt x="216" y="15"/>
                      </a:lnTo>
                      <a:lnTo>
                        <a:pt x="232" y="7"/>
                      </a:lnTo>
                      <a:lnTo>
                        <a:pt x="244" y="0"/>
                      </a:lnTo>
                      <a:lnTo>
                        <a:pt x="258" y="2"/>
                      </a:lnTo>
                      <a:lnTo>
                        <a:pt x="271" y="6"/>
                      </a:lnTo>
                      <a:lnTo>
                        <a:pt x="285" y="10"/>
                      </a:lnTo>
                      <a:lnTo>
                        <a:pt x="302" y="13"/>
                      </a:lnTo>
                      <a:lnTo>
                        <a:pt x="320" y="17"/>
                      </a:lnTo>
                      <a:lnTo>
                        <a:pt x="336" y="20"/>
                      </a:lnTo>
                      <a:lnTo>
                        <a:pt x="351" y="22"/>
                      </a:lnTo>
                      <a:lnTo>
                        <a:pt x="368" y="26"/>
                      </a:lnTo>
                      <a:lnTo>
                        <a:pt x="386" y="28"/>
                      </a:lnTo>
                      <a:lnTo>
                        <a:pt x="405" y="30"/>
                      </a:lnTo>
                      <a:lnTo>
                        <a:pt x="422" y="33"/>
                      </a:lnTo>
                      <a:lnTo>
                        <a:pt x="439" y="35"/>
                      </a:lnTo>
                      <a:lnTo>
                        <a:pt x="458" y="37"/>
                      </a:lnTo>
                      <a:lnTo>
                        <a:pt x="475" y="39"/>
                      </a:lnTo>
                      <a:lnTo>
                        <a:pt x="491" y="41"/>
                      </a:lnTo>
                      <a:lnTo>
                        <a:pt x="511" y="43"/>
                      </a:lnTo>
                      <a:lnTo>
                        <a:pt x="537" y="45"/>
                      </a:lnTo>
                      <a:lnTo>
                        <a:pt x="358" y="61"/>
                      </a:lnTo>
                      <a:lnTo>
                        <a:pt x="371" y="74"/>
                      </a:lnTo>
                      <a:lnTo>
                        <a:pt x="384" y="83"/>
                      </a:lnTo>
                      <a:lnTo>
                        <a:pt x="410" y="101"/>
                      </a:lnTo>
                      <a:lnTo>
                        <a:pt x="425" y="109"/>
                      </a:lnTo>
                      <a:lnTo>
                        <a:pt x="439" y="118"/>
                      </a:lnTo>
                      <a:lnTo>
                        <a:pt x="460" y="128"/>
                      </a:lnTo>
                      <a:lnTo>
                        <a:pt x="483" y="139"/>
                      </a:lnTo>
                      <a:lnTo>
                        <a:pt x="505" y="146"/>
                      </a:lnTo>
                      <a:lnTo>
                        <a:pt x="535" y="158"/>
                      </a:lnTo>
                      <a:lnTo>
                        <a:pt x="560" y="165"/>
                      </a:lnTo>
                      <a:lnTo>
                        <a:pt x="583" y="171"/>
                      </a:lnTo>
                      <a:lnTo>
                        <a:pt x="604" y="177"/>
                      </a:lnTo>
                      <a:lnTo>
                        <a:pt x="618" y="181"/>
                      </a:lnTo>
                      <a:lnTo>
                        <a:pt x="645" y="184"/>
                      </a:lnTo>
                      <a:lnTo>
                        <a:pt x="670" y="188"/>
                      </a:lnTo>
                      <a:lnTo>
                        <a:pt x="696" y="193"/>
                      </a:lnTo>
                      <a:lnTo>
                        <a:pt x="733" y="197"/>
                      </a:lnTo>
                      <a:lnTo>
                        <a:pt x="761" y="199"/>
                      </a:lnTo>
                      <a:lnTo>
                        <a:pt x="816" y="199"/>
                      </a:lnTo>
                      <a:lnTo>
                        <a:pt x="815" y="217"/>
                      </a:lnTo>
                    </a:path>
                  </a:pathLst>
                </a:custGeom>
                <a:solidFill>
                  <a:srgbClr val="0080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717" name="Freeform 63"/>
                <p:cNvSpPr>
                  <a:spLocks/>
                </p:cNvSpPr>
                <p:nvPr/>
              </p:nvSpPr>
              <p:spPr bwMode="auto">
                <a:xfrm>
                  <a:off x="1248" y="3216"/>
                  <a:ext cx="816" cy="226"/>
                </a:xfrm>
                <a:custGeom>
                  <a:avLst/>
                  <a:gdLst>
                    <a:gd name="T0" fmla="*/ 770 w 816"/>
                    <a:gd name="T1" fmla="*/ 225 h 226"/>
                    <a:gd name="T2" fmla="*/ 721 w 816"/>
                    <a:gd name="T3" fmla="*/ 225 h 226"/>
                    <a:gd name="T4" fmla="*/ 671 w 816"/>
                    <a:gd name="T5" fmla="*/ 223 h 226"/>
                    <a:gd name="T6" fmla="*/ 624 w 816"/>
                    <a:gd name="T7" fmla="*/ 219 h 226"/>
                    <a:gd name="T8" fmla="*/ 569 w 816"/>
                    <a:gd name="T9" fmla="*/ 213 h 226"/>
                    <a:gd name="T10" fmla="*/ 517 w 816"/>
                    <a:gd name="T11" fmla="*/ 203 h 226"/>
                    <a:gd name="T12" fmla="*/ 462 w 816"/>
                    <a:gd name="T13" fmla="*/ 191 h 226"/>
                    <a:gd name="T14" fmla="*/ 413 w 816"/>
                    <a:gd name="T15" fmla="*/ 178 h 226"/>
                    <a:gd name="T16" fmla="*/ 367 w 816"/>
                    <a:gd name="T17" fmla="*/ 165 h 226"/>
                    <a:gd name="T18" fmla="*/ 319 w 816"/>
                    <a:gd name="T19" fmla="*/ 151 h 226"/>
                    <a:gd name="T20" fmla="*/ 275 w 816"/>
                    <a:gd name="T21" fmla="*/ 134 h 226"/>
                    <a:gd name="T22" fmla="*/ 231 w 816"/>
                    <a:gd name="T23" fmla="*/ 115 h 226"/>
                    <a:gd name="T24" fmla="*/ 196 w 816"/>
                    <a:gd name="T25" fmla="*/ 96 h 226"/>
                    <a:gd name="T26" fmla="*/ 172 w 816"/>
                    <a:gd name="T27" fmla="*/ 78 h 226"/>
                    <a:gd name="T28" fmla="*/ 28 w 816"/>
                    <a:gd name="T29" fmla="*/ 84 h 226"/>
                    <a:gd name="T30" fmla="*/ 73 w 816"/>
                    <a:gd name="T31" fmla="*/ 73 h 226"/>
                    <a:gd name="T32" fmla="*/ 108 w 816"/>
                    <a:gd name="T33" fmla="*/ 61 h 226"/>
                    <a:gd name="T34" fmla="*/ 137 w 816"/>
                    <a:gd name="T35" fmla="*/ 51 h 226"/>
                    <a:gd name="T36" fmla="*/ 167 w 816"/>
                    <a:gd name="T37" fmla="*/ 39 h 226"/>
                    <a:gd name="T38" fmla="*/ 202 w 816"/>
                    <a:gd name="T39" fmla="*/ 24 h 226"/>
                    <a:gd name="T40" fmla="*/ 233 w 816"/>
                    <a:gd name="T41" fmla="*/ 7 h 226"/>
                    <a:gd name="T42" fmla="*/ 258 w 816"/>
                    <a:gd name="T43" fmla="*/ 3 h 226"/>
                    <a:gd name="T44" fmla="*/ 286 w 816"/>
                    <a:gd name="T45" fmla="*/ 10 h 226"/>
                    <a:gd name="T46" fmla="*/ 320 w 816"/>
                    <a:gd name="T47" fmla="*/ 18 h 226"/>
                    <a:gd name="T48" fmla="*/ 351 w 816"/>
                    <a:gd name="T49" fmla="*/ 23 h 226"/>
                    <a:gd name="T50" fmla="*/ 387 w 816"/>
                    <a:gd name="T51" fmla="*/ 28 h 226"/>
                    <a:gd name="T52" fmla="*/ 423 w 816"/>
                    <a:gd name="T53" fmla="*/ 34 h 226"/>
                    <a:gd name="T54" fmla="*/ 458 w 816"/>
                    <a:gd name="T55" fmla="*/ 38 h 226"/>
                    <a:gd name="T56" fmla="*/ 492 w 816"/>
                    <a:gd name="T57" fmla="*/ 42 h 226"/>
                    <a:gd name="T58" fmla="*/ 536 w 816"/>
                    <a:gd name="T59" fmla="*/ 46 h 226"/>
                    <a:gd name="T60" fmla="*/ 371 w 816"/>
                    <a:gd name="T61" fmla="*/ 76 h 226"/>
                    <a:gd name="T62" fmla="*/ 410 w 816"/>
                    <a:gd name="T63" fmla="*/ 104 h 226"/>
                    <a:gd name="T64" fmla="*/ 440 w 816"/>
                    <a:gd name="T65" fmla="*/ 121 h 226"/>
                    <a:gd name="T66" fmla="*/ 483 w 816"/>
                    <a:gd name="T67" fmla="*/ 143 h 226"/>
                    <a:gd name="T68" fmla="*/ 520 w 816"/>
                    <a:gd name="T69" fmla="*/ 160 h 226"/>
                    <a:gd name="T70" fmla="*/ 550 w 816"/>
                    <a:gd name="T71" fmla="*/ 173 h 226"/>
                    <a:gd name="T72" fmla="*/ 587 w 816"/>
                    <a:gd name="T73" fmla="*/ 186 h 226"/>
                    <a:gd name="T74" fmla="*/ 625 w 816"/>
                    <a:gd name="T75" fmla="*/ 197 h 226"/>
                    <a:gd name="T76" fmla="*/ 671 w 816"/>
                    <a:gd name="T77" fmla="*/ 206 h 226"/>
                    <a:gd name="T78" fmla="*/ 720 w 816"/>
                    <a:gd name="T79" fmla="*/ 213 h 226"/>
                    <a:gd name="T80" fmla="*/ 772 w 816"/>
                    <a:gd name="T81" fmla="*/ 219 h 22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816"/>
                    <a:gd name="T124" fmla="*/ 0 h 226"/>
                    <a:gd name="T125" fmla="*/ 816 w 816"/>
                    <a:gd name="T126" fmla="*/ 226 h 22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816" h="226">
                      <a:moveTo>
                        <a:pt x="815" y="223"/>
                      </a:moveTo>
                      <a:lnTo>
                        <a:pt x="770" y="225"/>
                      </a:lnTo>
                      <a:lnTo>
                        <a:pt x="748" y="225"/>
                      </a:lnTo>
                      <a:lnTo>
                        <a:pt x="721" y="225"/>
                      </a:lnTo>
                      <a:lnTo>
                        <a:pt x="696" y="224"/>
                      </a:lnTo>
                      <a:lnTo>
                        <a:pt x="671" y="223"/>
                      </a:lnTo>
                      <a:lnTo>
                        <a:pt x="646" y="221"/>
                      </a:lnTo>
                      <a:lnTo>
                        <a:pt x="624" y="219"/>
                      </a:lnTo>
                      <a:lnTo>
                        <a:pt x="599" y="217"/>
                      </a:lnTo>
                      <a:lnTo>
                        <a:pt x="569" y="213"/>
                      </a:lnTo>
                      <a:lnTo>
                        <a:pt x="542" y="208"/>
                      </a:lnTo>
                      <a:lnTo>
                        <a:pt x="517" y="203"/>
                      </a:lnTo>
                      <a:lnTo>
                        <a:pt x="489" y="198"/>
                      </a:lnTo>
                      <a:lnTo>
                        <a:pt x="462" y="191"/>
                      </a:lnTo>
                      <a:lnTo>
                        <a:pt x="435" y="185"/>
                      </a:lnTo>
                      <a:lnTo>
                        <a:pt x="413" y="178"/>
                      </a:lnTo>
                      <a:lnTo>
                        <a:pt x="387" y="172"/>
                      </a:lnTo>
                      <a:lnTo>
                        <a:pt x="367" y="165"/>
                      </a:lnTo>
                      <a:lnTo>
                        <a:pt x="342" y="158"/>
                      </a:lnTo>
                      <a:lnTo>
                        <a:pt x="319" y="151"/>
                      </a:lnTo>
                      <a:lnTo>
                        <a:pt x="295" y="141"/>
                      </a:lnTo>
                      <a:lnTo>
                        <a:pt x="275" y="134"/>
                      </a:lnTo>
                      <a:lnTo>
                        <a:pt x="252" y="124"/>
                      </a:lnTo>
                      <a:lnTo>
                        <a:pt x="231" y="115"/>
                      </a:lnTo>
                      <a:lnTo>
                        <a:pt x="212" y="106"/>
                      </a:lnTo>
                      <a:lnTo>
                        <a:pt x="196" y="96"/>
                      </a:lnTo>
                      <a:lnTo>
                        <a:pt x="183" y="88"/>
                      </a:lnTo>
                      <a:lnTo>
                        <a:pt x="172" y="78"/>
                      </a:lnTo>
                      <a:lnTo>
                        <a:pt x="0" y="91"/>
                      </a:lnTo>
                      <a:lnTo>
                        <a:pt x="28" y="84"/>
                      </a:lnTo>
                      <a:lnTo>
                        <a:pt x="48" y="78"/>
                      </a:lnTo>
                      <a:lnTo>
                        <a:pt x="73" y="73"/>
                      </a:lnTo>
                      <a:lnTo>
                        <a:pt x="92" y="67"/>
                      </a:lnTo>
                      <a:lnTo>
                        <a:pt x="108" y="61"/>
                      </a:lnTo>
                      <a:lnTo>
                        <a:pt x="124" y="57"/>
                      </a:lnTo>
                      <a:lnTo>
                        <a:pt x="137" y="51"/>
                      </a:lnTo>
                      <a:lnTo>
                        <a:pt x="152" y="46"/>
                      </a:lnTo>
                      <a:lnTo>
                        <a:pt x="167" y="39"/>
                      </a:lnTo>
                      <a:lnTo>
                        <a:pt x="184" y="31"/>
                      </a:lnTo>
                      <a:lnTo>
                        <a:pt x="202" y="24"/>
                      </a:lnTo>
                      <a:lnTo>
                        <a:pt x="217" y="16"/>
                      </a:lnTo>
                      <a:lnTo>
                        <a:pt x="233" y="7"/>
                      </a:lnTo>
                      <a:lnTo>
                        <a:pt x="245" y="0"/>
                      </a:lnTo>
                      <a:lnTo>
                        <a:pt x="258" y="3"/>
                      </a:lnTo>
                      <a:lnTo>
                        <a:pt x="272" y="7"/>
                      </a:lnTo>
                      <a:lnTo>
                        <a:pt x="286" y="10"/>
                      </a:lnTo>
                      <a:lnTo>
                        <a:pt x="303" y="14"/>
                      </a:lnTo>
                      <a:lnTo>
                        <a:pt x="320" y="18"/>
                      </a:lnTo>
                      <a:lnTo>
                        <a:pt x="336" y="21"/>
                      </a:lnTo>
                      <a:lnTo>
                        <a:pt x="351" y="23"/>
                      </a:lnTo>
                      <a:lnTo>
                        <a:pt x="368" y="26"/>
                      </a:lnTo>
                      <a:lnTo>
                        <a:pt x="387" y="28"/>
                      </a:lnTo>
                      <a:lnTo>
                        <a:pt x="406" y="31"/>
                      </a:lnTo>
                      <a:lnTo>
                        <a:pt x="423" y="34"/>
                      </a:lnTo>
                      <a:lnTo>
                        <a:pt x="440" y="36"/>
                      </a:lnTo>
                      <a:lnTo>
                        <a:pt x="458" y="38"/>
                      </a:lnTo>
                      <a:lnTo>
                        <a:pt x="476" y="40"/>
                      </a:lnTo>
                      <a:lnTo>
                        <a:pt x="492" y="42"/>
                      </a:lnTo>
                      <a:lnTo>
                        <a:pt x="511" y="44"/>
                      </a:lnTo>
                      <a:lnTo>
                        <a:pt x="536" y="46"/>
                      </a:lnTo>
                      <a:lnTo>
                        <a:pt x="359" y="63"/>
                      </a:lnTo>
                      <a:lnTo>
                        <a:pt x="371" y="76"/>
                      </a:lnTo>
                      <a:lnTo>
                        <a:pt x="384" y="86"/>
                      </a:lnTo>
                      <a:lnTo>
                        <a:pt x="410" y="104"/>
                      </a:lnTo>
                      <a:lnTo>
                        <a:pt x="425" y="113"/>
                      </a:lnTo>
                      <a:lnTo>
                        <a:pt x="440" y="121"/>
                      </a:lnTo>
                      <a:lnTo>
                        <a:pt x="467" y="135"/>
                      </a:lnTo>
                      <a:lnTo>
                        <a:pt x="483" y="143"/>
                      </a:lnTo>
                      <a:lnTo>
                        <a:pt x="503" y="153"/>
                      </a:lnTo>
                      <a:lnTo>
                        <a:pt x="520" y="160"/>
                      </a:lnTo>
                      <a:lnTo>
                        <a:pt x="535" y="167"/>
                      </a:lnTo>
                      <a:lnTo>
                        <a:pt x="550" y="173"/>
                      </a:lnTo>
                      <a:lnTo>
                        <a:pt x="567" y="180"/>
                      </a:lnTo>
                      <a:lnTo>
                        <a:pt x="587" y="186"/>
                      </a:lnTo>
                      <a:lnTo>
                        <a:pt x="606" y="191"/>
                      </a:lnTo>
                      <a:lnTo>
                        <a:pt x="625" y="197"/>
                      </a:lnTo>
                      <a:lnTo>
                        <a:pt x="649" y="202"/>
                      </a:lnTo>
                      <a:lnTo>
                        <a:pt x="671" y="206"/>
                      </a:lnTo>
                      <a:lnTo>
                        <a:pt x="696" y="209"/>
                      </a:lnTo>
                      <a:lnTo>
                        <a:pt x="720" y="213"/>
                      </a:lnTo>
                      <a:lnTo>
                        <a:pt x="745" y="216"/>
                      </a:lnTo>
                      <a:lnTo>
                        <a:pt x="772" y="219"/>
                      </a:lnTo>
                      <a:lnTo>
                        <a:pt x="815" y="223"/>
                      </a:lnTo>
                    </a:path>
                  </a:pathLst>
                </a:custGeom>
                <a:solidFill>
                  <a:srgbClr val="00FF00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9707" name="Rectangle 64"/>
          <p:cNvSpPr>
            <a:spLocks noChangeArrowheads="1"/>
          </p:cNvSpPr>
          <p:nvPr/>
        </p:nvSpPr>
        <p:spPr bwMode="auto">
          <a:xfrm>
            <a:off x="2289175" y="3576638"/>
            <a:ext cx="19605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1" lang="en-US" altLang="zh-TW" sz="2400" b="0">
                <a:solidFill>
                  <a:schemeClr val="folHlink"/>
                </a:solidFill>
                <a:ea typeface="PMingLiU" pitchFamily="18" charset="-120"/>
              </a:rPr>
              <a:t>Network </a:t>
            </a:r>
          </a:p>
          <a:p>
            <a:pPr algn="ctr" eaLnBrk="0" hangingPunct="0">
              <a:lnSpc>
                <a:spcPct val="80000"/>
              </a:lnSpc>
            </a:pPr>
            <a:r>
              <a:rPr kumimoji="1" lang="en-US" altLang="zh-TW" sz="2400" b="0">
                <a:solidFill>
                  <a:schemeClr val="folHlink"/>
                </a:solidFill>
                <a:ea typeface="PMingLiU" pitchFamily="18" charset="-120"/>
              </a:rPr>
              <a:t>Management</a:t>
            </a:r>
          </a:p>
          <a:p>
            <a:pPr algn="ctr" eaLnBrk="0" hangingPunct="0">
              <a:lnSpc>
                <a:spcPct val="80000"/>
              </a:lnSpc>
            </a:pPr>
            <a:r>
              <a:rPr kumimoji="1" lang="en-US" altLang="zh-TW" sz="2400" b="0">
                <a:solidFill>
                  <a:schemeClr val="folHlink"/>
                </a:solidFill>
                <a:ea typeface="PMingLiU" pitchFamily="18" charset="-120"/>
              </a:rPr>
              <a:t>Protocol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300038" y="3684588"/>
            <a:ext cx="620712" cy="2555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162</a:t>
            </a:r>
          </a:p>
        </p:txBody>
      </p:sp>
      <p:sp>
        <p:nvSpPr>
          <p:cNvPr id="60" name="椭圆 59"/>
          <p:cNvSpPr/>
          <p:nvPr/>
        </p:nvSpPr>
        <p:spPr bwMode="auto">
          <a:xfrm>
            <a:off x="4572000" y="3648075"/>
            <a:ext cx="547688" cy="2555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161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7237413" y="3684588"/>
            <a:ext cx="547687" cy="2555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161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EA022-4362-47A1-B58C-C33C4D03012E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SNMP Protocol Capabilities</a:t>
            </a:r>
            <a:endParaRPr lang="en-US" altLang="zh-CN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folHlink"/>
                </a:solidFill>
              </a:rPr>
              <a:t>Get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Manager retrieves the values of </a:t>
            </a:r>
            <a:r>
              <a:rPr lang="en-US" altLang="zh-TW" sz="2400" dirty="0" smtClean="0">
                <a:latin typeface="Comic Sans MS" pitchFamily="66" charset="0"/>
              </a:rPr>
              <a:t>objects</a:t>
            </a:r>
            <a:r>
              <a:rPr lang="en-US" altLang="zh-TW" sz="2400" dirty="0" smtClean="0"/>
              <a:t> in the </a:t>
            </a:r>
            <a:r>
              <a:rPr lang="en-US" altLang="zh-TW" sz="2400" dirty="0" smtClean="0">
                <a:latin typeface="Comic Sans MS" pitchFamily="66" charset="0"/>
              </a:rPr>
              <a:t>MIB</a:t>
            </a:r>
            <a:r>
              <a:rPr lang="en-US" altLang="zh-TW" sz="2400" dirty="0" smtClean="0"/>
              <a:t> of an agent</a:t>
            </a:r>
          </a:p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folHlink"/>
                </a:solidFill>
              </a:rPr>
              <a:t>Get-Next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Retrieve the values of  the </a:t>
            </a:r>
            <a:r>
              <a:rPr lang="en-US" altLang="zh-TW" sz="2400" dirty="0" smtClean="0">
                <a:latin typeface="Comic Sans MS" pitchFamily="66" charset="0"/>
              </a:rPr>
              <a:t>next objects</a:t>
            </a:r>
            <a:r>
              <a:rPr lang="en-US" altLang="zh-TW" sz="2400" dirty="0" smtClean="0"/>
              <a:t> in the </a:t>
            </a:r>
            <a:r>
              <a:rPr lang="en-US" altLang="zh-TW" sz="2400" dirty="0" smtClean="0">
                <a:latin typeface="Comic Sans MS" pitchFamily="66" charset="0"/>
              </a:rPr>
              <a:t>MIB</a:t>
            </a:r>
            <a:r>
              <a:rPr lang="en-US" altLang="zh-TW" sz="2400" dirty="0" smtClean="0"/>
              <a:t> of an agent</a:t>
            </a:r>
          </a:p>
          <a:p>
            <a:pPr lvl="3" eaLnBrk="1" hangingPunct="1">
              <a:defRPr/>
            </a:pPr>
            <a:endParaRPr lang="en-US" altLang="zh-TW" sz="1600" dirty="0" smtClean="0"/>
          </a:p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folHlink"/>
                </a:solidFill>
              </a:rPr>
              <a:t>Set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Manager updates the values of </a:t>
            </a:r>
            <a:r>
              <a:rPr lang="en-US" altLang="zh-TW" sz="2400" dirty="0" smtClean="0">
                <a:latin typeface="Comic Sans MS" pitchFamily="66" charset="0"/>
              </a:rPr>
              <a:t>objects</a:t>
            </a:r>
            <a:r>
              <a:rPr lang="en-US" altLang="zh-TW" sz="2400" dirty="0" smtClean="0"/>
              <a:t> in the </a:t>
            </a:r>
            <a:r>
              <a:rPr lang="en-US" altLang="zh-TW" sz="2400" dirty="0" smtClean="0">
                <a:latin typeface="Comic Sans MS" pitchFamily="66" charset="0"/>
              </a:rPr>
              <a:t>MIB</a:t>
            </a:r>
            <a:r>
              <a:rPr lang="en-US" altLang="zh-TW" sz="2400" dirty="0" smtClean="0"/>
              <a:t> of an agent</a:t>
            </a:r>
          </a:p>
          <a:p>
            <a:pPr lvl="3" eaLnBrk="1" hangingPunct="1">
              <a:defRPr/>
            </a:pPr>
            <a:endParaRPr lang="en-US" altLang="zh-TW" sz="1600" dirty="0" smtClean="0"/>
          </a:p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folHlink"/>
                </a:solidFill>
              </a:rPr>
              <a:t>Trap (Notify)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Agent reports extraordinary </a:t>
            </a:r>
            <a:r>
              <a:rPr lang="en-US" altLang="zh-TW" sz="2400" dirty="0" smtClean="0">
                <a:latin typeface="Comic Sans MS" pitchFamily="66" charset="0"/>
              </a:rPr>
              <a:t>events</a:t>
            </a:r>
            <a:r>
              <a:rPr lang="en-US" altLang="zh-TW" sz="2400" dirty="0" smtClean="0"/>
              <a:t> to the manager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5729D-0863-4852-9518-F1887A79AB5B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SNMP v3 Message</a:t>
            </a:r>
          </a:p>
        </p:txBody>
      </p:sp>
      <p:pic>
        <p:nvPicPr>
          <p:cNvPr id="37273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1343025"/>
            <a:ext cx="2584450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2740" name="Line 7"/>
          <p:cNvSpPr>
            <a:spLocks noChangeShapeType="1"/>
          </p:cNvSpPr>
          <p:nvPr/>
        </p:nvSpPr>
        <p:spPr bwMode="auto">
          <a:xfrm>
            <a:off x="611188" y="1341438"/>
            <a:ext cx="0" cy="529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741" name="Text Box 8"/>
          <p:cNvSpPr txBox="1">
            <a:spLocks noChangeArrowheads="1"/>
          </p:cNvSpPr>
          <p:nvPr/>
        </p:nvSpPr>
        <p:spPr bwMode="auto">
          <a:xfrm>
            <a:off x="3543300" y="1257300"/>
            <a:ext cx="5021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Differentiate message processing, v1, v2c, v3</a:t>
            </a:r>
          </a:p>
        </p:txBody>
      </p:sp>
      <p:sp>
        <p:nvSpPr>
          <p:cNvPr id="128007" name="Text Box 9"/>
          <p:cNvSpPr txBox="1">
            <a:spLocks noChangeArrowheads="1"/>
          </p:cNvSpPr>
          <p:nvPr/>
        </p:nvSpPr>
        <p:spPr bwMode="auto">
          <a:xfrm>
            <a:off x="3527425" y="1627188"/>
            <a:ext cx="4029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</a:rPr>
              <a:t>SNMP processing</a:t>
            </a:r>
          </a:p>
          <a:p>
            <a:endParaRPr lang="en-US" altLang="zh-CN" sz="1000" b="0">
              <a:solidFill>
                <a:srgbClr val="0000FF"/>
              </a:solidFill>
            </a:endParaRPr>
          </a:p>
          <a:p>
            <a:r>
              <a:rPr lang="en-US" altLang="zh-CN" b="0">
                <a:solidFill>
                  <a:srgbClr val="0000FF"/>
                </a:solidFill>
              </a:rPr>
              <a:t>msgID matches response messages</a:t>
            </a:r>
            <a:br>
              <a:rPr lang="en-US" altLang="zh-CN" b="0">
                <a:solidFill>
                  <a:srgbClr val="0000FF"/>
                </a:solidFill>
              </a:rPr>
            </a:br>
            <a:r>
              <a:rPr lang="en-US" altLang="zh-CN" b="0">
                <a:solidFill>
                  <a:srgbClr val="0000FF"/>
                </a:solidFill>
              </a:rPr>
              <a:t>to request messages</a:t>
            </a:r>
          </a:p>
        </p:txBody>
      </p:sp>
      <p:sp>
        <p:nvSpPr>
          <p:cNvPr id="128008" name="Text Box 10"/>
          <p:cNvSpPr txBox="1">
            <a:spLocks noChangeArrowheads="1"/>
          </p:cNvSpPr>
          <p:nvPr/>
        </p:nvSpPr>
        <p:spPr bwMode="auto">
          <a:xfrm>
            <a:off x="3527425" y="3284538"/>
            <a:ext cx="2003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Security support</a:t>
            </a:r>
          </a:p>
        </p:txBody>
      </p:sp>
      <p:sp>
        <p:nvSpPr>
          <p:cNvPr id="128009" name="Text Box 11"/>
          <p:cNvSpPr txBox="1">
            <a:spLocks noChangeArrowheads="1"/>
          </p:cNvSpPr>
          <p:nvPr/>
        </p:nvSpPr>
        <p:spPr bwMode="auto">
          <a:xfrm>
            <a:off x="3527425" y="4257675"/>
            <a:ext cx="177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Access control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527425" y="5291138"/>
            <a:ext cx="3738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Control fields + Variable bindings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664C9-22C0-44CD-9192-CAEBDB5F7CE9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SNMP Operation Example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3289300" y="2889250"/>
            <a:ext cx="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565275" y="4918075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4891088" y="3824288"/>
            <a:ext cx="1587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H="1">
            <a:off x="6477000" y="2679700"/>
            <a:ext cx="444500" cy="2111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011363" y="43434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1941513" y="2865438"/>
            <a:ext cx="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733800" y="3300413"/>
            <a:ext cx="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1530350" y="4343400"/>
            <a:ext cx="5649913" cy="111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3063875" y="436245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664075" y="436245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6161088" y="4344988"/>
            <a:ext cx="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186488" y="2854325"/>
            <a:ext cx="0" cy="4333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4675188" y="277495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3487738" y="3892550"/>
            <a:ext cx="0" cy="4810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1414463" y="3311525"/>
            <a:ext cx="5268912" cy="142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75" name="Oval 19"/>
          <p:cNvSpPr>
            <a:spLocks noChangeArrowheads="1"/>
          </p:cNvSpPr>
          <p:nvPr/>
        </p:nvSpPr>
        <p:spPr bwMode="auto">
          <a:xfrm>
            <a:off x="563563" y="5251450"/>
            <a:ext cx="1524000" cy="685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 b="0">
                <a:solidFill>
                  <a:srgbClr val="FFFF00"/>
                </a:solidFill>
                <a:ea typeface="PMingLiU" pitchFamily="18" charset="-120"/>
              </a:rPr>
              <a:t>Internet</a:t>
            </a:r>
            <a:endParaRPr kumimoji="1" lang="en-US" altLang="zh-TW" sz="2400" b="0">
              <a:ea typeface="PMingLiU" pitchFamily="18" charset="-120"/>
            </a:endParaRPr>
          </a:p>
        </p:txBody>
      </p:sp>
      <p:pic>
        <p:nvPicPr>
          <p:cNvPr id="9237" name="Picture 2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7713" y="3644900"/>
            <a:ext cx="76358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8" name="Picture 2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8513" y="2809875"/>
            <a:ext cx="68738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9" name="Picture 2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63675" y="2130425"/>
            <a:ext cx="89693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23"/>
          <p:cNvGraphicFramePr>
            <a:graphicFrameLocks/>
          </p:cNvGraphicFramePr>
          <p:nvPr/>
        </p:nvGraphicFramePr>
        <p:xfrm>
          <a:off x="4513263" y="3659188"/>
          <a:ext cx="763587" cy="350837"/>
        </p:xfrm>
        <a:graphic>
          <a:graphicData uri="http://schemas.openxmlformats.org/presentationml/2006/ole">
            <p:oleObj spid="_x0000_s9218" name="多媒體項目" r:id="rId6" imgW="6026040" imgH="2573280" progId="">
              <p:embed/>
            </p:oleObj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5181600" y="3556000"/>
            <a:ext cx="11541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TW" sz="2000" b="0">
                <a:ea typeface="全真顏體"/>
                <a:cs typeface="全真顏體"/>
              </a:rPr>
              <a:t>RMON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2000" b="0">
                <a:ea typeface="全真顏體"/>
                <a:cs typeface="全真顏體"/>
              </a:rPr>
              <a:t>Device</a:t>
            </a:r>
          </a:p>
        </p:txBody>
      </p: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4122738" y="4565650"/>
            <a:ext cx="993775" cy="642938"/>
            <a:chOff x="3374" y="3688"/>
            <a:chExt cx="626" cy="405"/>
          </a:xfrm>
        </p:grpSpPr>
        <p:pic>
          <p:nvPicPr>
            <p:cNvPr id="389180" name="Picture 26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74" y="3688"/>
              <a:ext cx="57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181" name="Text Box 27"/>
            <p:cNvSpPr txBox="1">
              <a:spLocks noChangeArrowheads="1"/>
            </p:cNvSpPr>
            <p:nvPr/>
          </p:nvSpPr>
          <p:spPr bwMode="auto">
            <a:xfrm>
              <a:off x="3498" y="3760"/>
              <a:ext cx="5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200" b="0">
                  <a:latin typeface="Times New Roman" pitchFamily="18" charset="0"/>
                  <a:ea typeface="全真顏體"/>
                  <a:cs typeface="全真顏體"/>
                </a:rPr>
                <a:t>UNIX</a:t>
              </a:r>
            </a:p>
          </p:txBody>
        </p:sp>
      </p:grpSp>
      <p:grpSp>
        <p:nvGrpSpPr>
          <p:cNvPr id="9242" name="Group 28"/>
          <p:cNvGrpSpPr>
            <a:grpSpLocks/>
          </p:cNvGrpSpPr>
          <p:nvPr/>
        </p:nvGrpSpPr>
        <p:grpSpPr bwMode="auto">
          <a:xfrm>
            <a:off x="1285875" y="4595813"/>
            <a:ext cx="1031875" cy="519112"/>
            <a:chOff x="805" y="3044"/>
            <a:chExt cx="650" cy="327"/>
          </a:xfrm>
        </p:grpSpPr>
        <p:grpSp>
          <p:nvGrpSpPr>
            <p:cNvPr id="389170" name="Group 29"/>
            <p:cNvGrpSpPr>
              <a:grpSpLocks/>
            </p:cNvGrpSpPr>
            <p:nvPr/>
          </p:nvGrpSpPr>
          <p:grpSpPr bwMode="auto">
            <a:xfrm>
              <a:off x="830" y="3083"/>
              <a:ext cx="625" cy="241"/>
              <a:chOff x="3450" y="2438"/>
              <a:chExt cx="625" cy="241"/>
            </a:xfrm>
          </p:grpSpPr>
          <p:grpSp>
            <p:nvGrpSpPr>
              <p:cNvPr id="389172" name="Group 30"/>
              <p:cNvGrpSpPr>
                <a:grpSpLocks/>
              </p:cNvGrpSpPr>
              <p:nvPr/>
            </p:nvGrpSpPr>
            <p:grpSpPr bwMode="auto">
              <a:xfrm>
                <a:off x="3450" y="2438"/>
                <a:ext cx="625" cy="241"/>
                <a:chOff x="3450" y="2438"/>
                <a:chExt cx="625" cy="241"/>
              </a:xfrm>
            </p:grpSpPr>
            <p:sp>
              <p:nvSpPr>
                <p:cNvPr id="6594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0" y="2446"/>
                  <a:ext cx="416" cy="10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rgbClr val="66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488" name="Freeform 32"/>
                <p:cNvSpPr>
                  <a:spLocks/>
                </p:cNvSpPr>
                <p:nvPr/>
              </p:nvSpPr>
              <p:spPr bwMode="auto">
                <a:xfrm>
                  <a:off x="3450" y="2438"/>
                  <a:ext cx="625" cy="12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432" y="120"/>
                    </a:cxn>
                    <a:cxn ang="0">
                      <a:pos x="624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625" h="12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432" y="120"/>
                      </a:lnTo>
                      <a:lnTo>
                        <a:pt x="624" y="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489" name="Freeform 33"/>
                <p:cNvSpPr>
                  <a:spLocks/>
                </p:cNvSpPr>
                <p:nvPr/>
              </p:nvSpPr>
              <p:spPr bwMode="auto">
                <a:xfrm>
                  <a:off x="3450" y="2558"/>
                  <a:ext cx="625" cy="12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432" y="120"/>
                    </a:cxn>
                    <a:cxn ang="0">
                      <a:pos x="624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625" h="12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432" y="120"/>
                      </a:lnTo>
                      <a:lnTo>
                        <a:pt x="624" y="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490" name="Rectangle 34"/>
                <p:cNvSpPr>
                  <a:spLocks noChangeArrowheads="1"/>
                </p:cNvSpPr>
                <p:nvPr/>
              </p:nvSpPr>
              <p:spPr bwMode="auto">
                <a:xfrm>
                  <a:off x="3458" y="2566"/>
                  <a:ext cx="416" cy="10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rgbClr val="66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491" name="Freeform 35"/>
                <p:cNvSpPr>
                  <a:spLocks/>
                </p:cNvSpPr>
                <p:nvPr/>
              </p:nvSpPr>
              <p:spPr bwMode="auto">
                <a:xfrm>
                  <a:off x="3882" y="2438"/>
                  <a:ext cx="193" cy="24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0" y="240"/>
                    </a:cxn>
                    <a:cxn ang="0">
                      <a:pos x="192" y="12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193" h="24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0" y="240"/>
                      </a:lnTo>
                      <a:lnTo>
                        <a:pt x="192" y="12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89173" name="Line 36"/>
              <p:cNvSpPr>
                <a:spLocks noChangeShapeType="1"/>
              </p:cNvSpPr>
              <p:nvPr/>
            </p:nvSpPr>
            <p:spPr bwMode="auto">
              <a:xfrm>
                <a:off x="3450" y="264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66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174" name="Line 37"/>
              <p:cNvSpPr>
                <a:spLocks noChangeShapeType="1"/>
              </p:cNvSpPr>
              <p:nvPr/>
            </p:nvSpPr>
            <p:spPr bwMode="auto">
              <a:xfrm>
                <a:off x="3760" y="2600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66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171" name="Rectangle 38"/>
            <p:cNvSpPr>
              <a:spLocks noChangeArrowheads="1"/>
            </p:cNvSpPr>
            <p:nvPr/>
          </p:nvSpPr>
          <p:spPr bwMode="auto">
            <a:xfrm>
              <a:off x="805" y="304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800" b="0">
                  <a:solidFill>
                    <a:srgbClr val="FFFF00"/>
                  </a:solidFill>
                  <a:latin typeface="Book Antiqua"/>
                  <a:ea typeface="PMingLiU" pitchFamily="18" charset="-120"/>
                </a:rPr>
                <a:t>.</a:t>
              </a:r>
              <a:r>
                <a:rPr kumimoji="1" lang="en-US" altLang="zh-TW" sz="2800" b="0">
                  <a:solidFill>
                    <a:srgbClr val="CC0000"/>
                  </a:solidFill>
                  <a:latin typeface="Book Antiqua"/>
                  <a:ea typeface="PMingLiU" pitchFamily="18" charset="-120"/>
                </a:rPr>
                <a:t>.</a:t>
              </a:r>
              <a:r>
                <a:rPr kumimoji="1" lang="en-US" altLang="zh-TW" sz="2800" b="0">
                  <a:solidFill>
                    <a:srgbClr val="009900"/>
                  </a:solidFill>
                  <a:latin typeface="Book Antiqua"/>
                  <a:ea typeface="PMingLiU" pitchFamily="18" charset="-120"/>
                </a:rPr>
                <a:t>..</a:t>
              </a:r>
            </a:p>
          </p:txBody>
        </p:sp>
      </p:grpSp>
      <p:grpSp>
        <p:nvGrpSpPr>
          <p:cNvPr id="9243" name="Group 39"/>
          <p:cNvGrpSpPr>
            <a:grpSpLocks/>
          </p:cNvGrpSpPr>
          <p:nvPr/>
        </p:nvGrpSpPr>
        <p:grpSpPr bwMode="auto">
          <a:xfrm>
            <a:off x="6664325" y="2190750"/>
            <a:ext cx="1311275" cy="823913"/>
            <a:chOff x="4265" y="1528"/>
            <a:chExt cx="826" cy="519"/>
          </a:xfrm>
        </p:grpSpPr>
        <p:sp>
          <p:nvSpPr>
            <p:cNvPr id="389167" name="Oval 40"/>
            <p:cNvSpPr>
              <a:spLocks noChangeArrowheads="1"/>
            </p:cNvSpPr>
            <p:nvPr/>
          </p:nvSpPr>
          <p:spPr bwMode="auto">
            <a:xfrm>
              <a:off x="4265" y="1528"/>
              <a:ext cx="826" cy="519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389168" name="Oval 41"/>
            <p:cNvSpPr>
              <a:spLocks noChangeArrowheads="1"/>
            </p:cNvSpPr>
            <p:nvPr/>
          </p:nvSpPr>
          <p:spPr bwMode="auto">
            <a:xfrm>
              <a:off x="4316" y="1575"/>
              <a:ext cx="723" cy="423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389169" name="Text Box 42"/>
            <p:cNvSpPr txBox="1">
              <a:spLocks noChangeArrowheads="1"/>
            </p:cNvSpPr>
            <p:nvPr/>
          </p:nvSpPr>
          <p:spPr bwMode="auto">
            <a:xfrm>
              <a:off x="4396" y="1643"/>
              <a:ext cx="6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0">
                  <a:ea typeface="全真顏體"/>
                  <a:cs typeface="全真顏體"/>
                </a:rPr>
                <a:t>FDDI</a:t>
              </a:r>
            </a:p>
          </p:txBody>
        </p:sp>
      </p:grpSp>
      <p:pic>
        <p:nvPicPr>
          <p:cNvPr id="9244" name="Picture 43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68613" y="4581525"/>
            <a:ext cx="4143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45" name="Group 44"/>
          <p:cNvGrpSpPr>
            <a:grpSpLocks/>
          </p:cNvGrpSpPr>
          <p:nvPr/>
        </p:nvGrpSpPr>
        <p:grpSpPr bwMode="auto">
          <a:xfrm>
            <a:off x="5056188" y="5441950"/>
            <a:ext cx="993775" cy="642938"/>
            <a:chOff x="3374" y="3688"/>
            <a:chExt cx="626" cy="405"/>
          </a:xfrm>
        </p:grpSpPr>
        <p:pic>
          <p:nvPicPr>
            <p:cNvPr id="389165" name="Picture 4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74" y="3688"/>
              <a:ext cx="57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166" name="Text Box 46"/>
            <p:cNvSpPr txBox="1">
              <a:spLocks noChangeArrowheads="1"/>
            </p:cNvSpPr>
            <p:nvPr/>
          </p:nvSpPr>
          <p:spPr bwMode="auto">
            <a:xfrm>
              <a:off x="3498" y="3760"/>
              <a:ext cx="5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1200" b="0">
                  <a:solidFill>
                    <a:schemeClr val="bg2"/>
                  </a:solidFill>
                  <a:latin typeface="Times New Roman" pitchFamily="18" charset="0"/>
                  <a:ea typeface="全真顏體"/>
                  <a:cs typeface="全真顏體"/>
                </a:rPr>
                <a:t>UNIX</a:t>
              </a:r>
            </a:p>
          </p:txBody>
        </p:sp>
      </p:grpSp>
      <p:grpSp>
        <p:nvGrpSpPr>
          <p:cNvPr id="9246" name="Group 47"/>
          <p:cNvGrpSpPr>
            <a:grpSpLocks/>
          </p:cNvGrpSpPr>
          <p:nvPr/>
        </p:nvGrpSpPr>
        <p:grpSpPr bwMode="auto">
          <a:xfrm>
            <a:off x="6529388" y="5443538"/>
            <a:ext cx="914400" cy="696912"/>
            <a:chOff x="1183" y="3499"/>
            <a:chExt cx="694" cy="521"/>
          </a:xfrm>
        </p:grpSpPr>
        <p:sp>
          <p:nvSpPr>
            <p:cNvPr id="10040" name="Freeform 48"/>
            <p:cNvSpPr>
              <a:spLocks/>
            </p:cNvSpPr>
            <p:nvPr/>
          </p:nvSpPr>
          <p:spPr bwMode="auto">
            <a:xfrm>
              <a:off x="1377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" name="Freeform 49"/>
            <p:cNvSpPr>
              <a:spLocks/>
            </p:cNvSpPr>
            <p:nvPr/>
          </p:nvSpPr>
          <p:spPr bwMode="auto">
            <a:xfrm>
              <a:off x="1393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" name="Freeform 50"/>
            <p:cNvSpPr>
              <a:spLocks/>
            </p:cNvSpPr>
            <p:nvPr/>
          </p:nvSpPr>
          <p:spPr bwMode="auto">
            <a:xfrm>
              <a:off x="1408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" name="Freeform 51"/>
            <p:cNvSpPr>
              <a:spLocks/>
            </p:cNvSpPr>
            <p:nvPr/>
          </p:nvSpPr>
          <p:spPr bwMode="auto">
            <a:xfrm>
              <a:off x="1423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" name="Freeform 52"/>
            <p:cNvSpPr>
              <a:spLocks/>
            </p:cNvSpPr>
            <p:nvPr/>
          </p:nvSpPr>
          <p:spPr bwMode="auto">
            <a:xfrm>
              <a:off x="1439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" name="Freeform 53"/>
            <p:cNvSpPr>
              <a:spLocks/>
            </p:cNvSpPr>
            <p:nvPr/>
          </p:nvSpPr>
          <p:spPr bwMode="auto">
            <a:xfrm>
              <a:off x="1183" y="3895"/>
              <a:ext cx="475" cy="49"/>
            </a:xfrm>
            <a:custGeom>
              <a:avLst/>
              <a:gdLst>
                <a:gd name="T0" fmla="*/ 0 w 475"/>
                <a:gd name="T1" fmla="*/ 48 h 49"/>
                <a:gd name="T2" fmla="*/ 0 w 475"/>
                <a:gd name="T3" fmla="*/ 0 h 49"/>
                <a:gd name="T4" fmla="*/ 474 w 475"/>
                <a:gd name="T5" fmla="*/ 0 h 49"/>
                <a:gd name="T6" fmla="*/ 474 w 475"/>
                <a:gd name="T7" fmla="*/ 48 h 49"/>
                <a:gd name="T8" fmla="*/ 0 w 475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49"/>
                <a:gd name="T17" fmla="*/ 475 w 47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49">
                  <a:moveTo>
                    <a:pt x="0" y="48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48"/>
                  </a:lnTo>
                  <a:lnTo>
                    <a:pt x="0" y="48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" name="Freeform 54"/>
            <p:cNvSpPr>
              <a:spLocks/>
            </p:cNvSpPr>
            <p:nvPr/>
          </p:nvSpPr>
          <p:spPr bwMode="auto">
            <a:xfrm>
              <a:off x="1622" y="3844"/>
              <a:ext cx="134" cy="111"/>
            </a:xfrm>
            <a:custGeom>
              <a:avLst/>
              <a:gdLst>
                <a:gd name="T0" fmla="*/ 0 w 134"/>
                <a:gd name="T1" fmla="*/ 0 h 111"/>
                <a:gd name="T2" fmla="*/ 16 w 134"/>
                <a:gd name="T3" fmla="*/ 0 h 111"/>
                <a:gd name="T4" fmla="*/ 31 w 134"/>
                <a:gd name="T5" fmla="*/ 2 h 111"/>
                <a:gd name="T6" fmla="*/ 45 w 134"/>
                <a:gd name="T7" fmla="*/ 7 h 111"/>
                <a:gd name="T8" fmla="*/ 57 w 134"/>
                <a:gd name="T9" fmla="*/ 10 h 111"/>
                <a:gd name="T10" fmla="*/ 71 w 134"/>
                <a:gd name="T11" fmla="*/ 14 h 111"/>
                <a:gd name="T12" fmla="*/ 84 w 134"/>
                <a:gd name="T13" fmla="*/ 17 h 111"/>
                <a:gd name="T14" fmla="*/ 91 w 134"/>
                <a:gd name="T15" fmla="*/ 19 h 111"/>
                <a:gd name="T16" fmla="*/ 94 w 134"/>
                <a:gd name="T17" fmla="*/ 20 h 111"/>
                <a:gd name="T18" fmla="*/ 97 w 134"/>
                <a:gd name="T19" fmla="*/ 22 h 111"/>
                <a:gd name="T20" fmla="*/ 100 w 134"/>
                <a:gd name="T21" fmla="*/ 24 h 111"/>
                <a:gd name="T22" fmla="*/ 101 w 134"/>
                <a:gd name="T23" fmla="*/ 26 h 111"/>
                <a:gd name="T24" fmla="*/ 102 w 134"/>
                <a:gd name="T25" fmla="*/ 28 h 111"/>
                <a:gd name="T26" fmla="*/ 103 w 134"/>
                <a:gd name="T27" fmla="*/ 30 h 111"/>
                <a:gd name="T28" fmla="*/ 103 w 134"/>
                <a:gd name="T29" fmla="*/ 32 h 111"/>
                <a:gd name="T30" fmla="*/ 102 w 134"/>
                <a:gd name="T31" fmla="*/ 34 h 111"/>
                <a:gd name="T32" fmla="*/ 101 w 134"/>
                <a:gd name="T33" fmla="*/ 35 h 111"/>
                <a:gd name="T34" fmla="*/ 96 w 134"/>
                <a:gd name="T35" fmla="*/ 38 h 111"/>
                <a:gd name="T36" fmla="*/ 88 w 134"/>
                <a:gd name="T37" fmla="*/ 41 h 111"/>
                <a:gd name="T38" fmla="*/ 79 w 134"/>
                <a:gd name="T39" fmla="*/ 43 h 111"/>
                <a:gd name="T40" fmla="*/ 76 w 134"/>
                <a:gd name="T41" fmla="*/ 45 h 111"/>
                <a:gd name="T42" fmla="*/ 73 w 134"/>
                <a:gd name="T43" fmla="*/ 47 h 111"/>
                <a:gd name="T44" fmla="*/ 69 w 134"/>
                <a:gd name="T45" fmla="*/ 49 h 111"/>
                <a:gd name="T46" fmla="*/ 68 w 134"/>
                <a:gd name="T47" fmla="*/ 51 h 111"/>
                <a:gd name="T48" fmla="*/ 68 w 134"/>
                <a:gd name="T49" fmla="*/ 53 h 111"/>
                <a:gd name="T50" fmla="*/ 69 w 134"/>
                <a:gd name="T51" fmla="*/ 56 h 111"/>
                <a:gd name="T52" fmla="*/ 72 w 134"/>
                <a:gd name="T53" fmla="*/ 58 h 111"/>
                <a:gd name="T54" fmla="*/ 76 w 134"/>
                <a:gd name="T55" fmla="*/ 59 h 111"/>
                <a:gd name="T56" fmla="*/ 78 w 134"/>
                <a:gd name="T57" fmla="*/ 58 h 111"/>
                <a:gd name="T58" fmla="*/ 85 w 134"/>
                <a:gd name="T59" fmla="*/ 58 h 111"/>
                <a:gd name="T60" fmla="*/ 88 w 134"/>
                <a:gd name="T61" fmla="*/ 59 h 111"/>
                <a:gd name="T62" fmla="*/ 92 w 134"/>
                <a:gd name="T63" fmla="*/ 60 h 111"/>
                <a:gd name="T64" fmla="*/ 93 w 134"/>
                <a:gd name="T65" fmla="*/ 60 h 111"/>
                <a:gd name="T66" fmla="*/ 103 w 134"/>
                <a:gd name="T67" fmla="*/ 63 h 111"/>
                <a:gd name="T68" fmla="*/ 109 w 134"/>
                <a:gd name="T69" fmla="*/ 65 h 111"/>
                <a:gd name="T70" fmla="*/ 112 w 134"/>
                <a:gd name="T71" fmla="*/ 66 h 111"/>
                <a:gd name="T72" fmla="*/ 114 w 134"/>
                <a:gd name="T73" fmla="*/ 68 h 111"/>
                <a:gd name="T74" fmla="*/ 116 w 134"/>
                <a:gd name="T75" fmla="*/ 70 h 111"/>
                <a:gd name="T76" fmla="*/ 117 w 134"/>
                <a:gd name="T77" fmla="*/ 73 h 111"/>
                <a:gd name="T78" fmla="*/ 117 w 134"/>
                <a:gd name="T79" fmla="*/ 76 h 111"/>
                <a:gd name="T80" fmla="*/ 117 w 134"/>
                <a:gd name="T81" fmla="*/ 83 h 111"/>
                <a:gd name="T82" fmla="*/ 117 w 134"/>
                <a:gd name="T83" fmla="*/ 90 h 111"/>
                <a:gd name="T84" fmla="*/ 118 w 134"/>
                <a:gd name="T85" fmla="*/ 95 h 111"/>
                <a:gd name="T86" fmla="*/ 122 w 134"/>
                <a:gd name="T87" fmla="*/ 100 h 111"/>
                <a:gd name="T88" fmla="*/ 125 w 134"/>
                <a:gd name="T89" fmla="*/ 103 h 111"/>
                <a:gd name="T90" fmla="*/ 133 w 134"/>
                <a:gd name="T91" fmla="*/ 110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11"/>
                <a:gd name="T140" fmla="*/ 134 w 134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11">
                  <a:moveTo>
                    <a:pt x="0" y="0"/>
                  </a:moveTo>
                  <a:lnTo>
                    <a:pt x="16" y="0"/>
                  </a:lnTo>
                  <a:lnTo>
                    <a:pt x="31" y="2"/>
                  </a:lnTo>
                  <a:lnTo>
                    <a:pt x="45" y="7"/>
                  </a:lnTo>
                  <a:lnTo>
                    <a:pt x="57" y="10"/>
                  </a:lnTo>
                  <a:lnTo>
                    <a:pt x="71" y="14"/>
                  </a:lnTo>
                  <a:lnTo>
                    <a:pt x="84" y="17"/>
                  </a:lnTo>
                  <a:lnTo>
                    <a:pt x="91" y="19"/>
                  </a:lnTo>
                  <a:lnTo>
                    <a:pt x="94" y="20"/>
                  </a:lnTo>
                  <a:lnTo>
                    <a:pt x="97" y="22"/>
                  </a:lnTo>
                  <a:lnTo>
                    <a:pt x="100" y="24"/>
                  </a:lnTo>
                  <a:lnTo>
                    <a:pt x="101" y="26"/>
                  </a:lnTo>
                  <a:lnTo>
                    <a:pt x="102" y="28"/>
                  </a:lnTo>
                  <a:lnTo>
                    <a:pt x="103" y="30"/>
                  </a:lnTo>
                  <a:lnTo>
                    <a:pt x="103" y="32"/>
                  </a:lnTo>
                  <a:lnTo>
                    <a:pt x="102" y="34"/>
                  </a:lnTo>
                  <a:lnTo>
                    <a:pt x="101" y="35"/>
                  </a:lnTo>
                  <a:lnTo>
                    <a:pt x="96" y="38"/>
                  </a:lnTo>
                  <a:lnTo>
                    <a:pt x="88" y="41"/>
                  </a:lnTo>
                  <a:lnTo>
                    <a:pt x="79" y="43"/>
                  </a:lnTo>
                  <a:lnTo>
                    <a:pt x="76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8" y="51"/>
                  </a:lnTo>
                  <a:lnTo>
                    <a:pt x="68" y="53"/>
                  </a:lnTo>
                  <a:lnTo>
                    <a:pt x="69" y="56"/>
                  </a:lnTo>
                  <a:lnTo>
                    <a:pt x="72" y="58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5" y="58"/>
                  </a:lnTo>
                  <a:lnTo>
                    <a:pt x="88" y="59"/>
                  </a:lnTo>
                  <a:lnTo>
                    <a:pt x="92" y="60"/>
                  </a:lnTo>
                  <a:lnTo>
                    <a:pt x="93" y="60"/>
                  </a:lnTo>
                  <a:lnTo>
                    <a:pt x="103" y="63"/>
                  </a:lnTo>
                  <a:lnTo>
                    <a:pt x="109" y="65"/>
                  </a:lnTo>
                  <a:lnTo>
                    <a:pt x="112" y="66"/>
                  </a:lnTo>
                  <a:lnTo>
                    <a:pt x="114" y="68"/>
                  </a:lnTo>
                  <a:lnTo>
                    <a:pt x="116" y="70"/>
                  </a:lnTo>
                  <a:lnTo>
                    <a:pt x="117" y="73"/>
                  </a:lnTo>
                  <a:lnTo>
                    <a:pt x="117" y="76"/>
                  </a:lnTo>
                  <a:lnTo>
                    <a:pt x="117" y="83"/>
                  </a:lnTo>
                  <a:lnTo>
                    <a:pt x="117" y="90"/>
                  </a:lnTo>
                  <a:lnTo>
                    <a:pt x="118" y="95"/>
                  </a:lnTo>
                  <a:lnTo>
                    <a:pt x="122" y="100"/>
                  </a:lnTo>
                  <a:lnTo>
                    <a:pt x="125" y="103"/>
                  </a:lnTo>
                  <a:lnTo>
                    <a:pt x="133" y="110"/>
                  </a:lnTo>
                </a:path>
              </a:pathLst>
            </a:custGeom>
            <a:noFill/>
            <a:ln w="12700" cap="rnd">
              <a:solidFill>
                <a:srgbClr val="816B5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" name="Freeform 55"/>
            <p:cNvSpPr>
              <a:spLocks/>
            </p:cNvSpPr>
            <p:nvPr/>
          </p:nvSpPr>
          <p:spPr bwMode="auto">
            <a:xfrm>
              <a:off x="1749" y="395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" name="Freeform 56"/>
            <p:cNvSpPr>
              <a:spLocks/>
            </p:cNvSpPr>
            <p:nvPr/>
          </p:nvSpPr>
          <p:spPr bwMode="auto">
            <a:xfrm>
              <a:off x="1749" y="395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" name="Freeform 57"/>
            <p:cNvSpPr>
              <a:spLocks/>
            </p:cNvSpPr>
            <p:nvPr/>
          </p:nvSpPr>
          <p:spPr bwMode="auto">
            <a:xfrm>
              <a:off x="1833" y="397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" name="Freeform 58"/>
            <p:cNvSpPr>
              <a:spLocks/>
            </p:cNvSpPr>
            <p:nvPr/>
          </p:nvSpPr>
          <p:spPr bwMode="auto">
            <a:xfrm>
              <a:off x="1833" y="397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" name="Freeform 59"/>
            <p:cNvSpPr>
              <a:spLocks/>
            </p:cNvSpPr>
            <p:nvPr/>
          </p:nvSpPr>
          <p:spPr bwMode="auto">
            <a:xfrm>
              <a:off x="1755" y="393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" name="Freeform 60"/>
            <p:cNvSpPr>
              <a:spLocks/>
            </p:cNvSpPr>
            <p:nvPr/>
          </p:nvSpPr>
          <p:spPr bwMode="auto">
            <a:xfrm>
              <a:off x="1755" y="393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" name="Freeform 61"/>
            <p:cNvSpPr>
              <a:spLocks/>
            </p:cNvSpPr>
            <p:nvPr/>
          </p:nvSpPr>
          <p:spPr bwMode="auto">
            <a:xfrm>
              <a:off x="1775" y="394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4" name="Freeform 62"/>
            <p:cNvSpPr>
              <a:spLocks/>
            </p:cNvSpPr>
            <p:nvPr/>
          </p:nvSpPr>
          <p:spPr bwMode="auto">
            <a:xfrm>
              <a:off x="1775" y="394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5" name="Freeform 63"/>
            <p:cNvSpPr>
              <a:spLocks/>
            </p:cNvSpPr>
            <p:nvPr/>
          </p:nvSpPr>
          <p:spPr bwMode="auto">
            <a:xfrm>
              <a:off x="1769" y="394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6" name="Freeform 64"/>
            <p:cNvSpPr>
              <a:spLocks/>
            </p:cNvSpPr>
            <p:nvPr/>
          </p:nvSpPr>
          <p:spPr bwMode="auto">
            <a:xfrm>
              <a:off x="1769" y="394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7" name="Freeform 65"/>
            <p:cNvSpPr>
              <a:spLocks/>
            </p:cNvSpPr>
            <p:nvPr/>
          </p:nvSpPr>
          <p:spPr bwMode="auto">
            <a:xfrm>
              <a:off x="1750" y="3973"/>
              <a:ext cx="127" cy="38"/>
            </a:xfrm>
            <a:custGeom>
              <a:avLst/>
              <a:gdLst>
                <a:gd name="T0" fmla="*/ 0 w 127"/>
                <a:gd name="T1" fmla="*/ 0 h 38"/>
                <a:gd name="T2" fmla="*/ 73 w 127"/>
                <a:gd name="T3" fmla="*/ 35 h 38"/>
                <a:gd name="T4" fmla="*/ 75 w 127"/>
                <a:gd name="T5" fmla="*/ 36 h 38"/>
                <a:gd name="T6" fmla="*/ 78 w 127"/>
                <a:gd name="T7" fmla="*/ 36 h 38"/>
                <a:gd name="T8" fmla="*/ 80 w 127"/>
                <a:gd name="T9" fmla="*/ 37 h 38"/>
                <a:gd name="T10" fmla="*/ 83 w 127"/>
                <a:gd name="T11" fmla="*/ 36 h 38"/>
                <a:gd name="T12" fmla="*/ 85 w 127"/>
                <a:gd name="T13" fmla="*/ 36 h 38"/>
                <a:gd name="T14" fmla="*/ 124 w 127"/>
                <a:gd name="T15" fmla="*/ 24 h 38"/>
                <a:gd name="T16" fmla="*/ 124 w 127"/>
                <a:gd name="T17" fmla="*/ 24 h 38"/>
                <a:gd name="T18" fmla="*/ 125 w 127"/>
                <a:gd name="T19" fmla="*/ 22 h 38"/>
                <a:gd name="T20" fmla="*/ 126 w 127"/>
                <a:gd name="T21" fmla="*/ 19 h 38"/>
                <a:gd name="T22" fmla="*/ 126 w 127"/>
                <a:gd name="T23" fmla="*/ 18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7"/>
                <a:gd name="T37" fmla="*/ 0 h 38"/>
                <a:gd name="T38" fmla="*/ 127 w 127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7" h="38">
                  <a:moveTo>
                    <a:pt x="0" y="0"/>
                  </a:moveTo>
                  <a:lnTo>
                    <a:pt x="73" y="35"/>
                  </a:lnTo>
                  <a:lnTo>
                    <a:pt x="75" y="36"/>
                  </a:lnTo>
                  <a:lnTo>
                    <a:pt x="78" y="36"/>
                  </a:lnTo>
                  <a:lnTo>
                    <a:pt x="80" y="37"/>
                  </a:lnTo>
                  <a:lnTo>
                    <a:pt x="83" y="36"/>
                  </a:lnTo>
                  <a:lnTo>
                    <a:pt x="85" y="36"/>
                  </a:lnTo>
                  <a:lnTo>
                    <a:pt x="124" y="24"/>
                  </a:lnTo>
                  <a:lnTo>
                    <a:pt x="125" y="22"/>
                  </a:lnTo>
                  <a:lnTo>
                    <a:pt x="126" y="19"/>
                  </a:lnTo>
                  <a:lnTo>
                    <a:pt x="126" y="18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8" name="Freeform 66"/>
            <p:cNvSpPr>
              <a:spLocks/>
            </p:cNvSpPr>
            <p:nvPr/>
          </p:nvSpPr>
          <p:spPr bwMode="auto">
            <a:xfrm>
              <a:off x="1616" y="3895"/>
              <a:ext cx="17" cy="49"/>
            </a:xfrm>
            <a:custGeom>
              <a:avLst/>
              <a:gdLst>
                <a:gd name="T0" fmla="*/ 16 w 17"/>
                <a:gd name="T1" fmla="*/ 48 h 49"/>
                <a:gd name="T2" fmla="*/ 16 w 17"/>
                <a:gd name="T3" fmla="*/ 0 h 49"/>
                <a:gd name="T4" fmla="*/ 0 w 17"/>
                <a:gd name="T5" fmla="*/ 0 h 49"/>
                <a:gd name="T6" fmla="*/ 0 w 17"/>
                <a:gd name="T7" fmla="*/ 48 h 49"/>
                <a:gd name="T8" fmla="*/ 16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16" y="4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9" name="Freeform 67"/>
            <p:cNvSpPr>
              <a:spLocks/>
            </p:cNvSpPr>
            <p:nvPr/>
          </p:nvSpPr>
          <p:spPr bwMode="auto">
            <a:xfrm>
              <a:off x="119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0" name="Freeform 68"/>
            <p:cNvSpPr>
              <a:spLocks/>
            </p:cNvSpPr>
            <p:nvPr/>
          </p:nvSpPr>
          <p:spPr bwMode="auto">
            <a:xfrm>
              <a:off x="120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1" name="Freeform 69"/>
            <p:cNvSpPr>
              <a:spLocks/>
            </p:cNvSpPr>
            <p:nvPr/>
          </p:nvSpPr>
          <p:spPr bwMode="auto">
            <a:xfrm>
              <a:off x="121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2" name="Freeform 70"/>
            <p:cNvSpPr>
              <a:spLocks/>
            </p:cNvSpPr>
            <p:nvPr/>
          </p:nvSpPr>
          <p:spPr bwMode="auto">
            <a:xfrm>
              <a:off x="122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3" name="Freeform 71"/>
            <p:cNvSpPr>
              <a:spLocks/>
            </p:cNvSpPr>
            <p:nvPr/>
          </p:nvSpPr>
          <p:spPr bwMode="auto">
            <a:xfrm>
              <a:off x="123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4" name="Freeform 72"/>
            <p:cNvSpPr>
              <a:spLocks/>
            </p:cNvSpPr>
            <p:nvPr/>
          </p:nvSpPr>
          <p:spPr bwMode="auto">
            <a:xfrm>
              <a:off x="124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5" name="Freeform 73"/>
            <p:cNvSpPr>
              <a:spLocks/>
            </p:cNvSpPr>
            <p:nvPr/>
          </p:nvSpPr>
          <p:spPr bwMode="auto">
            <a:xfrm>
              <a:off x="125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6" name="Freeform 74"/>
            <p:cNvSpPr>
              <a:spLocks/>
            </p:cNvSpPr>
            <p:nvPr/>
          </p:nvSpPr>
          <p:spPr bwMode="auto">
            <a:xfrm>
              <a:off x="126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7" name="Freeform 75"/>
            <p:cNvSpPr>
              <a:spLocks/>
            </p:cNvSpPr>
            <p:nvPr/>
          </p:nvSpPr>
          <p:spPr bwMode="auto">
            <a:xfrm>
              <a:off x="127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8" name="Freeform 76"/>
            <p:cNvSpPr>
              <a:spLocks/>
            </p:cNvSpPr>
            <p:nvPr/>
          </p:nvSpPr>
          <p:spPr bwMode="auto">
            <a:xfrm>
              <a:off x="128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9" name="Freeform 77"/>
            <p:cNvSpPr>
              <a:spLocks/>
            </p:cNvSpPr>
            <p:nvPr/>
          </p:nvSpPr>
          <p:spPr bwMode="auto">
            <a:xfrm>
              <a:off x="129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0" name="Freeform 78"/>
            <p:cNvSpPr>
              <a:spLocks/>
            </p:cNvSpPr>
            <p:nvPr/>
          </p:nvSpPr>
          <p:spPr bwMode="auto">
            <a:xfrm>
              <a:off x="130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1" name="Freeform 79"/>
            <p:cNvSpPr>
              <a:spLocks/>
            </p:cNvSpPr>
            <p:nvPr/>
          </p:nvSpPr>
          <p:spPr bwMode="auto">
            <a:xfrm>
              <a:off x="130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2" name="Freeform 80"/>
            <p:cNvSpPr>
              <a:spLocks/>
            </p:cNvSpPr>
            <p:nvPr/>
          </p:nvSpPr>
          <p:spPr bwMode="auto">
            <a:xfrm>
              <a:off x="131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3" name="Freeform 81"/>
            <p:cNvSpPr>
              <a:spLocks/>
            </p:cNvSpPr>
            <p:nvPr/>
          </p:nvSpPr>
          <p:spPr bwMode="auto">
            <a:xfrm>
              <a:off x="132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4" name="Freeform 82"/>
            <p:cNvSpPr>
              <a:spLocks/>
            </p:cNvSpPr>
            <p:nvPr/>
          </p:nvSpPr>
          <p:spPr bwMode="auto">
            <a:xfrm>
              <a:off x="133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5" name="Freeform 83"/>
            <p:cNvSpPr>
              <a:spLocks/>
            </p:cNvSpPr>
            <p:nvPr/>
          </p:nvSpPr>
          <p:spPr bwMode="auto">
            <a:xfrm>
              <a:off x="134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6" name="Freeform 84"/>
            <p:cNvSpPr>
              <a:spLocks/>
            </p:cNvSpPr>
            <p:nvPr/>
          </p:nvSpPr>
          <p:spPr bwMode="auto">
            <a:xfrm>
              <a:off x="135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7" name="Freeform 85"/>
            <p:cNvSpPr>
              <a:spLocks/>
            </p:cNvSpPr>
            <p:nvPr/>
          </p:nvSpPr>
          <p:spPr bwMode="auto">
            <a:xfrm>
              <a:off x="136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8" name="Freeform 86"/>
            <p:cNvSpPr>
              <a:spLocks/>
            </p:cNvSpPr>
            <p:nvPr/>
          </p:nvSpPr>
          <p:spPr bwMode="auto">
            <a:xfrm>
              <a:off x="137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9" name="Freeform 87"/>
            <p:cNvSpPr>
              <a:spLocks/>
            </p:cNvSpPr>
            <p:nvPr/>
          </p:nvSpPr>
          <p:spPr bwMode="auto">
            <a:xfrm>
              <a:off x="138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0" name="Freeform 88"/>
            <p:cNvSpPr>
              <a:spLocks/>
            </p:cNvSpPr>
            <p:nvPr/>
          </p:nvSpPr>
          <p:spPr bwMode="auto">
            <a:xfrm>
              <a:off x="139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1" name="Freeform 89"/>
            <p:cNvSpPr>
              <a:spLocks/>
            </p:cNvSpPr>
            <p:nvPr/>
          </p:nvSpPr>
          <p:spPr bwMode="auto">
            <a:xfrm>
              <a:off x="140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2" name="Freeform 90"/>
            <p:cNvSpPr>
              <a:spLocks/>
            </p:cNvSpPr>
            <p:nvPr/>
          </p:nvSpPr>
          <p:spPr bwMode="auto">
            <a:xfrm>
              <a:off x="141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3" name="Freeform 91"/>
            <p:cNvSpPr>
              <a:spLocks/>
            </p:cNvSpPr>
            <p:nvPr/>
          </p:nvSpPr>
          <p:spPr bwMode="auto">
            <a:xfrm>
              <a:off x="142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4" name="Freeform 92"/>
            <p:cNvSpPr>
              <a:spLocks/>
            </p:cNvSpPr>
            <p:nvPr/>
          </p:nvSpPr>
          <p:spPr bwMode="auto">
            <a:xfrm>
              <a:off x="143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5" name="Freeform 93"/>
            <p:cNvSpPr>
              <a:spLocks/>
            </p:cNvSpPr>
            <p:nvPr/>
          </p:nvSpPr>
          <p:spPr bwMode="auto">
            <a:xfrm>
              <a:off x="144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6" name="Freeform 94"/>
            <p:cNvSpPr>
              <a:spLocks/>
            </p:cNvSpPr>
            <p:nvPr/>
          </p:nvSpPr>
          <p:spPr bwMode="auto">
            <a:xfrm>
              <a:off x="145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7" name="Freeform 95"/>
            <p:cNvSpPr>
              <a:spLocks/>
            </p:cNvSpPr>
            <p:nvPr/>
          </p:nvSpPr>
          <p:spPr bwMode="auto">
            <a:xfrm>
              <a:off x="145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8" name="Freeform 96"/>
            <p:cNvSpPr>
              <a:spLocks/>
            </p:cNvSpPr>
            <p:nvPr/>
          </p:nvSpPr>
          <p:spPr bwMode="auto">
            <a:xfrm>
              <a:off x="146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9" name="Freeform 97"/>
            <p:cNvSpPr>
              <a:spLocks/>
            </p:cNvSpPr>
            <p:nvPr/>
          </p:nvSpPr>
          <p:spPr bwMode="auto">
            <a:xfrm>
              <a:off x="147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0" name="Freeform 98"/>
            <p:cNvSpPr>
              <a:spLocks/>
            </p:cNvSpPr>
            <p:nvPr/>
          </p:nvSpPr>
          <p:spPr bwMode="auto">
            <a:xfrm>
              <a:off x="148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1" name="Freeform 99"/>
            <p:cNvSpPr>
              <a:spLocks/>
            </p:cNvSpPr>
            <p:nvPr/>
          </p:nvSpPr>
          <p:spPr bwMode="auto">
            <a:xfrm>
              <a:off x="149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2" name="Freeform 100"/>
            <p:cNvSpPr>
              <a:spLocks/>
            </p:cNvSpPr>
            <p:nvPr/>
          </p:nvSpPr>
          <p:spPr bwMode="auto">
            <a:xfrm>
              <a:off x="150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3" name="Freeform 101"/>
            <p:cNvSpPr>
              <a:spLocks/>
            </p:cNvSpPr>
            <p:nvPr/>
          </p:nvSpPr>
          <p:spPr bwMode="auto">
            <a:xfrm>
              <a:off x="151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4" name="Freeform 102"/>
            <p:cNvSpPr>
              <a:spLocks/>
            </p:cNvSpPr>
            <p:nvPr/>
          </p:nvSpPr>
          <p:spPr bwMode="auto">
            <a:xfrm>
              <a:off x="152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5" name="Freeform 103"/>
            <p:cNvSpPr>
              <a:spLocks/>
            </p:cNvSpPr>
            <p:nvPr/>
          </p:nvSpPr>
          <p:spPr bwMode="auto">
            <a:xfrm>
              <a:off x="153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6" name="Freeform 104"/>
            <p:cNvSpPr>
              <a:spLocks/>
            </p:cNvSpPr>
            <p:nvPr/>
          </p:nvSpPr>
          <p:spPr bwMode="auto">
            <a:xfrm>
              <a:off x="154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7" name="Freeform 105"/>
            <p:cNvSpPr>
              <a:spLocks/>
            </p:cNvSpPr>
            <p:nvPr/>
          </p:nvSpPr>
          <p:spPr bwMode="auto">
            <a:xfrm>
              <a:off x="155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8" name="Freeform 106"/>
            <p:cNvSpPr>
              <a:spLocks/>
            </p:cNvSpPr>
            <p:nvPr/>
          </p:nvSpPr>
          <p:spPr bwMode="auto">
            <a:xfrm>
              <a:off x="156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9" name="Freeform 107"/>
            <p:cNvSpPr>
              <a:spLocks/>
            </p:cNvSpPr>
            <p:nvPr/>
          </p:nvSpPr>
          <p:spPr bwMode="auto">
            <a:xfrm>
              <a:off x="157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0" name="Freeform 108"/>
            <p:cNvSpPr>
              <a:spLocks/>
            </p:cNvSpPr>
            <p:nvPr/>
          </p:nvSpPr>
          <p:spPr bwMode="auto">
            <a:xfrm>
              <a:off x="158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1" name="Freeform 109"/>
            <p:cNvSpPr>
              <a:spLocks/>
            </p:cNvSpPr>
            <p:nvPr/>
          </p:nvSpPr>
          <p:spPr bwMode="auto">
            <a:xfrm>
              <a:off x="159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2" name="Freeform 110"/>
            <p:cNvSpPr>
              <a:spLocks/>
            </p:cNvSpPr>
            <p:nvPr/>
          </p:nvSpPr>
          <p:spPr bwMode="auto">
            <a:xfrm>
              <a:off x="160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3" name="Freeform 111"/>
            <p:cNvSpPr>
              <a:spLocks/>
            </p:cNvSpPr>
            <p:nvPr/>
          </p:nvSpPr>
          <p:spPr bwMode="auto">
            <a:xfrm>
              <a:off x="160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4" name="Freeform 112"/>
            <p:cNvSpPr>
              <a:spLocks/>
            </p:cNvSpPr>
            <p:nvPr/>
          </p:nvSpPr>
          <p:spPr bwMode="auto">
            <a:xfrm>
              <a:off x="161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5" name="Freeform 113"/>
            <p:cNvSpPr>
              <a:spLocks/>
            </p:cNvSpPr>
            <p:nvPr/>
          </p:nvSpPr>
          <p:spPr bwMode="auto">
            <a:xfrm>
              <a:off x="162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06" name="Group 114"/>
            <p:cNvGrpSpPr>
              <a:grpSpLocks/>
            </p:cNvGrpSpPr>
            <p:nvPr/>
          </p:nvGrpSpPr>
          <p:grpSpPr bwMode="auto">
            <a:xfrm>
              <a:off x="1637" y="3895"/>
              <a:ext cx="26" cy="49"/>
              <a:chOff x="1637" y="3895"/>
              <a:chExt cx="26" cy="49"/>
            </a:xfrm>
          </p:grpSpPr>
          <p:sp>
            <p:nvSpPr>
              <p:cNvPr id="389163" name="Freeform 115"/>
              <p:cNvSpPr>
                <a:spLocks/>
              </p:cNvSpPr>
              <p:nvPr/>
            </p:nvSpPr>
            <p:spPr bwMode="auto">
              <a:xfrm>
                <a:off x="1637" y="389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64" name="Freeform 116"/>
              <p:cNvSpPr>
                <a:spLocks/>
              </p:cNvSpPr>
              <p:nvPr/>
            </p:nvSpPr>
            <p:spPr bwMode="auto">
              <a:xfrm>
                <a:off x="1646" y="389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07" name="Freeform 117"/>
            <p:cNvSpPr>
              <a:spLocks/>
            </p:cNvSpPr>
            <p:nvPr/>
          </p:nvSpPr>
          <p:spPr bwMode="auto">
            <a:xfrm>
              <a:off x="1183" y="3824"/>
              <a:ext cx="475" cy="74"/>
            </a:xfrm>
            <a:custGeom>
              <a:avLst/>
              <a:gdLst>
                <a:gd name="T0" fmla="*/ 0 w 475"/>
                <a:gd name="T1" fmla="*/ 73 h 74"/>
                <a:gd name="T2" fmla="*/ 0 w 475"/>
                <a:gd name="T3" fmla="*/ 0 h 74"/>
                <a:gd name="T4" fmla="*/ 474 w 475"/>
                <a:gd name="T5" fmla="*/ 0 h 74"/>
                <a:gd name="T6" fmla="*/ 474 w 475"/>
                <a:gd name="T7" fmla="*/ 73 h 74"/>
                <a:gd name="T8" fmla="*/ 0 w 475"/>
                <a:gd name="T9" fmla="*/ 73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74"/>
                <a:gd name="T17" fmla="*/ 475 w 47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74">
                  <a:moveTo>
                    <a:pt x="0" y="73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73"/>
                  </a:lnTo>
                  <a:lnTo>
                    <a:pt x="0" y="73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8" name="Freeform 118"/>
            <p:cNvSpPr>
              <a:spLocks/>
            </p:cNvSpPr>
            <p:nvPr/>
          </p:nvSpPr>
          <p:spPr bwMode="auto">
            <a:xfrm>
              <a:off x="1183" y="3851"/>
              <a:ext cx="475" cy="17"/>
            </a:xfrm>
            <a:custGeom>
              <a:avLst/>
              <a:gdLst>
                <a:gd name="T0" fmla="*/ 0 w 475"/>
                <a:gd name="T1" fmla="*/ 16 h 17"/>
                <a:gd name="T2" fmla="*/ 0 w 475"/>
                <a:gd name="T3" fmla="*/ 0 h 17"/>
                <a:gd name="T4" fmla="*/ 474 w 475"/>
                <a:gd name="T5" fmla="*/ 0 h 17"/>
                <a:gd name="T6" fmla="*/ 474 w 475"/>
                <a:gd name="T7" fmla="*/ 16 h 17"/>
                <a:gd name="T8" fmla="*/ 0 w 47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17"/>
                <a:gd name="T17" fmla="*/ 475 w 47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17">
                  <a:moveTo>
                    <a:pt x="0" y="16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16"/>
                  </a:lnTo>
                  <a:lnTo>
                    <a:pt x="0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09" name="Freeform 119"/>
            <p:cNvSpPr>
              <a:spLocks/>
            </p:cNvSpPr>
            <p:nvPr/>
          </p:nvSpPr>
          <p:spPr bwMode="auto">
            <a:xfrm>
              <a:off x="1228" y="3499"/>
              <a:ext cx="385" cy="17"/>
            </a:xfrm>
            <a:custGeom>
              <a:avLst/>
              <a:gdLst>
                <a:gd name="T0" fmla="*/ 279 w 385"/>
                <a:gd name="T1" fmla="*/ 0 h 17"/>
                <a:gd name="T2" fmla="*/ 364 w 385"/>
                <a:gd name="T3" fmla="*/ 0 h 17"/>
                <a:gd name="T4" fmla="*/ 371 w 385"/>
                <a:gd name="T5" fmla="*/ 0 h 17"/>
                <a:gd name="T6" fmla="*/ 377 w 385"/>
                <a:gd name="T7" fmla="*/ 1 h 17"/>
                <a:gd name="T8" fmla="*/ 380 w 385"/>
                <a:gd name="T9" fmla="*/ 2 h 17"/>
                <a:gd name="T10" fmla="*/ 383 w 385"/>
                <a:gd name="T11" fmla="*/ 4 h 17"/>
                <a:gd name="T12" fmla="*/ 384 w 385"/>
                <a:gd name="T13" fmla="*/ 5 h 17"/>
                <a:gd name="T14" fmla="*/ 374 w 385"/>
                <a:gd name="T15" fmla="*/ 16 h 17"/>
                <a:gd name="T16" fmla="*/ 279 w 385"/>
                <a:gd name="T17" fmla="*/ 16 h 17"/>
                <a:gd name="T18" fmla="*/ 106 w 385"/>
                <a:gd name="T19" fmla="*/ 16 h 17"/>
                <a:gd name="T20" fmla="*/ 10 w 385"/>
                <a:gd name="T21" fmla="*/ 16 h 17"/>
                <a:gd name="T22" fmla="*/ 0 w 385"/>
                <a:gd name="T23" fmla="*/ 5 h 17"/>
                <a:gd name="T24" fmla="*/ 1 w 385"/>
                <a:gd name="T25" fmla="*/ 4 h 17"/>
                <a:gd name="T26" fmla="*/ 4 w 385"/>
                <a:gd name="T27" fmla="*/ 2 h 17"/>
                <a:gd name="T28" fmla="*/ 7 w 385"/>
                <a:gd name="T29" fmla="*/ 1 h 17"/>
                <a:gd name="T30" fmla="*/ 13 w 385"/>
                <a:gd name="T31" fmla="*/ 0 h 17"/>
                <a:gd name="T32" fmla="*/ 20 w 385"/>
                <a:gd name="T33" fmla="*/ 0 h 17"/>
                <a:gd name="T34" fmla="*/ 106 w 385"/>
                <a:gd name="T35" fmla="*/ 0 h 17"/>
                <a:gd name="T36" fmla="*/ 279 w 385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5"/>
                <a:gd name="T58" fmla="*/ 0 h 17"/>
                <a:gd name="T59" fmla="*/ 385 w 385"/>
                <a:gd name="T60" fmla="*/ 17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5" h="17">
                  <a:moveTo>
                    <a:pt x="279" y="0"/>
                  </a:moveTo>
                  <a:lnTo>
                    <a:pt x="364" y="0"/>
                  </a:lnTo>
                  <a:lnTo>
                    <a:pt x="371" y="0"/>
                  </a:lnTo>
                  <a:lnTo>
                    <a:pt x="377" y="1"/>
                  </a:lnTo>
                  <a:lnTo>
                    <a:pt x="380" y="2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74" y="16"/>
                  </a:lnTo>
                  <a:lnTo>
                    <a:pt x="279" y="16"/>
                  </a:lnTo>
                  <a:lnTo>
                    <a:pt x="106" y="16"/>
                  </a:lnTo>
                  <a:lnTo>
                    <a:pt x="10" y="1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106" y="0"/>
                  </a:lnTo>
                  <a:lnTo>
                    <a:pt x="279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0" name="Freeform 120"/>
            <p:cNvSpPr>
              <a:spLocks/>
            </p:cNvSpPr>
            <p:nvPr/>
          </p:nvSpPr>
          <p:spPr bwMode="auto">
            <a:xfrm>
              <a:off x="1238" y="3515"/>
              <a:ext cx="365" cy="299"/>
            </a:xfrm>
            <a:custGeom>
              <a:avLst/>
              <a:gdLst>
                <a:gd name="T0" fmla="*/ 0 w 365"/>
                <a:gd name="T1" fmla="*/ 0 h 299"/>
                <a:gd name="T2" fmla="*/ 364 w 365"/>
                <a:gd name="T3" fmla="*/ 0 h 299"/>
                <a:gd name="T4" fmla="*/ 364 w 365"/>
                <a:gd name="T5" fmla="*/ 298 h 299"/>
                <a:gd name="T6" fmla="*/ 0 w 365"/>
                <a:gd name="T7" fmla="*/ 298 h 299"/>
                <a:gd name="T8" fmla="*/ 0 w 365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5"/>
                <a:gd name="T16" fmla="*/ 0 h 299"/>
                <a:gd name="T17" fmla="*/ 365 w 365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5" h="299">
                  <a:moveTo>
                    <a:pt x="0" y="0"/>
                  </a:moveTo>
                  <a:lnTo>
                    <a:pt x="364" y="0"/>
                  </a:lnTo>
                  <a:lnTo>
                    <a:pt x="364" y="298"/>
                  </a:ln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1" name="Freeform 121"/>
            <p:cNvSpPr>
              <a:spLocks/>
            </p:cNvSpPr>
            <p:nvPr/>
          </p:nvSpPr>
          <p:spPr bwMode="auto">
            <a:xfrm>
              <a:off x="1267" y="3547"/>
              <a:ext cx="307" cy="89"/>
            </a:xfrm>
            <a:custGeom>
              <a:avLst/>
              <a:gdLst>
                <a:gd name="T0" fmla="*/ 0 w 307"/>
                <a:gd name="T1" fmla="*/ 0 h 89"/>
                <a:gd name="T2" fmla="*/ 306 w 307"/>
                <a:gd name="T3" fmla="*/ 0 h 89"/>
                <a:gd name="T4" fmla="*/ 192 w 307"/>
                <a:gd name="T5" fmla="*/ 87 h 89"/>
                <a:gd name="T6" fmla="*/ 114 w 307"/>
                <a:gd name="T7" fmla="*/ 88 h 89"/>
                <a:gd name="T8" fmla="*/ 0 w 307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9"/>
                <a:gd name="T17" fmla="*/ 307 w 307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9">
                  <a:moveTo>
                    <a:pt x="0" y="0"/>
                  </a:moveTo>
                  <a:lnTo>
                    <a:pt x="306" y="0"/>
                  </a:lnTo>
                  <a:lnTo>
                    <a:pt x="192" y="87"/>
                  </a:lnTo>
                  <a:lnTo>
                    <a:pt x="114" y="88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2" name="Freeform 122"/>
            <p:cNvSpPr>
              <a:spLocks/>
            </p:cNvSpPr>
            <p:nvPr/>
          </p:nvSpPr>
          <p:spPr bwMode="auto">
            <a:xfrm>
              <a:off x="1267" y="3692"/>
              <a:ext cx="307" cy="85"/>
            </a:xfrm>
            <a:custGeom>
              <a:avLst/>
              <a:gdLst>
                <a:gd name="T0" fmla="*/ 0 w 307"/>
                <a:gd name="T1" fmla="*/ 84 h 85"/>
                <a:gd name="T2" fmla="*/ 306 w 307"/>
                <a:gd name="T3" fmla="*/ 84 h 85"/>
                <a:gd name="T4" fmla="*/ 193 w 307"/>
                <a:gd name="T5" fmla="*/ 0 h 85"/>
                <a:gd name="T6" fmla="*/ 114 w 307"/>
                <a:gd name="T7" fmla="*/ 0 h 85"/>
                <a:gd name="T8" fmla="*/ 0 w 307"/>
                <a:gd name="T9" fmla="*/ 84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5"/>
                <a:gd name="T17" fmla="*/ 307 w 3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5">
                  <a:moveTo>
                    <a:pt x="0" y="84"/>
                  </a:moveTo>
                  <a:lnTo>
                    <a:pt x="306" y="84"/>
                  </a:lnTo>
                  <a:lnTo>
                    <a:pt x="193" y="0"/>
                  </a:lnTo>
                  <a:lnTo>
                    <a:pt x="114" y="0"/>
                  </a:lnTo>
                  <a:lnTo>
                    <a:pt x="0" y="84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3" name="Freeform 123"/>
            <p:cNvSpPr>
              <a:spLocks/>
            </p:cNvSpPr>
            <p:nvPr/>
          </p:nvSpPr>
          <p:spPr bwMode="auto">
            <a:xfrm>
              <a:off x="1267" y="3547"/>
              <a:ext cx="115" cy="230"/>
            </a:xfrm>
            <a:custGeom>
              <a:avLst/>
              <a:gdLst>
                <a:gd name="T0" fmla="*/ 0 w 115"/>
                <a:gd name="T1" fmla="*/ 0 h 230"/>
                <a:gd name="T2" fmla="*/ 114 w 115"/>
                <a:gd name="T3" fmla="*/ 88 h 230"/>
                <a:gd name="T4" fmla="*/ 114 w 115"/>
                <a:gd name="T5" fmla="*/ 145 h 230"/>
                <a:gd name="T6" fmla="*/ 0 w 115"/>
                <a:gd name="T7" fmla="*/ 229 h 230"/>
                <a:gd name="T8" fmla="*/ 0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0" y="0"/>
                  </a:moveTo>
                  <a:lnTo>
                    <a:pt x="114" y="88"/>
                  </a:lnTo>
                  <a:lnTo>
                    <a:pt x="114" y="145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4" name="Freeform 124"/>
            <p:cNvSpPr>
              <a:spLocks/>
            </p:cNvSpPr>
            <p:nvPr/>
          </p:nvSpPr>
          <p:spPr bwMode="auto">
            <a:xfrm>
              <a:off x="1459" y="3547"/>
              <a:ext cx="115" cy="230"/>
            </a:xfrm>
            <a:custGeom>
              <a:avLst/>
              <a:gdLst>
                <a:gd name="T0" fmla="*/ 114 w 115"/>
                <a:gd name="T1" fmla="*/ 0 h 230"/>
                <a:gd name="T2" fmla="*/ 0 w 115"/>
                <a:gd name="T3" fmla="*/ 87 h 230"/>
                <a:gd name="T4" fmla="*/ 1 w 115"/>
                <a:gd name="T5" fmla="*/ 145 h 230"/>
                <a:gd name="T6" fmla="*/ 114 w 115"/>
                <a:gd name="T7" fmla="*/ 229 h 230"/>
                <a:gd name="T8" fmla="*/ 114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114" y="0"/>
                  </a:moveTo>
                  <a:lnTo>
                    <a:pt x="0" y="87"/>
                  </a:lnTo>
                  <a:lnTo>
                    <a:pt x="1" y="145"/>
                  </a:lnTo>
                  <a:lnTo>
                    <a:pt x="114" y="229"/>
                  </a:lnTo>
                  <a:lnTo>
                    <a:pt x="114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5" name="Freeform 125"/>
            <p:cNvSpPr>
              <a:spLocks/>
            </p:cNvSpPr>
            <p:nvPr/>
          </p:nvSpPr>
          <p:spPr bwMode="auto">
            <a:xfrm>
              <a:off x="1276" y="3555"/>
              <a:ext cx="290" cy="213"/>
            </a:xfrm>
            <a:custGeom>
              <a:avLst/>
              <a:gdLst>
                <a:gd name="T0" fmla="*/ 289 w 290"/>
                <a:gd name="T1" fmla="*/ 179 h 213"/>
                <a:gd name="T2" fmla="*/ 289 w 290"/>
                <a:gd name="T3" fmla="*/ 194 h 213"/>
                <a:gd name="T4" fmla="*/ 288 w 290"/>
                <a:gd name="T5" fmla="*/ 201 h 213"/>
                <a:gd name="T6" fmla="*/ 287 w 290"/>
                <a:gd name="T7" fmla="*/ 204 h 213"/>
                <a:gd name="T8" fmla="*/ 287 w 290"/>
                <a:gd name="T9" fmla="*/ 207 h 213"/>
                <a:gd name="T10" fmla="*/ 286 w 290"/>
                <a:gd name="T11" fmla="*/ 208 h 213"/>
                <a:gd name="T12" fmla="*/ 285 w 290"/>
                <a:gd name="T13" fmla="*/ 209 h 213"/>
                <a:gd name="T14" fmla="*/ 284 w 290"/>
                <a:gd name="T15" fmla="*/ 211 h 213"/>
                <a:gd name="T16" fmla="*/ 281 w 290"/>
                <a:gd name="T17" fmla="*/ 211 h 213"/>
                <a:gd name="T18" fmla="*/ 278 w 290"/>
                <a:gd name="T19" fmla="*/ 212 h 213"/>
                <a:gd name="T20" fmla="*/ 270 w 290"/>
                <a:gd name="T21" fmla="*/ 212 h 213"/>
                <a:gd name="T22" fmla="*/ 244 w 290"/>
                <a:gd name="T23" fmla="*/ 212 h 213"/>
                <a:gd name="T24" fmla="*/ 44 w 290"/>
                <a:gd name="T25" fmla="*/ 212 h 213"/>
                <a:gd name="T26" fmla="*/ 18 w 290"/>
                <a:gd name="T27" fmla="*/ 212 h 213"/>
                <a:gd name="T28" fmla="*/ 10 w 290"/>
                <a:gd name="T29" fmla="*/ 211 h 213"/>
                <a:gd name="T30" fmla="*/ 7 w 290"/>
                <a:gd name="T31" fmla="*/ 211 h 213"/>
                <a:gd name="T32" fmla="*/ 5 w 290"/>
                <a:gd name="T33" fmla="*/ 211 h 213"/>
                <a:gd name="T34" fmla="*/ 3 w 290"/>
                <a:gd name="T35" fmla="*/ 209 h 213"/>
                <a:gd name="T36" fmla="*/ 2 w 290"/>
                <a:gd name="T37" fmla="*/ 208 h 213"/>
                <a:gd name="T38" fmla="*/ 1 w 290"/>
                <a:gd name="T39" fmla="*/ 207 h 213"/>
                <a:gd name="T40" fmla="*/ 1 w 290"/>
                <a:gd name="T41" fmla="*/ 204 h 213"/>
                <a:gd name="T42" fmla="*/ 0 w 290"/>
                <a:gd name="T43" fmla="*/ 201 h 213"/>
                <a:gd name="T44" fmla="*/ 0 w 290"/>
                <a:gd name="T45" fmla="*/ 194 h 213"/>
                <a:gd name="T46" fmla="*/ 0 w 290"/>
                <a:gd name="T47" fmla="*/ 179 h 213"/>
                <a:gd name="T48" fmla="*/ 0 w 290"/>
                <a:gd name="T49" fmla="*/ 33 h 213"/>
                <a:gd name="T50" fmla="*/ 0 w 290"/>
                <a:gd name="T51" fmla="*/ 18 h 213"/>
                <a:gd name="T52" fmla="*/ 0 w 290"/>
                <a:gd name="T53" fmla="*/ 11 h 213"/>
                <a:gd name="T54" fmla="*/ 0 w 290"/>
                <a:gd name="T55" fmla="*/ 8 h 213"/>
                <a:gd name="T56" fmla="*/ 1 w 290"/>
                <a:gd name="T57" fmla="*/ 5 h 213"/>
                <a:gd name="T58" fmla="*/ 2 w 290"/>
                <a:gd name="T59" fmla="*/ 4 h 213"/>
                <a:gd name="T60" fmla="*/ 3 w 290"/>
                <a:gd name="T61" fmla="*/ 3 h 213"/>
                <a:gd name="T62" fmla="*/ 5 w 290"/>
                <a:gd name="T63" fmla="*/ 1 h 213"/>
                <a:gd name="T64" fmla="*/ 7 w 290"/>
                <a:gd name="T65" fmla="*/ 1 h 213"/>
                <a:gd name="T66" fmla="*/ 10 w 290"/>
                <a:gd name="T67" fmla="*/ 0 h 213"/>
                <a:gd name="T68" fmla="*/ 18 w 290"/>
                <a:gd name="T69" fmla="*/ 0 h 213"/>
                <a:gd name="T70" fmla="*/ 44 w 290"/>
                <a:gd name="T71" fmla="*/ 0 h 213"/>
                <a:gd name="T72" fmla="*/ 244 w 290"/>
                <a:gd name="T73" fmla="*/ 0 h 213"/>
                <a:gd name="T74" fmla="*/ 270 w 290"/>
                <a:gd name="T75" fmla="*/ 0 h 213"/>
                <a:gd name="T76" fmla="*/ 278 w 290"/>
                <a:gd name="T77" fmla="*/ 0 h 213"/>
                <a:gd name="T78" fmla="*/ 281 w 290"/>
                <a:gd name="T79" fmla="*/ 1 h 213"/>
                <a:gd name="T80" fmla="*/ 284 w 290"/>
                <a:gd name="T81" fmla="*/ 1 h 213"/>
                <a:gd name="T82" fmla="*/ 285 w 290"/>
                <a:gd name="T83" fmla="*/ 3 h 213"/>
                <a:gd name="T84" fmla="*/ 286 w 290"/>
                <a:gd name="T85" fmla="*/ 4 h 213"/>
                <a:gd name="T86" fmla="*/ 287 w 290"/>
                <a:gd name="T87" fmla="*/ 5 h 213"/>
                <a:gd name="T88" fmla="*/ 287 w 290"/>
                <a:gd name="T89" fmla="*/ 8 h 213"/>
                <a:gd name="T90" fmla="*/ 288 w 290"/>
                <a:gd name="T91" fmla="*/ 11 h 213"/>
                <a:gd name="T92" fmla="*/ 289 w 290"/>
                <a:gd name="T93" fmla="*/ 18 h 213"/>
                <a:gd name="T94" fmla="*/ 289 w 290"/>
                <a:gd name="T95" fmla="*/ 33 h 213"/>
                <a:gd name="T96" fmla="*/ 289 w 290"/>
                <a:gd name="T97" fmla="*/ 179 h 2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0"/>
                <a:gd name="T148" fmla="*/ 0 h 213"/>
                <a:gd name="T149" fmla="*/ 290 w 290"/>
                <a:gd name="T150" fmla="*/ 213 h 2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0" h="213">
                  <a:moveTo>
                    <a:pt x="289" y="179"/>
                  </a:moveTo>
                  <a:lnTo>
                    <a:pt x="289" y="194"/>
                  </a:lnTo>
                  <a:lnTo>
                    <a:pt x="288" y="201"/>
                  </a:lnTo>
                  <a:lnTo>
                    <a:pt x="287" y="204"/>
                  </a:lnTo>
                  <a:lnTo>
                    <a:pt x="287" y="207"/>
                  </a:lnTo>
                  <a:lnTo>
                    <a:pt x="286" y="208"/>
                  </a:lnTo>
                  <a:lnTo>
                    <a:pt x="285" y="209"/>
                  </a:lnTo>
                  <a:lnTo>
                    <a:pt x="284" y="211"/>
                  </a:lnTo>
                  <a:lnTo>
                    <a:pt x="281" y="211"/>
                  </a:lnTo>
                  <a:lnTo>
                    <a:pt x="278" y="212"/>
                  </a:lnTo>
                  <a:lnTo>
                    <a:pt x="270" y="212"/>
                  </a:lnTo>
                  <a:lnTo>
                    <a:pt x="244" y="212"/>
                  </a:lnTo>
                  <a:lnTo>
                    <a:pt x="44" y="212"/>
                  </a:lnTo>
                  <a:lnTo>
                    <a:pt x="18" y="212"/>
                  </a:lnTo>
                  <a:lnTo>
                    <a:pt x="10" y="211"/>
                  </a:lnTo>
                  <a:lnTo>
                    <a:pt x="7" y="211"/>
                  </a:lnTo>
                  <a:lnTo>
                    <a:pt x="5" y="211"/>
                  </a:lnTo>
                  <a:lnTo>
                    <a:pt x="3" y="209"/>
                  </a:lnTo>
                  <a:lnTo>
                    <a:pt x="2" y="208"/>
                  </a:lnTo>
                  <a:lnTo>
                    <a:pt x="1" y="207"/>
                  </a:lnTo>
                  <a:lnTo>
                    <a:pt x="1" y="204"/>
                  </a:lnTo>
                  <a:lnTo>
                    <a:pt x="0" y="201"/>
                  </a:lnTo>
                  <a:lnTo>
                    <a:pt x="0" y="194"/>
                  </a:lnTo>
                  <a:lnTo>
                    <a:pt x="0" y="179"/>
                  </a:lnTo>
                  <a:lnTo>
                    <a:pt x="0" y="33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44" y="0"/>
                  </a:lnTo>
                  <a:lnTo>
                    <a:pt x="244" y="0"/>
                  </a:lnTo>
                  <a:lnTo>
                    <a:pt x="270" y="0"/>
                  </a:lnTo>
                  <a:lnTo>
                    <a:pt x="278" y="0"/>
                  </a:lnTo>
                  <a:lnTo>
                    <a:pt x="281" y="1"/>
                  </a:lnTo>
                  <a:lnTo>
                    <a:pt x="284" y="1"/>
                  </a:lnTo>
                  <a:lnTo>
                    <a:pt x="285" y="3"/>
                  </a:lnTo>
                  <a:lnTo>
                    <a:pt x="286" y="4"/>
                  </a:lnTo>
                  <a:lnTo>
                    <a:pt x="287" y="5"/>
                  </a:lnTo>
                  <a:lnTo>
                    <a:pt x="287" y="8"/>
                  </a:lnTo>
                  <a:lnTo>
                    <a:pt x="288" y="11"/>
                  </a:lnTo>
                  <a:lnTo>
                    <a:pt x="289" y="18"/>
                  </a:lnTo>
                  <a:lnTo>
                    <a:pt x="289" y="33"/>
                  </a:lnTo>
                  <a:lnTo>
                    <a:pt x="289" y="1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6" name="Freeform 126"/>
            <p:cNvSpPr>
              <a:spLocks/>
            </p:cNvSpPr>
            <p:nvPr/>
          </p:nvSpPr>
          <p:spPr bwMode="auto">
            <a:xfrm>
              <a:off x="1602" y="3504"/>
              <a:ext cx="17" cy="321"/>
            </a:xfrm>
            <a:custGeom>
              <a:avLst/>
              <a:gdLst>
                <a:gd name="T0" fmla="*/ 0 w 17"/>
                <a:gd name="T1" fmla="*/ 11 h 321"/>
                <a:gd name="T2" fmla="*/ 16 w 17"/>
                <a:gd name="T3" fmla="*/ 0 h 321"/>
                <a:gd name="T4" fmla="*/ 16 w 17"/>
                <a:gd name="T5" fmla="*/ 320 h 321"/>
                <a:gd name="T6" fmla="*/ 0 w 17"/>
                <a:gd name="T7" fmla="*/ 309 h 321"/>
                <a:gd name="T8" fmla="*/ 0 w 17"/>
                <a:gd name="T9" fmla="*/ 1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11"/>
                  </a:moveTo>
                  <a:lnTo>
                    <a:pt x="16" y="0"/>
                  </a:lnTo>
                  <a:lnTo>
                    <a:pt x="16" y="320"/>
                  </a:lnTo>
                  <a:lnTo>
                    <a:pt x="0" y="309"/>
                  </a:lnTo>
                  <a:lnTo>
                    <a:pt x="0" y="11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7" name="Freeform 127"/>
            <p:cNvSpPr>
              <a:spLocks/>
            </p:cNvSpPr>
            <p:nvPr/>
          </p:nvSpPr>
          <p:spPr bwMode="auto">
            <a:xfrm>
              <a:off x="1228" y="3504"/>
              <a:ext cx="17" cy="321"/>
            </a:xfrm>
            <a:custGeom>
              <a:avLst/>
              <a:gdLst>
                <a:gd name="T0" fmla="*/ 0 w 17"/>
                <a:gd name="T1" fmla="*/ 0 h 321"/>
                <a:gd name="T2" fmla="*/ 16 w 17"/>
                <a:gd name="T3" fmla="*/ 11 h 321"/>
                <a:gd name="T4" fmla="*/ 16 w 17"/>
                <a:gd name="T5" fmla="*/ 309 h 321"/>
                <a:gd name="T6" fmla="*/ 0 w 17"/>
                <a:gd name="T7" fmla="*/ 320 h 321"/>
                <a:gd name="T8" fmla="*/ 0 w 17"/>
                <a:gd name="T9" fmla="*/ 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0"/>
                  </a:moveTo>
                  <a:lnTo>
                    <a:pt x="16" y="11"/>
                  </a:lnTo>
                  <a:lnTo>
                    <a:pt x="16" y="309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8" name="Freeform 128"/>
            <p:cNvSpPr>
              <a:spLocks/>
            </p:cNvSpPr>
            <p:nvPr/>
          </p:nvSpPr>
          <p:spPr bwMode="auto">
            <a:xfrm>
              <a:off x="1290" y="3568"/>
              <a:ext cx="261" cy="187"/>
            </a:xfrm>
            <a:custGeom>
              <a:avLst/>
              <a:gdLst>
                <a:gd name="T0" fmla="*/ 0 w 261"/>
                <a:gd name="T1" fmla="*/ 0 h 187"/>
                <a:gd name="T2" fmla="*/ 260 w 261"/>
                <a:gd name="T3" fmla="*/ 0 h 187"/>
                <a:gd name="T4" fmla="*/ 260 w 261"/>
                <a:gd name="T5" fmla="*/ 186 h 187"/>
                <a:gd name="T6" fmla="*/ 0 w 261"/>
                <a:gd name="T7" fmla="*/ 186 h 187"/>
                <a:gd name="T8" fmla="*/ 0 w 261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87"/>
                <a:gd name="T17" fmla="*/ 261 w 261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87">
                  <a:moveTo>
                    <a:pt x="0" y="0"/>
                  </a:moveTo>
                  <a:lnTo>
                    <a:pt x="260" y="0"/>
                  </a:lnTo>
                  <a:lnTo>
                    <a:pt x="260" y="186"/>
                  </a:lnTo>
                  <a:lnTo>
                    <a:pt x="0" y="186"/>
                  </a:lnTo>
                  <a:lnTo>
                    <a:pt x="0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19" name="Freeform 129"/>
            <p:cNvSpPr>
              <a:spLocks/>
            </p:cNvSpPr>
            <p:nvPr/>
          </p:nvSpPr>
          <p:spPr bwMode="auto">
            <a:xfrm>
              <a:off x="1228" y="3813"/>
              <a:ext cx="385" cy="17"/>
            </a:xfrm>
            <a:custGeom>
              <a:avLst/>
              <a:gdLst>
                <a:gd name="T0" fmla="*/ 10 w 385"/>
                <a:gd name="T1" fmla="*/ 0 h 17"/>
                <a:gd name="T2" fmla="*/ 374 w 385"/>
                <a:gd name="T3" fmla="*/ 0 h 17"/>
                <a:gd name="T4" fmla="*/ 384 w 385"/>
                <a:gd name="T5" fmla="*/ 16 h 17"/>
                <a:gd name="T6" fmla="*/ 0 w 385"/>
                <a:gd name="T7" fmla="*/ 16 h 17"/>
                <a:gd name="T8" fmla="*/ 10 w 38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7"/>
                <a:gd name="T17" fmla="*/ 385 w 38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7">
                  <a:moveTo>
                    <a:pt x="10" y="0"/>
                  </a:moveTo>
                  <a:lnTo>
                    <a:pt x="374" y="0"/>
                  </a:lnTo>
                  <a:lnTo>
                    <a:pt x="384" y="16"/>
                  </a:lnTo>
                  <a:lnTo>
                    <a:pt x="0" y="16"/>
                  </a:lnTo>
                  <a:lnTo>
                    <a:pt x="1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0" name="Freeform 130"/>
            <p:cNvSpPr>
              <a:spLocks/>
            </p:cNvSpPr>
            <p:nvPr/>
          </p:nvSpPr>
          <p:spPr bwMode="auto">
            <a:xfrm>
              <a:off x="1200" y="392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1" name="Freeform 131"/>
            <p:cNvSpPr>
              <a:spLocks/>
            </p:cNvSpPr>
            <p:nvPr/>
          </p:nvSpPr>
          <p:spPr bwMode="auto">
            <a:xfrm>
              <a:off x="1200" y="392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2" name="Freeform 132"/>
            <p:cNvSpPr>
              <a:spLocks/>
            </p:cNvSpPr>
            <p:nvPr/>
          </p:nvSpPr>
          <p:spPr bwMode="auto">
            <a:xfrm>
              <a:off x="1215" y="3933"/>
              <a:ext cx="319" cy="64"/>
            </a:xfrm>
            <a:custGeom>
              <a:avLst/>
              <a:gdLst>
                <a:gd name="T0" fmla="*/ 315 w 319"/>
                <a:gd name="T1" fmla="*/ 0 h 64"/>
                <a:gd name="T2" fmla="*/ 318 w 319"/>
                <a:gd name="T3" fmla="*/ 63 h 64"/>
                <a:gd name="T4" fmla="*/ 0 w 319"/>
                <a:gd name="T5" fmla="*/ 63 h 64"/>
                <a:gd name="T6" fmla="*/ 7 w 319"/>
                <a:gd name="T7" fmla="*/ 0 h 64"/>
                <a:gd name="T8" fmla="*/ 315 w 319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64"/>
                <a:gd name="T17" fmla="*/ 319 w 319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64">
                  <a:moveTo>
                    <a:pt x="315" y="0"/>
                  </a:moveTo>
                  <a:lnTo>
                    <a:pt x="318" y="63"/>
                  </a:lnTo>
                  <a:lnTo>
                    <a:pt x="0" y="63"/>
                  </a:lnTo>
                  <a:lnTo>
                    <a:pt x="7" y="0"/>
                  </a:lnTo>
                  <a:lnTo>
                    <a:pt x="315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3" name="Freeform 133"/>
            <p:cNvSpPr>
              <a:spLocks/>
            </p:cNvSpPr>
            <p:nvPr/>
          </p:nvSpPr>
          <p:spPr bwMode="auto">
            <a:xfrm>
              <a:off x="1540" y="3933"/>
              <a:ext cx="92" cy="64"/>
            </a:xfrm>
            <a:custGeom>
              <a:avLst/>
              <a:gdLst>
                <a:gd name="T0" fmla="*/ 0 w 92"/>
                <a:gd name="T1" fmla="*/ 0 h 64"/>
                <a:gd name="T2" fmla="*/ 84 w 92"/>
                <a:gd name="T3" fmla="*/ 0 h 64"/>
                <a:gd name="T4" fmla="*/ 91 w 92"/>
                <a:gd name="T5" fmla="*/ 63 h 64"/>
                <a:gd name="T6" fmla="*/ 3 w 92"/>
                <a:gd name="T7" fmla="*/ 63 h 64"/>
                <a:gd name="T8" fmla="*/ 0 w 9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4"/>
                <a:gd name="T17" fmla="*/ 92 w 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4">
                  <a:moveTo>
                    <a:pt x="0" y="0"/>
                  </a:moveTo>
                  <a:lnTo>
                    <a:pt x="84" y="0"/>
                  </a:lnTo>
                  <a:lnTo>
                    <a:pt x="91" y="63"/>
                  </a:lnTo>
                  <a:lnTo>
                    <a:pt x="3" y="63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4" name="Freeform 134"/>
            <p:cNvSpPr>
              <a:spLocks/>
            </p:cNvSpPr>
            <p:nvPr/>
          </p:nvSpPr>
          <p:spPr bwMode="auto">
            <a:xfrm>
              <a:off x="1233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5" name="Freeform 135"/>
            <p:cNvSpPr>
              <a:spLocks/>
            </p:cNvSpPr>
            <p:nvPr/>
          </p:nvSpPr>
          <p:spPr bwMode="auto">
            <a:xfrm>
              <a:off x="1254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6" name="Freeform 136"/>
            <p:cNvSpPr>
              <a:spLocks/>
            </p:cNvSpPr>
            <p:nvPr/>
          </p:nvSpPr>
          <p:spPr bwMode="auto">
            <a:xfrm>
              <a:off x="1274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7" name="Freeform 137"/>
            <p:cNvSpPr>
              <a:spLocks/>
            </p:cNvSpPr>
            <p:nvPr/>
          </p:nvSpPr>
          <p:spPr bwMode="auto">
            <a:xfrm>
              <a:off x="129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8" name="Freeform 138"/>
            <p:cNvSpPr>
              <a:spLocks/>
            </p:cNvSpPr>
            <p:nvPr/>
          </p:nvSpPr>
          <p:spPr bwMode="auto">
            <a:xfrm>
              <a:off x="1316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29" name="Freeform 139"/>
            <p:cNvSpPr>
              <a:spLocks/>
            </p:cNvSpPr>
            <p:nvPr/>
          </p:nvSpPr>
          <p:spPr bwMode="auto">
            <a:xfrm>
              <a:off x="1337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0" name="Freeform 140"/>
            <p:cNvSpPr>
              <a:spLocks/>
            </p:cNvSpPr>
            <p:nvPr/>
          </p:nvSpPr>
          <p:spPr bwMode="auto">
            <a:xfrm>
              <a:off x="1358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1" name="Freeform 141"/>
            <p:cNvSpPr>
              <a:spLocks/>
            </p:cNvSpPr>
            <p:nvPr/>
          </p:nvSpPr>
          <p:spPr bwMode="auto">
            <a:xfrm>
              <a:off x="1378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2" name="Freeform 142"/>
            <p:cNvSpPr>
              <a:spLocks/>
            </p:cNvSpPr>
            <p:nvPr/>
          </p:nvSpPr>
          <p:spPr bwMode="auto">
            <a:xfrm>
              <a:off x="1399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3" name="Freeform 143"/>
            <p:cNvSpPr>
              <a:spLocks/>
            </p:cNvSpPr>
            <p:nvPr/>
          </p:nvSpPr>
          <p:spPr bwMode="auto">
            <a:xfrm>
              <a:off x="1420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4" name="Freeform 144"/>
            <p:cNvSpPr>
              <a:spLocks/>
            </p:cNvSpPr>
            <p:nvPr/>
          </p:nvSpPr>
          <p:spPr bwMode="auto">
            <a:xfrm>
              <a:off x="1441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5" name="Freeform 145"/>
            <p:cNvSpPr>
              <a:spLocks/>
            </p:cNvSpPr>
            <p:nvPr/>
          </p:nvSpPr>
          <p:spPr bwMode="auto">
            <a:xfrm>
              <a:off x="1462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6" name="Freeform 146"/>
            <p:cNvSpPr>
              <a:spLocks/>
            </p:cNvSpPr>
            <p:nvPr/>
          </p:nvSpPr>
          <p:spPr bwMode="auto">
            <a:xfrm>
              <a:off x="1482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7" name="Freeform 147"/>
            <p:cNvSpPr>
              <a:spLocks/>
            </p:cNvSpPr>
            <p:nvPr/>
          </p:nvSpPr>
          <p:spPr bwMode="auto">
            <a:xfrm>
              <a:off x="1503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" name="Freeform 148"/>
            <p:cNvSpPr>
              <a:spLocks/>
            </p:cNvSpPr>
            <p:nvPr/>
          </p:nvSpPr>
          <p:spPr bwMode="auto">
            <a:xfrm>
              <a:off x="1231" y="3947"/>
              <a:ext cx="20" cy="17"/>
            </a:xfrm>
            <a:custGeom>
              <a:avLst/>
              <a:gdLst>
                <a:gd name="T0" fmla="*/ 0 w 20"/>
                <a:gd name="T1" fmla="*/ 16 h 17"/>
                <a:gd name="T2" fmla="*/ 0 w 20"/>
                <a:gd name="T3" fmla="*/ 0 h 17"/>
                <a:gd name="T4" fmla="*/ 19 w 20"/>
                <a:gd name="T5" fmla="*/ 0 h 17"/>
                <a:gd name="T6" fmla="*/ 19 w 20"/>
                <a:gd name="T7" fmla="*/ 16 h 17"/>
                <a:gd name="T8" fmla="*/ 0 w 2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" name="Freeform 149"/>
            <p:cNvSpPr>
              <a:spLocks/>
            </p:cNvSpPr>
            <p:nvPr/>
          </p:nvSpPr>
          <p:spPr bwMode="auto">
            <a:xfrm>
              <a:off x="1226" y="3959"/>
              <a:ext cx="30" cy="17"/>
            </a:xfrm>
            <a:custGeom>
              <a:avLst/>
              <a:gdLst>
                <a:gd name="T0" fmla="*/ 0 w 30"/>
                <a:gd name="T1" fmla="*/ 16 h 17"/>
                <a:gd name="T2" fmla="*/ 0 w 30"/>
                <a:gd name="T3" fmla="*/ 0 h 17"/>
                <a:gd name="T4" fmla="*/ 29 w 30"/>
                <a:gd name="T5" fmla="*/ 0 h 17"/>
                <a:gd name="T6" fmla="*/ 29 w 30"/>
                <a:gd name="T7" fmla="*/ 16 h 17"/>
                <a:gd name="T8" fmla="*/ 0 w 3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7"/>
                <a:gd name="T17" fmla="*/ 30 w 3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7">
                  <a:moveTo>
                    <a:pt x="0" y="16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" name="Freeform 150"/>
            <p:cNvSpPr>
              <a:spLocks/>
            </p:cNvSpPr>
            <p:nvPr/>
          </p:nvSpPr>
          <p:spPr bwMode="auto">
            <a:xfrm>
              <a:off x="1223" y="3972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" name="Freeform 151"/>
            <p:cNvSpPr>
              <a:spLocks/>
            </p:cNvSpPr>
            <p:nvPr/>
          </p:nvSpPr>
          <p:spPr bwMode="auto">
            <a:xfrm>
              <a:off x="1220" y="3984"/>
              <a:ext cx="24" cy="17"/>
            </a:xfrm>
            <a:custGeom>
              <a:avLst/>
              <a:gdLst>
                <a:gd name="T0" fmla="*/ 0 w 24"/>
                <a:gd name="T1" fmla="*/ 16 h 17"/>
                <a:gd name="T2" fmla="*/ 0 w 24"/>
                <a:gd name="T3" fmla="*/ 0 h 17"/>
                <a:gd name="T4" fmla="*/ 23 w 24"/>
                <a:gd name="T5" fmla="*/ 0 h 17"/>
                <a:gd name="T6" fmla="*/ 23 w 24"/>
                <a:gd name="T7" fmla="*/ 16 h 17"/>
                <a:gd name="T8" fmla="*/ 0 w 2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7"/>
                <a:gd name="T17" fmla="*/ 24 w 2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7">
                  <a:moveTo>
                    <a:pt x="0" y="16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" name="Freeform 152"/>
            <p:cNvSpPr>
              <a:spLocks/>
            </p:cNvSpPr>
            <p:nvPr/>
          </p:nvSpPr>
          <p:spPr bwMode="auto">
            <a:xfrm>
              <a:off x="1249" y="3984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" name="Freeform 153"/>
            <p:cNvSpPr>
              <a:spLocks/>
            </p:cNvSpPr>
            <p:nvPr/>
          </p:nvSpPr>
          <p:spPr bwMode="auto">
            <a:xfrm>
              <a:off x="1547" y="3984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" name="Freeform 154"/>
            <p:cNvSpPr>
              <a:spLocks/>
            </p:cNvSpPr>
            <p:nvPr/>
          </p:nvSpPr>
          <p:spPr bwMode="auto">
            <a:xfrm>
              <a:off x="1611" y="3969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5" name="Freeform 155"/>
            <p:cNvSpPr>
              <a:spLocks/>
            </p:cNvSpPr>
            <p:nvPr/>
          </p:nvSpPr>
          <p:spPr bwMode="auto">
            <a:xfrm>
              <a:off x="1260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6" name="Freeform 156"/>
            <p:cNvSpPr>
              <a:spLocks/>
            </p:cNvSpPr>
            <p:nvPr/>
          </p:nvSpPr>
          <p:spPr bwMode="auto">
            <a:xfrm>
              <a:off x="1281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7" name="Freeform 157"/>
            <p:cNvSpPr>
              <a:spLocks/>
            </p:cNvSpPr>
            <p:nvPr/>
          </p:nvSpPr>
          <p:spPr bwMode="auto">
            <a:xfrm>
              <a:off x="1302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8" name="Freeform 158"/>
            <p:cNvSpPr>
              <a:spLocks/>
            </p:cNvSpPr>
            <p:nvPr/>
          </p:nvSpPr>
          <p:spPr bwMode="auto">
            <a:xfrm>
              <a:off x="1323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9" name="Freeform 159"/>
            <p:cNvSpPr>
              <a:spLocks/>
            </p:cNvSpPr>
            <p:nvPr/>
          </p:nvSpPr>
          <p:spPr bwMode="auto">
            <a:xfrm>
              <a:off x="1344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0" name="Freeform 160"/>
            <p:cNvSpPr>
              <a:spLocks/>
            </p:cNvSpPr>
            <p:nvPr/>
          </p:nvSpPr>
          <p:spPr bwMode="auto">
            <a:xfrm>
              <a:off x="1364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1" name="Freeform 161"/>
            <p:cNvSpPr>
              <a:spLocks/>
            </p:cNvSpPr>
            <p:nvPr/>
          </p:nvSpPr>
          <p:spPr bwMode="auto">
            <a:xfrm>
              <a:off x="1385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2" name="Freeform 162"/>
            <p:cNvSpPr>
              <a:spLocks/>
            </p:cNvSpPr>
            <p:nvPr/>
          </p:nvSpPr>
          <p:spPr bwMode="auto">
            <a:xfrm>
              <a:off x="1406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3" name="Freeform 163"/>
            <p:cNvSpPr>
              <a:spLocks/>
            </p:cNvSpPr>
            <p:nvPr/>
          </p:nvSpPr>
          <p:spPr bwMode="auto">
            <a:xfrm>
              <a:off x="142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4" name="Freeform 164"/>
            <p:cNvSpPr>
              <a:spLocks/>
            </p:cNvSpPr>
            <p:nvPr/>
          </p:nvSpPr>
          <p:spPr bwMode="auto">
            <a:xfrm>
              <a:off x="1448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5" name="Freeform 165"/>
            <p:cNvSpPr>
              <a:spLocks/>
            </p:cNvSpPr>
            <p:nvPr/>
          </p:nvSpPr>
          <p:spPr bwMode="auto">
            <a:xfrm>
              <a:off x="1489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6" name="Freeform 166"/>
            <p:cNvSpPr>
              <a:spLocks/>
            </p:cNvSpPr>
            <p:nvPr/>
          </p:nvSpPr>
          <p:spPr bwMode="auto">
            <a:xfrm>
              <a:off x="1263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7" name="Freeform 167"/>
            <p:cNvSpPr>
              <a:spLocks/>
            </p:cNvSpPr>
            <p:nvPr/>
          </p:nvSpPr>
          <p:spPr bwMode="auto">
            <a:xfrm>
              <a:off x="1284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8" name="Freeform 168"/>
            <p:cNvSpPr>
              <a:spLocks/>
            </p:cNvSpPr>
            <p:nvPr/>
          </p:nvSpPr>
          <p:spPr bwMode="auto">
            <a:xfrm>
              <a:off x="1305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9" name="Freeform 169"/>
            <p:cNvSpPr>
              <a:spLocks/>
            </p:cNvSpPr>
            <p:nvPr/>
          </p:nvSpPr>
          <p:spPr bwMode="auto">
            <a:xfrm>
              <a:off x="1326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0" name="Freeform 170"/>
            <p:cNvSpPr>
              <a:spLocks/>
            </p:cNvSpPr>
            <p:nvPr/>
          </p:nvSpPr>
          <p:spPr bwMode="auto">
            <a:xfrm>
              <a:off x="1347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1" name="Freeform 171"/>
            <p:cNvSpPr>
              <a:spLocks/>
            </p:cNvSpPr>
            <p:nvPr/>
          </p:nvSpPr>
          <p:spPr bwMode="auto">
            <a:xfrm>
              <a:off x="1368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2" name="Freeform 172"/>
            <p:cNvSpPr>
              <a:spLocks/>
            </p:cNvSpPr>
            <p:nvPr/>
          </p:nvSpPr>
          <p:spPr bwMode="auto">
            <a:xfrm>
              <a:off x="1389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3" name="Freeform 173"/>
            <p:cNvSpPr>
              <a:spLocks/>
            </p:cNvSpPr>
            <p:nvPr/>
          </p:nvSpPr>
          <p:spPr bwMode="auto">
            <a:xfrm>
              <a:off x="1410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4" name="Freeform 174"/>
            <p:cNvSpPr>
              <a:spLocks/>
            </p:cNvSpPr>
            <p:nvPr/>
          </p:nvSpPr>
          <p:spPr bwMode="auto">
            <a:xfrm>
              <a:off x="1431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5" name="Freeform 175"/>
            <p:cNvSpPr>
              <a:spLocks/>
            </p:cNvSpPr>
            <p:nvPr/>
          </p:nvSpPr>
          <p:spPr bwMode="auto">
            <a:xfrm>
              <a:off x="1452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6" name="Freeform 176"/>
            <p:cNvSpPr>
              <a:spLocks/>
            </p:cNvSpPr>
            <p:nvPr/>
          </p:nvSpPr>
          <p:spPr bwMode="auto">
            <a:xfrm>
              <a:off x="1473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7" name="Freeform 177"/>
            <p:cNvSpPr>
              <a:spLocks/>
            </p:cNvSpPr>
            <p:nvPr/>
          </p:nvSpPr>
          <p:spPr bwMode="auto">
            <a:xfrm>
              <a:off x="126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8" name="Freeform 178"/>
            <p:cNvSpPr>
              <a:spLocks/>
            </p:cNvSpPr>
            <p:nvPr/>
          </p:nvSpPr>
          <p:spPr bwMode="auto">
            <a:xfrm>
              <a:off x="1289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69" name="Freeform 179"/>
            <p:cNvSpPr>
              <a:spLocks/>
            </p:cNvSpPr>
            <p:nvPr/>
          </p:nvSpPr>
          <p:spPr bwMode="auto">
            <a:xfrm>
              <a:off x="131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0" name="Freeform 180"/>
            <p:cNvSpPr>
              <a:spLocks/>
            </p:cNvSpPr>
            <p:nvPr/>
          </p:nvSpPr>
          <p:spPr bwMode="auto">
            <a:xfrm>
              <a:off x="1332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1" name="Freeform 181"/>
            <p:cNvSpPr>
              <a:spLocks/>
            </p:cNvSpPr>
            <p:nvPr/>
          </p:nvSpPr>
          <p:spPr bwMode="auto">
            <a:xfrm>
              <a:off x="1353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2" name="Freeform 182"/>
            <p:cNvSpPr>
              <a:spLocks/>
            </p:cNvSpPr>
            <p:nvPr/>
          </p:nvSpPr>
          <p:spPr bwMode="auto">
            <a:xfrm>
              <a:off x="1374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3" name="Freeform 183"/>
            <p:cNvSpPr>
              <a:spLocks/>
            </p:cNvSpPr>
            <p:nvPr/>
          </p:nvSpPr>
          <p:spPr bwMode="auto">
            <a:xfrm>
              <a:off x="1395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4" name="Freeform 184"/>
            <p:cNvSpPr>
              <a:spLocks/>
            </p:cNvSpPr>
            <p:nvPr/>
          </p:nvSpPr>
          <p:spPr bwMode="auto">
            <a:xfrm>
              <a:off x="1417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5" name="Freeform 185"/>
            <p:cNvSpPr>
              <a:spLocks/>
            </p:cNvSpPr>
            <p:nvPr/>
          </p:nvSpPr>
          <p:spPr bwMode="auto">
            <a:xfrm>
              <a:off x="143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6" name="Freeform 186"/>
            <p:cNvSpPr>
              <a:spLocks/>
            </p:cNvSpPr>
            <p:nvPr/>
          </p:nvSpPr>
          <p:spPr bwMode="auto">
            <a:xfrm>
              <a:off x="1459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7" name="Freeform 187"/>
            <p:cNvSpPr>
              <a:spLocks/>
            </p:cNvSpPr>
            <p:nvPr/>
          </p:nvSpPr>
          <p:spPr bwMode="auto">
            <a:xfrm>
              <a:off x="148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8" name="Freeform 188"/>
            <p:cNvSpPr>
              <a:spLocks/>
            </p:cNvSpPr>
            <p:nvPr/>
          </p:nvSpPr>
          <p:spPr bwMode="auto">
            <a:xfrm>
              <a:off x="1506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79" name="Freeform 189"/>
            <p:cNvSpPr>
              <a:spLocks/>
            </p:cNvSpPr>
            <p:nvPr/>
          </p:nvSpPr>
          <p:spPr bwMode="auto">
            <a:xfrm>
              <a:off x="1443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0" name="Freeform 190"/>
            <p:cNvSpPr>
              <a:spLocks/>
            </p:cNvSpPr>
            <p:nvPr/>
          </p:nvSpPr>
          <p:spPr bwMode="auto">
            <a:xfrm>
              <a:off x="1465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1" name="Freeform 191"/>
            <p:cNvSpPr>
              <a:spLocks/>
            </p:cNvSpPr>
            <p:nvPr/>
          </p:nvSpPr>
          <p:spPr bwMode="auto">
            <a:xfrm>
              <a:off x="1486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2" name="Freeform 192"/>
            <p:cNvSpPr>
              <a:spLocks/>
            </p:cNvSpPr>
            <p:nvPr/>
          </p:nvSpPr>
          <p:spPr bwMode="auto">
            <a:xfrm>
              <a:off x="1508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3" name="Freeform 193"/>
            <p:cNvSpPr>
              <a:spLocks/>
            </p:cNvSpPr>
            <p:nvPr/>
          </p:nvSpPr>
          <p:spPr bwMode="auto">
            <a:xfrm>
              <a:off x="1294" y="3984"/>
              <a:ext cx="144" cy="17"/>
            </a:xfrm>
            <a:custGeom>
              <a:avLst/>
              <a:gdLst>
                <a:gd name="T0" fmla="*/ 0 w 144"/>
                <a:gd name="T1" fmla="*/ 16 h 17"/>
                <a:gd name="T2" fmla="*/ 0 w 144"/>
                <a:gd name="T3" fmla="*/ 0 h 17"/>
                <a:gd name="T4" fmla="*/ 143 w 144"/>
                <a:gd name="T5" fmla="*/ 0 h 17"/>
                <a:gd name="T6" fmla="*/ 143 w 144"/>
                <a:gd name="T7" fmla="*/ 16 h 17"/>
                <a:gd name="T8" fmla="*/ 0 w 14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7"/>
                <a:gd name="T17" fmla="*/ 144 w 14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7">
                  <a:moveTo>
                    <a:pt x="0" y="16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4" name="Freeform 194"/>
            <p:cNvSpPr>
              <a:spLocks/>
            </p:cNvSpPr>
            <p:nvPr/>
          </p:nvSpPr>
          <p:spPr bwMode="auto">
            <a:xfrm>
              <a:off x="1544" y="3935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5" name="Freeform 195"/>
            <p:cNvSpPr>
              <a:spLocks/>
            </p:cNvSpPr>
            <p:nvPr/>
          </p:nvSpPr>
          <p:spPr bwMode="auto">
            <a:xfrm>
              <a:off x="156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6" name="Freeform 196"/>
            <p:cNvSpPr>
              <a:spLocks/>
            </p:cNvSpPr>
            <p:nvPr/>
          </p:nvSpPr>
          <p:spPr bwMode="auto">
            <a:xfrm>
              <a:off x="158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7" name="Freeform 197"/>
            <p:cNvSpPr>
              <a:spLocks/>
            </p:cNvSpPr>
            <p:nvPr/>
          </p:nvSpPr>
          <p:spPr bwMode="auto">
            <a:xfrm>
              <a:off x="1606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8" name="Freeform 198"/>
            <p:cNvSpPr>
              <a:spLocks/>
            </p:cNvSpPr>
            <p:nvPr/>
          </p:nvSpPr>
          <p:spPr bwMode="auto">
            <a:xfrm>
              <a:off x="160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9" name="Freeform 199"/>
            <p:cNvSpPr>
              <a:spLocks/>
            </p:cNvSpPr>
            <p:nvPr/>
          </p:nvSpPr>
          <p:spPr bwMode="auto">
            <a:xfrm>
              <a:off x="158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0" name="Freeform 200"/>
            <p:cNvSpPr>
              <a:spLocks/>
            </p:cNvSpPr>
            <p:nvPr/>
          </p:nvSpPr>
          <p:spPr bwMode="auto">
            <a:xfrm>
              <a:off x="1566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1" name="Freeform 201"/>
            <p:cNvSpPr>
              <a:spLocks/>
            </p:cNvSpPr>
            <p:nvPr/>
          </p:nvSpPr>
          <p:spPr bwMode="auto">
            <a:xfrm>
              <a:off x="1545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2" name="Freeform 202"/>
            <p:cNvSpPr>
              <a:spLocks/>
            </p:cNvSpPr>
            <p:nvPr/>
          </p:nvSpPr>
          <p:spPr bwMode="auto">
            <a:xfrm>
              <a:off x="1545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3" name="Freeform 203"/>
            <p:cNvSpPr>
              <a:spLocks/>
            </p:cNvSpPr>
            <p:nvPr/>
          </p:nvSpPr>
          <p:spPr bwMode="auto">
            <a:xfrm>
              <a:off x="1567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4" name="Freeform 204"/>
            <p:cNvSpPr>
              <a:spLocks/>
            </p:cNvSpPr>
            <p:nvPr/>
          </p:nvSpPr>
          <p:spPr bwMode="auto">
            <a:xfrm>
              <a:off x="1589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5" name="Freeform 205"/>
            <p:cNvSpPr>
              <a:spLocks/>
            </p:cNvSpPr>
            <p:nvPr/>
          </p:nvSpPr>
          <p:spPr bwMode="auto">
            <a:xfrm>
              <a:off x="1608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6" name="Freeform 206"/>
            <p:cNvSpPr>
              <a:spLocks/>
            </p:cNvSpPr>
            <p:nvPr/>
          </p:nvSpPr>
          <p:spPr bwMode="auto">
            <a:xfrm>
              <a:off x="159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7" name="Freeform 207"/>
            <p:cNvSpPr>
              <a:spLocks/>
            </p:cNvSpPr>
            <p:nvPr/>
          </p:nvSpPr>
          <p:spPr bwMode="auto">
            <a:xfrm>
              <a:off x="156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8" name="Freeform 208"/>
            <p:cNvSpPr>
              <a:spLocks/>
            </p:cNvSpPr>
            <p:nvPr/>
          </p:nvSpPr>
          <p:spPr bwMode="auto">
            <a:xfrm>
              <a:off x="1546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9" name="Freeform 209"/>
            <p:cNvSpPr>
              <a:spLocks/>
            </p:cNvSpPr>
            <p:nvPr/>
          </p:nvSpPr>
          <p:spPr bwMode="auto">
            <a:xfrm>
              <a:off x="1592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0" name="Freeform 210"/>
            <p:cNvSpPr>
              <a:spLocks/>
            </p:cNvSpPr>
            <p:nvPr/>
          </p:nvSpPr>
          <p:spPr bwMode="auto">
            <a:xfrm>
              <a:off x="1547" y="3981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1" name="Freeform 211"/>
            <p:cNvSpPr>
              <a:spLocks/>
            </p:cNvSpPr>
            <p:nvPr/>
          </p:nvSpPr>
          <p:spPr bwMode="auto">
            <a:xfrm>
              <a:off x="1611" y="3966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2" name="Freeform 212"/>
            <p:cNvSpPr>
              <a:spLocks/>
            </p:cNvSpPr>
            <p:nvPr/>
          </p:nvSpPr>
          <p:spPr bwMode="auto">
            <a:xfrm>
              <a:off x="1543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3" name="Freeform 213"/>
            <p:cNvSpPr>
              <a:spLocks/>
            </p:cNvSpPr>
            <p:nvPr/>
          </p:nvSpPr>
          <p:spPr bwMode="auto">
            <a:xfrm>
              <a:off x="1564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4" name="Freeform 214"/>
            <p:cNvSpPr>
              <a:spLocks/>
            </p:cNvSpPr>
            <p:nvPr/>
          </p:nvSpPr>
          <p:spPr bwMode="auto">
            <a:xfrm>
              <a:off x="1585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5" name="Freeform 215"/>
            <p:cNvSpPr>
              <a:spLocks/>
            </p:cNvSpPr>
            <p:nvPr/>
          </p:nvSpPr>
          <p:spPr bwMode="auto">
            <a:xfrm>
              <a:off x="1606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6" name="Freeform 216"/>
            <p:cNvSpPr>
              <a:spLocks/>
            </p:cNvSpPr>
            <p:nvPr/>
          </p:nvSpPr>
          <p:spPr bwMode="auto">
            <a:xfrm>
              <a:off x="1607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7" name="Freeform 217"/>
            <p:cNvSpPr>
              <a:spLocks/>
            </p:cNvSpPr>
            <p:nvPr/>
          </p:nvSpPr>
          <p:spPr bwMode="auto">
            <a:xfrm>
              <a:off x="1586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8" name="Freeform 218"/>
            <p:cNvSpPr>
              <a:spLocks/>
            </p:cNvSpPr>
            <p:nvPr/>
          </p:nvSpPr>
          <p:spPr bwMode="auto">
            <a:xfrm>
              <a:off x="1565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9" name="Freeform 219"/>
            <p:cNvSpPr>
              <a:spLocks/>
            </p:cNvSpPr>
            <p:nvPr/>
          </p:nvSpPr>
          <p:spPr bwMode="auto">
            <a:xfrm>
              <a:off x="154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0" name="Freeform 220"/>
            <p:cNvSpPr>
              <a:spLocks/>
            </p:cNvSpPr>
            <p:nvPr/>
          </p:nvSpPr>
          <p:spPr bwMode="auto">
            <a:xfrm>
              <a:off x="1545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1" name="Freeform 221"/>
            <p:cNvSpPr>
              <a:spLocks/>
            </p:cNvSpPr>
            <p:nvPr/>
          </p:nvSpPr>
          <p:spPr bwMode="auto">
            <a:xfrm>
              <a:off x="1566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2" name="Freeform 222"/>
            <p:cNvSpPr>
              <a:spLocks/>
            </p:cNvSpPr>
            <p:nvPr/>
          </p:nvSpPr>
          <p:spPr bwMode="auto">
            <a:xfrm>
              <a:off x="1588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3" name="Freeform 223"/>
            <p:cNvSpPr>
              <a:spLocks/>
            </p:cNvSpPr>
            <p:nvPr/>
          </p:nvSpPr>
          <p:spPr bwMode="auto">
            <a:xfrm>
              <a:off x="1607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4" name="Freeform 224"/>
            <p:cNvSpPr>
              <a:spLocks/>
            </p:cNvSpPr>
            <p:nvPr/>
          </p:nvSpPr>
          <p:spPr bwMode="auto">
            <a:xfrm>
              <a:off x="159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5" name="Freeform 225"/>
            <p:cNvSpPr>
              <a:spLocks/>
            </p:cNvSpPr>
            <p:nvPr/>
          </p:nvSpPr>
          <p:spPr bwMode="auto">
            <a:xfrm>
              <a:off x="156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6" name="Freeform 226"/>
            <p:cNvSpPr>
              <a:spLocks/>
            </p:cNvSpPr>
            <p:nvPr/>
          </p:nvSpPr>
          <p:spPr bwMode="auto">
            <a:xfrm>
              <a:off x="1546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7" name="Freeform 227"/>
            <p:cNvSpPr>
              <a:spLocks/>
            </p:cNvSpPr>
            <p:nvPr/>
          </p:nvSpPr>
          <p:spPr bwMode="auto">
            <a:xfrm>
              <a:off x="1591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8" name="Freeform 228"/>
            <p:cNvSpPr>
              <a:spLocks/>
            </p:cNvSpPr>
            <p:nvPr/>
          </p:nvSpPr>
          <p:spPr bwMode="auto">
            <a:xfrm>
              <a:off x="1499" y="3948"/>
              <a:ext cx="24" cy="19"/>
            </a:xfrm>
            <a:custGeom>
              <a:avLst/>
              <a:gdLst>
                <a:gd name="T0" fmla="*/ 9 w 24"/>
                <a:gd name="T1" fmla="*/ 0 h 19"/>
                <a:gd name="T2" fmla="*/ 23 w 24"/>
                <a:gd name="T3" fmla="*/ 0 h 19"/>
                <a:gd name="T4" fmla="*/ 23 w 24"/>
                <a:gd name="T5" fmla="*/ 18 h 19"/>
                <a:gd name="T6" fmla="*/ 0 w 24"/>
                <a:gd name="T7" fmla="*/ 18 h 19"/>
                <a:gd name="T8" fmla="*/ 0 w 24"/>
                <a:gd name="T9" fmla="*/ 10 h 19"/>
                <a:gd name="T10" fmla="*/ 9 w 24"/>
                <a:gd name="T11" fmla="*/ 10 h 19"/>
                <a:gd name="T12" fmla="*/ 9 w 24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9"/>
                <a:gd name="T23" fmla="*/ 24 w 2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9">
                  <a:moveTo>
                    <a:pt x="9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19" name="Freeform 229"/>
            <p:cNvSpPr>
              <a:spLocks/>
            </p:cNvSpPr>
            <p:nvPr/>
          </p:nvSpPr>
          <p:spPr bwMode="auto">
            <a:xfrm>
              <a:off x="1468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0" name="Freeform 230"/>
            <p:cNvSpPr>
              <a:spLocks/>
            </p:cNvSpPr>
            <p:nvPr/>
          </p:nvSpPr>
          <p:spPr bwMode="auto">
            <a:xfrm>
              <a:off x="123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1" name="Freeform 231"/>
            <p:cNvSpPr>
              <a:spLocks/>
            </p:cNvSpPr>
            <p:nvPr/>
          </p:nvSpPr>
          <p:spPr bwMode="auto">
            <a:xfrm>
              <a:off x="1253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2" name="Freeform 232"/>
            <p:cNvSpPr>
              <a:spLocks/>
            </p:cNvSpPr>
            <p:nvPr/>
          </p:nvSpPr>
          <p:spPr bwMode="auto">
            <a:xfrm>
              <a:off x="1274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3" name="Freeform 233"/>
            <p:cNvSpPr>
              <a:spLocks/>
            </p:cNvSpPr>
            <p:nvPr/>
          </p:nvSpPr>
          <p:spPr bwMode="auto">
            <a:xfrm>
              <a:off x="1295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4" name="Freeform 234"/>
            <p:cNvSpPr>
              <a:spLocks/>
            </p:cNvSpPr>
            <p:nvPr/>
          </p:nvSpPr>
          <p:spPr bwMode="auto">
            <a:xfrm>
              <a:off x="1315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5" name="Freeform 235"/>
            <p:cNvSpPr>
              <a:spLocks/>
            </p:cNvSpPr>
            <p:nvPr/>
          </p:nvSpPr>
          <p:spPr bwMode="auto">
            <a:xfrm>
              <a:off x="1336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6" name="Freeform 236"/>
            <p:cNvSpPr>
              <a:spLocks/>
            </p:cNvSpPr>
            <p:nvPr/>
          </p:nvSpPr>
          <p:spPr bwMode="auto">
            <a:xfrm>
              <a:off x="1357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7" name="Freeform 237"/>
            <p:cNvSpPr>
              <a:spLocks/>
            </p:cNvSpPr>
            <p:nvPr/>
          </p:nvSpPr>
          <p:spPr bwMode="auto">
            <a:xfrm>
              <a:off x="1378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8" name="Freeform 238"/>
            <p:cNvSpPr>
              <a:spLocks/>
            </p:cNvSpPr>
            <p:nvPr/>
          </p:nvSpPr>
          <p:spPr bwMode="auto">
            <a:xfrm>
              <a:off x="1398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29" name="Freeform 239"/>
            <p:cNvSpPr>
              <a:spLocks/>
            </p:cNvSpPr>
            <p:nvPr/>
          </p:nvSpPr>
          <p:spPr bwMode="auto">
            <a:xfrm>
              <a:off x="1419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0" name="Freeform 240"/>
            <p:cNvSpPr>
              <a:spLocks/>
            </p:cNvSpPr>
            <p:nvPr/>
          </p:nvSpPr>
          <p:spPr bwMode="auto">
            <a:xfrm>
              <a:off x="1440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1" name="Freeform 241"/>
            <p:cNvSpPr>
              <a:spLocks/>
            </p:cNvSpPr>
            <p:nvPr/>
          </p:nvSpPr>
          <p:spPr bwMode="auto">
            <a:xfrm>
              <a:off x="1461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2" name="Freeform 242"/>
            <p:cNvSpPr>
              <a:spLocks/>
            </p:cNvSpPr>
            <p:nvPr/>
          </p:nvSpPr>
          <p:spPr bwMode="auto">
            <a:xfrm>
              <a:off x="148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3" name="Freeform 243"/>
            <p:cNvSpPr>
              <a:spLocks/>
            </p:cNvSpPr>
            <p:nvPr/>
          </p:nvSpPr>
          <p:spPr bwMode="auto">
            <a:xfrm>
              <a:off x="150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4" name="Freeform 244"/>
            <p:cNvSpPr>
              <a:spLocks/>
            </p:cNvSpPr>
            <p:nvPr/>
          </p:nvSpPr>
          <p:spPr bwMode="auto">
            <a:xfrm>
              <a:off x="1230" y="3944"/>
              <a:ext cx="21" cy="17"/>
            </a:xfrm>
            <a:custGeom>
              <a:avLst/>
              <a:gdLst>
                <a:gd name="T0" fmla="*/ 0 w 21"/>
                <a:gd name="T1" fmla="*/ 16 h 17"/>
                <a:gd name="T2" fmla="*/ 0 w 21"/>
                <a:gd name="T3" fmla="*/ 0 h 17"/>
                <a:gd name="T4" fmla="*/ 20 w 21"/>
                <a:gd name="T5" fmla="*/ 0 h 17"/>
                <a:gd name="T6" fmla="*/ 20 w 21"/>
                <a:gd name="T7" fmla="*/ 16 h 17"/>
                <a:gd name="T8" fmla="*/ 0 w 2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1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5" name="Freeform 245"/>
            <p:cNvSpPr>
              <a:spLocks/>
            </p:cNvSpPr>
            <p:nvPr/>
          </p:nvSpPr>
          <p:spPr bwMode="auto">
            <a:xfrm>
              <a:off x="1225" y="3956"/>
              <a:ext cx="31" cy="17"/>
            </a:xfrm>
            <a:custGeom>
              <a:avLst/>
              <a:gdLst>
                <a:gd name="T0" fmla="*/ 0 w 31"/>
                <a:gd name="T1" fmla="*/ 16 h 17"/>
                <a:gd name="T2" fmla="*/ 0 w 31"/>
                <a:gd name="T3" fmla="*/ 0 h 17"/>
                <a:gd name="T4" fmla="*/ 30 w 31"/>
                <a:gd name="T5" fmla="*/ 0 h 17"/>
                <a:gd name="T6" fmla="*/ 30 w 31"/>
                <a:gd name="T7" fmla="*/ 16 h 17"/>
                <a:gd name="T8" fmla="*/ 0 w 3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0" y="1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6" name="Freeform 246"/>
            <p:cNvSpPr>
              <a:spLocks/>
            </p:cNvSpPr>
            <p:nvPr/>
          </p:nvSpPr>
          <p:spPr bwMode="auto">
            <a:xfrm>
              <a:off x="1222" y="3969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7" name="Freeform 247"/>
            <p:cNvSpPr>
              <a:spLocks/>
            </p:cNvSpPr>
            <p:nvPr/>
          </p:nvSpPr>
          <p:spPr bwMode="auto">
            <a:xfrm>
              <a:off x="1219" y="3981"/>
              <a:ext cx="25" cy="17"/>
            </a:xfrm>
            <a:custGeom>
              <a:avLst/>
              <a:gdLst>
                <a:gd name="T0" fmla="*/ 0 w 25"/>
                <a:gd name="T1" fmla="*/ 16 h 17"/>
                <a:gd name="T2" fmla="*/ 0 w 25"/>
                <a:gd name="T3" fmla="*/ 0 h 17"/>
                <a:gd name="T4" fmla="*/ 24 w 25"/>
                <a:gd name="T5" fmla="*/ 0 h 17"/>
                <a:gd name="T6" fmla="*/ 24 w 25"/>
                <a:gd name="T7" fmla="*/ 16 h 17"/>
                <a:gd name="T8" fmla="*/ 0 w 2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0" y="16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8" name="Freeform 248"/>
            <p:cNvSpPr>
              <a:spLocks/>
            </p:cNvSpPr>
            <p:nvPr/>
          </p:nvSpPr>
          <p:spPr bwMode="auto">
            <a:xfrm>
              <a:off x="1248" y="3981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9" name="Freeform 249"/>
            <p:cNvSpPr>
              <a:spLocks/>
            </p:cNvSpPr>
            <p:nvPr/>
          </p:nvSpPr>
          <p:spPr bwMode="auto">
            <a:xfrm>
              <a:off x="1259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0" name="Freeform 250"/>
            <p:cNvSpPr>
              <a:spLocks/>
            </p:cNvSpPr>
            <p:nvPr/>
          </p:nvSpPr>
          <p:spPr bwMode="auto">
            <a:xfrm>
              <a:off x="1280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1" name="Freeform 251"/>
            <p:cNvSpPr>
              <a:spLocks/>
            </p:cNvSpPr>
            <p:nvPr/>
          </p:nvSpPr>
          <p:spPr bwMode="auto">
            <a:xfrm>
              <a:off x="1301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2" name="Freeform 252"/>
            <p:cNvSpPr>
              <a:spLocks/>
            </p:cNvSpPr>
            <p:nvPr/>
          </p:nvSpPr>
          <p:spPr bwMode="auto">
            <a:xfrm>
              <a:off x="1322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3" name="Freeform 253"/>
            <p:cNvSpPr>
              <a:spLocks/>
            </p:cNvSpPr>
            <p:nvPr/>
          </p:nvSpPr>
          <p:spPr bwMode="auto">
            <a:xfrm>
              <a:off x="1343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4" name="Freeform 254"/>
            <p:cNvSpPr>
              <a:spLocks/>
            </p:cNvSpPr>
            <p:nvPr/>
          </p:nvSpPr>
          <p:spPr bwMode="auto">
            <a:xfrm>
              <a:off x="136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5" name="Freeform 255"/>
            <p:cNvSpPr>
              <a:spLocks/>
            </p:cNvSpPr>
            <p:nvPr/>
          </p:nvSpPr>
          <p:spPr bwMode="auto">
            <a:xfrm>
              <a:off x="138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6" name="Freeform 256"/>
            <p:cNvSpPr>
              <a:spLocks/>
            </p:cNvSpPr>
            <p:nvPr/>
          </p:nvSpPr>
          <p:spPr bwMode="auto">
            <a:xfrm>
              <a:off x="1405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7" name="Freeform 257"/>
            <p:cNvSpPr>
              <a:spLocks/>
            </p:cNvSpPr>
            <p:nvPr/>
          </p:nvSpPr>
          <p:spPr bwMode="auto">
            <a:xfrm>
              <a:off x="1426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8" name="Freeform 258"/>
            <p:cNvSpPr>
              <a:spLocks/>
            </p:cNvSpPr>
            <p:nvPr/>
          </p:nvSpPr>
          <p:spPr bwMode="auto">
            <a:xfrm>
              <a:off x="1447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9" name="Freeform 259"/>
            <p:cNvSpPr>
              <a:spLocks/>
            </p:cNvSpPr>
            <p:nvPr/>
          </p:nvSpPr>
          <p:spPr bwMode="auto">
            <a:xfrm>
              <a:off x="1488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0" name="Freeform 260"/>
            <p:cNvSpPr>
              <a:spLocks/>
            </p:cNvSpPr>
            <p:nvPr/>
          </p:nvSpPr>
          <p:spPr bwMode="auto">
            <a:xfrm>
              <a:off x="1262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1" name="Freeform 261"/>
            <p:cNvSpPr>
              <a:spLocks/>
            </p:cNvSpPr>
            <p:nvPr/>
          </p:nvSpPr>
          <p:spPr bwMode="auto">
            <a:xfrm>
              <a:off x="1283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2" name="Freeform 262"/>
            <p:cNvSpPr>
              <a:spLocks/>
            </p:cNvSpPr>
            <p:nvPr/>
          </p:nvSpPr>
          <p:spPr bwMode="auto">
            <a:xfrm>
              <a:off x="1304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3" name="Freeform 263"/>
            <p:cNvSpPr>
              <a:spLocks/>
            </p:cNvSpPr>
            <p:nvPr/>
          </p:nvSpPr>
          <p:spPr bwMode="auto">
            <a:xfrm>
              <a:off x="1325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4" name="Freeform 264"/>
            <p:cNvSpPr>
              <a:spLocks/>
            </p:cNvSpPr>
            <p:nvPr/>
          </p:nvSpPr>
          <p:spPr bwMode="auto">
            <a:xfrm>
              <a:off x="1346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5" name="Freeform 265"/>
            <p:cNvSpPr>
              <a:spLocks/>
            </p:cNvSpPr>
            <p:nvPr/>
          </p:nvSpPr>
          <p:spPr bwMode="auto">
            <a:xfrm>
              <a:off x="1367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6" name="Freeform 266"/>
            <p:cNvSpPr>
              <a:spLocks/>
            </p:cNvSpPr>
            <p:nvPr/>
          </p:nvSpPr>
          <p:spPr bwMode="auto">
            <a:xfrm>
              <a:off x="1388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7" name="Freeform 267"/>
            <p:cNvSpPr>
              <a:spLocks/>
            </p:cNvSpPr>
            <p:nvPr/>
          </p:nvSpPr>
          <p:spPr bwMode="auto">
            <a:xfrm>
              <a:off x="1410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8" name="Freeform 268"/>
            <p:cNvSpPr>
              <a:spLocks/>
            </p:cNvSpPr>
            <p:nvPr/>
          </p:nvSpPr>
          <p:spPr bwMode="auto">
            <a:xfrm>
              <a:off x="1430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9" name="Freeform 269"/>
            <p:cNvSpPr>
              <a:spLocks/>
            </p:cNvSpPr>
            <p:nvPr/>
          </p:nvSpPr>
          <p:spPr bwMode="auto">
            <a:xfrm>
              <a:off x="1452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0" name="Freeform 270"/>
            <p:cNvSpPr>
              <a:spLocks/>
            </p:cNvSpPr>
            <p:nvPr/>
          </p:nvSpPr>
          <p:spPr bwMode="auto">
            <a:xfrm>
              <a:off x="1473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1" name="Freeform 271"/>
            <p:cNvSpPr>
              <a:spLocks/>
            </p:cNvSpPr>
            <p:nvPr/>
          </p:nvSpPr>
          <p:spPr bwMode="auto">
            <a:xfrm>
              <a:off x="1267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2" name="Freeform 272"/>
            <p:cNvSpPr>
              <a:spLocks/>
            </p:cNvSpPr>
            <p:nvPr/>
          </p:nvSpPr>
          <p:spPr bwMode="auto">
            <a:xfrm>
              <a:off x="128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3" name="Freeform 273"/>
            <p:cNvSpPr>
              <a:spLocks/>
            </p:cNvSpPr>
            <p:nvPr/>
          </p:nvSpPr>
          <p:spPr bwMode="auto">
            <a:xfrm>
              <a:off x="131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4" name="Freeform 274"/>
            <p:cNvSpPr>
              <a:spLocks/>
            </p:cNvSpPr>
            <p:nvPr/>
          </p:nvSpPr>
          <p:spPr bwMode="auto">
            <a:xfrm>
              <a:off x="1331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5" name="Freeform 275"/>
            <p:cNvSpPr>
              <a:spLocks/>
            </p:cNvSpPr>
            <p:nvPr/>
          </p:nvSpPr>
          <p:spPr bwMode="auto">
            <a:xfrm>
              <a:off x="1352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6" name="Freeform 276"/>
            <p:cNvSpPr>
              <a:spLocks/>
            </p:cNvSpPr>
            <p:nvPr/>
          </p:nvSpPr>
          <p:spPr bwMode="auto">
            <a:xfrm>
              <a:off x="1373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7" name="Freeform 277"/>
            <p:cNvSpPr>
              <a:spLocks/>
            </p:cNvSpPr>
            <p:nvPr/>
          </p:nvSpPr>
          <p:spPr bwMode="auto">
            <a:xfrm>
              <a:off x="1395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8" name="Freeform 278"/>
            <p:cNvSpPr>
              <a:spLocks/>
            </p:cNvSpPr>
            <p:nvPr/>
          </p:nvSpPr>
          <p:spPr bwMode="auto">
            <a:xfrm>
              <a:off x="1416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49" name="Freeform 279"/>
            <p:cNvSpPr>
              <a:spLocks/>
            </p:cNvSpPr>
            <p:nvPr/>
          </p:nvSpPr>
          <p:spPr bwMode="auto">
            <a:xfrm>
              <a:off x="1437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0" name="Freeform 280"/>
            <p:cNvSpPr>
              <a:spLocks/>
            </p:cNvSpPr>
            <p:nvPr/>
          </p:nvSpPr>
          <p:spPr bwMode="auto">
            <a:xfrm>
              <a:off x="145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1" name="Freeform 281"/>
            <p:cNvSpPr>
              <a:spLocks/>
            </p:cNvSpPr>
            <p:nvPr/>
          </p:nvSpPr>
          <p:spPr bwMode="auto">
            <a:xfrm>
              <a:off x="148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2" name="Freeform 282"/>
            <p:cNvSpPr>
              <a:spLocks/>
            </p:cNvSpPr>
            <p:nvPr/>
          </p:nvSpPr>
          <p:spPr bwMode="auto">
            <a:xfrm>
              <a:off x="1505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3" name="Freeform 283"/>
            <p:cNvSpPr>
              <a:spLocks/>
            </p:cNvSpPr>
            <p:nvPr/>
          </p:nvSpPr>
          <p:spPr bwMode="auto">
            <a:xfrm>
              <a:off x="1442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4" name="Freeform 284"/>
            <p:cNvSpPr>
              <a:spLocks/>
            </p:cNvSpPr>
            <p:nvPr/>
          </p:nvSpPr>
          <p:spPr bwMode="auto">
            <a:xfrm>
              <a:off x="1464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5" name="Freeform 285"/>
            <p:cNvSpPr>
              <a:spLocks/>
            </p:cNvSpPr>
            <p:nvPr/>
          </p:nvSpPr>
          <p:spPr bwMode="auto">
            <a:xfrm>
              <a:off x="1485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6" name="Freeform 286"/>
            <p:cNvSpPr>
              <a:spLocks/>
            </p:cNvSpPr>
            <p:nvPr/>
          </p:nvSpPr>
          <p:spPr bwMode="auto">
            <a:xfrm>
              <a:off x="1507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7" name="Freeform 287"/>
            <p:cNvSpPr>
              <a:spLocks/>
            </p:cNvSpPr>
            <p:nvPr/>
          </p:nvSpPr>
          <p:spPr bwMode="auto">
            <a:xfrm>
              <a:off x="1294" y="3981"/>
              <a:ext cx="143" cy="17"/>
            </a:xfrm>
            <a:custGeom>
              <a:avLst/>
              <a:gdLst>
                <a:gd name="T0" fmla="*/ 0 w 143"/>
                <a:gd name="T1" fmla="*/ 16 h 17"/>
                <a:gd name="T2" fmla="*/ 0 w 143"/>
                <a:gd name="T3" fmla="*/ 0 h 17"/>
                <a:gd name="T4" fmla="*/ 142 w 143"/>
                <a:gd name="T5" fmla="*/ 0 h 17"/>
                <a:gd name="T6" fmla="*/ 142 w 143"/>
                <a:gd name="T7" fmla="*/ 16 h 17"/>
                <a:gd name="T8" fmla="*/ 0 w 143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17"/>
                <a:gd name="T17" fmla="*/ 143 w 14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17">
                  <a:moveTo>
                    <a:pt x="0" y="16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8" name="Freeform 288"/>
            <p:cNvSpPr>
              <a:spLocks/>
            </p:cNvSpPr>
            <p:nvPr/>
          </p:nvSpPr>
          <p:spPr bwMode="auto">
            <a:xfrm>
              <a:off x="1498" y="3945"/>
              <a:ext cx="24" cy="20"/>
            </a:xfrm>
            <a:custGeom>
              <a:avLst/>
              <a:gdLst>
                <a:gd name="T0" fmla="*/ 10 w 24"/>
                <a:gd name="T1" fmla="*/ 0 h 20"/>
                <a:gd name="T2" fmla="*/ 23 w 24"/>
                <a:gd name="T3" fmla="*/ 0 h 20"/>
                <a:gd name="T4" fmla="*/ 23 w 24"/>
                <a:gd name="T5" fmla="*/ 19 h 20"/>
                <a:gd name="T6" fmla="*/ 0 w 24"/>
                <a:gd name="T7" fmla="*/ 19 h 20"/>
                <a:gd name="T8" fmla="*/ 0 w 24"/>
                <a:gd name="T9" fmla="*/ 11 h 20"/>
                <a:gd name="T10" fmla="*/ 10 w 24"/>
                <a:gd name="T11" fmla="*/ 11 h 20"/>
                <a:gd name="T12" fmla="*/ 10 w 24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0"/>
                <a:gd name="T23" fmla="*/ 24 w 24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0">
                  <a:moveTo>
                    <a:pt x="10" y="0"/>
                  </a:moveTo>
                  <a:lnTo>
                    <a:pt x="23" y="0"/>
                  </a:lnTo>
                  <a:lnTo>
                    <a:pt x="23" y="19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10" y="11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59" name="Freeform 289"/>
            <p:cNvSpPr>
              <a:spLocks/>
            </p:cNvSpPr>
            <p:nvPr/>
          </p:nvSpPr>
          <p:spPr bwMode="auto">
            <a:xfrm>
              <a:off x="1468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0" name="Freeform 290"/>
            <p:cNvSpPr>
              <a:spLocks/>
            </p:cNvSpPr>
            <p:nvPr/>
          </p:nvSpPr>
          <p:spPr bwMode="auto">
            <a:xfrm>
              <a:off x="1436" y="383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1" name="Freeform 291"/>
            <p:cNvSpPr>
              <a:spLocks/>
            </p:cNvSpPr>
            <p:nvPr/>
          </p:nvSpPr>
          <p:spPr bwMode="auto">
            <a:xfrm>
              <a:off x="1549" y="383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2" name="Rectangle 292"/>
            <p:cNvSpPr>
              <a:spLocks noChangeArrowheads="1"/>
            </p:cNvSpPr>
            <p:nvPr/>
          </p:nvSpPr>
          <p:spPr bwMode="auto">
            <a:xfrm>
              <a:off x="1247" y="3545"/>
              <a:ext cx="36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kumimoji="1" lang="en-US" altLang="zh-TW" b="0">
                  <a:solidFill>
                    <a:srgbClr val="FFFF00"/>
                  </a:solidFill>
                  <a:latin typeface="Book Antiqua"/>
                  <a:ea typeface="PMingLiU" pitchFamily="18" charset="-120"/>
                </a:rPr>
                <a:t>PC</a:t>
              </a:r>
            </a:p>
          </p:txBody>
        </p:sp>
      </p:grpSp>
      <p:sp>
        <p:nvSpPr>
          <p:cNvPr id="9247" name="Text Box 293"/>
          <p:cNvSpPr txBox="1">
            <a:spLocks noChangeArrowheads="1"/>
          </p:cNvSpPr>
          <p:nvPr/>
        </p:nvSpPr>
        <p:spPr bwMode="auto">
          <a:xfrm>
            <a:off x="206375" y="4495800"/>
            <a:ext cx="1196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2000" b="0">
                <a:ea typeface="全真顏體"/>
                <a:cs typeface="全真顏體"/>
              </a:rPr>
              <a:t>Firewall</a:t>
            </a:r>
          </a:p>
          <a:p>
            <a:pPr>
              <a:lnSpc>
                <a:spcPct val="90000"/>
              </a:lnSpc>
            </a:pPr>
            <a:r>
              <a:rPr kumimoji="1" lang="en-US" altLang="zh-TW" sz="2000" b="0">
                <a:ea typeface="全真顏體"/>
                <a:cs typeface="全真顏體"/>
              </a:rPr>
              <a:t>/ Router</a:t>
            </a:r>
          </a:p>
        </p:txBody>
      </p:sp>
      <p:sp>
        <p:nvSpPr>
          <p:cNvPr id="659750" name="Text Box 294"/>
          <p:cNvSpPr txBox="1">
            <a:spLocks noChangeArrowheads="1"/>
          </p:cNvSpPr>
          <p:nvPr/>
        </p:nvSpPr>
        <p:spPr bwMode="auto">
          <a:xfrm>
            <a:off x="927100" y="1484313"/>
            <a:ext cx="2012950" cy="676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kumimoji="1" lang="en-US" altLang="zh-TW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全真顏體" pitchFamily="49" charset="-120"/>
              </a:rPr>
              <a:t>Management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kumimoji="1" lang="en-US" altLang="zh-TW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全真顏體" pitchFamily="49" charset="-120"/>
              </a:rPr>
              <a:t>Station</a:t>
            </a:r>
          </a:p>
        </p:txBody>
      </p:sp>
      <p:sp>
        <p:nvSpPr>
          <p:cNvPr id="659751" name="Line 295"/>
          <p:cNvSpPr>
            <a:spLocks noChangeShapeType="1"/>
          </p:cNvSpPr>
          <p:nvPr/>
        </p:nvSpPr>
        <p:spPr bwMode="auto">
          <a:xfrm>
            <a:off x="1725613" y="2974975"/>
            <a:ext cx="0" cy="461963"/>
          </a:xfrm>
          <a:prstGeom prst="line">
            <a:avLst/>
          </a:prstGeom>
          <a:noFill/>
          <a:ln w="38100" cap="sq">
            <a:solidFill>
              <a:srgbClr val="CC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52" name="Line 296"/>
          <p:cNvSpPr>
            <a:spLocks noChangeShapeType="1"/>
          </p:cNvSpPr>
          <p:nvPr/>
        </p:nvSpPr>
        <p:spPr bwMode="auto">
          <a:xfrm>
            <a:off x="1725613" y="3438525"/>
            <a:ext cx="1449387" cy="0"/>
          </a:xfrm>
          <a:prstGeom prst="line">
            <a:avLst/>
          </a:prstGeom>
          <a:noFill/>
          <a:ln w="38100" cap="sq">
            <a:solidFill>
              <a:srgbClr val="CC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53" name="Line 297"/>
          <p:cNvSpPr>
            <a:spLocks noChangeShapeType="1"/>
          </p:cNvSpPr>
          <p:nvPr/>
        </p:nvSpPr>
        <p:spPr bwMode="auto">
          <a:xfrm flipH="1">
            <a:off x="2001838" y="4224338"/>
            <a:ext cx="1198562" cy="0"/>
          </a:xfrm>
          <a:prstGeom prst="line">
            <a:avLst/>
          </a:prstGeom>
          <a:noFill/>
          <a:ln w="38100" cap="sq">
            <a:solidFill>
              <a:srgbClr val="CC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54" name="Line 298"/>
          <p:cNvSpPr>
            <a:spLocks noChangeShapeType="1"/>
          </p:cNvSpPr>
          <p:nvPr/>
        </p:nvSpPr>
        <p:spPr bwMode="auto">
          <a:xfrm>
            <a:off x="2000250" y="4222750"/>
            <a:ext cx="0" cy="325438"/>
          </a:xfrm>
          <a:prstGeom prst="line">
            <a:avLst/>
          </a:prstGeom>
          <a:noFill/>
          <a:ln w="38100" cap="sq">
            <a:solidFill>
              <a:srgbClr val="CCFF66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55" name="Line 299"/>
          <p:cNvSpPr>
            <a:spLocks noChangeShapeType="1"/>
          </p:cNvSpPr>
          <p:nvPr/>
        </p:nvSpPr>
        <p:spPr bwMode="auto">
          <a:xfrm>
            <a:off x="3200400" y="3449638"/>
            <a:ext cx="0" cy="774700"/>
          </a:xfrm>
          <a:prstGeom prst="line">
            <a:avLst/>
          </a:prstGeom>
          <a:noFill/>
          <a:ln w="38100" cap="sq">
            <a:solidFill>
              <a:srgbClr val="CC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56" name="AutoShape 300"/>
          <p:cNvSpPr>
            <a:spLocks noChangeArrowheads="1"/>
          </p:cNvSpPr>
          <p:nvPr/>
        </p:nvSpPr>
        <p:spPr bwMode="auto">
          <a:xfrm>
            <a:off x="1701800" y="4500563"/>
            <a:ext cx="549275" cy="423862"/>
          </a:xfrm>
          <a:prstGeom prst="irregularSeal1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cxnSp>
        <p:nvCxnSpPr>
          <p:cNvPr id="9255" name="AutoShape 301"/>
          <p:cNvCxnSpPr>
            <a:cxnSpLocks noChangeShapeType="1"/>
          </p:cNvCxnSpPr>
          <p:nvPr/>
        </p:nvCxnSpPr>
        <p:spPr bwMode="auto">
          <a:xfrm rot="5400000">
            <a:off x="5481638" y="5022850"/>
            <a:ext cx="573088" cy="350837"/>
          </a:xfrm>
          <a:prstGeom prst="bentConnector3">
            <a:avLst>
              <a:gd name="adj1" fmla="val 4986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256" name="AutoShape 302"/>
          <p:cNvCxnSpPr>
            <a:cxnSpLocks noChangeShapeType="1"/>
          </p:cNvCxnSpPr>
          <p:nvPr/>
        </p:nvCxnSpPr>
        <p:spPr bwMode="auto">
          <a:xfrm rot="16200000" flipH="1">
            <a:off x="6364288" y="4953000"/>
            <a:ext cx="514350" cy="4794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257" name="AutoShape 303"/>
          <p:cNvCxnSpPr>
            <a:cxnSpLocks noChangeShapeType="1"/>
            <a:stCxn id="659767" idx="3"/>
            <a:endCxn id="9525" idx="1"/>
          </p:cNvCxnSpPr>
          <p:nvPr/>
        </p:nvCxnSpPr>
        <p:spPr bwMode="auto">
          <a:xfrm>
            <a:off x="6686550" y="4800600"/>
            <a:ext cx="900113" cy="257175"/>
          </a:xfrm>
          <a:prstGeom prst="bentConnector3">
            <a:avLst>
              <a:gd name="adj1" fmla="val 4991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9258" name="Group 304"/>
          <p:cNvGrpSpPr>
            <a:grpSpLocks/>
          </p:cNvGrpSpPr>
          <p:nvPr/>
        </p:nvGrpSpPr>
        <p:grpSpPr bwMode="auto">
          <a:xfrm>
            <a:off x="5656263" y="4548188"/>
            <a:ext cx="1031875" cy="519112"/>
            <a:chOff x="805" y="3044"/>
            <a:chExt cx="650" cy="327"/>
          </a:xfrm>
        </p:grpSpPr>
        <p:grpSp>
          <p:nvGrpSpPr>
            <p:cNvPr id="10030" name="Group 305"/>
            <p:cNvGrpSpPr>
              <a:grpSpLocks/>
            </p:cNvGrpSpPr>
            <p:nvPr/>
          </p:nvGrpSpPr>
          <p:grpSpPr bwMode="auto">
            <a:xfrm>
              <a:off x="830" y="3083"/>
              <a:ext cx="625" cy="241"/>
              <a:chOff x="3450" y="2438"/>
              <a:chExt cx="625" cy="241"/>
            </a:xfrm>
          </p:grpSpPr>
          <p:grpSp>
            <p:nvGrpSpPr>
              <p:cNvPr id="10032" name="Group 306"/>
              <p:cNvGrpSpPr>
                <a:grpSpLocks/>
              </p:cNvGrpSpPr>
              <p:nvPr/>
            </p:nvGrpSpPr>
            <p:grpSpPr bwMode="auto">
              <a:xfrm>
                <a:off x="3450" y="2438"/>
                <a:ext cx="625" cy="241"/>
                <a:chOff x="3450" y="2438"/>
                <a:chExt cx="625" cy="241"/>
              </a:xfrm>
            </p:grpSpPr>
            <p:sp>
              <p:nvSpPr>
                <p:cNvPr id="659763" name="Rectangle 307"/>
                <p:cNvSpPr>
                  <a:spLocks noChangeArrowheads="1"/>
                </p:cNvSpPr>
                <p:nvPr/>
              </p:nvSpPr>
              <p:spPr bwMode="auto">
                <a:xfrm>
                  <a:off x="3650" y="2446"/>
                  <a:ext cx="416" cy="10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rgbClr val="66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64" name="Freeform 308"/>
                <p:cNvSpPr>
                  <a:spLocks/>
                </p:cNvSpPr>
                <p:nvPr/>
              </p:nvSpPr>
              <p:spPr bwMode="auto">
                <a:xfrm>
                  <a:off x="3450" y="2438"/>
                  <a:ext cx="625" cy="12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432" y="120"/>
                    </a:cxn>
                    <a:cxn ang="0">
                      <a:pos x="624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625" h="12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432" y="120"/>
                      </a:lnTo>
                      <a:lnTo>
                        <a:pt x="624" y="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65" name="Freeform 309"/>
                <p:cNvSpPr>
                  <a:spLocks/>
                </p:cNvSpPr>
                <p:nvPr/>
              </p:nvSpPr>
              <p:spPr bwMode="auto">
                <a:xfrm>
                  <a:off x="3450" y="2558"/>
                  <a:ext cx="625" cy="12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432" y="120"/>
                    </a:cxn>
                    <a:cxn ang="0">
                      <a:pos x="624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625" h="12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432" y="120"/>
                      </a:lnTo>
                      <a:lnTo>
                        <a:pt x="624" y="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66" name="Rectangle 310"/>
                <p:cNvSpPr>
                  <a:spLocks noChangeArrowheads="1"/>
                </p:cNvSpPr>
                <p:nvPr/>
              </p:nvSpPr>
              <p:spPr bwMode="auto">
                <a:xfrm>
                  <a:off x="3458" y="2566"/>
                  <a:ext cx="416" cy="10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rgbClr val="66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67" name="Freeform 311"/>
                <p:cNvSpPr>
                  <a:spLocks/>
                </p:cNvSpPr>
                <p:nvPr/>
              </p:nvSpPr>
              <p:spPr bwMode="auto">
                <a:xfrm>
                  <a:off x="3882" y="2438"/>
                  <a:ext cx="193" cy="24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0" y="240"/>
                    </a:cxn>
                    <a:cxn ang="0">
                      <a:pos x="192" y="12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193" h="24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0" y="240"/>
                      </a:lnTo>
                      <a:lnTo>
                        <a:pt x="192" y="12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0033" name="Line 312"/>
              <p:cNvSpPr>
                <a:spLocks noChangeShapeType="1"/>
              </p:cNvSpPr>
              <p:nvPr/>
            </p:nvSpPr>
            <p:spPr bwMode="auto">
              <a:xfrm>
                <a:off x="3450" y="264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66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4" name="Line 313"/>
              <p:cNvSpPr>
                <a:spLocks noChangeShapeType="1"/>
              </p:cNvSpPr>
              <p:nvPr/>
            </p:nvSpPr>
            <p:spPr bwMode="auto">
              <a:xfrm>
                <a:off x="3760" y="2600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66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31" name="Rectangle 314"/>
            <p:cNvSpPr>
              <a:spLocks noChangeArrowheads="1"/>
            </p:cNvSpPr>
            <p:nvPr/>
          </p:nvSpPr>
          <p:spPr bwMode="auto">
            <a:xfrm>
              <a:off x="805" y="304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800" b="0">
                  <a:solidFill>
                    <a:srgbClr val="FFFF00"/>
                  </a:solidFill>
                  <a:latin typeface="Book Antiqua"/>
                  <a:ea typeface="PMingLiU" pitchFamily="18" charset="-120"/>
                </a:rPr>
                <a:t>.</a:t>
              </a:r>
              <a:r>
                <a:rPr kumimoji="1" lang="en-US" altLang="zh-TW" sz="2800" b="0">
                  <a:solidFill>
                    <a:srgbClr val="CC0000"/>
                  </a:solidFill>
                  <a:latin typeface="Book Antiqua"/>
                  <a:ea typeface="PMingLiU" pitchFamily="18" charset="-120"/>
                </a:rPr>
                <a:t>.</a:t>
              </a:r>
              <a:r>
                <a:rPr kumimoji="1" lang="en-US" altLang="zh-TW" sz="2800" b="0">
                  <a:solidFill>
                    <a:srgbClr val="009900"/>
                  </a:solidFill>
                  <a:latin typeface="Book Antiqua"/>
                  <a:ea typeface="PMingLiU" pitchFamily="18" charset="-120"/>
                </a:rPr>
                <a:t>..</a:t>
              </a:r>
            </a:p>
          </p:txBody>
        </p:sp>
      </p:grpSp>
      <p:sp>
        <p:nvSpPr>
          <p:cNvPr id="9259" name="Text Box 315"/>
          <p:cNvSpPr txBox="1">
            <a:spLocks noChangeArrowheads="1"/>
          </p:cNvSpPr>
          <p:nvPr/>
        </p:nvSpPr>
        <p:spPr bwMode="auto">
          <a:xfrm>
            <a:off x="5949950" y="48275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b="0">
                <a:latin typeface="Times New Roman" pitchFamily="18" charset="0"/>
                <a:ea typeface="全真顏體"/>
                <a:cs typeface="全真顏體"/>
              </a:rPr>
              <a:t>...</a:t>
            </a:r>
          </a:p>
        </p:txBody>
      </p:sp>
      <p:sp>
        <p:nvSpPr>
          <p:cNvPr id="659772" name="AutoShape 316"/>
          <p:cNvSpPr>
            <a:spLocks noChangeArrowheads="1"/>
          </p:cNvSpPr>
          <p:nvPr/>
        </p:nvSpPr>
        <p:spPr bwMode="auto">
          <a:xfrm>
            <a:off x="5899150" y="4487863"/>
            <a:ext cx="549275" cy="423862"/>
          </a:xfrm>
          <a:prstGeom prst="irregularSeal1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659773" name="Line 317"/>
          <p:cNvSpPr>
            <a:spLocks noChangeShapeType="1"/>
          </p:cNvSpPr>
          <p:nvPr/>
        </p:nvSpPr>
        <p:spPr bwMode="auto">
          <a:xfrm flipV="1">
            <a:off x="6161088" y="4213225"/>
            <a:ext cx="0" cy="349250"/>
          </a:xfrm>
          <a:prstGeom prst="line">
            <a:avLst/>
          </a:prstGeom>
          <a:noFill/>
          <a:ln w="38100" cap="sq">
            <a:solidFill>
              <a:srgbClr val="3399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74" name="Line 318"/>
          <p:cNvSpPr>
            <a:spLocks noChangeShapeType="1"/>
          </p:cNvSpPr>
          <p:nvPr/>
        </p:nvSpPr>
        <p:spPr bwMode="auto">
          <a:xfrm flipH="1">
            <a:off x="3898900" y="4200525"/>
            <a:ext cx="2262188" cy="0"/>
          </a:xfrm>
          <a:prstGeom prst="line">
            <a:avLst/>
          </a:prstGeom>
          <a:noFill/>
          <a:ln w="38100" cap="sq">
            <a:solidFill>
              <a:srgbClr val="3399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75" name="Line 319"/>
          <p:cNvSpPr>
            <a:spLocks noChangeShapeType="1"/>
          </p:cNvSpPr>
          <p:nvPr/>
        </p:nvSpPr>
        <p:spPr bwMode="auto">
          <a:xfrm flipH="1" flipV="1">
            <a:off x="3887788" y="3251200"/>
            <a:ext cx="12700" cy="925513"/>
          </a:xfrm>
          <a:prstGeom prst="line">
            <a:avLst/>
          </a:prstGeom>
          <a:noFill/>
          <a:ln w="38100" cap="sq">
            <a:solidFill>
              <a:srgbClr val="3399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76" name="Line 320"/>
          <p:cNvSpPr>
            <a:spLocks noChangeShapeType="1"/>
          </p:cNvSpPr>
          <p:nvPr/>
        </p:nvSpPr>
        <p:spPr bwMode="auto">
          <a:xfrm flipH="1" flipV="1">
            <a:off x="2012950" y="3238500"/>
            <a:ext cx="1838325" cy="12700"/>
          </a:xfrm>
          <a:prstGeom prst="line">
            <a:avLst/>
          </a:prstGeom>
          <a:noFill/>
          <a:ln w="38100" cap="sq">
            <a:solidFill>
              <a:srgbClr val="3399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77" name="Line 321"/>
          <p:cNvSpPr>
            <a:spLocks noChangeShapeType="1"/>
          </p:cNvSpPr>
          <p:nvPr/>
        </p:nvSpPr>
        <p:spPr bwMode="auto">
          <a:xfrm flipV="1">
            <a:off x="2012950" y="2962275"/>
            <a:ext cx="0" cy="263525"/>
          </a:xfrm>
          <a:prstGeom prst="line">
            <a:avLst/>
          </a:prstGeom>
          <a:noFill/>
          <a:ln w="38100" cap="sq">
            <a:solidFill>
              <a:srgbClr val="3399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778" name="Text Box 322"/>
          <p:cNvSpPr txBox="1">
            <a:spLocks noChangeArrowheads="1"/>
          </p:cNvSpPr>
          <p:nvPr/>
        </p:nvSpPr>
        <p:spPr bwMode="auto">
          <a:xfrm>
            <a:off x="792163" y="3657600"/>
            <a:ext cx="696912" cy="461963"/>
          </a:xfrm>
          <a:prstGeom prst="rect">
            <a:avLst/>
          </a:prstGeom>
          <a:noFill/>
          <a:ln w="28575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TW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全真顏體" pitchFamily="49" charset="-120"/>
              </a:rPr>
              <a:t>Get</a:t>
            </a:r>
            <a:endParaRPr kumimoji="1" lang="en-US" altLang="zh-TW" sz="24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全真顏體" pitchFamily="49" charset="-120"/>
            </a:endParaRPr>
          </a:p>
        </p:txBody>
      </p:sp>
      <p:sp>
        <p:nvSpPr>
          <p:cNvPr id="659779" name="Text Box 323"/>
          <p:cNvSpPr txBox="1">
            <a:spLocks noChangeArrowheads="1"/>
          </p:cNvSpPr>
          <p:nvPr/>
        </p:nvSpPr>
        <p:spPr bwMode="auto">
          <a:xfrm>
            <a:off x="6837363" y="3608388"/>
            <a:ext cx="850900" cy="461962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TW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全真顏體" pitchFamily="49" charset="-120"/>
              </a:rPr>
              <a:t>Trap</a:t>
            </a:r>
            <a:endParaRPr kumimoji="1" lang="en-US" altLang="zh-TW" sz="2400" b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全真顏體" pitchFamily="49" charset="-120"/>
            </a:endParaRPr>
          </a:p>
        </p:txBody>
      </p:sp>
      <p:cxnSp>
        <p:nvCxnSpPr>
          <p:cNvPr id="9268" name="AutoShape 324"/>
          <p:cNvCxnSpPr>
            <a:cxnSpLocks noChangeShapeType="1"/>
          </p:cNvCxnSpPr>
          <p:nvPr/>
        </p:nvCxnSpPr>
        <p:spPr bwMode="auto">
          <a:xfrm rot="16200000" flipV="1">
            <a:off x="4086225" y="2203450"/>
            <a:ext cx="573088" cy="350838"/>
          </a:xfrm>
          <a:prstGeom prst="bentConnector3">
            <a:avLst>
              <a:gd name="adj1" fmla="val 4986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269" name="AutoShape 325"/>
          <p:cNvCxnSpPr>
            <a:cxnSpLocks noChangeShapeType="1"/>
          </p:cNvCxnSpPr>
          <p:nvPr/>
        </p:nvCxnSpPr>
        <p:spPr bwMode="auto">
          <a:xfrm rot="-5400000">
            <a:off x="4794250" y="2170113"/>
            <a:ext cx="527050" cy="3175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9270" name="AutoShape 326"/>
          <p:cNvCxnSpPr>
            <a:cxnSpLocks noChangeShapeType="1"/>
          </p:cNvCxnSpPr>
          <p:nvPr/>
        </p:nvCxnSpPr>
        <p:spPr bwMode="auto">
          <a:xfrm flipV="1">
            <a:off x="5067300" y="2432050"/>
            <a:ext cx="752475" cy="279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9271" name="Group 327"/>
          <p:cNvGrpSpPr>
            <a:grpSpLocks/>
          </p:cNvGrpSpPr>
          <p:nvPr/>
        </p:nvGrpSpPr>
        <p:grpSpPr bwMode="auto">
          <a:xfrm>
            <a:off x="4186238" y="2525713"/>
            <a:ext cx="893762" cy="519112"/>
            <a:chOff x="805" y="3044"/>
            <a:chExt cx="650" cy="352"/>
          </a:xfrm>
        </p:grpSpPr>
        <p:grpSp>
          <p:nvGrpSpPr>
            <p:cNvPr id="10020" name="Group 328"/>
            <p:cNvGrpSpPr>
              <a:grpSpLocks/>
            </p:cNvGrpSpPr>
            <p:nvPr/>
          </p:nvGrpSpPr>
          <p:grpSpPr bwMode="auto">
            <a:xfrm>
              <a:off x="830" y="3083"/>
              <a:ext cx="625" cy="241"/>
              <a:chOff x="3450" y="2438"/>
              <a:chExt cx="625" cy="241"/>
            </a:xfrm>
          </p:grpSpPr>
          <p:grpSp>
            <p:nvGrpSpPr>
              <p:cNvPr id="10022" name="Group 329"/>
              <p:cNvGrpSpPr>
                <a:grpSpLocks/>
              </p:cNvGrpSpPr>
              <p:nvPr/>
            </p:nvGrpSpPr>
            <p:grpSpPr bwMode="auto">
              <a:xfrm>
                <a:off x="3450" y="2438"/>
                <a:ext cx="625" cy="241"/>
                <a:chOff x="3450" y="2438"/>
                <a:chExt cx="625" cy="241"/>
              </a:xfrm>
            </p:grpSpPr>
            <p:sp>
              <p:nvSpPr>
                <p:cNvPr id="6597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650" y="2445"/>
                  <a:ext cx="416" cy="101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rgbClr val="66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87" name="Freeform 331"/>
                <p:cNvSpPr>
                  <a:spLocks/>
                </p:cNvSpPr>
                <p:nvPr/>
              </p:nvSpPr>
              <p:spPr bwMode="auto">
                <a:xfrm>
                  <a:off x="3450" y="2438"/>
                  <a:ext cx="625" cy="12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432" y="120"/>
                    </a:cxn>
                    <a:cxn ang="0">
                      <a:pos x="624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625" h="12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432" y="120"/>
                      </a:lnTo>
                      <a:lnTo>
                        <a:pt x="624" y="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88" name="Freeform 332"/>
                <p:cNvSpPr>
                  <a:spLocks/>
                </p:cNvSpPr>
                <p:nvPr/>
              </p:nvSpPr>
              <p:spPr bwMode="auto">
                <a:xfrm>
                  <a:off x="3450" y="2558"/>
                  <a:ext cx="625" cy="12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432" y="120"/>
                    </a:cxn>
                    <a:cxn ang="0">
                      <a:pos x="624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625" h="12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432" y="120"/>
                      </a:lnTo>
                      <a:lnTo>
                        <a:pt x="624" y="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3458" y="2566"/>
                  <a:ext cx="416" cy="10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rgbClr val="66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  <p:sp>
              <p:nvSpPr>
                <p:cNvPr id="659790" name="Freeform 334"/>
                <p:cNvSpPr>
                  <a:spLocks/>
                </p:cNvSpPr>
                <p:nvPr/>
              </p:nvSpPr>
              <p:spPr bwMode="auto">
                <a:xfrm>
                  <a:off x="3882" y="2438"/>
                  <a:ext cx="193" cy="241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0" y="120"/>
                    </a:cxn>
                    <a:cxn ang="0">
                      <a:pos x="0" y="240"/>
                    </a:cxn>
                    <a:cxn ang="0">
                      <a:pos x="192" y="12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193" h="241">
                      <a:moveTo>
                        <a:pt x="192" y="0"/>
                      </a:moveTo>
                      <a:lnTo>
                        <a:pt x="0" y="120"/>
                      </a:lnTo>
                      <a:lnTo>
                        <a:pt x="0" y="240"/>
                      </a:lnTo>
                      <a:lnTo>
                        <a:pt x="192" y="120"/>
                      </a:lnTo>
                      <a:lnTo>
                        <a:pt x="19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12700" cap="rnd" cmpd="sng">
                  <a:solidFill>
                    <a:srgbClr val="6666FF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0023" name="Line 335"/>
              <p:cNvSpPr>
                <a:spLocks noChangeShapeType="1"/>
              </p:cNvSpPr>
              <p:nvPr/>
            </p:nvSpPr>
            <p:spPr bwMode="auto">
              <a:xfrm>
                <a:off x="3450" y="264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66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24" name="Line 336"/>
              <p:cNvSpPr>
                <a:spLocks noChangeShapeType="1"/>
              </p:cNvSpPr>
              <p:nvPr/>
            </p:nvSpPr>
            <p:spPr bwMode="auto">
              <a:xfrm>
                <a:off x="3760" y="2600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6666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21" name="Rectangle 337"/>
            <p:cNvSpPr>
              <a:spLocks noChangeArrowheads="1"/>
            </p:cNvSpPr>
            <p:nvPr/>
          </p:nvSpPr>
          <p:spPr bwMode="auto">
            <a:xfrm>
              <a:off x="805" y="3044"/>
              <a:ext cx="39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800" b="0">
                  <a:solidFill>
                    <a:srgbClr val="FFFF00"/>
                  </a:solidFill>
                  <a:latin typeface="Book Antiqua"/>
                  <a:ea typeface="PMingLiU" pitchFamily="18" charset="-120"/>
                </a:rPr>
                <a:t>.</a:t>
              </a:r>
              <a:r>
                <a:rPr kumimoji="1" lang="en-US" altLang="zh-TW" sz="2800" b="0">
                  <a:solidFill>
                    <a:srgbClr val="CC0000"/>
                  </a:solidFill>
                  <a:latin typeface="Book Antiqua"/>
                  <a:ea typeface="PMingLiU" pitchFamily="18" charset="-120"/>
                </a:rPr>
                <a:t>.</a:t>
              </a:r>
              <a:r>
                <a:rPr kumimoji="1" lang="en-US" altLang="zh-TW" sz="2800" b="0">
                  <a:solidFill>
                    <a:srgbClr val="009900"/>
                  </a:solidFill>
                  <a:latin typeface="Book Antiqua"/>
                  <a:ea typeface="PMingLiU" pitchFamily="18" charset="-120"/>
                </a:rPr>
                <a:t>..</a:t>
              </a:r>
            </a:p>
          </p:txBody>
        </p:sp>
      </p:grpSp>
      <p:sp>
        <p:nvSpPr>
          <p:cNvPr id="9272" name="Text Box 338"/>
          <p:cNvSpPr txBox="1">
            <a:spLocks noChangeArrowheads="1"/>
          </p:cNvSpPr>
          <p:nvPr/>
        </p:nvSpPr>
        <p:spPr bwMode="auto">
          <a:xfrm flipV="1">
            <a:off x="4503738" y="23209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b="0">
                <a:latin typeface="Times New Roman" pitchFamily="18" charset="0"/>
                <a:ea typeface="全真顏體"/>
                <a:cs typeface="全真顏體"/>
              </a:rPr>
              <a:t>...</a:t>
            </a:r>
          </a:p>
        </p:txBody>
      </p:sp>
      <p:pic>
        <p:nvPicPr>
          <p:cNvPr id="9273" name="Picture 339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05150" y="2370138"/>
            <a:ext cx="38893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74" name="Group 340"/>
          <p:cNvGrpSpPr>
            <a:grpSpLocks/>
          </p:cNvGrpSpPr>
          <p:nvPr/>
        </p:nvGrpSpPr>
        <p:grpSpPr bwMode="auto">
          <a:xfrm>
            <a:off x="3944938" y="1670050"/>
            <a:ext cx="776287" cy="609600"/>
            <a:chOff x="1183" y="3499"/>
            <a:chExt cx="694" cy="521"/>
          </a:xfrm>
        </p:grpSpPr>
        <p:sp>
          <p:nvSpPr>
            <p:cNvPr id="9775" name="Freeform 341"/>
            <p:cNvSpPr>
              <a:spLocks/>
            </p:cNvSpPr>
            <p:nvPr/>
          </p:nvSpPr>
          <p:spPr bwMode="auto">
            <a:xfrm>
              <a:off x="1377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6" name="Freeform 342"/>
            <p:cNvSpPr>
              <a:spLocks/>
            </p:cNvSpPr>
            <p:nvPr/>
          </p:nvSpPr>
          <p:spPr bwMode="auto">
            <a:xfrm>
              <a:off x="1393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7" name="Freeform 343"/>
            <p:cNvSpPr>
              <a:spLocks/>
            </p:cNvSpPr>
            <p:nvPr/>
          </p:nvSpPr>
          <p:spPr bwMode="auto">
            <a:xfrm>
              <a:off x="1408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8" name="Freeform 344"/>
            <p:cNvSpPr>
              <a:spLocks/>
            </p:cNvSpPr>
            <p:nvPr/>
          </p:nvSpPr>
          <p:spPr bwMode="auto">
            <a:xfrm>
              <a:off x="1423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9" name="Freeform 345"/>
            <p:cNvSpPr>
              <a:spLocks/>
            </p:cNvSpPr>
            <p:nvPr/>
          </p:nvSpPr>
          <p:spPr bwMode="auto">
            <a:xfrm>
              <a:off x="1439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0" name="Freeform 346"/>
            <p:cNvSpPr>
              <a:spLocks/>
            </p:cNvSpPr>
            <p:nvPr/>
          </p:nvSpPr>
          <p:spPr bwMode="auto">
            <a:xfrm>
              <a:off x="1183" y="3895"/>
              <a:ext cx="475" cy="49"/>
            </a:xfrm>
            <a:custGeom>
              <a:avLst/>
              <a:gdLst>
                <a:gd name="T0" fmla="*/ 0 w 475"/>
                <a:gd name="T1" fmla="*/ 48 h 49"/>
                <a:gd name="T2" fmla="*/ 0 w 475"/>
                <a:gd name="T3" fmla="*/ 0 h 49"/>
                <a:gd name="T4" fmla="*/ 474 w 475"/>
                <a:gd name="T5" fmla="*/ 0 h 49"/>
                <a:gd name="T6" fmla="*/ 474 w 475"/>
                <a:gd name="T7" fmla="*/ 48 h 49"/>
                <a:gd name="T8" fmla="*/ 0 w 475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49"/>
                <a:gd name="T17" fmla="*/ 475 w 47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49">
                  <a:moveTo>
                    <a:pt x="0" y="48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48"/>
                  </a:lnTo>
                  <a:lnTo>
                    <a:pt x="0" y="48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1" name="Freeform 347"/>
            <p:cNvSpPr>
              <a:spLocks/>
            </p:cNvSpPr>
            <p:nvPr/>
          </p:nvSpPr>
          <p:spPr bwMode="auto">
            <a:xfrm>
              <a:off x="1622" y="3844"/>
              <a:ext cx="134" cy="111"/>
            </a:xfrm>
            <a:custGeom>
              <a:avLst/>
              <a:gdLst>
                <a:gd name="T0" fmla="*/ 0 w 134"/>
                <a:gd name="T1" fmla="*/ 0 h 111"/>
                <a:gd name="T2" fmla="*/ 16 w 134"/>
                <a:gd name="T3" fmla="*/ 0 h 111"/>
                <a:gd name="T4" fmla="*/ 31 w 134"/>
                <a:gd name="T5" fmla="*/ 2 h 111"/>
                <a:gd name="T6" fmla="*/ 45 w 134"/>
                <a:gd name="T7" fmla="*/ 7 h 111"/>
                <a:gd name="T8" fmla="*/ 57 w 134"/>
                <a:gd name="T9" fmla="*/ 10 h 111"/>
                <a:gd name="T10" fmla="*/ 71 w 134"/>
                <a:gd name="T11" fmla="*/ 14 h 111"/>
                <a:gd name="T12" fmla="*/ 84 w 134"/>
                <a:gd name="T13" fmla="*/ 17 h 111"/>
                <a:gd name="T14" fmla="*/ 91 w 134"/>
                <a:gd name="T15" fmla="*/ 19 h 111"/>
                <a:gd name="T16" fmla="*/ 94 w 134"/>
                <a:gd name="T17" fmla="*/ 20 h 111"/>
                <a:gd name="T18" fmla="*/ 97 w 134"/>
                <a:gd name="T19" fmla="*/ 22 h 111"/>
                <a:gd name="T20" fmla="*/ 100 w 134"/>
                <a:gd name="T21" fmla="*/ 24 h 111"/>
                <a:gd name="T22" fmla="*/ 101 w 134"/>
                <a:gd name="T23" fmla="*/ 26 h 111"/>
                <a:gd name="T24" fmla="*/ 102 w 134"/>
                <a:gd name="T25" fmla="*/ 28 h 111"/>
                <a:gd name="T26" fmla="*/ 103 w 134"/>
                <a:gd name="T27" fmla="*/ 30 h 111"/>
                <a:gd name="T28" fmla="*/ 103 w 134"/>
                <a:gd name="T29" fmla="*/ 32 h 111"/>
                <a:gd name="T30" fmla="*/ 102 w 134"/>
                <a:gd name="T31" fmla="*/ 34 h 111"/>
                <a:gd name="T32" fmla="*/ 101 w 134"/>
                <a:gd name="T33" fmla="*/ 35 h 111"/>
                <a:gd name="T34" fmla="*/ 96 w 134"/>
                <a:gd name="T35" fmla="*/ 38 h 111"/>
                <a:gd name="T36" fmla="*/ 88 w 134"/>
                <a:gd name="T37" fmla="*/ 41 h 111"/>
                <a:gd name="T38" fmla="*/ 79 w 134"/>
                <a:gd name="T39" fmla="*/ 43 h 111"/>
                <a:gd name="T40" fmla="*/ 76 w 134"/>
                <a:gd name="T41" fmla="*/ 45 h 111"/>
                <a:gd name="T42" fmla="*/ 73 w 134"/>
                <a:gd name="T43" fmla="*/ 47 h 111"/>
                <a:gd name="T44" fmla="*/ 69 w 134"/>
                <a:gd name="T45" fmla="*/ 49 h 111"/>
                <a:gd name="T46" fmla="*/ 68 w 134"/>
                <a:gd name="T47" fmla="*/ 51 h 111"/>
                <a:gd name="T48" fmla="*/ 68 w 134"/>
                <a:gd name="T49" fmla="*/ 53 h 111"/>
                <a:gd name="T50" fmla="*/ 69 w 134"/>
                <a:gd name="T51" fmla="*/ 56 h 111"/>
                <a:gd name="T52" fmla="*/ 72 w 134"/>
                <a:gd name="T53" fmla="*/ 58 h 111"/>
                <a:gd name="T54" fmla="*/ 76 w 134"/>
                <a:gd name="T55" fmla="*/ 59 h 111"/>
                <a:gd name="T56" fmla="*/ 78 w 134"/>
                <a:gd name="T57" fmla="*/ 58 h 111"/>
                <a:gd name="T58" fmla="*/ 85 w 134"/>
                <a:gd name="T59" fmla="*/ 58 h 111"/>
                <a:gd name="T60" fmla="*/ 88 w 134"/>
                <a:gd name="T61" fmla="*/ 59 h 111"/>
                <a:gd name="T62" fmla="*/ 92 w 134"/>
                <a:gd name="T63" fmla="*/ 60 h 111"/>
                <a:gd name="T64" fmla="*/ 93 w 134"/>
                <a:gd name="T65" fmla="*/ 60 h 111"/>
                <a:gd name="T66" fmla="*/ 103 w 134"/>
                <a:gd name="T67" fmla="*/ 63 h 111"/>
                <a:gd name="T68" fmla="*/ 109 w 134"/>
                <a:gd name="T69" fmla="*/ 65 h 111"/>
                <a:gd name="T70" fmla="*/ 112 w 134"/>
                <a:gd name="T71" fmla="*/ 66 h 111"/>
                <a:gd name="T72" fmla="*/ 114 w 134"/>
                <a:gd name="T73" fmla="*/ 68 h 111"/>
                <a:gd name="T74" fmla="*/ 116 w 134"/>
                <a:gd name="T75" fmla="*/ 70 h 111"/>
                <a:gd name="T76" fmla="*/ 117 w 134"/>
                <a:gd name="T77" fmla="*/ 73 h 111"/>
                <a:gd name="T78" fmla="*/ 117 w 134"/>
                <a:gd name="T79" fmla="*/ 76 h 111"/>
                <a:gd name="T80" fmla="*/ 117 w 134"/>
                <a:gd name="T81" fmla="*/ 83 h 111"/>
                <a:gd name="T82" fmla="*/ 117 w 134"/>
                <a:gd name="T83" fmla="*/ 90 h 111"/>
                <a:gd name="T84" fmla="*/ 118 w 134"/>
                <a:gd name="T85" fmla="*/ 95 h 111"/>
                <a:gd name="T86" fmla="*/ 122 w 134"/>
                <a:gd name="T87" fmla="*/ 100 h 111"/>
                <a:gd name="T88" fmla="*/ 125 w 134"/>
                <a:gd name="T89" fmla="*/ 103 h 111"/>
                <a:gd name="T90" fmla="*/ 133 w 134"/>
                <a:gd name="T91" fmla="*/ 110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11"/>
                <a:gd name="T140" fmla="*/ 134 w 134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11">
                  <a:moveTo>
                    <a:pt x="0" y="0"/>
                  </a:moveTo>
                  <a:lnTo>
                    <a:pt x="16" y="0"/>
                  </a:lnTo>
                  <a:lnTo>
                    <a:pt x="31" y="2"/>
                  </a:lnTo>
                  <a:lnTo>
                    <a:pt x="45" y="7"/>
                  </a:lnTo>
                  <a:lnTo>
                    <a:pt x="57" y="10"/>
                  </a:lnTo>
                  <a:lnTo>
                    <a:pt x="71" y="14"/>
                  </a:lnTo>
                  <a:lnTo>
                    <a:pt x="84" y="17"/>
                  </a:lnTo>
                  <a:lnTo>
                    <a:pt x="91" y="19"/>
                  </a:lnTo>
                  <a:lnTo>
                    <a:pt x="94" y="20"/>
                  </a:lnTo>
                  <a:lnTo>
                    <a:pt x="97" y="22"/>
                  </a:lnTo>
                  <a:lnTo>
                    <a:pt x="100" y="24"/>
                  </a:lnTo>
                  <a:lnTo>
                    <a:pt x="101" y="26"/>
                  </a:lnTo>
                  <a:lnTo>
                    <a:pt x="102" y="28"/>
                  </a:lnTo>
                  <a:lnTo>
                    <a:pt x="103" y="30"/>
                  </a:lnTo>
                  <a:lnTo>
                    <a:pt x="103" y="32"/>
                  </a:lnTo>
                  <a:lnTo>
                    <a:pt x="102" y="34"/>
                  </a:lnTo>
                  <a:lnTo>
                    <a:pt x="101" y="35"/>
                  </a:lnTo>
                  <a:lnTo>
                    <a:pt x="96" y="38"/>
                  </a:lnTo>
                  <a:lnTo>
                    <a:pt x="88" y="41"/>
                  </a:lnTo>
                  <a:lnTo>
                    <a:pt x="79" y="43"/>
                  </a:lnTo>
                  <a:lnTo>
                    <a:pt x="76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8" y="51"/>
                  </a:lnTo>
                  <a:lnTo>
                    <a:pt x="68" y="53"/>
                  </a:lnTo>
                  <a:lnTo>
                    <a:pt x="69" y="56"/>
                  </a:lnTo>
                  <a:lnTo>
                    <a:pt x="72" y="58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5" y="58"/>
                  </a:lnTo>
                  <a:lnTo>
                    <a:pt x="88" y="59"/>
                  </a:lnTo>
                  <a:lnTo>
                    <a:pt x="92" y="60"/>
                  </a:lnTo>
                  <a:lnTo>
                    <a:pt x="93" y="60"/>
                  </a:lnTo>
                  <a:lnTo>
                    <a:pt x="103" y="63"/>
                  </a:lnTo>
                  <a:lnTo>
                    <a:pt x="109" y="65"/>
                  </a:lnTo>
                  <a:lnTo>
                    <a:pt x="112" y="66"/>
                  </a:lnTo>
                  <a:lnTo>
                    <a:pt x="114" y="68"/>
                  </a:lnTo>
                  <a:lnTo>
                    <a:pt x="116" y="70"/>
                  </a:lnTo>
                  <a:lnTo>
                    <a:pt x="117" y="73"/>
                  </a:lnTo>
                  <a:lnTo>
                    <a:pt x="117" y="76"/>
                  </a:lnTo>
                  <a:lnTo>
                    <a:pt x="117" y="83"/>
                  </a:lnTo>
                  <a:lnTo>
                    <a:pt x="117" y="90"/>
                  </a:lnTo>
                  <a:lnTo>
                    <a:pt x="118" y="95"/>
                  </a:lnTo>
                  <a:lnTo>
                    <a:pt x="122" y="100"/>
                  </a:lnTo>
                  <a:lnTo>
                    <a:pt x="125" y="103"/>
                  </a:lnTo>
                  <a:lnTo>
                    <a:pt x="133" y="110"/>
                  </a:lnTo>
                </a:path>
              </a:pathLst>
            </a:custGeom>
            <a:noFill/>
            <a:ln w="12700" cap="rnd">
              <a:solidFill>
                <a:srgbClr val="816B5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2" name="Freeform 348"/>
            <p:cNvSpPr>
              <a:spLocks/>
            </p:cNvSpPr>
            <p:nvPr/>
          </p:nvSpPr>
          <p:spPr bwMode="auto">
            <a:xfrm>
              <a:off x="1749" y="395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3" name="Freeform 349"/>
            <p:cNvSpPr>
              <a:spLocks/>
            </p:cNvSpPr>
            <p:nvPr/>
          </p:nvSpPr>
          <p:spPr bwMode="auto">
            <a:xfrm>
              <a:off x="1749" y="395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4" name="Freeform 350"/>
            <p:cNvSpPr>
              <a:spLocks/>
            </p:cNvSpPr>
            <p:nvPr/>
          </p:nvSpPr>
          <p:spPr bwMode="auto">
            <a:xfrm>
              <a:off x="1833" y="397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5" name="Freeform 351"/>
            <p:cNvSpPr>
              <a:spLocks/>
            </p:cNvSpPr>
            <p:nvPr/>
          </p:nvSpPr>
          <p:spPr bwMode="auto">
            <a:xfrm>
              <a:off x="1833" y="397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6" name="Freeform 352"/>
            <p:cNvSpPr>
              <a:spLocks/>
            </p:cNvSpPr>
            <p:nvPr/>
          </p:nvSpPr>
          <p:spPr bwMode="auto">
            <a:xfrm>
              <a:off x="1755" y="393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7" name="Freeform 353"/>
            <p:cNvSpPr>
              <a:spLocks/>
            </p:cNvSpPr>
            <p:nvPr/>
          </p:nvSpPr>
          <p:spPr bwMode="auto">
            <a:xfrm>
              <a:off x="1755" y="393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8" name="Freeform 354"/>
            <p:cNvSpPr>
              <a:spLocks/>
            </p:cNvSpPr>
            <p:nvPr/>
          </p:nvSpPr>
          <p:spPr bwMode="auto">
            <a:xfrm>
              <a:off x="1775" y="394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9" name="Freeform 355"/>
            <p:cNvSpPr>
              <a:spLocks/>
            </p:cNvSpPr>
            <p:nvPr/>
          </p:nvSpPr>
          <p:spPr bwMode="auto">
            <a:xfrm>
              <a:off x="1775" y="394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0" name="Freeform 356"/>
            <p:cNvSpPr>
              <a:spLocks/>
            </p:cNvSpPr>
            <p:nvPr/>
          </p:nvSpPr>
          <p:spPr bwMode="auto">
            <a:xfrm>
              <a:off x="1769" y="394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1" name="Freeform 357"/>
            <p:cNvSpPr>
              <a:spLocks/>
            </p:cNvSpPr>
            <p:nvPr/>
          </p:nvSpPr>
          <p:spPr bwMode="auto">
            <a:xfrm>
              <a:off x="1769" y="394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2" name="Freeform 358"/>
            <p:cNvSpPr>
              <a:spLocks/>
            </p:cNvSpPr>
            <p:nvPr/>
          </p:nvSpPr>
          <p:spPr bwMode="auto">
            <a:xfrm>
              <a:off x="1750" y="3973"/>
              <a:ext cx="127" cy="38"/>
            </a:xfrm>
            <a:custGeom>
              <a:avLst/>
              <a:gdLst>
                <a:gd name="T0" fmla="*/ 0 w 127"/>
                <a:gd name="T1" fmla="*/ 0 h 38"/>
                <a:gd name="T2" fmla="*/ 73 w 127"/>
                <a:gd name="T3" fmla="*/ 35 h 38"/>
                <a:gd name="T4" fmla="*/ 75 w 127"/>
                <a:gd name="T5" fmla="*/ 36 h 38"/>
                <a:gd name="T6" fmla="*/ 78 w 127"/>
                <a:gd name="T7" fmla="*/ 36 h 38"/>
                <a:gd name="T8" fmla="*/ 80 w 127"/>
                <a:gd name="T9" fmla="*/ 37 h 38"/>
                <a:gd name="T10" fmla="*/ 83 w 127"/>
                <a:gd name="T11" fmla="*/ 36 h 38"/>
                <a:gd name="T12" fmla="*/ 85 w 127"/>
                <a:gd name="T13" fmla="*/ 36 h 38"/>
                <a:gd name="T14" fmla="*/ 124 w 127"/>
                <a:gd name="T15" fmla="*/ 24 h 38"/>
                <a:gd name="T16" fmla="*/ 124 w 127"/>
                <a:gd name="T17" fmla="*/ 24 h 38"/>
                <a:gd name="T18" fmla="*/ 125 w 127"/>
                <a:gd name="T19" fmla="*/ 22 h 38"/>
                <a:gd name="T20" fmla="*/ 126 w 127"/>
                <a:gd name="T21" fmla="*/ 19 h 38"/>
                <a:gd name="T22" fmla="*/ 126 w 127"/>
                <a:gd name="T23" fmla="*/ 18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7"/>
                <a:gd name="T37" fmla="*/ 0 h 38"/>
                <a:gd name="T38" fmla="*/ 127 w 127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7" h="38">
                  <a:moveTo>
                    <a:pt x="0" y="0"/>
                  </a:moveTo>
                  <a:lnTo>
                    <a:pt x="73" y="35"/>
                  </a:lnTo>
                  <a:lnTo>
                    <a:pt x="75" y="36"/>
                  </a:lnTo>
                  <a:lnTo>
                    <a:pt x="78" y="36"/>
                  </a:lnTo>
                  <a:lnTo>
                    <a:pt x="80" y="37"/>
                  </a:lnTo>
                  <a:lnTo>
                    <a:pt x="83" y="36"/>
                  </a:lnTo>
                  <a:lnTo>
                    <a:pt x="85" y="36"/>
                  </a:lnTo>
                  <a:lnTo>
                    <a:pt x="124" y="24"/>
                  </a:lnTo>
                  <a:lnTo>
                    <a:pt x="125" y="22"/>
                  </a:lnTo>
                  <a:lnTo>
                    <a:pt x="126" y="19"/>
                  </a:lnTo>
                  <a:lnTo>
                    <a:pt x="126" y="18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3" name="Freeform 359"/>
            <p:cNvSpPr>
              <a:spLocks/>
            </p:cNvSpPr>
            <p:nvPr/>
          </p:nvSpPr>
          <p:spPr bwMode="auto">
            <a:xfrm>
              <a:off x="1616" y="3895"/>
              <a:ext cx="17" cy="49"/>
            </a:xfrm>
            <a:custGeom>
              <a:avLst/>
              <a:gdLst>
                <a:gd name="T0" fmla="*/ 16 w 17"/>
                <a:gd name="T1" fmla="*/ 48 h 49"/>
                <a:gd name="T2" fmla="*/ 16 w 17"/>
                <a:gd name="T3" fmla="*/ 0 h 49"/>
                <a:gd name="T4" fmla="*/ 0 w 17"/>
                <a:gd name="T5" fmla="*/ 0 h 49"/>
                <a:gd name="T6" fmla="*/ 0 w 17"/>
                <a:gd name="T7" fmla="*/ 48 h 49"/>
                <a:gd name="T8" fmla="*/ 16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16" y="4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4" name="Freeform 360"/>
            <p:cNvSpPr>
              <a:spLocks/>
            </p:cNvSpPr>
            <p:nvPr/>
          </p:nvSpPr>
          <p:spPr bwMode="auto">
            <a:xfrm>
              <a:off x="119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5" name="Freeform 361"/>
            <p:cNvSpPr>
              <a:spLocks/>
            </p:cNvSpPr>
            <p:nvPr/>
          </p:nvSpPr>
          <p:spPr bwMode="auto">
            <a:xfrm>
              <a:off x="120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6" name="Freeform 362"/>
            <p:cNvSpPr>
              <a:spLocks/>
            </p:cNvSpPr>
            <p:nvPr/>
          </p:nvSpPr>
          <p:spPr bwMode="auto">
            <a:xfrm>
              <a:off x="121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7" name="Freeform 363"/>
            <p:cNvSpPr>
              <a:spLocks/>
            </p:cNvSpPr>
            <p:nvPr/>
          </p:nvSpPr>
          <p:spPr bwMode="auto">
            <a:xfrm>
              <a:off x="122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8" name="Freeform 364"/>
            <p:cNvSpPr>
              <a:spLocks/>
            </p:cNvSpPr>
            <p:nvPr/>
          </p:nvSpPr>
          <p:spPr bwMode="auto">
            <a:xfrm>
              <a:off x="123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9" name="Freeform 365"/>
            <p:cNvSpPr>
              <a:spLocks/>
            </p:cNvSpPr>
            <p:nvPr/>
          </p:nvSpPr>
          <p:spPr bwMode="auto">
            <a:xfrm>
              <a:off x="124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0" name="Freeform 366"/>
            <p:cNvSpPr>
              <a:spLocks/>
            </p:cNvSpPr>
            <p:nvPr/>
          </p:nvSpPr>
          <p:spPr bwMode="auto">
            <a:xfrm>
              <a:off x="125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1" name="Freeform 367"/>
            <p:cNvSpPr>
              <a:spLocks/>
            </p:cNvSpPr>
            <p:nvPr/>
          </p:nvSpPr>
          <p:spPr bwMode="auto">
            <a:xfrm>
              <a:off x="126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2" name="Freeform 368"/>
            <p:cNvSpPr>
              <a:spLocks/>
            </p:cNvSpPr>
            <p:nvPr/>
          </p:nvSpPr>
          <p:spPr bwMode="auto">
            <a:xfrm>
              <a:off x="127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3" name="Freeform 369"/>
            <p:cNvSpPr>
              <a:spLocks/>
            </p:cNvSpPr>
            <p:nvPr/>
          </p:nvSpPr>
          <p:spPr bwMode="auto">
            <a:xfrm>
              <a:off x="128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4" name="Freeform 370"/>
            <p:cNvSpPr>
              <a:spLocks/>
            </p:cNvSpPr>
            <p:nvPr/>
          </p:nvSpPr>
          <p:spPr bwMode="auto">
            <a:xfrm>
              <a:off x="129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5" name="Freeform 371"/>
            <p:cNvSpPr>
              <a:spLocks/>
            </p:cNvSpPr>
            <p:nvPr/>
          </p:nvSpPr>
          <p:spPr bwMode="auto">
            <a:xfrm>
              <a:off x="130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6" name="Freeform 372"/>
            <p:cNvSpPr>
              <a:spLocks/>
            </p:cNvSpPr>
            <p:nvPr/>
          </p:nvSpPr>
          <p:spPr bwMode="auto">
            <a:xfrm>
              <a:off x="130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7" name="Freeform 373"/>
            <p:cNvSpPr>
              <a:spLocks/>
            </p:cNvSpPr>
            <p:nvPr/>
          </p:nvSpPr>
          <p:spPr bwMode="auto">
            <a:xfrm>
              <a:off x="131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8" name="Freeform 374"/>
            <p:cNvSpPr>
              <a:spLocks/>
            </p:cNvSpPr>
            <p:nvPr/>
          </p:nvSpPr>
          <p:spPr bwMode="auto">
            <a:xfrm>
              <a:off x="132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9" name="Freeform 375"/>
            <p:cNvSpPr>
              <a:spLocks/>
            </p:cNvSpPr>
            <p:nvPr/>
          </p:nvSpPr>
          <p:spPr bwMode="auto">
            <a:xfrm>
              <a:off x="133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0" name="Freeform 376"/>
            <p:cNvSpPr>
              <a:spLocks/>
            </p:cNvSpPr>
            <p:nvPr/>
          </p:nvSpPr>
          <p:spPr bwMode="auto">
            <a:xfrm>
              <a:off x="134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1" name="Freeform 377"/>
            <p:cNvSpPr>
              <a:spLocks/>
            </p:cNvSpPr>
            <p:nvPr/>
          </p:nvSpPr>
          <p:spPr bwMode="auto">
            <a:xfrm>
              <a:off x="135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2" name="Freeform 378"/>
            <p:cNvSpPr>
              <a:spLocks/>
            </p:cNvSpPr>
            <p:nvPr/>
          </p:nvSpPr>
          <p:spPr bwMode="auto">
            <a:xfrm>
              <a:off x="136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3" name="Freeform 379"/>
            <p:cNvSpPr>
              <a:spLocks/>
            </p:cNvSpPr>
            <p:nvPr/>
          </p:nvSpPr>
          <p:spPr bwMode="auto">
            <a:xfrm>
              <a:off x="137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4" name="Freeform 380"/>
            <p:cNvSpPr>
              <a:spLocks/>
            </p:cNvSpPr>
            <p:nvPr/>
          </p:nvSpPr>
          <p:spPr bwMode="auto">
            <a:xfrm>
              <a:off x="138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5" name="Freeform 381"/>
            <p:cNvSpPr>
              <a:spLocks/>
            </p:cNvSpPr>
            <p:nvPr/>
          </p:nvSpPr>
          <p:spPr bwMode="auto">
            <a:xfrm>
              <a:off x="139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6" name="Freeform 382"/>
            <p:cNvSpPr>
              <a:spLocks/>
            </p:cNvSpPr>
            <p:nvPr/>
          </p:nvSpPr>
          <p:spPr bwMode="auto">
            <a:xfrm>
              <a:off x="140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7" name="Freeform 383"/>
            <p:cNvSpPr>
              <a:spLocks/>
            </p:cNvSpPr>
            <p:nvPr/>
          </p:nvSpPr>
          <p:spPr bwMode="auto">
            <a:xfrm>
              <a:off x="141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8" name="Freeform 384"/>
            <p:cNvSpPr>
              <a:spLocks/>
            </p:cNvSpPr>
            <p:nvPr/>
          </p:nvSpPr>
          <p:spPr bwMode="auto">
            <a:xfrm>
              <a:off x="142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9" name="Freeform 385"/>
            <p:cNvSpPr>
              <a:spLocks/>
            </p:cNvSpPr>
            <p:nvPr/>
          </p:nvSpPr>
          <p:spPr bwMode="auto">
            <a:xfrm>
              <a:off x="143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0" name="Freeform 386"/>
            <p:cNvSpPr>
              <a:spLocks/>
            </p:cNvSpPr>
            <p:nvPr/>
          </p:nvSpPr>
          <p:spPr bwMode="auto">
            <a:xfrm>
              <a:off x="144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1" name="Freeform 387"/>
            <p:cNvSpPr>
              <a:spLocks/>
            </p:cNvSpPr>
            <p:nvPr/>
          </p:nvSpPr>
          <p:spPr bwMode="auto">
            <a:xfrm>
              <a:off x="145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2" name="Freeform 388"/>
            <p:cNvSpPr>
              <a:spLocks/>
            </p:cNvSpPr>
            <p:nvPr/>
          </p:nvSpPr>
          <p:spPr bwMode="auto">
            <a:xfrm>
              <a:off x="145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3" name="Freeform 389"/>
            <p:cNvSpPr>
              <a:spLocks/>
            </p:cNvSpPr>
            <p:nvPr/>
          </p:nvSpPr>
          <p:spPr bwMode="auto">
            <a:xfrm>
              <a:off x="146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4" name="Freeform 390"/>
            <p:cNvSpPr>
              <a:spLocks/>
            </p:cNvSpPr>
            <p:nvPr/>
          </p:nvSpPr>
          <p:spPr bwMode="auto">
            <a:xfrm>
              <a:off x="147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5" name="Freeform 391"/>
            <p:cNvSpPr>
              <a:spLocks/>
            </p:cNvSpPr>
            <p:nvPr/>
          </p:nvSpPr>
          <p:spPr bwMode="auto">
            <a:xfrm>
              <a:off x="148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6" name="Freeform 392"/>
            <p:cNvSpPr>
              <a:spLocks/>
            </p:cNvSpPr>
            <p:nvPr/>
          </p:nvSpPr>
          <p:spPr bwMode="auto">
            <a:xfrm>
              <a:off x="149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7" name="Freeform 393"/>
            <p:cNvSpPr>
              <a:spLocks/>
            </p:cNvSpPr>
            <p:nvPr/>
          </p:nvSpPr>
          <p:spPr bwMode="auto">
            <a:xfrm>
              <a:off x="150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8" name="Freeform 394"/>
            <p:cNvSpPr>
              <a:spLocks/>
            </p:cNvSpPr>
            <p:nvPr/>
          </p:nvSpPr>
          <p:spPr bwMode="auto">
            <a:xfrm>
              <a:off x="151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9" name="Freeform 395"/>
            <p:cNvSpPr>
              <a:spLocks/>
            </p:cNvSpPr>
            <p:nvPr/>
          </p:nvSpPr>
          <p:spPr bwMode="auto">
            <a:xfrm>
              <a:off x="152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0" name="Freeform 396"/>
            <p:cNvSpPr>
              <a:spLocks/>
            </p:cNvSpPr>
            <p:nvPr/>
          </p:nvSpPr>
          <p:spPr bwMode="auto">
            <a:xfrm>
              <a:off x="153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" name="Freeform 397"/>
            <p:cNvSpPr>
              <a:spLocks/>
            </p:cNvSpPr>
            <p:nvPr/>
          </p:nvSpPr>
          <p:spPr bwMode="auto">
            <a:xfrm>
              <a:off x="154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" name="Freeform 398"/>
            <p:cNvSpPr>
              <a:spLocks/>
            </p:cNvSpPr>
            <p:nvPr/>
          </p:nvSpPr>
          <p:spPr bwMode="auto">
            <a:xfrm>
              <a:off x="155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" name="Freeform 399"/>
            <p:cNvSpPr>
              <a:spLocks/>
            </p:cNvSpPr>
            <p:nvPr/>
          </p:nvSpPr>
          <p:spPr bwMode="auto">
            <a:xfrm>
              <a:off x="156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" name="Freeform 400"/>
            <p:cNvSpPr>
              <a:spLocks/>
            </p:cNvSpPr>
            <p:nvPr/>
          </p:nvSpPr>
          <p:spPr bwMode="auto">
            <a:xfrm>
              <a:off x="157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" name="Freeform 401"/>
            <p:cNvSpPr>
              <a:spLocks/>
            </p:cNvSpPr>
            <p:nvPr/>
          </p:nvSpPr>
          <p:spPr bwMode="auto">
            <a:xfrm>
              <a:off x="158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" name="Freeform 402"/>
            <p:cNvSpPr>
              <a:spLocks/>
            </p:cNvSpPr>
            <p:nvPr/>
          </p:nvSpPr>
          <p:spPr bwMode="auto">
            <a:xfrm>
              <a:off x="159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" name="Freeform 403"/>
            <p:cNvSpPr>
              <a:spLocks/>
            </p:cNvSpPr>
            <p:nvPr/>
          </p:nvSpPr>
          <p:spPr bwMode="auto">
            <a:xfrm>
              <a:off x="160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" name="Freeform 404"/>
            <p:cNvSpPr>
              <a:spLocks/>
            </p:cNvSpPr>
            <p:nvPr/>
          </p:nvSpPr>
          <p:spPr bwMode="auto">
            <a:xfrm>
              <a:off x="160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" name="Freeform 405"/>
            <p:cNvSpPr>
              <a:spLocks/>
            </p:cNvSpPr>
            <p:nvPr/>
          </p:nvSpPr>
          <p:spPr bwMode="auto">
            <a:xfrm>
              <a:off x="161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" name="Freeform 406"/>
            <p:cNvSpPr>
              <a:spLocks/>
            </p:cNvSpPr>
            <p:nvPr/>
          </p:nvSpPr>
          <p:spPr bwMode="auto">
            <a:xfrm>
              <a:off x="162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41" name="Group 407"/>
            <p:cNvGrpSpPr>
              <a:grpSpLocks/>
            </p:cNvGrpSpPr>
            <p:nvPr/>
          </p:nvGrpSpPr>
          <p:grpSpPr bwMode="auto">
            <a:xfrm>
              <a:off x="1637" y="3895"/>
              <a:ext cx="26" cy="49"/>
              <a:chOff x="1637" y="3895"/>
              <a:chExt cx="26" cy="49"/>
            </a:xfrm>
          </p:grpSpPr>
          <p:sp>
            <p:nvSpPr>
              <p:cNvPr id="10018" name="Freeform 408"/>
              <p:cNvSpPr>
                <a:spLocks/>
              </p:cNvSpPr>
              <p:nvPr/>
            </p:nvSpPr>
            <p:spPr bwMode="auto">
              <a:xfrm>
                <a:off x="1637" y="389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19" name="Freeform 409"/>
              <p:cNvSpPr>
                <a:spLocks/>
              </p:cNvSpPr>
              <p:nvPr/>
            </p:nvSpPr>
            <p:spPr bwMode="auto">
              <a:xfrm>
                <a:off x="1646" y="389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42" name="Freeform 410"/>
            <p:cNvSpPr>
              <a:spLocks/>
            </p:cNvSpPr>
            <p:nvPr/>
          </p:nvSpPr>
          <p:spPr bwMode="auto">
            <a:xfrm>
              <a:off x="1183" y="3824"/>
              <a:ext cx="475" cy="74"/>
            </a:xfrm>
            <a:custGeom>
              <a:avLst/>
              <a:gdLst>
                <a:gd name="T0" fmla="*/ 0 w 475"/>
                <a:gd name="T1" fmla="*/ 73 h 74"/>
                <a:gd name="T2" fmla="*/ 0 w 475"/>
                <a:gd name="T3" fmla="*/ 0 h 74"/>
                <a:gd name="T4" fmla="*/ 474 w 475"/>
                <a:gd name="T5" fmla="*/ 0 h 74"/>
                <a:gd name="T6" fmla="*/ 474 w 475"/>
                <a:gd name="T7" fmla="*/ 73 h 74"/>
                <a:gd name="T8" fmla="*/ 0 w 475"/>
                <a:gd name="T9" fmla="*/ 73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74"/>
                <a:gd name="T17" fmla="*/ 475 w 47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74">
                  <a:moveTo>
                    <a:pt x="0" y="73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73"/>
                  </a:lnTo>
                  <a:lnTo>
                    <a:pt x="0" y="73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" name="Freeform 411"/>
            <p:cNvSpPr>
              <a:spLocks/>
            </p:cNvSpPr>
            <p:nvPr/>
          </p:nvSpPr>
          <p:spPr bwMode="auto">
            <a:xfrm>
              <a:off x="1183" y="3851"/>
              <a:ext cx="475" cy="17"/>
            </a:xfrm>
            <a:custGeom>
              <a:avLst/>
              <a:gdLst>
                <a:gd name="T0" fmla="*/ 0 w 475"/>
                <a:gd name="T1" fmla="*/ 16 h 17"/>
                <a:gd name="T2" fmla="*/ 0 w 475"/>
                <a:gd name="T3" fmla="*/ 0 h 17"/>
                <a:gd name="T4" fmla="*/ 474 w 475"/>
                <a:gd name="T5" fmla="*/ 0 h 17"/>
                <a:gd name="T6" fmla="*/ 474 w 475"/>
                <a:gd name="T7" fmla="*/ 16 h 17"/>
                <a:gd name="T8" fmla="*/ 0 w 47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17"/>
                <a:gd name="T17" fmla="*/ 475 w 47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17">
                  <a:moveTo>
                    <a:pt x="0" y="16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16"/>
                  </a:lnTo>
                  <a:lnTo>
                    <a:pt x="0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4" name="Freeform 412"/>
            <p:cNvSpPr>
              <a:spLocks/>
            </p:cNvSpPr>
            <p:nvPr/>
          </p:nvSpPr>
          <p:spPr bwMode="auto">
            <a:xfrm>
              <a:off x="1228" y="3499"/>
              <a:ext cx="385" cy="17"/>
            </a:xfrm>
            <a:custGeom>
              <a:avLst/>
              <a:gdLst>
                <a:gd name="T0" fmla="*/ 279 w 385"/>
                <a:gd name="T1" fmla="*/ 0 h 17"/>
                <a:gd name="T2" fmla="*/ 364 w 385"/>
                <a:gd name="T3" fmla="*/ 0 h 17"/>
                <a:gd name="T4" fmla="*/ 371 w 385"/>
                <a:gd name="T5" fmla="*/ 0 h 17"/>
                <a:gd name="T6" fmla="*/ 377 w 385"/>
                <a:gd name="T7" fmla="*/ 1 h 17"/>
                <a:gd name="T8" fmla="*/ 380 w 385"/>
                <a:gd name="T9" fmla="*/ 2 h 17"/>
                <a:gd name="T10" fmla="*/ 383 w 385"/>
                <a:gd name="T11" fmla="*/ 4 h 17"/>
                <a:gd name="T12" fmla="*/ 384 w 385"/>
                <a:gd name="T13" fmla="*/ 5 h 17"/>
                <a:gd name="T14" fmla="*/ 374 w 385"/>
                <a:gd name="T15" fmla="*/ 16 h 17"/>
                <a:gd name="T16" fmla="*/ 279 w 385"/>
                <a:gd name="T17" fmla="*/ 16 h 17"/>
                <a:gd name="T18" fmla="*/ 106 w 385"/>
                <a:gd name="T19" fmla="*/ 16 h 17"/>
                <a:gd name="T20" fmla="*/ 10 w 385"/>
                <a:gd name="T21" fmla="*/ 16 h 17"/>
                <a:gd name="T22" fmla="*/ 0 w 385"/>
                <a:gd name="T23" fmla="*/ 5 h 17"/>
                <a:gd name="T24" fmla="*/ 1 w 385"/>
                <a:gd name="T25" fmla="*/ 4 h 17"/>
                <a:gd name="T26" fmla="*/ 4 w 385"/>
                <a:gd name="T27" fmla="*/ 2 h 17"/>
                <a:gd name="T28" fmla="*/ 7 w 385"/>
                <a:gd name="T29" fmla="*/ 1 h 17"/>
                <a:gd name="T30" fmla="*/ 13 w 385"/>
                <a:gd name="T31" fmla="*/ 0 h 17"/>
                <a:gd name="T32" fmla="*/ 20 w 385"/>
                <a:gd name="T33" fmla="*/ 0 h 17"/>
                <a:gd name="T34" fmla="*/ 106 w 385"/>
                <a:gd name="T35" fmla="*/ 0 h 17"/>
                <a:gd name="T36" fmla="*/ 279 w 385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5"/>
                <a:gd name="T58" fmla="*/ 0 h 17"/>
                <a:gd name="T59" fmla="*/ 385 w 385"/>
                <a:gd name="T60" fmla="*/ 17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5" h="17">
                  <a:moveTo>
                    <a:pt x="279" y="0"/>
                  </a:moveTo>
                  <a:lnTo>
                    <a:pt x="364" y="0"/>
                  </a:lnTo>
                  <a:lnTo>
                    <a:pt x="371" y="0"/>
                  </a:lnTo>
                  <a:lnTo>
                    <a:pt x="377" y="1"/>
                  </a:lnTo>
                  <a:lnTo>
                    <a:pt x="380" y="2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74" y="16"/>
                  </a:lnTo>
                  <a:lnTo>
                    <a:pt x="279" y="16"/>
                  </a:lnTo>
                  <a:lnTo>
                    <a:pt x="106" y="16"/>
                  </a:lnTo>
                  <a:lnTo>
                    <a:pt x="10" y="1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106" y="0"/>
                  </a:lnTo>
                  <a:lnTo>
                    <a:pt x="279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5" name="Freeform 413"/>
            <p:cNvSpPr>
              <a:spLocks/>
            </p:cNvSpPr>
            <p:nvPr/>
          </p:nvSpPr>
          <p:spPr bwMode="auto">
            <a:xfrm>
              <a:off x="1238" y="3515"/>
              <a:ext cx="365" cy="299"/>
            </a:xfrm>
            <a:custGeom>
              <a:avLst/>
              <a:gdLst>
                <a:gd name="T0" fmla="*/ 0 w 365"/>
                <a:gd name="T1" fmla="*/ 0 h 299"/>
                <a:gd name="T2" fmla="*/ 364 w 365"/>
                <a:gd name="T3" fmla="*/ 0 h 299"/>
                <a:gd name="T4" fmla="*/ 364 w 365"/>
                <a:gd name="T5" fmla="*/ 298 h 299"/>
                <a:gd name="T6" fmla="*/ 0 w 365"/>
                <a:gd name="T7" fmla="*/ 298 h 299"/>
                <a:gd name="T8" fmla="*/ 0 w 365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5"/>
                <a:gd name="T16" fmla="*/ 0 h 299"/>
                <a:gd name="T17" fmla="*/ 365 w 365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5" h="299">
                  <a:moveTo>
                    <a:pt x="0" y="0"/>
                  </a:moveTo>
                  <a:lnTo>
                    <a:pt x="364" y="0"/>
                  </a:lnTo>
                  <a:lnTo>
                    <a:pt x="364" y="298"/>
                  </a:ln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6" name="Freeform 414"/>
            <p:cNvSpPr>
              <a:spLocks/>
            </p:cNvSpPr>
            <p:nvPr/>
          </p:nvSpPr>
          <p:spPr bwMode="auto">
            <a:xfrm>
              <a:off x="1267" y="3547"/>
              <a:ext cx="307" cy="89"/>
            </a:xfrm>
            <a:custGeom>
              <a:avLst/>
              <a:gdLst>
                <a:gd name="T0" fmla="*/ 0 w 307"/>
                <a:gd name="T1" fmla="*/ 0 h 89"/>
                <a:gd name="T2" fmla="*/ 306 w 307"/>
                <a:gd name="T3" fmla="*/ 0 h 89"/>
                <a:gd name="T4" fmla="*/ 192 w 307"/>
                <a:gd name="T5" fmla="*/ 87 h 89"/>
                <a:gd name="T6" fmla="*/ 114 w 307"/>
                <a:gd name="T7" fmla="*/ 88 h 89"/>
                <a:gd name="T8" fmla="*/ 0 w 307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9"/>
                <a:gd name="T17" fmla="*/ 307 w 307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9">
                  <a:moveTo>
                    <a:pt x="0" y="0"/>
                  </a:moveTo>
                  <a:lnTo>
                    <a:pt x="306" y="0"/>
                  </a:lnTo>
                  <a:lnTo>
                    <a:pt x="192" y="87"/>
                  </a:lnTo>
                  <a:lnTo>
                    <a:pt x="114" y="88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7" name="Freeform 415"/>
            <p:cNvSpPr>
              <a:spLocks/>
            </p:cNvSpPr>
            <p:nvPr/>
          </p:nvSpPr>
          <p:spPr bwMode="auto">
            <a:xfrm>
              <a:off x="1267" y="3692"/>
              <a:ext cx="307" cy="85"/>
            </a:xfrm>
            <a:custGeom>
              <a:avLst/>
              <a:gdLst>
                <a:gd name="T0" fmla="*/ 0 w 307"/>
                <a:gd name="T1" fmla="*/ 84 h 85"/>
                <a:gd name="T2" fmla="*/ 306 w 307"/>
                <a:gd name="T3" fmla="*/ 84 h 85"/>
                <a:gd name="T4" fmla="*/ 193 w 307"/>
                <a:gd name="T5" fmla="*/ 0 h 85"/>
                <a:gd name="T6" fmla="*/ 114 w 307"/>
                <a:gd name="T7" fmla="*/ 0 h 85"/>
                <a:gd name="T8" fmla="*/ 0 w 307"/>
                <a:gd name="T9" fmla="*/ 84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5"/>
                <a:gd name="T17" fmla="*/ 307 w 3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5">
                  <a:moveTo>
                    <a:pt x="0" y="84"/>
                  </a:moveTo>
                  <a:lnTo>
                    <a:pt x="306" y="84"/>
                  </a:lnTo>
                  <a:lnTo>
                    <a:pt x="193" y="0"/>
                  </a:lnTo>
                  <a:lnTo>
                    <a:pt x="114" y="0"/>
                  </a:lnTo>
                  <a:lnTo>
                    <a:pt x="0" y="84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8" name="Freeform 416"/>
            <p:cNvSpPr>
              <a:spLocks/>
            </p:cNvSpPr>
            <p:nvPr/>
          </p:nvSpPr>
          <p:spPr bwMode="auto">
            <a:xfrm>
              <a:off x="1267" y="3547"/>
              <a:ext cx="115" cy="230"/>
            </a:xfrm>
            <a:custGeom>
              <a:avLst/>
              <a:gdLst>
                <a:gd name="T0" fmla="*/ 0 w 115"/>
                <a:gd name="T1" fmla="*/ 0 h 230"/>
                <a:gd name="T2" fmla="*/ 114 w 115"/>
                <a:gd name="T3" fmla="*/ 88 h 230"/>
                <a:gd name="T4" fmla="*/ 114 w 115"/>
                <a:gd name="T5" fmla="*/ 145 h 230"/>
                <a:gd name="T6" fmla="*/ 0 w 115"/>
                <a:gd name="T7" fmla="*/ 229 h 230"/>
                <a:gd name="T8" fmla="*/ 0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0" y="0"/>
                  </a:moveTo>
                  <a:lnTo>
                    <a:pt x="114" y="88"/>
                  </a:lnTo>
                  <a:lnTo>
                    <a:pt x="114" y="145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9" name="Freeform 417"/>
            <p:cNvSpPr>
              <a:spLocks/>
            </p:cNvSpPr>
            <p:nvPr/>
          </p:nvSpPr>
          <p:spPr bwMode="auto">
            <a:xfrm>
              <a:off x="1459" y="3547"/>
              <a:ext cx="115" cy="230"/>
            </a:xfrm>
            <a:custGeom>
              <a:avLst/>
              <a:gdLst>
                <a:gd name="T0" fmla="*/ 114 w 115"/>
                <a:gd name="T1" fmla="*/ 0 h 230"/>
                <a:gd name="T2" fmla="*/ 0 w 115"/>
                <a:gd name="T3" fmla="*/ 87 h 230"/>
                <a:gd name="T4" fmla="*/ 1 w 115"/>
                <a:gd name="T5" fmla="*/ 145 h 230"/>
                <a:gd name="T6" fmla="*/ 114 w 115"/>
                <a:gd name="T7" fmla="*/ 229 h 230"/>
                <a:gd name="T8" fmla="*/ 114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114" y="0"/>
                  </a:moveTo>
                  <a:lnTo>
                    <a:pt x="0" y="87"/>
                  </a:lnTo>
                  <a:lnTo>
                    <a:pt x="1" y="145"/>
                  </a:lnTo>
                  <a:lnTo>
                    <a:pt x="114" y="229"/>
                  </a:lnTo>
                  <a:lnTo>
                    <a:pt x="114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0" name="Freeform 418"/>
            <p:cNvSpPr>
              <a:spLocks/>
            </p:cNvSpPr>
            <p:nvPr/>
          </p:nvSpPr>
          <p:spPr bwMode="auto">
            <a:xfrm>
              <a:off x="1276" y="3555"/>
              <a:ext cx="290" cy="213"/>
            </a:xfrm>
            <a:custGeom>
              <a:avLst/>
              <a:gdLst>
                <a:gd name="T0" fmla="*/ 289 w 290"/>
                <a:gd name="T1" fmla="*/ 179 h 213"/>
                <a:gd name="T2" fmla="*/ 289 w 290"/>
                <a:gd name="T3" fmla="*/ 194 h 213"/>
                <a:gd name="T4" fmla="*/ 288 w 290"/>
                <a:gd name="T5" fmla="*/ 201 h 213"/>
                <a:gd name="T6" fmla="*/ 287 w 290"/>
                <a:gd name="T7" fmla="*/ 204 h 213"/>
                <a:gd name="T8" fmla="*/ 287 w 290"/>
                <a:gd name="T9" fmla="*/ 207 h 213"/>
                <a:gd name="T10" fmla="*/ 286 w 290"/>
                <a:gd name="T11" fmla="*/ 208 h 213"/>
                <a:gd name="T12" fmla="*/ 285 w 290"/>
                <a:gd name="T13" fmla="*/ 209 h 213"/>
                <a:gd name="T14" fmla="*/ 284 w 290"/>
                <a:gd name="T15" fmla="*/ 211 h 213"/>
                <a:gd name="T16" fmla="*/ 281 w 290"/>
                <a:gd name="T17" fmla="*/ 211 h 213"/>
                <a:gd name="T18" fmla="*/ 278 w 290"/>
                <a:gd name="T19" fmla="*/ 212 h 213"/>
                <a:gd name="T20" fmla="*/ 270 w 290"/>
                <a:gd name="T21" fmla="*/ 212 h 213"/>
                <a:gd name="T22" fmla="*/ 244 w 290"/>
                <a:gd name="T23" fmla="*/ 212 h 213"/>
                <a:gd name="T24" fmla="*/ 44 w 290"/>
                <a:gd name="T25" fmla="*/ 212 h 213"/>
                <a:gd name="T26" fmla="*/ 18 w 290"/>
                <a:gd name="T27" fmla="*/ 212 h 213"/>
                <a:gd name="T28" fmla="*/ 10 w 290"/>
                <a:gd name="T29" fmla="*/ 211 h 213"/>
                <a:gd name="T30" fmla="*/ 7 w 290"/>
                <a:gd name="T31" fmla="*/ 211 h 213"/>
                <a:gd name="T32" fmla="*/ 5 w 290"/>
                <a:gd name="T33" fmla="*/ 211 h 213"/>
                <a:gd name="T34" fmla="*/ 3 w 290"/>
                <a:gd name="T35" fmla="*/ 209 h 213"/>
                <a:gd name="T36" fmla="*/ 2 w 290"/>
                <a:gd name="T37" fmla="*/ 208 h 213"/>
                <a:gd name="T38" fmla="*/ 1 w 290"/>
                <a:gd name="T39" fmla="*/ 207 h 213"/>
                <a:gd name="T40" fmla="*/ 1 w 290"/>
                <a:gd name="T41" fmla="*/ 204 h 213"/>
                <a:gd name="T42" fmla="*/ 0 w 290"/>
                <a:gd name="T43" fmla="*/ 201 h 213"/>
                <a:gd name="T44" fmla="*/ 0 w 290"/>
                <a:gd name="T45" fmla="*/ 194 h 213"/>
                <a:gd name="T46" fmla="*/ 0 w 290"/>
                <a:gd name="T47" fmla="*/ 179 h 213"/>
                <a:gd name="T48" fmla="*/ 0 w 290"/>
                <a:gd name="T49" fmla="*/ 33 h 213"/>
                <a:gd name="T50" fmla="*/ 0 w 290"/>
                <a:gd name="T51" fmla="*/ 18 h 213"/>
                <a:gd name="T52" fmla="*/ 0 w 290"/>
                <a:gd name="T53" fmla="*/ 11 h 213"/>
                <a:gd name="T54" fmla="*/ 0 w 290"/>
                <a:gd name="T55" fmla="*/ 8 h 213"/>
                <a:gd name="T56" fmla="*/ 1 w 290"/>
                <a:gd name="T57" fmla="*/ 5 h 213"/>
                <a:gd name="T58" fmla="*/ 2 w 290"/>
                <a:gd name="T59" fmla="*/ 4 h 213"/>
                <a:gd name="T60" fmla="*/ 3 w 290"/>
                <a:gd name="T61" fmla="*/ 3 h 213"/>
                <a:gd name="T62" fmla="*/ 5 w 290"/>
                <a:gd name="T63" fmla="*/ 1 h 213"/>
                <a:gd name="T64" fmla="*/ 7 w 290"/>
                <a:gd name="T65" fmla="*/ 1 h 213"/>
                <a:gd name="T66" fmla="*/ 10 w 290"/>
                <a:gd name="T67" fmla="*/ 0 h 213"/>
                <a:gd name="T68" fmla="*/ 18 w 290"/>
                <a:gd name="T69" fmla="*/ 0 h 213"/>
                <a:gd name="T70" fmla="*/ 44 w 290"/>
                <a:gd name="T71" fmla="*/ 0 h 213"/>
                <a:gd name="T72" fmla="*/ 244 w 290"/>
                <a:gd name="T73" fmla="*/ 0 h 213"/>
                <a:gd name="T74" fmla="*/ 270 w 290"/>
                <a:gd name="T75" fmla="*/ 0 h 213"/>
                <a:gd name="T76" fmla="*/ 278 w 290"/>
                <a:gd name="T77" fmla="*/ 0 h 213"/>
                <a:gd name="T78" fmla="*/ 281 w 290"/>
                <a:gd name="T79" fmla="*/ 1 h 213"/>
                <a:gd name="T80" fmla="*/ 284 w 290"/>
                <a:gd name="T81" fmla="*/ 1 h 213"/>
                <a:gd name="T82" fmla="*/ 285 w 290"/>
                <a:gd name="T83" fmla="*/ 3 h 213"/>
                <a:gd name="T84" fmla="*/ 286 w 290"/>
                <a:gd name="T85" fmla="*/ 4 h 213"/>
                <a:gd name="T86" fmla="*/ 287 w 290"/>
                <a:gd name="T87" fmla="*/ 5 h 213"/>
                <a:gd name="T88" fmla="*/ 287 w 290"/>
                <a:gd name="T89" fmla="*/ 8 h 213"/>
                <a:gd name="T90" fmla="*/ 288 w 290"/>
                <a:gd name="T91" fmla="*/ 11 h 213"/>
                <a:gd name="T92" fmla="*/ 289 w 290"/>
                <a:gd name="T93" fmla="*/ 18 h 213"/>
                <a:gd name="T94" fmla="*/ 289 w 290"/>
                <a:gd name="T95" fmla="*/ 33 h 213"/>
                <a:gd name="T96" fmla="*/ 289 w 290"/>
                <a:gd name="T97" fmla="*/ 179 h 2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0"/>
                <a:gd name="T148" fmla="*/ 0 h 213"/>
                <a:gd name="T149" fmla="*/ 290 w 290"/>
                <a:gd name="T150" fmla="*/ 213 h 2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0" h="213">
                  <a:moveTo>
                    <a:pt x="289" y="179"/>
                  </a:moveTo>
                  <a:lnTo>
                    <a:pt x="289" y="194"/>
                  </a:lnTo>
                  <a:lnTo>
                    <a:pt x="288" y="201"/>
                  </a:lnTo>
                  <a:lnTo>
                    <a:pt x="287" y="204"/>
                  </a:lnTo>
                  <a:lnTo>
                    <a:pt x="287" y="207"/>
                  </a:lnTo>
                  <a:lnTo>
                    <a:pt x="286" y="208"/>
                  </a:lnTo>
                  <a:lnTo>
                    <a:pt x="285" y="209"/>
                  </a:lnTo>
                  <a:lnTo>
                    <a:pt x="284" y="211"/>
                  </a:lnTo>
                  <a:lnTo>
                    <a:pt x="281" y="211"/>
                  </a:lnTo>
                  <a:lnTo>
                    <a:pt x="278" y="212"/>
                  </a:lnTo>
                  <a:lnTo>
                    <a:pt x="270" y="212"/>
                  </a:lnTo>
                  <a:lnTo>
                    <a:pt x="244" y="212"/>
                  </a:lnTo>
                  <a:lnTo>
                    <a:pt x="44" y="212"/>
                  </a:lnTo>
                  <a:lnTo>
                    <a:pt x="18" y="212"/>
                  </a:lnTo>
                  <a:lnTo>
                    <a:pt x="10" y="211"/>
                  </a:lnTo>
                  <a:lnTo>
                    <a:pt x="7" y="211"/>
                  </a:lnTo>
                  <a:lnTo>
                    <a:pt x="5" y="211"/>
                  </a:lnTo>
                  <a:lnTo>
                    <a:pt x="3" y="209"/>
                  </a:lnTo>
                  <a:lnTo>
                    <a:pt x="2" y="208"/>
                  </a:lnTo>
                  <a:lnTo>
                    <a:pt x="1" y="207"/>
                  </a:lnTo>
                  <a:lnTo>
                    <a:pt x="1" y="204"/>
                  </a:lnTo>
                  <a:lnTo>
                    <a:pt x="0" y="201"/>
                  </a:lnTo>
                  <a:lnTo>
                    <a:pt x="0" y="194"/>
                  </a:lnTo>
                  <a:lnTo>
                    <a:pt x="0" y="179"/>
                  </a:lnTo>
                  <a:lnTo>
                    <a:pt x="0" y="33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44" y="0"/>
                  </a:lnTo>
                  <a:lnTo>
                    <a:pt x="244" y="0"/>
                  </a:lnTo>
                  <a:lnTo>
                    <a:pt x="270" y="0"/>
                  </a:lnTo>
                  <a:lnTo>
                    <a:pt x="278" y="0"/>
                  </a:lnTo>
                  <a:lnTo>
                    <a:pt x="281" y="1"/>
                  </a:lnTo>
                  <a:lnTo>
                    <a:pt x="284" y="1"/>
                  </a:lnTo>
                  <a:lnTo>
                    <a:pt x="285" y="3"/>
                  </a:lnTo>
                  <a:lnTo>
                    <a:pt x="286" y="4"/>
                  </a:lnTo>
                  <a:lnTo>
                    <a:pt x="287" y="5"/>
                  </a:lnTo>
                  <a:lnTo>
                    <a:pt x="287" y="8"/>
                  </a:lnTo>
                  <a:lnTo>
                    <a:pt x="288" y="11"/>
                  </a:lnTo>
                  <a:lnTo>
                    <a:pt x="289" y="18"/>
                  </a:lnTo>
                  <a:lnTo>
                    <a:pt x="289" y="33"/>
                  </a:lnTo>
                  <a:lnTo>
                    <a:pt x="289" y="1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1" name="Freeform 419"/>
            <p:cNvSpPr>
              <a:spLocks/>
            </p:cNvSpPr>
            <p:nvPr/>
          </p:nvSpPr>
          <p:spPr bwMode="auto">
            <a:xfrm>
              <a:off x="1602" y="3504"/>
              <a:ext cx="17" cy="321"/>
            </a:xfrm>
            <a:custGeom>
              <a:avLst/>
              <a:gdLst>
                <a:gd name="T0" fmla="*/ 0 w 17"/>
                <a:gd name="T1" fmla="*/ 11 h 321"/>
                <a:gd name="T2" fmla="*/ 16 w 17"/>
                <a:gd name="T3" fmla="*/ 0 h 321"/>
                <a:gd name="T4" fmla="*/ 16 w 17"/>
                <a:gd name="T5" fmla="*/ 320 h 321"/>
                <a:gd name="T6" fmla="*/ 0 w 17"/>
                <a:gd name="T7" fmla="*/ 309 h 321"/>
                <a:gd name="T8" fmla="*/ 0 w 17"/>
                <a:gd name="T9" fmla="*/ 1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11"/>
                  </a:moveTo>
                  <a:lnTo>
                    <a:pt x="16" y="0"/>
                  </a:lnTo>
                  <a:lnTo>
                    <a:pt x="16" y="320"/>
                  </a:lnTo>
                  <a:lnTo>
                    <a:pt x="0" y="309"/>
                  </a:lnTo>
                  <a:lnTo>
                    <a:pt x="0" y="11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2" name="Freeform 420"/>
            <p:cNvSpPr>
              <a:spLocks/>
            </p:cNvSpPr>
            <p:nvPr/>
          </p:nvSpPr>
          <p:spPr bwMode="auto">
            <a:xfrm>
              <a:off x="1228" y="3504"/>
              <a:ext cx="17" cy="321"/>
            </a:xfrm>
            <a:custGeom>
              <a:avLst/>
              <a:gdLst>
                <a:gd name="T0" fmla="*/ 0 w 17"/>
                <a:gd name="T1" fmla="*/ 0 h 321"/>
                <a:gd name="T2" fmla="*/ 16 w 17"/>
                <a:gd name="T3" fmla="*/ 11 h 321"/>
                <a:gd name="T4" fmla="*/ 16 w 17"/>
                <a:gd name="T5" fmla="*/ 309 h 321"/>
                <a:gd name="T6" fmla="*/ 0 w 17"/>
                <a:gd name="T7" fmla="*/ 320 h 321"/>
                <a:gd name="T8" fmla="*/ 0 w 17"/>
                <a:gd name="T9" fmla="*/ 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0"/>
                  </a:moveTo>
                  <a:lnTo>
                    <a:pt x="16" y="11"/>
                  </a:lnTo>
                  <a:lnTo>
                    <a:pt x="16" y="309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3" name="Freeform 421"/>
            <p:cNvSpPr>
              <a:spLocks/>
            </p:cNvSpPr>
            <p:nvPr/>
          </p:nvSpPr>
          <p:spPr bwMode="auto">
            <a:xfrm>
              <a:off x="1290" y="3568"/>
              <a:ext cx="261" cy="187"/>
            </a:xfrm>
            <a:custGeom>
              <a:avLst/>
              <a:gdLst>
                <a:gd name="T0" fmla="*/ 0 w 261"/>
                <a:gd name="T1" fmla="*/ 0 h 187"/>
                <a:gd name="T2" fmla="*/ 260 w 261"/>
                <a:gd name="T3" fmla="*/ 0 h 187"/>
                <a:gd name="T4" fmla="*/ 260 w 261"/>
                <a:gd name="T5" fmla="*/ 186 h 187"/>
                <a:gd name="T6" fmla="*/ 0 w 261"/>
                <a:gd name="T7" fmla="*/ 186 h 187"/>
                <a:gd name="T8" fmla="*/ 0 w 261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87"/>
                <a:gd name="T17" fmla="*/ 261 w 261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87">
                  <a:moveTo>
                    <a:pt x="0" y="0"/>
                  </a:moveTo>
                  <a:lnTo>
                    <a:pt x="260" y="0"/>
                  </a:lnTo>
                  <a:lnTo>
                    <a:pt x="260" y="186"/>
                  </a:lnTo>
                  <a:lnTo>
                    <a:pt x="0" y="186"/>
                  </a:lnTo>
                  <a:lnTo>
                    <a:pt x="0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4" name="Freeform 422"/>
            <p:cNvSpPr>
              <a:spLocks/>
            </p:cNvSpPr>
            <p:nvPr/>
          </p:nvSpPr>
          <p:spPr bwMode="auto">
            <a:xfrm>
              <a:off x="1228" y="3813"/>
              <a:ext cx="385" cy="17"/>
            </a:xfrm>
            <a:custGeom>
              <a:avLst/>
              <a:gdLst>
                <a:gd name="T0" fmla="*/ 10 w 385"/>
                <a:gd name="T1" fmla="*/ 0 h 17"/>
                <a:gd name="T2" fmla="*/ 374 w 385"/>
                <a:gd name="T3" fmla="*/ 0 h 17"/>
                <a:gd name="T4" fmla="*/ 384 w 385"/>
                <a:gd name="T5" fmla="*/ 16 h 17"/>
                <a:gd name="T6" fmla="*/ 0 w 385"/>
                <a:gd name="T7" fmla="*/ 16 h 17"/>
                <a:gd name="T8" fmla="*/ 10 w 38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7"/>
                <a:gd name="T17" fmla="*/ 385 w 38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7">
                  <a:moveTo>
                    <a:pt x="10" y="0"/>
                  </a:moveTo>
                  <a:lnTo>
                    <a:pt x="374" y="0"/>
                  </a:lnTo>
                  <a:lnTo>
                    <a:pt x="384" y="16"/>
                  </a:lnTo>
                  <a:lnTo>
                    <a:pt x="0" y="16"/>
                  </a:lnTo>
                  <a:lnTo>
                    <a:pt x="1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5" name="Freeform 423"/>
            <p:cNvSpPr>
              <a:spLocks/>
            </p:cNvSpPr>
            <p:nvPr/>
          </p:nvSpPr>
          <p:spPr bwMode="auto">
            <a:xfrm>
              <a:off x="1200" y="392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6" name="Freeform 424"/>
            <p:cNvSpPr>
              <a:spLocks/>
            </p:cNvSpPr>
            <p:nvPr/>
          </p:nvSpPr>
          <p:spPr bwMode="auto">
            <a:xfrm>
              <a:off x="1200" y="392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7" name="Freeform 425"/>
            <p:cNvSpPr>
              <a:spLocks/>
            </p:cNvSpPr>
            <p:nvPr/>
          </p:nvSpPr>
          <p:spPr bwMode="auto">
            <a:xfrm>
              <a:off x="1215" y="3933"/>
              <a:ext cx="319" cy="64"/>
            </a:xfrm>
            <a:custGeom>
              <a:avLst/>
              <a:gdLst>
                <a:gd name="T0" fmla="*/ 315 w 319"/>
                <a:gd name="T1" fmla="*/ 0 h 64"/>
                <a:gd name="T2" fmla="*/ 318 w 319"/>
                <a:gd name="T3" fmla="*/ 63 h 64"/>
                <a:gd name="T4" fmla="*/ 0 w 319"/>
                <a:gd name="T5" fmla="*/ 63 h 64"/>
                <a:gd name="T6" fmla="*/ 7 w 319"/>
                <a:gd name="T7" fmla="*/ 0 h 64"/>
                <a:gd name="T8" fmla="*/ 315 w 319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64"/>
                <a:gd name="T17" fmla="*/ 319 w 319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64">
                  <a:moveTo>
                    <a:pt x="315" y="0"/>
                  </a:moveTo>
                  <a:lnTo>
                    <a:pt x="318" y="63"/>
                  </a:lnTo>
                  <a:lnTo>
                    <a:pt x="0" y="63"/>
                  </a:lnTo>
                  <a:lnTo>
                    <a:pt x="7" y="0"/>
                  </a:lnTo>
                  <a:lnTo>
                    <a:pt x="315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8" name="Freeform 426"/>
            <p:cNvSpPr>
              <a:spLocks/>
            </p:cNvSpPr>
            <p:nvPr/>
          </p:nvSpPr>
          <p:spPr bwMode="auto">
            <a:xfrm>
              <a:off x="1540" y="3933"/>
              <a:ext cx="92" cy="64"/>
            </a:xfrm>
            <a:custGeom>
              <a:avLst/>
              <a:gdLst>
                <a:gd name="T0" fmla="*/ 0 w 92"/>
                <a:gd name="T1" fmla="*/ 0 h 64"/>
                <a:gd name="T2" fmla="*/ 84 w 92"/>
                <a:gd name="T3" fmla="*/ 0 h 64"/>
                <a:gd name="T4" fmla="*/ 91 w 92"/>
                <a:gd name="T5" fmla="*/ 63 h 64"/>
                <a:gd name="T6" fmla="*/ 3 w 92"/>
                <a:gd name="T7" fmla="*/ 63 h 64"/>
                <a:gd name="T8" fmla="*/ 0 w 9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4"/>
                <a:gd name="T17" fmla="*/ 92 w 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4">
                  <a:moveTo>
                    <a:pt x="0" y="0"/>
                  </a:moveTo>
                  <a:lnTo>
                    <a:pt x="84" y="0"/>
                  </a:lnTo>
                  <a:lnTo>
                    <a:pt x="91" y="63"/>
                  </a:lnTo>
                  <a:lnTo>
                    <a:pt x="3" y="63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9" name="Freeform 427"/>
            <p:cNvSpPr>
              <a:spLocks/>
            </p:cNvSpPr>
            <p:nvPr/>
          </p:nvSpPr>
          <p:spPr bwMode="auto">
            <a:xfrm>
              <a:off x="1233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0" name="Freeform 428"/>
            <p:cNvSpPr>
              <a:spLocks/>
            </p:cNvSpPr>
            <p:nvPr/>
          </p:nvSpPr>
          <p:spPr bwMode="auto">
            <a:xfrm>
              <a:off x="1254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1" name="Freeform 429"/>
            <p:cNvSpPr>
              <a:spLocks/>
            </p:cNvSpPr>
            <p:nvPr/>
          </p:nvSpPr>
          <p:spPr bwMode="auto">
            <a:xfrm>
              <a:off x="1274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2" name="Freeform 430"/>
            <p:cNvSpPr>
              <a:spLocks/>
            </p:cNvSpPr>
            <p:nvPr/>
          </p:nvSpPr>
          <p:spPr bwMode="auto">
            <a:xfrm>
              <a:off x="129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3" name="Freeform 431"/>
            <p:cNvSpPr>
              <a:spLocks/>
            </p:cNvSpPr>
            <p:nvPr/>
          </p:nvSpPr>
          <p:spPr bwMode="auto">
            <a:xfrm>
              <a:off x="1316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4" name="Freeform 432"/>
            <p:cNvSpPr>
              <a:spLocks/>
            </p:cNvSpPr>
            <p:nvPr/>
          </p:nvSpPr>
          <p:spPr bwMode="auto">
            <a:xfrm>
              <a:off x="1337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5" name="Freeform 433"/>
            <p:cNvSpPr>
              <a:spLocks/>
            </p:cNvSpPr>
            <p:nvPr/>
          </p:nvSpPr>
          <p:spPr bwMode="auto">
            <a:xfrm>
              <a:off x="1358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6" name="Freeform 434"/>
            <p:cNvSpPr>
              <a:spLocks/>
            </p:cNvSpPr>
            <p:nvPr/>
          </p:nvSpPr>
          <p:spPr bwMode="auto">
            <a:xfrm>
              <a:off x="1378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7" name="Freeform 435"/>
            <p:cNvSpPr>
              <a:spLocks/>
            </p:cNvSpPr>
            <p:nvPr/>
          </p:nvSpPr>
          <p:spPr bwMode="auto">
            <a:xfrm>
              <a:off x="1399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8" name="Freeform 436"/>
            <p:cNvSpPr>
              <a:spLocks/>
            </p:cNvSpPr>
            <p:nvPr/>
          </p:nvSpPr>
          <p:spPr bwMode="auto">
            <a:xfrm>
              <a:off x="1420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9" name="Freeform 437"/>
            <p:cNvSpPr>
              <a:spLocks/>
            </p:cNvSpPr>
            <p:nvPr/>
          </p:nvSpPr>
          <p:spPr bwMode="auto">
            <a:xfrm>
              <a:off x="1441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0" name="Freeform 438"/>
            <p:cNvSpPr>
              <a:spLocks/>
            </p:cNvSpPr>
            <p:nvPr/>
          </p:nvSpPr>
          <p:spPr bwMode="auto">
            <a:xfrm>
              <a:off x="1462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1" name="Freeform 439"/>
            <p:cNvSpPr>
              <a:spLocks/>
            </p:cNvSpPr>
            <p:nvPr/>
          </p:nvSpPr>
          <p:spPr bwMode="auto">
            <a:xfrm>
              <a:off x="1482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2" name="Freeform 440"/>
            <p:cNvSpPr>
              <a:spLocks/>
            </p:cNvSpPr>
            <p:nvPr/>
          </p:nvSpPr>
          <p:spPr bwMode="auto">
            <a:xfrm>
              <a:off x="1503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3" name="Freeform 441"/>
            <p:cNvSpPr>
              <a:spLocks/>
            </p:cNvSpPr>
            <p:nvPr/>
          </p:nvSpPr>
          <p:spPr bwMode="auto">
            <a:xfrm>
              <a:off x="1231" y="3947"/>
              <a:ext cx="20" cy="17"/>
            </a:xfrm>
            <a:custGeom>
              <a:avLst/>
              <a:gdLst>
                <a:gd name="T0" fmla="*/ 0 w 20"/>
                <a:gd name="T1" fmla="*/ 16 h 17"/>
                <a:gd name="T2" fmla="*/ 0 w 20"/>
                <a:gd name="T3" fmla="*/ 0 h 17"/>
                <a:gd name="T4" fmla="*/ 19 w 20"/>
                <a:gd name="T5" fmla="*/ 0 h 17"/>
                <a:gd name="T6" fmla="*/ 19 w 20"/>
                <a:gd name="T7" fmla="*/ 16 h 17"/>
                <a:gd name="T8" fmla="*/ 0 w 2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4" name="Freeform 442"/>
            <p:cNvSpPr>
              <a:spLocks/>
            </p:cNvSpPr>
            <p:nvPr/>
          </p:nvSpPr>
          <p:spPr bwMode="auto">
            <a:xfrm>
              <a:off x="1226" y="3959"/>
              <a:ext cx="30" cy="17"/>
            </a:xfrm>
            <a:custGeom>
              <a:avLst/>
              <a:gdLst>
                <a:gd name="T0" fmla="*/ 0 w 30"/>
                <a:gd name="T1" fmla="*/ 16 h 17"/>
                <a:gd name="T2" fmla="*/ 0 w 30"/>
                <a:gd name="T3" fmla="*/ 0 h 17"/>
                <a:gd name="T4" fmla="*/ 29 w 30"/>
                <a:gd name="T5" fmla="*/ 0 h 17"/>
                <a:gd name="T6" fmla="*/ 29 w 30"/>
                <a:gd name="T7" fmla="*/ 16 h 17"/>
                <a:gd name="T8" fmla="*/ 0 w 3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7"/>
                <a:gd name="T17" fmla="*/ 30 w 3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7">
                  <a:moveTo>
                    <a:pt x="0" y="16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5" name="Freeform 443"/>
            <p:cNvSpPr>
              <a:spLocks/>
            </p:cNvSpPr>
            <p:nvPr/>
          </p:nvSpPr>
          <p:spPr bwMode="auto">
            <a:xfrm>
              <a:off x="1223" y="3972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6" name="Freeform 444"/>
            <p:cNvSpPr>
              <a:spLocks/>
            </p:cNvSpPr>
            <p:nvPr/>
          </p:nvSpPr>
          <p:spPr bwMode="auto">
            <a:xfrm>
              <a:off x="1220" y="3984"/>
              <a:ext cx="24" cy="17"/>
            </a:xfrm>
            <a:custGeom>
              <a:avLst/>
              <a:gdLst>
                <a:gd name="T0" fmla="*/ 0 w 24"/>
                <a:gd name="T1" fmla="*/ 16 h 17"/>
                <a:gd name="T2" fmla="*/ 0 w 24"/>
                <a:gd name="T3" fmla="*/ 0 h 17"/>
                <a:gd name="T4" fmla="*/ 23 w 24"/>
                <a:gd name="T5" fmla="*/ 0 h 17"/>
                <a:gd name="T6" fmla="*/ 23 w 24"/>
                <a:gd name="T7" fmla="*/ 16 h 17"/>
                <a:gd name="T8" fmla="*/ 0 w 2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7"/>
                <a:gd name="T17" fmla="*/ 24 w 2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7">
                  <a:moveTo>
                    <a:pt x="0" y="16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7" name="Freeform 445"/>
            <p:cNvSpPr>
              <a:spLocks/>
            </p:cNvSpPr>
            <p:nvPr/>
          </p:nvSpPr>
          <p:spPr bwMode="auto">
            <a:xfrm>
              <a:off x="1249" y="3984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8" name="Freeform 446"/>
            <p:cNvSpPr>
              <a:spLocks/>
            </p:cNvSpPr>
            <p:nvPr/>
          </p:nvSpPr>
          <p:spPr bwMode="auto">
            <a:xfrm>
              <a:off x="1547" y="3984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9" name="Freeform 447"/>
            <p:cNvSpPr>
              <a:spLocks/>
            </p:cNvSpPr>
            <p:nvPr/>
          </p:nvSpPr>
          <p:spPr bwMode="auto">
            <a:xfrm>
              <a:off x="1611" y="3969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0" name="Freeform 448"/>
            <p:cNvSpPr>
              <a:spLocks/>
            </p:cNvSpPr>
            <p:nvPr/>
          </p:nvSpPr>
          <p:spPr bwMode="auto">
            <a:xfrm>
              <a:off x="1260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1" name="Freeform 449"/>
            <p:cNvSpPr>
              <a:spLocks/>
            </p:cNvSpPr>
            <p:nvPr/>
          </p:nvSpPr>
          <p:spPr bwMode="auto">
            <a:xfrm>
              <a:off x="1281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2" name="Freeform 450"/>
            <p:cNvSpPr>
              <a:spLocks/>
            </p:cNvSpPr>
            <p:nvPr/>
          </p:nvSpPr>
          <p:spPr bwMode="auto">
            <a:xfrm>
              <a:off x="1302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3" name="Freeform 451"/>
            <p:cNvSpPr>
              <a:spLocks/>
            </p:cNvSpPr>
            <p:nvPr/>
          </p:nvSpPr>
          <p:spPr bwMode="auto">
            <a:xfrm>
              <a:off x="1323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4" name="Freeform 452"/>
            <p:cNvSpPr>
              <a:spLocks/>
            </p:cNvSpPr>
            <p:nvPr/>
          </p:nvSpPr>
          <p:spPr bwMode="auto">
            <a:xfrm>
              <a:off x="1344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5" name="Freeform 453"/>
            <p:cNvSpPr>
              <a:spLocks/>
            </p:cNvSpPr>
            <p:nvPr/>
          </p:nvSpPr>
          <p:spPr bwMode="auto">
            <a:xfrm>
              <a:off x="1364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6" name="Freeform 454"/>
            <p:cNvSpPr>
              <a:spLocks/>
            </p:cNvSpPr>
            <p:nvPr/>
          </p:nvSpPr>
          <p:spPr bwMode="auto">
            <a:xfrm>
              <a:off x="1385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7" name="Freeform 455"/>
            <p:cNvSpPr>
              <a:spLocks/>
            </p:cNvSpPr>
            <p:nvPr/>
          </p:nvSpPr>
          <p:spPr bwMode="auto">
            <a:xfrm>
              <a:off x="1406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8" name="Freeform 456"/>
            <p:cNvSpPr>
              <a:spLocks/>
            </p:cNvSpPr>
            <p:nvPr/>
          </p:nvSpPr>
          <p:spPr bwMode="auto">
            <a:xfrm>
              <a:off x="142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9" name="Freeform 457"/>
            <p:cNvSpPr>
              <a:spLocks/>
            </p:cNvSpPr>
            <p:nvPr/>
          </p:nvSpPr>
          <p:spPr bwMode="auto">
            <a:xfrm>
              <a:off x="1448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0" name="Freeform 458"/>
            <p:cNvSpPr>
              <a:spLocks/>
            </p:cNvSpPr>
            <p:nvPr/>
          </p:nvSpPr>
          <p:spPr bwMode="auto">
            <a:xfrm>
              <a:off x="1489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1" name="Freeform 459"/>
            <p:cNvSpPr>
              <a:spLocks/>
            </p:cNvSpPr>
            <p:nvPr/>
          </p:nvSpPr>
          <p:spPr bwMode="auto">
            <a:xfrm>
              <a:off x="1263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2" name="Freeform 460"/>
            <p:cNvSpPr>
              <a:spLocks/>
            </p:cNvSpPr>
            <p:nvPr/>
          </p:nvSpPr>
          <p:spPr bwMode="auto">
            <a:xfrm>
              <a:off x="1284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3" name="Freeform 461"/>
            <p:cNvSpPr>
              <a:spLocks/>
            </p:cNvSpPr>
            <p:nvPr/>
          </p:nvSpPr>
          <p:spPr bwMode="auto">
            <a:xfrm>
              <a:off x="1305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4" name="Freeform 462"/>
            <p:cNvSpPr>
              <a:spLocks/>
            </p:cNvSpPr>
            <p:nvPr/>
          </p:nvSpPr>
          <p:spPr bwMode="auto">
            <a:xfrm>
              <a:off x="1326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5" name="Freeform 463"/>
            <p:cNvSpPr>
              <a:spLocks/>
            </p:cNvSpPr>
            <p:nvPr/>
          </p:nvSpPr>
          <p:spPr bwMode="auto">
            <a:xfrm>
              <a:off x="1347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6" name="Freeform 464"/>
            <p:cNvSpPr>
              <a:spLocks/>
            </p:cNvSpPr>
            <p:nvPr/>
          </p:nvSpPr>
          <p:spPr bwMode="auto">
            <a:xfrm>
              <a:off x="1368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7" name="Freeform 465"/>
            <p:cNvSpPr>
              <a:spLocks/>
            </p:cNvSpPr>
            <p:nvPr/>
          </p:nvSpPr>
          <p:spPr bwMode="auto">
            <a:xfrm>
              <a:off x="1389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8" name="Freeform 466"/>
            <p:cNvSpPr>
              <a:spLocks/>
            </p:cNvSpPr>
            <p:nvPr/>
          </p:nvSpPr>
          <p:spPr bwMode="auto">
            <a:xfrm>
              <a:off x="1410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9" name="Freeform 467"/>
            <p:cNvSpPr>
              <a:spLocks/>
            </p:cNvSpPr>
            <p:nvPr/>
          </p:nvSpPr>
          <p:spPr bwMode="auto">
            <a:xfrm>
              <a:off x="1431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0" name="Freeform 468"/>
            <p:cNvSpPr>
              <a:spLocks/>
            </p:cNvSpPr>
            <p:nvPr/>
          </p:nvSpPr>
          <p:spPr bwMode="auto">
            <a:xfrm>
              <a:off x="1452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1" name="Freeform 469"/>
            <p:cNvSpPr>
              <a:spLocks/>
            </p:cNvSpPr>
            <p:nvPr/>
          </p:nvSpPr>
          <p:spPr bwMode="auto">
            <a:xfrm>
              <a:off x="1473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2" name="Freeform 470"/>
            <p:cNvSpPr>
              <a:spLocks/>
            </p:cNvSpPr>
            <p:nvPr/>
          </p:nvSpPr>
          <p:spPr bwMode="auto">
            <a:xfrm>
              <a:off x="126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3" name="Freeform 471"/>
            <p:cNvSpPr>
              <a:spLocks/>
            </p:cNvSpPr>
            <p:nvPr/>
          </p:nvSpPr>
          <p:spPr bwMode="auto">
            <a:xfrm>
              <a:off x="1289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4" name="Freeform 472"/>
            <p:cNvSpPr>
              <a:spLocks/>
            </p:cNvSpPr>
            <p:nvPr/>
          </p:nvSpPr>
          <p:spPr bwMode="auto">
            <a:xfrm>
              <a:off x="131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5" name="Freeform 473"/>
            <p:cNvSpPr>
              <a:spLocks/>
            </p:cNvSpPr>
            <p:nvPr/>
          </p:nvSpPr>
          <p:spPr bwMode="auto">
            <a:xfrm>
              <a:off x="1332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6" name="Freeform 474"/>
            <p:cNvSpPr>
              <a:spLocks/>
            </p:cNvSpPr>
            <p:nvPr/>
          </p:nvSpPr>
          <p:spPr bwMode="auto">
            <a:xfrm>
              <a:off x="1353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7" name="Freeform 475"/>
            <p:cNvSpPr>
              <a:spLocks/>
            </p:cNvSpPr>
            <p:nvPr/>
          </p:nvSpPr>
          <p:spPr bwMode="auto">
            <a:xfrm>
              <a:off x="1374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8" name="Freeform 476"/>
            <p:cNvSpPr>
              <a:spLocks/>
            </p:cNvSpPr>
            <p:nvPr/>
          </p:nvSpPr>
          <p:spPr bwMode="auto">
            <a:xfrm>
              <a:off x="1395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9" name="Freeform 477"/>
            <p:cNvSpPr>
              <a:spLocks/>
            </p:cNvSpPr>
            <p:nvPr/>
          </p:nvSpPr>
          <p:spPr bwMode="auto">
            <a:xfrm>
              <a:off x="1417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0" name="Freeform 478"/>
            <p:cNvSpPr>
              <a:spLocks/>
            </p:cNvSpPr>
            <p:nvPr/>
          </p:nvSpPr>
          <p:spPr bwMode="auto">
            <a:xfrm>
              <a:off x="143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1" name="Freeform 479"/>
            <p:cNvSpPr>
              <a:spLocks/>
            </p:cNvSpPr>
            <p:nvPr/>
          </p:nvSpPr>
          <p:spPr bwMode="auto">
            <a:xfrm>
              <a:off x="1459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2" name="Freeform 480"/>
            <p:cNvSpPr>
              <a:spLocks/>
            </p:cNvSpPr>
            <p:nvPr/>
          </p:nvSpPr>
          <p:spPr bwMode="auto">
            <a:xfrm>
              <a:off x="148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3" name="Freeform 481"/>
            <p:cNvSpPr>
              <a:spLocks/>
            </p:cNvSpPr>
            <p:nvPr/>
          </p:nvSpPr>
          <p:spPr bwMode="auto">
            <a:xfrm>
              <a:off x="1506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4" name="Freeform 482"/>
            <p:cNvSpPr>
              <a:spLocks/>
            </p:cNvSpPr>
            <p:nvPr/>
          </p:nvSpPr>
          <p:spPr bwMode="auto">
            <a:xfrm>
              <a:off x="1443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5" name="Freeform 483"/>
            <p:cNvSpPr>
              <a:spLocks/>
            </p:cNvSpPr>
            <p:nvPr/>
          </p:nvSpPr>
          <p:spPr bwMode="auto">
            <a:xfrm>
              <a:off x="1465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6" name="Freeform 484"/>
            <p:cNvSpPr>
              <a:spLocks/>
            </p:cNvSpPr>
            <p:nvPr/>
          </p:nvSpPr>
          <p:spPr bwMode="auto">
            <a:xfrm>
              <a:off x="1486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7" name="Freeform 485"/>
            <p:cNvSpPr>
              <a:spLocks/>
            </p:cNvSpPr>
            <p:nvPr/>
          </p:nvSpPr>
          <p:spPr bwMode="auto">
            <a:xfrm>
              <a:off x="1508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8" name="Freeform 486"/>
            <p:cNvSpPr>
              <a:spLocks/>
            </p:cNvSpPr>
            <p:nvPr/>
          </p:nvSpPr>
          <p:spPr bwMode="auto">
            <a:xfrm>
              <a:off x="1294" y="3984"/>
              <a:ext cx="144" cy="17"/>
            </a:xfrm>
            <a:custGeom>
              <a:avLst/>
              <a:gdLst>
                <a:gd name="T0" fmla="*/ 0 w 144"/>
                <a:gd name="T1" fmla="*/ 16 h 17"/>
                <a:gd name="T2" fmla="*/ 0 w 144"/>
                <a:gd name="T3" fmla="*/ 0 h 17"/>
                <a:gd name="T4" fmla="*/ 143 w 144"/>
                <a:gd name="T5" fmla="*/ 0 h 17"/>
                <a:gd name="T6" fmla="*/ 143 w 144"/>
                <a:gd name="T7" fmla="*/ 16 h 17"/>
                <a:gd name="T8" fmla="*/ 0 w 14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7"/>
                <a:gd name="T17" fmla="*/ 144 w 14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7">
                  <a:moveTo>
                    <a:pt x="0" y="16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9" name="Freeform 487"/>
            <p:cNvSpPr>
              <a:spLocks/>
            </p:cNvSpPr>
            <p:nvPr/>
          </p:nvSpPr>
          <p:spPr bwMode="auto">
            <a:xfrm>
              <a:off x="1544" y="3935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0" name="Freeform 488"/>
            <p:cNvSpPr>
              <a:spLocks/>
            </p:cNvSpPr>
            <p:nvPr/>
          </p:nvSpPr>
          <p:spPr bwMode="auto">
            <a:xfrm>
              <a:off x="156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1" name="Freeform 489"/>
            <p:cNvSpPr>
              <a:spLocks/>
            </p:cNvSpPr>
            <p:nvPr/>
          </p:nvSpPr>
          <p:spPr bwMode="auto">
            <a:xfrm>
              <a:off x="158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2" name="Freeform 490"/>
            <p:cNvSpPr>
              <a:spLocks/>
            </p:cNvSpPr>
            <p:nvPr/>
          </p:nvSpPr>
          <p:spPr bwMode="auto">
            <a:xfrm>
              <a:off x="1606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3" name="Freeform 491"/>
            <p:cNvSpPr>
              <a:spLocks/>
            </p:cNvSpPr>
            <p:nvPr/>
          </p:nvSpPr>
          <p:spPr bwMode="auto">
            <a:xfrm>
              <a:off x="160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4" name="Freeform 492"/>
            <p:cNvSpPr>
              <a:spLocks/>
            </p:cNvSpPr>
            <p:nvPr/>
          </p:nvSpPr>
          <p:spPr bwMode="auto">
            <a:xfrm>
              <a:off x="158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5" name="Freeform 493"/>
            <p:cNvSpPr>
              <a:spLocks/>
            </p:cNvSpPr>
            <p:nvPr/>
          </p:nvSpPr>
          <p:spPr bwMode="auto">
            <a:xfrm>
              <a:off x="1566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6" name="Freeform 494"/>
            <p:cNvSpPr>
              <a:spLocks/>
            </p:cNvSpPr>
            <p:nvPr/>
          </p:nvSpPr>
          <p:spPr bwMode="auto">
            <a:xfrm>
              <a:off x="1545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7" name="Freeform 495"/>
            <p:cNvSpPr>
              <a:spLocks/>
            </p:cNvSpPr>
            <p:nvPr/>
          </p:nvSpPr>
          <p:spPr bwMode="auto">
            <a:xfrm>
              <a:off x="1545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8" name="Freeform 496"/>
            <p:cNvSpPr>
              <a:spLocks/>
            </p:cNvSpPr>
            <p:nvPr/>
          </p:nvSpPr>
          <p:spPr bwMode="auto">
            <a:xfrm>
              <a:off x="1567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9" name="Freeform 497"/>
            <p:cNvSpPr>
              <a:spLocks/>
            </p:cNvSpPr>
            <p:nvPr/>
          </p:nvSpPr>
          <p:spPr bwMode="auto">
            <a:xfrm>
              <a:off x="1589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0" name="Freeform 498"/>
            <p:cNvSpPr>
              <a:spLocks/>
            </p:cNvSpPr>
            <p:nvPr/>
          </p:nvSpPr>
          <p:spPr bwMode="auto">
            <a:xfrm>
              <a:off x="1608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1" name="Freeform 499"/>
            <p:cNvSpPr>
              <a:spLocks/>
            </p:cNvSpPr>
            <p:nvPr/>
          </p:nvSpPr>
          <p:spPr bwMode="auto">
            <a:xfrm>
              <a:off x="159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2" name="Freeform 500"/>
            <p:cNvSpPr>
              <a:spLocks/>
            </p:cNvSpPr>
            <p:nvPr/>
          </p:nvSpPr>
          <p:spPr bwMode="auto">
            <a:xfrm>
              <a:off x="156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" name="Freeform 501"/>
            <p:cNvSpPr>
              <a:spLocks/>
            </p:cNvSpPr>
            <p:nvPr/>
          </p:nvSpPr>
          <p:spPr bwMode="auto">
            <a:xfrm>
              <a:off x="1546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" name="Freeform 502"/>
            <p:cNvSpPr>
              <a:spLocks/>
            </p:cNvSpPr>
            <p:nvPr/>
          </p:nvSpPr>
          <p:spPr bwMode="auto">
            <a:xfrm>
              <a:off x="1592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" name="Freeform 503"/>
            <p:cNvSpPr>
              <a:spLocks/>
            </p:cNvSpPr>
            <p:nvPr/>
          </p:nvSpPr>
          <p:spPr bwMode="auto">
            <a:xfrm>
              <a:off x="1547" y="3981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" name="Freeform 504"/>
            <p:cNvSpPr>
              <a:spLocks/>
            </p:cNvSpPr>
            <p:nvPr/>
          </p:nvSpPr>
          <p:spPr bwMode="auto">
            <a:xfrm>
              <a:off x="1611" y="3966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" name="Freeform 505"/>
            <p:cNvSpPr>
              <a:spLocks/>
            </p:cNvSpPr>
            <p:nvPr/>
          </p:nvSpPr>
          <p:spPr bwMode="auto">
            <a:xfrm>
              <a:off x="1543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" name="Freeform 506"/>
            <p:cNvSpPr>
              <a:spLocks/>
            </p:cNvSpPr>
            <p:nvPr/>
          </p:nvSpPr>
          <p:spPr bwMode="auto">
            <a:xfrm>
              <a:off x="1564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" name="Freeform 507"/>
            <p:cNvSpPr>
              <a:spLocks/>
            </p:cNvSpPr>
            <p:nvPr/>
          </p:nvSpPr>
          <p:spPr bwMode="auto">
            <a:xfrm>
              <a:off x="1585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0" name="Freeform 508"/>
            <p:cNvSpPr>
              <a:spLocks/>
            </p:cNvSpPr>
            <p:nvPr/>
          </p:nvSpPr>
          <p:spPr bwMode="auto">
            <a:xfrm>
              <a:off x="1606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1" name="Freeform 509"/>
            <p:cNvSpPr>
              <a:spLocks/>
            </p:cNvSpPr>
            <p:nvPr/>
          </p:nvSpPr>
          <p:spPr bwMode="auto">
            <a:xfrm>
              <a:off x="1607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" name="Freeform 510"/>
            <p:cNvSpPr>
              <a:spLocks/>
            </p:cNvSpPr>
            <p:nvPr/>
          </p:nvSpPr>
          <p:spPr bwMode="auto">
            <a:xfrm>
              <a:off x="1586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" name="Freeform 511"/>
            <p:cNvSpPr>
              <a:spLocks/>
            </p:cNvSpPr>
            <p:nvPr/>
          </p:nvSpPr>
          <p:spPr bwMode="auto">
            <a:xfrm>
              <a:off x="1565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4" name="Freeform 512"/>
            <p:cNvSpPr>
              <a:spLocks/>
            </p:cNvSpPr>
            <p:nvPr/>
          </p:nvSpPr>
          <p:spPr bwMode="auto">
            <a:xfrm>
              <a:off x="154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5" name="Freeform 513"/>
            <p:cNvSpPr>
              <a:spLocks/>
            </p:cNvSpPr>
            <p:nvPr/>
          </p:nvSpPr>
          <p:spPr bwMode="auto">
            <a:xfrm>
              <a:off x="1545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6" name="Freeform 514"/>
            <p:cNvSpPr>
              <a:spLocks/>
            </p:cNvSpPr>
            <p:nvPr/>
          </p:nvSpPr>
          <p:spPr bwMode="auto">
            <a:xfrm>
              <a:off x="1566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" name="Freeform 515"/>
            <p:cNvSpPr>
              <a:spLocks/>
            </p:cNvSpPr>
            <p:nvPr/>
          </p:nvSpPr>
          <p:spPr bwMode="auto">
            <a:xfrm>
              <a:off x="1588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" name="Freeform 516"/>
            <p:cNvSpPr>
              <a:spLocks/>
            </p:cNvSpPr>
            <p:nvPr/>
          </p:nvSpPr>
          <p:spPr bwMode="auto">
            <a:xfrm>
              <a:off x="1607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9" name="Freeform 517"/>
            <p:cNvSpPr>
              <a:spLocks/>
            </p:cNvSpPr>
            <p:nvPr/>
          </p:nvSpPr>
          <p:spPr bwMode="auto">
            <a:xfrm>
              <a:off x="159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0" name="Freeform 518"/>
            <p:cNvSpPr>
              <a:spLocks/>
            </p:cNvSpPr>
            <p:nvPr/>
          </p:nvSpPr>
          <p:spPr bwMode="auto">
            <a:xfrm>
              <a:off x="156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1" name="Freeform 519"/>
            <p:cNvSpPr>
              <a:spLocks/>
            </p:cNvSpPr>
            <p:nvPr/>
          </p:nvSpPr>
          <p:spPr bwMode="auto">
            <a:xfrm>
              <a:off x="1546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2" name="Freeform 520"/>
            <p:cNvSpPr>
              <a:spLocks/>
            </p:cNvSpPr>
            <p:nvPr/>
          </p:nvSpPr>
          <p:spPr bwMode="auto">
            <a:xfrm>
              <a:off x="1591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3" name="Freeform 521"/>
            <p:cNvSpPr>
              <a:spLocks/>
            </p:cNvSpPr>
            <p:nvPr/>
          </p:nvSpPr>
          <p:spPr bwMode="auto">
            <a:xfrm>
              <a:off x="1499" y="3948"/>
              <a:ext cx="24" cy="19"/>
            </a:xfrm>
            <a:custGeom>
              <a:avLst/>
              <a:gdLst>
                <a:gd name="T0" fmla="*/ 9 w 24"/>
                <a:gd name="T1" fmla="*/ 0 h 19"/>
                <a:gd name="T2" fmla="*/ 23 w 24"/>
                <a:gd name="T3" fmla="*/ 0 h 19"/>
                <a:gd name="T4" fmla="*/ 23 w 24"/>
                <a:gd name="T5" fmla="*/ 18 h 19"/>
                <a:gd name="T6" fmla="*/ 0 w 24"/>
                <a:gd name="T7" fmla="*/ 18 h 19"/>
                <a:gd name="T8" fmla="*/ 0 w 24"/>
                <a:gd name="T9" fmla="*/ 10 h 19"/>
                <a:gd name="T10" fmla="*/ 9 w 24"/>
                <a:gd name="T11" fmla="*/ 10 h 19"/>
                <a:gd name="T12" fmla="*/ 9 w 24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9"/>
                <a:gd name="T23" fmla="*/ 24 w 2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9">
                  <a:moveTo>
                    <a:pt x="9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4" name="Freeform 522"/>
            <p:cNvSpPr>
              <a:spLocks/>
            </p:cNvSpPr>
            <p:nvPr/>
          </p:nvSpPr>
          <p:spPr bwMode="auto">
            <a:xfrm>
              <a:off x="1468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5" name="Freeform 523"/>
            <p:cNvSpPr>
              <a:spLocks/>
            </p:cNvSpPr>
            <p:nvPr/>
          </p:nvSpPr>
          <p:spPr bwMode="auto">
            <a:xfrm>
              <a:off x="123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6" name="Freeform 524"/>
            <p:cNvSpPr>
              <a:spLocks/>
            </p:cNvSpPr>
            <p:nvPr/>
          </p:nvSpPr>
          <p:spPr bwMode="auto">
            <a:xfrm>
              <a:off x="1253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7" name="Freeform 525"/>
            <p:cNvSpPr>
              <a:spLocks/>
            </p:cNvSpPr>
            <p:nvPr/>
          </p:nvSpPr>
          <p:spPr bwMode="auto">
            <a:xfrm>
              <a:off x="1274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8" name="Freeform 526"/>
            <p:cNvSpPr>
              <a:spLocks/>
            </p:cNvSpPr>
            <p:nvPr/>
          </p:nvSpPr>
          <p:spPr bwMode="auto">
            <a:xfrm>
              <a:off x="1295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9" name="Freeform 527"/>
            <p:cNvSpPr>
              <a:spLocks/>
            </p:cNvSpPr>
            <p:nvPr/>
          </p:nvSpPr>
          <p:spPr bwMode="auto">
            <a:xfrm>
              <a:off x="1315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0" name="Freeform 528"/>
            <p:cNvSpPr>
              <a:spLocks/>
            </p:cNvSpPr>
            <p:nvPr/>
          </p:nvSpPr>
          <p:spPr bwMode="auto">
            <a:xfrm>
              <a:off x="1336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1" name="Freeform 529"/>
            <p:cNvSpPr>
              <a:spLocks/>
            </p:cNvSpPr>
            <p:nvPr/>
          </p:nvSpPr>
          <p:spPr bwMode="auto">
            <a:xfrm>
              <a:off x="1357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2" name="Freeform 530"/>
            <p:cNvSpPr>
              <a:spLocks/>
            </p:cNvSpPr>
            <p:nvPr/>
          </p:nvSpPr>
          <p:spPr bwMode="auto">
            <a:xfrm>
              <a:off x="1378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3" name="Freeform 531"/>
            <p:cNvSpPr>
              <a:spLocks/>
            </p:cNvSpPr>
            <p:nvPr/>
          </p:nvSpPr>
          <p:spPr bwMode="auto">
            <a:xfrm>
              <a:off x="1398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4" name="Freeform 532"/>
            <p:cNvSpPr>
              <a:spLocks/>
            </p:cNvSpPr>
            <p:nvPr/>
          </p:nvSpPr>
          <p:spPr bwMode="auto">
            <a:xfrm>
              <a:off x="1419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5" name="Freeform 533"/>
            <p:cNvSpPr>
              <a:spLocks/>
            </p:cNvSpPr>
            <p:nvPr/>
          </p:nvSpPr>
          <p:spPr bwMode="auto">
            <a:xfrm>
              <a:off x="1440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6" name="Freeform 534"/>
            <p:cNvSpPr>
              <a:spLocks/>
            </p:cNvSpPr>
            <p:nvPr/>
          </p:nvSpPr>
          <p:spPr bwMode="auto">
            <a:xfrm>
              <a:off x="1461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7" name="Freeform 535"/>
            <p:cNvSpPr>
              <a:spLocks/>
            </p:cNvSpPr>
            <p:nvPr/>
          </p:nvSpPr>
          <p:spPr bwMode="auto">
            <a:xfrm>
              <a:off x="148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8" name="Freeform 536"/>
            <p:cNvSpPr>
              <a:spLocks/>
            </p:cNvSpPr>
            <p:nvPr/>
          </p:nvSpPr>
          <p:spPr bwMode="auto">
            <a:xfrm>
              <a:off x="150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9" name="Freeform 537"/>
            <p:cNvSpPr>
              <a:spLocks/>
            </p:cNvSpPr>
            <p:nvPr/>
          </p:nvSpPr>
          <p:spPr bwMode="auto">
            <a:xfrm>
              <a:off x="1230" y="3944"/>
              <a:ext cx="21" cy="17"/>
            </a:xfrm>
            <a:custGeom>
              <a:avLst/>
              <a:gdLst>
                <a:gd name="T0" fmla="*/ 0 w 21"/>
                <a:gd name="T1" fmla="*/ 16 h 17"/>
                <a:gd name="T2" fmla="*/ 0 w 21"/>
                <a:gd name="T3" fmla="*/ 0 h 17"/>
                <a:gd name="T4" fmla="*/ 20 w 21"/>
                <a:gd name="T5" fmla="*/ 0 h 17"/>
                <a:gd name="T6" fmla="*/ 20 w 21"/>
                <a:gd name="T7" fmla="*/ 16 h 17"/>
                <a:gd name="T8" fmla="*/ 0 w 2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1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0" name="Freeform 538"/>
            <p:cNvSpPr>
              <a:spLocks/>
            </p:cNvSpPr>
            <p:nvPr/>
          </p:nvSpPr>
          <p:spPr bwMode="auto">
            <a:xfrm>
              <a:off x="1225" y="3956"/>
              <a:ext cx="31" cy="17"/>
            </a:xfrm>
            <a:custGeom>
              <a:avLst/>
              <a:gdLst>
                <a:gd name="T0" fmla="*/ 0 w 31"/>
                <a:gd name="T1" fmla="*/ 16 h 17"/>
                <a:gd name="T2" fmla="*/ 0 w 31"/>
                <a:gd name="T3" fmla="*/ 0 h 17"/>
                <a:gd name="T4" fmla="*/ 30 w 31"/>
                <a:gd name="T5" fmla="*/ 0 h 17"/>
                <a:gd name="T6" fmla="*/ 30 w 31"/>
                <a:gd name="T7" fmla="*/ 16 h 17"/>
                <a:gd name="T8" fmla="*/ 0 w 3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0" y="1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1" name="Freeform 539"/>
            <p:cNvSpPr>
              <a:spLocks/>
            </p:cNvSpPr>
            <p:nvPr/>
          </p:nvSpPr>
          <p:spPr bwMode="auto">
            <a:xfrm>
              <a:off x="1222" y="3969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2" name="Freeform 540"/>
            <p:cNvSpPr>
              <a:spLocks/>
            </p:cNvSpPr>
            <p:nvPr/>
          </p:nvSpPr>
          <p:spPr bwMode="auto">
            <a:xfrm>
              <a:off x="1219" y="3981"/>
              <a:ext cx="25" cy="17"/>
            </a:xfrm>
            <a:custGeom>
              <a:avLst/>
              <a:gdLst>
                <a:gd name="T0" fmla="*/ 0 w 25"/>
                <a:gd name="T1" fmla="*/ 16 h 17"/>
                <a:gd name="T2" fmla="*/ 0 w 25"/>
                <a:gd name="T3" fmla="*/ 0 h 17"/>
                <a:gd name="T4" fmla="*/ 24 w 25"/>
                <a:gd name="T5" fmla="*/ 0 h 17"/>
                <a:gd name="T6" fmla="*/ 24 w 25"/>
                <a:gd name="T7" fmla="*/ 16 h 17"/>
                <a:gd name="T8" fmla="*/ 0 w 2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0" y="16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3" name="Freeform 541"/>
            <p:cNvSpPr>
              <a:spLocks/>
            </p:cNvSpPr>
            <p:nvPr/>
          </p:nvSpPr>
          <p:spPr bwMode="auto">
            <a:xfrm>
              <a:off x="1248" y="3981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4" name="Freeform 542"/>
            <p:cNvSpPr>
              <a:spLocks/>
            </p:cNvSpPr>
            <p:nvPr/>
          </p:nvSpPr>
          <p:spPr bwMode="auto">
            <a:xfrm>
              <a:off x="1259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5" name="Freeform 543"/>
            <p:cNvSpPr>
              <a:spLocks/>
            </p:cNvSpPr>
            <p:nvPr/>
          </p:nvSpPr>
          <p:spPr bwMode="auto">
            <a:xfrm>
              <a:off x="1280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6" name="Freeform 544"/>
            <p:cNvSpPr>
              <a:spLocks/>
            </p:cNvSpPr>
            <p:nvPr/>
          </p:nvSpPr>
          <p:spPr bwMode="auto">
            <a:xfrm>
              <a:off x="1301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7" name="Freeform 545"/>
            <p:cNvSpPr>
              <a:spLocks/>
            </p:cNvSpPr>
            <p:nvPr/>
          </p:nvSpPr>
          <p:spPr bwMode="auto">
            <a:xfrm>
              <a:off x="1322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8" name="Freeform 546"/>
            <p:cNvSpPr>
              <a:spLocks/>
            </p:cNvSpPr>
            <p:nvPr/>
          </p:nvSpPr>
          <p:spPr bwMode="auto">
            <a:xfrm>
              <a:off x="1343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9" name="Freeform 547"/>
            <p:cNvSpPr>
              <a:spLocks/>
            </p:cNvSpPr>
            <p:nvPr/>
          </p:nvSpPr>
          <p:spPr bwMode="auto">
            <a:xfrm>
              <a:off x="136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0" name="Freeform 548"/>
            <p:cNvSpPr>
              <a:spLocks/>
            </p:cNvSpPr>
            <p:nvPr/>
          </p:nvSpPr>
          <p:spPr bwMode="auto">
            <a:xfrm>
              <a:off x="138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1" name="Freeform 549"/>
            <p:cNvSpPr>
              <a:spLocks/>
            </p:cNvSpPr>
            <p:nvPr/>
          </p:nvSpPr>
          <p:spPr bwMode="auto">
            <a:xfrm>
              <a:off x="1405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2" name="Freeform 550"/>
            <p:cNvSpPr>
              <a:spLocks/>
            </p:cNvSpPr>
            <p:nvPr/>
          </p:nvSpPr>
          <p:spPr bwMode="auto">
            <a:xfrm>
              <a:off x="1426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3" name="Freeform 551"/>
            <p:cNvSpPr>
              <a:spLocks/>
            </p:cNvSpPr>
            <p:nvPr/>
          </p:nvSpPr>
          <p:spPr bwMode="auto">
            <a:xfrm>
              <a:off x="1447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4" name="Freeform 552"/>
            <p:cNvSpPr>
              <a:spLocks/>
            </p:cNvSpPr>
            <p:nvPr/>
          </p:nvSpPr>
          <p:spPr bwMode="auto">
            <a:xfrm>
              <a:off x="1488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5" name="Freeform 553"/>
            <p:cNvSpPr>
              <a:spLocks/>
            </p:cNvSpPr>
            <p:nvPr/>
          </p:nvSpPr>
          <p:spPr bwMode="auto">
            <a:xfrm>
              <a:off x="1262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6" name="Freeform 554"/>
            <p:cNvSpPr>
              <a:spLocks/>
            </p:cNvSpPr>
            <p:nvPr/>
          </p:nvSpPr>
          <p:spPr bwMode="auto">
            <a:xfrm>
              <a:off x="1283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7" name="Freeform 555"/>
            <p:cNvSpPr>
              <a:spLocks/>
            </p:cNvSpPr>
            <p:nvPr/>
          </p:nvSpPr>
          <p:spPr bwMode="auto">
            <a:xfrm>
              <a:off x="1304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8" name="Freeform 556"/>
            <p:cNvSpPr>
              <a:spLocks/>
            </p:cNvSpPr>
            <p:nvPr/>
          </p:nvSpPr>
          <p:spPr bwMode="auto">
            <a:xfrm>
              <a:off x="1325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9" name="Freeform 557"/>
            <p:cNvSpPr>
              <a:spLocks/>
            </p:cNvSpPr>
            <p:nvPr/>
          </p:nvSpPr>
          <p:spPr bwMode="auto">
            <a:xfrm>
              <a:off x="1346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0" name="Freeform 558"/>
            <p:cNvSpPr>
              <a:spLocks/>
            </p:cNvSpPr>
            <p:nvPr/>
          </p:nvSpPr>
          <p:spPr bwMode="auto">
            <a:xfrm>
              <a:off x="1367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1" name="Freeform 559"/>
            <p:cNvSpPr>
              <a:spLocks/>
            </p:cNvSpPr>
            <p:nvPr/>
          </p:nvSpPr>
          <p:spPr bwMode="auto">
            <a:xfrm>
              <a:off x="1388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2" name="Freeform 560"/>
            <p:cNvSpPr>
              <a:spLocks/>
            </p:cNvSpPr>
            <p:nvPr/>
          </p:nvSpPr>
          <p:spPr bwMode="auto">
            <a:xfrm>
              <a:off x="1410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3" name="Freeform 561"/>
            <p:cNvSpPr>
              <a:spLocks/>
            </p:cNvSpPr>
            <p:nvPr/>
          </p:nvSpPr>
          <p:spPr bwMode="auto">
            <a:xfrm>
              <a:off x="1430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4" name="Freeform 562"/>
            <p:cNvSpPr>
              <a:spLocks/>
            </p:cNvSpPr>
            <p:nvPr/>
          </p:nvSpPr>
          <p:spPr bwMode="auto">
            <a:xfrm>
              <a:off x="1452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5" name="Freeform 563"/>
            <p:cNvSpPr>
              <a:spLocks/>
            </p:cNvSpPr>
            <p:nvPr/>
          </p:nvSpPr>
          <p:spPr bwMode="auto">
            <a:xfrm>
              <a:off x="1473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6" name="Freeform 564"/>
            <p:cNvSpPr>
              <a:spLocks/>
            </p:cNvSpPr>
            <p:nvPr/>
          </p:nvSpPr>
          <p:spPr bwMode="auto">
            <a:xfrm>
              <a:off x="1267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7" name="Freeform 565"/>
            <p:cNvSpPr>
              <a:spLocks/>
            </p:cNvSpPr>
            <p:nvPr/>
          </p:nvSpPr>
          <p:spPr bwMode="auto">
            <a:xfrm>
              <a:off x="128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8" name="Freeform 566"/>
            <p:cNvSpPr>
              <a:spLocks/>
            </p:cNvSpPr>
            <p:nvPr/>
          </p:nvSpPr>
          <p:spPr bwMode="auto">
            <a:xfrm>
              <a:off x="131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9" name="Freeform 567"/>
            <p:cNvSpPr>
              <a:spLocks/>
            </p:cNvSpPr>
            <p:nvPr/>
          </p:nvSpPr>
          <p:spPr bwMode="auto">
            <a:xfrm>
              <a:off x="1331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0" name="Freeform 568"/>
            <p:cNvSpPr>
              <a:spLocks/>
            </p:cNvSpPr>
            <p:nvPr/>
          </p:nvSpPr>
          <p:spPr bwMode="auto">
            <a:xfrm>
              <a:off x="1352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1" name="Freeform 569"/>
            <p:cNvSpPr>
              <a:spLocks/>
            </p:cNvSpPr>
            <p:nvPr/>
          </p:nvSpPr>
          <p:spPr bwMode="auto">
            <a:xfrm>
              <a:off x="1373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2" name="Freeform 570"/>
            <p:cNvSpPr>
              <a:spLocks/>
            </p:cNvSpPr>
            <p:nvPr/>
          </p:nvSpPr>
          <p:spPr bwMode="auto">
            <a:xfrm>
              <a:off x="1395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3" name="Freeform 571"/>
            <p:cNvSpPr>
              <a:spLocks/>
            </p:cNvSpPr>
            <p:nvPr/>
          </p:nvSpPr>
          <p:spPr bwMode="auto">
            <a:xfrm>
              <a:off x="1416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4" name="Freeform 572"/>
            <p:cNvSpPr>
              <a:spLocks/>
            </p:cNvSpPr>
            <p:nvPr/>
          </p:nvSpPr>
          <p:spPr bwMode="auto">
            <a:xfrm>
              <a:off x="1437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5" name="Freeform 573"/>
            <p:cNvSpPr>
              <a:spLocks/>
            </p:cNvSpPr>
            <p:nvPr/>
          </p:nvSpPr>
          <p:spPr bwMode="auto">
            <a:xfrm>
              <a:off x="145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6" name="Freeform 574"/>
            <p:cNvSpPr>
              <a:spLocks/>
            </p:cNvSpPr>
            <p:nvPr/>
          </p:nvSpPr>
          <p:spPr bwMode="auto">
            <a:xfrm>
              <a:off x="148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7" name="Freeform 575"/>
            <p:cNvSpPr>
              <a:spLocks/>
            </p:cNvSpPr>
            <p:nvPr/>
          </p:nvSpPr>
          <p:spPr bwMode="auto">
            <a:xfrm>
              <a:off x="1505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8" name="Freeform 576"/>
            <p:cNvSpPr>
              <a:spLocks/>
            </p:cNvSpPr>
            <p:nvPr/>
          </p:nvSpPr>
          <p:spPr bwMode="auto">
            <a:xfrm>
              <a:off x="1442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9" name="Freeform 577"/>
            <p:cNvSpPr>
              <a:spLocks/>
            </p:cNvSpPr>
            <p:nvPr/>
          </p:nvSpPr>
          <p:spPr bwMode="auto">
            <a:xfrm>
              <a:off x="1464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0" name="Freeform 578"/>
            <p:cNvSpPr>
              <a:spLocks/>
            </p:cNvSpPr>
            <p:nvPr/>
          </p:nvSpPr>
          <p:spPr bwMode="auto">
            <a:xfrm>
              <a:off x="1485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1" name="Freeform 579"/>
            <p:cNvSpPr>
              <a:spLocks/>
            </p:cNvSpPr>
            <p:nvPr/>
          </p:nvSpPr>
          <p:spPr bwMode="auto">
            <a:xfrm>
              <a:off x="1507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2" name="Freeform 580"/>
            <p:cNvSpPr>
              <a:spLocks/>
            </p:cNvSpPr>
            <p:nvPr/>
          </p:nvSpPr>
          <p:spPr bwMode="auto">
            <a:xfrm>
              <a:off x="1294" y="3981"/>
              <a:ext cx="143" cy="17"/>
            </a:xfrm>
            <a:custGeom>
              <a:avLst/>
              <a:gdLst>
                <a:gd name="T0" fmla="*/ 0 w 143"/>
                <a:gd name="T1" fmla="*/ 16 h 17"/>
                <a:gd name="T2" fmla="*/ 0 w 143"/>
                <a:gd name="T3" fmla="*/ 0 h 17"/>
                <a:gd name="T4" fmla="*/ 142 w 143"/>
                <a:gd name="T5" fmla="*/ 0 h 17"/>
                <a:gd name="T6" fmla="*/ 142 w 143"/>
                <a:gd name="T7" fmla="*/ 16 h 17"/>
                <a:gd name="T8" fmla="*/ 0 w 143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17"/>
                <a:gd name="T17" fmla="*/ 143 w 14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17">
                  <a:moveTo>
                    <a:pt x="0" y="16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3" name="Freeform 581"/>
            <p:cNvSpPr>
              <a:spLocks/>
            </p:cNvSpPr>
            <p:nvPr/>
          </p:nvSpPr>
          <p:spPr bwMode="auto">
            <a:xfrm>
              <a:off x="1498" y="3945"/>
              <a:ext cx="24" cy="20"/>
            </a:xfrm>
            <a:custGeom>
              <a:avLst/>
              <a:gdLst>
                <a:gd name="T0" fmla="*/ 10 w 24"/>
                <a:gd name="T1" fmla="*/ 0 h 20"/>
                <a:gd name="T2" fmla="*/ 23 w 24"/>
                <a:gd name="T3" fmla="*/ 0 h 20"/>
                <a:gd name="T4" fmla="*/ 23 w 24"/>
                <a:gd name="T5" fmla="*/ 19 h 20"/>
                <a:gd name="T6" fmla="*/ 0 w 24"/>
                <a:gd name="T7" fmla="*/ 19 h 20"/>
                <a:gd name="T8" fmla="*/ 0 w 24"/>
                <a:gd name="T9" fmla="*/ 11 h 20"/>
                <a:gd name="T10" fmla="*/ 10 w 24"/>
                <a:gd name="T11" fmla="*/ 11 h 20"/>
                <a:gd name="T12" fmla="*/ 10 w 24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0"/>
                <a:gd name="T23" fmla="*/ 24 w 24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0">
                  <a:moveTo>
                    <a:pt x="10" y="0"/>
                  </a:moveTo>
                  <a:lnTo>
                    <a:pt x="23" y="0"/>
                  </a:lnTo>
                  <a:lnTo>
                    <a:pt x="23" y="19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10" y="11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4" name="Freeform 582"/>
            <p:cNvSpPr>
              <a:spLocks/>
            </p:cNvSpPr>
            <p:nvPr/>
          </p:nvSpPr>
          <p:spPr bwMode="auto">
            <a:xfrm>
              <a:off x="1468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5" name="Freeform 583"/>
            <p:cNvSpPr>
              <a:spLocks/>
            </p:cNvSpPr>
            <p:nvPr/>
          </p:nvSpPr>
          <p:spPr bwMode="auto">
            <a:xfrm>
              <a:off x="1436" y="383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6" name="Freeform 584"/>
            <p:cNvSpPr>
              <a:spLocks/>
            </p:cNvSpPr>
            <p:nvPr/>
          </p:nvSpPr>
          <p:spPr bwMode="auto">
            <a:xfrm>
              <a:off x="1549" y="383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7" name="Rectangle 585"/>
            <p:cNvSpPr>
              <a:spLocks noChangeArrowheads="1"/>
            </p:cNvSpPr>
            <p:nvPr/>
          </p:nvSpPr>
          <p:spPr bwMode="auto">
            <a:xfrm>
              <a:off x="1247" y="3545"/>
              <a:ext cx="4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1600" b="0">
                  <a:solidFill>
                    <a:srgbClr val="FFFF00"/>
                  </a:solidFill>
                  <a:latin typeface="Book Antiqua"/>
                  <a:ea typeface="PMingLiU" pitchFamily="18" charset="-120"/>
                </a:rPr>
                <a:t>PC</a:t>
              </a:r>
            </a:p>
          </p:txBody>
        </p:sp>
      </p:grpSp>
      <p:grpSp>
        <p:nvGrpSpPr>
          <p:cNvPr id="9275" name="Group 586"/>
          <p:cNvGrpSpPr>
            <a:grpSpLocks/>
          </p:cNvGrpSpPr>
          <p:nvPr/>
        </p:nvGrpSpPr>
        <p:grpSpPr bwMode="auto">
          <a:xfrm>
            <a:off x="4870450" y="1668463"/>
            <a:ext cx="781050" cy="530225"/>
            <a:chOff x="3374" y="3688"/>
            <a:chExt cx="626" cy="405"/>
          </a:xfrm>
        </p:grpSpPr>
        <p:pic>
          <p:nvPicPr>
            <p:cNvPr id="9773" name="Picture 587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74" y="3688"/>
              <a:ext cx="57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74" name="Text Box 588"/>
            <p:cNvSpPr txBox="1">
              <a:spLocks noChangeArrowheads="1"/>
            </p:cNvSpPr>
            <p:nvPr/>
          </p:nvSpPr>
          <p:spPr bwMode="auto">
            <a:xfrm>
              <a:off x="3497" y="3760"/>
              <a:ext cx="50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900" b="0">
                  <a:solidFill>
                    <a:schemeClr val="bg2"/>
                  </a:solidFill>
                  <a:latin typeface="Times New Roman" pitchFamily="18" charset="0"/>
                  <a:ea typeface="全真顏體"/>
                  <a:cs typeface="全真顏體"/>
                </a:rPr>
                <a:t>UNIX</a:t>
              </a:r>
            </a:p>
          </p:txBody>
        </p:sp>
      </p:grpSp>
      <p:grpSp>
        <p:nvGrpSpPr>
          <p:cNvPr id="9276" name="Group 589"/>
          <p:cNvGrpSpPr>
            <a:grpSpLocks/>
          </p:cNvGrpSpPr>
          <p:nvPr/>
        </p:nvGrpSpPr>
        <p:grpSpPr bwMode="auto">
          <a:xfrm>
            <a:off x="5680075" y="1995488"/>
            <a:ext cx="696913" cy="560387"/>
            <a:chOff x="4063" y="1339"/>
            <a:chExt cx="694" cy="521"/>
          </a:xfrm>
        </p:grpSpPr>
        <p:sp>
          <p:nvSpPr>
            <p:cNvPr id="9528" name="Freeform 590"/>
            <p:cNvSpPr>
              <a:spLocks/>
            </p:cNvSpPr>
            <p:nvPr/>
          </p:nvSpPr>
          <p:spPr bwMode="auto">
            <a:xfrm>
              <a:off x="4257" y="148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9" name="Freeform 591"/>
            <p:cNvSpPr>
              <a:spLocks/>
            </p:cNvSpPr>
            <p:nvPr/>
          </p:nvSpPr>
          <p:spPr bwMode="auto">
            <a:xfrm>
              <a:off x="4273" y="148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0" name="Freeform 592"/>
            <p:cNvSpPr>
              <a:spLocks/>
            </p:cNvSpPr>
            <p:nvPr/>
          </p:nvSpPr>
          <p:spPr bwMode="auto">
            <a:xfrm>
              <a:off x="4288" y="148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" name="Freeform 593"/>
            <p:cNvSpPr>
              <a:spLocks/>
            </p:cNvSpPr>
            <p:nvPr/>
          </p:nvSpPr>
          <p:spPr bwMode="auto">
            <a:xfrm>
              <a:off x="4303" y="148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2" name="Freeform 594"/>
            <p:cNvSpPr>
              <a:spLocks/>
            </p:cNvSpPr>
            <p:nvPr/>
          </p:nvSpPr>
          <p:spPr bwMode="auto">
            <a:xfrm>
              <a:off x="4319" y="148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3" name="Freeform 595"/>
            <p:cNvSpPr>
              <a:spLocks/>
            </p:cNvSpPr>
            <p:nvPr/>
          </p:nvSpPr>
          <p:spPr bwMode="auto">
            <a:xfrm>
              <a:off x="4063" y="1735"/>
              <a:ext cx="475" cy="49"/>
            </a:xfrm>
            <a:custGeom>
              <a:avLst/>
              <a:gdLst>
                <a:gd name="T0" fmla="*/ 0 w 475"/>
                <a:gd name="T1" fmla="*/ 48 h 49"/>
                <a:gd name="T2" fmla="*/ 0 w 475"/>
                <a:gd name="T3" fmla="*/ 0 h 49"/>
                <a:gd name="T4" fmla="*/ 474 w 475"/>
                <a:gd name="T5" fmla="*/ 0 h 49"/>
                <a:gd name="T6" fmla="*/ 474 w 475"/>
                <a:gd name="T7" fmla="*/ 48 h 49"/>
                <a:gd name="T8" fmla="*/ 0 w 475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49"/>
                <a:gd name="T17" fmla="*/ 475 w 47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49">
                  <a:moveTo>
                    <a:pt x="0" y="48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48"/>
                  </a:lnTo>
                  <a:lnTo>
                    <a:pt x="0" y="48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4" name="Freeform 596"/>
            <p:cNvSpPr>
              <a:spLocks/>
            </p:cNvSpPr>
            <p:nvPr/>
          </p:nvSpPr>
          <p:spPr bwMode="auto">
            <a:xfrm>
              <a:off x="4502" y="1684"/>
              <a:ext cx="134" cy="111"/>
            </a:xfrm>
            <a:custGeom>
              <a:avLst/>
              <a:gdLst>
                <a:gd name="T0" fmla="*/ 0 w 134"/>
                <a:gd name="T1" fmla="*/ 0 h 111"/>
                <a:gd name="T2" fmla="*/ 16 w 134"/>
                <a:gd name="T3" fmla="*/ 0 h 111"/>
                <a:gd name="T4" fmla="*/ 31 w 134"/>
                <a:gd name="T5" fmla="*/ 2 h 111"/>
                <a:gd name="T6" fmla="*/ 45 w 134"/>
                <a:gd name="T7" fmla="*/ 7 h 111"/>
                <a:gd name="T8" fmla="*/ 57 w 134"/>
                <a:gd name="T9" fmla="*/ 10 h 111"/>
                <a:gd name="T10" fmla="*/ 71 w 134"/>
                <a:gd name="T11" fmla="*/ 14 h 111"/>
                <a:gd name="T12" fmla="*/ 84 w 134"/>
                <a:gd name="T13" fmla="*/ 17 h 111"/>
                <a:gd name="T14" fmla="*/ 91 w 134"/>
                <a:gd name="T15" fmla="*/ 19 h 111"/>
                <a:gd name="T16" fmla="*/ 94 w 134"/>
                <a:gd name="T17" fmla="*/ 20 h 111"/>
                <a:gd name="T18" fmla="*/ 97 w 134"/>
                <a:gd name="T19" fmla="*/ 22 h 111"/>
                <a:gd name="T20" fmla="*/ 100 w 134"/>
                <a:gd name="T21" fmla="*/ 24 h 111"/>
                <a:gd name="T22" fmla="*/ 101 w 134"/>
                <a:gd name="T23" fmla="*/ 26 h 111"/>
                <a:gd name="T24" fmla="*/ 102 w 134"/>
                <a:gd name="T25" fmla="*/ 28 h 111"/>
                <a:gd name="T26" fmla="*/ 103 w 134"/>
                <a:gd name="T27" fmla="*/ 30 h 111"/>
                <a:gd name="T28" fmla="*/ 103 w 134"/>
                <a:gd name="T29" fmla="*/ 32 h 111"/>
                <a:gd name="T30" fmla="*/ 102 w 134"/>
                <a:gd name="T31" fmla="*/ 34 h 111"/>
                <a:gd name="T32" fmla="*/ 101 w 134"/>
                <a:gd name="T33" fmla="*/ 35 h 111"/>
                <a:gd name="T34" fmla="*/ 96 w 134"/>
                <a:gd name="T35" fmla="*/ 38 h 111"/>
                <a:gd name="T36" fmla="*/ 88 w 134"/>
                <a:gd name="T37" fmla="*/ 41 h 111"/>
                <a:gd name="T38" fmla="*/ 79 w 134"/>
                <a:gd name="T39" fmla="*/ 43 h 111"/>
                <a:gd name="T40" fmla="*/ 76 w 134"/>
                <a:gd name="T41" fmla="*/ 45 h 111"/>
                <a:gd name="T42" fmla="*/ 73 w 134"/>
                <a:gd name="T43" fmla="*/ 47 h 111"/>
                <a:gd name="T44" fmla="*/ 69 w 134"/>
                <a:gd name="T45" fmla="*/ 49 h 111"/>
                <a:gd name="T46" fmla="*/ 68 w 134"/>
                <a:gd name="T47" fmla="*/ 51 h 111"/>
                <a:gd name="T48" fmla="*/ 68 w 134"/>
                <a:gd name="T49" fmla="*/ 53 h 111"/>
                <a:gd name="T50" fmla="*/ 69 w 134"/>
                <a:gd name="T51" fmla="*/ 56 h 111"/>
                <a:gd name="T52" fmla="*/ 72 w 134"/>
                <a:gd name="T53" fmla="*/ 58 h 111"/>
                <a:gd name="T54" fmla="*/ 76 w 134"/>
                <a:gd name="T55" fmla="*/ 59 h 111"/>
                <a:gd name="T56" fmla="*/ 78 w 134"/>
                <a:gd name="T57" fmla="*/ 58 h 111"/>
                <a:gd name="T58" fmla="*/ 85 w 134"/>
                <a:gd name="T59" fmla="*/ 58 h 111"/>
                <a:gd name="T60" fmla="*/ 88 w 134"/>
                <a:gd name="T61" fmla="*/ 59 h 111"/>
                <a:gd name="T62" fmla="*/ 92 w 134"/>
                <a:gd name="T63" fmla="*/ 60 h 111"/>
                <a:gd name="T64" fmla="*/ 93 w 134"/>
                <a:gd name="T65" fmla="*/ 60 h 111"/>
                <a:gd name="T66" fmla="*/ 103 w 134"/>
                <a:gd name="T67" fmla="*/ 63 h 111"/>
                <a:gd name="T68" fmla="*/ 109 w 134"/>
                <a:gd name="T69" fmla="*/ 65 h 111"/>
                <a:gd name="T70" fmla="*/ 112 w 134"/>
                <a:gd name="T71" fmla="*/ 66 h 111"/>
                <a:gd name="T72" fmla="*/ 114 w 134"/>
                <a:gd name="T73" fmla="*/ 68 h 111"/>
                <a:gd name="T74" fmla="*/ 116 w 134"/>
                <a:gd name="T75" fmla="*/ 70 h 111"/>
                <a:gd name="T76" fmla="*/ 117 w 134"/>
                <a:gd name="T77" fmla="*/ 73 h 111"/>
                <a:gd name="T78" fmla="*/ 117 w 134"/>
                <a:gd name="T79" fmla="*/ 76 h 111"/>
                <a:gd name="T80" fmla="*/ 117 w 134"/>
                <a:gd name="T81" fmla="*/ 83 h 111"/>
                <a:gd name="T82" fmla="*/ 117 w 134"/>
                <a:gd name="T83" fmla="*/ 90 h 111"/>
                <a:gd name="T84" fmla="*/ 118 w 134"/>
                <a:gd name="T85" fmla="*/ 95 h 111"/>
                <a:gd name="T86" fmla="*/ 122 w 134"/>
                <a:gd name="T87" fmla="*/ 100 h 111"/>
                <a:gd name="T88" fmla="*/ 125 w 134"/>
                <a:gd name="T89" fmla="*/ 103 h 111"/>
                <a:gd name="T90" fmla="*/ 133 w 134"/>
                <a:gd name="T91" fmla="*/ 110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11"/>
                <a:gd name="T140" fmla="*/ 134 w 134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11">
                  <a:moveTo>
                    <a:pt x="0" y="0"/>
                  </a:moveTo>
                  <a:lnTo>
                    <a:pt x="16" y="0"/>
                  </a:lnTo>
                  <a:lnTo>
                    <a:pt x="31" y="2"/>
                  </a:lnTo>
                  <a:lnTo>
                    <a:pt x="45" y="7"/>
                  </a:lnTo>
                  <a:lnTo>
                    <a:pt x="57" y="10"/>
                  </a:lnTo>
                  <a:lnTo>
                    <a:pt x="71" y="14"/>
                  </a:lnTo>
                  <a:lnTo>
                    <a:pt x="84" y="17"/>
                  </a:lnTo>
                  <a:lnTo>
                    <a:pt x="91" y="19"/>
                  </a:lnTo>
                  <a:lnTo>
                    <a:pt x="94" y="20"/>
                  </a:lnTo>
                  <a:lnTo>
                    <a:pt x="97" y="22"/>
                  </a:lnTo>
                  <a:lnTo>
                    <a:pt x="100" y="24"/>
                  </a:lnTo>
                  <a:lnTo>
                    <a:pt x="101" y="26"/>
                  </a:lnTo>
                  <a:lnTo>
                    <a:pt x="102" y="28"/>
                  </a:lnTo>
                  <a:lnTo>
                    <a:pt x="103" y="30"/>
                  </a:lnTo>
                  <a:lnTo>
                    <a:pt x="103" y="32"/>
                  </a:lnTo>
                  <a:lnTo>
                    <a:pt x="102" y="34"/>
                  </a:lnTo>
                  <a:lnTo>
                    <a:pt x="101" y="35"/>
                  </a:lnTo>
                  <a:lnTo>
                    <a:pt x="96" y="38"/>
                  </a:lnTo>
                  <a:lnTo>
                    <a:pt x="88" y="41"/>
                  </a:lnTo>
                  <a:lnTo>
                    <a:pt x="79" y="43"/>
                  </a:lnTo>
                  <a:lnTo>
                    <a:pt x="76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8" y="51"/>
                  </a:lnTo>
                  <a:lnTo>
                    <a:pt x="68" y="53"/>
                  </a:lnTo>
                  <a:lnTo>
                    <a:pt x="69" y="56"/>
                  </a:lnTo>
                  <a:lnTo>
                    <a:pt x="72" y="58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5" y="58"/>
                  </a:lnTo>
                  <a:lnTo>
                    <a:pt x="88" y="59"/>
                  </a:lnTo>
                  <a:lnTo>
                    <a:pt x="92" y="60"/>
                  </a:lnTo>
                  <a:lnTo>
                    <a:pt x="93" y="60"/>
                  </a:lnTo>
                  <a:lnTo>
                    <a:pt x="103" y="63"/>
                  </a:lnTo>
                  <a:lnTo>
                    <a:pt x="109" y="65"/>
                  </a:lnTo>
                  <a:lnTo>
                    <a:pt x="112" y="66"/>
                  </a:lnTo>
                  <a:lnTo>
                    <a:pt x="114" y="68"/>
                  </a:lnTo>
                  <a:lnTo>
                    <a:pt x="116" y="70"/>
                  </a:lnTo>
                  <a:lnTo>
                    <a:pt x="117" y="73"/>
                  </a:lnTo>
                  <a:lnTo>
                    <a:pt x="117" y="76"/>
                  </a:lnTo>
                  <a:lnTo>
                    <a:pt x="117" y="83"/>
                  </a:lnTo>
                  <a:lnTo>
                    <a:pt x="117" y="90"/>
                  </a:lnTo>
                  <a:lnTo>
                    <a:pt x="118" y="95"/>
                  </a:lnTo>
                  <a:lnTo>
                    <a:pt x="122" y="100"/>
                  </a:lnTo>
                  <a:lnTo>
                    <a:pt x="125" y="103"/>
                  </a:lnTo>
                  <a:lnTo>
                    <a:pt x="133" y="110"/>
                  </a:lnTo>
                </a:path>
              </a:pathLst>
            </a:custGeom>
            <a:noFill/>
            <a:ln w="12700" cap="rnd">
              <a:solidFill>
                <a:srgbClr val="816B5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" name="Freeform 597"/>
            <p:cNvSpPr>
              <a:spLocks/>
            </p:cNvSpPr>
            <p:nvPr/>
          </p:nvSpPr>
          <p:spPr bwMode="auto">
            <a:xfrm>
              <a:off x="4629" y="179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6" name="Freeform 598"/>
            <p:cNvSpPr>
              <a:spLocks/>
            </p:cNvSpPr>
            <p:nvPr/>
          </p:nvSpPr>
          <p:spPr bwMode="auto">
            <a:xfrm>
              <a:off x="4629" y="179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7" name="Freeform 599"/>
            <p:cNvSpPr>
              <a:spLocks/>
            </p:cNvSpPr>
            <p:nvPr/>
          </p:nvSpPr>
          <p:spPr bwMode="auto">
            <a:xfrm>
              <a:off x="4713" y="181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8" name="Freeform 600"/>
            <p:cNvSpPr>
              <a:spLocks/>
            </p:cNvSpPr>
            <p:nvPr/>
          </p:nvSpPr>
          <p:spPr bwMode="auto">
            <a:xfrm>
              <a:off x="4713" y="181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9" name="Freeform 601"/>
            <p:cNvSpPr>
              <a:spLocks/>
            </p:cNvSpPr>
            <p:nvPr/>
          </p:nvSpPr>
          <p:spPr bwMode="auto">
            <a:xfrm>
              <a:off x="4635" y="177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0" name="Freeform 602"/>
            <p:cNvSpPr>
              <a:spLocks/>
            </p:cNvSpPr>
            <p:nvPr/>
          </p:nvSpPr>
          <p:spPr bwMode="auto">
            <a:xfrm>
              <a:off x="4635" y="177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1" name="Freeform 603"/>
            <p:cNvSpPr>
              <a:spLocks/>
            </p:cNvSpPr>
            <p:nvPr/>
          </p:nvSpPr>
          <p:spPr bwMode="auto">
            <a:xfrm>
              <a:off x="4655" y="178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2" name="Freeform 604"/>
            <p:cNvSpPr>
              <a:spLocks/>
            </p:cNvSpPr>
            <p:nvPr/>
          </p:nvSpPr>
          <p:spPr bwMode="auto">
            <a:xfrm>
              <a:off x="4655" y="178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3" name="Freeform 605"/>
            <p:cNvSpPr>
              <a:spLocks/>
            </p:cNvSpPr>
            <p:nvPr/>
          </p:nvSpPr>
          <p:spPr bwMode="auto">
            <a:xfrm>
              <a:off x="4649" y="178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4" name="Freeform 606"/>
            <p:cNvSpPr>
              <a:spLocks/>
            </p:cNvSpPr>
            <p:nvPr/>
          </p:nvSpPr>
          <p:spPr bwMode="auto">
            <a:xfrm>
              <a:off x="4649" y="178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5" name="Freeform 607"/>
            <p:cNvSpPr>
              <a:spLocks/>
            </p:cNvSpPr>
            <p:nvPr/>
          </p:nvSpPr>
          <p:spPr bwMode="auto">
            <a:xfrm>
              <a:off x="4630" y="1813"/>
              <a:ext cx="127" cy="38"/>
            </a:xfrm>
            <a:custGeom>
              <a:avLst/>
              <a:gdLst>
                <a:gd name="T0" fmla="*/ 0 w 127"/>
                <a:gd name="T1" fmla="*/ 0 h 38"/>
                <a:gd name="T2" fmla="*/ 73 w 127"/>
                <a:gd name="T3" fmla="*/ 35 h 38"/>
                <a:gd name="T4" fmla="*/ 75 w 127"/>
                <a:gd name="T5" fmla="*/ 36 h 38"/>
                <a:gd name="T6" fmla="*/ 78 w 127"/>
                <a:gd name="T7" fmla="*/ 36 h 38"/>
                <a:gd name="T8" fmla="*/ 80 w 127"/>
                <a:gd name="T9" fmla="*/ 37 h 38"/>
                <a:gd name="T10" fmla="*/ 83 w 127"/>
                <a:gd name="T11" fmla="*/ 36 h 38"/>
                <a:gd name="T12" fmla="*/ 85 w 127"/>
                <a:gd name="T13" fmla="*/ 36 h 38"/>
                <a:gd name="T14" fmla="*/ 124 w 127"/>
                <a:gd name="T15" fmla="*/ 24 h 38"/>
                <a:gd name="T16" fmla="*/ 124 w 127"/>
                <a:gd name="T17" fmla="*/ 24 h 38"/>
                <a:gd name="T18" fmla="*/ 125 w 127"/>
                <a:gd name="T19" fmla="*/ 22 h 38"/>
                <a:gd name="T20" fmla="*/ 126 w 127"/>
                <a:gd name="T21" fmla="*/ 19 h 38"/>
                <a:gd name="T22" fmla="*/ 126 w 127"/>
                <a:gd name="T23" fmla="*/ 18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7"/>
                <a:gd name="T37" fmla="*/ 0 h 38"/>
                <a:gd name="T38" fmla="*/ 127 w 127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7" h="38">
                  <a:moveTo>
                    <a:pt x="0" y="0"/>
                  </a:moveTo>
                  <a:lnTo>
                    <a:pt x="73" y="35"/>
                  </a:lnTo>
                  <a:lnTo>
                    <a:pt x="75" y="36"/>
                  </a:lnTo>
                  <a:lnTo>
                    <a:pt x="78" y="36"/>
                  </a:lnTo>
                  <a:lnTo>
                    <a:pt x="80" y="37"/>
                  </a:lnTo>
                  <a:lnTo>
                    <a:pt x="83" y="36"/>
                  </a:lnTo>
                  <a:lnTo>
                    <a:pt x="85" y="36"/>
                  </a:lnTo>
                  <a:lnTo>
                    <a:pt x="124" y="24"/>
                  </a:lnTo>
                  <a:lnTo>
                    <a:pt x="125" y="22"/>
                  </a:lnTo>
                  <a:lnTo>
                    <a:pt x="126" y="19"/>
                  </a:lnTo>
                  <a:lnTo>
                    <a:pt x="126" y="18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6" name="Freeform 608"/>
            <p:cNvSpPr>
              <a:spLocks/>
            </p:cNvSpPr>
            <p:nvPr/>
          </p:nvSpPr>
          <p:spPr bwMode="auto">
            <a:xfrm>
              <a:off x="4496" y="1735"/>
              <a:ext cx="17" cy="49"/>
            </a:xfrm>
            <a:custGeom>
              <a:avLst/>
              <a:gdLst>
                <a:gd name="T0" fmla="*/ 16 w 17"/>
                <a:gd name="T1" fmla="*/ 48 h 49"/>
                <a:gd name="T2" fmla="*/ 16 w 17"/>
                <a:gd name="T3" fmla="*/ 0 h 49"/>
                <a:gd name="T4" fmla="*/ 0 w 17"/>
                <a:gd name="T5" fmla="*/ 0 h 49"/>
                <a:gd name="T6" fmla="*/ 0 w 17"/>
                <a:gd name="T7" fmla="*/ 48 h 49"/>
                <a:gd name="T8" fmla="*/ 16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16" y="4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7" name="Freeform 609"/>
            <p:cNvSpPr>
              <a:spLocks/>
            </p:cNvSpPr>
            <p:nvPr/>
          </p:nvSpPr>
          <p:spPr bwMode="auto">
            <a:xfrm>
              <a:off x="4077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8" name="Freeform 610"/>
            <p:cNvSpPr>
              <a:spLocks/>
            </p:cNvSpPr>
            <p:nvPr/>
          </p:nvSpPr>
          <p:spPr bwMode="auto">
            <a:xfrm>
              <a:off x="4086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9" name="Freeform 611"/>
            <p:cNvSpPr>
              <a:spLocks/>
            </p:cNvSpPr>
            <p:nvPr/>
          </p:nvSpPr>
          <p:spPr bwMode="auto">
            <a:xfrm>
              <a:off x="4095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0" name="Freeform 612"/>
            <p:cNvSpPr>
              <a:spLocks/>
            </p:cNvSpPr>
            <p:nvPr/>
          </p:nvSpPr>
          <p:spPr bwMode="auto">
            <a:xfrm>
              <a:off x="4105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1" name="Freeform 613"/>
            <p:cNvSpPr>
              <a:spLocks/>
            </p:cNvSpPr>
            <p:nvPr/>
          </p:nvSpPr>
          <p:spPr bwMode="auto">
            <a:xfrm>
              <a:off x="4114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2" name="Freeform 614"/>
            <p:cNvSpPr>
              <a:spLocks/>
            </p:cNvSpPr>
            <p:nvPr/>
          </p:nvSpPr>
          <p:spPr bwMode="auto">
            <a:xfrm>
              <a:off x="4124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3" name="Freeform 615"/>
            <p:cNvSpPr>
              <a:spLocks/>
            </p:cNvSpPr>
            <p:nvPr/>
          </p:nvSpPr>
          <p:spPr bwMode="auto">
            <a:xfrm>
              <a:off x="4133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4" name="Freeform 616"/>
            <p:cNvSpPr>
              <a:spLocks/>
            </p:cNvSpPr>
            <p:nvPr/>
          </p:nvSpPr>
          <p:spPr bwMode="auto">
            <a:xfrm>
              <a:off x="4142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5" name="Freeform 617"/>
            <p:cNvSpPr>
              <a:spLocks/>
            </p:cNvSpPr>
            <p:nvPr/>
          </p:nvSpPr>
          <p:spPr bwMode="auto">
            <a:xfrm>
              <a:off x="4152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6" name="Freeform 618"/>
            <p:cNvSpPr>
              <a:spLocks/>
            </p:cNvSpPr>
            <p:nvPr/>
          </p:nvSpPr>
          <p:spPr bwMode="auto">
            <a:xfrm>
              <a:off x="4161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7" name="Freeform 619"/>
            <p:cNvSpPr>
              <a:spLocks/>
            </p:cNvSpPr>
            <p:nvPr/>
          </p:nvSpPr>
          <p:spPr bwMode="auto">
            <a:xfrm>
              <a:off x="4170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8" name="Freeform 620"/>
            <p:cNvSpPr>
              <a:spLocks/>
            </p:cNvSpPr>
            <p:nvPr/>
          </p:nvSpPr>
          <p:spPr bwMode="auto">
            <a:xfrm>
              <a:off x="4180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9" name="Freeform 621"/>
            <p:cNvSpPr>
              <a:spLocks/>
            </p:cNvSpPr>
            <p:nvPr/>
          </p:nvSpPr>
          <p:spPr bwMode="auto">
            <a:xfrm>
              <a:off x="4189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0" name="Freeform 622"/>
            <p:cNvSpPr>
              <a:spLocks/>
            </p:cNvSpPr>
            <p:nvPr/>
          </p:nvSpPr>
          <p:spPr bwMode="auto">
            <a:xfrm>
              <a:off x="4199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1" name="Freeform 623"/>
            <p:cNvSpPr>
              <a:spLocks/>
            </p:cNvSpPr>
            <p:nvPr/>
          </p:nvSpPr>
          <p:spPr bwMode="auto">
            <a:xfrm>
              <a:off x="4208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2" name="Freeform 624"/>
            <p:cNvSpPr>
              <a:spLocks/>
            </p:cNvSpPr>
            <p:nvPr/>
          </p:nvSpPr>
          <p:spPr bwMode="auto">
            <a:xfrm>
              <a:off x="4217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3" name="Freeform 625"/>
            <p:cNvSpPr>
              <a:spLocks/>
            </p:cNvSpPr>
            <p:nvPr/>
          </p:nvSpPr>
          <p:spPr bwMode="auto">
            <a:xfrm>
              <a:off x="4227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4" name="Freeform 626"/>
            <p:cNvSpPr>
              <a:spLocks/>
            </p:cNvSpPr>
            <p:nvPr/>
          </p:nvSpPr>
          <p:spPr bwMode="auto">
            <a:xfrm>
              <a:off x="4236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5" name="Freeform 627"/>
            <p:cNvSpPr>
              <a:spLocks/>
            </p:cNvSpPr>
            <p:nvPr/>
          </p:nvSpPr>
          <p:spPr bwMode="auto">
            <a:xfrm>
              <a:off x="4245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6" name="Freeform 628"/>
            <p:cNvSpPr>
              <a:spLocks/>
            </p:cNvSpPr>
            <p:nvPr/>
          </p:nvSpPr>
          <p:spPr bwMode="auto">
            <a:xfrm>
              <a:off x="4255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7" name="Freeform 629"/>
            <p:cNvSpPr>
              <a:spLocks/>
            </p:cNvSpPr>
            <p:nvPr/>
          </p:nvSpPr>
          <p:spPr bwMode="auto">
            <a:xfrm>
              <a:off x="4264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8" name="Freeform 630"/>
            <p:cNvSpPr>
              <a:spLocks/>
            </p:cNvSpPr>
            <p:nvPr/>
          </p:nvSpPr>
          <p:spPr bwMode="auto">
            <a:xfrm>
              <a:off x="4273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9" name="Freeform 631"/>
            <p:cNvSpPr>
              <a:spLocks/>
            </p:cNvSpPr>
            <p:nvPr/>
          </p:nvSpPr>
          <p:spPr bwMode="auto">
            <a:xfrm>
              <a:off x="4283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0" name="Freeform 632"/>
            <p:cNvSpPr>
              <a:spLocks/>
            </p:cNvSpPr>
            <p:nvPr/>
          </p:nvSpPr>
          <p:spPr bwMode="auto">
            <a:xfrm>
              <a:off x="4292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1" name="Freeform 633"/>
            <p:cNvSpPr>
              <a:spLocks/>
            </p:cNvSpPr>
            <p:nvPr/>
          </p:nvSpPr>
          <p:spPr bwMode="auto">
            <a:xfrm>
              <a:off x="4302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2" name="Freeform 634"/>
            <p:cNvSpPr>
              <a:spLocks/>
            </p:cNvSpPr>
            <p:nvPr/>
          </p:nvSpPr>
          <p:spPr bwMode="auto">
            <a:xfrm>
              <a:off x="4311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3" name="Freeform 635"/>
            <p:cNvSpPr>
              <a:spLocks/>
            </p:cNvSpPr>
            <p:nvPr/>
          </p:nvSpPr>
          <p:spPr bwMode="auto">
            <a:xfrm>
              <a:off x="4320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4" name="Freeform 636"/>
            <p:cNvSpPr>
              <a:spLocks/>
            </p:cNvSpPr>
            <p:nvPr/>
          </p:nvSpPr>
          <p:spPr bwMode="auto">
            <a:xfrm>
              <a:off x="4330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5" name="Freeform 637"/>
            <p:cNvSpPr>
              <a:spLocks/>
            </p:cNvSpPr>
            <p:nvPr/>
          </p:nvSpPr>
          <p:spPr bwMode="auto">
            <a:xfrm>
              <a:off x="4339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6" name="Freeform 638"/>
            <p:cNvSpPr>
              <a:spLocks/>
            </p:cNvSpPr>
            <p:nvPr/>
          </p:nvSpPr>
          <p:spPr bwMode="auto">
            <a:xfrm>
              <a:off x="4348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7" name="Freeform 639"/>
            <p:cNvSpPr>
              <a:spLocks/>
            </p:cNvSpPr>
            <p:nvPr/>
          </p:nvSpPr>
          <p:spPr bwMode="auto">
            <a:xfrm>
              <a:off x="4358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8" name="Freeform 640"/>
            <p:cNvSpPr>
              <a:spLocks/>
            </p:cNvSpPr>
            <p:nvPr/>
          </p:nvSpPr>
          <p:spPr bwMode="auto">
            <a:xfrm>
              <a:off x="4367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9" name="Freeform 641"/>
            <p:cNvSpPr>
              <a:spLocks/>
            </p:cNvSpPr>
            <p:nvPr/>
          </p:nvSpPr>
          <p:spPr bwMode="auto">
            <a:xfrm>
              <a:off x="4376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0" name="Freeform 642"/>
            <p:cNvSpPr>
              <a:spLocks/>
            </p:cNvSpPr>
            <p:nvPr/>
          </p:nvSpPr>
          <p:spPr bwMode="auto">
            <a:xfrm>
              <a:off x="4386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1" name="Freeform 643"/>
            <p:cNvSpPr>
              <a:spLocks/>
            </p:cNvSpPr>
            <p:nvPr/>
          </p:nvSpPr>
          <p:spPr bwMode="auto">
            <a:xfrm>
              <a:off x="4395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2" name="Freeform 644"/>
            <p:cNvSpPr>
              <a:spLocks/>
            </p:cNvSpPr>
            <p:nvPr/>
          </p:nvSpPr>
          <p:spPr bwMode="auto">
            <a:xfrm>
              <a:off x="4404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3" name="Freeform 645"/>
            <p:cNvSpPr>
              <a:spLocks/>
            </p:cNvSpPr>
            <p:nvPr/>
          </p:nvSpPr>
          <p:spPr bwMode="auto">
            <a:xfrm>
              <a:off x="4414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4" name="Freeform 646"/>
            <p:cNvSpPr>
              <a:spLocks/>
            </p:cNvSpPr>
            <p:nvPr/>
          </p:nvSpPr>
          <p:spPr bwMode="auto">
            <a:xfrm>
              <a:off x="4423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5" name="Freeform 647"/>
            <p:cNvSpPr>
              <a:spLocks/>
            </p:cNvSpPr>
            <p:nvPr/>
          </p:nvSpPr>
          <p:spPr bwMode="auto">
            <a:xfrm>
              <a:off x="4433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6" name="Freeform 648"/>
            <p:cNvSpPr>
              <a:spLocks/>
            </p:cNvSpPr>
            <p:nvPr/>
          </p:nvSpPr>
          <p:spPr bwMode="auto">
            <a:xfrm>
              <a:off x="4442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7" name="Freeform 649"/>
            <p:cNvSpPr>
              <a:spLocks/>
            </p:cNvSpPr>
            <p:nvPr/>
          </p:nvSpPr>
          <p:spPr bwMode="auto">
            <a:xfrm>
              <a:off x="4451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8" name="Freeform 650"/>
            <p:cNvSpPr>
              <a:spLocks/>
            </p:cNvSpPr>
            <p:nvPr/>
          </p:nvSpPr>
          <p:spPr bwMode="auto">
            <a:xfrm>
              <a:off x="4461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9" name="Freeform 651"/>
            <p:cNvSpPr>
              <a:spLocks/>
            </p:cNvSpPr>
            <p:nvPr/>
          </p:nvSpPr>
          <p:spPr bwMode="auto">
            <a:xfrm>
              <a:off x="4470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0" name="Freeform 652"/>
            <p:cNvSpPr>
              <a:spLocks/>
            </p:cNvSpPr>
            <p:nvPr/>
          </p:nvSpPr>
          <p:spPr bwMode="auto">
            <a:xfrm>
              <a:off x="4480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1" name="Freeform 653"/>
            <p:cNvSpPr>
              <a:spLocks/>
            </p:cNvSpPr>
            <p:nvPr/>
          </p:nvSpPr>
          <p:spPr bwMode="auto">
            <a:xfrm>
              <a:off x="4489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2" name="Freeform 654"/>
            <p:cNvSpPr>
              <a:spLocks/>
            </p:cNvSpPr>
            <p:nvPr/>
          </p:nvSpPr>
          <p:spPr bwMode="auto">
            <a:xfrm>
              <a:off x="4498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3" name="Freeform 655"/>
            <p:cNvSpPr>
              <a:spLocks/>
            </p:cNvSpPr>
            <p:nvPr/>
          </p:nvSpPr>
          <p:spPr bwMode="auto">
            <a:xfrm>
              <a:off x="4508" y="173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94" name="Group 656"/>
            <p:cNvGrpSpPr>
              <a:grpSpLocks/>
            </p:cNvGrpSpPr>
            <p:nvPr/>
          </p:nvGrpSpPr>
          <p:grpSpPr bwMode="auto">
            <a:xfrm>
              <a:off x="4517" y="1735"/>
              <a:ext cx="26" cy="49"/>
              <a:chOff x="4517" y="1735"/>
              <a:chExt cx="26" cy="49"/>
            </a:xfrm>
          </p:grpSpPr>
          <p:sp>
            <p:nvSpPr>
              <p:cNvPr id="9771" name="Freeform 657"/>
              <p:cNvSpPr>
                <a:spLocks/>
              </p:cNvSpPr>
              <p:nvPr/>
            </p:nvSpPr>
            <p:spPr bwMode="auto">
              <a:xfrm>
                <a:off x="4517" y="173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72" name="Freeform 658"/>
              <p:cNvSpPr>
                <a:spLocks/>
              </p:cNvSpPr>
              <p:nvPr/>
            </p:nvSpPr>
            <p:spPr bwMode="auto">
              <a:xfrm>
                <a:off x="4526" y="173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95" name="Freeform 659"/>
            <p:cNvSpPr>
              <a:spLocks/>
            </p:cNvSpPr>
            <p:nvPr/>
          </p:nvSpPr>
          <p:spPr bwMode="auto">
            <a:xfrm>
              <a:off x="4063" y="1664"/>
              <a:ext cx="475" cy="74"/>
            </a:xfrm>
            <a:custGeom>
              <a:avLst/>
              <a:gdLst>
                <a:gd name="T0" fmla="*/ 0 w 475"/>
                <a:gd name="T1" fmla="*/ 73 h 74"/>
                <a:gd name="T2" fmla="*/ 0 w 475"/>
                <a:gd name="T3" fmla="*/ 0 h 74"/>
                <a:gd name="T4" fmla="*/ 474 w 475"/>
                <a:gd name="T5" fmla="*/ 0 h 74"/>
                <a:gd name="T6" fmla="*/ 474 w 475"/>
                <a:gd name="T7" fmla="*/ 73 h 74"/>
                <a:gd name="T8" fmla="*/ 0 w 475"/>
                <a:gd name="T9" fmla="*/ 73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74"/>
                <a:gd name="T17" fmla="*/ 475 w 47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74">
                  <a:moveTo>
                    <a:pt x="0" y="73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73"/>
                  </a:lnTo>
                  <a:lnTo>
                    <a:pt x="0" y="73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6" name="Freeform 660"/>
            <p:cNvSpPr>
              <a:spLocks/>
            </p:cNvSpPr>
            <p:nvPr/>
          </p:nvSpPr>
          <p:spPr bwMode="auto">
            <a:xfrm>
              <a:off x="4063" y="1691"/>
              <a:ext cx="475" cy="17"/>
            </a:xfrm>
            <a:custGeom>
              <a:avLst/>
              <a:gdLst>
                <a:gd name="T0" fmla="*/ 0 w 475"/>
                <a:gd name="T1" fmla="*/ 16 h 17"/>
                <a:gd name="T2" fmla="*/ 0 w 475"/>
                <a:gd name="T3" fmla="*/ 0 h 17"/>
                <a:gd name="T4" fmla="*/ 474 w 475"/>
                <a:gd name="T5" fmla="*/ 0 h 17"/>
                <a:gd name="T6" fmla="*/ 474 w 475"/>
                <a:gd name="T7" fmla="*/ 16 h 17"/>
                <a:gd name="T8" fmla="*/ 0 w 47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17"/>
                <a:gd name="T17" fmla="*/ 475 w 47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17">
                  <a:moveTo>
                    <a:pt x="0" y="16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16"/>
                  </a:lnTo>
                  <a:lnTo>
                    <a:pt x="0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7" name="Freeform 661"/>
            <p:cNvSpPr>
              <a:spLocks/>
            </p:cNvSpPr>
            <p:nvPr/>
          </p:nvSpPr>
          <p:spPr bwMode="auto">
            <a:xfrm>
              <a:off x="4108" y="1339"/>
              <a:ext cx="385" cy="17"/>
            </a:xfrm>
            <a:custGeom>
              <a:avLst/>
              <a:gdLst>
                <a:gd name="T0" fmla="*/ 279 w 385"/>
                <a:gd name="T1" fmla="*/ 0 h 17"/>
                <a:gd name="T2" fmla="*/ 364 w 385"/>
                <a:gd name="T3" fmla="*/ 0 h 17"/>
                <a:gd name="T4" fmla="*/ 371 w 385"/>
                <a:gd name="T5" fmla="*/ 0 h 17"/>
                <a:gd name="T6" fmla="*/ 377 w 385"/>
                <a:gd name="T7" fmla="*/ 1 h 17"/>
                <a:gd name="T8" fmla="*/ 380 w 385"/>
                <a:gd name="T9" fmla="*/ 2 h 17"/>
                <a:gd name="T10" fmla="*/ 383 w 385"/>
                <a:gd name="T11" fmla="*/ 4 h 17"/>
                <a:gd name="T12" fmla="*/ 384 w 385"/>
                <a:gd name="T13" fmla="*/ 5 h 17"/>
                <a:gd name="T14" fmla="*/ 374 w 385"/>
                <a:gd name="T15" fmla="*/ 16 h 17"/>
                <a:gd name="T16" fmla="*/ 279 w 385"/>
                <a:gd name="T17" fmla="*/ 16 h 17"/>
                <a:gd name="T18" fmla="*/ 106 w 385"/>
                <a:gd name="T19" fmla="*/ 16 h 17"/>
                <a:gd name="T20" fmla="*/ 10 w 385"/>
                <a:gd name="T21" fmla="*/ 16 h 17"/>
                <a:gd name="T22" fmla="*/ 0 w 385"/>
                <a:gd name="T23" fmla="*/ 5 h 17"/>
                <a:gd name="T24" fmla="*/ 1 w 385"/>
                <a:gd name="T25" fmla="*/ 4 h 17"/>
                <a:gd name="T26" fmla="*/ 4 w 385"/>
                <a:gd name="T27" fmla="*/ 2 h 17"/>
                <a:gd name="T28" fmla="*/ 7 w 385"/>
                <a:gd name="T29" fmla="*/ 1 h 17"/>
                <a:gd name="T30" fmla="*/ 13 w 385"/>
                <a:gd name="T31" fmla="*/ 0 h 17"/>
                <a:gd name="T32" fmla="*/ 20 w 385"/>
                <a:gd name="T33" fmla="*/ 0 h 17"/>
                <a:gd name="T34" fmla="*/ 106 w 385"/>
                <a:gd name="T35" fmla="*/ 0 h 17"/>
                <a:gd name="T36" fmla="*/ 279 w 385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5"/>
                <a:gd name="T58" fmla="*/ 0 h 17"/>
                <a:gd name="T59" fmla="*/ 385 w 385"/>
                <a:gd name="T60" fmla="*/ 17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5" h="17">
                  <a:moveTo>
                    <a:pt x="279" y="0"/>
                  </a:moveTo>
                  <a:lnTo>
                    <a:pt x="364" y="0"/>
                  </a:lnTo>
                  <a:lnTo>
                    <a:pt x="371" y="0"/>
                  </a:lnTo>
                  <a:lnTo>
                    <a:pt x="377" y="1"/>
                  </a:lnTo>
                  <a:lnTo>
                    <a:pt x="380" y="2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74" y="16"/>
                  </a:lnTo>
                  <a:lnTo>
                    <a:pt x="279" y="16"/>
                  </a:lnTo>
                  <a:lnTo>
                    <a:pt x="106" y="16"/>
                  </a:lnTo>
                  <a:lnTo>
                    <a:pt x="10" y="1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106" y="0"/>
                  </a:lnTo>
                  <a:lnTo>
                    <a:pt x="279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8" name="Freeform 662"/>
            <p:cNvSpPr>
              <a:spLocks/>
            </p:cNvSpPr>
            <p:nvPr/>
          </p:nvSpPr>
          <p:spPr bwMode="auto">
            <a:xfrm>
              <a:off x="4118" y="1355"/>
              <a:ext cx="365" cy="299"/>
            </a:xfrm>
            <a:custGeom>
              <a:avLst/>
              <a:gdLst>
                <a:gd name="T0" fmla="*/ 0 w 365"/>
                <a:gd name="T1" fmla="*/ 0 h 299"/>
                <a:gd name="T2" fmla="*/ 364 w 365"/>
                <a:gd name="T3" fmla="*/ 0 h 299"/>
                <a:gd name="T4" fmla="*/ 364 w 365"/>
                <a:gd name="T5" fmla="*/ 298 h 299"/>
                <a:gd name="T6" fmla="*/ 0 w 365"/>
                <a:gd name="T7" fmla="*/ 298 h 299"/>
                <a:gd name="T8" fmla="*/ 0 w 365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5"/>
                <a:gd name="T16" fmla="*/ 0 h 299"/>
                <a:gd name="T17" fmla="*/ 365 w 365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5" h="299">
                  <a:moveTo>
                    <a:pt x="0" y="0"/>
                  </a:moveTo>
                  <a:lnTo>
                    <a:pt x="364" y="0"/>
                  </a:lnTo>
                  <a:lnTo>
                    <a:pt x="364" y="298"/>
                  </a:ln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9" name="Freeform 663"/>
            <p:cNvSpPr>
              <a:spLocks/>
            </p:cNvSpPr>
            <p:nvPr/>
          </p:nvSpPr>
          <p:spPr bwMode="auto">
            <a:xfrm>
              <a:off x="4147" y="1387"/>
              <a:ext cx="307" cy="89"/>
            </a:xfrm>
            <a:custGeom>
              <a:avLst/>
              <a:gdLst>
                <a:gd name="T0" fmla="*/ 0 w 307"/>
                <a:gd name="T1" fmla="*/ 0 h 89"/>
                <a:gd name="T2" fmla="*/ 306 w 307"/>
                <a:gd name="T3" fmla="*/ 0 h 89"/>
                <a:gd name="T4" fmla="*/ 192 w 307"/>
                <a:gd name="T5" fmla="*/ 87 h 89"/>
                <a:gd name="T6" fmla="*/ 114 w 307"/>
                <a:gd name="T7" fmla="*/ 88 h 89"/>
                <a:gd name="T8" fmla="*/ 0 w 307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9"/>
                <a:gd name="T17" fmla="*/ 307 w 307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9">
                  <a:moveTo>
                    <a:pt x="0" y="0"/>
                  </a:moveTo>
                  <a:lnTo>
                    <a:pt x="306" y="0"/>
                  </a:lnTo>
                  <a:lnTo>
                    <a:pt x="192" y="87"/>
                  </a:lnTo>
                  <a:lnTo>
                    <a:pt x="114" y="88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0" name="Freeform 664"/>
            <p:cNvSpPr>
              <a:spLocks/>
            </p:cNvSpPr>
            <p:nvPr/>
          </p:nvSpPr>
          <p:spPr bwMode="auto">
            <a:xfrm>
              <a:off x="4147" y="1532"/>
              <a:ext cx="307" cy="85"/>
            </a:xfrm>
            <a:custGeom>
              <a:avLst/>
              <a:gdLst>
                <a:gd name="T0" fmla="*/ 0 w 307"/>
                <a:gd name="T1" fmla="*/ 84 h 85"/>
                <a:gd name="T2" fmla="*/ 306 w 307"/>
                <a:gd name="T3" fmla="*/ 84 h 85"/>
                <a:gd name="T4" fmla="*/ 193 w 307"/>
                <a:gd name="T5" fmla="*/ 0 h 85"/>
                <a:gd name="T6" fmla="*/ 114 w 307"/>
                <a:gd name="T7" fmla="*/ 0 h 85"/>
                <a:gd name="T8" fmla="*/ 0 w 307"/>
                <a:gd name="T9" fmla="*/ 84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5"/>
                <a:gd name="T17" fmla="*/ 307 w 3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5">
                  <a:moveTo>
                    <a:pt x="0" y="84"/>
                  </a:moveTo>
                  <a:lnTo>
                    <a:pt x="306" y="84"/>
                  </a:lnTo>
                  <a:lnTo>
                    <a:pt x="193" y="0"/>
                  </a:lnTo>
                  <a:lnTo>
                    <a:pt x="114" y="0"/>
                  </a:lnTo>
                  <a:lnTo>
                    <a:pt x="0" y="84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1" name="Freeform 665"/>
            <p:cNvSpPr>
              <a:spLocks/>
            </p:cNvSpPr>
            <p:nvPr/>
          </p:nvSpPr>
          <p:spPr bwMode="auto">
            <a:xfrm>
              <a:off x="4147" y="1387"/>
              <a:ext cx="115" cy="230"/>
            </a:xfrm>
            <a:custGeom>
              <a:avLst/>
              <a:gdLst>
                <a:gd name="T0" fmla="*/ 0 w 115"/>
                <a:gd name="T1" fmla="*/ 0 h 230"/>
                <a:gd name="T2" fmla="*/ 114 w 115"/>
                <a:gd name="T3" fmla="*/ 88 h 230"/>
                <a:gd name="T4" fmla="*/ 114 w 115"/>
                <a:gd name="T5" fmla="*/ 145 h 230"/>
                <a:gd name="T6" fmla="*/ 0 w 115"/>
                <a:gd name="T7" fmla="*/ 229 h 230"/>
                <a:gd name="T8" fmla="*/ 0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0" y="0"/>
                  </a:moveTo>
                  <a:lnTo>
                    <a:pt x="114" y="88"/>
                  </a:lnTo>
                  <a:lnTo>
                    <a:pt x="114" y="145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2" name="Freeform 666"/>
            <p:cNvSpPr>
              <a:spLocks/>
            </p:cNvSpPr>
            <p:nvPr/>
          </p:nvSpPr>
          <p:spPr bwMode="auto">
            <a:xfrm>
              <a:off x="4339" y="1387"/>
              <a:ext cx="115" cy="230"/>
            </a:xfrm>
            <a:custGeom>
              <a:avLst/>
              <a:gdLst>
                <a:gd name="T0" fmla="*/ 114 w 115"/>
                <a:gd name="T1" fmla="*/ 0 h 230"/>
                <a:gd name="T2" fmla="*/ 0 w 115"/>
                <a:gd name="T3" fmla="*/ 87 h 230"/>
                <a:gd name="T4" fmla="*/ 1 w 115"/>
                <a:gd name="T5" fmla="*/ 145 h 230"/>
                <a:gd name="T6" fmla="*/ 114 w 115"/>
                <a:gd name="T7" fmla="*/ 229 h 230"/>
                <a:gd name="T8" fmla="*/ 114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114" y="0"/>
                  </a:moveTo>
                  <a:lnTo>
                    <a:pt x="0" y="87"/>
                  </a:lnTo>
                  <a:lnTo>
                    <a:pt x="1" y="145"/>
                  </a:lnTo>
                  <a:lnTo>
                    <a:pt x="114" y="229"/>
                  </a:lnTo>
                  <a:lnTo>
                    <a:pt x="114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3" name="Freeform 667"/>
            <p:cNvSpPr>
              <a:spLocks/>
            </p:cNvSpPr>
            <p:nvPr/>
          </p:nvSpPr>
          <p:spPr bwMode="auto">
            <a:xfrm>
              <a:off x="4156" y="1395"/>
              <a:ext cx="290" cy="213"/>
            </a:xfrm>
            <a:custGeom>
              <a:avLst/>
              <a:gdLst>
                <a:gd name="T0" fmla="*/ 289 w 290"/>
                <a:gd name="T1" fmla="*/ 179 h 213"/>
                <a:gd name="T2" fmla="*/ 289 w 290"/>
                <a:gd name="T3" fmla="*/ 194 h 213"/>
                <a:gd name="T4" fmla="*/ 288 w 290"/>
                <a:gd name="T5" fmla="*/ 201 h 213"/>
                <a:gd name="T6" fmla="*/ 287 w 290"/>
                <a:gd name="T7" fmla="*/ 204 h 213"/>
                <a:gd name="T8" fmla="*/ 287 w 290"/>
                <a:gd name="T9" fmla="*/ 207 h 213"/>
                <a:gd name="T10" fmla="*/ 286 w 290"/>
                <a:gd name="T11" fmla="*/ 208 h 213"/>
                <a:gd name="T12" fmla="*/ 285 w 290"/>
                <a:gd name="T13" fmla="*/ 209 h 213"/>
                <a:gd name="T14" fmla="*/ 284 w 290"/>
                <a:gd name="T15" fmla="*/ 211 h 213"/>
                <a:gd name="T16" fmla="*/ 281 w 290"/>
                <a:gd name="T17" fmla="*/ 211 h 213"/>
                <a:gd name="T18" fmla="*/ 278 w 290"/>
                <a:gd name="T19" fmla="*/ 212 h 213"/>
                <a:gd name="T20" fmla="*/ 270 w 290"/>
                <a:gd name="T21" fmla="*/ 212 h 213"/>
                <a:gd name="T22" fmla="*/ 244 w 290"/>
                <a:gd name="T23" fmla="*/ 212 h 213"/>
                <a:gd name="T24" fmla="*/ 44 w 290"/>
                <a:gd name="T25" fmla="*/ 212 h 213"/>
                <a:gd name="T26" fmla="*/ 18 w 290"/>
                <a:gd name="T27" fmla="*/ 212 h 213"/>
                <a:gd name="T28" fmla="*/ 10 w 290"/>
                <a:gd name="T29" fmla="*/ 211 h 213"/>
                <a:gd name="T30" fmla="*/ 7 w 290"/>
                <a:gd name="T31" fmla="*/ 211 h 213"/>
                <a:gd name="T32" fmla="*/ 5 w 290"/>
                <a:gd name="T33" fmla="*/ 211 h 213"/>
                <a:gd name="T34" fmla="*/ 3 w 290"/>
                <a:gd name="T35" fmla="*/ 209 h 213"/>
                <a:gd name="T36" fmla="*/ 2 w 290"/>
                <a:gd name="T37" fmla="*/ 208 h 213"/>
                <a:gd name="T38" fmla="*/ 1 w 290"/>
                <a:gd name="T39" fmla="*/ 207 h 213"/>
                <a:gd name="T40" fmla="*/ 1 w 290"/>
                <a:gd name="T41" fmla="*/ 204 h 213"/>
                <a:gd name="T42" fmla="*/ 0 w 290"/>
                <a:gd name="T43" fmla="*/ 201 h 213"/>
                <a:gd name="T44" fmla="*/ 0 w 290"/>
                <a:gd name="T45" fmla="*/ 194 h 213"/>
                <a:gd name="T46" fmla="*/ 0 w 290"/>
                <a:gd name="T47" fmla="*/ 179 h 213"/>
                <a:gd name="T48" fmla="*/ 0 w 290"/>
                <a:gd name="T49" fmla="*/ 33 h 213"/>
                <a:gd name="T50" fmla="*/ 0 w 290"/>
                <a:gd name="T51" fmla="*/ 18 h 213"/>
                <a:gd name="T52" fmla="*/ 0 w 290"/>
                <a:gd name="T53" fmla="*/ 11 h 213"/>
                <a:gd name="T54" fmla="*/ 0 w 290"/>
                <a:gd name="T55" fmla="*/ 8 h 213"/>
                <a:gd name="T56" fmla="*/ 1 w 290"/>
                <a:gd name="T57" fmla="*/ 5 h 213"/>
                <a:gd name="T58" fmla="*/ 2 w 290"/>
                <a:gd name="T59" fmla="*/ 4 h 213"/>
                <a:gd name="T60" fmla="*/ 3 w 290"/>
                <a:gd name="T61" fmla="*/ 3 h 213"/>
                <a:gd name="T62" fmla="*/ 5 w 290"/>
                <a:gd name="T63" fmla="*/ 1 h 213"/>
                <a:gd name="T64" fmla="*/ 7 w 290"/>
                <a:gd name="T65" fmla="*/ 1 h 213"/>
                <a:gd name="T66" fmla="*/ 10 w 290"/>
                <a:gd name="T67" fmla="*/ 0 h 213"/>
                <a:gd name="T68" fmla="*/ 18 w 290"/>
                <a:gd name="T69" fmla="*/ 0 h 213"/>
                <a:gd name="T70" fmla="*/ 44 w 290"/>
                <a:gd name="T71" fmla="*/ 0 h 213"/>
                <a:gd name="T72" fmla="*/ 244 w 290"/>
                <a:gd name="T73" fmla="*/ 0 h 213"/>
                <a:gd name="T74" fmla="*/ 270 w 290"/>
                <a:gd name="T75" fmla="*/ 0 h 213"/>
                <a:gd name="T76" fmla="*/ 278 w 290"/>
                <a:gd name="T77" fmla="*/ 0 h 213"/>
                <a:gd name="T78" fmla="*/ 281 w 290"/>
                <a:gd name="T79" fmla="*/ 1 h 213"/>
                <a:gd name="T80" fmla="*/ 284 w 290"/>
                <a:gd name="T81" fmla="*/ 1 h 213"/>
                <a:gd name="T82" fmla="*/ 285 w 290"/>
                <a:gd name="T83" fmla="*/ 3 h 213"/>
                <a:gd name="T84" fmla="*/ 286 w 290"/>
                <a:gd name="T85" fmla="*/ 4 h 213"/>
                <a:gd name="T86" fmla="*/ 287 w 290"/>
                <a:gd name="T87" fmla="*/ 5 h 213"/>
                <a:gd name="T88" fmla="*/ 287 w 290"/>
                <a:gd name="T89" fmla="*/ 8 h 213"/>
                <a:gd name="T90" fmla="*/ 288 w 290"/>
                <a:gd name="T91" fmla="*/ 11 h 213"/>
                <a:gd name="T92" fmla="*/ 289 w 290"/>
                <a:gd name="T93" fmla="*/ 18 h 213"/>
                <a:gd name="T94" fmla="*/ 289 w 290"/>
                <a:gd name="T95" fmla="*/ 33 h 213"/>
                <a:gd name="T96" fmla="*/ 289 w 290"/>
                <a:gd name="T97" fmla="*/ 179 h 2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0"/>
                <a:gd name="T148" fmla="*/ 0 h 213"/>
                <a:gd name="T149" fmla="*/ 290 w 290"/>
                <a:gd name="T150" fmla="*/ 213 h 2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0" h="213">
                  <a:moveTo>
                    <a:pt x="289" y="179"/>
                  </a:moveTo>
                  <a:lnTo>
                    <a:pt x="289" y="194"/>
                  </a:lnTo>
                  <a:lnTo>
                    <a:pt x="288" y="201"/>
                  </a:lnTo>
                  <a:lnTo>
                    <a:pt x="287" y="204"/>
                  </a:lnTo>
                  <a:lnTo>
                    <a:pt x="287" y="207"/>
                  </a:lnTo>
                  <a:lnTo>
                    <a:pt x="286" y="208"/>
                  </a:lnTo>
                  <a:lnTo>
                    <a:pt x="285" y="209"/>
                  </a:lnTo>
                  <a:lnTo>
                    <a:pt x="284" y="211"/>
                  </a:lnTo>
                  <a:lnTo>
                    <a:pt x="281" y="211"/>
                  </a:lnTo>
                  <a:lnTo>
                    <a:pt x="278" y="212"/>
                  </a:lnTo>
                  <a:lnTo>
                    <a:pt x="270" y="212"/>
                  </a:lnTo>
                  <a:lnTo>
                    <a:pt x="244" y="212"/>
                  </a:lnTo>
                  <a:lnTo>
                    <a:pt x="44" y="212"/>
                  </a:lnTo>
                  <a:lnTo>
                    <a:pt x="18" y="212"/>
                  </a:lnTo>
                  <a:lnTo>
                    <a:pt x="10" y="211"/>
                  </a:lnTo>
                  <a:lnTo>
                    <a:pt x="7" y="211"/>
                  </a:lnTo>
                  <a:lnTo>
                    <a:pt x="5" y="211"/>
                  </a:lnTo>
                  <a:lnTo>
                    <a:pt x="3" y="209"/>
                  </a:lnTo>
                  <a:lnTo>
                    <a:pt x="2" y="208"/>
                  </a:lnTo>
                  <a:lnTo>
                    <a:pt x="1" y="207"/>
                  </a:lnTo>
                  <a:lnTo>
                    <a:pt x="1" y="204"/>
                  </a:lnTo>
                  <a:lnTo>
                    <a:pt x="0" y="201"/>
                  </a:lnTo>
                  <a:lnTo>
                    <a:pt x="0" y="194"/>
                  </a:lnTo>
                  <a:lnTo>
                    <a:pt x="0" y="179"/>
                  </a:lnTo>
                  <a:lnTo>
                    <a:pt x="0" y="33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44" y="0"/>
                  </a:lnTo>
                  <a:lnTo>
                    <a:pt x="244" y="0"/>
                  </a:lnTo>
                  <a:lnTo>
                    <a:pt x="270" y="0"/>
                  </a:lnTo>
                  <a:lnTo>
                    <a:pt x="278" y="0"/>
                  </a:lnTo>
                  <a:lnTo>
                    <a:pt x="281" y="1"/>
                  </a:lnTo>
                  <a:lnTo>
                    <a:pt x="284" y="1"/>
                  </a:lnTo>
                  <a:lnTo>
                    <a:pt x="285" y="3"/>
                  </a:lnTo>
                  <a:lnTo>
                    <a:pt x="286" y="4"/>
                  </a:lnTo>
                  <a:lnTo>
                    <a:pt x="287" y="5"/>
                  </a:lnTo>
                  <a:lnTo>
                    <a:pt x="287" y="8"/>
                  </a:lnTo>
                  <a:lnTo>
                    <a:pt x="288" y="11"/>
                  </a:lnTo>
                  <a:lnTo>
                    <a:pt x="289" y="18"/>
                  </a:lnTo>
                  <a:lnTo>
                    <a:pt x="289" y="33"/>
                  </a:lnTo>
                  <a:lnTo>
                    <a:pt x="289" y="1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4" name="Freeform 668"/>
            <p:cNvSpPr>
              <a:spLocks/>
            </p:cNvSpPr>
            <p:nvPr/>
          </p:nvSpPr>
          <p:spPr bwMode="auto">
            <a:xfrm>
              <a:off x="4482" y="1344"/>
              <a:ext cx="17" cy="321"/>
            </a:xfrm>
            <a:custGeom>
              <a:avLst/>
              <a:gdLst>
                <a:gd name="T0" fmla="*/ 0 w 17"/>
                <a:gd name="T1" fmla="*/ 11 h 321"/>
                <a:gd name="T2" fmla="*/ 16 w 17"/>
                <a:gd name="T3" fmla="*/ 0 h 321"/>
                <a:gd name="T4" fmla="*/ 16 w 17"/>
                <a:gd name="T5" fmla="*/ 320 h 321"/>
                <a:gd name="T6" fmla="*/ 0 w 17"/>
                <a:gd name="T7" fmla="*/ 309 h 321"/>
                <a:gd name="T8" fmla="*/ 0 w 17"/>
                <a:gd name="T9" fmla="*/ 1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11"/>
                  </a:moveTo>
                  <a:lnTo>
                    <a:pt x="16" y="0"/>
                  </a:lnTo>
                  <a:lnTo>
                    <a:pt x="16" y="320"/>
                  </a:lnTo>
                  <a:lnTo>
                    <a:pt x="0" y="309"/>
                  </a:lnTo>
                  <a:lnTo>
                    <a:pt x="0" y="11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5" name="Freeform 669"/>
            <p:cNvSpPr>
              <a:spLocks/>
            </p:cNvSpPr>
            <p:nvPr/>
          </p:nvSpPr>
          <p:spPr bwMode="auto">
            <a:xfrm>
              <a:off x="4108" y="1344"/>
              <a:ext cx="17" cy="321"/>
            </a:xfrm>
            <a:custGeom>
              <a:avLst/>
              <a:gdLst>
                <a:gd name="T0" fmla="*/ 0 w 17"/>
                <a:gd name="T1" fmla="*/ 0 h 321"/>
                <a:gd name="T2" fmla="*/ 16 w 17"/>
                <a:gd name="T3" fmla="*/ 11 h 321"/>
                <a:gd name="T4" fmla="*/ 16 w 17"/>
                <a:gd name="T5" fmla="*/ 309 h 321"/>
                <a:gd name="T6" fmla="*/ 0 w 17"/>
                <a:gd name="T7" fmla="*/ 320 h 321"/>
                <a:gd name="T8" fmla="*/ 0 w 17"/>
                <a:gd name="T9" fmla="*/ 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0"/>
                  </a:moveTo>
                  <a:lnTo>
                    <a:pt x="16" y="11"/>
                  </a:lnTo>
                  <a:lnTo>
                    <a:pt x="16" y="309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6" name="Freeform 670"/>
            <p:cNvSpPr>
              <a:spLocks/>
            </p:cNvSpPr>
            <p:nvPr/>
          </p:nvSpPr>
          <p:spPr bwMode="auto">
            <a:xfrm>
              <a:off x="4170" y="1408"/>
              <a:ext cx="261" cy="187"/>
            </a:xfrm>
            <a:custGeom>
              <a:avLst/>
              <a:gdLst>
                <a:gd name="T0" fmla="*/ 0 w 261"/>
                <a:gd name="T1" fmla="*/ 0 h 187"/>
                <a:gd name="T2" fmla="*/ 260 w 261"/>
                <a:gd name="T3" fmla="*/ 0 h 187"/>
                <a:gd name="T4" fmla="*/ 260 w 261"/>
                <a:gd name="T5" fmla="*/ 186 h 187"/>
                <a:gd name="T6" fmla="*/ 0 w 261"/>
                <a:gd name="T7" fmla="*/ 186 h 187"/>
                <a:gd name="T8" fmla="*/ 0 w 261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87"/>
                <a:gd name="T17" fmla="*/ 261 w 261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87">
                  <a:moveTo>
                    <a:pt x="0" y="0"/>
                  </a:moveTo>
                  <a:lnTo>
                    <a:pt x="260" y="0"/>
                  </a:lnTo>
                  <a:lnTo>
                    <a:pt x="260" y="186"/>
                  </a:lnTo>
                  <a:lnTo>
                    <a:pt x="0" y="186"/>
                  </a:lnTo>
                  <a:lnTo>
                    <a:pt x="0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7" name="Freeform 671"/>
            <p:cNvSpPr>
              <a:spLocks/>
            </p:cNvSpPr>
            <p:nvPr/>
          </p:nvSpPr>
          <p:spPr bwMode="auto">
            <a:xfrm>
              <a:off x="4108" y="1653"/>
              <a:ext cx="385" cy="17"/>
            </a:xfrm>
            <a:custGeom>
              <a:avLst/>
              <a:gdLst>
                <a:gd name="T0" fmla="*/ 10 w 385"/>
                <a:gd name="T1" fmla="*/ 0 h 17"/>
                <a:gd name="T2" fmla="*/ 374 w 385"/>
                <a:gd name="T3" fmla="*/ 0 h 17"/>
                <a:gd name="T4" fmla="*/ 384 w 385"/>
                <a:gd name="T5" fmla="*/ 16 h 17"/>
                <a:gd name="T6" fmla="*/ 0 w 385"/>
                <a:gd name="T7" fmla="*/ 16 h 17"/>
                <a:gd name="T8" fmla="*/ 10 w 38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7"/>
                <a:gd name="T17" fmla="*/ 385 w 38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7">
                  <a:moveTo>
                    <a:pt x="10" y="0"/>
                  </a:moveTo>
                  <a:lnTo>
                    <a:pt x="374" y="0"/>
                  </a:lnTo>
                  <a:lnTo>
                    <a:pt x="384" y="16"/>
                  </a:lnTo>
                  <a:lnTo>
                    <a:pt x="0" y="16"/>
                  </a:lnTo>
                  <a:lnTo>
                    <a:pt x="1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8" name="Freeform 672"/>
            <p:cNvSpPr>
              <a:spLocks/>
            </p:cNvSpPr>
            <p:nvPr/>
          </p:nvSpPr>
          <p:spPr bwMode="auto">
            <a:xfrm>
              <a:off x="4080" y="176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9" name="Freeform 673"/>
            <p:cNvSpPr>
              <a:spLocks/>
            </p:cNvSpPr>
            <p:nvPr/>
          </p:nvSpPr>
          <p:spPr bwMode="auto">
            <a:xfrm>
              <a:off x="4080" y="176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0" name="Freeform 674"/>
            <p:cNvSpPr>
              <a:spLocks/>
            </p:cNvSpPr>
            <p:nvPr/>
          </p:nvSpPr>
          <p:spPr bwMode="auto">
            <a:xfrm>
              <a:off x="4095" y="1773"/>
              <a:ext cx="319" cy="64"/>
            </a:xfrm>
            <a:custGeom>
              <a:avLst/>
              <a:gdLst>
                <a:gd name="T0" fmla="*/ 315 w 319"/>
                <a:gd name="T1" fmla="*/ 0 h 64"/>
                <a:gd name="T2" fmla="*/ 318 w 319"/>
                <a:gd name="T3" fmla="*/ 63 h 64"/>
                <a:gd name="T4" fmla="*/ 0 w 319"/>
                <a:gd name="T5" fmla="*/ 63 h 64"/>
                <a:gd name="T6" fmla="*/ 7 w 319"/>
                <a:gd name="T7" fmla="*/ 0 h 64"/>
                <a:gd name="T8" fmla="*/ 315 w 319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64"/>
                <a:gd name="T17" fmla="*/ 319 w 319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64">
                  <a:moveTo>
                    <a:pt x="315" y="0"/>
                  </a:moveTo>
                  <a:lnTo>
                    <a:pt x="318" y="63"/>
                  </a:lnTo>
                  <a:lnTo>
                    <a:pt x="0" y="63"/>
                  </a:lnTo>
                  <a:lnTo>
                    <a:pt x="7" y="0"/>
                  </a:lnTo>
                  <a:lnTo>
                    <a:pt x="315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1" name="Freeform 675"/>
            <p:cNvSpPr>
              <a:spLocks/>
            </p:cNvSpPr>
            <p:nvPr/>
          </p:nvSpPr>
          <p:spPr bwMode="auto">
            <a:xfrm>
              <a:off x="4420" y="1773"/>
              <a:ext cx="92" cy="64"/>
            </a:xfrm>
            <a:custGeom>
              <a:avLst/>
              <a:gdLst>
                <a:gd name="T0" fmla="*/ 0 w 92"/>
                <a:gd name="T1" fmla="*/ 0 h 64"/>
                <a:gd name="T2" fmla="*/ 84 w 92"/>
                <a:gd name="T3" fmla="*/ 0 h 64"/>
                <a:gd name="T4" fmla="*/ 91 w 92"/>
                <a:gd name="T5" fmla="*/ 63 h 64"/>
                <a:gd name="T6" fmla="*/ 3 w 92"/>
                <a:gd name="T7" fmla="*/ 63 h 64"/>
                <a:gd name="T8" fmla="*/ 0 w 9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4"/>
                <a:gd name="T17" fmla="*/ 92 w 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4">
                  <a:moveTo>
                    <a:pt x="0" y="0"/>
                  </a:moveTo>
                  <a:lnTo>
                    <a:pt x="84" y="0"/>
                  </a:lnTo>
                  <a:lnTo>
                    <a:pt x="91" y="63"/>
                  </a:lnTo>
                  <a:lnTo>
                    <a:pt x="3" y="63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2" name="Freeform 676"/>
            <p:cNvSpPr>
              <a:spLocks/>
            </p:cNvSpPr>
            <p:nvPr/>
          </p:nvSpPr>
          <p:spPr bwMode="auto">
            <a:xfrm>
              <a:off x="4113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3" name="Freeform 677"/>
            <p:cNvSpPr>
              <a:spLocks/>
            </p:cNvSpPr>
            <p:nvPr/>
          </p:nvSpPr>
          <p:spPr bwMode="auto">
            <a:xfrm>
              <a:off x="4134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4" name="Freeform 678"/>
            <p:cNvSpPr>
              <a:spLocks/>
            </p:cNvSpPr>
            <p:nvPr/>
          </p:nvSpPr>
          <p:spPr bwMode="auto">
            <a:xfrm>
              <a:off x="4154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5" name="Freeform 679"/>
            <p:cNvSpPr>
              <a:spLocks/>
            </p:cNvSpPr>
            <p:nvPr/>
          </p:nvSpPr>
          <p:spPr bwMode="auto">
            <a:xfrm>
              <a:off x="4175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6" name="Freeform 680"/>
            <p:cNvSpPr>
              <a:spLocks/>
            </p:cNvSpPr>
            <p:nvPr/>
          </p:nvSpPr>
          <p:spPr bwMode="auto">
            <a:xfrm>
              <a:off x="4196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7" name="Freeform 681"/>
            <p:cNvSpPr>
              <a:spLocks/>
            </p:cNvSpPr>
            <p:nvPr/>
          </p:nvSpPr>
          <p:spPr bwMode="auto">
            <a:xfrm>
              <a:off x="4217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8" name="Freeform 682"/>
            <p:cNvSpPr>
              <a:spLocks/>
            </p:cNvSpPr>
            <p:nvPr/>
          </p:nvSpPr>
          <p:spPr bwMode="auto">
            <a:xfrm>
              <a:off x="4238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9" name="Freeform 683"/>
            <p:cNvSpPr>
              <a:spLocks/>
            </p:cNvSpPr>
            <p:nvPr/>
          </p:nvSpPr>
          <p:spPr bwMode="auto">
            <a:xfrm>
              <a:off x="4258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0" name="Freeform 684"/>
            <p:cNvSpPr>
              <a:spLocks/>
            </p:cNvSpPr>
            <p:nvPr/>
          </p:nvSpPr>
          <p:spPr bwMode="auto">
            <a:xfrm>
              <a:off x="4279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1" name="Freeform 685"/>
            <p:cNvSpPr>
              <a:spLocks/>
            </p:cNvSpPr>
            <p:nvPr/>
          </p:nvSpPr>
          <p:spPr bwMode="auto">
            <a:xfrm>
              <a:off x="4300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2" name="Freeform 686"/>
            <p:cNvSpPr>
              <a:spLocks/>
            </p:cNvSpPr>
            <p:nvPr/>
          </p:nvSpPr>
          <p:spPr bwMode="auto">
            <a:xfrm>
              <a:off x="4321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3" name="Freeform 687"/>
            <p:cNvSpPr>
              <a:spLocks/>
            </p:cNvSpPr>
            <p:nvPr/>
          </p:nvSpPr>
          <p:spPr bwMode="auto">
            <a:xfrm>
              <a:off x="4342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4" name="Freeform 688"/>
            <p:cNvSpPr>
              <a:spLocks/>
            </p:cNvSpPr>
            <p:nvPr/>
          </p:nvSpPr>
          <p:spPr bwMode="auto">
            <a:xfrm>
              <a:off x="4362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5" name="Freeform 689"/>
            <p:cNvSpPr>
              <a:spLocks/>
            </p:cNvSpPr>
            <p:nvPr/>
          </p:nvSpPr>
          <p:spPr bwMode="auto">
            <a:xfrm>
              <a:off x="4383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" name="Freeform 690"/>
            <p:cNvSpPr>
              <a:spLocks/>
            </p:cNvSpPr>
            <p:nvPr/>
          </p:nvSpPr>
          <p:spPr bwMode="auto">
            <a:xfrm>
              <a:off x="4111" y="1787"/>
              <a:ext cx="20" cy="17"/>
            </a:xfrm>
            <a:custGeom>
              <a:avLst/>
              <a:gdLst>
                <a:gd name="T0" fmla="*/ 0 w 20"/>
                <a:gd name="T1" fmla="*/ 16 h 17"/>
                <a:gd name="T2" fmla="*/ 0 w 20"/>
                <a:gd name="T3" fmla="*/ 0 h 17"/>
                <a:gd name="T4" fmla="*/ 19 w 20"/>
                <a:gd name="T5" fmla="*/ 0 h 17"/>
                <a:gd name="T6" fmla="*/ 19 w 20"/>
                <a:gd name="T7" fmla="*/ 16 h 17"/>
                <a:gd name="T8" fmla="*/ 0 w 2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" name="Freeform 691"/>
            <p:cNvSpPr>
              <a:spLocks/>
            </p:cNvSpPr>
            <p:nvPr/>
          </p:nvSpPr>
          <p:spPr bwMode="auto">
            <a:xfrm>
              <a:off x="4106" y="1799"/>
              <a:ext cx="30" cy="17"/>
            </a:xfrm>
            <a:custGeom>
              <a:avLst/>
              <a:gdLst>
                <a:gd name="T0" fmla="*/ 0 w 30"/>
                <a:gd name="T1" fmla="*/ 16 h 17"/>
                <a:gd name="T2" fmla="*/ 0 w 30"/>
                <a:gd name="T3" fmla="*/ 0 h 17"/>
                <a:gd name="T4" fmla="*/ 29 w 30"/>
                <a:gd name="T5" fmla="*/ 0 h 17"/>
                <a:gd name="T6" fmla="*/ 29 w 30"/>
                <a:gd name="T7" fmla="*/ 16 h 17"/>
                <a:gd name="T8" fmla="*/ 0 w 3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7"/>
                <a:gd name="T17" fmla="*/ 30 w 3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7">
                  <a:moveTo>
                    <a:pt x="0" y="16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" name="Freeform 692"/>
            <p:cNvSpPr>
              <a:spLocks/>
            </p:cNvSpPr>
            <p:nvPr/>
          </p:nvSpPr>
          <p:spPr bwMode="auto">
            <a:xfrm>
              <a:off x="4103" y="1812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" name="Freeform 693"/>
            <p:cNvSpPr>
              <a:spLocks/>
            </p:cNvSpPr>
            <p:nvPr/>
          </p:nvSpPr>
          <p:spPr bwMode="auto">
            <a:xfrm>
              <a:off x="4100" y="1824"/>
              <a:ext cx="24" cy="17"/>
            </a:xfrm>
            <a:custGeom>
              <a:avLst/>
              <a:gdLst>
                <a:gd name="T0" fmla="*/ 0 w 24"/>
                <a:gd name="T1" fmla="*/ 16 h 17"/>
                <a:gd name="T2" fmla="*/ 0 w 24"/>
                <a:gd name="T3" fmla="*/ 0 h 17"/>
                <a:gd name="T4" fmla="*/ 23 w 24"/>
                <a:gd name="T5" fmla="*/ 0 h 17"/>
                <a:gd name="T6" fmla="*/ 23 w 24"/>
                <a:gd name="T7" fmla="*/ 16 h 17"/>
                <a:gd name="T8" fmla="*/ 0 w 2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7"/>
                <a:gd name="T17" fmla="*/ 24 w 2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7">
                  <a:moveTo>
                    <a:pt x="0" y="16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" name="Freeform 694"/>
            <p:cNvSpPr>
              <a:spLocks/>
            </p:cNvSpPr>
            <p:nvPr/>
          </p:nvSpPr>
          <p:spPr bwMode="auto">
            <a:xfrm>
              <a:off x="4129" y="1824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" name="Freeform 695"/>
            <p:cNvSpPr>
              <a:spLocks/>
            </p:cNvSpPr>
            <p:nvPr/>
          </p:nvSpPr>
          <p:spPr bwMode="auto">
            <a:xfrm>
              <a:off x="4427" y="1824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" name="Freeform 696"/>
            <p:cNvSpPr>
              <a:spLocks/>
            </p:cNvSpPr>
            <p:nvPr/>
          </p:nvSpPr>
          <p:spPr bwMode="auto">
            <a:xfrm>
              <a:off x="4491" y="1809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" name="Freeform 697"/>
            <p:cNvSpPr>
              <a:spLocks/>
            </p:cNvSpPr>
            <p:nvPr/>
          </p:nvSpPr>
          <p:spPr bwMode="auto">
            <a:xfrm>
              <a:off x="4140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" name="Freeform 698"/>
            <p:cNvSpPr>
              <a:spLocks/>
            </p:cNvSpPr>
            <p:nvPr/>
          </p:nvSpPr>
          <p:spPr bwMode="auto">
            <a:xfrm>
              <a:off x="4161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" name="Freeform 699"/>
            <p:cNvSpPr>
              <a:spLocks/>
            </p:cNvSpPr>
            <p:nvPr/>
          </p:nvSpPr>
          <p:spPr bwMode="auto">
            <a:xfrm>
              <a:off x="4182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" name="Freeform 700"/>
            <p:cNvSpPr>
              <a:spLocks/>
            </p:cNvSpPr>
            <p:nvPr/>
          </p:nvSpPr>
          <p:spPr bwMode="auto">
            <a:xfrm>
              <a:off x="4203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" name="Freeform 701"/>
            <p:cNvSpPr>
              <a:spLocks/>
            </p:cNvSpPr>
            <p:nvPr/>
          </p:nvSpPr>
          <p:spPr bwMode="auto">
            <a:xfrm>
              <a:off x="4224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" name="Freeform 702"/>
            <p:cNvSpPr>
              <a:spLocks/>
            </p:cNvSpPr>
            <p:nvPr/>
          </p:nvSpPr>
          <p:spPr bwMode="auto">
            <a:xfrm>
              <a:off x="4244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" name="Freeform 703"/>
            <p:cNvSpPr>
              <a:spLocks/>
            </p:cNvSpPr>
            <p:nvPr/>
          </p:nvSpPr>
          <p:spPr bwMode="auto">
            <a:xfrm>
              <a:off x="4265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" name="Freeform 704"/>
            <p:cNvSpPr>
              <a:spLocks/>
            </p:cNvSpPr>
            <p:nvPr/>
          </p:nvSpPr>
          <p:spPr bwMode="auto">
            <a:xfrm>
              <a:off x="4286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" name="Freeform 705"/>
            <p:cNvSpPr>
              <a:spLocks/>
            </p:cNvSpPr>
            <p:nvPr/>
          </p:nvSpPr>
          <p:spPr bwMode="auto">
            <a:xfrm>
              <a:off x="4307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" name="Freeform 706"/>
            <p:cNvSpPr>
              <a:spLocks/>
            </p:cNvSpPr>
            <p:nvPr/>
          </p:nvSpPr>
          <p:spPr bwMode="auto">
            <a:xfrm>
              <a:off x="4328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" name="Freeform 707"/>
            <p:cNvSpPr>
              <a:spLocks/>
            </p:cNvSpPr>
            <p:nvPr/>
          </p:nvSpPr>
          <p:spPr bwMode="auto">
            <a:xfrm>
              <a:off x="4369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" name="Freeform 708"/>
            <p:cNvSpPr>
              <a:spLocks/>
            </p:cNvSpPr>
            <p:nvPr/>
          </p:nvSpPr>
          <p:spPr bwMode="auto">
            <a:xfrm>
              <a:off x="4143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" name="Freeform 709"/>
            <p:cNvSpPr>
              <a:spLocks/>
            </p:cNvSpPr>
            <p:nvPr/>
          </p:nvSpPr>
          <p:spPr bwMode="auto">
            <a:xfrm>
              <a:off x="4164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" name="Freeform 710"/>
            <p:cNvSpPr>
              <a:spLocks/>
            </p:cNvSpPr>
            <p:nvPr/>
          </p:nvSpPr>
          <p:spPr bwMode="auto">
            <a:xfrm>
              <a:off x="4185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" name="Freeform 711"/>
            <p:cNvSpPr>
              <a:spLocks/>
            </p:cNvSpPr>
            <p:nvPr/>
          </p:nvSpPr>
          <p:spPr bwMode="auto">
            <a:xfrm>
              <a:off x="4206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" name="Freeform 712"/>
            <p:cNvSpPr>
              <a:spLocks/>
            </p:cNvSpPr>
            <p:nvPr/>
          </p:nvSpPr>
          <p:spPr bwMode="auto">
            <a:xfrm>
              <a:off x="4227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" name="Freeform 713"/>
            <p:cNvSpPr>
              <a:spLocks/>
            </p:cNvSpPr>
            <p:nvPr/>
          </p:nvSpPr>
          <p:spPr bwMode="auto">
            <a:xfrm>
              <a:off x="4248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" name="Freeform 714"/>
            <p:cNvSpPr>
              <a:spLocks/>
            </p:cNvSpPr>
            <p:nvPr/>
          </p:nvSpPr>
          <p:spPr bwMode="auto">
            <a:xfrm>
              <a:off x="4269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" name="Freeform 715"/>
            <p:cNvSpPr>
              <a:spLocks/>
            </p:cNvSpPr>
            <p:nvPr/>
          </p:nvSpPr>
          <p:spPr bwMode="auto">
            <a:xfrm>
              <a:off x="4290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" name="Freeform 716"/>
            <p:cNvSpPr>
              <a:spLocks/>
            </p:cNvSpPr>
            <p:nvPr/>
          </p:nvSpPr>
          <p:spPr bwMode="auto">
            <a:xfrm>
              <a:off x="4311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" name="Freeform 717"/>
            <p:cNvSpPr>
              <a:spLocks/>
            </p:cNvSpPr>
            <p:nvPr/>
          </p:nvSpPr>
          <p:spPr bwMode="auto">
            <a:xfrm>
              <a:off x="4332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" name="Freeform 718"/>
            <p:cNvSpPr>
              <a:spLocks/>
            </p:cNvSpPr>
            <p:nvPr/>
          </p:nvSpPr>
          <p:spPr bwMode="auto">
            <a:xfrm>
              <a:off x="4353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" name="Freeform 719"/>
            <p:cNvSpPr>
              <a:spLocks/>
            </p:cNvSpPr>
            <p:nvPr/>
          </p:nvSpPr>
          <p:spPr bwMode="auto">
            <a:xfrm>
              <a:off x="4148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" name="Freeform 720"/>
            <p:cNvSpPr>
              <a:spLocks/>
            </p:cNvSpPr>
            <p:nvPr/>
          </p:nvSpPr>
          <p:spPr bwMode="auto">
            <a:xfrm>
              <a:off x="4169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7" name="Freeform 721"/>
            <p:cNvSpPr>
              <a:spLocks/>
            </p:cNvSpPr>
            <p:nvPr/>
          </p:nvSpPr>
          <p:spPr bwMode="auto">
            <a:xfrm>
              <a:off x="4190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8" name="Freeform 722"/>
            <p:cNvSpPr>
              <a:spLocks/>
            </p:cNvSpPr>
            <p:nvPr/>
          </p:nvSpPr>
          <p:spPr bwMode="auto">
            <a:xfrm>
              <a:off x="4212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9" name="Freeform 723"/>
            <p:cNvSpPr>
              <a:spLocks/>
            </p:cNvSpPr>
            <p:nvPr/>
          </p:nvSpPr>
          <p:spPr bwMode="auto">
            <a:xfrm>
              <a:off x="4233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0" name="Freeform 724"/>
            <p:cNvSpPr>
              <a:spLocks/>
            </p:cNvSpPr>
            <p:nvPr/>
          </p:nvSpPr>
          <p:spPr bwMode="auto">
            <a:xfrm>
              <a:off x="4254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1" name="Freeform 725"/>
            <p:cNvSpPr>
              <a:spLocks/>
            </p:cNvSpPr>
            <p:nvPr/>
          </p:nvSpPr>
          <p:spPr bwMode="auto">
            <a:xfrm>
              <a:off x="4275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2" name="Freeform 726"/>
            <p:cNvSpPr>
              <a:spLocks/>
            </p:cNvSpPr>
            <p:nvPr/>
          </p:nvSpPr>
          <p:spPr bwMode="auto">
            <a:xfrm>
              <a:off x="4297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3" name="Freeform 727"/>
            <p:cNvSpPr>
              <a:spLocks/>
            </p:cNvSpPr>
            <p:nvPr/>
          </p:nvSpPr>
          <p:spPr bwMode="auto">
            <a:xfrm>
              <a:off x="4318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4" name="Freeform 728"/>
            <p:cNvSpPr>
              <a:spLocks/>
            </p:cNvSpPr>
            <p:nvPr/>
          </p:nvSpPr>
          <p:spPr bwMode="auto">
            <a:xfrm>
              <a:off x="4339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5" name="Freeform 729"/>
            <p:cNvSpPr>
              <a:spLocks/>
            </p:cNvSpPr>
            <p:nvPr/>
          </p:nvSpPr>
          <p:spPr bwMode="auto">
            <a:xfrm>
              <a:off x="4360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6" name="Freeform 730"/>
            <p:cNvSpPr>
              <a:spLocks/>
            </p:cNvSpPr>
            <p:nvPr/>
          </p:nvSpPr>
          <p:spPr bwMode="auto">
            <a:xfrm>
              <a:off x="4386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7" name="Freeform 731"/>
            <p:cNvSpPr>
              <a:spLocks/>
            </p:cNvSpPr>
            <p:nvPr/>
          </p:nvSpPr>
          <p:spPr bwMode="auto">
            <a:xfrm>
              <a:off x="4323" y="182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8" name="Freeform 732"/>
            <p:cNvSpPr>
              <a:spLocks/>
            </p:cNvSpPr>
            <p:nvPr/>
          </p:nvSpPr>
          <p:spPr bwMode="auto">
            <a:xfrm>
              <a:off x="4345" y="182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9" name="Freeform 733"/>
            <p:cNvSpPr>
              <a:spLocks/>
            </p:cNvSpPr>
            <p:nvPr/>
          </p:nvSpPr>
          <p:spPr bwMode="auto">
            <a:xfrm>
              <a:off x="4366" y="182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0" name="Freeform 734"/>
            <p:cNvSpPr>
              <a:spLocks/>
            </p:cNvSpPr>
            <p:nvPr/>
          </p:nvSpPr>
          <p:spPr bwMode="auto">
            <a:xfrm>
              <a:off x="4388" y="182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1" name="Freeform 735"/>
            <p:cNvSpPr>
              <a:spLocks/>
            </p:cNvSpPr>
            <p:nvPr/>
          </p:nvSpPr>
          <p:spPr bwMode="auto">
            <a:xfrm>
              <a:off x="4174" y="1824"/>
              <a:ext cx="144" cy="17"/>
            </a:xfrm>
            <a:custGeom>
              <a:avLst/>
              <a:gdLst>
                <a:gd name="T0" fmla="*/ 0 w 144"/>
                <a:gd name="T1" fmla="*/ 16 h 17"/>
                <a:gd name="T2" fmla="*/ 0 w 144"/>
                <a:gd name="T3" fmla="*/ 0 h 17"/>
                <a:gd name="T4" fmla="*/ 143 w 144"/>
                <a:gd name="T5" fmla="*/ 0 h 17"/>
                <a:gd name="T6" fmla="*/ 143 w 144"/>
                <a:gd name="T7" fmla="*/ 16 h 17"/>
                <a:gd name="T8" fmla="*/ 0 w 14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7"/>
                <a:gd name="T17" fmla="*/ 144 w 14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7">
                  <a:moveTo>
                    <a:pt x="0" y="16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2" name="Freeform 736"/>
            <p:cNvSpPr>
              <a:spLocks/>
            </p:cNvSpPr>
            <p:nvPr/>
          </p:nvSpPr>
          <p:spPr bwMode="auto">
            <a:xfrm>
              <a:off x="4424" y="1775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3" name="Freeform 737"/>
            <p:cNvSpPr>
              <a:spLocks/>
            </p:cNvSpPr>
            <p:nvPr/>
          </p:nvSpPr>
          <p:spPr bwMode="auto">
            <a:xfrm>
              <a:off x="4445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4" name="Freeform 738"/>
            <p:cNvSpPr>
              <a:spLocks/>
            </p:cNvSpPr>
            <p:nvPr/>
          </p:nvSpPr>
          <p:spPr bwMode="auto">
            <a:xfrm>
              <a:off x="4465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5" name="Freeform 739"/>
            <p:cNvSpPr>
              <a:spLocks/>
            </p:cNvSpPr>
            <p:nvPr/>
          </p:nvSpPr>
          <p:spPr bwMode="auto">
            <a:xfrm>
              <a:off x="4486" y="177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6" name="Freeform 740"/>
            <p:cNvSpPr>
              <a:spLocks/>
            </p:cNvSpPr>
            <p:nvPr/>
          </p:nvSpPr>
          <p:spPr bwMode="auto">
            <a:xfrm>
              <a:off x="4487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7" name="Freeform 741"/>
            <p:cNvSpPr>
              <a:spLocks/>
            </p:cNvSpPr>
            <p:nvPr/>
          </p:nvSpPr>
          <p:spPr bwMode="auto">
            <a:xfrm>
              <a:off x="4467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8" name="Freeform 742"/>
            <p:cNvSpPr>
              <a:spLocks/>
            </p:cNvSpPr>
            <p:nvPr/>
          </p:nvSpPr>
          <p:spPr bwMode="auto">
            <a:xfrm>
              <a:off x="4446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9" name="Freeform 743"/>
            <p:cNvSpPr>
              <a:spLocks/>
            </p:cNvSpPr>
            <p:nvPr/>
          </p:nvSpPr>
          <p:spPr bwMode="auto">
            <a:xfrm>
              <a:off x="4425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0" name="Freeform 744"/>
            <p:cNvSpPr>
              <a:spLocks/>
            </p:cNvSpPr>
            <p:nvPr/>
          </p:nvSpPr>
          <p:spPr bwMode="auto">
            <a:xfrm>
              <a:off x="4425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1" name="Freeform 745"/>
            <p:cNvSpPr>
              <a:spLocks/>
            </p:cNvSpPr>
            <p:nvPr/>
          </p:nvSpPr>
          <p:spPr bwMode="auto">
            <a:xfrm>
              <a:off x="4447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2" name="Freeform 746"/>
            <p:cNvSpPr>
              <a:spLocks/>
            </p:cNvSpPr>
            <p:nvPr/>
          </p:nvSpPr>
          <p:spPr bwMode="auto">
            <a:xfrm>
              <a:off x="4469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3" name="Freeform 747"/>
            <p:cNvSpPr>
              <a:spLocks/>
            </p:cNvSpPr>
            <p:nvPr/>
          </p:nvSpPr>
          <p:spPr bwMode="auto">
            <a:xfrm>
              <a:off x="4488" y="179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4" name="Freeform 748"/>
            <p:cNvSpPr>
              <a:spLocks/>
            </p:cNvSpPr>
            <p:nvPr/>
          </p:nvSpPr>
          <p:spPr bwMode="auto">
            <a:xfrm>
              <a:off x="4470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5" name="Freeform 749"/>
            <p:cNvSpPr>
              <a:spLocks/>
            </p:cNvSpPr>
            <p:nvPr/>
          </p:nvSpPr>
          <p:spPr bwMode="auto">
            <a:xfrm>
              <a:off x="4448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6" name="Freeform 750"/>
            <p:cNvSpPr>
              <a:spLocks/>
            </p:cNvSpPr>
            <p:nvPr/>
          </p:nvSpPr>
          <p:spPr bwMode="auto">
            <a:xfrm>
              <a:off x="4426" y="181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7" name="Freeform 751"/>
            <p:cNvSpPr>
              <a:spLocks/>
            </p:cNvSpPr>
            <p:nvPr/>
          </p:nvSpPr>
          <p:spPr bwMode="auto">
            <a:xfrm>
              <a:off x="4472" y="182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8" name="Freeform 752"/>
            <p:cNvSpPr>
              <a:spLocks/>
            </p:cNvSpPr>
            <p:nvPr/>
          </p:nvSpPr>
          <p:spPr bwMode="auto">
            <a:xfrm>
              <a:off x="4427" y="1821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9" name="Freeform 753"/>
            <p:cNvSpPr>
              <a:spLocks/>
            </p:cNvSpPr>
            <p:nvPr/>
          </p:nvSpPr>
          <p:spPr bwMode="auto">
            <a:xfrm>
              <a:off x="4491" y="1806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0" name="Freeform 754"/>
            <p:cNvSpPr>
              <a:spLocks/>
            </p:cNvSpPr>
            <p:nvPr/>
          </p:nvSpPr>
          <p:spPr bwMode="auto">
            <a:xfrm>
              <a:off x="4423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1" name="Freeform 755"/>
            <p:cNvSpPr>
              <a:spLocks/>
            </p:cNvSpPr>
            <p:nvPr/>
          </p:nvSpPr>
          <p:spPr bwMode="auto">
            <a:xfrm>
              <a:off x="4444" y="177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2" name="Freeform 756"/>
            <p:cNvSpPr>
              <a:spLocks/>
            </p:cNvSpPr>
            <p:nvPr/>
          </p:nvSpPr>
          <p:spPr bwMode="auto">
            <a:xfrm>
              <a:off x="4465" y="177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3" name="Freeform 757"/>
            <p:cNvSpPr>
              <a:spLocks/>
            </p:cNvSpPr>
            <p:nvPr/>
          </p:nvSpPr>
          <p:spPr bwMode="auto">
            <a:xfrm>
              <a:off x="4486" y="177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4" name="Freeform 758"/>
            <p:cNvSpPr>
              <a:spLocks/>
            </p:cNvSpPr>
            <p:nvPr/>
          </p:nvSpPr>
          <p:spPr bwMode="auto">
            <a:xfrm>
              <a:off x="4487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5" name="Freeform 759"/>
            <p:cNvSpPr>
              <a:spLocks/>
            </p:cNvSpPr>
            <p:nvPr/>
          </p:nvSpPr>
          <p:spPr bwMode="auto">
            <a:xfrm>
              <a:off x="4466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6" name="Freeform 760"/>
            <p:cNvSpPr>
              <a:spLocks/>
            </p:cNvSpPr>
            <p:nvPr/>
          </p:nvSpPr>
          <p:spPr bwMode="auto">
            <a:xfrm>
              <a:off x="4445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7" name="Freeform 761"/>
            <p:cNvSpPr>
              <a:spLocks/>
            </p:cNvSpPr>
            <p:nvPr/>
          </p:nvSpPr>
          <p:spPr bwMode="auto">
            <a:xfrm>
              <a:off x="4424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8" name="Freeform 762"/>
            <p:cNvSpPr>
              <a:spLocks/>
            </p:cNvSpPr>
            <p:nvPr/>
          </p:nvSpPr>
          <p:spPr bwMode="auto">
            <a:xfrm>
              <a:off x="4425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9" name="Freeform 763"/>
            <p:cNvSpPr>
              <a:spLocks/>
            </p:cNvSpPr>
            <p:nvPr/>
          </p:nvSpPr>
          <p:spPr bwMode="auto">
            <a:xfrm>
              <a:off x="4446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0" name="Freeform 764"/>
            <p:cNvSpPr>
              <a:spLocks/>
            </p:cNvSpPr>
            <p:nvPr/>
          </p:nvSpPr>
          <p:spPr bwMode="auto">
            <a:xfrm>
              <a:off x="4468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1" name="Freeform 765"/>
            <p:cNvSpPr>
              <a:spLocks/>
            </p:cNvSpPr>
            <p:nvPr/>
          </p:nvSpPr>
          <p:spPr bwMode="auto">
            <a:xfrm>
              <a:off x="4487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2" name="Freeform 766"/>
            <p:cNvSpPr>
              <a:spLocks/>
            </p:cNvSpPr>
            <p:nvPr/>
          </p:nvSpPr>
          <p:spPr bwMode="auto">
            <a:xfrm>
              <a:off x="4470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3" name="Freeform 767"/>
            <p:cNvSpPr>
              <a:spLocks/>
            </p:cNvSpPr>
            <p:nvPr/>
          </p:nvSpPr>
          <p:spPr bwMode="auto">
            <a:xfrm>
              <a:off x="4448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4" name="Freeform 768"/>
            <p:cNvSpPr>
              <a:spLocks/>
            </p:cNvSpPr>
            <p:nvPr/>
          </p:nvSpPr>
          <p:spPr bwMode="auto">
            <a:xfrm>
              <a:off x="4426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5" name="Freeform 769"/>
            <p:cNvSpPr>
              <a:spLocks/>
            </p:cNvSpPr>
            <p:nvPr/>
          </p:nvSpPr>
          <p:spPr bwMode="auto">
            <a:xfrm>
              <a:off x="4471" y="182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6" name="Freeform 770"/>
            <p:cNvSpPr>
              <a:spLocks/>
            </p:cNvSpPr>
            <p:nvPr/>
          </p:nvSpPr>
          <p:spPr bwMode="auto">
            <a:xfrm>
              <a:off x="4379" y="1788"/>
              <a:ext cx="24" cy="19"/>
            </a:xfrm>
            <a:custGeom>
              <a:avLst/>
              <a:gdLst>
                <a:gd name="T0" fmla="*/ 9 w 24"/>
                <a:gd name="T1" fmla="*/ 0 h 19"/>
                <a:gd name="T2" fmla="*/ 23 w 24"/>
                <a:gd name="T3" fmla="*/ 0 h 19"/>
                <a:gd name="T4" fmla="*/ 23 w 24"/>
                <a:gd name="T5" fmla="*/ 18 h 19"/>
                <a:gd name="T6" fmla="*/ 0 w 24"/>
                <a:gd name="T7" fmla="*/ 18 h 19"/>
                <a:gd name="T8" fmla="*/ 0 w 24"/>
                <a:gd name="T9" fmla="*/ 10 h 19"/>
                <a:gd name="T10" fmla="*/ 9 w 24"/>
                <a:gd name="T11" fmla="*/ 10 h 19"/>
                <a:gd name="T12" fmla="*/ 9 w 24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9"/>
                <a:gd name="T23" fmla="*/ 24 w 2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9">
                  <a:moveTo>
                    <a:pt x="9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7" name="Freeform 771"/>
            <p:cNvSpPr>
              <a:spLocks/>
            </p:cNvSpPr>
            <p:nvPr/>
          </p:nvSpPr>
          <p:spPr bwMode="auto">
            <a:xfrm>
              <a:off x="4348" y="178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8" name="Freeform 772"/>
            <p:cNvSpPr>
              <a:spLocks/>
            </p:cNvSpPr>
            <p:nvPr/>
          </p:nvSpPr>
          <p:spPr bwMode="auto">
            <a:xfrm>
              <a:off x="4112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9" name="Freeform 773"/>
            <p:cNvSpPr>
              <a:spLocks/>
            </p:cNvSpPr>
            <p:nvPr/>
          </p:nvSpPr>
          <p:spPr bwMode="auto">
            <a:xfrm>
              <a:off x="4133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0" name="Freeform 774"/>
            <p:cNvSpPr>
              <a:spLocks/>
            </p:cNvSpPr>
            <p:nvPr/>
          </p:nvSpPr>
          <p:spPr bwMode="auto">
            <a:xfrm>
              <a:off x="4154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1" name="Freeform 775"/>
            <p:cNvSpPr>
              <a:spLocks/>
            </p:cNvSpPr>
            <p:nvPr/>
          </p:nvSpPr>
          <p:spPr bwMode="auto">
            <a:xfrm>
              <a:off x="4175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2" name="Freeform 776"/>
            <p:cNvSpPr>
              <a:spLocks/>
            </p:cNvSpPr>
            <p:nvPr/>
          </p:nvSpPr>
          <p:spPr bwMode="auto">
            <a:xfrm>
              <a:off x="4195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3" name="Freeform 777"/>
            <p:cNvSpPr>
              <a:spLocks/>
            </p:cNvSpPr>
            <p:nvPr/>
          </p:nvSpPr>
          <p:spPr bwMode="auto">
            <a:xfrm>
              <a:off x="4216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4" name="Freeform 778"/>
            <p:cNvSpPr>
              <a:spLocks/>
            </p:cNvSpPr>
            <p:nvPr/>
          </p:nvSpPr>
          <p:spPr bwMode="auto">
            <a:xfrm>
              <a:off x="4237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5" name="Freeform 779"/>
            <p:cNvSpPr>
              <a:spLocks/>
            </p:cNvSpPr>
            <p:nvPr/>
          </p:nvSpPr>
          <p:spPr bwMode="auto">
            <a:xfrm>
              <a:off x="4258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6" name="Freeform 780"/>
            <p:cNvSpPr>
              <a:spLocks/>
            </p:cNvSpPr>
            <p:nvPr/>
          </p:nvSpPr>
          <p:spPr bwMode="auto">
            <a:xfrm>
              <a:off x="4278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7" name="Freeform 781"/>
            <p:cNvSpPr>
              <a:spLocks/>
            </p:cNvSpPr>
            <p:nvPr/>
          </p:nvSpPr>
          <p:spPr bwMode="auto">
            <a:xfrm>
              <a:off x="4299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8" name="Freeform 782"/>
            <p:cNvSpPr>
              <a:spLocks/>
            </p:cNvSpPr>
            <p:nvPr/>
          </p:nvSpPr>
          <p:spPr bwMode="auto">
            <a:xfrm>
              <a:off x="4320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9" name="Freeform 783"/>
            <p:cNvSpPr>
              <a:spLocks/>
            </p:cNvSpPr>
            <p:nvPr/>
          </p:nvSpPr>
          <p:spPr bwMode="auto">
            <a:xfrm>
              <a:off x="4341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0" name="Freeform 784"/>
            <p:cNvSpPr>
              <a:spLocks/>
            </p:cNvSpPr>
            <p:nvPr/>
          </p:nvSpPr>
          <p:spPr bwMode="auto">
            <a:xfrm>
              <a:off x="4362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1" name="Freeform 785"/>
            <p:cNvSpPr>
              <a:spLocks/>
            </p:cNvSpPr>
            <p:nvPr/>
          </p:nvSpPr>
          <p:spPr bwMode="auto">
            <a:xfrm>
              <a:off x="4382" y="17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2" name="Freeform 786"/>
            <p:cNvSpPr>
              <a:spLocks/>
            </p:cNvSpPr>
            <p:nvPr/>
          </p:nvSpPr>
          <p:spPr bwMode="auto">
            <a:xfrm>
              <a:off x="4110" y="1784"/>
              <a:ext cx="21" cy="17"/>
            </a:xfrm>
            <a:custGeom>
              <a:avLst/>
              <a:gdLst>
                <a:gd name="T0" fmla="*/ 0 w 21"/>
                <a:gd name="T1" fmla="*/ 16 h 17"/>
                <a:gd name="T2" fmla="*/ 0 w 21"/>
                <a:gd name="T3" fmla="*/ 0 h 17"/>
                <a:gd name="T4" fmla="*/ 20 w 21"/>
                <a:gd name="T5" fmla="*/ 0 h 17"/>
                <a:gd name="T6" fmla="*/ 20 w 21"/>
                <a:gd name="T7" fmla="*/ 16 h 17"/>
                <a:gd name="T8" fmla="*/ 0 w 2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1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3" name="Freeform 787"/>
            <p:cNvSpPr>
              <a:spLocks/>
            </p:cNvSpPr>
            <p:nvPr/>
          </p:nvSpPr>
          <p:spPr bwMode="auto">
            <a:xfrm>
              <a:off x="4105" y="1796"/>
              <a:ext cx="31" cy="17"/>
            </a:xfrm>
            <a:custGeom>
              <a:avLst/>
              <a:gdLst>
                <a:gd name="T0" fmla="*/ 0 w 31"/>
                <a:gd name="T1" fmla="*/ 16 h 17"/>
                <a:gd name="T2" fmla="*/ 0 w 31"/>
                <a:gd name="T3" fmla="*/ 0 h 17"/>
                <a:gd name="T4" fmla="*/ 30 w 31"/>
                <a:gd name="T5" fmla="*/ 0 h 17"/>
                <a:gd name="T6" fmla="*/ 30 w 31"/>
                <a:gd name="T7" fmla="*/ 16 h 17"/>
                <a:gd name="T8" fmla="*/ 0 w 3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0" y="1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4" name="Freeform 788"/>
            <p:cNvSpPr>
              <a:spLocks/>
            </p:cNvSpPr>
            <p:nvPr/>
          </p:nvSpPr>
          <p:spPr bwMode="auto">
            <a:xfrm>
              <a:off x="4102" y="1809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5" name="Freeform 789"/>
            <p:cNvSpPr>
              <a:spLocks/>
            </p:cNvSpPr>
            <p:nvPr/>
          </p:nvSpPr>
          <p:spPr bwMode="auto">
            <a:xfrm>
              <a:off x="4099" y="1821"/>
              <a:ext cx="25" cy="17"/>
            </a:xfrm>
            <a:custGeom>
              <a:avLst/>
              <a:gdLst>
                <a:gd name="T0" fmla="*/ 0 w 25"/>
                <a:gd name="T1" fmla="*/ 16 h 17"/>
                <a:gd name="T2" fmla="*/ 0 w 25"/>
                <a:gd name="T3" fmla="*/ 0 h 17"/>
                <a:gd name="T4" fmla="*/ 24 w 25"/>
                <a:gd name="T5" fmla="*/ 0 h 17"/>
                <a:gd name="T6" fmla="*/ 24 w 25"/>
                <a:gd name="T7" fmla="*/ 16 h 17"/>
                <a:gd name="T8" fmla="*/ 0 w 2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0" y="16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6" name="Freeform 790"/>
            <p:cNvSpPr>
              <a:spLocks/>
            </p:cNvSpPr>
            <p:nvPr/>
          </p:nvSpPr>
          <p:spPr bwMode="auto">
            <a:xfrm>
              <a:off x="4128" y="1821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7" name="Freeform 791"/>
            <p:cNvSpPr>
              <a:spLocks/>
            </p:cNvSpPr>
            <p:nvPr/>
          </p:nvSpPr>
          <p:spPr bwMode="auto">
            <a:xfrm>
              <a:off x="4139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" name="Freeform 792"/>
            <p:cNvSpPr>
              <a:spLocks/>
            </p:cNvSpPr>
            <p:nvPr/>
          </p:nvSpPr>
          <p:spPr bwMode="auto">
            <a:xfrm>
              <a:off x="4160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" name="Freeform 793"/>
            <p:cNvSpPr>
              <a:spLocks/>
            </p:cNvSpPr>
            <p:nvPr/>
          </p:nvSpPr>
          <p:spPr bwMode="auto">
            <a:xfrm>
              <a:off x="4181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" name="Freeform 794"/>
            <p:cNvSpPr>
              <a:spLocks/>
            </p:cNvSpPr>
            <p:nvPr/>
          </p:nvSpPr>
          <p:spPr bwMode="auto">
            <a:xfrm>
              <a:off x="4202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" name="Freeform 795"/>
            <p:cNvSpPr>
              <a:spLocks/>
            </p:cNvSpPr>
            <p:nvPr/>
          </p:nvSpPr>
          <p:spPr bwMode="auto">
            <a:xfrm>
              <a:off x="4223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" name="Freeform 796"/>
            <p:cNvSpPr>
              <a:spLocks/>
            </p:cNvSpPr>
            <p:nvPr/>
          </p:nvSpPr>
          <p:spPr bwMode="auto">
            <a:xfrm>
              <a:off x="4244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" name="Freeform 797"/>
            <p:cNvSpPr>
              <a:spLocks/>
            </p:cNvSpPr>
            <p:nvPr/>
          </p:nvSpPr>
          <p:spPr bwMode="auto">
            <a:xfrm>
              <a:off x="4264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" name="Freeform 798"/>
            <p:cNvSpPr>
              <a:spLocks/>
            </p:cNvSpPr>
            <p:nvPr/>
          </p:nvSpPr>
          <p:spPr bwMode="auto">
            <a:xfrm>
              <a:off x="4285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" name="Freeform 799"/>
            <p:cNvSpPr>
              <a:spLocks/>
            </p:cNvSpPr>
            <p:nvPr/>
          </p:nvSpPr>
          <p:spPr bwMode="auto">
            <a:xfrm>
              <a:off x="4306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" name="Freeform 800"/>
            <p:cNvSpPr>
              <a:spLocks/>
            </p:cNvSpPr>
            <p:nvPr/>
          </p:nvSpPr>
          <p:spPr bwMode="auto">
            <a:xfrm>
              <a:off x="4327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" name="Freeform 801"/>
            <p:cNvSpPr>
              <a:spLocks/>
            </p:cNvSpPr>
            <p:nvPr/>
          </p:nvSpPr>
          <p:spPr bwMode="auto">
            <a:xfrm>
              <a:off x="4368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" name="Freeform 802"/>
            <p:cNvSpPr>
              <a:spLocks/>
            </p:cNvSpPr>
            <p:nvPr/>
          </p:nvSpPr>
          <p:spPr bwMode="auto">
            <a:xfrm>
              <a:off x="4142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" name="Freeform 803"/>
            <p:cNvSpPr>
              <a:spLocks/>
            </p:cNvSpPr>
            <p:nvPr/>
          </p:nvSpPr>
          <p:spPr bwMode="auto">
            <a:xfrm>
              <a:off x="4163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0" name="Freeform 804"/>
            <p:cNvSpPr>
              <a:spLocks/>
            </p:cNvSpPr>
            <p:nvPr/>
          </p:nvSpPr>
          <p:spPr bwMode="auto">
            <a:xfrm>
              <a:off x="4184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1" name="Freeform 805"/>
            <p:cNvSpPr>
              <a:spLocks/>
            </p:cNvSpPr>
            <p:nvPr/>
          </p:nvSpPr>
          <p:spPr bwMode="auto">
            <a:xfrm>
              <a:off x="4205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2" name="Freeform 806"/>
            <p:cNvSpPr>
              <a:spLocks/>
            </p:cNvSpPr>
            <p:nvPr/>
          </p:nvSpPr>
          <p:spPr bwMode="auto">
            <a:xfrm>
              <a:off x="4226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3" name="Freeform 807"/>
            <p:cNvSpPr>
              <a:spLocks/>
            </p:cNvSpPr>
            <p:nvPr/>
          </p:nvSpPr>
          <p:spPr bwMode="auto">
            <a:xfrm>
              <a:off x="4247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4" name="Freeform 808"/>
            <p:cNvSpPr>
              <a:spLocks/>
            </p:cNvSpPr>
            <p:nvPr/>
          </p:nvSpPr>
          <p:spPr bwMode="auto">
            <a:xfrm>
              <a:off x="4268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5" name="Freeform 809"/>
            <p:cNvSpPr>
              <a:spLocks/>
            </p:cNvSpPr>
            <p:nvPr/>
          </p:nvSpPr>
          <p:spPr bwMode="auto">
            <a:xfrm>
              <a:off x="4290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6" name="Freeform 810"/>
            <p:cNvSpPr>
              <a:spLocks/>
            </p:cNvSpPr>
            <p:nvPr/>
          </p:nvSpPr>
          <p:spPr bwMode="auto">
            <a:xfrm>
              <a:off x="4310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7" name="Freeform 811"/>
            <p:cNvSpPr>
              <a:spLocks/>
            </p:cNvSpPr>
            <p:nvPr/>
          </p:nvSpPr>
          <p:spPr bwMode="auto">
            <a:xfrm>
              <a:off x="4332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8" name="Freeform 812"/>
            <p:cNvSpPr>
              <a:spLocks/>
            </p:cNvSpPr>
            <p:nvPr/>
          </p:nvSpPr>
          <p:spPr bwMode="auto">
            <a:xfrm>
              <a:off x="4353" y="179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9" name="Freeform 813"/>
            <p:cNvSpPr>
              <a:spLocks/>
            </p:cNvSpPr>
            <p:nvPr/>
          </p:nvSpPr>
          <p:spPr bwMode="auto">
            <a:xfrm>
              <a:off x="4147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0" name="Freeform 814"/>
            <p:cNvSpPr>
              <a:spLocks/>
            </p:cNvSpPr>
            <p:nvPr/>
          </p:nvSpPr>
          <p:spPr bwMode="auto">
            <a:xfrm>
              <a:off x="4168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1" name="Freeform 815"/>
            <p:cNvSpPr>
              <a:spLocks/>
            </p:cNvSpPr>
            <p:nvPr/>
          </p:nvSpPr>
          <p:spPr bwMode="auto">
            <a:xfrm>
              <a:off x="4190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2" name="Freeform 816"/>
            <p:cNvSpPr>
              <a:spLocks/>
            </p:cNvSpPr>
            <p:nvPr/>
          </p:nvSpPr>
          <p:spPr bwMode="auto">
            <a:xfrm>
              <a:off x="4211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3" name="Freeform 817"/>
            <p:cNvSpPr>
              <a:spLocks/>
            </p:cNvSpPr>
            <p:nvPr/>
          </p:nvSpPr>
          <p:spPr bwMode="auto">
            <a:xfrm>
              <a:off x="4232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4" name="Freeform 818"/>
            <p:cNvSpPr>
              <a:spLocks/>
            </p:cNvSpPr>
            <p:nvPr/>
          </p:nvSpPr>
          <p:spPr bwMode="auto">
            <a:xfrm>
              <a:off x="4253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5" name="Freeform 819"/>
            <p:cNvSpPr>
              <a:spLocks/>
            </p:cNvSpPr>
            <p:nvPr/>
          </p:nvSpPr>
          <p:spPr bwMode="auto">
            <a:xfrm>
              <a:off x="4275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6" name="Freeform 820"/>
            <p:cNvSpPr>
              <a:spLocks/>
            </p:cNvSpPr>
            <p:nvPr/>
          </p:nvSpPr>
          <p:spPr bwMode="auto">
            <a:xfrm>
              <a:off x="4296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7" name="Freeform 821"/>
            <p:cNvSpPr>
              <a:spLocks/>
            </p:cNvSpPr>
            <p:nvPr/>
          </p:nvSpPr>
          <p:spPr bwMode="auto">
            <a:xfrm>
              <a:off x="4317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8" name="Freeform 822"/>
            <p:cNvSpPr>
              <a:spLocks/>
            </p:cNvSpPr>
            <p:nvPr/>
          </p:nvSpPr>
          <p:spPr bwMode="auto">
            <a:xfrm>
              <a:off x="4338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9" name="Freeform 823"/>
            <p:cNvSpPr>
              <a:spLocks/>
            </p:cNvSpPr>
            <p:nvPr/>
          </p:nvSpPr>
          <p:spPr bwMode="auto">
            <a:xfrm>
              <a:off x="4360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0" name="Freeform 824"/>
            <p:cNvSpPr>
              <a:spLocks/>
            </p:cNvSpPr>
            <p:nvPr/>
          </p:nvSpPr>
          <p:spPr bwMode="auto">
            <a:xfrm>
              <a:off x="4385" y="180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1" name="Freeform 825"/>
            <p:cNvSpPr>
              <a:spLocks/>
            </p:cNvSpPr>
            <p:nvPr/>
          </p:nvSpPr>
          <p:spPr bwMode="auto">
            <a:xfrm>
              <a:off x="4322" y="182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2" name="Freeform 826"/>
            <p:cNvSpPr>
              <a:spLocks/>
            </p:cNvSpPr>
            <p:nvPr/>
          </p:nvSpPr>
          <p:spPr bwMode="auto">
            <a:xfrm>
              <a:off x="4344" y="182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3" name="Freeform 827"/>
            <p:cNvSpPr>
              <a:spLocks/>
            </p:cNvSpPr>
            <p:nvPr/>
          </p:nvSpPr>
          <p:spPr bwMode="auto">
            <a:xfrm>
              <a:off x="4365" y="182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4" name="Freeform 828"/>
            <p:cNvSpPr>
              <a:spLocks/>
            </p:cNvSpPr>
            <p:nvPr/>
          </p:nvSpPr>
          <p:spPr bwMode="auto">
            <a:xfrm>
              <a:off x="4387" y="182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5" name="Freeform 829"/>
            <p:cNvSpPr>
              <a:spLocks/>
            </p:cNvSpPr>
            <p:nvPr/>
          </p:nvSpPr>
          <p:spPr bwMode="auto">
            <a:xfrm>
              <a:off x="4174" y="1821"/>
              <a:ext cx="143" cy="17"/>
            </a:xfrm>
            <a:custGeom>
              <a:avLst/>
              <a:gdLst>
                <a:gd name="T0" fmla="*/ 0 w 143"/>
                <a:gd name="T1" fmla="*/ 16 h 17"/>
                <a:gd name="T2" fmla="*/ 0 w 143"/>
                <a:gd name="T3" fmla="*/ 0 h 17"/>
                <a:gd name="T4" fmla="*/ 142 w 143"/>
                <a:gd name="T5" fmla="*/ 0 h 17"/>
                <a:gd name="T6" fmla="*/ 142 w 143"/>
                <a:gd name="T7" fmla="*/ 16 h 17"/>
                <a:gd name="T8" fmla="*/ 0 w 143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17"/>
                <a:gd name="T17" fmla="*/ 143 w 14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17">
                  <a:moveTo>
                    <a:pt x="0" y="16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6" name="Freeform 830"/>
            <p:cNvSpPr>
              <a:spLocks/>
            </p:cNvSpPr>
            <p:nvPr/>
          </p:nvSpPr>
          <p:spPr bwMode="auto">
            <a:xfrm>
              <a:off x="4378" y="1785"/>
              <a:ext cx="24" cy="20"/>
            </a:xfrm>
            <a:custGeom>
              <a:avLst/>
              <a:gdLst>
                <a:gd name="T0" fmla="*/ 10 w 24"/>
                <a:gd name="T1" fmla="*/ 0 h 20"/>
                <a:gd name="T2" fmla="*/ 23 w 24"/>
                <a:gd name="T3" fmla="*/ 0 h 20"/>
                <a:gd name="T4" fmla="*/ 23 w 24"/>
                <a:gd name="T5" fmla="*/ 19 h 20"/>
                <a:gd name="T6" fmla="*/ 0 w 24"/>
                <a:gd name="T7" fmla="*/ 19 h 20"/>
                <a:gd name="T8" fmla="*/ 0 w 24"/>
                <a:gd name="T9" fmla="*/ 11 h 20"/>
                <a:gd name="T10" fmla="*/ 10 w 24"/>
                <a:gd name="T11" fmla="*/ 11 h 20"/>
                <a:gd name="T12" fmla="*/ 10 w 24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0"/>
                <a:gd name="T23" fmla="*/ 24 w 24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0">
                  <a:moveTo>
                    <a:pt x="10" y="0"/>
                  </a:moveTo>
                  <a:lnTo>
                    <a:pt x="23" y="0"/>
                  </a:lnTo>
                  <a:lnTo>
                    <a:pt x="23" y="19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10" y="11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7" name="Freeform 831"/>
            <p:cNvSpPr>
              <a:spLocks/>
            </p:cNvSpPr>
            <p:nvPr/>
          </p:nvSpPr>
          <p:spPr bwMode="auto">
            <a:xfrm>
              <a:off x="4348" y="17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8" name="Freeform 832"/>
            <p:cNvSpPr>
              <a:spLocks/>
            </p:cNvSpPr>
            <p:nvPr/>
          </p:nvSpPr>
          <p:spPr bwMode="auto">
            <a:xfrm>
              <a:off x="4316" y="167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9" name="Freeform 833"/>
            <p:cNvSpPr>
              <a:spLocks/>
            </p:cNvSpPr>
            <p:nvPr/>
          </p:nvSpPr>
          <p:spPr bwMode="auto">
            <a:xfrm>
              <a:off x="4429" y="167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0" name="Rectangle 834"/>
            <p:cNvSpPr>
              <a:spLocks noChangeArrowheads="1"/>
            </p:cNvSpPr>
            <p:nvPr/>
          </p:nvSpPr>
          <p:spPr bwMode="auto">
            <a:xfrm>
              <a:off x="4101" y="1383"/>
              <a:ext cx="18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endParaRPr kumimoji="1" lang="en-US" altLang="zh-CN" sz="2000" b="0">
                <a:solidFill>
                  <a:srgbClr val="FFFF00"/>
                </a:solidFill>
                <a:latin typeface="Book Antiqua"/>
                <a:ea typeface="PMingLiU" pitchFamily="18" charset="-120"/>
              </a:endParaRPr>
            </a:p>
          </p:txBody>
        </p:sp>
      </p:grpSp>
      <p:grpSp>
        <p:nvGrpSpPr>
          <p:cNvPr id="9277" name="Group 835"/>
          <p:cNvGrpSpPr>
            <a:grpSpLocks/>
          </p:cNvGrpSpPr>
          <p:nvPr/>
        </p:nvGrpSpPr>
        <p:grpSpPr bwMode="auto">
          <a:xfrm>
            <a:off x="7496175" y="4799013"/>
            <a:ext cx="973138" cy="685800"/>
            <a:chOff x="1183" y="3499"/>
            <a:chExt cx="694" cy="521"/>
          </a:xfrm>
        </p:grpSpPr>
        <p:sp>
          <p:nvSpPr>
            <p:cNvPr id="9283" name="Freeform 836"/>
            <p:cNvSpPr>
              <a:spLocks/>
            </p:cNvSpPr>
            <p:nvPr/>
          </p:nvSpPr>
          <p:spPr bwMode="auto">
            <a:xfrm>
              <a:off x="1377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Freeform 837"/>
            <p:cNvSpPr>
              <a:spLocks/>
            </p:cNvSpPr>
            <p:nvPr/>
          </p:nvSpPr>
          <p:spPr bwMode="auto">
            <a:xfrm>
              <a:off x="1393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Freeform 838"/>
            <p:cNvSpPr>
              <a:spLocks/>
            </p:cNvSpPr>
            <p:nvPr/>
          </p:nvSpPr>
          <p:spPr bwMode="auto">
            <a:xfrm>
              <a:off x="1408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Freeform 839"/>
            <p:cNvSpPr>
              <a:spLocks/>
            </p:cNvSpPr>
            <p:nvPr/>
          </p:nvSpPr>
          <p:spPr bwMode="auto">
            <a:xfrm>
              <a:off x="1423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Freeform 840"/>
            <p:cNvSpPr>
              <a:spLocks/>
            </p:cNvSpPr>
            <p:nvPr/>
          </p:nvSpPr>
          <p:spPr bwMode="auto">
            <a:xfrm>
              <a:off x="1439" y="3640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0 w 17"/>
                <a:gd name="T3" fmla="*/ 0 h 21"/>
                <a:gd name="T4" fmla="*/ 16 w 17"/>
                <a:gd name="T5" fmla="*/ 0 h 21"/>
                <a:gd name="T6" fmla="*/ 16 w 17"/>
                <a:gd name="T7" fmla="*/ 20 h 21"/>
                <a:gd name="T8" fmla="*/ 0 w 17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1"/>
                <a:gd name="T17" fmla="*/ 17 w 1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1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Freeform 841"/>
            <p:cNvSpPr>
              <a:spLocks/>
            </p:cNvSpPr>
            <p:nvPr/>
          </p:nvSpPr>
          <p:spPr bwMode="auto">
            <a:xfrm>
              <a:off x="1183" y="3895"/>
              <a:ext cx="475" cy="49"/>
            </a:xfrm>
            <a:custGeom>
              <a:avLst/>
              <a:gdLst>
                <a:gd name="T0" fmla="*/ 0 w 475"/>
                <a:gd name="T1" fmla="*/ 48 h 49"/>
                <a:gd name="T2" fmla="*/ 0 w 475"/>
                <a:gd name="T3" fmla="*/ 0 h 49"/>
                <a:gd name="T4" fmla="*/ 474 w 475"/>
                <a:gd name="T5" fmla="*/ 0 h 49"/>
                <a:gd name="T6" fmla="*/ 474 w 475"/>
                <a:gd name="T7" fmla="*/ 48 h 49"/>
                <a:gd name="T8" fmla="*/ 0 w 475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49"/>
                <a:gd name="T17" fmla="*/ 475 w 47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49">
                  <a:moveTo>
                    <a:pt x="0" y="48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48"/>
                  </a:lnTo>
                  <a:lnTo>
                    <a:pt x="0" y="48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Freeform 842"/>
            <p:cNvSpPr>
              <a:spLocks/>
            </p:cNvSpPr>
            <p:nvPr/>
          </p:nvSpPr>
          <p:spPr bwMode="auto">
            <a:xfrm>
              <a:off x="1622" y="3844"/>
              <a:ext cx="134" cy="111"/>
            </a:xfrm>
            <a:custGeom>
              <a:avLst/>
              <a:gdLst>
                <a:gd name="T0" fmla="*/ 0 w 134"/>
                <a:gd name="T1" fmla="*/ 0 h 111"/>
                <a:gd name="T2" fmla="*/ 16 w 134"/>
                <a:gd name="T3" fmla="*/ 0 h 111"/>
                <a:gd name="T4" fmla="*/ 31 w 134"/>
                <a:gd name="T5" fmla="*/ 2 h 111"/>
                <a:gd name="T6" fmla="*/ 45 w 134"/>
                <a:gd name="T7" fmla="*/ 7 h 111"/>
                <a:gd name="T8" fmla="*/ 57 w 134"/>
                <a:gd name="T9" fmla="*/ 10 h 111"/>
                <a:gd name="T10" fmla="*/ 71 w 134"/>
                <a:gd name="T11" fmla="*/ 14 h 111"/>
                <a:gd name="T12" fmla="*/ 84 w 134"/>
                <a:gd name="T13" fmla="*/ 17 h 111"/>
                <a:gd name="T14" fmla="*/ 91 w 134"/>
                <a:gd name="T15" fmla="*/ 19 h 111"/>
                <a:gd name="T16" fmla="*/ 94 w 134"/>
                <a:gd name="T17" fmla="*/ 20 h 111"/>
                <a:gd name="T18" fmla="*/ 97 w 134"/>
                <a:gd name="T19" fmla="*/ 22 h 111"/>
                <a:gd name="T20" fmla="*/ 100 w 134"/>
                <a:gd name="T21" fmla="*/ 24 h 111"/>
                <a:gd name="T22" fmla="*/ 101 w 134"/>
                <a:gd name="T23" fmla="*/ 26 h 111"/>
                <a:gd name="T24" fmla="*/ 102 w 134"/>
                <a:gd name="T25" fmla="*/ 28 h 111"/>
                <a:gd name="T26" fmla="*/ 103 w 134"/>
                <a:gd name="T27" fmla="*/ 30 h 111"/>
                <a:gd name="T28" fmla="*/ 103 w 134"/>
                <a:gd name="T29" fmla="*/ 32 h 111"/>
                <a:gd name="T30" fmla="*/ 102 w 134"/>
                <a:gd name="T31" fmla="*/ 34 h 111"/>
                <a:gd name="T32" fmla="*/ 101 w 134"/>
                <a:gd name="T33" fmla="*/ 35 h 111"/>
                <a:gd name="T34" fmla="*/ 96 w 134"/>
                <a:gd name="T35" fmla="*/ 38 h 111"/>
                <a:gd name="T36" fmla="*/ 88 w 134"/>
                <a:gd name="T37" fmla="*/ 41 h 111"/>
                <a:gd name="T38" fmla="*/ 79 w 134"/>
                <a:gd name="T39" fmla="*/ 43 h 111"/>
                <a:gd name="T40" fmla="*/ 76 w 134"/>
                <a:gd name="T41" fmla="*/ 45 h 111"/>
                <a:gd name="T42" fmla="*/ 73 w 134"/>
                <a:gd name="T43" fmla="*/ 47 h 111"/>
                <a:gd name="T44" fmla="*/ 69 w 134"/>
                <a:gd name="T45" fmla="*/ 49 h 111"/>
                <a:gd name="T46" fmla="*/ 68 w 134"/>
                <a:gd name="T47" fmla="*/ 51 h 111"/>
                <a:gd name="T48" fmla="*/ 68 w 134"/>
                <a:gd name="T49" fmla="*/ 53 h 111"/>
                <a:gd name="T50" fmla="*/ 69 w 134"/>
                <a:gd name="T51" fmla="*/ 56 h 111"/>
                <a:gd name="T52" fmla="*/ 72 w 134"/>
                <a:gd name="T53" fmla="*/ 58 h 111"/>
                <a:gd name="T54" fmla="*/ 76 w 134"/>
                <a:gd name="T55" fmla="*/ 59 h 111"/>
                <a:gd name="T56" fmla="*/ 78 w 134"/>
                <a:gd name="T57" fmla="*/ 58 h 111"/>
                <a:gd name="T58" fmla="*/ 85 w 134"/>
                <a:gd name="T59" fmla="*/ 58 h 111"/>
                <a:gd name="T60" fmla="*/ 88 w 134"/>
                <a:gd name="T61" fmla="*/ 59 h 111"/>
                <a:gd name="T62" fmla="*/ 92 w 134"/>
                <a:gd name="T63" fmla="*/ 60 h 111"/>
                <a:gd name="T64" fmla="*/ 93 w 134"/>
                <a:gd name="T65" fmla="*/ 60 h 111"/>
                <a:gd name="T66" fmla="*/ 103 w 134"/>
                <a:gd name="T67" fmla="*/ 63 h 111"/>
                <a:gd name="T68" fmla="*/ 109 w 134"/>
                <a:gd name="T69" fmla="*/ 65 h 111"/>
                <a:gd name="T70" fmla="*/ 112 w 134"/>
                <a:gd name="T71" fmla="*/ 66 h 111"/>
                <a:gd name="T72" fmla="*/ 114 w 134"/>
                <a:gd name="T73" fmla="*/ 68 h 111"/>
                <a:gd name="T74" fmla="*/ 116 w 134"/>
                <a:gd name="T75" fmla="*/ 70 h 111"/>
                <a:gd name="T76" fmla="*/ 117 w 134"/>
                <a:gd name="T77" fmla="*/ 73 h 111"/>
                <a:gd name="T78" fmla="*/ 117 w 134"/>
                <a:gd name="T79" fmla="*/ 76 h 111"/>
                <a:gd name="T80" fmla="*/ 117 w 134"/>
                <a:gd name="T81" fmla="*/ 83 h 111"/>
                <a:gd name="T82" fmla="*/ 117 w 134"/>
                <a:gd name="T83" fmla="*/ 90 h 111"/>
                <a:gd name="T84" fmla="*/ 118 w 134"/>
                <a:gd name="T85" fmla="*/ 95 h 111"/>
                <a:gd name="T86" fmla="*/ 122 w 134"/>
                <a:gd name="T87" fmla="*/ 100 h 111"/>
                <a:gd name="T88" fmla="*/ 125 w 134"/>
                <a:gd name="T89" fmla="*/ 103 h 111"/>
                <a:gd name="T90" fmla="*/ 133 w 134"/>
                <a:gd name="T91" fmla="*/ 110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11"/>
                <a:gd name="T140" fmla="*/ 134 w 134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11">
                  <a:moveTo>
                    <a:pt x="0" y="0"/>
                  </a:moveTo>
                  <a:lnTo>
                    <a:pt x="16" y="0"/>
                  </a:lnTo>
                  <a:lnTo>
                    <a:pt x="31" y="2"/>
                  </a:lnTo>
                  <a:lnTo>
                    <a:pt x="45" y="7"/>
                  </a:lnTo>
                  <a:lnTo>
                    <a:pt x="57" y="10"/>
                  </a:lnTo>
                  <a:lnTo>
                    <a:pt x="71" y="14"/>
                  </a:lnTo>
                  <a:lnTo>
                    <a:pt x="84" y="17"/>
                  </a:lnTo>
                  <a:lnTo>
                    <a:pt x="91" y="19"/>
                  </a:lnTo>
                  <a:lnTo>
                    <a:pt x="94" y="20"/>
                  </a:lnTo>
                  <a:lnTo>
                    <a:pt x="97" y="22"/>
                  </a:lnTo>
                  <a:lnTo>
                    <a:pt x="100" y="24"/>
                  </a:lnTo>
                  <a:lnTo>
                    <a:pt x="101" y="26"/>
                  </a:lnTo>
                  <a:lnTo>
                    <a:pt x="102" y="28"/>
                  </a:lnTo>
                  <a:lnTo>
                    <a:pt x="103" y="30"/>
                  </a:lnTo>
                  <a:lnTo>
                    <a:pt x="103" y="32"/>
                  </a:lnTo>
                  <a:lnTo>
                    <a:pt x="102" y="34"/>
                  </a:lnTo>
                  <a:lnTo>
                    <a:pt x="101" y="35"/>
                  </a:lnTo>
                  <a:lnTo>
                    <a:pt x="96" y="38"/>
                  </a:lnTo>
                  <a:lnTo>
                    <a:pt x="88" y="41"/>
                  </a:lnTo>
                  <a:lnTo>
                    <a:pt x="79" y="43"/>
                  </a:lnTo>
                  <a:lnTo>
                    <a:pt x="76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8" y="51"/>
                  </a:lnTo>
                  <a:lnTo>
                    <a:pt x="68" y="53"/>
                  </a:lnTo>
                  <a:lnTo>
                    <a:pt x="69" y="56"/>
                  </a:lnTo>
                  <a:lnTo>
                    <a:pt x="72" y="58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5" y="58"/>
                  </a:lnTo>
                  <a:lnTo>
                    <a:pt x="88" y="59"/>
                  </a:lnTo>
                  <a:lnTo>
                    <a:pt x="92" y="60"/>
                  </a:lnTo>
                  <a:lnTo>
                    <a:pt x="93" y="60"/>
                  </a:lnTo>
                  <a:lnTo>
                    <a:pt x="103" y="63"/>
                  </a:lnTo>
                  <a:lnTo>
                    <a:pt x="109" y="65"/>
                  </a:lnTo>
                  <a:lnTo>
                    <a:pt x="112" y="66"/>
                  </a:lnTo>
                  <a:lnTo>
                    <a:pt x="114" y="68"/>
                  </a:lnTo>
                  <a:lnTo>
                    <a:pt x="116" y="70"/>
                  </a:lnTo>
                  <a:lnTo>
                    <a:pt x="117" y="73"/>
                  </a:lnTo>
                  <a:lnTo>
                    <a:pt x="117" y="76"/>
                  </a:lnTo>
                  <a:lnTo>
                    <a:pt x="117" y="83"/>
                  </a:lnTo>
                  <a:lnTo>
                    <a:pt x="117" y="90"/>
                  </a:lnTo>
                  <a:lnTo>
                    <a:pt x="118" y="95"/>
                  </a:lnTo>
                  <a:lnTo>
                    <a:pt x="122" y="100"/>
                  </a:lnTo>
                  <a:lnTo>
                    <a:pt x="125" y="103"/>
                  </a:lnTo>
                  <a:lnTo>
                    <a:pt x="133" y="110"/>
                  </a:lnTo>
                </a:path>
              </a:pathLst>
            </a:custGeom>
            <a:noFill/>
            <a:ln w="12700" cap="rnd">
              <a:solidFill>
                <a:srgbClr val="816B5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Freeform 843"/>
            <p:cNvSpPr>
              <a:spLocks/>
            </p:cNvSpPr>
            <p:nvPr/>
          </p:nvSpPr>
          <p:spPr bwMode="auto">
            <a:xfrm>
              <a:off x="1749" y="395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Freeform 844"/>
            <p:cNvSpPr>
              <a:spLocks/>
            </p:cNvSpPr>
            <p:nvPr/>
          </p:nvSpPr>
          <p:spPr bwMode="auto">
            <a:xfrm>
              <a:off x="1749" y="3951"/>
              <a:ext cx="85" cy="69"/>
            </a:xfrm>
            <a:custGeom>
              <a:avLst/>
              <a:gdLst>
                <a:gd name="T0" fmla="*/ 6 w 85"/>
                <a:gd name="T1" fmla="*/ 5 h 69"/>
                <a:gd name="T2" fmla="*/ 6 w 85"/>
                <a:gd name="T3" fmla="*/ 0 h 69"/>
                <a:gd name="T4" fmla="*/ 3 w 85"/>
                <a:gd name="T5" fmla="*/ 2 h 69"/>
                <a:gd name="T6" fmla="*/ 1 w 85"/>
                <a:gd name="T7" fmla="*/ 6 h 69"/>
                <a:gd name="T8" fmla="*/ 0 w 85"/>
                <a:gd name="T9" fmla="*/ 13 h 69"/>
                <a:gd name="T10" fmla="*/ 0 w 85"/>
                <a:gd name="T11" fmla="*/ 31 h 69"/>
                <a:gd name="T12" fmla="*/ 73 w 85"/>
                <a:gd name="T13" fmla="*/ 65 h 69"/>
                <a:gd name="T14" fmla="*/ 77 w 85"/>
                <a:gd name="T15" fmla="*/ 67 h 69"/>
                <a:gd name="T16" fmla="*/ 80 w 85"/>
                <a:gd name="T17" fmla="*/ 68 h 69"/>
                <a:gd name="T18" fmla="*/ 82 w 85"/>
                <a:gd name="T19" fmla="*/ 68 h 69"/>
                <a:gd name="T20" fmla="*/ 84 w 85"/>
                <a:gd name="T21" fmla="*/ 67 h 69"/>
                <a:gd name="T22" fmla="*/ 84 w 85"/>
                <a:gd name="T23" fmla="*/ 43 h 69"/>
                <a:gd name="T24" fmla="*/ 81 w 85"/>
                <a:gd name="T25" fmla="*/ 43 h 69"/>
                <a:gd name="T26" fmla="*/ 78 w 85"/>
                <a:gd name="T27" fmla="*/ 43 h 69"/>
                <a:gd name="T28" fmla="*/ 75 w 85"/>
                <a:gd name="T29" fmla="*/ 41 h 69"/>
                <a:gd name="T30" fmla="*/ 72 w 85"/>
                <a:gd name="T31" fmla="*/ 40 h 69"/>
                <a:gd name="T32" fmla="*/ 6 w 85"/>
                <a:gd name="T33" fmla="*/ 5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5"/>
                <a:gd name="T52" fmla="*/ 0 h 69"/>
                <a:gd name="T53" fmla="*/ 85 w 85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5" h="69">
                  <a:moveTo>
                    <a:pt x="6" y="5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3"/>
                  </a:lnTo>
                  <a:lnTo>
                    <a:pt x="0" y="31"/>
                  </a:lnTo>
                  <a:lnTo>
                    <a:pt x="73" y="65"/>
                  </a:lnTo>
                  <a:lnTo>
                    <a:pt x="77" y="67"/>
                  </a:lnTo>
                  <a:lnTo>
                    <a:pt x="80" y="68"/>
                  </a:lnTo>
                  <a:lnTo>
                    <a:pt x="82" y="68"/>
                  </a:lnTo>
                  <a:lnTo>
                    <a:pt x="84" y="67"/>
                  </a:lnTo>
                  <a:lnTo>
                    <a:pt x="84" y="43"/>
                  </a:lnTo>
                  <a:lnTo>
                    <a:pt x="81" y="43"/>
                  </a:lnTo>
                  <a:lnTo>
                    <a:pt x="78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" y="5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Freeform 845"/>
            <p:cNvSpPr>
              <a:spLocks/>
            </p:cNvSpPr>
            <p:nvPr/>
          </p:nvSpPr>
          <p:spPr bwMode="auto">
            <a:xfrm>
              <a:off x="1833" y="397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Freeform 846"/>
            <p:cNvSpPr>
              <a:spLocks/>
            </p:cNvSpPr>
            <p:nvPr/>
          </p:nvSpPr>
          <p:spPr bwMode="auto">
            <a:xfrm>
              <a:off x="1833" y="3977"/>
              <a:ext cx="44" cy="42"/>
            </a:xfrm>
            <a:custGeom>
              <a:avLst/>
              <a:gdLst>
                <a:gd name="T0" fmla="*/ 0 w 44"/>
                <a:gd name="T1" fmla="*/ 17 h 42"/>
                <a:gd name="T2" fmla="*/ 0 w 44"/>
                <a:gd name="T3" fmla="*/ 41 h 42"/>
                <a:gd name="T4" fmla="*/ 41 w 44"/>
                <a:gd name="T5" fmla="*/ 28 h 42"/>
                <a:gd name="T6" fmla="*/ 42 w 44"/>
                <a:gd name="T7" fmla="*/ 27 h 42"/>
                <a:gd name="T8" fmla="*/ 42 w 44"/>
                <a:gd name="T9" fmla="*/ 25 h 42"/>
                <a:gd name="T10" fmla="*/ 43 w 44"/>
                <a:gd name="T11" fmla="*/ 22 h 42"/>
                <a:gd name="T12" fmla="*/ 43 w 44"/>
                <a:gd name="T13" fmla="*/ 0 h 42"/>
                <a:gd name="T14" fmla="*/ 41 w 44"/>
                <a:gd name="T15" fmla="*/ 4 h 42"/>
                <a:gd name="T16" fmla="*/ 40 w 44"/>
                <a:gd name="T17" fmla="*/ 5 h 42"/>
                <a:gd name="T18" fmla="*/ 38 w 44"/>
                <a:gd name="T19" fmla="*/ 7 h 42"/>
                <a:gd name="T20" fmla="*/ 34 w 44"/>
                <a:gd name="T21" fmla="*/ 8 h 42"/>
                <a:gd name="T22" fmla="*/ 0 w 44"/>
                <a:gd name="T23" fmla="*/ 17 h 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42"/>
                <a:gd name="T38" fmla="*/ 44 w 44"/>
                <a:gd name="T39" fmla="*/ 42 h 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42">
                  <a:moveTo>
                    <a:pt x="0" y="17"/>
                  </a:moveTo>
                  <a:lnTo>
                    <a:pt x="0" y="41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2"/>
                  </a:lnTo>
                  <a:lnTo>
                    <a:pt x="43" y="0"/>
                  </a:lnTo>
                  <a:lnTo>
                    <a:pt x="41" y="4"/>
                  </a:lnTo>
                  <a:lnTo>
                    <a:pt x="40" y="5"/>
                  </a:lnTo>
                  <a:lnTo>
                    <a:pt x="38" y="7"/>
                  </a:lnTo>
                  <a:lnTo>
                    <a:pt x="34" y="8"/>
                  </a:lnTo>
                  <a:lnTo>
                    <a:pt x="0" y="17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Freeform 847"/>
            <p:cNvSpPr>
              <a:spLocks/>
            </p:cNvSpPr>
            <p:nvPr/>
          </p:nvSpPr>
          <p:spPr bwMode="auto">
            <a:xfrm>
              <a:off x="1755" y="393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Freeform 848"/>
            <p:cNvSpPr>
              <a:spLocks/>
            </p:cNvSpPr>
            <p:nvPr/>
          </p:nvSpPr>
          <p:spPr bwMode="auto">
            <a:xfrm>
              <a:off x="1755" y="3937"/>
              <a:ext cx="122" cy="58"/>
            </a:xfrm>
            <a:custGeom>
              <a:avLst/>
              <a:gdLst>
                <a:gd name="T0" fmla="*/ 0 w 122"/>
                <a:gd name="T1" fmla="*/ 14 h 58"/>
                <a:gd name="T2" fmla="*/ 0 w 122"/>
                <a:gd name="T3" fmla="*/ 19 h 58"/>
                <a:gd name="T4" fmla="*/ 66 w 122"/>
                <a:gd name="T5" fmla="*/ 54 h 58"/>
                <a:gd name="T6" fmla="*/ 69 w 122"/>
                <a:gd name="T7" fmla="*/ 55 h 58"/>
                <a:gd name="T8" fmla="*/ 72 w 122"/>
                <a:gd name="T9" fmla="*/ 57 h 58"/>
                <a:gd name="T10" fmla="*/ 75 w 122"/>
                <a:gd name="T11" fmla="*/ 57 h 58"/>
                <a:gd name="T12" fmla="*/ 78 w 122"/>
                <a:gd name="T13" fmla="*/ 57 h 58"/>
                <a:gd name="T14" fmla="*/ 112 w 122"/>
                <a:gd name="T15" fmla="*/ 48 h 58"/>
                <a:gd name="T16" fmla="*/ 116 w 122"/>
                <a:gd name="T17" fmla="*/ 47 h 58"/>
                <a:gd name="T18" fmla="*/ 118 w 122"/>
                <a:gd name="T19" fmla="*/ 45 h 58"/>
                <a:gd name="T20" fmla="*/ 119 w 122"/>
                <a:gd name="T21" fmla="*/ 44 h 58"/>
                <a:gd name="T22" fmla="*/ 121 w 122"/>
                <a:gd name="T23" fmla="*/ 40 h 58"/>
                <a:gd name="T24" fmla="*/ 120 w 122"/>
                <a:gd name="T25" fmla="*/ 39 h 58"/>
                <a:gd name="T26" fmla="*/ 119 w 122"/>
                <a:gd name="T27" fmla="*/ 37 h 58"/>
                <a:gd name="T28" fmla="*/ 116 w 122"/>
                <a:gd name="T29" fmla="*/ 34 h 58"/>
                <a:gd name="T30" fmla="*/ 112 w 122"/>
                <a:gd name="T31" fmla="*/ 32 h 58"/>
                <a:gd name="T32" fmla="*/ 107 w 122"/>
                <a:gd name="T33" fmla="*/ 29 h 58"/>
                <a:gd name="T34" fmla="*/ 100 w 122"/>
                <a:gd name="T35" fmla="*/ 25 h 58"/>
                <a:gd name="T36" fmla="*/ 51 w 122"/>
                <a:gd name="T37" fmla="*/ 0 h 58"/>
                <a:gd name="T38" fmla="*/ 0 w 122"/>
                <a:gd name="T39" fmla="*/ 14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"/>
                <a:gd name="T61" fmla="*/ 0 h 58"/>
                <a:gd name="T62" fmla="*/ 122 w 122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" h="58">
                  <a:moveTo>
                    <a:pt x="0" y="14"/>
                  </a:moveTo>
                  <a:lnTo>
                    <a:pt x="0" y="19"/>
                  </a:lnTo>
                  <a:lnTo>
                    <a:pt x="66" y="54"/>
                  </a:lnTo>
                  <a:lnTo>
                    <a:pt x="69" y="55"/>
                  </a:lnTo>
                  <a:lnTo>
                    <a:pt x="72" y="57"/>
                  </a:lnTo>
                  <a:lnTo>
                    <a:pt x="75" y="57"/>
                  </a:lnTo>
                  <a:lnTo>
                    <a:pt x="78" y="57"/>
                  </a:lnTo>
                  <a:lnTo>
                    <a:pt x="112" y="48"/>
                  </a:lnTo>
                  <a:lnTo>
                    <a:pt x="116" y="47"/>
                  </a:lnTo>
                  <a:lnTo>
                    <a:pt x="118" y="45"/>
                  </a:lnTo>
                  <a:lnTo>
                    <a:pt x="119" y="44"/>
                  </a:lnTo>
                  <a:lnTo>
                    <a:pt x="121" y="40"/>
                  </a:lnTo>
                  <a:lnTo>
                    <a:pt x="120" y="39"/>
                  </a:lnTo>
                  <a:lnTo>
                    <a:pt x="119" y="37"/>
                  </a:lnTo>
                  <a:lnTo>
                    <a:pt x="116" y="34"/>
                  </a:lnTo>
                  <a:lnTo>
                    <a:pt x="112" y="32"/>
                  </a:lnTo>
                  <a:lnTo>
                    <a:pt x="107" y="29"/>
                  </a:lnTo>
                  <a:lnTo>
                    <a:pt x="100" y="25"/>
                  </a:lnTo>
                  <a:lnTo>
                    <a:pt x="51" y="0"/>
                  </a:lnTo>
                  <a:lnTo>
                    <a:pt x="0" y="14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Freeform 849"/>
            <p:cNvSpPr>
              <a:spLocks/>
            </p:cNvSpPr>
            <p:nvPr/>
          </p:nvSpPr>
          <p:spPr bwMode="auto">
            <a:xfrm>
              <a:off x="1775" y="394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Freeform 850"/>
            <p:cNvSpPr>
              <a:spLocks/>
            </p:cNvSpPr>
            <p:nvPr/>
          </p:nvSpPr>
          <p:spPr bwMode="auto">
            <a:xfrm>
              <a:off x="1775" y="3941"/>
              <a:ext cx="43" cy="18"/>
            </a:xfrm>
            <a:custGeom>
              <a:avLst/>
              <a:gdLst>
                <a:gd name="T0" fmla="*/ 28 w 43"/>
                <a:gd name="T1" fmla="*/ 0 h 18"/>
                <a:gd name="T2" fmla="*/ 42 w 43"/>
                <a:gd name="T3" fmla="*/ 8 h 18"/>
                <a:gd name="T4" fmla="*/ 14 w 43"/>
                <a:gd name="T5" fmla="*/ 17 h 18"/>
                <a:gd name="T6" fmla="*/ 0 w 43"/>
                <a:gd name="T7" fmla="*/ 8 h 18"/>
                <a:gd name="T8" fmla="*/ 28 w 4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18"/>
                <a:gd name="T17" fmla="*/ 43 w 4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18">
                  <a:moveTo>
                    <a:pt x="28" y="0"/>
                  </a:moveTo>
                  <a:lnTo>
                    <a:pt x="42" y="8"/>
                  </a:lnTo>
                  <a:lnTo>
                    <a:pt x="14" y="17"/>
                  </a:lnTo>
                  <a:lnTo>
                    <a:pt x="0" y="8"/>
                  </a:lnTo>
                  <a:lnTo>
                    <a:pt x="28" y="0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Freeform 851"/>
            <p:cNvSpPr>
              <a:spLocks/>
            </p:cNvSpPr>
            <p:nvPr/>
          </p:nvSpPr>
          <p:spPr bwMode="auto">
            <a:xfrm>
              <a:off x="1769" y="394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Freeform 852"/>
            <p:cNvSpPr>
              <a:spLocks/>
            </p:cNvSpPr>
            <p:nvPr/>
          </p:nvSpPr>
          <p:spPr bwMode="auto">
            <a:xfrm>
              <a:off x="1769" y="3941"/>
              <a:ext cx="35" cy="17"/>
            </a:xfrm>
            <a:custGeom>
              <a:avLst/>
              <a:gdLst>
                <a:gd name="T0" fmla="*/ 6 w 35"/>
                <a:gd name="T1" fmla="*/ 16 h 17"/>
                <a:gd name="T2" fmla="*/ 34 w 35"/>
                <a:gd name="T3" fmla="*/ 2 h 17"/>
                <a:gd name="T4" fmla="*/ 27 w 35"/>
                <a:gd name="T5" fmla="*/ 0 h 17"/>
                <a:gd name="T6" fmla="*/ 0 w 35"/>
                <a:gd name="T7" fmla="*/ 12 h 17"/>
                <a:gd name="T8" fmla="*/ 6 w 3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6" y="16"/>
                  </a:moveTo>
                  <a:lnTo>
                    <a:pt x="34" y="2"/>
                  </a:lnTo>
                  <a:lnTo>
                    <a:pt x="27" y="0"/>
                  </a:lnTo>
                  <a:lnTo>
                    <a:pt x="0" y="12"/>
                  </a:lnTo>
                  <a:lnTo>
                    <a:pt x="6" y="16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Freeform 853"/>
            <p:cNvSpPr>
              <a:spLocks/>
            </p:cNvSpPr>
            <p:nvPr/>
          </p:nvSpPr>
          <p:spPr bwMode="auto">
            <a:xfrm>
              <a:off x="1750" y="3973"/>
              <a:ext cx="127" cy="38"/>
            </a:xfrm>
            <a:custGeom>
              <a:avLst/>
              <a:gdLst>
                <a:gd name="T0" fmla="*/ 0 w 127"/>
                <a:gd name="T1" fmla="*/ 0 h 38"/>
                <a:gd name="T2" fmla="*/ 73 w 127"/>
                <a:gd name="T3" fmla="*/ 35 h 38"/>
                <a:gd name="T4" fmla="*/ 75 w 127"/>
                <a:gd name="T5" fmla="*/ 36 h 38"/>
                <a:gd name="T6" fmla="*/ 78 w 127"/>
                <a:gd name="T7" fmla="*/ 36 h 38"/>
                <a:gd name="T8" fmla="*/ 80 w 127"/>
                <a:gd name="T9" fmla="*/ 37 h 38"/>
                <a:gd name="T10" fmla="*/ 83 w 127"/>
                <a:gd name="T11" fmla="*/ 36 h 38"/>
                <a:gd name="T12" fmla="*/ 85 w 127"/>
                <a:gd name="T13" fmla="*/ 36 h 38"/>
                <a:gd name="T14" fmla="*/ 124 w 127"/>
                <a:gd name="T15" fmla="*/ 24 h 38"/>
                <a:gd name="T16" fmla="*/ 124 w 127"/>
                <a:gd name="T17" fmla="*/ 24 h 38"/>
                <a:gd name="T18" fmla="*/ 125 w 127"/>
                <a:gd name="T19" fmla="*/ 22 h 38"/>
                <a:gd name="T20" fmla="*/ 126 w 127"/>
                <a:gd name="T21" fmla="*/ 19 h 38"/>
                <a:gd name="T22" fmla="*/ 126 w 127"/>
                <a:gd name="T23" fmla="*/ 18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7"/>
                <a:gd name="T37" fmla="*/ 0 h 38"/>
                <a:gd name="T38" fmla="*/ 127 w 127"/>
                <a:gd name="T39" fmla="*/ 38 h 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7" h="38">
                  <a:moveTo>
                    <a:pt x="0" y="0"/>
                  </a:moveTo>
                  <a:lnTo>
                    <a:pt x="73" y="35"/>
                  </a:lnTo>
                  <a:lnTo>
                    <a:pt x="75" y="36"/>
                  </a:lnTo>
                  <a:lnTo>
                    <a:pt x="78" y="36"/>
                  </a:lnTo>
                  <a:lnTo>
                    <a:pt x="80" y="37"/>
                  </a:lnTo>
                  <a:lnTo>
                    <a:pt x="83" y="36"/>
                  </a:lnTo>
                  <a:lnTo>
                    <a:pt x="85" y="36"/>
                  </a:lnTo>
                  <a:lnTo>
                    <a:pt x="124" y="24"/>
                  </a:lnTo>
                  <a:lnTo>
                    <a:pt x="125" y="22"/>
                  </a:lnTo>
                  <a:lnTo>
                    <a:pt x="126" y="19"/>
                  </a:lnTo>
                  <a:lnTo>
                    <a:pt x="126" y="18"/>
                  </a:lnTo>
                </a:path>
              </a:pathLst>
            </a:custGeom>
            <a:noFill/>
            <a:ln w="12700" cap="rnd">
              <a:solidFill>
                <a:srgbClr val="353535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Freeform 854"/>
            <p:cNvSpPr>
              <a:spLocks/>
            </p:cNvSpPr>
            <p:nvPr/>
          </p:nvSpPr>
          <p:spPr bwMode="auto">
            <a:xfrm>
              <a:off x="1616" y="3895"/>
              <a:ext cx="17" cy="49"/>
            </a:xfrm>
            <a:custGeom>
              <a:avLst/>
              <a:gdLst>
                <a:gd name="T0" fmla="*/ 16 w 17"/>
                <a:gd name="T1" fmla="*/ 48 h 49"/>
                <a:gd name="T2" fmla="*/ 16 w 17"/>
                <a:gd name="T3" fmla="*/ 0 h 49"/>
                <a:gd name="T4" fmla="*/ 0 w 17"/>
                <a:gd name="T5" fmla="*/ 0 h 49"/>
                <a:gd name="T6" fmla="*/ 0 w 17"/>
                <a:gd name="T7" fmla="*/ 48 h 49"/>
                <a:gd name="T8" fmla="*/ 16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16" y="48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Freeform 855"/>
            <p:cNvSpPr>
              <a:spLocks/>
            </p:cNvSpPr>
            <p:nvPr/>
          </p:nvSpPr>
          <p:spPr bwMode="auto">
            <a:xfrm>
              <a:off x="119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Freeform 856"/>
            <p:cNvSpPr>
              <a:spLocks/>
            </p:cNvSpPr>
            <p:nvPr/>
          </p:nvSpPr>
          <p:spPr bwMode="auto">
            <a:xfrm>
              <a:off x="120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Freeform 857"/>
            <p:cNvSpPr>
              <a:spLocks/>
            </p:cNvSpPr>
            <p:nvPr/>
          </p:nvSpPr>
          <p:spPr bwMode="auto">
            <a:xfrm>
              <a:off x="121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Freeform 858"/>
            <p:cNvSpPr>
              <a:spLocks/>
            </p:cNvSpPr>
            <p:nvPr/>
          </p:nvSpPr>
          <p:spPr bwMode="auto">
            <a:xfrm>
              <a:off x="122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Freeform 859"/>
            <p:cNvSpPr>
              <a:spLocks/>
            </p:cNvSpPr>
            <p:nvPr/>
          </p:nvSpPr>
          <p:spPr bwMode="auto">
            <a:xfrm>
              <a:off x="123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Freeform 860"/>
            <p:cNvSpPr>
              <a:spLocks/>
            </p:cNvSpPr>
            <p:nvPr/>
          </p:nvSpPr>
          <p:spPr bwMode="auto">
            <a:xfrm>
              <a:off x="124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Freeform 861"/>
            <p:cNvSpPr>
              <a:spLocks/>
            </p:cNvSpPr>
            <p:nvPr/>
          </p:nvSpPr>
          <p:spPr bwMode="auto">
            <a:xfrm>
              <a:off x="125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Freeform 862"/>
            <p:cNvSpPr>
              <a:spLocks/>
            </p:cNvSpPr>
            <p:nvPr/>
          </p:nvSpPr>
          <p:spPr bwMode="auto">
            <a:xfrm>
              <a:off x="126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Freeform 863"/>
            <p:cNvSpPr>
              <a:spLocks/>
            </p:cNvSpPr>
            <p:nvPr/>
          </p:nvSpPr>
          <p:spPr bwMode="auto">
            <a:xfrm>
              <a:off x="127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Freeform 864"/>
            <p:cNvSpPr>
              <a:spLocks/>
            </p:cNvSpPr>
            <p:nvPr/>
          </p:nvSpPr>
          <p:spPr bwMode="auto">
            <a:xfrm>
              <a:off x="128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Freeform 865"/>
            <p:cNvSpPr>
              <a:spLocks/>
            </p:cNvSpPr>
            <p:nvPr/>
          </p:nvSpPr>
          <p:spPr bwMode="auto">
            <a:xfrm>
              <a:off x="129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Freeform 866"/>
            <p:cNvSpPr>
              <a:spLocks/>
            </p:cNvSpPr>
            <p:nvPr/>
          </p:nvSpPr>
          <p:spPr bwMode="auto">
            <a:xfrm>
              <a:off x="130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Freeform 867"/>
            <p:cNvSpPr>
              <a:spLocks/>
            </p:cNvSpPr>
            <p:nvPr/>
          </p:nvSpPr>
          <p:spPr bwMode="auto">
            <a:xfrm>
              <a:off x="130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Freeform 868"/>
            <p:cNvSpPr>
              <a:spLocks/>
            </p:cNvSpPr>
            <p:nvPr/>
          </p:nvSpPr>
          <p:spPr bwMode="auto">
            <a:xfrm>
              <a:off x="131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Freeform 869"/>
            <p:cNvSpPr>
              <a:spLocks/>
            </p:cNvSpPr>
            <p:nvPr/>
          </p:nvSpPr>
          <p:spPr bwMode="auto">
            <a:xfrm>
              <a:off x="132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7" name="Freeform 870"/>
            <p:cNvSpPr>
              <a:spLocks/>
            </p:cNvSpPr>
            <p:nvPr/>
          </p:nvSpPr>
          <p:spPr bwMode="auto">
            <a:xfrm>
              <a:off x="133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Freeform 871"/>
            <p:cNvSpPr>
              <a:spLocks/>
            </p:cNvSpPr>
            <p:nvPr/>
          </p:nvSpPr>
          <p:spPr bwMode="auto">
            <a:xfrm>
              <a:off x="134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Freeform 872"/>
            <p:cNvSpPr>
              <a:spLocks/>
            </p:cNvSpPr>
            <p:nvPr/>
          </p:nvSpPr>
          <p:spPr bwMode="auto">
            <a:xfrm>
              <a:off x="135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Freeform 873"/>
            <p:cNvSpPr>
              <a:spLocks/>
            </p:cNvSpPr>
            <p:nvPr/>
          </p:nvSpPr>
          <p:spPr bwMode="auto">
            <a:xfrm>
              <a:off x="136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Freeform 874"/>
            <p:cNvSpPr>
              <a:spLocks/>
            </p:cNvSpPr>
            <p:nvPr/>
          </p:nvSpPr>
          <p:spPr bwMode="auto">
            <a:xfrm>
              <a:off x="137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Freeform 875"/>
            <p:cNvSpPr>
              <a:spLocks/>
            </p:cNvSpPr>
            <p:nvPr/>
          </p:nvSpPr>
          <p:spPr bwMode="auto">
            <a:xfrm>
              <a:off x="138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" name="Freeform 876"/>
            <p:cNvSpPr>
              <a:spLocks/>
            </p:cNvSpPr>
            <p:nvPr/>
          </p:nvSpPr>
          <p:spPr bwMode="auto">
            <a:xfrm>
              <a:off x="139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Freeform 877"/>
            <p:cNvSpPr>
              <a:spLocks/>
            </p:cNvSpPr>
            <p:nvPr/>
          </p:nvSpPr>
          <p:spPr bwMode="auto">
            <a:xfrm>
              <a:off x="140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Freeform 878"/>
            <p:cNvSpPr>
              <a:spLocks/>
            </p:cNvSpPr>
            <p:nvPr/>
          </p:nvSpPr>
          <p:spPr bwMode="auto">
            <a:xfrm>
              <a:off x="141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" name="Freeform 879"/>
            <p:cNvSpPr>
              <a:spLocks/>
            </p:cNvSpPr>
            <p:nvPr/>
          </p:nvSpPr>
          <p:spPr bwMode="auto">
            <a:xfrm>
              <a:off x="142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" name="Freeform 880"/>
            <p:cNvSpPr>
              <a:spLocks/>
            </p:cNvSpPr>
            <p:nvPr/>
          </p:nvSpPr>
          <p:spPr bwMode="auto">
            <a:xfrm>
              <a:off x="143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" name="Freeform 881"/>
            <p:cNvSpPr>
              <a:spLocks/>
            </p:cNvSpPr>
            <p:nvPr/>
          </p:nvSpPr>
          <p:spPr bwMode="auto">
            <a:xfrm>
              <a:off x="144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" name="Freeform 882"/>
            <p:cNvSpPr>
              <a:spLocks/>
            </p:cNvSpPr>
            <p:nvPr/>
          </p:nvSpPr>
          <p:spPr bwMode="auto">
            <a:xfrm>
              <a:off x="145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Freeform 883"/>
            <p:cNvSpPr>
              <a:spLocks/>
            </p:cNvSpPr>
            <p:nvPr/>
          </p:nvSpPr>
          <p:spPr bwMode="auto">
            <a:xfrm>
              <a:off x="145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" name="Freeform 884"/>
            <p:cNvSpPr>
              <a:spLocks/>
            </p:cNvSpPr>
            <p:nvPr/>
          </p:nvSpPr>
          <p:spPr bwMode="auto">
            <a:xfrm>
              <a:off x="146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" name="Freeform 885"/>
            <p:cNvSpPr>
              <a:spLocks/>
            </p:cNvSpPr>
            <p:nvPr/>
          </p:nvSpPr>
          <p:spPr bwMode="auto">
            <a:xfrm>
              <a:off x="147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" name="Freeform 886"/>
            <p:cNvSpPr>
              <a:spLocks/>
            </p:cNvSpPr>
            <p:nvPr/>
          </p:nvSpPr>
          <p:spPr bwMode="auto">
            <a:xfrm>
              <a:off x="1487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" name="Freeform 887"/>
            <p:cNvSpPr>
              <a:spLocks/>
            </p:cNvSpPr>
            <p:nvPr/>
          </p:nvSpPr>
          <p:spPr bwMode="auto">
            <a:xfrm>
              <a:off x="149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" name="Freeform 888"/>
            <p:cNvSpPr>
              <a:spLocks/>
            </p:cNvSpPr>
            <p:nvPr/>
          </p:nvSpPr>
          <p:spPr bwMode="auto">
            <a:xfrm>
              <a:off x="1506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" name="Freeform 889"/>
            <p:cNvSpPr>
              <a:spLocks/>
            </p:cNvSpPr>
            <p:nvPr/>
          </p:nvSpPr>
          <p:spPr bwMode="auto">
            <a:xfrm>
              <a:off x="1515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" name="Freeform 890"/>
            <p:cNvSpPr>
              <a:spLocks/>
            </p:cNvSpPr>
            <p:nvPr/>
          </p:nvSpPr>
          <p:spPr bwMode="auto">
            <a:xfrm>
              <a:off x="152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" name="Freeform 891"/>
            <p:cNvSpPr>
              <a:spLocks/>
            </p:cNvSpPr>
            <p:nvPr/>
          </p:nvSpPr>
          <p:spPr bwMode="auto">
            <a:xfrm>
              <a:off x="1534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" name="Freeform 892"/>
            <p:cNvSpPr>
              <a:spLocks/>
            </p:cNvSpPr>
            <p:nvPr/>
          </p:nvSpPr>
          <p:spPr bwMode="auto">
            <a:xfrm>
              <a:off x="154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" name="Freeform 893"/>
            <p:cNvSpPr>
              <a:spLocks/>
            </p:cNvSpPr>
            <p:nvPr/>
          </p:nvSpPr>
          <p:spPr bwMode="auto">
            <a:xfrm>
              <a:off x="1553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" name="Freeform 894"/>
            <p:cNvSpPr>
              <a:spLocks/>
            </p:cNvSpPr>
            <p:nvPr/>
          </p:nvSpPr>
          <p:spPr bwMode="auto">
            <a:xfrm>
              <a:off x="1562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" name="Freeform 895"/>
            <p:cNvSpPr>
              <a:spLocks/>
            </p:cNvSpPr>
            <p:nvPr/>
          </p:nvSpPr>
          <p:spPr bwMode="auto">
            <a:xfrm>
              <a:off x="157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" name="Freeform 896"/>
            <p:cNvSpPr>
              <a:spLocks/>
            </p:cNvSpPr>
            <p:nvPr/>
          </p:nvSpPr>
          <p:spPr bwMode="auto">
            <a:xfrm>
              <a:off x="1581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" name="Freeform 897"/>
            <p:cNvSpPr>
              <a:spLocks/>
            </p:cNvSpPr>
            <p:nvPr/>
          </p:nvSpPr>
          <p:spPr bwMode="auto">
            <a:xfrm>
              <a:off x="159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5" name="Freeform 898"/>
            <p:cNvSpPr>
              <a:spLocks/>
            </p:cNvSpPr>
            <p:nvPr/>
          </p:nvSpPr>
          <p:spPr bwMode="auto">
            <a:xfrm>
              <a:off x="1600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" name="Freeform 899"/>
            <p:cNvSpPr>
              <a:spLocks/>
            </p:cNvSpPr>
            <p:nvPr/>
          </p:nvSpPr>
          <p:spPr bwMode="auto">
            <a:xfrm>
              <a:off x="1609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" name="Freeform 900"/>
            <p:cNvSpPr>
              <a:spLocks/>
            </p:cNvSpPr>
            <p:nvPr/>
          </p:nvSpPr>
          <p:spPr bwMode="auto">
            <a:xfrm>
              <a:off x="161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" name="Freeform 901"/>
            <p:cNvSpPr>
              <a:spLocks/>
            </p:cNvSpPr>
            <p:nvPr/>
          </p:nvSpPr>
          <p:spPr bwMode="auto">
            <a:xfrm>
              <a:off x="1628" y="3895"/>
              <a:ext cx="17" cy="49"/>
            </a:xfrm>
            <a:custGeom>
              <a:avLst/>
              <a:gdLst>
                <a:gd name="T0" fmla="*/ 0 w 17"/>
                <a:gd name="T1" fmla="*/ 48 h 49"/>
                <a:gd name="T2" fmla="*/ 0 w 17"/>
                <a:gd name="T3" fmla="*/ 0 h 49"/>
                <a:gd name="T4" fmla="*/ 16 w 17"/>
                <a:gd name="T5" fmla="*/ 0 h 49"/>
                <a:gd name="T6" fmla="*/ 16 w 17"/>
                <a:gd name="T7" fmla="*/ 48 h 49"/>
                <a:gd name="T8" fmla="*/ 0 w 17"/>
                <a:gd name="T9" fmla="*/ 4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9"/>
                <a:gd name="T17" fmla="*/ 17 w 1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9">
                  <a:moveTo>
                    <a:pt x="0" y="4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0" y="48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349" name="Group 902"/>
            <p:cNvGrpSpPr>
              <a:grpSpLocks/>
            </p:cNvGrpSpPr>
            <p:nvPr/>
          </p:nvGrpSpPr>
          <p:grpSpPr bwMode="auto">
            <a:xfrm>
              <a:off x="1637" y="3895"/>
              <a:ext cx="26" cy="49"/>
              <a:chOff x="1637" y="3895"/>
              <a:chExt cx="26" cy="49"/>
            </a:xfrm>
          </p:grpSpPr>
          <p:sp>
            <p:nvSpPr>
              <p:cNvPr id="9526" name="Freeform 903"/>
              <p:cNvSpPr>
                <a:spLocks/>
              </p:cNvSpPr>
              <p:nvPr/>
            </p:nvSpPr>
            <p:spPr bwMode="auto">
              <a:xfrm>
                <a:off x="1637" y="389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7" name="Freeform 904"/>
              <p:cNvSpPr>
                <a:spLocks/>
              </p:cNvSpPr>
              <p:nvPr/>
            </p:nvSpPr>
            <p:spPr bwMode="auto">
              <a:xfrm>
                <a:off x="1646" y="3895"/>
                <a:ext cx="17" cy="49"/>
              </a:xfrm>
              <a:custGeom>
                <a:avLst/>
                <a:gdLst>
                  <a:gd name="T0" fmla="*/ 0 w 17"/>
                  <a:gd name="T1" fmla="*/ 48 h 49"/>
                  <a:gd name="T2" fmla="*/ 0 w 17"/>
                  <a:gd name="T3" fmla="*/ 0 h 49"/>
                  <a:gd name="T4" fmla="*/ 16 w 17"/>
                  <a:gd name="T5" fmla="*/ 0 h 49"/>
                  <a:gd name="T6" fmla="*/ 16 w 17"/>
                  <a:gd name="T7" fmla="*/ 48 h 49"/>
                  <a:gd name="T8" fmla="*/ 0 w 1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9"/>
                  <a:gd name="T17" fmla="*/ 17 w 1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9">
                    <a:moveTo>
                      <a:pt x="0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16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52453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50" name="Freeform 905"/>
            <p:cNvSpPr>
              <a:spLocks/>
            </p:cNvSpPr>
            <p:nvPr/>
          </p:nvSpPr>
          <p:spPr bwMode="auto">
            <a:xfrm>
              <a:off x="1183" y="3824"/>
              <a:ext cx="475" cy="74"/>
            </a:xfrm>
            <a:custGeom>
              <a:avLst/>
              <a:gdLst>
                <a:gd name="T0" fmla="*/ 0 w 475"/>
                <a:gd name="T1" fmla="*/ 73 h 74"/>
                <a:gd name="T2" fmla="*/ 0 w 475"/>
                <a:gd name="T3" fmla="*/ 0 h 74"/>
                <a:gd name="T4" fmla="*/ 474 w 475"/>
                <a:gd name="T5" fmla="*/ 0 h 74"/>
                <a:gd name="T6" fmla="*/ 474 w 475"/>
                <a:gd name="T7" fmla="*/ 73 h 74"/>
                <a:gd name="T8" fmla="*/ 0 w 475"/>
                <a:gd name="T9" fmla="*/ 73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74"/>
                <a:gd name="T17" fmla="*/ 475 w 47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74">
                  <a:moveTo>
                    <a:pt x="0" y="73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73"/>
                  </a:lnTo>
                  <a:lnTo>
                    <a:pt x="0" y="73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" name="Freeform 906"/>
            <p:cNvSpPr>
              <a:spLocks/>
            </p:cNvSpPr>
            <p:nvPr/>
          </p:nvSpPr>
          <p:spPr bwMode="auto">
            <a:xfrm>
              <a:off x="1183" y="3851"/>
              <a:ext cx="475" cy="17"/>
            </a:xfrm>
            <a:custGeom>
              <a:avLst/>
              <a:gdLst>
                <a:gd name="T0" fmla="*/ 0 w 475"/>
                <a:gd name="T1" fmla="*/ 16 h 17"/>
                <a:gd name="T2" fmla="*/ 0 w 475"/>
                <a:gd name="T3" fmla="*/ 0 h 17"/>
                <a:gd name="T4" fmla="*/ 474 w 475"/>
                <a:gd name="T5" fmla="*/ 0 h 17"/>
                <a:gd name="T6" fmla="*/ 474 w 475"/>
                <a:gd name="T7" fmla="*/ 16 h 17"/>
                <a:gd name="T8" fmla="*/ 0 w 47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5"/>
                <a:gd name="T16" fmla="*/ 0 h 17"/>
                <a:gd name="T17" fmla="*/ 475 w 47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5" h="17">
                  <a:moveTo>
                    <a:pt x="0" y="16"/>
                  </a:moveTo>
                  <a:lnTo>
                    <a:pt x="0" y="0"/>
                  </a:lnTo>
                  <a:lnTo>
                    <a:pt x="474" y="0"/>
                  </a:lnTo>
                  <a:lnTo>
                    <a:pt x="474" y="16"/>
                  </a:lnTo>
                  <a:lnTo>
                    <a:pt x="0" y="16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2" name="Freeform 907"/>
            <p:cNvSpPr>
              <a:spLocks/>
            </p:cNvSpPr>
            <p:nvPr/>
          </p:nvSpPr>
          <p:spPr bwMode="auto">
            <a:xfrm>
              <a:off x="1228" y="3499"/>
              <a:ext cx="385" cy="17"/>
            </a:xfrm>
            <a:custGeom>
              <a:avLst/>
              <a:gdLst>
                <a:gd name="T0" fmla="*/ 279 w 385"/>
                <a:gd name="T1" fmla="*/ 0 h 17"/>
                <a:gd name="T2" fmla="*/ 364 w 385"/>
                <a:gd name="T3" fmla="*/ 0 h 17"/>
                <a:gd name="T4" fmla="*/ 371 w 385"/>
                <a:gd name="T5" fmla="*/ 0 h 17"/>
                <a:gd name="T6" fmla="*/ 377 w 385"/>
                <a:gd name="T7" fmla="*/ 1 h 17"/>
                <a:gd name="T8" fmla="*/ 380 w 385"/>
                <a:gd name="T9" fmla="*/ 2 h 17"/>
                <a:gd name="T10" fmla="*/ 383 w 385"/>
                <a:gd name="T11" fmla="*/ 4 h 17"/>
                <a:gd name="T12" fmla="*/ 384 w 385"/>
                <a:gd name="T13" fmla="*/ 5 h 17"/>
                <a:gd name="T14" fmla="*/ 374 w 385"/>
                <a:gd name="T15" fmla="*/ 16 h 17"/>
                <a:gd name="T16" fmla="*/ 279 w 385"/>
                <a:gd name="T17" fmla="*/ 16 h 17"/>
                <a:gd name="T18" fmla="*/ 106 w 385"/>
                <a:gd name="T19" fmla="*/ 16 h 17"/>
                <a:gd name="T20" fmla="*/ 10 w 385"/>
                <a:gd name="T21" fmla="*/ 16 h 17"/>
                <a:gd name="T22" fmla="*/ 0 w 385"/>
                <a:gd name="T23" fmla="*/ 5 h 17"/>
                <a:gd name="T24" fmla="*/ 1 w 385"/>
                <a:gd name="T25" fmla="*/ 4 h 17"/>
                <a:gd name="T26" fmla="*/ 4 w 385"/>
                <a:gd name="T27" fmla="*/ 2 h 17"/>
                <a:gd name="T28" fmla="*/ 7 w 385"/>
                <a:gd name="T29" fmla="*/ 1 h 17"/>
                <a:gd name="T30" fmla="*/ 13 w 385"/>
                <a:gd name="T31" fmla="*/ 0 h 17"/>
                <a:gd name="T32" fmla="*/ 20 w 385"/>
                <a:gd name="T33" fmla="*/ 0 h 17"/>
                <a:gd name="T34" fmla="*/ 106 w 385"/>
                <a:gd name="T35" fmla="*/ 0 h 17"/>
                <a:gd name="T36" fmla="*/ 279 w 385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85"/>
                <a:gd name="T58" fmla="*/ 0 h 17"/>
                <a:gd name="T59" fmla="*/ 385 w 385"/>
                <a:gd name="T60" fmla="*/ 17 h 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85" h="17">
                  <a:moveTo>
                    <a:pt x="279" y="0"/>
                  </a:moveTo>
                  <a:lnTo>
                    <a:pt x="364" y="0"/>
                  </a:lnTo>
                  <a:lnTo>
                    <a:pt x="371" y="0"/>
                  </a:lnTo>
                  <a:lnTo>
                    <a:pt x="377" y="1"/>
                  </a:lnTo>
                  <a:lnTo>
                    <a:pt x="380" y="2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74" y="16"/>
                  </a:lnTo>
                  <a:lnTo>
                    <a:pt x="279" y="16"/>
                  </a:lnTo>
                  <a:lnTo>
                    <a:pt x="106" y="16"/>
                  </a:lnTo>
                  <a:lnTo>
                    <a:pt x="10" y="1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106" y="0"/>
                  </a:lnTo>
                  <a:lnTo>
                    <a:pt x="279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3" name="Freeform 908"/>
            <p:cNvSpPr>
              <a:spLocks/>
            </p:cNvSpPr>
            <p:nvPr/>
          </p:nvSpPr>
          <p:spPr bwMode="auto">
            <a:xfrm>
              <a:off x="1238" y="3515"/>
              <a:ext cx="365" cy="299"/>
            </a:xfrm>
            <a:custGeom>
              <a:avLst/>
              <a:gdLst>
                <a:gd name="T0" fmla="*/ 0 w 365"/>
                <a:gd name="T1" fmla="*/ 0 h 299"/>
                <a:gd name="T2" fmla="*/ 364 w 365"/>
                <a:gd name="T3" fmla="*/ 0 h 299"/>
                <a:gd name="T4" fmla="*/ 364 w 365"/>
                <a:gd name="T5" fmla="*/ 298 h 299"/>
                <a:gd name="T6" fmla="*/ 0 w 365"/>
                <a:gd name="T7" fmla="*/ 298 h 299"/>
                <a:gd name="T8" fmla="*/ 0 w 365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5"/>
                <a:gd name="T16" fmla="*/ 0 h 299"/>
                <a:gd name="T17" fmla="*/ 365 w 365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5" h="299">
                  <a:moveTo>
                    <a:pt x="0" y="0"/>
                  </a:moveTo>
                  <a:lnTo>
                    <a:pt x="364" y="0"/>
                  </a:lnTo>
                  <a:lnTo>
                    <a:pt x="364" y="298"/>
                  </a:lnTo>
                  <a:lnTo>
                    <a:pt x="0" y="298"/>
                  </a:lnTo>
                  <a:lnTo>
                    <a:pt x="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4" name="Freeform 909"/>
            <p:cNvSpPr>
              <a:spLocks/>
            </p:cNvSpPr>
            <p:nvPr/>
          </p:nvSpPr>
          <p:spPr bwMode="auto">
            <a:xfrm>
              <a:off x="1267" y="3547"/>
              <a:ext cx="307" cy="89"/>
            </a:xfrm>
            <a:custGeom>
              <a:avLst/>
              <a:gdLst>
                <a:gd name="T0" fmla="*/ 0 w 307"/>
                <a:gd name="T1" fmla="*/ 0 h 89"/>
                <a:gd name="T2" fmla="*/ 306 w 307"/>
                <a:gd name="T3" fmla="*/ 0 h 89"/>
                <a:gd name="T4" fmla="*/ 192 w 307"/>
                <a:gd name="T5" fmla="*/ 87 h 89"/>
                <a:gd name="T6" fmla="*/ 114 w 307"/>
                <a:gd name="T7" fmla="*/ 88 h 89"/>
                <a:gd name="T8" fmla="*/ 0 w 307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9"/>
                <a:gd name="T17" fmla="*/ 307 w 307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9">
                  <a:moveTo>
                    <a:pt x="0" y="0"/>
                  </a:moveTo>
                  <a:lnTo>
                    <a:pt x="306" y="0"/>
                  </a:lnTo>
                  <a:lnTo>
                    <a:pt x="192" y="87"/>
                  </a:lnTo>
                  <a:lnTo>
                    <a:pt x="114" y="88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5" name="Freeform 910"/>
            <p:cNvSpPr>
              <a:spLocks/>
            </p:cNvSpPr>
            <p:nvPr/>
          </p:nvSpPr>
          <p:spPr bwMode="auto">
            <a:xfrm>
              <a:off x="1267" y="3692"/>
              <a:ext cx="307" cy="85"/>
            </a:xfrm>
            <a:custGeom>
              <a:avLst/>
              <a:gdLst>
                <a:gd name="T0" fmla="*/ 0 w 307"/>
                <a:gd name="T1" fmla="*/ 84 h 85"/>
                <a:gd name="T2" fmla="*/ 306 w 307"/>
                <a:gd name="T3" fmla="*/ 84 h 85"/>
                <a:gd name="T4" fmla="*/ 193 w 307"/>
                <a:gd name="T5" fmla="*/ 0 h 85"/>
                <a:gd name="T6" fmla="*/ 114 w 307"/>
                <a:gd name="T7" fmla="*/ 0 h 85"/>
                <a:gd name="T8" fmla="*/ 0 w 307"/>
                <a:gd name="T9" fmla="*/ 84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85"/>
                <a:gd name="T17" fmla="*/ 307 w 3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85">
                  <a:moveTo>
                    <a:pt x="0" y="84"/>
                  </a:moveTo>
                  <a:lnTo>
                    <a:pt x="306" y="84"/>
                  </a:lnTo>
                  <a:lnTo>
                    <a:pt x="193" y="0"/>
                  </a:lnTo>
                  <a:lnTo>
                    <a:pt x="114" y="0"/>
                  </a:lnTo>
                  <a:lnTo>
                    <a:pt x="0" y="84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" name="Freeform 911"/>
            <p:cNvSpPr>
              <a:spLocks/>
            </p:cNvSpPr>
            <p:nvPr/>
          </p:nvSpPr>
          <p:spPr bwMode="auto">
            <a:xfrm>
              <a:off x="1267" y="3547"/>
              <a:ext cx="115" cy="230"/>
            </a:xfrm>
            <a:custGeom>
              <a:avLst/>
              <a:gdLst>
                <a:gd name="T0" fmla="*/ 0 w 115"/>
                <a:gd name="T1" fmla="*/ 0 h 230"/>
                <a:gd name="T2" fmla="*/ 114 w 115"/>
                <a:gd name="T3" fmla="*/ 88 h 230"/>
                <a:gd name="T4" fmla="*/ 114 w 115"/>
                <a:gd name="T5" fmla="*/ 145 h 230"/>
                <a:gd name="T6" fmla="*/ 0 w 115"/>
                <a:gd name="T7" fmla="*/ 229 h 230"/>
                <a:gd name="T8" fmla="*/ 0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0" y="0"/>
                  </a:moveTo>
                  <a:lnTo>
                    <a:pt x="114" y="88"/>
                  </a:lnTo>
                  <a:lnTo>
                    <a:pt x="114" y="145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7" name="Freeform 912"/>
            <p:cNvSpPr>
              <a:spLocks/>
            </p:cNvSpPr>
            <p:nvPr/>
          </p:nvSpPr>
          <p:spPr bwMode="auto">
            <a:xfrm>
              <a:off x="1459" y="3547"/>
              <a:ext cx="115" cy="230"/>
            </a:xfrm>
            <a:custGeom>
              <a:avLst/>
              <a:gdLst>
                <a:gd name="T0" fmla="*/ 114 w 115"/>
                <a:gd name="T1" fmla="*/ 0 h 230"/>
                <a:gd name="T2" fmla="*/ 0 w 115"/>
                <a:gd name="T3" fmla="*/ 87 h 230"/>
                <a:gd name="T4" fmla="*/ 1 w 115"/>
                <a:gd name="T5" fmla="*/ 145 h 230"/>
                <a:gd name="T6" fmla="*/ 114 w 115"/>
                <a:gd name="T7" fmla="*/ 229 h 230"/>
                <a:gd name="T8" fmla="*/ 114 w 115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30"/>
                <a:gd name="T17" fmla="*/ 115 w 11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30">
                  <a:moveTo>
                    <a:pt x="114" y="0"/>
                  </a:moveTo>
                  <a:lnTo>
                    <a:pt x="0" y="87"/>
                  </a:lnTo>
                  <a:lnTo>
                    <a:pt x="1" y="145"/>
                  </a:lnTo>
                  <a:lnTo>
                    <a:pt x="114" y="229"/>
                  </a:lnTo>
                  <a:lnTo>
                    <a:pt x="114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8" name="Freeform 913"/>
            <p:cNvSpPr>
              <a:spLocks/>
            </p:cNvSpPr>
            <p:nvPr/>
          </p:nvSpPr>
          <p:spPr bwMode="auto">
            <a:xfrm>
              <a:off x="1276" y="3555"/>
              <a:ext cx="290" cy="213"/>
            </a:xfrm>
            <a:custGeom>
              <a:avLst/>
              <a:gdLst>
                <a:gd name="T0" fmla="*/ 289 w 290"/>
                <a:gd name="T1" fmla="*/ 179 h 213"/>
                <a:gd name="T2" fmla="*/ 289 w 290"/>
                <a:gd name="T3" fmla="*/ 194 h 213"/>
                <a:gd name="T4" fmla="*/ 288 w 290"/>
                <a:gd name="T5" fmla="*/ 201 h 213"/>
                <a:gd name="T6" fmla="*/ 287 w 290"/>
                <a:gd name="T7" fmla="*/ 204 h 213"/>
                <a:gd name="T8" fmla="*/ 287 w 290"/>
                <a:gd name="T9" fmla="*/ 207 h 213"/>
                <a:gd name="T10" fmla="*/ 286 w 290"/>
                <a:gd name="T11" fmla="*/ 208 h 213"/>
                <a:gd name="T12" fmla="*/ 285 w 290"/>
                <a:gd name="T13" fmla="*/ 209 h 213"/>
                <a:gd name="T14" fmla="*/ 284 w 290"/>
                <a:gd name="T15" fmla="*/ 211 h 213"/>
                <a:gd name="T16" fmla="*/ 281 w 290"/>
                <a:gd name="T17" fmla="*/ 211 h 213"/>
                <a:gd name="T18" fmla="*/ 278 w 290"/>
                <a:gd name="T19" fmla="*/ 212 h 213"/>
                <a:gd name="T20" fmla="*/ 270 w 290"/>
                <a:gd name="T21" fmla="*/ 212 h 213"/>
                <a:gd name="T22" fmla="*/ 244 w 290"/>
                <a:gd name="T23" fmla="*/ 212 h 213"/>
                <a:gd name="T24" fmla="*/ 44 w 290"/>
                <a:gd name="T25" fmla="*/ 212 h 213"/>
                <a:gd name="T26" fmla="*/ 18 w 290"/>
                <a:gd name="T27" fmla="*/ 212 h 213"/>
                <a:gd name="T28" fmla="*/ 10 w 290"/>
                <a:gd name="T29" fmla="*/ 211 h 213"/>
                <a:gd name="T30" fmla="*/ 7 w 290"/>
                <a:gd name="T31" fmla="*/ 211 h 213"/>
                <a:gd name="T32" fmla="*/ 5 w 290"/>
                <a:gd name="T33" fmla="*/ 211 h 213"/>
                <a:gd name="T34" fmla="*/ 3 w 290"/>
                <a:gd name="T35" fmla="*/ 209 h 213"/>
                <a:gd name="T36" fmla="*/ 2 w 290"/>
                <a:gd name="T37" fmla="*/ 208 h 213"/>
                <a:gd name="T38" fmla="*/ 1 w 290"/>
                <a:gd name="T39" fmla="*/ 207 h 213"/>
                <a:gd name="T40" fmla="*/ 1 w 290"/>
                <a:gd name="T41" fmla="*/ 204 h 213"/>
                <a:gd name="T42" fmla="*/ 0 w 290"/>
                <a:gd name="T43" fmla="*/ 201 h 213"/>
                <a:gd name="T44" fmla="*/ 0 w 290"/>
                <a:gd name="T45" fmla="*/ 194 h 213"/>
                <a:gd name="T46" fmla="*/ 0 w 290"/>
                <a:gd name="T47" fmla="*/ 179 h 213"/>
                <a:gd name="T48" fmla="*/ 0 w 290"/>
                <a:gd name="T49" fmla="*/ 33 h 213"/>
                <a:gd name="T50" fmla="*/ 0 w 290"/>
                <a:gd name="T51" fmla="*/ 18 h 213"/>
                <a:gd name="T52" fmla="*/ 0 w 290"/>
                <a:gd name="T53" fmla="*/ 11 h 213"/>
                <a:gd name="T54" fmla="*/ 0 w 290"/>
                <a:gd name="T55" fmla="*/ 8 h 213"/>
                <a:gd name="T56" fmla="*/ 1 w 290"/>
                <a:gd name="T57" fmla="*/ 5 h 213"/>
                <a:gd name="T58" fmla="*/ 2 w 290"/>
                <a:gd name="T59" fmla="*/ 4 h 213"/>
                <a:gd name="T60" fmla="*/ 3 w 290"/>
                <a:gd name="T61" fmla="*/ 3 h 213"/>
                <a:gd name="T62" fmla="*/ 5 w 290"/>
                <a:gd name="T63" fmla="*/ 1 h 213"/>
                <a:gd name="T64" fmla="*/ 7 w 290"/>
                <a:gd name="T65" fmla="*/ 1 h 213"/>
                <a:gd name="T66" fmla="*/ 10 w 290"/>
                <a:gd name="T67" fmla="*/ 0 h 213"/>
                <a:gd name="T68" fmla="*/ 18 w 290"/>
                <a:gd name="T69" fmla="*/ 0 h 213"/>
                <a:gd name="T70" fmla="*/ 44 w 290"/>
                <a:gd name="T71" fmla="*/ 0 h 213"/>
                <a:gd name="T72" fmla="*/ 244 w 290"/>
                <a:gd name="T73" fmla="*/ 0 h 213"/>
                <a:gd name="T74" fmla="*/ 270 w 290"/>
                <a:gd name="T75" fmla="*/ 0 h 213"/>
                <a:gd name="T76" fmla="*/ 278 w 290"/>
                <a:gd name="T77" fmla="*/ 0 h 213"/>
                <a:gd name="T78" fmla="*/ 281 w 290"/>
                <a:gd name="T79" fmla="*/ 1 h 213"/>
                <a:gd name="T80" fmla="*/ 284 w 290"/>
                <a:gd name="T81" fmla="*/ 1 h 213"/>
                <a:gd name="T82" fmla="*/ 285 w 290"/>
                <a:gd name="T83" fmla="*/ 3 h 213"/>
                <a:gd name="T84" fmla="*/ 286 w 290"/>
                <a:gd name="T85" fmla="*/ 4 h 213"/>
                <a:gd name="T86" fmla="*/ 287 w 290"/>
                <a:gd name="T87" fmla="*/ 5 h 213"/>
                <a:gd name="T88" fmla="*/ 287 w 290"/>
                <a:gd name="T89" fmla="*/ 8 h 213"/>
                <a:gd name="T90" fmla="*/ 288 w 290"/>
                <a:gd name="T91" fmla="*/ 11 h 213"/>
                <a:gd name="T92" fmla="*/ 289 w 290"/>
                <a:gd name="T93" fmla="*/ 18 h 213"/>
                <a:gd name="T94" fmla="*/ 289 w 290"/>
                <a:gd name="T95" fmla="*/ 33 h 213"/>
                <a:gd name="T96" fmla="*/ 289 w 290"/>
                <a:gd name="T97" fmla="*/ 179 h 2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0"/>
                <a:gd name="T148" fmla="*/ 0 h 213"/>
                <a:gd name="T149" fmla="*/ 290 w 290"/>
                <a:gd name="T150" fmla="*/ 213 h 2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0" h="213">
                  <a:moveTo>
                    <a:pt x="289" y="179"/>
                  </a:moveTo>
                  <a:lnTo>
                    <a:pt x="289" y="194"/>
                  </a:lnTo>
                  <a:lnTo>
                    <a:pt x="288" y="201"/>
                  </a:lnTo>
                  <a:lnTo>
                    <a:pt x="287" y="204"/>
                  </a:lnTo>
                  <a:lnTo>
                    <a:pt x="287" y="207"/>
                  </a:lnTo>
                  <a:lnTo>
                    <a:pt x="286" y="208"/>
                  </a:lnTo>
                  <a:lnTo>
                    <a:pt x="285" y="209"/>
                  </a:lnTo>
                  <a:lnTo>
                    <a:pt x="284" y="211"/>
                  </a:lnTo>
                  <a:lnTo>
                    <a:pt x="281" y="211"/>
                  </a:lnTo>
                  <a:lnTo>
                    <a:pt x="278" y="212"/>
                  </a:lnTo>
                  <a:lnTo>
                    <a:pt x="270" y="212"/>
                  </a:lnTo>
                  <a:lnTo>
                    <a:pt x="244" y="212"/>
                  </a:lnTo>
                  <a:lnTo>
                    <a:pt x="44" y="212"/>
                  </a:lnTo>
                  <a:lnTo>
                    <a:pt x="18" y="212"/>
                  </a:lnTo>
                  <a:lnTo>
                    <a:pt x="10" y="211"/>
                  </a:lnTo>
                  <a:lnTo>
                    <a:pt x="7" y="211"/>
                  </a:lnTo>
                  <a:lnTo>
                    <a:pt x="5" y="211"/>
                  </a:lnTo>
                  <a:lnTo>
                    <a:pt x="3" y="209"/>
                  </a:lnTo>
                  <a:lnTo>
                    <a:pt x="2" y="208"/>
                  </a:lnTo>
                  <a:lnTo>
                    <a:pt x="1" y="207"/>
                  </a:lnTo>
                  <a:lnTo>
                    <a:pt x="1" y="204"/>
                  </a:lnTo>
                  <a:lnTo>
                    <a:pt x="0" y="201"/>
                  </a:lnTo>
                  <a:lnTo>
                    <a:pt x="0" y="194"/>
                  </a:lnTo>
                  <a:lnTo>
                    <a:pt x="0" y="179"/>
                  </a:lnTo>
                  <a:lnTo>
                    <a:pt x="0" y="33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44" y="0"/>
                  </a:lnTo>
                  <a:lnTo>
                    <a:pt x="244" y="0"/>
                  </a:lnTo>
                  <a:lnTo>
                    <a:pt x="270" y="0"/>
                  </a:lnTo>
                  <a:lnTo>
                    <a:pt x="278" y="0"/>
                  </a:lnTo>
                  <a:lnTo>
                    <a:pt x="281" y="1"/>
                  </a:lnTo>
                  <a:lnTo>
                    <a:pt x="284" y="1"/>
                  </a:lnTo>
                  <a:lnTo>
                    <a:pt x="285" y="3"/>
                  </a:lnTo>
                  <a:lnTo>
                    <a:pt x="286" y="4"/>
                  </a:lnTo>
                  <a:lnTo>
                    <a:pt x="287" y="5"/>
                  </a:lnTo>
                  <a:lnTo>
                    <a:pt x="287" y="8"/>
                  </a:lnTo>
                  <a:lnTo>
                    <a:pt x="288" y="11"/>
                  </a:lnTo>
                  <a:lnTo>
                    <a:pt x="289" y="18"/>
                  </a:lnTo>
                  <a:lnTo>
                    <a:pt x="289" y="33"/>
                  </a:lnTo>
                  <a:lnTo>
                    <a:pt x="289" y="1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9" name="Freeform 914"/>
            <p:cNvSpPr>
              <a:spLocks/>
            </p:cNvSpPr>
            <p:nvPr/>
          </p:nvSpPr>
          <p:spPr bwMode="auto">
            <a:xfrm>
              <a:off x="1602" y="3504"/>
              <a:ext cx="17" cy="321"/>
            </a:xfrm>
            <a:custGeom>
              <a:avLst/>
              <a:gdLst>
                <a:gd name="T0" fmla="*/ 0 w 17"/>
                <a:gd name="T1" fmla="*/ 11 h 321"/>
                <a:gd name="T2" fmla="*/ 16 w 17"/>
                <a:gd name="T3" fmla="*/ 0 h 321"/>
                <a:gd name="T4" fmla="*/ 16 w 17"/>
                <a:gd name="T5" fmla="*/ 320 h 321"/>
                <a:gd name="T6" fmla="*/ 0 w 17"/>
                <a:gd name="T7" fmla="*/ 309 h 321"/>
                <a:gd name="T8" fmla="*/ 0 w 17"/>
                <a:gd name="T9" fmla="*/ 1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11"/>
                  </a:moveTo>
                  <a:lnTo>
                    <a:pt x="16" y="0"/>
                  </a:lnTo>
                  <a:lnTo>
                    <a:pt x="16" y="320"/>
                  </a:lnTo>
                  <a:lnTo>
                    <a:pt x="0" y="309"/>
                  </a:lnTo>
                  <a:lnTo>
                    <a:pt x="0" y="11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0" name="Freeform 915"/>
            <p:cNvSpPr>
              <a:spLocks/>
            </p:cNvSpPr>
            <p:nvPr/>
          </p:nvSpPr>
          <p:spPr bwMode="auto">
            <a:xfrm>
              <a:off x="1228" y="3504"/>
              <a:ext cx="17" cy="321"/>
            </a:xfrm>
            <a:custGeom>
              <a:avLst/>
              <a:gdLst>
                <a:gd name="T0" fmla="*/ 0 w 17"/>
                <a:gd name="T1" fmla="*/ 0 h 321"/>
                <a:gd name="T2" fmla="*/ 16 w 17"/>
                <a:gd name="T3" fmla="*/ 11 h 321"/>
                <a:gd name="T4" fmla="*/ 16 w 17"/>
                <a:gd name="T5" fmla="*/ 309 h 321"/>
                <a:gd name="T6" fmla="*/ 0 w 17"/>
                <a:gd name="T7" fmla="*/ 320 h 321"/>
                <a:gd name="T8" fmla="*/ 0 w 17"/>
                <a:gd name="T9" fmla="*/ 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21"/>
                <a:gd name="T17" fmla="*/ 17 w 1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21">
                  <a:moveTo>
                    <a:pt x="0" y="0"/>
                  </a:moveTo>
                  <a:lnTo>
                    <a:pt x="16" y="11"/>
                  </a:lnTo>
                  <a:lnTo>
                    <a:pt x="16" y="309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816B5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1" name="Freeform 916"/>
            <p:cNvSpPr>
              <a:spLocks/>
            </p:cNvSpPr>
            <p:nvPr/>
          </p:nvSpPr>
          <p:spPr bwMode="auto">
            <a:xfrm>
              <a:off x="1290" y="3568"/>
              <a:ext cx="261" cy="187"/>
            </a:xfrm>
            <a:custGeom>
              <a:avLst/>
              <a:gdLst>
                <a:gd name="T0" fmla="*/ 0 w 261"/>
                <a:gd name="T1" fmla="*/ 0 h 187"/>
                <a:gd name="T2" fmla="*/ 260 w 261"/>
                <a:gd name="T3" fmla="*/ 0 h 187"/>
                <a:gd name="T4" fmla="*/ 260 w 261"/>
                <a:gd name="T5" fmla="*/ 186 h 187"/>
                <a:gd name="T6" fmla="*/ 0 w 261"/>
                <a:gd name="T7" fmla="*/ 186 h 187"/>
                <a:gd name="T8" fmla="*/ 0 w 261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87"/>
                <a:gd name="T17" fmla="*/ 261 w 261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87">
                  <a:moveTo>
                    <a:pt x="0" y="0"/>
                  </a:moveTo>
                  <a:lnTo>
                    <a:pt x="260" y="0"/>
                  </a:lnTo>
                  <a:lnTo>
                    <a:pt x="260" y="186"/>
                  </a:lnTo>
                  <a:lnTo>
                    <a:pt x="0" y="186"/>
                  </a:lnTo>
                  <a:lnTo>
                    <a:pt x="0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2" name="Freeform 917"/>
            <p:cNvSpPr>
              <a:spLocks/>
            </p:cNvSpPr>
            <p:nvPr/>
          </p:nvSpPr>
          <p:spPr bwMode="auto">
            <a:xfrm>
              <a:off x="1228" y="3813"/>
              <a:ext cx="385" cy="17"/>
            </a:xfrm>
            <a:custGeom>
              <a:avLst/>
              <a:gdLst>
                <a:gd name="T0" fmla="*/ 10 w 385"/>
                <a:gd name="T1" fmla="*/ 0 h 17"/>
                <a:gd name="T2" fmla="*/ 374 w 385"/>
                <a:gd name="T3" fmla="*/ 0 h 17"/>
                <a:gd name="T4" fmla="*/ 384 w 385"/>
                <a:gd name="T5" fmla="*/ 16 h 17"/>
                <a:gd name="T6" fmla="*/ 0 w 385"/>
                <a:gd name="T7" fmla="*/ 16 h 17"/>
                <a:gd name="T8" fmla="*/ 10 w 38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7"/>
                <a:gd name="T17" fmla="*/ 385 w 38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7">
                  <a:moveTo>
                    <a:pt x="10" y="0"/>
                  </a:moveTo>
                  <a:lnTo>
                    <a:pt x="374" y="0"/>
                  </a:lnTo>
                  <a:lnTo>
                    <a:pt x="384" y="16"/>
                  </a:lnTo>
                  <a:lnTo>
                    <a:pt x="0" y="16"/>
                  </a:lnTo>
                  <a:lnTo>
                    <a:pt x="1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3" name="Freeform 918"/>
            <p:cNvSpPr>
              <a:spLocks/>
            </p:cNvSpPr>
            <p:nvPr/>
          </p:nvSpPr>
          <p:spPr bwMode="auto">
            <a:xfrm>
              <a:off x="1200" y="392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4" name="Freeform 919"/>
            <p:cNvSpPr>
              <a:spLocks/>
            </p:cNvSpPr>
            <p:nvPr/>
          </p:nvSpPr>
          <p:spPr bwMode="auto">
            <a:xfrm>
              <a:off x="1200" y="3920"/>
              <a:ext cx="445" cy="99"/>
            </a:xfrm>
            <a:custGeom>
              <a:avLst/>
              <a:gdLst>
                <a:gd name="T0" fmla="*/ 10 w 445"/>
                <a:gd name="T1" fmla="*/ 0 h 99"/>
                <a:gd name="T2" fmla="*/ 434 w 445"/>
                <a:gd name="T3" fmla="*/ 0 h 99"/>
                <a:gd name="T4" fmla="*/ 444 w 445"/>
                <a:gd name="T5" fmla="*/ 98 h 99"/>
                <a:gd name="T6" fmla="*/ 0 w 445"/>
                <a:gd name="T7" fmla="*/ 98 h 99"/>
                <a:gd name="T8" fmla="*/ 10 w 445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"/>
                <a:gd name="T16" fmla="*/ 0 h 99"/>
                <a:gd name="T17" fmla="*/ 445 w 445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" h="99">
                  <a:moveTo>
                    <a:pt x="10" y="0"/>
                  </a:moveTo>
                  <a:lnTo>
                    <a:pt x="434" y="0"/>
                  </a:lnTo>
                  <a:lnTo>
                    <a:pt x="444" y="98"/>
                  </a:lnTo>
                  <a:lnTo>
                    <a:pt x="0" y="98"/>
                  </a:lnTo>
                  <a:lnTo>
                    <a:pt x="1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5" name="Freeform 920"/>
            <p:cNvSpPr>
              <a:spLocks/>
            </p:cNvSpPr>
            <p:nvPr/>
          </p:nvSpPr>
          <p:spPr bwMode="auto">
            <a:xfrm>
              <a:off x="1215" y="3933"/>
              <a:ext cx="319" cy="64"/>
            </a:xfrm>
            <a:custGeom>
              <a:avLst/>
              <a:gdLst>
                <a:gd name="T0" fmla="*/ 315 w 319"/>
                <a:gd name="T1" fmla="*/ 0 h 64"/>
                <a:gd name="T2" fmla="*/ 318 w 319"/>
                <a:gd name="T3" fmla="*/ 63 h 64"/>
                <a:gd name="T4" fmla="*/ 0 w 319"/>
                <a:gd name="T5" fmla="*/ 63 h 64"/>
                <a:gd name="T6" fmla="*/ 7 w 319"/>
                <a:gd name="T7" fmla="*/ 0 h 64"/>
                <a:gd name="T8" fmla="*/ 315 w 319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64"/>
                <a:gd name="T17" fmla="*/ 319 w 319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64">
                  <a:moveTo>
                    <a:pt x="315" y="0"/>
                  </a:moveTo>
                  <a:lnTo>
                    <a:pt x="318" y="63"/>
                  </a:lnTo>
                  <a:lnTo>
                    <a:pt x="0" y="63"/>
                  </a:lnTo>
                  <a:lnTo>
                    <a:pt x="7" y="0"/>
                  </a:lnTo>
                  <a:lnTo>
                    <a:pt x="315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6" name="Freeform 921"/>
            <p:cNvSpPr>
              <a:spLocks/>
            </p:cNvSpPr>
            <p:nvPr/>
          </p:nvSpPr>
          <p:spPr bwMode="auto">
            <a:xfrm>
              <a:off x="1540" y="3933"/>
              <a:ext cx="92" cy="64"/>
            </a:xfrm>
            <a:custGeom>
              <a:avLst/>
              <a:gdLst>
                <a:gd name="T0" fmla="*/ 0 w 92"/>
                <a:gd name="T1" fmla="*/ 0 h 64"/>
                <a:gd name="T2" fmla="*/ 84 w 92"/>
                <a:gd name="T3" fmla="*/ 0 h 64"/>
                <a:gd name="T4" fmla="*/ 91 w 92"/>
                <a:gd name="T5" fmla="*/ 63 h 64"/>
                <a:gd name="T6" fmla="*/ 3 w 92"/>
                <a:gd name="T7" fmla="*/ 63 h 64"/>
                <a:gd name="T8" fmla="*/ 0 w 9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4"/>
                <a:gd name="T17" fmla="*/ 92 w 9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4">
                  <a:moveTo>
                    <a:pt x="0" y="0"/>
                  </a:moveTo>
                  <a:lnTo>
                    <a:pt x="84" y="0"/>
                  </a:lnTo>
                  <a:lnTo>
                    <a:pt x="91" y="63"/>
                  </a:lnTo>
                  <a:lnTo>
                    <a:pt x="3" y="63"/>
                  </a:lnTo>
                  <a:lnTo>
                    <a:pt x="0" y="0"/>
                  </a:lnTo>
                </a:path>
              </a:pathLst>
            </a:custGeom>
            <a:solidFill>
              <a:srgbClr val="52453D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7" name="Freeform 922"/>
            <p:cNvSpPr>
              <a:spLocks/>
            </p:cNvSpPr>
            <p:nvPr/>
          </p:nvSpPr>
          <p:spPr bwMode="auto">
            <a:xfrm>
              <a:off x="1233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8" name="Freeform 923"/>
            <p:cNvSpPr>
              <a:spLocks/>
            </p:cNvSpPr>
            <p:nvPr/>
          </p:nvSpPr>
          <p:spPr bwMode="auto">
            <a:xfrm>
              <a:off x="1254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9" name="Freeform 924"/>
            <p:cNvSpPr>
              <a:spLocks/>
            </p:cNvSpPr>
            <p:nvPr/>
          </p:nvSpPr>
          <p:spPr bwMode="auto">
            <a:xfrm>
              <a:off x="1274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0" name="Freeform 925"/>
            <p:cNvSpPr>
              <a:spLocks/>
            </p:cNvSpPr>
            <p:nvPr/>
          </p:nvSpPr>
          <p:spPr bwMode="auto">
            <a:xfrm>
              <a:off x="129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1" name="Freeform 926"/>
            <p:cNvSpPr>
              <a:spLocks/>
            </p:cNvSpPr>
            <p:nvPr/>
          </p:nvSpPr>
          <p:spPr bwMode="auto">
            <a:xfrm>
              <a:off x="1316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2" name="Freeform 927"/>
            <p:cNvSpPr>
              <a:spLocks/>
            </p:cNvSpPr>
            <p:nvPr/>
          </p:nvSpPr>
          <p:spPr bwMode="auto">
            <a:xfrm>
              <a:off x="1337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3" name="Freeform 928"/>
            <p:cNvSpPr>
              <a:spLocks/>
            </p:cNvSpPr>
            <p:nvPr/>
          </p:nvSpPr>
          <p:spPr bwMode="auto">
            <a:xfrm>
              <a:off x="1358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4" name="Freeform 929"/>
            <p:cNvSpPr>
              <a:spLocks/>
            </p:cNvSpPr>
            <p:nvPr/>
          </p:nvSpPr>
          <p:spPr bwMode="auto">
            <a:xfrm>
              <a:off x="1378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5" name="Freeform 930"/>
            <p:cNvSpPr>
              <a:spLocks/>
            </p:cNvSpPr>
            <p:nvPr/>
          </p:nvSpPr>
          <p:spPr bwMode="auto">
            <a:xfrm>
              <a:off x="1399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6" name="Freeform 931"/>
            <p:cNvSpPr>
              <a:spLocks/>
            </p:cNvSpPr>
            <p:nvPr/>
          </p:nvSpPr>
          <p:spPr bwMode="auto">
            <a:xfrm>
              <a:off x="1420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7" name="Freeform 932"/>
            <p:cNvSpPr>
              <a:spLocks/>
            </p:cNvSpPr>
            <p:nvPr/>
          </p:nvSpPr>
          <p:spPr bwMode="auto">
            <a:xfrm>
              <a:off x="1441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8" name="Freeform 933"/>
            <p:cNvSpPr>
              <a:spLocks/>
            </p:cNvSpPr>
            <p:nvPr/>
          </p:nvSpPr>
          <p:spPr bwMode="auto">
            <a:xfrm>
              <a:off x="1462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9" name="Freeform 934"/>
            <p:cNvSpPr>
              <a:spLocks/>
            </p:cNvSpPr>
            <p:nvPr/>
          </p:nvSpPr>
          <p:spPr bwMode="auto">
            <a:xfrm>
              <a:off x="1482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0" name="Freeform 935"/>
            <p:cNvSpPr>
              <a:spLocks/>
            </p:cNvSpPr>
            <p:nvPr/>
          </p:nvSpPr>
          <p:spPr bwMode="auto">
            <a:xfrm>
              <a:off x="1503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1" name="Freeform 936"/>
            <p:cNvSpPr>
              <a:spLocks/>
            </p:cNvSpPr>
            <p:nvPr/>
          </p:nvSpPr>
          <p:spPr bwMode="auto">
            <a:xfrm>
              <a:off x="1231" y="3947"/>
              <a:ext cx="20" cy="17"/>
            </a:xfrm>
            <a:custGeom>
              <a:avLst/>
              <a:gdLst>
                <a:gd name="T0" fmla="*/ 0 w 20"/>
                <a:gd name="T1" fmla="*/ 16 h 17"/>
                <a:gd name="T2" fmla="*/ 0 w 20"/>
                <a:gd name="T3" fmla="*/ 0 h 17"/>
                <a:gd name="T4" fmla="*/ 19 w 20"/>
                <a:gd name="T5" fmla="*/ 0 h 17"/>
                <a:gd name="T6" fmla="*/ 19 w 20"/>
                <a:gd name="T7" fmla="*/ 16 h 17"/>
                <a:gd name="T8" fmla="*/ 0 w 2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2" name="Freeform 937"/>
            <p:cNvSpPr>
              <a:spLocks/>
            </p:cNvSpPr>
            <p:nvPr/>
          </p:nvSpPr>
          <p:spPr bwMode="auto">
            <a:xfrm>
              <a:off x="1226" y="3959"/>
              <a:ext cx="30" cy="17"/>
            </a:xfrm>
            <a:custGeom>
              <a:avLst/>
              <a:gdLst>
                <a:gd name="T0" fmla="*/ 0 w 30"/>
                <a:gd name="T1" fmla="*/ 16 h 17"/>
                <a:gd name="T2" fmla="*/ 0 w 30"/>
                <a:gd name="T3" fmla="*/ 0 h 17"/>
                <a:gd name="T4" fmla="*/ 29 w 30"/>
                <a:gd name="T5" fmla="*/ 0 h 17"/>
                <a:gd name="T6" fmla="*/ 29 w 30"/>
                <a:gd name="T7" fmla="*/ 16 h 17"/>
                <a:gd name="T8" fmla="*/ 0 w 3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7"/>
                <a:gd name="T17" fmla="*/ 30 w 3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7">
                  <a:moveTo>
                    <a:pt x="0" y="16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3" name="Freeform 938"/>
            <p:cNvSpPr>
              <a:spLocks/>
            </p:cNvSpPr>
            <p:nvPr/>
          </p:nvSpPr>
          <p:spPr bwMode="auto">
            <a:xfrm>
              <a:off x="1223" y="3972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4" name="Freeform 939"/>
            <p:cNvSpPr>
              <a:spLocks/>
            </p:cNvSpPr>
            <p:nvPr/>
          </p:nvSpPr>
          <p:spPr bwMode="auto">
            <a:xfrm>
              <a:off x="1220" y="3984"/>
              <a:ext cx="24" cy="17"/>
            </a:xfrm>
            <a:custGeom>
              <a:avLst/>
              <a:gdLst>
                <a:gd name="T0" fmla="*/ 0 w 24"/>
                <a:gd name="T1" fmla="*/ 16 h 17"/>
                <a:gd name="T2" fmla="*/ 0 w 24"/>
                <a:gd name="T3" fmla="*/ 0 h 17"/>
                <a:gd name="T4" fmla="*/ 23 w 24"/>
                <a:gd name="T5" fmla="*/ 0 h 17"/>
                <a:gd name="T6" fmla="*/ 23 w 24"/>
                <a:gd name="T7" fmla="*/ 16 h 17"/>
                <a:gd name="T8" fmla="*/ 0 w 2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7"/>
                <a:gd name="T17" fmla="*/ 24 w 2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7">
                  <a:moveTo>
                    <a:pt x="0" y="16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5" name="Freeform 940"/>
            <p:cNvSpPr>
              <a:spLocks/>
            </p:cNvSpPr>
            <p:nvPr/>
          </p:nvSpPr>
          <p:spPr bwMode="auto">
            <a:xfrm>
              <a:off x="1249" y="3984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6" name="Freeform 941"/>
            <p:cNvSpPr>
              <a:spLocks/>
            </p:cNvSpPr>
            <p:nvPr/>
          </p:nvSpPr>
          <p:spPr bwMode="auto">
            <a:xfrm>
              <a:off x="1547" y="3984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7" name="Freeform 942"/>
            <p:cNvSpPr>
              <a:spLocks/>
            </p:cNvSpPr>
            <p:nvPr/>
          </p:nvSpPr>
          <p:spPr bwMode="auto">
            <a:xfrm>
              <a:off x="1611" y="3969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8" name="Freeform 943"/>
            <p:cNvSpPr>
              <a:spLocks/>
            </p:cNvSpPr>
            <p:nvPr/>
          </p:nvSpPr>
          <p:spPr bwMode="auto">
            <a:xfrm>
              <a:off x="1260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9" name="Freeform 944"/>
            <p:cNvSpPr>
              <a:spLocks/>
            </p:cNvSpPr>
            <p:nvPr/>
          </p:nvSpPr>
          <p:spPr bwMode="auto">
            <a:xfrm>
              <a:off x="1281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Freeform 945"/>
            <p:cNvSpPr>
              <a:spLocks/>
            </p:cNvSpPr>
            <p:nvPr/>
          </p:nvSpPr>
          <p:spPr bwMode="auto">
            <a:xfrm>
              <a:off x="1302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Freeform 946"/>
            <p:cNvSpPr>
              <a:spLocks/>
            </p:cNvSpPr>
            <p:nvPr/>
          </p:nvSpPr>
          <p:spPr bwMode="auto">
            <a:xfrm>
              <a:off x="1323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Freeform 947"/>
            <p:cNvSpPr>
              <a:spLocks/>
            </p:cNvSpPr>
            <p:nvPr/>
          </p:nvSpPr>
          <p:spPr bwMode="auto">
            <a:xfrm>
              <a:off x="1344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Freeform 948"/>
            <p:cNvSpPr>
              <a:spLocks/>
            </p:cNvSpPr>
            <p:nvPr/>
          </p:nvSpPr>
          <p:spPr bwMode="auto">
            <a:xfrm>
              <a:off x="1364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Freeform 949"/>
            <p:cNvSpPr>
              <a:spLocks/>
            </p:cNvSpPr>
            <p:nvPr/>
          </p:nvSpPr>
          <p:spPr bwMode="auto">
            <a:xfrm>
              <a:off x="1385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Freeform 950"/>
            <p:cNvSpPr>
              <a:spLocks/>
            </p:cNvSpPr>
            <p:nvPr/>
          </p:nvSpPr>
          <p:spPr bwMode="auto">
            <a:xfrm>
              <a:off x="1406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Freeform 951"/>
            <p:cNvSpPr>
              <a:spLocks/>
            </p:cNvSpPr>
            <p:nvPr/>
          </p:nvSpPr>
          <p:spPr bwMode="auto">
            <a:xfrm>
              <a:off x="142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7" name="Freeform 952"/>
            <p:cNvSpPr>
              <a:spLocks/>
            </p:cNvSpPr>
            <p:nvPr/>
          </p:nvSpPr>
          <p:spPr bwMode="auto">
            <a:xfrm>
              <a:off x="1448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8" name="Freeform 953"/>
            <p:cNvSpPr>
              <a:spLocks/>
            </p:cNvSpPr>
            <p:nvPr/>
          </p:nvSpPr>
          <p:spPr bwMode="auto">
            <a:xfrm>
              <a:off x="1489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Freeform 954"/>
            <p:cNvSpPr>
              <a:spLocks/>
            </p:cNvSpPr>
            <p:nvPr/>
          </p:nvSpPr>
          <p:spPr bwMode="auto">
            <a:xfrm>
              <a:off x="1263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0" name="Freeform 955"/>
            <p:cNvSpPr>
              <a:spLocks/>
            </p:cNvSpPr>
            <p:nvPr/>
          </p:nvSpPr>
          <p:spPr bwMode="auto">
            <a:xfrm>
              <a:off x="1284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1" name="Freeform 956"/>
            <p:cNvSpPr>
              <a:spLocks/>
            </p:cNvSpPr>
            <p:nvPr/>
          </p:nvSpPr>
          <p:spPr bwMode="auto">
            <a:xfrm>
              <a:off x="1305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Freeform 957"/>
            <p:cNvSpPr>
              <a:spLocks/>
            </p:cNvSpPr>
            <p:nvPr/>
          </p:nvSpPr>
          <p:spPr bwMode="auto">
            <a:xfrm>
              <a:off x="1326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3" name="Freeform 958"/>
            <p:cNvSpPr>
              <a:spLocks/>
            </p:cNvSpPr>
            <p:nvPr/>
          </p:nvSpPr>
          <p:spPr bwMode="auto">
            <a:xfrm>
              <a:off x="1347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4" name="Freeform 959"/>
            <p:cNvSpPr>
              <a:spLocks/>
            </p:cNvSpPr>
            <p:nvPr/>
          </p:nvSpPr>
          <p:spPr bwMode="auto">
            <a:xfrm>
              <a:off x="1368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5" name="Freeform 960"/>
            <p:cNvSpPr>
              <a:spLocks/>
            </p:cNvSpPr>
            <p:nvPr/>
          </p:nvSpPr>
          <p:spPr bwMode="auto">
            <a:xfrm>
              <a:off x="1389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6" name="Freeform 961"/>
            <p:cNvSpPr>
              <a:spLocks/>
            </p:cNvSpPr>
            <p:nvPr/>
          </p:nvSpPr>
          <p:spPr bwMode="auto">
            <a:xfrm>
              <a:off x="1410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7" name="Freeform 962"/>
            <p:cNvSpPr>
              <a:spLocks/>
            </p:cNvSpPr>
            <p:nvPr/>
          </p:nvSpPr>
          <p:spPr bwMode="auto">
            <a:xfrm>
              <a:off x="1431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Freeform 963"/>
            <p:cNvSpPr>
              <a:spLocks/>
            </p:cNvSpPr>
            <p:nvPr/>
          </p:nvSpPr>
          <p:spPr bwMode="auto">
            <a:xfrm>
              <a:off x="1452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9" name="Freeform 964"/>
            <p:cNvSpPr>
              <a:spLocks/>
            </p:cNvSpPr>
            <p:nvPr/>
          </p:nvSpPr>
          <p:spPr bwMode="auto">
            <a:xfrm>
              <a:off x="1473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0" name="Freeform 965"/>
            <p:cNvSpPr>
              <a:spLocks/>
            </p:cNvSpPr>
            <p:nvPr/>
          </p:nvSpPr>
          <p:spPr bwMode="auto">
            <a:xfrm>
              <a:off x="126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Freeform 966"/>
            <p:cNvSpPr>
              <a:spLocks/>
            </p:cNvSpPr>
            <p:nvPr/>
          </p:nvSpPr>
          <p:spPr bwMode="auto">
            <a:xfrm>
              <a:off x="1289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2" name="Freeform 967"/>
            <p:cNvSpPr>
              <a:spLocks/>
            </p:cNvSpPr>
            <p:nvPr/>
          </p:nvSpPr>
          <p:spPr bwMode="auto">
            <a:xfrm>
              <a:off x="131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3" name="Freeform 968"/>
            <p:cNvSpPr>
              <a:spLocks/>
            </p:cNvSpPr>
            <p:nvPr/>
          </p:nvSpPr>
          <p:spPr bwMode="auto">
            <a:xfrm>
              <a:off x="1332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4" name="Freeform 969"/>
            <p:cNvSpPr>
              <a:spLocks/>
            </p:cNvSpPr>
            <p:nvPr/>
          </p:nvSpPr>
          <p:spPr bwMode="auto">
            <a:xfrm>
              <a:off x="1353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5" name="Freeform 970"/>
            <p:cNvSpPr>
              <a:spLocks/>
            </p:cNvSpPr>
            <p:nvPr/>
          </p:nvSpPr>
          <p:spPr bwMode="auto">
            <a:xfrm>
              <a:off x="1374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6" name="Freeform 971"/>
            <p:cNvSpPr>
              <a:spLocks/>
            </p:cNvSpPr>
            <p:nvPr/>
          </p:nvSpPr>
          <p:spPr bwMode="auto">
            <a:xfrm>
              <a:off x="1395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Freeform 972"/>
            <p:cNvSpPr>
              <a:spLocks/>
            </p:cNvSpPr>
            <p:nvPr/>
          </p:nvSpPr>
          <p:spPr bwMode="auto">
            <a:xfrm>
              <a:off x="1417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8" name="Freeform 973"/>
            <p:cNvSpPr>
              <a:spLocks/>
            </p:cNvSpPr>
            <p:nvPr/>
          </p:nvSpPr>
          <p:spPr bwMode="auto">
            <a:xfrm>
              <a:off x="143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9" name="Freeform 974"/>
            <p:cNvSpPr>
              <a:spLocks/>
            </p:cNvSpPr>
            <p:nvPr/>
          </p:nvSpPr>
          <p:spPr bwMode="auto">
            <a:xfrm>
              <a:off x="1459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Freeform 975"/>
            <p:cNvSpPr>
              <a:spLocks/>
            </p:cNvSpPr>
            <p:nvPr/>
          </p:nvSpPr>
          <p:spPr bwMode="auto">
            <a:xfrm>
              <a:off x="148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" name="Freeform 976"/>
            <p:cNvSpPr>
              <a:spLocks/>
            </p:cNvSpPr>
            <p:nvPr/>
          </p:nvSpPr>
          <p:spPr bwMode="auto">
            <a:xfrm>
              <a:off x="1506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" name="Freeform 977"/>
            <p:cNvSpPr>
              <a:spLocks/>
            </p:cNvSpPr>
            <p:nvPr/>
          </p:nvSpPr>
          <p:spPr bwMode="auto">
            <a:xfrm>
              <a:off x="1443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" name="Freeform 978"/>
            <p:cNvSpPr>
              <a:spLocks/>
            </p:cNvSpPr>
            <p:nvPr/>
          </p:nvSpPr>
          <p:spPr bwMode="auto">
            <a:xfrm>
              <a:off x="1465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" name="Freeform 979"/>
            <p:cNvSpPr>
              <a:spLocks/>
            </p:cNvSpPr>
            <p:nvPr/>
          </p:nvSpPr>
          <p:spPr bwMode="auto">
            <a:xfrm>
              <a:off x="1486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" name="Freeform 980"/>
            <p:cNvSpPr>
              <a:spLocks/>
            </p:cNvSpPr>
            <p:nvPr/>
          </p:nvSpPr>
          <p:spPr bwMode="auto">
            <a:xfrm>
              <a:off x="1508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" name="Freeform 981"/>
            <p:cNvSpPr>
              <a:spLocks/>
            </p:cNvSpPr>
            <p:nvPr/>
          </p:nvSpPr>
          <p:spPr bwMode="auto">
            <a:xfrm>
              <a:off x="1294" y="3984"/>
              <a:ext cx="144" cy="17"/>
            </a:xfrm>
            <a:custGeom>
              <a:avLst/>
              <a:gdLst>
                <a:gd name="T0" fmla="*/ 0 w 144"/>
                <a:gd name="T1" fmla="*/ 16 h 17"/>
                <a:gd name="T2" fmla="*/ 0 w 144"/>
                <a:gd name="T3" fmla="*/ 0 h 17"/>
                <a:gd name="T4" fmla="*/ 143 w 144"/>
                <a:gd name="T5" fmla="*/ 0 h 17"/>
                <a:gd name="T6" fmla="*/ 143 w 144"/>
                <a:gd name="T7" fmla="*/ 16 h 17"/>
                <a:gd name="T8" fmla="*/ 0 w 14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7"/>
                <a:gd name="T17" fmla="*/ 144 w 14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7">
                  <a:moveTo>
                    <a:pt x="0" y="16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" name="Freeform 982"/>
            <p:cNvSpPr>
              <a:spLocks/>
            </p:cNvSpPr>
            <p:nvPr/>
          </p:nvSpPr>
          <p:spPr bwMode="auto">
            <a:xfrm>
              <a:off x="1544" y="3935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" name="Freeform 983"/>
            <p:cNvSpPr>
              <a:spLocks/>
            </p:cNvSpPr>
            <p:nvPr/>
          </p:nvSpPr>
          <p:spPr bwMode="auto">
            <a:xfrm>
              <a:off x="156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Freeform 984"/>
            <p:cNvSpPr>
              <a:spLocks/>
            </p:cNvSpPr>
            <p:nvPr/>
          </p:nvSpPr>
          <p:spPr bwMode="auto">
            <a:xfrm>
              <a:off x="1585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" name="Freeform 985"/>
            <p:cNvSpPr>
              <a:spLocks/>
            </p:cNvSpPr>
            <p:nvPr/>
          </p:nvSpPr>
          <p:spPr bwMode="auto">
            <a:xfrm>
              <a:off x="1606" y="393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" name="Freeform 986"/>
            <p:cNvSpPr>
              <a:spLocks/>
            </p:cNvSpPr>
            <p:nvPr/>
          </p:nvSpPr>
          <p:spPr bwMode="auto">
            <a:xfrm>
              <a:off x="160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Freeform 987"/>
            <p:cNvSpPr>
              <a:spLocks/>
            </p:cNvSpPr>
            <p:nvPr/>
          </p:nvSpPr>
          <p:spPr bwMode="auto">
            <a:xfrm>
              <a:off x="1587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" name="Freeform 988"/>
            <p:cNvSpPr>
              <a:spLocks/>
            </p:cNvSpPr>
            <p:nvPr/>
          </p:nvSpPr>
          <p:spPr bwMode="auto">
            <a:xfrm>
              <a:off x="1566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" name="Freeform 989"/>
            <p:cNvSpPr>
              <a:spLocks/>
            </p:cNvSpPr>
            <p:nvPr/>
          </p:nvSpPr>
          <p:spPr bwMode="auto">
            <a:xfrm>
              <a:off x="1545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" name="Freeform 990"/>
            <p:cNvSpPr>
              <a:spLocks/>
            </p:cNvSpPr>
            <p:nvPr/>
          </p:nvSpPr>
          <p:spPr bwMode="auto">
            <a:xfrm>
              <a:off x="1545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Freeform 991"/>
            <p:cNvSpPr>
              <a:spLocks/>
            </p:cNvSpPr>
            <p:nvPr/>
          </p:nvSpPr>
          <p:spPr bwMode="auto">
            <a:xfrm>
              <a:off x="1567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" name="Freeform 992"/>
            <p:cNvSpPr>
              <a:spLocks/>
            </p:cNvSpPr>
            <p:nvPr/>
          </p:nvSpPr>
          <p:spPr bwMode="auto">
            <a:xfrm>
              <a:off x="1589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" name="Freeform 993"/>
            <p:cNvSpPr>
              <a:spLocks/>
            </p:cNvSpPr>
            <p:nvPr/>
          </p:nvSpPr>
          <p:spPr bwMode="auto">
            <a:xfrm>
              <a:off x="1608" y="395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" name="Freeform 994"/>
            <p:cNvSpPr>
              <a:spLocks/>
            </p:cNvSpPr>
            <p:nvPr/>
          </p:nvSpPr>
          <p:spPr bwMode="auto">
            <a:xfrm>
              <a:off x="1590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" name="Freeform 995"/>
            <p:cNvSpPr>
              <a:spLocks/>
            </p:cNvSpPr>
            <p:nvPr/>
          </p:nvSpPr>
          <p:spPr bwMode="auto">
            <a:xfrm>
              <a:off x="1568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" name="Freeform 996"/>
            <p:cNvSpPr>
              <a:spLocks/>
            </p:cNvSpPr>
            <p:nvPr/>
          </p:nvSpPr>
          <p:spPr bwMode="auto">
            <a:xfrm>
              <a:off x="1546" y="397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" name="Freeform 997"/>
            <p:cNvSpPr>
              <a:spLocks/>
            </p:cNvSpPr>
            <p:nvPr/>
          </p:nvSpPr>
          <p:spPr bwMode="auto">
            <a:xfrm>
              <a:off x="1592" y="398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" name="Freeform 998"/>
            <p:cNvSpPr>
              <a:spLocks/>
            </p:cNvSpPr>
            <p:nvPr/>
          </p:nvSpPr>
          <p:spPr bwMode="auto">
            <a:xfrm>
              <a:off x="1547" y="3981"/>
              <a:ext cx="39" cy="17"/>
            </a:xfrm>
            <a:custGeom>
              <a:avLst/>
              <a:gdLst>
                <a:gd name="T0" fmla="*/ 0 w 39"/>
                <a:gd name="T1" fmla="*/ 16 h 17"/>
                <a:gd name="T2" fmla="*/ 0 w 39"/>
                <a:gd name="T3" fmla="*/ 0 h 17"/>
                <a:gd name="T4" fmla="*/ 38 w 39"/>
                <a:gd name="T5" fmla="*/ 0 h 17"/>
                <a:gd name="T6" fmla="*/ 38 w 39"/>
                <a:gd name="T7" fmla="*/ 16 h 17"/>
                <a:gd name="T8" fmla="*/ 0 w 3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"/>
                <a:gd name="T17" fmla="*/ 39 w 3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">
                  <a:moveTo>
                    <a:pt x="0" y="16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" name="Freeform 999"/>
            <p:cNvSpPr>
              <a:spLocks/>
            </p:cNvSpPr>
            <p:nvPr/>
          </p:nvSpPr>
          <p:spPr bwMode="auto">
            <a:xfrm>
              <a:off x="1611" y="3966"/>
              <a:ext cx="17" cy="23"/>
            </a:xfrm>
            <a:custGeom>
              <a:avLst/>
              <a:gdLst>
                <a:gd name="T0" fmla="*/ 0 w 17"/>
                <a:gd name="T1" fmla="*/ 22 h 23"/>
                <a:gd name="T2" fmla="*/ 0 w 17"/>
                <a:gd name="T3" fmla="*/ 0 h 23"/>
                <a:gd name="T4" fmla="*/ 16 w 17"/>
                <a:gd name="T5" fmla="*/ 0 h 23"/>
                <a:gd name="T6" fmla="*/ 16 w 17"/>
                <a:gd name="T7" fmla="*/ 22 h 23"/>
                <a:gd name="T8" fmla="*/ 0 w 17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"/>
                <a:gd name="T17" fmla="*/ 17 w 1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">
                  <a:moveTo>
                    <a:pt x="0" y="22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2"/>
                  </a:lnTo>
                  <a:lnTo>
                    <a:pt x="0" y="22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" name="Freeform 1000"/>
            <p:cNvSpPr>
              <a:spLocks/>
            </p:cNvSpPr>
            <p:nvPr/>
          </p:nvSpPr>
          <p:spPr bwMode="auto">
            <a:xfrm>
              <a:off x="1543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" name="Freeform 1001"/>
            <p:cNvSpPr>
              <a:spLocks/>
            </p:cNvSpPr>
            <p:nvPr/>
          </p:nvSpPr>
          <p:spPr bwMode="auto">
            <a:xfrm>
              <a:off x="1564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" name="Freeform 1002"/>
            <p:cNvSpPr>
              <a:spLocks/>
            </p:cNvSpPr>
            <p:nvPr/>
          </p:nvSpPr>
          <p:spPr bwMode="auto">
            <a:xfrm>
              <a:off x="1585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" name="Freeform 1003"/>
            <p:cNvSpPr>
              <a:spLocks/>
            </p:cNvSpPr>
            <p:nvPr/>
          </p:nvSpPr>
          <p:spPr bwMode="auto">
            <a:xfrm>
              <a:off x="1606" y="393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" name="Freeform 1004"/>
            <p:cNvSpPr>
              <a:spLocks/>
            </p:cNvSpPr>
            <p:nvPr/>
          </p:nvSpPr>
          <p:spPr bwMode="auto">
            <a:xfrm>
              <a:off x="1607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" name="Freeform 1005"/>
            <p:cNvSpPr>
              <a:spLocks/>
            </p:cNvSpPr>
            <p:nvPr/>
          </p:nvSpPr>
          <p:spPr bwMode="auto">
            <a:xfrm>
              <a:off x="1586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" name="Freeform 1006"/>
            <p:cNvSpPr>
              <a:spLocks/>
            </p:cNvSpPr>
            <p:nvPr/>
          </p:nvSpPr>
          <p:spPr bwMode="auto">
            <a:xfrm>
              <a:off x="1565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" name="Freeform 1007"/>
            <p:cNvSpPr>
              <a:spLocks/>
            </p:cNvSpPr>
            <p:nvPr/>
          </p:nvSpPr>
          <p:spPr bwMode="auto">
            <a:xfrm>
              <a:off x="154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" name="Freeform 1008"/>
            <p:cNvSpPr>
              <a:spLocks/>
            </p:cNvSpPr>
            <p:nvPr/>
          </p:nvSpPr>
          <p:spPr bwMode="auto">
            <a:xfrm>
              <a:off x="1545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" name="Freeform 1009"/>
            <p:cNvSpPr>
              <a:spLocks/>
            </p:cNvSpPr>
            <p:nvPr/>
          </p:nvSpPr>
          <p:spPr bwMode="auto">
            <a:xfrm>
              <a:off x="1566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" name="Freeform 1010"/>
            <p:cNvSpPr>
              <a:spLocks/>
            </p:cNvSpPr>
            <p:nvPr/>
          </p:nvSpPr>
          <p:spPr bwMode="auto">
            <a:xfrm>
              <a:off x="1588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6" name="Freeform 1011"/>
            <p:cNvSpPr>
              <a:spLocks/>
            </p:cNvSpPr>
            <p:nvPr/>
          </p:nvSpPr>
          <p:spPr bwMode="auto">
            <a:xfrm>
              <a:off x="1607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7" name="Freeform 1012"/>
            <p:cNvSpPr>
              <a:spLocks/>
            </p:cNvSpPr>
            <p:nvPr/>
          </p:nvSpPr>
          <p:spPr bwMode="auto">
            <a:xfrm>
              <a:off x="159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8" name="Freeform 1013"/>
            <p:cNvSpPr>
              <a:spLocks/>
            </p:cNvSpPr>
            <p:nvPr/>
          </p:nvSpPr>
          <p:spPr bwMode="auto">
            <a:xfrm>
              <a:off x="156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9" name="Freeform 1014"/>
            <p:cNvSpPr>
              <a:spLocks/>
            </p:cNvSpPr>
            <p:nvPr/>
          </p:nvSpPr>
          <p:spPr bwMode="auto">
            <a:xfrm>
              <a:off x="1546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0" name="Freeform 1015"/>
            <p:cNvSpPr>
              <a:spLocks/>
            </p:cNvSpPr>
            <p:nvPr/>
          </p:nvSpPr>
          <p:spPr bwMode="auto">
            <a:xfrm>
              <a:off x="1591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1" name="Freeform 1016"/>
            <p:cNvSpPr>
              <a:spLocks/>
            </p:cNvSpPr>
            <p:nvPr/>
          </p:nvSpPr>
          <p:spPr bwMode="auto">
            <a:xfrm>
              <a:off x="1499" y="3948"/>
              <a:ext cx="24" cy="19"/>
            </a:xfrm>
            <a:custGeom>
              <a:avLst/>
              <a:gdLst>
                <a:gd name="T0" fmla="*/ 9 w 24"/>
                <a:gd name="T1" fmla="*/ 0 h 19"/>
                <a:gd name="T2" fmla="*/ 23 w 24"/>
                <a:gd name="T3" fmla="*/ 0 h 19"/>
                <a:gd name="T4" fmla="*/ 23 w 24"/>
                <a:gd name="T5" fmla="*/ 18 h 19"/>
                <a:gd name="T6" fmla="*/ 0 w 24"/>
                <a:gd name="T7" fmla="*/ 18 h 19"/>
                <a:gd name="T8" fmla="*/ 0 w 24"/>
                <a:gd name="T9" fmla="*/ 10 h 19"/>
                <a:gd name="T10" fmla="*/ 9 w 24"/>
                <a:gd name="T11" fmla="*/ 10 h 19"/>
                <a:gd name="T12" fmla="*/ 9 w 24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9"/>
                <a:gd name="T23" fmla="*/ 24 w 2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9">
                  <a:moveTo>
                    <a:pt x="9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2" name="Freeform 1017"/>
            <p:cNvSpPr>
              <a:spLocks/>
            </p:cNvSpPr>
            <p:nvPr/>
          </p:nvSpPr>
          <p:spPr bwMode="auto">
            <a:xfrm>
              <a:off x="1468" y="3947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3" name="Freeform 1018"/>
            <p:cNvSpPr>
              <a:spLocks/>
            </p:cNvSpPr>
            <p:nvPr/>
          </p:nvSpPr>
          <p:spPr bwMode="auto">
            <a:xfrm>
              <a:off x="123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4" name="Freeform 1019"/>
            <p:cNvSpPr>
              <a:spLocks/>
            </p:cNvSpPr>
            <p:nvPr/>
          </p:nvSpPr>
          <p:spPr bwMode="auto">
            <a:xfrm>
              <a:off x="1253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5" name="Freeform 1020"/>
            <p:cNvSpPr>
              <a:spLocks/>
            </p:cNvSpPr>
            <p:nvPr/>
          </p:nvSpPr>
          <p:spPr bwMode="auto">
            <a:xfrm>
              <a:off x="1274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6" name="Freeform 1021"/>
            <p:cNvSpPr>
              <a:spLocks/>
            </p:cNvSpPr>
            <p:nvPr/>
          </p:nvSpPr>
          <p:spPr bwMode="auto">
            <a:xfrm>
              <a:off x="1295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7" name="Freeform 1022"/>
            <p:cNvSpPr>
              <a:spLocks/>
            </p:cNvSpPr>
            <p:nvPr/>
          </p:nvSpPr>
          <p:spPr bwMode="auto">
            <a:xfrm>
              <a:off x="1315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8" name="Freeform 1023"/>
            <p:cNvSpPr>
              <a:spLocks/>
            </p:cNvSpPr>
            <p:nvPr/>
          </p:nvSpPr>
          <p:spPr bwMode="auto">
            <a:xfrm>
              <a:off x="1336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9" name="Freeform 1024"/>
            <p:cNvSpPr>
              <a:spLocks/>
            </p:cNvSpPr>
            <p:nvPr/>
          </p:nvSpPr>
          <p:spPr bwMode="auto">
            <a:xfrm>
              <a:off x="1357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0" name="Freeform 1025"/>
            <p:cNvSpPr>
              <a:spLocks/>
            </p:cNvSpPr>
            <p:nvPr/>
          </p:nvSpPr>
          <p:spPr bwMode="auto">
            <a:xfrm>
              <a:off x="1378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1" name="Freeform 1026"/>
            <p:cNvSpPr>
              <a:spLocks/>
            </p:cNvSpPr>
            <p:nvPr/>
          </p:nvSpPr>
          <p:spPr bwMode="auto">
            <a:xfrm>
              <a:off x="1398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2" name="Freeform 1027"/>
            <p:cNvSpPr>
              <a:spLocks/>
            </p:cNvSpPr>
            <p:nvPr/>
          </p:nvSpPr>
          <p:spPr bwMode="auto">
            <a:xfrm>
              <a:off x="1419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3" name="Freeform 1028"/>
            <p:cNvSpPr>
              <a:spLocks/>
            </p:cNvSpPr>
            <p:nvPr/>
          </p:nvSpPr>
          <p:spPr bwMode="auto">
            <a:xfrm>
              <a:off x="1440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4" name="Freeform 1029"/>
            <p:cNvSpPr>
              <a:spLocks/>
            </p:cNvSpPr>
            <p:nvPr/>
          </p:nvSpPr>
          <p:spPr bwMode="auto">
            <a:xfrm>
              <a:off x="1461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5" name="Freeform 1030"/>
            <p:cNvSpPr>
              <a:spLocks/>
            </p:cNvSpPr>
            <p:nvPr/>
          </p:nvSpPr>
          <p:spPr bwMode="auto">
            <a:xfrm>
              <a:off x="148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6" name="Freeform 1031"/>
            <p:cNvSpPr>
              <a:spLocks/>
            </p:cNvSpPr>
            <p:nvPr/>
          </p:nvSpPr>
          <p:spPr bwMode="auto">
            <a:xfrm>
              <a:off x="1502" y="393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7" name="Freeform 1032"/>
            <p:cNvSpPr>
              <a:spLocks/>
            </p:cNvSpPr>
            <p:nvPr/>
          </p:nvSpPr>
          <p:spPr bwMode="auto">
            <a:xfrm>
              <a:off x="1230" y="3944"/>
              <a:ext cx="21" cy="17"/>
            </a:xfrm>
            <a:custGeom>
              <a:avLst/>
              <a:gdLst>
                <a:gd name="T0" fmla="*/ 0 w 21"/>
                <a:gd name="T1" fmla="*/ 16 h 17"/>
                <a:gd name="T2" fmla="*/ 0 w 21"/>
                <a:gd name="T3" fmla="*/ 0 h 17"/>
                <a:gd name="T4" fmla="*/ 20 w 21"/>
                <a:gd name="T5" fmla="*/ 0 h 17"/>
                <a:gd name="T6" fmla="*/ 20 w 21"/>
                <a:gd name="T7" fmla="*/ 16 h 17"/>
                <a:gd name="T8" fmla="*/ 0 w 2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1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8" name="Freeform 1033"/>
            <p:cNvSpPr>
              <a:spLocks/>
            </p:cNvSpPr>
            <p:nvPr/>
          </p:nvSpPr>
          <p:spPr bwMode="auto">
            <a:xfrm>
              <a:off x="1225" y="3956"/>
              <a:ext cx="31" cy="17"/>
            </a:xfrm>
            <a:custGeom>
              <a:avLst/>
              <a:gdLst>
                <a:gd name="T0" fmla="*/ 0 w 31"/>
                <a:gd name="T1" fmla="*/ 16 h 17"/>
                <a:gd name="T2" fmla="*/ 0 w 31"/>
                <a:gd name="T3" fmla="*/ 0 h 17"/>
                <a:gd name="T4" fmla="*/ 30 w 31"/>
                <a:gd name="T5" fmla="*/ 0 h 17"/>
                <a:gd name="T6" fmla="*/ 30 w 31"/>
                <a:gd name="T7" fmla="*/ 16 h 17"/>
                <a:gd name="T8" fmla="*/ 0 w 3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0" y="1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9" name="Freeform 1034"/>
            <p:cNvSpPr>
              <a:spLocks/>
            </p:cNvSpPr>
            <p:nvPr/>
          </p:nvSpPr>
          <p:spPr bwMode="auto">
            <a:xfrm>
              <a:off x="1222" y="3969"/>
              <a:ext cx="36" cy="17"/>
            </a:xfrm>
            <a:custGeom>
              <a:avLst/>
              <a:gdLst>
                <a:gd name="T0" fmla="*/ 0 w 36"/>
                <a:gd name="T1" fmla="*/ 16 h 17"/>
                <a:gd name="T2" fmla="*/ 0 w 36"/>
                <a:gd name="T3" fmla="*/ 0 h 17"/>
                <a:gd name="T4" fmla="*/ 35 w 36"/>
                <a:gd name="T5" fmla="*/ 0 h 17"/>
                <a:gd name="T6" fmla="*/ 35 w 36"/>
                <a:gd name="T7" fmla="*/ 16 h 17"/>
                <a:gd name="T8" fmla="*/ 0 w 3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7"/>
                <a:gd name="T17" fmla="*/ 36 w 3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7">
                  <a:moveTo>
                    <a:pt x="0" y="1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0" name="Freeform 1035"/>
            <p:cNvSpPr>
              <a:spLocks/>
            </p:cNvSpPr>
            <p:nvPr/>
          </p:nvSpPr>
          <p:spPr bwMode="auto">
            <a:xfrm>
              <a:off x="1219" y="3981"/>
              <a:ext cx="25" cy="17"/>
            </a:xfrm>
            <a:custGeom>
              <a:avLst/>
              <a:gdLst>
                <a:gd name="T0" fmla="*/ 0 w 25"/>
                <a:gd name="T1" fmla="*/ 16 h 17"/>
                <a:gd name="T2" fmla="*/ 0 w 25"/>
                <a:gd name="T3" fmla="*/ 0 h 17"/>
                <a:gd name="T4" fmla="*/ 24 w 25"/>
                <a:gd name="T5" fmla="*/ 0 h 17"/>
                <a:gd name="T6" fmla="*/ 24 w 25"/>
                <a:gd name="T7" fmla="*/ 16 h 17"/>
                <a:gd name="T8" fmla="*/ 0 w 2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0" y="16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1" name="Freeform 1036"/>
            <p:cNvSpPr>
              <a:spLocks/>
            </p:cNvSpPr>
            <p:nvPr/>
          </p:nvSpPr>
          <p:spPr bwMode="auto">
            <a:xfrm>
              <a:off x="1248" y="3981"/>
              <a:ext cx="40" cy="17"/>
            </a:xfrm>
            <a:custGeom>
              <a:avLst/>
              <a:gdLst>
                <a:gd name="T0" fmla="*/ 0 w 40"/>
                <a:gd name="T1" fmla="*/ 16 h 17"/>
                <a:gd name="T2" fmla="*/ 0 w 40"/>
                <a:gd name="T3" fmla="*/ 0 h 17"/>
                <a:gd name="T4" fmla="*/ 39 w 40"/>
                <a:gd name="T5" fmla="*/ 0 h 17"/>
                <a:gd name="T6" fmla="*/ 39 w 40"/>
                <a:gd name="T7" fmla="*/ 16 h 17"/>
                <a:gd name="T8" fmla="*/ 0 w 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7"/>
                <a:gd name="T17" fmla="*/ 40 w 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7">
                  <a:moveTo>
                    <a:pt x="0" y="16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2" name="Freeform 1037"/>
            <p:cNvSpPr>
              <a:spLocks/>
            </p:cNvSpPr>
            <p:nvPr/>
          </p:nvSpPr>
          <p:spPr bwMode="auto">
            <a:xfrm>
              <a:off x="1259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3" name="Freeform 1038"/>
            <p:cNvSpPr>
              <a:spLocks/>
            </p:cNvSpPr>
            <p:nvPr/>
          </p:nvSpPr>
          <p:spPr bwMode="auto">
            <a:xfrm>
              <a:off x="1280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4" name="Freeform 1039"/>
            <p:cNvSpPr>
              <a:spLocks/>
            </p:cNvSpPr>
            <p:nvPr/>
          </p:nvSpPr>
          <p:spPr bwMode="auto">
            <a:xfrm>
              <a:off x="1301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5" name="Freeform 1040"/>
            <p:cNvSpPr>
              <a:spLocks/>
            </p:cNvSpPr>
            <p:nvPr/>
          </p:nvSpPr>
          <p:spPr bwMode="auto">
            <a:xfrm>
              <a:off x="1322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6" name="Freeform 1041"/>
            <p:cNvSpPr>
              <a:spLocks/>
            </p:cNvSpPr>
            <p:nvPr/>
          </p:nvSpPr>
          <p:spPr bwMode="auto">
            <a:xfrm>
              <a:off x="1343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7" name="Freeform 1042"/>
            <p:cNvSpPr>
              <a:spLocks/>
            </p:cNvSpPr>
            <p:nvPr/>
          </p:nvSpPr>
          <p:spPr bwMode="auto">
            <a:xfrm>
              <a:off x="136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8" name="Freeform 1043"/>
            <p:cNvSpPr>
              <a:spLocks/>
            </p:cNvSpPr>
            <p:nvPr/>
          </p:nvSpPr>
          <p:spPr bwMode="auto">
            <a:xfrm>
              <a:off x="1384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9" name="Freeform 1044"/>
            <p:cNvSpPr>
              <a:spLocks/>
            </p:cNvSpPr>
            <p:nvPr/>
          </p:nvSpPr>
          <p:spPr bwMode="auto">
            <a:xfrm>
              <a:off x="1405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0" name="Freeform 1045"/>
            <p:cNvSpPr>
              <a:spLocks/>
            </p:cNvSpPr>
            <p:nvPr/>
          </p:nvSpPr>
          <p:spPr bwMode="auto">
            <a:xfrm>
              <a:off x="1426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1" name="Freeform 1046"/>
            <p:cNvSpPr>
              <a:spLocks/>
            </p:cNvSpPr>
            <p:nvPr/>
          </p:nvSpPr>
          <p:spPr bwMode="auto">
            <a:xfrm>
              <a:off x="1447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2" name="Freeform 1047"/>
            <p:cNvSpPr>
              <a:spLocks/>
            </p:cNvSpPr>
            <p:nvPr/>
          </p:nvSpPr>
          <p:spPr bwMode="auto">
            <a:xfrm>
              <a:off x="1488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3" name="Freeform 1048"/>
            <p:cNvSpPr>
              <a:spLocks/>
            </p:cNvSpPr>
            <p:nvPr/>
          </p:nvSpPr>
          <p:spPr bwMode="auto">
            <a:xfrm>
              <a:off x="1262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4" name="Freeform 1049"/>
            <p:cNvSpPr>
              <a:spLocks/>
            </p:cNvSpPr>
            <p:nvPr/>
          </p:nvSpPr>
          <p:spPr bwMode="auto">
            <a:xfrm>
              <a:off x="1283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5" name="Freeform 1050"/>
            <p:cNvSpPr>
              <a:spLocks/>
            </p:cNvSpPr>
            <p:nvPr/>
          </p:nvSpPr>
          <p:spPr bwMode="auto">
            <a:xfrm>
              <a:off x="1304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6" name="Freeform 1051"/>
            <p:cNvSpPr>
              <a:spLocks/>
            </p:cNvSpPr>
            <p:nvPr/>
          </p:nvSpPr>
          <p:spPr bwMode="auto">
            <a:xfrm>
              <a:off x="1325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7" name="Freeform 1052"/>
            <p:cNvSpPr>
              <a:spLocks/>
            </p:cNvSpPr>
            <p:nvPr/>
          </p:nvSpPr>
          <p:spPr bwMode="auto">
            <a:xfrm>
              <a:off x="1346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8" name="Freeform 1053"/>
            <p:cNvSpPr>
              <a:spLocks/>
            </p:cNvSpPr>
            <p:nvPr/>
          </p:nvSpPr>
          <p:spPr bwMode="auto">
            <a:xfrm>
              <a:off x="1367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9" name="Freeform 1054"/>
            <p:cNvSpPr>
              <a:spLocks/>
            </p:cNvSpPr>
            <p:nvPr/>
          </p:nvSpPr>
          <p:spPr bwMode="auto">
            <a:xfrm>
              <a:off x="1388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0" name="Freeform 1055"/>
            <p:cNvSpPr>
              <a:spLocks/>
            </p:cNvSpPr>
            <p:nvPr/>
          </p:nvSpPr>
          <p:spPr bwMode="auto">
            <a:xfrm>
              <a:off x="1410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1" name="Freeform 1056"/>
            <p:cNvSpPr>
              <a:spLocks/>
            </p:cNvSpPr>
            <p:nvPr/>
          </p:nvSpPr>
          <p:spPr bwMode="auto">
            <a:xfrm>
              <a:off x="1430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2" name="Freeform 1057"/>
            <p:cNvSpPr>
              <a:spLocks/>
            </p:cNvSpPr>
            <p:nvPr/>
          </p:nvSpPr>
          <p:spPr bwMode="auto">
            <a:xfrm>
              <a:off x="1452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3" name="Freeform 1058"/>
            <p:cNvSpPr>
              <a:spLocks/>
            </p:cNvSpPr>
            <p:nvPr/>
          </p:nvSpPr>
          <p:spPr bwMode="auto">
            <a:xfrm>
              <a:off x="1473" y="395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4" name="Freeform 1059"/>
            <p:cNvSpPr>
              <a:spLocks/>
            </p:cNvSpPr>
            <p:nvPr/>
          </p:nvSpPr>
          <p:spPr bwMode="auto">
            <a:xfrm>
              <a:off x="1267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5" name="Freeform 1060"/>
            <p:cNvSpPr>
              <a:spLocks/>
            </p:cNvSpPr>
            <p:nvPr/>
          </p:nvSpPr>
          <p:spPr bwMode="auto">
            <a:xfrm>
              <a:off x="128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6" name="Freeform 1061"/>
            <p:cNvSpPr>
              <a:spLocks/>
            </p:cNvSpPr>
            <p:nvPr/>
          </p:nvSpPr>
          <p:spPr bwMode="auto">
            <a:xfrm>
              <a:off x="131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7" name="Freeform 1062"/>
            <p:cNvSpPr>
              <a:spLocks/>
            </p:cNvSpPr>
            <p:nvPr/>
          </p:nvSpPr>
          <p:spPr bwMode="auto">
            <a:xfrm>
              <a:off x="1331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8" name="Freeform 1063"/>
            <p:cNvSpPr>
              <a:spLocks/>
            </p:cNvSpPr>
            <p:nvPr/>
          </p:nvSpPr>
          <p:spPr bwMode="auto">
            <a:xfrm>
              <a:off x="1352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9" name="Freeform 1064"/>
            <p:cNvSpPr>
              <a:spLocks/>
            </p:cNvSpPr>
            <p:nvPr/>
          </p:nvSpPr>
          <p:spPr bwMode="auto">
            <a:xfrm>
              <a:off x="1373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0" name="Freeform 1065"/>
            <p:cNvSpPr>
              <a:spLocks/>
            </p:cNvSpPr>
            <p:nvPr/>
          </p:nvSpPr>
          <p:spPr bwMode="auto">
            <a:xfrm>
              <a:off x="1395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1" name="Freeform 1066"/>
            <p:cNvSpPr>
              <a:spLocks/>
            </p:cNvSpPr>
            <p:nvPr/>
          </p:nvSpPr>
          <p:spPr bwMode="auto">
            <a:xfrm>
              <a:off x="1416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2" name="Freeform 1067"/>
            <p:cNvSpPr>
              <a:spLocks/>
            </p:cNvSpPr>
            <p:nvPr/>
          </p:nvSpPr>
          <p:spPr bwMode="auto">
            <a:xfrm>
              <a:off x="1437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" name="Freeform 1068"/>
            <p:cNvSpPr>
              <a:spLocks/>
            </p:cNvSpPr>
            <p:nvPr/>
          </p:nvSpPr>
          <p:spPr bwMode="auto">
            <a:xfrm>
              <a:off x="1458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4" name="Freeform 1069"/>
            <p:cNvSpPr>
              <a:spLocks/>
            </p:cNvSpPr>
            <p:nvPr/>
          </p:nvSpPr>
          <p:spPr bwMode="auto">
            <a:xfrm>
              <a:off x="1480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5" name="Freeform 1070"/>
            <p:cNvSpPr>
              <a:spLocks/>
            </p:cNvSpPr>
            <p:nvPr/>
          </p:nvSpPr>
          <p:spPr bwMode="auto">
            <a:xfrm>
              <a:off x="1505" y="396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6" name="Freeform 1071"/>
            <p:cNvSpPr>
              <a:spLocks/>
            </p:cNvSpPr>
            <p:nvPr/>
          </p:nvSpPr>
          <p:spPr bwMode="auto">
            <a:xfrm>
              <a:off x="1442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7" name="Freeform 1072"/>
            <p:cNvSpPr>
              <a:spLocks/>
            </p:cNvSpPr>
            <p:nvPr/>
          </p:nvSpPr>
          <p:spPr bwMode="auto">
            <a:xfrm>
              <a:off x="1464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8" name="Freeform 1073"/>
            <p:cNvSpPr>
              <a:spLocks/>
            </p:cNvSpPr>
            <p:nvPr/>
          </p:nvSpPr>
          <p:spPr bwMode="auto">
            <a:xfrm>
              <a:off x="1485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9" name="Freeform 1074"/>
            <p:cNvSpPr>
              <a:spLocks/>
            </p:cNvSpPr>
            <p:nvPr/>
          </p:nvSpPr>
          <p:spPr bwMode="auto">
            <a:xfrm>
              <a:off x="1507" y="3981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0" name="Freeform 1075"/>
            <p:cNvSpPr>
              <a:spLocks/>
            </p:cNvSpPr>
            <p:nvPr/>
          </p:nvSpPr>
          <p:spPr bwMode="auto">
            <a:xfrm>
              <a:off x="1294" y="3981"/>
              <a:ext cx="143" cy="17"/>
            </a:xfrm>
            <a:custGeom>
              <a:avLst/>
              <a:gdLst>
                <a:gd name="T0" fmla="*/ 0 w 143"/>
                <a:gd name="T1" fmla="*/ 16 h 17"/>
                <a:gd name="T2" fmla="*/ 0 w 143"/>
                <a:gd name="T3" fmla="*/ 0 h 17"/>
                <a:gd name="T4" fmla="*/ 142 w 143"/>
                <a:gd name="T5" fmla="*/ 0 h 17"/>
                <a:gd name="T6" fmla="*/ 142 w 143"/>
                <a:gd name="T7" fmla="*/ 16 h 17"/>
                <a:gd name="T8" fmla="*/ 0 w 143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17"/>
                <a:gd name="T17" fmla="*/ 143 w 14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17">
                  <a:moveTo>
                    <a:pt x="0" y="16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1" name="Freeform 1076"/>
            <p:cNvSpPr>
              <a:spLocks/>
            </p:cNvSpPr>
            <p:nvPr/>
          </p:nvSpPr>
          <p:spPr bwMode="auto">
            <a:xfrm>
              <a:off x="1498" y="3945"/>
              <a:ext cx="24" cy="20"/>
            </a:xfrm>
            <a:custGeom>
              <a:avLst/>
              <a:gdLst>
                <a:gd name="T0" fmla="*/ 10 w 24"/>
                <a:gd name="T1" fmla="*/ 0 h 20"/>
                <a:gd name="T2" fmla="*/ 23 w 24"/>
                <a:gd name="T3" fmla="*/ 0 h 20"/>
                <a:gd name="T4" fmla="*/ 23 w 24"/>
                <a:gd name="T5" fmla="*/ 19 h 20"/>
                <a:gd name="T6" fmla="*/ 0 w 24"/>
                <a:gd name="T7" fmla="*/ 19 h 20"/>
                <a:gd name="T8" fmla="*/ 0 w 24"/>
                <a:gd name="T9" fmla="*/ 11 h 20"/>
                <a:gd name="T10" fmla="*/ 10 w 24"/>
                <a:gd name="T11" fmla="*/ 11 h 20"/>
                <a:gd name="T12" fmla="*/ 10 w 24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0"/>
                <a:gd name="T23" fmla="*/ 24 w 24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0">
                  <a:moveTo>
                    <a:pt x="10" y="0"/>
                  </a:moveTo>
                  <a:lnTo>
                    <a:pt x="23" y="0"/>
                  </a:lnTo>
                  <a:lnTo>
                    <a:pt x="23" y="19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10" y="11"/>
                  </a:lnTo>
                  <a:lnTo>
                    <a:pt x="10" y="0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2" name="Freeform 1077"/>
            <p:cNvSpPr>
              <a:spLocks/>
            </p:cNvSpPr>
            <p:nvPr/>
          </p:nvSpPr>
          <p:spPr bwMode="auto">
            <a:xfrm>
              <a:off x="1468" y="394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0 w 17"/>
                <a:gd name="T3" fmla="*/ 0 h 17"/>
                <a:gd name="T4" fmla="*/ 16 w 17"/>
                <a:gd name="T5" fmla="*/ 0 h 17"/>
                <a:gd name="T6" fmla="*/ 16 w 17"/>
                <a:gd name="T7" fmla="*/ 16 h 17"/>
                <a:gd name="T8" fmla="*/ 0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solidFill>
              <a:srgbClr val="AE96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" name="Freeform 1078"/>
            <p:cNvSpPr>
              <a:spLocks/>
            </p:cNvSpPr>
            <p:nvPr/>
          </p:nvSpPr>
          <p:spPr bwMode="auto">
            <a:xfrm>
              <a:off x="1436" y="383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" name="Freeform 1079"/>
            <p:cNvSpPr>
              <a:spLocks/>
            </p:cNvSpPr>
            <p:nvPr/>
          </p:nvSpPr>
          <p:spPr bwMode="auto">
            <a:xfrm>
              <a:off x="1549" y="3834"/>
              <a:ext cx="92" cy="17"/>
            </a:xfrm>
            <a:custGeom>
              <a:avLst/>
              <a:gdLst>
                <a:gd name="T0" fmla="*/ 0 w 92"/>
                <a:gd name="T1" fmla="*/ 16 h 17"/>
                <a:gd name="T2" fmla="*/ 0 w 92"/>
                <a:gd name="T3" fmla="*/ 0 h 17"/>
                <a:gd name="T4" fmla="*/ 91 w 92"/>
                <a:gd name="T5" fmla="*/ 0 h 17"/>
                <a:gd name="T6" fmla="*/ 91 w 92"/>
                <a:gd name="T7" fmla="*/ 16 h 17"/>
                <a:gd name="T8" fmla="*/ 0 w 92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7"/>
                <a:gd name="T17" fmla="*/ 92 w 9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7">
                  <a:moveTo>
                    <a:pt x="0" y="16"/>
                  </a:moveTo>
                  <a:lnTo>
                    <a:pt x="0" y="0"/>
                  </a:lnTo>
                  <a:lnTo>
                    <a:pt x="91" y="0"/>
                  </a:lnTo>
                  <a:lnTo>
                    <a:pt x="91" y="16"/>
                  </a:lnTo>
                  <a:lnTo>
                    <a:pt x="0" y="16"/>
                  </a:lnTo>
                </a:path>
              </a:pathLst>
            </a:custGeom>
            <a:solidFill>
              <a:srgbClr val="353535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" name="Rectangle 1080"/>
            <p:cNvSpPr>
              <a:spLocks noChangeArrowheads="1"/>
            </p:cNvSpPr>
            <p:nvPr/>
          </p:nvSpPr>
          <p:spPr bwMode="auto">
            <a:xfrm>
              <a:off x="1248" y="3545"/>
              <a:ext cx="36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000" b="0">
                  <a:solidFill>
                    <a:srgbClr val="FFFF00"/>
                  </a:solidFill>
                  <a:latin typeface="Book Antiqua"/>
                  <a:ea typeface="PMingLiU" pitchFamily="18" charset="-120"/>
                </a:rPr>
                <a:t>PC</a:t>
              </a:r>
            </a:p>
          </p:txBody>
        </p:sp>
      </p:grpSp>
      <p:sp>
        <p:nvSpPr>
          <p:cNvPr id="660537" name="Text Box 1081"/>
          <p:cNvSpPr txBox="1">
            <a:spLocks noChangeArrowheads="1"/>
          </p:cNvSpPr>
          <p:nvPr/>
        </p:nvSpPr>
        <p:spPr bwMode="auto">
          <a:xfrm>
            <a:off x="1577975" y="2233613"/>
            <a:ext cx="6175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全真顏體" pitchFamily="49" charset="-120"/>
              </a:rPr>
              <a:t>MIB</a:t>
            </a:r>
            <a:endParaRPr kumimoji="1" lang="en-US" altLang="zh-TW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全真顏體" pitchFamily="49" charset="-120"/>
            </a:endParaRPr>
          </a:p>
        </p:txBody>
      </p:sp>
      <p:sp>
        <p:nvSpPr>
          <p:cNvPr id="660538" name="Oval 1082"/>
          <p:cNvSpPr>
            <a:spLocks noChangeArrowheads="1"/>
          </p:cNvSpPr>
          <p:nvPr/>
        </p:nvSpPr>
        <p:spPr bwMode="auto">
          <a:xfrm>
            <a:off x="3059113" y="3536950"/>
            <a:ext cx="1152525" cy="5762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660539" name="Oval 1083"/>
          <p:cNvSpPr>
            <a:spLocks noChangeArrowheads="1"/>
          </p:cNvSpPr>
          <p:nvPr/>
        </p:nvSpPr>
        <p:spPr bwMode="auto">
          <a:xfrm>
            <a:off x="1295400" y="4581525"/>
            <a:ext cx="1152525" cy="5762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660540" name="Oval 1084"/>
          <p:cNvSpPr>
            <a:spLocks noChangeArrowheads="1"/>
          </p:cNvSpPr>
          <p:nvPr/>
        </p:nvSpPr>
        <p:spPr bwMode="auto">
          <a:xfrm>
            <a:off x="4643438" y="1665288"/>
            <a:ext cx="1152525" cy="576262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660541" name="Oval 1085"/>
          <p:cNvSpPr>
            <a:spLocks noChangeArrowheads="1"/>
          </p:cNvSpPr>
          <p:nvPr/>
        </p:nvSpPr>
        <p:spPr bwMode="auto">
          <a:xfrm rot="5400000">
            <a:off x="2483644" y="4725194"/>
            <a:ext cx="1152525" cy="5762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0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0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0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0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60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6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660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6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9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9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9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59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9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9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9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5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9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9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5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751" grpId="0" animBg="1"/>
      <p:bldP spid="659752" grpId="0" animBg="1"/>
      <p:bldP spid="659753" grpId="0" animBg="1"/>
      <p:bldP spid="659754" grpId="0" animBg="1"/>
      <p:bldP spid="659755" grpId="0" animBg="1"/>
      <p:bldP spid="659756" grpId="0" animBg="1"/>
      <p:bldP spid="659772" grpId="0" animBg="1"/>
      <p:bldP spid="659773" grpId="0" animBg="1"/>
      <p:bldP spid="659774" grpId="0" animBg="1"/>
      <p:bldP spid="659775" grpId="0" animBg="1"/>
      <p:bldP spid="659776" grpId="0" animBg="1"/>
      <p:bldP spid="659777" grpId="0" animBg="1"/>
      <p:bldP spid="659778" grpId="0" animBg="1" autoUpdateAnimBg="0"/>
      <p:bldP spid="659779" grpId="0" animBg="1" autoUpdateAnimBg="0"/>
      <p:bldP spid="660538" grpId="0" animBg="1"/>
      <p:bldP spid="660538" grpId="1" animBg="1"/>
      <p:bldP spid="660539" grpId="0" animBg="1"/>
      <p:bldP spid="660539" grpId="1" animBg="1"/>
      <p:bldP spid="660540" grpId="0" animBg="1"/>
      <p:bldP spid="660540" grpId="1" animBg="1"/>
      <p:bldP spid="660541" grpId="0" animBg="1"/>
      <p:bldP spid="660541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7130E-DFEF-481D-AB85-3F4E17FBC4AE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 </a:t>
            </a:r>
            <a:r>
              <a:rPr lang="en-US" altLang="en-US" sz="3600" smtClean="0"/>
              <a:t>Distributed Management </a:t>
            </a:r>
            <a:r>
              <a:rPr lang="en-US" altLang="zh-CN" sz="3600" smtClean="0"/>
              <a:t>C</a:t>
            </a:r>
            <a:r>
              <a:rPr lang="en-US" altLang="en-US" sz="3600" smtClean="0"/>
              <a:t>onfiguration</a:t>
            </a:r>
          </a:p>
        </p:txBody>
      </p:sp>
      <p:pic>
        <p:nvPicPr>
          <p:cNvPr id="37683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1376363"/>
            <a:ext cx="6888162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4500563" y="1268413"/>
            <a:ext cx="2771775" cy="8286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900113" y="2673350"/>
            <a:ext cx="1476375" cy="9715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4" grpId="0" animBg="1"/>
      <p:bldP spid="53453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C8693-7292-4EC7-9F84-F30BD5480FED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Structure of Management Information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  <a:latin typeface="Comic Sans MS" pitchFamily="66" charset="0"/>
              </a:rPr>
              <a:t>SMI </a:t>
            </a:r>
            <a:r>
              <a:rPr lang="en-US" altLang="en-US" smtClean="0">
                <a:latin typeface="Comic Sans MS" pitchFamily="66" charset="0"/>
              </a:rPr>
              <a:t>(RFC 1155)</a:t>
            </a:r>
            <a:endParaRPr lang="en-US" altLang="zh-CN" smtClean="0">
              <a:latin typeface="Comic Sans MS" pitchFamily="66" charset="0"/>
            </a:endParaRPr>
          </a:p>
          <a:p>
            <a:pPr lvl="1" eaLnBrk="1" hangingPunct="1"/>
            <a:r>
              <a:rPr lang="en-US" altLang="en-US" smtClean="0"/>
              <a:t>Defines general framework with</a:t>
            </a:r>
            <a:r>
              <a:rPr lang="en-US" altLang="zh-CN" smtClean="0"/>
              <a:t>in</a:t>
            </a:r>
            <a:r>
              <a:rPr lang="en-US" altLang="en-US" smtClean="0"/>
              <a:t> which </a:t>
            </a:r>
            <a:r>
              <a:rPr lang="en-US" altLang="en-US" smtClean="0">
                <a:latin typeface="Comic Sans MS" pitchFamily="66" charset="0"/>
              </a:rPr>
              <a:t>MIB</a:t>
            </a:r>
            <a:r>
              <a:rPr lang="en-US" altLang="en-US" smtClean="0"/>
              <a:t> is defined and constructed</a:t>
            </a:r>
          </a:p>
          <a:p>
            <a:pPr lvl="1" eaLnBrk="1" hangingPunct="1"/>
            <a:r>
              <a:rPr lang="en-US" altLang="en-US" smtClean="0"/>
              <a:t>How resources are represented and named</a:t>
            </a:r>
          </a:p>
          <a:p>
            <a:pPr lvl="3" eaLnBrk="1" hangingPunct="1"/>
            <a:endParaRPr lang="en-US" altLang="en-US" sz="1800" smtClean="0"/>
          </a:p>
          <a:p>
            <a:pPr eaLnBrk="1" hangingPunct="1"/>
            <a:r>
              <a:rPr lang="en-US" altLang="zh-CN" smtClean="0"/>
              <a:t>Features</a:t>
            </a:r>
          </a:p>
          <a:p>
            <a:pPr lvl="1" eaLnBrk="1" hangingPunct="1"/>
            <a:r>
              <a:rPr lang="en-US" altLang="zh-CN" smtClean="0"/>
              <a:t>Defines managed object as an </a:t>
            </a:r>
            <a:r>
              <a:rPr lang="en-US" altLang="zh-CN" smtClean="0">
                <a:latin typeface="Comic Sans MS" pitchFamily="66" charset="0"/>
              </a:rPr>
              <a:t>ASN.1</a:t>
            </a:r>
            <a:r>
              <a:rPr lang="en-US" altLang="zh-CN" smtClean="0"/>
              <a:t> </a:t>
            </a:r>
            <a:r>
              <a:rPr lang="en-US" altLang="zh-CN" smtClean="0">
                <a:latin typeface="Comic Sans MS" pitchFamily="66" charset="0"/>
              </a:rPr>
              <a:t>Module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  <a:latin typeface="Comic Sans MS" pitchFamily="66" charset="0"/>
              </a:rPr>
              <a:t>Scalars</a:t>
            </a:r>
            <a:r>
              <a:rPr lang="en-US" altLang="en-US" smtClean="0"/>
              <a:t> and two dimensional arrays of scalars (</a:t>
            </a:r>
            <a:r>
              <a:rPr lang="en-US" altLang="en-US" smtClean="0">
                <a:solidFill>
                  <a:schemeClr val="folHlink"/>
                </a:solidFill>
                <a:latin typeface="Comic Sans MS" pitchFamily="66" charset="0"/>
              </a:rPr>
              <a:t>tables</a:t>
            </a:r>
            <a:r>
              <a:rPr lang="en-US" altLang="en-US" smtClean="0"/>
              <a:t>) only for naming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Peer-2-Peer Paradigm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5900" y="1412875"/>
            <a:ext cx="5003800" cy="4895850"/>
          </a:xfrm>
        </p:spPr>
        <p:txBody>
          <a:bodyPr/>
          <a:lstStyle/>
          <a:p>
            <a:r>
              <a:rPr lang="en-US" altLang="zh-CN" sz="2400" smtClean="0"/>
              <a:t>No always-on server</a:t>
            </a:r>
          </a:p>
          <a:p>
            <a:r>
              <a:rPr lang="en-US" altLang="zh-CN" sz="2400" smtClean="0"/>
              <a:t>Arbitrary end systems directly communicate</a:t>
            </a:r>
          </a:p>
          <a:p>
            <a:pPr lvl="3"/>
            <a:endParaRPr lang="en-US" altLang="zh-CN" sz="1600" smtClean="0"/>
          </a:p>
          <a:p>
            <a:r>
              <a:rPr lang="en-US" altLang="zh-CN" sz="2400" smtClean="0">
                <a:solidFill>
                  <a:srgbClr val="0000FF"/>
                </a:solidFill>
              </a:rPr>
              <a:t>Peers</a:t>
            </a:r>
            <a:r>
              <a:rPr lang="en-US" altLang="zh-CN" sz="2400" smtClean="0"/>
              <a:t> are intermittently connected and change IP addresses</a:t>
            </a:r>
          </a:p>
          <a:p>
            <a:pPr lvl="3"/>
            <a:endParaRPr lang="en-US" altLang="zh-CN" sz="16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Highly scalable but difficult to manage</a:t>
            </a:r>
          </a:p>
          <a:p>
            <a:pPr lvl="3"/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2400" smtClean="0"/>
              <a:t>Examples: Gnutella, BitTorrent, Skype</a:t>
            </a:r>
          </a:p>
        </p:txBody>
      </p:sp>
      <p:pic>
        <p:nvPicPr>
          <p:cNvPr id="26627" name="内容占位符 5" descr="图片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24488" y="1779588"/>
            <a:ext cx="3468687" cy="4162425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6C3DC-11DA-4526-A05F-4827F99D517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7" name="Group 341"/>
          <p:cNvGrpSpPr>
            <a:grpSpLocks/>
          </p:cNvGrpSpPr>
          <p:nvPr/>
        </p:nvGrpSpPr>
        <p:grpSpPr bwMode="auto">
          <a:xfrm>
            <a:off x="4811713" y="2168525"/>
            <a:ext cx="3095625" cy="3241675"/>
            <a:chOff x="0" y="0"/>
            <a:chExt cx="1950" cy="2042"/>
          </a:xfrm>
        </p:grpSpPr>
        <p:sp>
          <p:nvSpPr>
            <p:cNvPr id="26630" name="Line 342"/>
            <p:cNvSpPr>
              <a:spLocks noChangeShapeType="1"/>
            </p:cNvSpPr>
            <p:nvPr/>
          </p:nvSpPr>
          <p:spPr bwMode="auto">
            <a:xfrm flipH="1">
              <a:off x="1089" y="45"/>
              <a:ext cx="181" cy="65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343"/>
            <p:cNvSpPr>
              <a:spLocks noChangeShapeType="1"/>
            </p:cNvSpPr>
            <p:nvPr/>
          </p:nvSpPr>
          <p:spPr bwMode="auto">
            <a:xfrm flipH="1">
              <a:off x="851" y="0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344"/>
            <p:cNvSpPr>
              <a:spLocks noChangeShapeType="1"/>
            </p:cNvSpPr>
            <p:nvPr/>
          </p:nvSpPr>
          <p:spPr bwMode="auto">
            <a:xfrm>
              <a:off x="1043" y="1724"/>
              <a:ext cx="907" cy="31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Text Box 345"/>
            <p:cNvSpPr txBox="1">
              <a:spLocks noChangeArrowheads="1"/>
            </p:cNvSpPr>
            <p:nvPr/>
          </p:nvSpPr>
          <p:spPr bwMode="auto">
            <a:xfrm>
              <a:off x="0" y="273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0">
                  <a:solidFill>
                    <a:srgbClr val="FF3300"/>
                  </a:solidFill>
                </a:rPr>
                <a:t>peer-peer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55404-49F8-40AC-80DE-173D236E6677}" type="slidenum">
              <a:rPr lang="en-US" altLang="zh-CN"/>
              <a:pPr>
                <a:defRPr/>
              </a:pPr>
              <a:t>90</a:t>
            </a:fld>
            <a:endParaRPr lang="en-US" altLang="zh-CN" dirty="0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SNMP Naming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808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Object Identifier</a:t>
            </a:r>
            <a:r>
              <a:rPr lang="en-US" altLang="zh-CN" sz="2800" smtClean="0"/>
              <a:t> (</a:t>
            </a:r>
            <a:r>
              <a:rPr lang="en-US" altLang="zh-CN" sz="2800" smtClean="0">
                <a:latin typeface="Comic Sans MS" pitchFamily="66" charset="0"/>
              </a:rPr>
              <a:t>OID</a:t>
            </a:r>
            <a:r>
              <a:rPr lang="en-US" altLang="zh-CN" sz="28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0000"/>
                </a:solidFill>
              </a:rPr>
              <a:t>Global identifier </a:t>
            </a:r>
            <a:r>
              <a:rPr lang="en-US" altLang="zh-TW" sz="2400" smtClean="0"/>
              <a:t>for a particular </a:t>
            </a:r>
            <a:r>
              <a:rPr lang="en-US" altLang="zh-TW" sz="2400" smtClean="0">
                <a:latin typeface="Comic Sans MS" pitchFamily="66" charset="0"/>
              </a:rPr>
              <a:t>object type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Organized in a standardized </a:t>
            </a:r>
            <a:r>
              <a:rPr lang="en-US" altLang="zh-TW" sz="2400" smtClean="0"/>
              <a:t>global </a:t>
            </a:r>
            <a:r>
              <a:rPr lang="en-US" altLang="zh-TW" sz="2400" smtClean="0">
                <a:latin typeface="Comic Sans MS" pitchFamily="66" charset="0"/>
              </a:rPr>
              <a:t>object identifier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Comic Sans MS" pitchFamily="66" charset="0"/>
              </a:rPr>
              <a:t>tree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6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An </a:t>
            </a:r>
            <a:r>
              <a:rPr lang="en-US" altLang="zh-TW" sz="2400" smtClean="0">
                <a:latin typeface="Comic Sans MS" pitchFamily="66" charset="0"/>
              </a:rPr>
              <a:t>OID</a:t>
            </a:r>
            <a:r>
              <a:rPr lang="en-US" altLang="zh-TW" sz="2400" smtClean="0"/>
              <a:t> consists of a sequence of integers, which specify the position of the </a:t>
            </a:r>
            <a:r>
              <a:rPr lang="en-US" altLang="zh-TW" sz="2400" smtClean="0">
                <a:latin typeface="Comic Sans MS" pitchFamily="66" charset="0"/>
              </a:rPr>
              <a:t>object</a:t>
            </a:r>
            <a:r>
              <a:rPr lang="en-US" altLang="zh-CN" sz="2400" smtClean="0"/>
              <a:t> in the </a:t>
            </a:r>
            <a:r>
              <a:rPr lang="en-US" altLang="zh-CN" sz="2400" smtClean="0">
                <a:latin typeface="Comic Sans MS" pitchFamily="66" charset="0"/>
              </a:rPr>
              <a:t>tree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823913" y="4295775"/>
            <a:ext cx="7089775" cy="2101850"/>
            <a:chOff x="823913" y="4295775"/>
            <a:chExt cx="7089775" cy="2101850"/>
          </a:xfrm>
        </p:grpSpPr>
        <p:sp>
          <p:nvSpPr>
            <p:cNvPr id="378885" name="Text Box 5"/>
            <p:cNvSpPr txBox="1">
              <a:spLocks noChangeArrowheads="1"/>
            </p:cNvSpPr>
            <p:nvPr/>
          </p:nvSpPr>
          <p:spPr bwMode="auto">
            <a:xfrm>
              <a:off x="3132138" y="4295775"/>
              <a:ext cx="23177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0">
                  <a:solidFill>
                    <a:srgbClr val="FF0000"/>
                  </a:solidFill>
                </a:rPr>
                <a:t>1.3.6.1.2.1.7.1</a:t>
              </a:r>
              <a:endParaRPr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823913" y="4911725"/>
              <a:ext cx="2084387" cy="143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lnSpc>
                  <a:spcPct val="110000"/>
                </a:lnSpc>
              </a:pPr>
              <a:r>
                <a:rPr lang="en-US" altLang="zh-CN" sz="2000" b="0"/>
                <a:t>ISO</a:t>
              </a:r>
            </a:p>
            <a:p>
              <a:pPr algn="r" eaLnBrk="0" hangingPunct="0">
                <a:lnSpc>
                  <a:spcPct val="110000"/>
                </a:lnSpc>
              </a:pPr>
              <a:r>
                <a:rPr lang="en-US" altLang="zh-CN" sz="2000" b="0"/>
                <a:t>ISO-ident. Org.</a:t>
              </a:r>
            </a:p>
            <a:p>
              <a:pPr algn="r" eaLnBrk="0" hangingPunct="0">
                <a:lnSpc>
                  <a:spcPct val="110000"/>
                </a:lnSpc>
              </a:pPr>
              <a:r>
                <a:rPr lang="en-US" altLang="zh-CN" sz="2000" b="0"/>
                <a:t>US DoD</a:t>
              </a:r>
            </a:p>
            <a:p>
              <a:pPr algn="r" eaLnBrk="0" hangingPunct="0">
                <a:lnSpc>
                  <a:spcPct val="110000"/>
                </a:lnSpc>
              </a:pPr>
              <a:r>
                <a:rPr lang="en-US" altLang="zh-CN" sz="2000" b="0"/>
                <a:t>Internet</a:t>
              </a:r>
              <a:endParaRPr lang="en-US" altLang="zh-CN" sz="2000" b="0">
                <a:solidFill>
                  <a:srgbClr val="FF0000"/>
                </a:solidFill>
              </a:endParaRPr>
            </a:p>
          </p:txBody>
        </p:sp>
        <p:grpSp>
          <p:nvGrpSpPr>
            <p:cNvPr id="378887" name="Group 7"/>
            <p:cNvGrpSpPr>
              <a:grpSpLocks/>
            </p:cNvGrpSpPr>
            <p:nvPr/>
          </p:nvGrpSpPr>
          <p:grpSpPr bwMode="auto">
            <a:xfrm>
              <a:off x="2914650" y="4699000"/>
              <a:ext cx="1250950" cy="1504950"/>
              <a:chOff x="1836" y="2960"/>
              <a:chExt cx="788" cy="948"/>
            </a:xfrm>
          </p:grpSpPr>
          <p:sp>
            <p:nvSpPr>
              <p:cNvPr id="378894" name="Freeform 8"/>
              <p:cNvSpPr>
                <a:spLocks/>
              </p:cNvSpPr>
              <p:nvPr/>
            </p:nvSpPr>
            <p:spPr bwMode="auto">
              <a:xfrm>
                <a:off x="1848" y="2988"/>
                <a:ext cx="208" cy="212"/>
              </a:xfrm>
              <a:custGeom>
                <a:avLst/>
                <a:gdLst>
                  <a:gd name="T0" fmla="*/ 0 w 208"/>
                  <a:gd name="T1" fmla="*/ 212 h 212"/>
                  <a:gd name="T2" fmla="*/ 100 w 208"/>
                  <a:gd name="T3" fmla="*/ 212 h 212"/>
                  <a:gd name="T4" fmla="*/ 208 w 208"/>
                  <a:gd name="T5" fmla="*/ 0 h 212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212"/>
                  <a:gd name="T11" fmla="*/ 208 w 208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212">
                    <a:moveTo>
                      <a:pt x="0" y="212"/>
                    </a:moveTo>
                    <a:lnTo>
                      <a:pt x="100" y="212"/>
                    </a:lnTo>
                    <a:lnTo>
                      <a:pt x="20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5" name="Freeform 9"/>
              <p:cNvSpPr>
                <a:spLocks/>
              </p:cNvSpPr>
              <p:nvPr/>
            </p:nvSpPr>
            <p:spPr bwMode="auto">
              <a:xfrm>
                <a:off x="1836" y="2960"/>
                <a:ext cx="408" cy="500"/>
              </a:xfrm>
              <a:custGeom>
                <a:avLst/>
                <a:gdLst>
                  <a:gd name="T0" fmla="*/ 0 w 408"/>
                  <a:gd name="T1" fmla="*/ 500 h 500"/>
                  <a:gd name="T2" fmla="*/ 160 w 408"/>
                  <a:gd name="T3" fmla="*/ 500 h 500"/>
                  <a:gd name="T4" fmla="*/ 408 w 408"/>
                  <a:gd name="T5" fmla="*/ 0 h 500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500"/>
                  <a:gd name="T11" fmla="*/ 408 w 408"/>
                  <a:gd name="T12" fmla="*/ 500 h 5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500">
                    <a:moveTo>
                      <a:pt x="0" y="500"/>
                    </a:moveTo>
                    <a:lnTo>
                      <a:pt x="160" y="500"/>
                    </a:lnTo>
                    <a:lnTo>
                      <a:pt x="40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6" name="Freeform 10"/>
              <p:cNvSpPr>
                <a:spLocks/>
              </p:cNvSpPr>
              <p:nvPr/>
            </p:nvSpPr>
            <p:spPr bwMode="auto">
              <a:xfrm>
                <a:off x="1848" y="2992"/>
                <a:ext cx="556" cy="688"/>
              </a:xfrm>
              <a:custGeom>
                <a:avLst/>
                <a:gdLst>
                  <a:gd name="T0" fmla="*/ 0 w 556"/>
                  <a:gd name="T1" fmla="*/ 688 h 688"/>
                  <a:gd name="T2" fmla="*/ 200 w 556"/>
                  <a:gd name="T3" fmla="*/ 688 h 688"/>
                  <a:gd name="T4" fmla="*/ 556 w 556"/>
                  <a:gd name="T5" fmla="*/ 0 h 688"/>
                  <a:gd name="T6" fmla="*/ 0 60000 65536"/>
                  <a:gd name="T7" fmla="*/ 0 60000 65536"/>
                  <a:gd name="T8" fmla="*/ 0 60000 65536"/>
                  <a:gd name="T9" fmla="*/ 0 w 556"/>
                  <a:gd name="T10" fmla="*/ 0 h 688"/>
                  <a:gd name="T11" fmla="*/ 556 w 55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6" h="688">
                    <a:moveTo>
                      <a:pt x="0" y="688"/>
                    </a:moveTo>
                    <a:lnTo>
                      <a:pt x="200" y="688"/>
                    </a:lnTo>
                    <a:lnTo>
                      <a:pt x="55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7" name="Freeform 11"/>
              <p:cNvSpPr>
                <a:spLocks/>
              </p:cNvSpPr>
              <p:nvPr/>
            </p:nvSpPr>
            <p:spPr bwMode="auto">
              <a:xfrm>
                <a:off x="1840" y="3000"/>
                <a:ext cx="784" cy="908"/>
              </a:xfrm>
              <a:custGeom>
                <a:avLst/>
                <a:gdLst>
                  <a:gd name="T0" fmla="*/ 0 w 784"/>
                  <a:gd name="T1" fmla="*/ 908 h 908"/>
                  <a:gd name="T2" fmla="*/ 260 w 784"/>
                  <a:gd name="T3" fmla="*/ 908 h 908"/>
                  <a:gd name="T4" fmla="*/ 784 w 784"/>
                  <a:gd name="T5" fmla="*/ 0 h 908"/>
                  <a:gd name="T6" fmla="*/ 0 60000 65536"/>
                  <a:gd name="T7" fmla="*/ 0 60000 65536"/>
                  <a:gd name="T8" fmla="*/ 0 60000 65536"/>
                  <a:gd name="T9" fmla="*/ 0 w 784"/>
                  <a:gd name="T10" fmla="*/ 0 h 908"/>
                  <a:gd name="T11" fmla="*/ 784 w 784"/>
                  <a:gd name="T12" fmla="*/ 908 h 9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4" h="908">
                    <a:moveTo>
                      <a:pt x="0" y="908"/>
                    </a:moveTo>
                    <a:lnTo>
                      <a:pt x="260" y="908"/>
                    </a:lnTo>
                    <a:lnTo>
                      <a:pt x="7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8888" name="Group 12"/>
            <p:cNvGrpSpPr>
              <a:grpSpLocks/>
            </p:cNvGrpSpPr>
            <p:nvPr/>
          </p:nvGrpSpPr>
          <p:grpSpPr bwMode="auto">
            <a:xfrm flipH="1">
              <a:off x="4425950" y="4724400"/>
              <a:ext cx="1250950" cy="1504950"/>
              <a:chOff x="1836" y="2960"/>
              <a:chExt cx="788" cy="948"/>
            </a:xfrm>
          </p:grpSpPr>
          <p:sp>
            <p:nvSpPr>
              <p:cNvPr id="378890" name="Freeform 13"/>
              <p:cNvSpPr>
                <a:spLocks/>
              </p:cNvSpPr>
              <p:nvPr/>
            </p:nvSpPr>
            <p:spPr bwMode="auto">
              <a:xfrm>
                <a:off x="1848" y="2988"/>
                <a:ext cx="208" cy="212"/>
              </a:xfrm>
              <a:custGeom>
                <a:avLst/>
                <a:gdLst>
                  <a:gd name="T0" fmla="*/ 0 w 208"/>
                  <a:gd name="T1" fmla="*/ 212 h 212"/>
                  <a:gd name="T2" fmla="*/ 100 w 208"/>
                  <a:gd name="T3" fmla="*/ 212 h 212"/>
                  <a:gd name="T4" fmla="*/ 208 w 208"/>
                  <a:gd name="T5" fmla="*/ 0 h 212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212"/>
                  <a:gd name="T11" fmla="*/ 208 w 208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212">
                    <a:moveTo>
                      <a:pt x="0" y="212"/>
                    </a:moveTo>
                    <a:lnTo>
                      <a:pt x="100" y="212"/>
                    </a:lnTo>
                    <a:lnTo>
                      <a:pt x="20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1" name="Freeform 14"/>
              <p:cNvSpPr>
                <a:spLocks/>
              </p:cNvSpPr>
              <p:nvPr/>
            </p:nvSpPr>
            <p:spPr bwMode="auto">
              <a:xfrm>
                <a:off x="1836" y="2960"/>
                <a:ext cx="408" cy="500"/>
              </a:xfrm>
              <a:custGeom>
                <a:avLst/>
                <a:gdLst>
                  <a:gd name="T0" fmla="*/ 0 w 408"/>
                  <a:gd name="T1" fmla="*/ 500 h 500"/>
                  <a:gd name="T2" fmla="*/ 160 w 408"/>
                  <a:gd name="T3" fmla="*/ 500 h 500"/>
                  <a:gd name="T4" fmla="*/ 408 w 408"/>
                  <a:gd name="T5" fmla="*/ 0 h 500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500"/>
                  <a:gd name="T11" fmla="*/ 408 w 408"/>
                  <a:gd name="T12" fmla="*/ 500 h 5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500">
                    <a:moveTo>
                      <a:pt x="0" y="500"/>
                    </a:moveTo>
                    <a:lnTo>
                      <a:pt x="160" y="500"/>
                    </a:lnTo>
                    <a:lnTo>
                      <a:pt x="40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2" name="Freeform 15"/>
              <p:cNvSpPr>
                <a:spLocks/>
              </p:cNvSpPr>
              <p:nvPr/>
            </p:nvSpPr>
            <p:spPr bwMode="auto">
              <a:xfrm>
                <a:off x="1848" y="2992"/>
                <a:ext cx="556" cy="688"/>
              </a:xfrm>
              <a:custGeom>
                <a:avLst/>
                <a:gdLst>
                  <a:gd name="T0" fmla="*/ 0 w 556"/>
                  <a:gd name="T1" fmla="*/ 688 h 688"/>
                  <a:gd name="T2" fmla="*/ 200 w 556"/>
                  <a:gd name="T3" fmla="*/ 688 h 688"/>
                  <a:gd name="T4" fmla="*/ 556 w 556"/>
                  <a:gd name="T5" fmla="*/ 0 h 688"/>
                  <a:gd name="T6" fmla="*/ 0 60000 65536"/>
                  <a:gd name="T7" fmla="*/ 0 60000 65536"/>
                  <a:gd name="T8" fmla="*/ 0 60000 65536"/>
                  <a:gd name="T9" fmla="*/ 0 w 556"/>
                  <a:gd name="T10" fmla="*/ 0 h 688"/>
                  <a:gd name="T11" fmla="*/ 556 w 55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6" h="688">
                    <a:moveTo>
                      <a:pt x="0" y="688"/>
                    </a:moveTo>
                    <a:lnTo>
                      <a:pt x="200" y="688"/>
                    </a:lnTo>
                    <a:lnTo>
                      <a:pt x="55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893" name="Freeform 16"/>
              <p:cNvSpPr>
                <a:spLocks/>
              </p:cNvSpPr>
              <p:nvPr/>
            </p:nvSpPr>
            <p:spPr bwMode="auto">
              <a:xfrm>
                <a:off x="1840" y="3000"/>
                <a:ext cx="784" cy="908"/>
              </a:xfrm>
              <a:custGeom>
                <a:avLst/>
                <a:gdLst>
                  <a:gd name="T0" fmla="*/ 0 w 784"/>
                  <a:gd name="T1" fmla="*/ 908 h 908"/>
                  <a:gd name="T2" fmla="*/ 260 w 784"/>
                  <a:gd name="T3" fmla="*/ 908 h 908"/>
                  <a:gd name="T4" fmla="*/ 784 w 784"/>
                  <a:gd name="T5" fmla="*/ 0 h 908"/>
                  <a:gd name="T6" fmla="*/ 0 60000 65536"/>
                  <a:gd name="T7" fmla="*/ 0 60000 65536"/>
                  <a:gd name="T8" fmla="*/ 0 60000 65536"/>
                  <a:gd name="T9" fmla="*/ 0 w 784"/>
                  <a:gd name="T10" fmla="*/ 0 h 908"/>
                  <a:gd name="T11" fmla="*/ 784 w 784"/>
                  <a:gd name="T12" fmla="*/ 908 h 9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4" h="908">
                    <a:moveTo>
                      <a:pt x="0" y="908"/>
                    </a:moveTo>
                    <a:lnTo>
                      <a:pt x="260" y="908"/>
                    </a:lnTo>
                    <a:lnTo>
                      <a:pt x="7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8889" name="Text Box 17"/>
            <p:cNvSpPr txBox="1">
              <a:spLocks noChangeArrowheads="1"/>
            </p:cNvSpPr>
            <p:nvPr/>
          </p:nvSpPr>
          <p:spPr bwMode="auto">
            <a:xfrm>
              <a:off x="5686425" y="4845050"/>
              <a:ext cx="2227263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2000" b="0"/>
                <a:t>UDPInDatagrams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sz="2000" b="0"/>
                <a:t>UDP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sz="2000" b="0"/>
                <a:t>MIB II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sz="2000" b="0"/>
                <a:t>Management</a:t>
              </a:r>
              <a:endParaRPr lang="en-US" altLang="zh-CN" sz="20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31B64-9B3B-4126-BEEE-A4E018ABAD0A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Objects in a UDP Module</a:t>
            </a:r>
          </a:p>
        </p:txBody>
      </p:sp>
      <p:graphicFrame>
        <p:nvGraphicFramePr>
          <p:cNvPr id="681039" name="Group 79"/>
          <p:cNvGraphicFramePr>
            <a:graphicFrameLocks noGrp="1"/>
          </p:cNvGraphicFramePr>
          <p:nvPr/>
        </p:nvGraphicFramePr>
        <p:xfrm>
          <a:off x="142875" y="1484313"/>
          <a:ext cx="8821738" cy="3560762"/>
        </p:xfrm>
        <a:graphic>
          <a:graphicData uri="http://schemas.openxmlformats.org/drawingml/2006/table">
            <a:tbl>
              <a:tblPr/>
              <a:tblGrid>
                <a:gridCol w="1692275"/>
                <a:gridCol w="2160588"/>
                <a:gridCol w="1547812"/>
                <a:gridCol w="34210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Object Name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Object Type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Comments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1.3.6.1.2.1.7.1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UDPInDatagrams</a:t>
                      </a:r>
                    </a:p>
                  </a:txBody>
                  <a:tcPr marL="90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Counter32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Total # datagrams delivered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1.3.6.1.2.1.7.2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UDPNoPorts</a:t>
                      </a:r>
                    </a:p>
                  </a:txBody>
                  <a:tcPr marL="90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Counter32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 undeliverable datagrams due to no app at port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1.3.6.1.2.1.7.3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UDPInErrors</a:t>
                      </a:r>
                    </a:p>
                  </a:txBody>
                  <a:tcPr marL="90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Counter32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 undeliverable datagrams due to other reasons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1.3.6.1.2.1.7.4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UDPOutDatagrams</a:t>
                      </a:r>
                    </a:p>
                  </a:txBody>
                  <a:tcPr marL="90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Counter32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 datagrams sent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1.3.6.1.2.1.7.5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UDPTable</a:t>
                      </a:r>
                    </a:p>
                  </a:txBody>
                  <a:tcPr marL="90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port # + IP address, one entry for each port in use by app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D31A7-8904-406F-83E7-FEB5FAF7A9CB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2374900" cy="2160588"/>
          </a:xfrm>
        </p:spPr>
        <p:txBody>
          <a:bodyPr/>
          <a:lstStyle/>
          <a:p>
            <a:pPr eaLnBrk="1" hangingPunct="1"/>
            <a:r>
              <a:rPr lang="en-US" altLang="zh-CN" smtClean="0"/>
              <a:t>Object Identifier Tree</a:t>
            </a:r>
          </a:p>
        </p:txBody>
      </p:sp>
      <p:pic>
        <p:nvPicPr>
          <p:cNvPr id="380931" name="Picture 4" descr="08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636588"/>
            <a:ext cx="5662612" cy="5853112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81989" name="Oval 5"/>
          <p:cNvSpPr>
            <a:spLocks noChangeArrowheads="1"/>
          </p:cNvSpPr>
          <p:nvPr/>
        </p:nvSpPr>
        <p:spPr bwMode="auto">
          <a:xfrm>
            <a:off x="5976938" y="5624513"/>
            <a:ext cx="611187" cy="3603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681990" name="AutoShape 6"/>
          <p:cNvSpPr>
            <a:spLocks noChangeArrowheads="1"/>
          </p:cNvSpPr>
          <p:nvPr/>
        </p:nvSpPr>
        <p:spPr bwMode="auto">
          <a:xfrm>
            <a:off x="6551613" y="5084763"/>
            <a:ext cx="1657350" cy="396875"/>
          </a:xfrm>
          <a:prstGeom prst="wedgeRoundRectCallout">
            <a:avLst>
              <a:gd name="adj1" fmla="val -52106"/>
              <a:gd name="adj2" fmla="val 13119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1.3.6.1.2.1.7</a:t>
            </a: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5688013" y="692150"/>
            <a:ext cx="0" cy="8651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2" name="Line 8"/>
          <p:cNvSpPr>
            <a:spLocks noChangeShapeType="1"/>
          </p:cNvSpPr>
          <p:nvPr/>
        </p:nvSpPr>
        <p:spPr bwMode="auto">
          <a:xfrm>
            <a:off x="5688013" y="1557338"/>
            <a:ext cx="111601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3" name="Line 9"/>
          <p:cNvSpPr>
            <a:spLocks noChangeShapeType="1"/>
          </p:cNvSpPr>
          <p:nvPr/>
        </p:nvSpPr>
        <p:spPr bwMode="auto">
          <a:xfrm>
            <a:off x="6804025" y="1557338"/>
            <a:ext cx="0" cy="10429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4" name="Line 10"/>
          <p:cNvSpPr>
            <a:spLocks noChangeShapeType="1"/>
          </p:cNvSpPr>
          <p:nvPr/>
        </p:nvSpPr>
        <p:spPr bwMode="auto">
          <a:xfrm flipH="1">
            <a:off x="4427538" y="2600325"/>
            <a:ext cx="2376487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5" name="Line 11"/>
          <p:cNvSpPr>
            <a:spLocks noChangeShapeType="1"/>
          </p:cNvSpPr>
          <p:nvPr/>
        </p:nvSpPr>
        <p:spPr bwMode="auto">
          <a:xfrm>
            <a:off x="4427538" y="2600325"/>
            <a:ext cx="0" cy="12239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6" name="Line 12"/>
          <p:cNvSpPr>
            <a:spLocks noChangeShapeType="1"/>
          </p:cNvSpPr>
          <p:nvPr/>
        </p:nvSpPr>
        <p:spPr bwMode="auto">
          <a:xfrm flipH="1">
            <a:off x="4176713" y="3824288"/>
            <a:ext cx="2508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4176713" y="3824288"/>
            <a:ext cx="0" cy="16922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4176713" y="5516563"/>
            <a:ext cx="20161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192838" y="5516563"/>
            <a:ext cx="0" cy="1079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2000" name="Oval 16"/>
          <p:cNvSpPr>
            <a:spLocks noChangeArrowheads="1"/>
          </p:cNvSpPr>
          <p:nvPr/>
        </p:nvSpPr>
        <p:spPr bwMode="auto">
          <a:xfrm>
            <a:off x="3743325" y="4833938"/>
            <a:ext cx="757238" cy="3603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682001" name="AutoShape 17"/>
          <p:cNvSpPr>
            <a:spLocks noChangeArrowheads="1"/>
          </p:cNvSpPr>
          <p:nvPr/>
        </p:nvSpPr>
        <p:spPr bwMode="auto">
          <a:xfrm>
            <a:off x="4500563" y="4473575"/>
            <a:ext cx="1476375" cy="396875"/>
          </a:xfrm>
          <a:prstGeom prst="wedgeRoundRectCallout">
            <a:avLst>
              <a:gd name="adj1" fmla="val -62903"/>
              <a:gd name="adj2" fmla="val 8119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1.3.6.1.2.1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9" grpId="0" animBg="1"/>
      <p:bldP spid="681990" grpId="0" animBg="1"/>
      <p:bldP spid="681991" grpId="0" animBg="1"/>
      <p:bldP spid="681992" grpId="0" animBg="1"/>
      <p:bldP spid="681993" grpId="0" animBg="1"/>
      <p:bldP spid="681994" grpId="0" animBg="1"/>
      <p:bldP spid="681995" grpId="0" animBg="1"/>
      <p:bldP spid="681996" grpId="0" animBg="1"/>
      <p:bldP spid="681997" grpId="0" animBg="1"/>
      <p:bldP spid="681998" grpId="0" animBg="1"/>
      <p:bldP spid="681999" grpId="0" animBg="1"/>
      <p:bldP spid="682000" grpId="0" animBg="1"/>
      <p:bldP spid="68200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Content Distribution Networks (CDNs)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988" y="1412875"/>
            <a:ext cx="5367337" cy="48958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Challenge</a:t>
            </a:r>
          </a:p>
          <a:p>
            <a:pPr lvl="1">
              <a:defRPr/>
            </a:pPr>
            <a:r>
              <a:rPr lang="en-US" sz="2400" dirty="0" smtClean="0"/>
              <a:t>Stream large files (e.g. video) from single origin server in real time</a:t>
            </a:r>
          </a:p>
          <a:p>
            <a:pPr lvl="1">
              <a:defRPr/>
            </a:pPr>
            <a:r>
              <a:rPr lang="en-US" sz="2400" dirty="0" smtClean="0"/>
              <a:t>Protect origin server from </a:t>
            </a:r>
            <a:r>
              <a:rPr lang="en-US" sz="2400" dirty="0" smtClean="0">
                <a:latin typeface="Comic Sans MS" pitchFamily="66" charset="0"/>
              </a:rPr>
              <a:t>DDOS</a:t>
            </a:r>
            <a:r>
              <a:rPr lang="en-US" sz="2400" dirty="0" smtClean="0"/>
              <a:t> attacks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Solution</a:t>
            </a:r>
          </a:p>
          <a:p>
            <a:pPr lvl="1">
              <a:defRPr/>
            </a:pPr>
            <a:r>
              <a:rPr lang="en-US" sz="2400" dirty="0" smtClean="0"/>
              <a:t>Replicate content at </a:t>
            </a:r>
            <a:r>
              <a:rPr lang="en-US" sz="2400" dirty="0" smtClean="0">
                <a:solidFill>
                  <a:srgbClr val="FF0000"/>
                </a:solidFill>
              </a:rPr>
              <a:t>hundreds of servers</a:t>
            </a:r>
            <a:r>
              <a:rPr lang="en-US" sz="2400" dirty="0" smtClean="0"/>
              <a:t> throughout Internet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CDN distribution node </a:t>
            </a:r>
            <a:r>
              <a:rPr lang="en-US" sz="2400" dirty="0" smtClean="0"/>
              <a:t>coordinate the content distribution</a:t>
            </a:r>
          </a:p>
          <a:p>
            <a:pPr lvl="1">
              <a:defRPr/>
            </a:pPr>
            <a:r>
              <a:rPr lang="en-US" sz="2400" dirty="0" smtClean="0"/>
              <a:t>Placing content </a:t>
            </a:r>
            <a:r>
              <a:rPr lang="en-US" sz="2400" dirty="0" smtClean="0">
                <a:solidFill>
                  <a:srgbClr val="FF0000"/>
                </a:solidFill>
              </a:rPr>
              <a:t>close to user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F292B-828A-4DB8-9744-106E0104DEB9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5010150" y="1531938"/>
            <a:ext cx="3998913" cy="4672012"/>
            <a:chOff x="5064151" y="1531976"/>
            <a:chExt cx="3998948" cy="4672012"/>
          </a:xfrm>
        </p:grpSpPr>
        <p:grpSp>
          <p:nvGrpSpPr>
            <p:cNvPr id="381957" name="Group 4"/>
            <p:cNvGrpSpPr>
              <a:grpSpLocks/>
            </p:cNvGrpSpPr>
            <p:nvPr/>
          </p:nvGrpSpPr>
          <p:grpSpPr bwMode="auto">
            <a:xfrm>
              <a:off x="6907274" y="2124113"/>
              <a:ext cx="184150" cy="542925"/>
              <a:chOff x="4180" y="783"/>
              <a:chExt cx="150" cy="307"/>
            </a:xfrm>
          </p:grpSpPr>
          <p:sp>
            <p:nvSpPr>
              <p:cNvPr id="68" name="AutoShape 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70" name="Rectangle 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71" name="AutoShape 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73" name="Line 1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74" name="Rectangle 1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75" name="Rectangle 1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</p:grpSp>
        <p:grpSp>
          <p:nvGrpSpPr>
            <p:cNvPr id="381958" name="Group 13"/>
            <p:cNvGrpSpPr>
              <a:grpSpLocks/>
            </p:cNvGrpSpPr>
            <p:nvPr/>
          </p:nvGrpSpPr>
          <p:grpSpPr bwMode="auto">
            <a:xfrm>
              <a:off x="5756336" y="4495838"/>
              <a:ext cx="347663" cy="695325"/>
              <a:chOff x="4730" y="2897"/>
              <a:chExt cx="219" cy="438"/>
            </a:xfrm>
          </p:grpSpPr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4730" y="2897"/>
                <a:ext cx="219" cy="438"/>
              </a:xfrm>
              <a:custGeom>
                <a:avLst/>
                <a:gdLst>
                  <a:gd name="T0" fmla="*/ 16 w 219"/>
                  <a:gd name="T1" fmla="*/ 109 h 438"/>
                  <a:gd name="T2" fmla="*/ 94 w 219"/>
                  <a:gd name="T3" fmla="*/ 7 h 438"/>
                  <a:gd name="T4" fmla="*/ 178 w 219"/>
                  <a:gd name="T5" fmla="*/ 67 h 438"/>
                  <a:gd name="T6" fmla="*/ 196 w 219"/>
                  <a:gd name="T7" fmla="*/ 379 h 438"/>
                  <a:gd name="T8" fmla="*/ 40 w 219"/>
                  <a:gd name="T9" fmla="*/ 421 h 438"/>
                  <a:gd name="T10" fmla="*/ 4 w 219"/>
                  <a:gd name="T11" fmla="*/ 313 h 438"/>
                  <a:gd name="T12" fmla="*/ 16 w 219"/>
                  <a:gd name="T13" fmla="*/ 109 h 4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438"/>
                  <a:gd name="T23" fmla="*/ 219 w 219"/>
                  <a:gd name="T24" fmla="*/ 438 h 4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438">
                    <a:moveTo>
                      <a:pt x="16" y="109"/>
                    </a:moveTo>
                    <a:cubicBezTo>
                      <a:pt x="31" y="58"/>
                      <a:pt x="67" y="14"/>
                      <a:pt x="94" y="7"/>
                    </a:cubicBezTo>
                    <a:cubicBezTo>
                      <a:pt x="121" y="0"/>
                      <a:pt x="161" y="5"/>
                      <a:pt x="178" y="67"/>
                    </a:cubicBezTo>
                    <a:cubicBezTo>
                      <a:pt x="195" y="129"/>
                      <a:pt x="219" y="320"/>
                      <a:pt x="196" y="379"/>
                    </a:cubicBezTo>
                    <a:cubicBezTo>
                      <a:pt x="173" y="438"/>
                      <a:pt x="72" y="432"/>
                      <a:pt x="40" y="421"/>
                    </a:cubicBezTo>
                    <a:cubicBezTo>
                      <a:pt x="8" y="410"/>
                      <a:pt x="8" y="365"/>
                      <a:pt x="4" y="313"/>
                    </a:cubicBezTo>
                    <a:cubicBezTo>
                      <a:pt x="0" y="261"/>
                      <a:pt x="1" y="160"/>
                      <a:pt x="16" y="109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grpSp>
            <p:nvGrpSpPr>
              <p:cNvPr id="382002" name="Group 15"/>
              <p:cNvGrpSpPr>
                <a:grpSpLocks/>
              </p:cNvGrpSpPr>
              <p:nvPr/>
            </p:nvGrpSpPr>
            <p:grpSpPr bwMode="auto">
              <a:xfrm>
                <a:off x="4771" y="2946"/>
                <a:ext cx="116" cy="341"/>
                <a:chOff x="4180" y="783"/>
                <a:chExt cx="150" cy="307"/>
              </a:xfrm>
            </p:grpSpPr>
            <p:sp>
              <p:nvSpPr>
                <p:cNvPr id="79" name="AutoShape 16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0" name="Rectangle 17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1" name="Rectangle 18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4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2" name="AutoShape 19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3" name="Line 20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5" name="Rectangle 22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86" name="Rectangle 23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</p:grpSp>
        <p:grpSp>
          <p:nvGrpSpPr>
            <p:cNvPr id="381959" name="Group 24"/>
            <p:cNvGrpSpPr>
              <a:grpSpLocks/>
            </p:cNvGrpSpPr>
            <p:nvPr/>
          </p:nvGrpSpPr>
          <p:grpSpPr bwMode="auto">
            <a:xfrm>
              <a:off x="6897749" y="4806988"/>
              <a:ext cx="347662" cy="695325"/>
              <a:chOff x="4730" y="2897"/>
              <a:chExt cx="219" cy="438"/>
            </a:xfrm>
          </p:grpSpPr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4730" y="2897"/>
                <a:ext cx="219" cy="438"/>
              </a:xfrm>
              <a:custGeom>
                <a:avLst/>
                <a:gdLst>
                  <a:gd name="T0" fmla="*/ 16 w 219"/>
                  <a:gd name="T1" fmla="*/ 109 h 438"/>
                  <a:gd name="T2" fmla="*/ 94 w 219"/>
                  <a:gd name="T3" fmla="*/ 7 h 438"/>
                  <a:gd name="T4" fmla="*/ 178 w 219"/>
                  <a:gd name="T5" fmla="*/ 67 h 438"/>
                  <a:gd name="T6" fmla="*/ 196 w 219"/>
                  <a:gd name="T7" fmla="*/ 379 h 438"/>
                  <a:gd name="T8" fmla="*/ 40 w 219"/>
                  <a:gd name="T9" fmla="*/ 421 h 438"/>
                  <a:gd name="T10" fmla="*/ 4 w 219"/>
                  <a:gd name="T11" fmla="*/ 313 h 438"/>
                  <a:gd name="T12" fmla="*/ 16 w 219"/>
                  <a:gd name="T13" fmla="*/ 109 h 4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438"/>
                  <a:gd name="T23" fmla="*/ 219 w 219"/>
                  <a:gd name="T24" fmla="*/ 438 h 4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438">
                    <a:moveTo>
                      <a:pt x="16" y="109"/>
                    </a:moveTo>
                    <a:cubicBezTo>
                      <a:pt x="31" y="58"/>
                      <a:pt x="67" y="14"/>
                      <a:pt x="94" y="7"/>
                    </a:cubicBezTo>
                    <a:cubicBezTo>
                      <a:pt x="121" y="0"/>
                      <a:pt x="161" y="5"/>
                      <a:pt x="178" y="67"/>
                    </a:cubicBezTo>
                    <a:cubicBezTo>
                      <a:pt x="195" y="129"/>
                      <a:pt x="219" y="320"/>
                      <a:pt x="196" y="379"/>
                    </a:cubicBezTo>
                    <a:cubicBezTo>
                      <a:pt x="173" y="438"/>
                      <a:pt x="72" y="432"/>
                      <a:pt x="40" y="421"/>
                    </a:cubicBezTo>
                    <a:cubicBezTo>
                      <a:pt x="8" y="410"/>
                      <a:pt x="8" y="365"/>
                      <a:pt x="4" y="313"/>
                    </a:cubicBezTo>
                    <a:cubicBezTo>
                      <a:pt x="0" y="261"/>
                      <a:pt x="1" y="160"/>
                      <a:pt x="16" y="109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grpSp>
            <p:nvGrpSpPr>
              <p:cNvPr id="381992" name="Group 26"/>
              <p:cNvGrpSpPr>
                <a:grpSpLocks/>
              </p:cNvGrpSpPr>
              <p:nvPr/>
            </p:nvGrpSpPr>
            <p:grpSpPr bwMode="auto">
              <a:xfrm>
                <a:off x="4771" y="2946"/>
                <a:ext cx="116" cy="341"/>
                <a:chOff x="4180" y="783"/>
                <a:chExt cx="150" cy="307"/>
              </a:xfrm>
            </p:grpSpPr>
            <p:sp>
              <p:nvSpPr>
                <p:cNvPr id="90" name="AutoShape 2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1" name="Rectangle 2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2" name="Rectangle 2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4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3" name="AutoShape 3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4" name="Line 3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6" name="Rectangle 3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97" name="Rectangle 3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</p:grpSp>
        <p:grpSp>
          <p:nvGrpSpPr>
            <p:cNvPr id="381960" name="Group 35"/>
            <p:cNvGrpSpPr>
              <a:grpSpLocks/>
            </p:cNvGrpSpPr>
            <p:nvPr/>
          </p:nvGrpSpPr>
          <p:grpSpPr bwMode="auto">
            <a:xfrm>
              <a:off x="7893111" y="4618076"/>
              <a:ext cx="347663" cy="695325"/>
              <a:chOff x="4730" y="2897"/>
              <a:chExt cx="219" cy="438"/>
            </a:xfrm>
          </p:grpSpPr>
          <p:sp>
            <p:nvSpPr>
              <p:cNvPr id="99" name="Freeform 36"/>
              <p:cNvSpPr>
                <a:spLocks/>
              </p:cNvSpPr>
              <p:nvPr/>
            </p:nvSpPr>
            <p:spPr bwMode="auto">
              <a:xfrm>
                <a:off x="4730" y="2897"/>
                <a:ext cx="219" cy="438"/>
              </a:xfrm>
              <a:custGeom>
                <a:avLst/>
                <a:gdLst>
                  <a:gd name="T0" fmla="*/ 16 w 219"/>
                  <a:gd name="T1" fmla="*/ 109 h 438"/>
                  <a:gd name="T2" fmla="*/ 94 w 219"/>
                  <a:gd name="T3" fmla="*/ 7 h 438"/>
                  <a:gd name="T4" fmla="*/ 178 w 219"/>
                  <a:gd name="T5" fmla="*/ 67 h 438"/>
                  <a:gd name="T6" fmla="*/ 196 w 219"/>
                  <a:gd name="T7" fmla="*/ 379 h 438"/>
                  <a:gd name="T8" fmla="*/ 40 w 219"/>
                  <a:gd name="T9" fmla="*/ 421 h 438"/>
                  <a:gd name="T10" fmla="*/ 4 w 219"/>
                  <a:gd name="T11" fmla="*/ 313 h 438"/>
                  <a:gd name="T12" fmla="*/ 16 w 219"/>
                  <a:gd name="T13" fmla="*/ 109 h 4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438"/>
                  <a:gd name="T23" fmla="*/ 219 w 219"/>
                  <a:gd name="T24" fmla="*/ 438 h 4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438">
                    <a:moveTo>
                      <a:pt x="16" y="109"/>
                    </a:moveTo>
                    <a:cubicBezTo>
                      <a:pt x="31" y="58"/>
                      <a:pt x="67" y="14"/>
                      <a:pt x="94" y="7"/>
                    </a:cubicBezTo>
                    <a:cubicBezTo>
                      <a:pt x="121" y="0"/>
                      <a:pt x="161" y="5"/>
                      <a:pt x="178" y="67"/>
                    </a:cubicBezTo>
                    <a:cubicBezTo>
                      <a:pt x="195" y="129"/>
                      <a:pt x="219" y="320"/>
                      <a:pt x="196" y="379"/>
                    </a:cubicBezTo>
                    <a:cubicBezTo>
                      <a:pt x="173" y="438"/>
                      <a:pt x="72" y="432"/>
                      <a:pt x="40" y="421"/>
                    </a:cubicBezTo>
                    <a:cubicBezTo>
                      <a:pt x="8" y="410"/>
                      <a:pt x="8" y="365"/>
                      <a:pt x="4" y="313"/>
                    </a:cubicBezTo>
                    <a:cubicBezTo>
                      <a:pt x="0" y="261"/>
                      <a:pt x="1" y="160"/>
                      <a:pt x="16" y="109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grpSp>
            <p:nvGrpSpPr>
              <p:cNvPr id="381982" name="Group 37"/>
              <p:cNvGrpSpPr>
                <a:grpSpLocks/>
              </p:cNvGrpSpPr>
              <p:nvPr/>
            </p:nvGrpSpPr>
            <p:grpSpPr bwMode="auto">
              <a:xfrm>
                <a:off x="4771" y="2946"/>
                <a:ext cx="116" cy="341"/>
                <a:chOff x="4180" y="783"/>
                <a:chExt cx="150" cy="307"/>
              </a:xfrm>
            </p:grpSpPr>
            <p:sp>
              <p:nvSpPr>
                <p:cNvPr id="101" name="AutoShape 38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2" name="Rectangle 39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3" name="Rectangle 40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4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4" name="AutoShape 41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5" name="Line 42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7" name="Rectangle 44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08" name="Rectangle 45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</p:grpSp>
        <p:grpSp>
          <p:nvGrpSpPr>
            <p:cNvPr id="381961" name="Group 46"/>
            <p:cNvGrpSpPr>
              <a:grpSpLocks/>
            </p:cNvGrpSpPr>
            <p:nvPr/>
          </p:nvGrpSpPr>
          <p:grpSpPr bwMode="auto">
            <a:xfrm>
              <a:off x="6875524" y="3513176"/>
              <a:ext cx="347662" cy="695325"/>
              <a:chOff x="4730" y="2897"/>
              <a:chExt cx="219" cy="438"/>
            </a:xfrm>
          </p:grpSpPr>
          <p:sp>
            <p:nvSpPr>
              <p:cNvPr id="110" name="Freeform 47"/>
              <p:cNvSpPr>
                <a:spLocks/>
              </p:cNvSpPr>
              <p:nvPr/>
            </p:nvSpPr>
            <p:spPr bwMode="auto">
              <a:xfrm>
                <a:off x="4730" y="2897"/>
                <a:ext cx="219" cy="438"/>
              </a:xfrm>
              <a:custGeom>
                <a:avLst/>
                <a:gdLst>
                  <a:gd name="T0" fmla="*/ 16 w 219"/>
                  <a:gd name="T1" fmla="*/ 109 h 438"/>
                  <a:gd name="T2" fmla="*/ 94 w 219"/>
                  <a:gd name="T3" fmla="*/ 7 h 438"/>
                  <a:gd name="T4" fmla="*/ 178 w 219"/>
                  <a:gd name="T5" fmla="*/ 67 h 438"/>
                  <a:gd name="T6" fmla="*/ 196 w 219"/>
                  <a:gd name="T7" fmla="*/ 379 h 438"/>
                  <a:gd name="T8" fmla="*/ 40 w 219"/>
                  <a:gd name="T9" fmla="*/ 421 h 438"/>
                  <a:gd name="T10" fmla="*/ 4 w 219"/>
                  <a:gd name="T11" fmla="*/ 313 h 438"/>
                  <a:gd name="T12" fmla="*/ 16 w 219"/>
                  <a:gd name="T13" fmla="*/ 109 h 4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438"/>
                  <a:gd name="T23" fmla="*/ 219 w 219"/>
                  <a:gd name="T24" fmla="*/ 438 h 4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438">
                    <a:moveTo>
                      <a:pt x="16" y="109"/>
                    </a:moveTo>
                    <a:cubicBezTo>
                      <a:pt x="31" y="58"/>
                      <a:pt x="67" y="14"/>
                      <a:pt x="94" y="7"/>
                    </a:cubicBezTo>
                    <a:cubicBezTo>
                      <a:pt x="121" y="0"/>
                      <a:pt x="161" y="5"/>
                      <a:pt x="178" y="67"/>
                    </a:cubicBezTo>
                    <a:cubicBezTo>
                      <a:pt x="195" y="129"/>
                      <a:pt x="219" y="320"/>
                      <a:pt x="196" y="379"/>
                    </a:cubicBezTo>
                    <a:cubicBezTo>
                      <a:pt x="173" y="438"/>
                      <a:pt x="72" y="432"/>
                      <a:pt x="40" y="421"/>
                    </a:cubicBezTo>
                    <a:cubicBezTo>
                      <a:pt x="8" y="410"/>
                      <a:pt x="8" y="365"/>
                      <a:pt x="4" y="313"/>
                    </a:cubicBezTo>
                    <a:cubicBezTo>
                      <a:pt x="0" y="261"/>
                      <a:pt x="1" y="160"/>
                      <a:pt x="16" y="109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ea typeface="+mn-ea"/>
                </a:endParaRPr>
              </a:p>
            </p:txBody>
          </p:sp>
          <p:grpSp>
            <p:nvGrpSpPr>
              <p:cNvPr id="381972" name="Group 48"/>
              <p:cNvGrpSpPr>
                <a:grpSpLocks/>
              </p:cNvGrpSpPr>
              <p:nvPr/>
            </p:nvGrpSpPr>
            <p:grpSpPr bwMode="auto">
              <a:xfrm>
                <a:off x="4771" y="2946"/>
                <a:ext cx="116" cy="341"/>
                <a:chOff x="4180" y="783"/>
                <a:chExt cx="150" cy="307"/>
              </a:xfrm>
            </p:grpSpPr>
            <p:sp>
              <p:nvSpPr>
                <p:cNvPr id="112" name="AutoShape 49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3" name="Rectangle 50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4" name="Rectangle 51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4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5" name="AutoShape 52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6" name="Line 53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7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8" name="Rectangle 55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  <p:sp>
              <p:nvSpPr>
                <p:cNvPr id="119" name="Rectangle 56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ea typeface="+mn-ea"/>
                  </a:endParaRPr>
                </a:p>
              </p:txBody>
            </p:sp>
          </p:grpSp>
        </p:grp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6203986" y="1531976"/>
              <a:ext cx="1830404" cy="630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Origin </a:t>
              </a: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server </a:t>
              </a:r>
            </a:p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in North America</a:t>
              </a: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5959509" y="3143288"/>
              <a:ext cx="229554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CDN distribution node</a:t>
              </a:r>
            </a:p>
          </p:txBody>
        </p:sp>
        <p:sp>
          <p:nvSpPr>
            <p:cNvPr id="122" name="Line 59"/>
            <p:cNvSpPr>
              <a:spLocks noChangeShapeType="1"/>
            </p:cNvSpPr>
            <p:nvPr/>
          </p:nvSpPr>
          <p:spPr bwMode="auto">
            <a:xfrm>
              <a:off x="6980281" y="2676563"/>
              <a:ext cx="0" cy="48736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 flipH="1">
              <a:off x="6100798" y="4019588"/>
              <a:ext cx="720731" cy="695325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24" name="Line 61"/>
            <p:cNvSpPr>
              <a:spLocks noChangeShapeType="1"/>
            </p:cNvSpPr>
            <p:nvPr/>
          </p:nvSpPr>
          <p:spPr bwMode="auto">
            <a:xfrm>
              <a:off x="7053306" y="4298988"/>
              <a:ext cx="0" cy="452438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25" name="Line 62"/>
            <p:cNvSpPr>
              <a:spLocks noChangeShapeType="1"/>
            </p:cNvSpPr>
            <p:nvPr/>
          </p:nvSpPr>
          <p:spPr bwMode="auto">
            <a:xfrm>
              <a:off x="7272383" y="3994188"/>
              <a:ext cx="598492" cy="708025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5064151" y="5254663"/>
              <a:ext cx="1443051" cy="630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CDN server</a:t>
              </a:r>
            </a:p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in S. America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6461163" y="5573751"/>
              <a:ext cx="1290649" cy="630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CDN server</a:t>
              </a:r>
            </a:p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in Europe</a:t>
              </a:r>
            </a:p>
          </p:txBody>
        </p:sp>
        <p:sp>
          <p:nvSpPr>
            <p:cNvPr id="128" name="Text Box 65"/>
            <p:cNvSpPr txBox="1">
              <a:spLocks noChangeArrowheads="1"/>
            </p:cNvSpPr>
            <p:nvPr/>
          </p:nvSpPr>
          <p:spPr bwMode="auto">
            <a:xfrm>
              <a:off x="7772450" y="5395951"/>
              <a:ext cx="1290649" cy="630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CDN server</a:t>
              </a:r>
            </a:p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r>
                <a:rPr lang="en-US" sz="1600" b="0" dirty="0">
                  <a:solidFill>
                    <a:srgbClr val="000000"/>
                  </a:solidFill>
                  <a:ea typeface="+mn-ea"/>
                </a:rPr>
                <a:t>in Asia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 Replication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Content provider (origin server) is </a:t>
            </a:r>
            <a:r>
              <a:rPr lang="en-US" dirty="0" smtClean="0">
                <a:solidFill>
                  <a:srgbClr val="0000FF"/>
                </a:solidFill>
              </a:rPr>
              <a:t>CDN customer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CDN replicates customers’ content in CDN servers</a:t>
            </a:r>
          </a:p>
          <a:p>
            <a:pPr>
              <a:defRPr/>
            </a:pPr>
            <a:r>
              <a:rPr lang="en-US" dirty="0" smtClean="0"/>
              <a:t>When provider updates content, CDN updates its servers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authoritative DNS server </a:t>
            </a:r>
            <a:r>
              <a:rPr lang="en-US" dirty="0" smtClean="0"/>
              <a:t>to redirect requests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3DCA0-12B3-4111-82AF-1C34E4F8E025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Supporting Techniques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DNS</a:t>
            </a:r>
          </a:p>
          <a:p>
            <a:pPr lvl="1">
              <a:defRPr/>
            </a:pPr>
            <a:r>
              <a:rPr lang="en-US" dirty="0" smtClean="0"/>
              <a:t>One name maps onto many addresses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Routing</a:t>
            </a:r>
          </a:p>
          <a:p>
            <a:pPr lvl="1">
              <a:defRPr/>
            </a:pPr>
            <a:r>
              <a:rPr lang="en-US" dirty="0" smtClean="0"/>
              <a:t>Content-based routing (to nearest CDN server)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URL Rewriting</a:t>
            </a:r>
          </a:p>
          <a:p>
            <a:pPr lvl="1">
              <a:defRPr/>
            </a:pPr>
            <a:r>
              <a:rPr lang="en-US" dirty="0" smtClean="0"/>
              <a:t>Replaces 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http://www.sina.com/sports/tennis.mov</a:t>
            </a:r>
            <a:r>
              <a:rPr lang="en-US" dirty="0" smtClean="0"/>
              <a:t>” with 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http://www.cdn.com/www.sina.com/sports/tennis.mov</a:t>
            </a:r>
            <a:r>
              <a:rPr lang="en-US" dirty="0" smtClean="0"/>
              <a:t>”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Redirection strategy</a:t>
            </a:r>
          </a:p>
          <a:p>
            <a:pPr lvl="1">
              <a:defRPr/>
            </a:pPr>
            <a:r>
              <a:rPr lang="en-US" dirty="0" smtClean="0"/>
              <a:t>Load balancing, network delay, cache/content locality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5CBBF-F6AA-4A7D-9162-726E31122D0C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5" name="图片 41" descr="server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931988"/>
            <a:ext cx="876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5026" name="图片 39" descr="server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4525" y="2151063"/>
            <a:ext cx="62071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5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CDN Operation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8513" y="1412875"/>
            <a:ext cx="4356100" cy="4895850"/>
          </a:xfrm>
        </p:spPr>
        <p:txBody>
          <a:bodyPr/>
          <a:lstStyle/>
          <a:p>
            <a:pPr marL="514350" lvl="3" indent="-514350">
              <a:buClr>
                <a:schemeClr val="folHlink"/>
              </a:buClr>
              <a:buSzPct val="100000"/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cs typeface="+mn-cs"/>
              </a:rPr>
              <a:t>1’  </a:t>
            </a:r>
            <a:r>
              <a:rPr lang="en-US" sz="2800" dirty="0" smtClean="0">
                <a:solidFill>
                  <a:srgbClr val="FF0000"/>
                </a:solidFill>
                <a:cs typeface="+mn-cs"/>
              </a:rPr>
              <a:t>URL rewriting </a:t>
            </a:r>
            <a:r>
              <a:rPr lang="en-US" sz="2800" dirty="0" smtClean="0">
                <a:cs typeface="+mn-cs"/>
              </a:rPr>
              <a:t>– get </a:t>
            </a:r>
            <a:r>
              <a:rPr lang="en-US" sz="2800" dirty="0" smtClean="0"/>
              <a:t>authoritative</a:t>
            </a:r>
            <a:r>
              <a:rPr lang="en-US" sz="2800" dirty="0" smtClean="0">
                <a:cs typeface="+mn-cs"/>
              </a:rPr>
              <a:t> server</a:t>
            </a:r>
          </a:p>
          <a:p>
            <a:pPr marL="1885950" lvl="6" indent="-514350">
              <a:buClr>
                <a:schemeClr val="folHlink"/>
              </a:buClr>
              <a:buSzPct val="100000"/>
              <a:buFont typeface="Wingdings" pitchFamily="2" charset="2"/>
              <a:buNone/>
              <a:defRPr/>
            </a:pPr>
            <a:endParaRPr lang="en-US" sz="1400" dirty="0" smtClean="0">
              <a:cs typeface="+mn-cs"/>
            </a:endParaRP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800" dirty="0" smtClean="0"/>
              <a:t>Get near CDN server IP address</a:t>
            </a:r>
          </a:p>
          <a:p>
            <a:pPr marL="514350" lvl="6" indent="-514350" eaLnBrk="0" hangingPunct="0">
              <a:buClr>
                <a:schemeClr val="folHlink"/>
              </a:buClr>
              <a:buSzPct val="100000"/>
              <a:buFont typeface="+mj-lt"/>
              <a:buAutoNum type="arabicPeriod"/>
              <a:defRPr/>
            </a:pPr>
            <a:endParaRPr lang="en-US" sz="1400" dirty="0" smtClean="0"/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800" dirty="0" smtClean="0"/>
              <a:t>Warm up CDN cache</a:t>
            </a:r>
          </a:p>
          <a:p>
            <a:pPr marL="514350" lvl="6" indent="-514350" eaLnBrk="0" hangingPunct="0">
              <a:buClr>
                <a:schemeClr val="folHlink"/>
              </a:buClr>
              <a:buSzPct val="100000"/>
              <a:buFont typeface="+mj-lt"/>
              <a:buAutoNum type="arabicPeriod"/>
              <a:defRPr/>
            </a:pPr>
            <a:endParaRPr lang="en-US" sz="1400" dirty="0" smtClean="0"/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800" dirty="0" smtClean="0"/>
              <a:t>Retrieve pages/media from CDN Server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08E71-DBA9-4685-A99F-6A82132C8A7D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28" name="Text Box 1032"/>
          <p:cNvSpPr txBox="1">
            <a:spLocks noChangeArrowheads="1"/>
          </p:cNvSpPr>
          <p:nvPr/>
        </p:nvSpPr>
        <p:spPr bwMode="auto">
          <a:xfrm>
            <a:off x="661988" y="5249863"/>
            <a:ext cx="806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Client</a:t>
            </a:r>
          </a:p>
        </p:txBody>
      </p:sp>
      <p:sp>
        <p:nvSpPr>
          <p:cNvPr id="29" name="Text Box 1033"/>
          <p:cNvSpPr txBox="1">
            <a:spLocks noChangeArrowheads="1"/>
          </p:cNvSpPr>
          <p:nvPr/>
        </p:nvSpPr>
        <p:spPr bwMode="auto">
          <a:xfrm>
            <a:off x="2732088" y="5183188"/>
            <a:ext cx="1730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Origin Server</a:t>
            </a:r>
          </a:p>
        </p:txBody>
      </p:sp>
      <p:sp>
        <p:nvSpPr>
          <p:cNvPr id="30" name="Text Box 1034"/>
          <p:cNvSpPr txBox="1">
            <a:spLocks noChangeArrowheads="1"/>
          </p:cNvSpPr>
          <p:nvPr/>
        </p:nvSpPr>
        <p:spPr bwMode="auto">
          <a:xfrm>
            <a:off x="2308225" y="1600200"/>
            <a:ext cx="2263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CDN authoritative Server</a:t>
            </a:r>
          </a:p>
        </p:txBody>
      </p:sp>
      <p:sp>
        <p:nvSpPr>
          <p:cNvPr id="31" name="Text Box 1035"/>
          <p:cNvSpPr txBox="1">
            <a:spLocks noChangeArrowheads="1"/>
          </p:cNvSpPr>
          <p:nvPr/>
        </p:nvSpPr>
        <p:spPr bwMode="auto">
          <a:xfrm>
            <a:off x="209550" y="1712913"/>
            <a:ext cx="2179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ea typeface="+mn-ea"/>
              </a:rPr>
              <a:t>CDN Server</a:t>
            </a: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368425" y="2686050"/>
            <a:ext cx="1949450" cy="2073275"/>
            <a:chOff x="1368125" y="2686490"/>
            <a:chExt cx="1950150" cy="2072628"/>
          </a:xfrm>
        </p:grpSpPr>
        <p:sp>
          <p:nvSpPr>
            <p:cNvPr id="34" name="Line 1040"/>
            <p:cNvSpPr>
              <a:spLocks noChangeShapeType="1"/>
            </p:cNvSpPr>
            <p:nvPr/>
          </p:nvSpPr>
          <p:spPr bwMode="auto">
            <a:xfrm flipV="1">
              <a:off x="1368125" y="2686490"/>
              <a:ext cx="1950150" cy="20726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400" b="0">
                <a:solidFill>
                  <a:srgbClr val="000000"/>
                </a:solidFill>
                <a:latin typeface="Tahoma" pitchFamily="34" charset="0"/>
                <a:ea typeface="+mn-ea"/>
              </a:endParaRPr>
            </a:p>
          </p:txBody>
        </p:sp>
        <p:sp>
          <p:nvSpPr>
            <p:cNvPr id="35" name="Oval 1047"/>
            <p:cNvSpPr>
              <a:spLocks noChangeArrowheads="1"/>
            </p:cNvSpPr>
            <p:nvPr/>
          </p:nvSpPr>
          <p:spPr bwMode="auto">
            <a:xfrm>
              <a:off x="2454365" y="3591083"/>
              <a:ext cx="346199" cy="3507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pitchFamily="34" charset="0"/>
                  <a:ea typeface="+mn-ea"/>
                </a:rPr>
                <a:t>1</a:t>
              </a: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368425" y="4837113"/>
            <a:ext cx="1978025" cy="463550"/>
            <a:chOff x="1368125" y="4836441"/>
            <a:chExt cx="1978935" cy="463936"/>
          </a:xfrm>
        </p:grpSpPr>
        <p:sp>
          <p:nvSpPr>
            <p:cNvPr id="33" name="Line 1037"/>
            <p:cNvSpPr>
              <a:spLocks noChangeShapeType="1"/>
            </p:cNvSpPr>
            <p:nvPr/>
          </p:nvSpPr>
          <p:spPr bwMode="auto">
            <a:xfrm>
              <a:off x="1368125" y="4836441"/>
              <a:ext cx="19789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400" b="0">
                <a:solidFill>
                  <a:srgbClr val="000000"/>
                </a:solidFill>
                <a:latin typeface="Tahoma" pitchFamily="34" charset="0"/>
                <a:ea typeface="+mn-ea"/>
              </a:endParaRPr>
            </a:p>
          </p:txBody>
        </p:sp>
        <p:sp>
          <p:nvSpPr>
            <p:cNvPr id="36" name="Oval 1049"/>
            <p:cNvSpPr>
              <a:spLocks noChangeArrowheads="1"/>
            </p:cNvSpPr>
            <p:nvPr/>
          </p:nvSpPr>
          <p:spPr bwMode="auto">
            <a:xfrm>
              <a:off x="2168593" y="4949247"/>
              <a:ext cx="346234" cy="35113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pitchFamily="34" charset="0"/>
                  <a:ea typeface="+mn-ea"/>
                </a:rPr>
                <a:t>1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82588" y="2700338"/>
            <a:ext cx="517525" cy="1908175"/>
            <a:chOff x="382256" y="2699691"/>
            <a:chExt cx="518121" cy="1908553"/>
          </a:xfrm>
        </p:grpSpPr>
        <p:sp>
          <p:nvSpPr>
            <p:cNvPr id="32" name="Line 1036"/>
            <p:cNvSpPr>
              <a:spLocks noChangeShapeType="1"/>
            </p:cNvSpPr>
            <p:nvPr/>
          </p:nvSpPr>
          <p:spPr bwMode="auto">
            <a:xfrm flipV="1">
              <a:off x="900377" y="2699691"/>
              <a:ext cx="0" cy="190855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400" b="0">
                <a:solidFill>
                  <a:srgbClr val="000000"/>
                </a:solidFill>
                <a:latin typeface="Tahoma" pitchFamily="34" charset="0"/>
                <a:ea typeface="+mn-ea"/>
              </a:endParaRPr>
            </a:p>
          </p:txBody>
        </p:sp>
        <p:sp>
          <p:nvSpPr>
            <p:cNvPr id="38" name="Oval 1051"/>
            <p:cNvSpPr>
              <a:spLocks noChangeArrowheads="1"/>
            </p:cNvSpPr>
            <p:nvPr/>
          </p:nvSpPr>
          <p:spPr bwMode="auto">
            <a:xfrm>
              <a:off x="382256" y="3411032"/>
              <a:ext cx="344884" cy="350906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8000"/>
                  </a:solidFill>
                  <a:latin typeface="Helvetica" pitchFamily="34" charset="0"/>
                  <a:ea typeface="+mn-ea"/>
                </a:rPr>
                <a:t>3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158875" y="2686050"/>
            <a:ext cx="431800" cy="1901825"/>
            <a:chOff x="1159438" y="2686490"/>
            <a:chExt cx="431767" cy="1901009"/>
          </a:xfrm>
        </p:grpSpPr>
        <p:sp>
          <p:nvSpPr>
            <p:cNvPr id="37" name="Oval 1050"/>
            <p:cNvSpPr>
              <a:spLocks noChangeArrowheads="1"/>
            </p:cNvSpPr>
            <p:nvPr/>
          </p:nvSpPr>
          <p:spPr bwMode="auto">
            <a:xfrm>
              <a:off x="1245156" y="3410079"/>
              <a:ext cx="346049" cy="350687"/>
            </a:xfrm>
            <a:prstGeom prst="ellips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3333CC"/>
                  </a:solidFill>
                  <a:latin typeface="Helvetica" pitchFamily="34" charset="0"/>
                  <a:ea typeface="+mn-ea"/>
                </a:rPr>
                <a:t>2</a:t>
              </a:r>
            </a:p>
          </p:txBody>
        </p:sp>
        <p:sp>
          <p:nvSpPr>
            <p:cNvPr id="39" name="Line 1065"/>
            <p:cNvSpPr>
              <a:spLocks noChangeShapeType="1"/>
            </p:cNvSpPr>
            <p:nvPr/>
          </p:nvSpPr>
          <p:spPr bwMode="auto">
            <a:xfrm flipV="1">
              <a:off x="1159438" y="2686490"/>
              <a:ext cx="0" cy="190100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2400" b="0">
                <a:solidFill>
                  <a:srgbClr val="000000"/>
                </a:solidFill>
                <a:latin typeface="Tahoma" pitchFamily="34" charset="0"/>
                <a:ea typeface="+mn-ea"/>
              </a:endParaRPr>
            </a:p>
          </p:txBody>
        </p:sp>
      </p:grpSp>
      <p:pic>
        <p:nvPicPr>
          <p:cNvPr id="385038" name="图片 40" descr="server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4063" y="445135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5039" name="图片 42" descr="computer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875" y="4597400"/>
            <a:ext cx="7445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Redirection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CDN creates a “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”, indicating distances from leaf ISPs and CDN servers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When query arrives at </a:t>
            </a:r>
            <a:r>
              <a:rPr lang="en-US" dirty="0" smtClean="0">
                <a:solidFill>
                  <a:srgbClr val="0000FF"/>
                </a:solidFill>
              </a:rPr>
              <a:t>authoritative DNS server</a:t>
            </a:r>
          </a:p>
          <a:p>
            <a:pPr lvl="1">
              <a:defRPr/>
            </a:pPr>
            <a:r>
              <a:rPr lang="en-US" dirty="0" smtClean="0"/>
              <a:t>Server determines ISP from which query originates</a:t>
            </a:r>
          </a:p>
          <a:p>
            <a:pPr lvl="1">
              <a:defRPr/>
            </a:pPr>
            <a:r>
              <a:rPr lang="en-US" dirty="0" smtClean="0"/>
              <a:t>Uses “map” to determine best CDN server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CDN servers create an </a:t>
            </a:r>
            <a:r>
              <a:rPr lang="en-US" dirty="0" smtClean="0">
                <a:solidFill>
                  <a:srgbClr val="FF0000"/>
                </a:solidFill>
              </a:rPr>
              <a:t>application-layer overlay 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40636-2F48-4E53-9748-ADA89009C960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Goals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Conceptual, implementation </a:t>
            </a:r>
            <a:r>
              <a:rPr lang="en-US" dirty="0" smtClean="0"/>
              <a:t>aspects of network application protocols</a:t>
            </a:r>
          </a:p>
          <a:p>
            <a:pPr lvl="1">
              <a:defRPr/>
            </a:pPr>
            <a:r>
              <a:rPr lang="en-US" dirty="0" smtClean="0"/>
              <a:t>Client-Server vs. Peer-to-Peer</a:t>
            </a:r>
          </a:p>
          <a:p>
            <a:pPr lvl="1">
              <a:defRPr/>
            </a:pPr>
            <a:r>
              <a:rPr lang="en-US" dirty="0" smtClean="0"/>
              <a:t>Data presentation formatting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Examining popular </a:t>
            </a:r>
            <a:r>
              <a:rPr lang="en-US" dirty="0" smtClean="0">
                <a:solidFill>
                  <a:srgbClr val="0000FF"/>
                </a:solidFill>
              </a:rPr>
              <a:t>application-level protocols</a:t>
            </a:r>
          </a:p>
          <a:p>
            <a:pPr lvl="1">
              <a:defRPr/>
            </a:pPr>
            <a:r>
              <a:rPr lang="en-US" dirty="0" smtClean="0"/>
              <a:t>DNS, SNMP / MIB</a:t>
            </a:r>
          </a:p>
          <a:p>
            <a:pPr lvl="1">
              <a:defRPr/>
            </a:pPr>
            <a:r>
              <a:rPr lang="en-US" dirty="0" smtClean="0"/>
              <a:t>HTTP, FTP, SMTP / POP3 / MIME</a:t>
            </a:r>
          </a:p>
          <a:p>
            <a:pPr lvl="1">
              <a:defRPr/>
            </a:pPr>
            <a:r>
              <a:rPr lang="en-US" dirty="0" smtClean="0"/>
              <a:t>Content distribution networks (CDNs)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DEB52-3F48-42C1-A494-A1C94EC3FEBD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8985</TotalTime>
  <Words>4869</Words>
  <Application>Microsoft Office PowerPoint</Application>
  <PresentationFormat>On-screen Show (4:3)</PresentationFormat>
  <Paragraphs>1543</Paragraphs>
  <Slides>98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98</vt:i4>
      </vt:variant>
    </vt:vector>
  </HeadingPairs>
  <TitlesOfParts>
    <vt:vector size="116" baseType="lpstr">
      <vt:lpstr>Comic Sans MS</vt:lpstr>
      <vt:lpstr>宋体</vt:lpstr>
      <vt:lpstr>Arial</vt:lpstr>
      <vt:lpstr>Tahoma</vt:lpstr>
      <vt:lpstr>Wingdings</vt:lpstr>
      <vt:lpstr>Times New Roman</vt:lpstr>
      <vt:lpstr>Courier New</vt:lpstr>
      <vt:lpstr>Symbol</vt:lpstr>
      <vt:lpstr>ZapfDingbats</vt:lpstr>
      <vt:lpstr>PMingLiU</vt:lpstr>
      <vt:lpstr>全真顏體</vt:lpstr>
      <vt:lpstr>Book Antiqua</vt:lpstr>
      <vt:lpstr>Helvetica</vt:lpstr>
      <vt:lpstr>1_Blends</vt:lpstr>
      <vt:lpstr>1_Blends</vt:lpstr>
      <vt:lpstr>Clip</vt:lpstr>
      <vt:lpstr>Visio</vt:lpstr>
      <vt:lpstr>多媒體項目</vt:lpstr>
      <vt:lpstr>Computer Networks</vt:lpstr>
      <vt:lpstr>Chapter 8. Internet Applications</vt:lpstr>
      <vt:lpstr>Internet Applications Overview</vt:lpstr>
      <vt:lpstr>Typical Internet Applications</vt:lpstr>
      <vt:lpstr>Jargons of Internet Applications</vt:lpstr>
      <vt:lpstr>App-Layer Protocols</vt:lpstr>
      <vt:lpstr>Sockets</vt:lpstr>
      <vt:lpstr>Client-Server Paradigm</vt:lpstr>
      <vt:lpstr>Peer-2-Peer Paradigm</vt:lpstr>
      <vt:lpstr>Client-Server and P2P</vt:lpstr>
      <vt:lpstr>Data Presentation and Formatting</vt:lpstr>
      <vt:lpstr>Presentation Formatting</vt:lpstr>
      <vt:lpstr>ASN.1</vt:lpstr>
      <vt:lpstr>ASN.1 Definitions</vt:lpstr>
      <vt:lpstr>Module Definition</vt:lpstr>
      <vt:lpstr>Tags and Types</vt:lpstr>
      <vt:lpstr>ASN.1 Representation Example</vt:lpstr>
      <vt:lpstr>An Example</vt:lpstr>
      <vt:lpstr>XML</vt:lpstr>
      <vt:lpstr>XML Syntax</vt:lpstr>
      <vt:lpstr>An XML Example</vt:lpstr>
      <vt:lpstr>Corresponding XSD</vt:lpstr>
      <vt:lpstr>Base 64</vt:lpstr>
      <vt:lpstr>Radix-64 Code Table</vt:lpstr>
      <vt:lpstr>Base 64 Coding Example</vt:lpstr>
      <vt:lpstr>Domain Name Service (DNS)</vt:lpstr>
      <vt:lpstr>Domain Name Space</vt:lpstr>
      <vt:lpstr>Distributed, Hierarchical Database</vt:lpstr>
      <vt:lpstr>Hierarchy of DNS Servers</vt:lpstr>
      <vt:lpstr>DNS Name Resolution Example</vt:lpstr>
      <vt:lpstr>DNS Records</vt:lpstr>
      <vt:lpstr>Web and HTTP</vt:lpstr>
      <vt:lpstr>URL – Uniform Resource Locator</vt:lpstr>
      <vt:lpstr>HTTP Overview</vt:lpstr>
      <vt:lpstr>HTTP Procedure</vt:lpstr>
      <vt:lpstr>HTTP Connections</vt:lpstr>
      <vt:lpstr>Nonpersistent HTTP</vt:lpstr>
      <vt:lpstr>Persistent HTTP (1)</vt:lpstr>
      <vt:lpstr>Persistent HTTP (2)</vt:lpstr>
      <vt:lpstr>HTTP Request Message</vt:lpstr>
      <vt:lpstr>Request Message in Detail</vt:lpstr>
      <vt:lpstr>2 Common Request Methods</vt:lpstr>
      <vt:lpstr>HTTP Response Message</vt:lpstr>
      <vt:lpstr>Response Message in Detail</vt:lpstr>
      <vt:lpstr>Typical HTTP Status Codes</vt:lpstr>
      <vt:lpstr>Entity Body</vt:lpstr>
      <vt:lpstr>User-Server Interaction: Authorization</vt:lpstr>
      <vt:lpstr>Cookies: Keeping State</vt:lpstr>
      <vt:lpstr>A Cookies Example</vt:lpstr>
      <vt:lpstr>Application of Cookies</vt:lpstr>
      <vt:lpstr>Proxy Server</vt:lpstr>
      <vt:lpstr>Web Caches</vt:lpstr>
      <vt:lpstr>Caching Example</vt:lpstr>
      <vt:lpstr>Caching Example</vt:lpstr>
      <vt:lpstr>Conditional GET</vt:lpstr>
      <vt:lpstr>Electronic Mail</vt:lpstr>
      <vt:lpstr>Components of Email System</vt:lpstr>
      <vt:lpstr>3 Stages of Mail Delivery</vt:lpstr>
      <vt:lpstr>Illustration of Mail Delivery</vt:lpstr>
      <vt:lpstr>A Mail Delivery Scenario</vt:lpstr>
      <vt:lpstr>SMTP</vt:lpstr>
      <vt:lpstr>SMTP Transaction</vt:lpstr>
      <vt:lpstr>Reliability of SMTP</vt:lpstr>
      <vt:lpstr>An Email Message</vt:lpstr>
      <vt:lpstr>Mail Gateway</vt:lpstr>
      <vt:lpstr>Mail Access Protocols</vt:lpstr>
      <vt:lpstr>POP3 Protocol</vt:lpstr>
      <vt:lpstr>IMAP</vt:lpstr>
      <vt:lpstr>RFC 822 – Format for Text Mails</vt:lpstr>
      <vt:lpstr>MIME</vt:lpstr>
      <vt:lpstr>Overview of MIME</vt:lpstr>
      <vt:lpstr>A MIME Mail Example</vt:lpstr>
      <vt:lpstr>A Multi-Part Example</vt:lpstr>
      <vt:lpstr>File Transfer Protocol (FTP)</vt:lpstr>
      <vt:lpstr>Control and Data Connections</vt:lpstr>
      <vt:lpstr>Illustration of FTP Session</vt:lpstr>
      <vt:lpstr>FTP Commands and Responses</vt:lpstr>
      <vt:lpstr>Simple Network Management Protocol (SNMP)</vt:lpstr>
      <vt:lpstr>Key Components</vt:lpstr>
      <vt:lpstr>Management Station</vt:lpstr>
      <vt:lpstr>Management Agent</vt:lpstr>
      <vt:lpstr>Management Information Base</vt:lpstr>
      <vt:lpstr>Network Management Protocols</vt:lpstr>
      <vt:lpstr>SNMP Protocol Layer</vt:lpstr>
      <vt:lpstr>SNMP Protocol Capabilities</vt:lpstr>
      <vt:lpstr>SNMP v3 Message</vt:lpstr>
      <vt:lpstr>SNMP Operation Example</vt:lpstr>
      <vt:lpstr>A Distributed Management Configuration</vt:lpstr>
      <vt:lpstr>Structure of Management Information</vt:lpstr>
      <vt:lpstr>SNMP Naming</vt:lpstr>
      <vt:lpstr>Objects in a UDP Module</vt:lpstr>
      <vt:lpstr>Object Identifier Tree</vt:lpstr>
      <vt:lpstr>Content Distribution Networks (CDNs)</vt:lpstr>
      <vt:lpstr>Content Replication</vt:lpstr>
      <vt:lpstr>Supporting Techniques</vt:lpstr>
      <vt:lpstr>CDN Operation</vt:lpstr>
      <vt:lpstr>Redirection</vt:lpstr>
      <vt:lpstr>Chapter Goals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微软用户</cp:lastModifiedBy>
  <cp:revision>486</cp:revision>
  <dcterms:created xsi:type="dcterms:W3CDTF">2002-08-26T10:01:27Z</dcterms:created>
  <dcterms:modified xsi:type="dcterms:W3CDTF">2011-09-13T07:48:24Z</dcterms:modified>
</cp:coreProperties>
</file>