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45"/>
  </p:notesMasterIdLst>
  <p:handoutMasterIdLst>
    <p:handoutMasterId r:id="rId46"/>
  </p:handoutMasterIdLst>
  <p:sldIdLst>
    <p:sldId id="661" r:id="rId2"/>
    <p:sldId id="543" r:id="rId3"/>
    <p:sldId id="651" r:id="rId4"/>
    <p:sldId id="730" r:id="rId5"/>
    <p:sldId id="747" r:id="rId6"/>
    <p:sldId id="748" r:id="rId7"/>
    <p:sldId id="749" r:id="rId8"/>
    <p:sldId id="750" r:id="rId9"/>
    <p:sldId id="751" r:id="rId10"/>
    <p:sldId id="752" r:id="rId11"/>
    <p:sldId id="759" r:id="rId12"/>
    <p:sldId id="760" r:id="rId13"/>
    <p:sldId id="754" r:id="rId14"/>
    <p:sldId id="786" r:id="rId15"/>
    <p:sldId id="787" r:id="rId16"/>
    <p:sldId id="756" r:id="rId17"/>
    <p:sldId id="757" r:id="rId18"/>
    <p:sldId id="758" r:id="rId19"/>
    <p:sldId id="763" r:id="rId20"/>
    <p:sldId id="765" r:id="rId21"/>
    <p:sldId id="764" r:id="rId22"/>
    <p:sldId id="766" r:id="rId23"/>
    <p:sldId id="767" r:id="rId24"/>
    <p:sldId id="768" r:id="rId25"/>
    <p:sldId id="769" r:id="rId26"/>
    <p:sldId id="770" r:id="rId27"/>
    <p:sldId id="771" r:id="rId28"/>
    <p:sldId id="772" r:id="rId29"/>
    <p:sldId id="773" r:id="rId30"/>
    <p:sldId id="774" r:id="rId31"/>
    <p:sldId id="775" r:id="rId32"/>
    <p:sldId id="776" r:id="rId33"/>
    <p:sldId id="777" r:id="rId34"/>
    <p:sldId id="778" r:id="rId35"/>
    <p:sldId id="779" r:id="rId36"/>
    <p:sldId id="780" r:id="rId37"/>
    <p:sldId id="781" r:id="rId38"/>
    <p:sldId id="782" r:id="rId39"/>
    <p:sldId id="783" r:id="rId40"/>
    <p:sldId id="784" r:id="rId41"/>
    <p:sldId id="785" r:id="rId42"/>
    <p:sldId id="746" r:id="rId43"/>
    <p:sldId id="660"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7">
          <p15:clr>
            <a:srgbClr val="A4A3A4"/>
          </p15:clr>
        </p15:guide>
        <p15:guide id="2" pos="29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89E"/>
    <a:srgbClr val="006600"/>
    <a:srgbClr val="336699"/>
    <a:srgbClr val="0066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513" autoAdjust="0"/>
    <p:restoredTop sz="80519" autoAdjust="0"/>
  </p:normalViewPr>
  <p:slideViewPr>
    <p:cSldViewPr>
      <p:cViewPr varScale="1">
        <p:scale>
          <a:sx n="60" d="100"/>
          <a:sy n="60" d="100"/>
        </p:scale>
        <p:origin x="1038" y="60"/>
      </p:cViewPr>
      <p:guideLst>
        <p:guide orient="horz" pos="2147"/>
        <p:guide pos="29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64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buFontTx/>
              <a:buNone/>
              <a:defRPr sz="1200">
                <a:latin typeface="Tahoma" pitchFamily="34" charset="0"/>
                <a:ea typeface="宋体" pitchFamily="2" charset="-122"/>
              </a:defRPr>
            </a:lvl1pPr>
          </a:lstStyle>
          <a:p>
            <a:pPr>
              <a:defRPr/>
            </a:pPr>
            <a:endParaRPr lang="zh-CN" altLang="en-US"/>
          </a:p>
        </p:txBody>
      </p:sp>
      <p:sp>
        <p:nvSpPr>
          <p:cNvPr id="12083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sz="1200">
                <a:latin typeface="Tahoma" pitchFamily="34" charset="0"/>
                <a:ea typeface="宋体" pitchFamily="2" charset="-122"/>
              </a:defRPr>
            </a:lvl1pPr>
          </a:lstStyle>
          <a:p>
            <a:pPr>
              <a:defRPr/>
            </a:pPr>
            <a:endParaRPr lang="en-US" altLang="zh-CN"/>
          </a:p>
        </p:txBody>
      </p:sp>
      <p:sp>
        <p:nvSpPr>
          <p:cNvPr id="12083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buFontTx/>
              <a:buNone/>
              <a:defRPr sz="1200">
                <a:latin typeface="Tahoma" pitchFamily="34" charset="0"/>
                <a:ea typeface="宋体" pitchFamily="2" charset="-122"/>
              </a:defRPr>
            </a:lvl1pPr>
          </a:lstStyle>
          <a:p>
            <a:pPr>
              <a:defRPr/>
            </a:pPr>
            <a:endParaRPr lang="en-US" altLang="zh-CN"/>
          </a:p>
        </p:txBody>
      </p:sp>
      <p:sp>
        <p:nvSpPr>
          <p:cNvPr id="12083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noProof="1" dirty="0">
                <a:latin typeface="Tahoma" pitchFamily="34" charset="0"/>
                <a:ea typeface="宋体" charset="-122"/>
                <a:cs typeface="+mn-ea"/>
              </a:defRPr>
            </a:lvl1pPr>
          </a:lstStyle>
          <a:p>
            <a:pPr>
              <a:defRPr/>
            </a:pPr>
            <a:fld id="{8FA32317-C38C-42B9-9B87-E87F515F11A3}" type="slidenum">
              <a:rPr lang="zh-CN" altLang="en-US"/>
              <a:pPr>
                <a:defRPr/>
              </a:pPr>
              <a:t>‹#›</a:t>
            </a:fld>
            <a:endParaRPr lang="en-US" altLang="zh-CN">
              <a:ea typeface="宋体" panose="02010600030101010101" pitchFamily="2" charset="-122"/>
              <a:cs typeface="+mn-cs"/>
            </a:endParaRPr>
          </a:p>
        </p:txBody>
      </p:sp>
    </p:spTree>
    <p:extLst>
      <p:ext uri="{BB962C8B-B14F-4D97-AF65-F5344CB8AC3E}">
        <p14:creationId xmlns:p14="http://schemas.microsoft.com/office/powerpoint/2010/main" val="623407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buFontTx/>
              <a:buNone/>
              <a:defRPr sz="1200">
                <a:latin typeface="Tahoma" pitchFamily="34" charset="0"/>
                <a:ea typeface="宋体" pitchFamily="2" charset="-122"/>
              </a:defRPr>
            </a:lvl1pPr>
          </a:lstStyle>
          <a:p>
            <a:pPr>
              <a:defRPr/>
            </a:pPr>
            <a:endParaRPr lang="zh-CN" altLang="en-US"/>
          </a:p>
        </p:txBody>
      </p:sp>
      <p:sp>
        <p:nvSpPr>
          <p:cNvPr id="11981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sz="1200">
                <a:latin typeface="Tahoma" pitchFamily="34" charset="0"/>
                <a:ea typeface="宋体" pitchFamily="2" charset="-122"/>
              </a:defRPr>
            </a:lvl1pPr>
          </a:lstStyle>
          <a:p>
            <a:pPr>
              <a:defRPr/>
            </a:pPr>
            <a:endParaRPr lang="en-US" altLang="zh-CN"/>
          </a:p>
        </p:txBody>
      </p:sp>
      <p:sp>
        <p:nvSpPr>
          <p:cNvPr id="14340"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1981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buFontTx/>
              <a:buNone/>
              <a:defRPr sz="1200">
                <a:latin typeface="Tahoma" pitchFamily="34" charset="0"/>
                <a:ea typeface="宋体" pitchFamily="2" charset="-122"/>
              </a:defRPr>
            </a:lvl1pPr>
          </a:lstStyle>
          <a:p>
            <a:pPr>
              <a:defRPr/>
            </a:pPr>
            <a:endParaRPr lang="en-US" altLang="zh-CN"/>
          </a:p>
        </p:txBody>
      </p:sp>
      <p:sp>
        <p:nvSpPr>
          <p:cNvPr id="11981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noProof="1" dirty="0">
                <a:latin typeface="Tahoma" pitchFamily="34" charset="0"/>
                <a:ea typeface="宋体" charset="-122"/>
                <a:cs typeface="+mn-ea"/>
              </a:defRPr>
            </a:lvl1pPr>
          </a:lstStyle>
          <a:p>
            <a:pPr>
              <a:defRPr/>
            </a:pPr>
            <a:fld id="{4FD30EA9-4D56-4BCC-8541-7B924417A803}" type="slidenum">
              <a:rPr lang="zh-CN" altLang="en-US"/>
              <a:pPr>
                <a:defRPr/>
              </a:pPr>
              <a:t>‹#›</a:t>
            </a:fld>
            <a:endParaRPr lang="en-US" altLang="zh-CN">
              <a:ea typeface="宋体" panose="02010600030101010101" pitchFamily="2" charset="-122"/>
              <a:cs typeface="+mn-cs"/>
            </a:endParaRPr>
          </a:p>
        </p:txBody>
      </p:sp>
    </p:spTree>
    <p:extLst>
      <p:ext uri="{BB962C8B-B14F-4D97-AF65-F5344CB8AC3E}">
        <p14:creationId xmlns:p14="http://schemas.microsoft.com/office/powerpoint/2010/main" val="6124446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baike.baidu.com/view/7756.htm" TargetMode="External"/><Relationship Id="rId3" Type="http://schemas.openxmlformats.org/officeDocument/2006/relationships/hyperlink" Target="http://baike.baidu.com/view/23880.htm" TargetMode="External"/><Relationship Id="rId7" Type="http://schemas.openxmlformats.org/officeDocument/2006/relationships/hyperlink" Target="http://baike.baidu.com/subview/230306/230306.htm"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baike.baidu.com/subview/54974/54974.htm" TargetMode="External"/><Relationship Id="rId5" Type="http://schemas.openxmlformats.org/officeDocument/2006/relationships/hyperlink" Target="http://baike.baidu.com/subview/18536/18536.htm" TargetMode="External"/><Relationship Id="rId4" Type="http://schemas.openxmlformats.org/officeDocument/2006/relationships/hyperlink" Target="http://baike.baidu.com/view/848.htm"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ChangeArrowheads="1" noTextEdit="1"/>
          </p:cNvSpPr>
          <p:nvPr>
            <p:ph type="sldImg" idx="4294967295"/>
          </p:nvPr>
        </p:nvSpPr>
        <p:spPr>
          <a:ln/>
        </p:spPr>
      </p:sp>
      <p:sp>
        <p:nvSpPr>
          <p:cNvPr id="17411" name="备注占位符 2"/>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spcBef>
                <a:spcPct val="0"/>
              </a:spcBef>
            </a:pPr>
            <a:endParaRPr lang="zh-CN" altLang="en-US" smtClean="0">
              <a:latin typeface="Arial" panose="020B0604020202020204" pitchFamily="34" charset="0"/>
            </a:endParaRPr>
          </a:p>
        </p:txBody>
      </p:sp>
      <p:sp>
        <p:nvSpPr>
          <p:cNvPr id="7171" name="灯片编号占位符 3"/>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DFEDF465-5693-4AD3-8BCC-B50C42CED15E}" type="slidenum">
              <a:rPr lang="zh-CN" altLang="en-US" smtClean="0">
                <a:ea typeface="宋体" panose="02010600030101010101" pitchFamily="2" charset="-122"/>
              </a:rPr>
              <a:pPr>
                <a:defRPr/>
              </a:pPr>
              <a:t>1</a:t>
            </a:fld>
            <a:endParaRPr lang="zh-CN" altLang="en-US" smtClean="0">
              <a:ea typeface="宋体" panose="02010600030101010101" pitchFamily="2" charset="-122"/>
            </a:endParaRPr>
          </a:p>
        </p:txBody>
      </p:sp>
    </p:spTree>
    <p:extLst>
      <p:ext uri="{BB962C8B-B14F-4D97-AF65-F5344CB8AC3E}">
        <p14:creationId xmlns:p14="http://schemas.microsoft.com/office/powerpoint/2010/main" val="1045564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38E24D-33F7-491F-B58F-590ED73A7297}" type="slidenum">
              <a:rPr lang="en-US" altLang="zh-CN"/>
              <a:pPr/>
              <a:t>12</a:t>
            </a:fld>
            <a:endParaRPr lang="en-US" altLang="zh-CN"/>
          </a:p>
        </p:txBody>
      </p:sp>
      <p:sp>
        <p:nvSpPr>
          <p:cNvPr id="915458" name="Rectangle 2"/>
          <p:cNvSpPr>
            <a:spLocks noGrp="1" noRot="1" noChangeAspect="1" noChangeArrowheads="1" noTextEdit="1"/>
          </p:cNvSpPr>
          <p:nvPr>
            <p:ph type="sldImg"/>
          </p:nvPr>
        </p:nvSpPr>
        <p:spPr>
          <a:ln/>
        </p:spPr>
      </p:sp>
      <p:sp>
        <p:nvSpPr>
          <p:cNvPr id="915459" name="Rectangle 3"/>
          <p:cNvSpPr>
            <a:spLocks noGrp="1" noChangeArrowheads="1"/>
          </p:cNvSpPr>
          <p:nvPr>
            <p:ph type="body" idx="1"/>
          </p:nvPr>
        </p:nvSpPr>
        <p:spPr/>
        <p:txBody>
          <a:bodyPr/>
          <a:lstStyle/>
          <a:p>
            <a:r>
              <a:rPr lang="zh-CN" altLang="en-US" dirty="0" smtClean="0"/>
              <a:t>不能把最后的</a:t>
            </a:r>
            <a:r>
              <a:rPr lang="en-US" altLang="zh-CN" dirty="0" smtClean="0"/>
              <a:t>0</a:t>
            </a:r>
            <a:r>
              <a:rPr lang="zh-CN" altLang="en-US" dirty="0" smtClean="0"/>
              <a:t>省略</a:t>
            </a:r>
            <a:endParaRPr lang="zh-CN" altLang="zh-CN" dirty="0"/>
          </a:p>
        </p:txBody>
      </p:sp>
    </p:spTree>
    <p:extLst>
      <p:ext uri="{BB962C8B-B14F-4D97-AF65-F5344CB8AC3E}">
        <p14:creationId xmlns:p14="http://schemas.microsoft.com/office/powerpoint/2010/main" val="3701013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Arial" charset="0"/>
                <a:ea typeface="宋体" pitchFamily="2" charset="-122"/>
                <a:cs typeface="+mn-cs"/>
              </a:rPr>
              <a:t>唯一的本地</a:t>
            </a:r>
            <a:r>
              <a:rPr lang="en-US" altLang="zh-CN" sz="1200" kern="1200" dirty="0" smtClean="0">
                <a:solidFill>
                  <a:schemeClr val="tx1"/>
                </a:solidFill>
                <a:effectLst/>
                <a:latin typeface="Arial" charset="0"/>
                <a:ea typeface="宋体" pitchFamily="2" charset="-122"/>
                <a:cs typeface="+mn-cs"/>
              </a:rPr>
              <a:t>IPv6</a:t>
            </a:r>
            <a:r>
              <a:rPr lang="zh-CN" altLang="en-US" sz="1200" kern="1200" dirty="0" smtClean="0">
                <a:solidFill>
                  <a:schemeClr val="tx1"/>
                </a:solidFill>
                <a:effectLst/>
                <a:latin typeface="Arial" charset="0"/>
                <a:ea typeface="宋体" pitchFamily="2" charset="-122"/>
                <a:cs typeface="+mn-cs"/>
              </a:rPr>
              <a:t>单播地址（</a:t>
            </a:r>
            <a:r>
              <a:rPr lang="en-US" altLang="zh-CN" sz="1200" kern="1200" dirty="0" smtClean="0">
                <a:solidFill>
                  <a:schemeClr val="tx1"/>
                </a:solidFill>
                <a:effectLst/>
                <a:latin typeface="Arial" charset="0"/>
                <a:ea typeface="宋体" pitchFamily="2" charset="-122"/>
                <a:cs typeface="+mn-cs"/>
              </a:rPr>
              <a:t>ULA</a:t>
            </a:r>
            <a:r>
              <a:rPr lang="zh-CN" altLang="en-US"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Unique Local IPv6 Unicast Address</a:t>
            </a:r>
            <a:r>
              <a:rPr lang="zh-CN" altLang="en-US" sz="1200" kern="1200" dirty="0" smtClean="0">
                <a:solidFill>
                  <a:schemeClr val="tx1"/>
                </a:solidFill>
                <a:effectLst/>
                <a:latin typeface="Arial" charset="0"/>
                <a:ea typeface="宋体" pitchFamily="2" charset="-122"/>
                <a:cs typeface="+mn-cs"/>
              </a:rPr>
              <a:t>）</a:t>
            </a:r>
            <a:endParaRPr lang="en-US" altLang="zh-CN" sz="1200" kern="1200" dirty="0" smtClean="0">
              <a:solidFill>
                <a:schemeClr val="tx1"/>
              </a:solidFill>
              <a:effectLst/>
              <a:latin typeface="Arial" charset="0"/>
              <a:ea typeface="宋体" pitchFamily="2" charset="-122"/>
              <a:cs typeface="+mn-cs"/>
            </a:endParaRPr>
          </a:p>
          <a:p>
            <a:r>
              <a:rPr lang="zh-CN" altLang="en-US" sz="1200" kern="1200" dirty="0" smtClean="0">
                <a:solidFill>
                  <a:schemeClr val="tx1"/>
                </a:solidFill>
                <a:effectLst/>
                <a:latin typeface="Arial" charset="0"/>
                <a:ea typeface="宋体" pitchFamily="2" charset="-122"/>
                <a:cs typeface="+mn-cs"/>
              </a:rPr>
              <a:t>在</a:t>
            </a:r>
            <a:r>
              <a:rPr lang="en-US" altLang="zh-CN" sz="1200" kern="1200" dirty="0" smtClean="0">
                <a:solidFill>
                  <a:schemeClr val="tx1"/>
                </a:solidFill>
                <a:effectLst/>
                <a:latin typeface="Arial" charset="0"/>
                <a:ea typeface="宋体" pitchFamily="2" charset="-122"/>
                <a:cs typeface="+mn-cs"/>
              </a:rPr>
              <a:t>RFC4193</a:t>
            </a:r>
            <a:r>
              <a:rPr lang="zh-CN" altLang="en-US" sz="1200" kern="1200" dirty="0" smtClean="0">
                <a:solidFill>
                  <a:schemeClr val="tx1"/>
                </a:solidFill>
                <a:effectLst/>
                <a:latin typeface="Arial" charset="0"/>
                <a:ea typeface="宋体" pitchFamily="2" charset="-122"/>
                <a:cs typeface="+mn-cs"/>
              </a:rPr>
              <a:t>中标准化了一种用来在本地通信中取代单播站点本地地址的地址。</a:t>
            </a:r>
            <a:r>
              <a:rPr lang="en-US" altLang="zh-CN" sz="1200" kern="1200" dirty="0" smtClean="0">
                <a:solidFill>
                  <a:schemeClr val="tx1"/>
                </a:solidFill>
                <a:effectLst/>
                <a:latin typeface="Arial" charset="0"/>
                <a:ea typeface="宋体" pitchFamily="2" charset="-122"/>
                <a:cs typeface="+mn-cs"/>
              </a:rPr>
              <a:t>ULA</a:t>
            </a:r>
            <a:r>
              <a:rPr lang="zh-CN" altLang="en-US" sz="1200" kern="1200" dirty="0" smtClean="0">
                <a:solidFill>
                  <a:schemeClr val="tx1"/>
                </a:solidFill>
                <a:effectLst/>
                <a:latin typeface="Arial" charset="0"/>
                <a:ea typeface="宋体" pitchFamily="2" charset="-122"/>
                <a:cs typeface="+mn-cs"/>
              </a:rPr>
              <a:t>拥有固定前缀</a:t>
            </a:r>
            <a:r>
              <a:rPr lang="en-US" altLang="zh-CN" sz="1200" kern="1200" dirty="0" smtClean="0">
                <a:solidFill>
                  <a:schemeClr val="tx1"/>
                </a:solidFill>
                <a:effectLst/>
                <a:latin typeface="Arial" charset="0"/>
                <a:ea typeface="宋体" pitchFamily="2" charset="-122"/>
                <a:cs typeface="+mn-cs"/>
              </a:rPr>
              <a:t>FD00::/8</a:t>
            </a:r>
            <a:r>
              <a:rPr lang="zh-CN" altLang="en-US" sz="1200" kern="1200" dirty="0" smtClean="0">
                <a:solidFill>
                  <a:schemeClr val="tx1"/>
                </a:solidFill>
                <a:effectLst/>
                <a:latin typeface="Arial" charset="0"/>
                <a:ea typeface="宋体" pitchFamily="2" charset="-122"/>
                <a:cs typeface="+mn-cs"/>
              </a:rPr>
              <a:t>，后面跟一个被称为全局</a:t>
            </a:r>
            <a:r>
              <a:rPr lang="en-US" altLang="zh-CN" sz="1200" kern="1200" dirty="0" smtClean="0">
                <a:solidFill>
                  <a:schemeClr val="tx1"/>
                </a:solidFill>
                <a:effectLst/>
                <a:latin typeface="Arial" charset="0"/>
                <a:ea typeface="宋体" pitchFamily="2" charset="-122"/>
                <a:cs typeface="+mn-cs"/>
              </a:rPr>
              <a:t>ID</a:t>
            </a:r>
            <a:r>
              <a:rPr lang="zh-CN" altLang="en-US" sz="1200" kern="1200" dirty="0" smtClean="0">
                <a:solidFill>
                  <a:schemeClr val="tx1"/>
                </a:solidFill>
                <a:effectLst/>
                <a:latin typeface="Arial" charset="0"/>
                <a:ea typeface="宋体" pitchFamily="2" charset="-122"/>
                <a:cs typeface="+mn-cs"/>
              </a:rPr>
              <a:t>的</a:t>
            </a:r>
            <a:r>
              <a:rPr lang="en-US" altLang="zh-CN" sz="1200" kern="1200" dirty="0" smtClean="0">
                <a:solidFill>
                  <a:schemeClr val="tx1"/>
                </a:solidFill>
                <a:effectLst/>
                <a:latin typeface="Arial" charset="0"/>
                <a:ea typeface="宋体" pitchFamily="2" charset="-122"/>
                <a:cs typeface="+mn-cs"/>
              </a:rPr>
              <a:t>40bit</a:t>
            </a:r>
            <a:r>
              <a:rPr lang="zh-CN" altLang="en-US" sz="1200" kern="1200" dirty="0" smtClean="0">
                <a:solidFill>
                  <a:schemeClr val="tx1"/>
                </a:solidFill>
                <a:effectLst/>
                <a:latin typeface="Arial" charset="0"/>
                <a:ea typeface="宋体" pitchFamily="2" charset="-122"/>
                <a:cs typeface="+mn-cs"/>
              </a:rPr>
              <a:t>随机标识符。</a:t>
            </a:r>
            <a:endParaRPr lang="en-US" altLang="zh-CN" sz="1200" kern="1200" dirty="0" smtClean="0">
              <a:solidFill>
                <a:schemeClr val="tx1"/>
              </a:solidFill>
              <a:effectLst/>
              <a:latin typeface="Arial" charset="0"/>
              <a:ea typeface="宋体" pitchFamily="2" charset="-122"/>
              <a:cs typeface="+mn-cs"/>
            </a:endParaRPr>
          </a:p>
          <a:p>
            <a:r>
              <a:rPr lang="zh-CN" altLang="en-US" sz="1200" kern="1200" dirty="0" smtClean="0">
                <a:solidFill>
                  <a:schemeClr val="tx1"/>
                </a:solidFill>
                <a:effectLst/>
                <a:latin typeface="Arial" charset="0"/>
                <a:ea typeface="宋体" pitchFamily="2" charset="-122"/>
                <a:cs typeface="+mn-cs"/>
              </a:rPr>
              <a:t>站点本地地址（</a:t>
            </a:r>
            <a:r>
              <a:rPr lang="en-US" altLang="zh-CN" sz="1200" kern="1200" dirty="0" smtClean="0">
                <a:solidFill>
                  <a:schemeClr val="tx1"/>
                </a:solidFill>
                <a:effectLst/>
                <a:latin typeface="Arial" charset="0"/>
                <a:ea typeface="宋体" pitchFamily="2" charset="-122"/>
                <a:cs typeface="+mn-cs"/>
              </a:rPr>
              <a:t>Site-Local Addresses</a:t>
            </a:r>
            <a:r>
              <a:rPr lang="zh-CN" altLang="en-US" sz="1200" kern="1200" dirty="0" smtClean="0">
                <a:solidFill>
                  <a:schemeClr val="tx1"/>
                </a:solidFill>
                <a:effectLst/>
                <a:latin typeface="Arial" charset="0"/>
                <a:ea typeface="宋体" pitchFamily="2" charset="-122"/>
                <a:cs typeface="+mn-cs"/>
              </a:rPr>
              <a:t>）</a:t>
            </a:r>
            <a:endParaRPr lang="en-US" altLang="zh-CN" sz="1200" kern="1200" dirty="0" smtClean="0">
              <a:solidFill>
                <a:schemeClr val="tx1"/>
              </a:solidFill>
              <a:effectLst/>
              <a:latin typeface="Arial" charset="0"/>
              <a:ea typeface="宋体" pitchFamily="2" charset="-122"/>
              <a:cs typeface="+mn-cs"/>
            </a:endParaRPr>
          </a:p>
          <a:p>
            <a:r>
              <a:rPr lang="zh-CN" altLang="en-US" sz="1200" kern="1200" dirty="0" smtClean="0">
                <a:solidFill>
                  <a:schemeClr val="tx1"/>
                </a:solidFill>
                <a:effectLst/>
                <a:latin typeface="Arial" charset="0"/>
                <a:ea typeface="宋体" pitchFamily="2" charset="-122"/>
                <a:cs typeface="+mn-cs"/>
              </a:rPr>
              <a:t>对于无法访问</a:t>
            </a:r>
            <a:r>
              <a:rPr lang="en-US" altLang="zh-CN" sz="1200" kern="1200" dirty="0" smtClean="0">
                <a:solidFill>
                  <a:schemeClr val="tx1"/>
                </a:solidFill>
                <a:effectLst/>
                <a:latin typeface="Arial" charset="0"/>
                <a:ea typeface="宋体" pitchFamily="2" charset="-122"/>
                <a:cs typeface="+mn-cs"/>
              </a:rPr>
              <a:t>internet</a:t>
            </a:r>
            <a:r>
              <a:rPr lang="zh-CN" altLang="en-US" sz="1200" kern="1200" dirty="0" smtClean="0">
                <a:solidFill>
                  <a:schemeClr val="tx1"/>
                </a:solidFill>
                <a:effectLst/>
                <a:latin typeface="Arial" charset="0"/>
                <a:ea typeface="宋体" pitchFamily="2" charset="-122"/>
                <a:cs typeface="+mn-cs"/>
              </a:rPr>
              <a:t>的本地网络，可以使用站点本地地址，这个相当于</a:t>
            </a:r>
            <a:r>
              <a:rPr lang="en-US" altLang="zh-CN" sz="1200" kern="1200" dirty="0" smtClean="0">
                <a:solidFill>
                  <a:schemeClr val="tx1"/>
                </a:solidFill>
                <a:effectLst/>
                <a:latin typeface="Arial" charset="0"/>
                <a:ea typeface="宋体" pitchFamily="2" charset="-122"/>
                <a:cs typeface="+mn-cs"/>
              </a:rPr>
              <a:t>IPv4</a:t>
            </a:r>
            <a:r>
              <a:rPr lang="zh-CN" altLang="en-US" sz="1200" kern="1200" dirty="0" smtClean="0">
                <a:solidFill>
                  <a:schemeClr val="tx1"/>
                </a:solidFill>
                <a:effectLst/>
                <a:latin typeface="Arial" charset="0"/>
                <a:ea typeface="宋体" pitchFamily="2" charset="-122"/>
                <a:cs typeface="+mn-cs"/>
              </a:rPr>
              <a:t>里面的</a:t>
            </a:r>
            <a:r>
              <a:rPr lang="en-US" altLang="zh-CN" sz="1200" kern="1200" dirty="0" smtClean="0">
                <a:solidFill>
                  <a:schemeClr val="tx1"/>
                </a:solidFill>
                <a:effectLst/>
                <a:latin typeface="Arial" charset="0"/>
                <a:ea typeface="宋体" pitchFamily="2" charset="-122"/>
                <a:cs typeface="+mn-cs"/>
              </a:rPr>
              <a:t>private address</a:t>
            </a:r>
            <a:r>
              <a:rPr lang="zh-CN" altLang="en-US"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10.0.0.0/8, 172.16.0.0/12, and 192.168.0.0/16</a:t>
            </a:r>
            <a:r>
              <a:rPr lang="zh-CN" altLang="en-US" sz="1200" kern="1200" dirty="0" smtClean="0">
                <a:solidFill>
                  <a:schemeClr val="tx1"/>
                </a:solidFill>
                <a:effectLst/>
                <a:latin typeface="Arial" charset="0"/>
                <a:ea typeface="宋体" pitchFamily="2" charset="-122"/>
                <a:cs typeface="+mn-cs"/>
              </a:rPr>
              <a:t>）。它的前</a:t>
            </a:r>
            <a:r>
              <a:rPr lang="en-US" altLang="zh-CN" sz="1200" kern="1200" dirty="0" smtClean="0">
                <a:solidFill>
                  <a:schemeClr val="tx1"/>
                </a:solidFill>
                <a:effectLst/>
                <a:latin typeface="Arial" charset="0"/>
                <a:ea typeface="宋体" pitchFamily="2" charset="-122"/>
                <a:cs typeface="+mn-cs"/>
              </a:rPr>
              <a:t>10</a:t>
            </a:r>
            <a:r>
              <a:rPr lang="zh-CN" altLang="en-US" sz="1200" kern="1200" dirty="0" smtClean="0">
                <a:solidFill>
                  <a:schemeClr val="tx1"/>
                </a:solidFill>
                <a:effectLst/>
                <a:latin typeface="Arial" charset="0"/>
                <a:ea typeface="宋体" pitchFamily="2" charset="-122"/>
                <a:cs typeface="+mn-cs"/>
              </a:rPr>
              <a:t>个</a:t>
            </a:r>
            <a:r>
              <a:rPr lang="en-US" altLang="zh-CN" sz="1200" kern="1200" dirty="0" smtClean="0">
                <a:solidFill>
                  <a:schemeClr val="tx1"/>
                </a:solidFill>
                <a:effectLst/>
                <a:latin typeface="Arial" charset="0"/>
                <a:ea typeface="宋体" pitchFamily="2" charset="-122"/>
                <a:cs typeface="+mn-cs"/>
              </a:rPr>
              <a:t>bit</a:t>
            </a:r>
            <a:r>
              <a:rPr lang="zh-CN" altLang="en-US" sz="1200" kern="1200" dirty="0" smtClean="0">
                <a:solidFill>
                  <a:schemeClr val="tx1"/>
                </a:solidFill>
                <a:effectLst/>
                <a:latin typeface="Arial" charset="0"/>
                <a:ea typeface="宋体" pitchFamily="2" charset="-122"/>
                <a:cs typeface="+mn-cs"/>
              </a:rPr>
              <a:t>是</a:t>
            </a:r>
            <a:r>
              <a:rPr lang="en-US" altLang="zh-CN" sz="1200" kern="1200" dirty="0" smtClean="0">
                <a:solidFill>
                  <a:schemeClr val="tx1"/>
                </a:solidFill>
                <a:effectLst/>
                <a:latin typeface="Arial" charset="0"/>
                <a:ea typeface="宋体" pitchFamily="2" charset="-122"/>
                <a:cs typeface="+mn-cs"/>
              </a:rPr>
              <a:t>1111 1110 11</a:t>
            </a:r>
            <a:r>
              <a:rPr lang="zh-CN" altLang="en-US" sz="1200" kern="1200" dirty="0" smtClean="0">
                <a:solidFill>
                  <a:schemeClr val="tx1"/>
                </a:solidFill>
                <a:effectLst/>
                <a:latin typeface="Arial" charset="0"/>
                <a:ea typeface="宋体" pitchFamily="2" charset="-122"/>
                <a:cs typeface="+mn-cs"/>
              </a:rPr>
              <a:t>，它最后是</a:t>
            </a:r>
            <a:r>
              <a:rPr lang="en-US" altLang="zh-CN" sz="1200" kern="1200" dirty="0" smtClean="0">
                <a:solidFill>
                  <a:schemeClr val="tx1"/>
                </a:solidFill>
                <a:effectLst/>
                <a:latin typeface="Arial" charset="0"/>
                <a:ea typeface="宋体" pitchFamily="2" charset="-122"/>
                <a:cs typeface="+mn-cs"/>
              </a:rPr>
              <a:t>16bit</a:t>
            </a:r>
            <a:r>
              <a:rPr lang="zh-CN" altLang="en-US" sz="1200" kern="1200" dirty="0" smtClean="0">
                <a:solidFill>
                  <a:schemeClr val="tx1"/>
                </a:solidFill>
                <a:effectLst/>
                <a:latin typeface="Arial" charset="0"/>
                <a:ea typeface="宋体" pitchFamily="2" charset="-122"/>
                <a:cs typeface="+mn-cs"/>
              </a:rPr>
              <a:t>的</a:t>
            </a:r>
            <a:r>
              <a:rPr lang="en-US" altLang="zh-CN" sz="1200" kern="1200" dirty="0" smtClean="0">
                <a:solidFill>
                  <a:schemeClr val="tx1"/>
                </a:solidFill>
                <a:effectLst/>
                <a:latin typeface="Arial" charset="0"/>
                <a:ea typeface="宋体" pitchFamily="2" charset="-122"/>
                <a:cs typeface="+mn-cs"/>
              </a:rPr>
              <a:t>Subnet ID</a:t>
            </a:r>
            <a:r>
              <a:rPr lang="zh-CN" altLang="en-US" sz="1200" kern="1200" dirty="0" smtClean="0">
                <a:solidFill>
                  <a:schemeClr val="tx1"/>
                </a:solidFill>
                <a:effectLst/>
                <a:latin typeface="Arial" charset="0"/>
                <a:ea typeface="宋体" pitchFamily="2" charset="-122"/>
                <a:cs typeface="+mn-cs"/>
              </a:rPr>
              <a:t>和</a:t>
            </a:r>
            <a:r>
              <a:rPr lang="en-US" altLang="zh-CN" sz="1200" kern="1200" dirty="0" smtClean="0">
                <a:solidFill>
                  <a:schemeClr val="tx1"/>
                </a:solidFill>
                <a:effectLst/>
                <a:latin typeface="Arial" charset="0"/>
                <a:ea typeface="宋体" pitchFamily="2" charset="-122"/>
                <a:cs typeface="+mn-cs"/>
              </a:rPr>
              <a:t>64bit</a:t>
            </a:r>
            <a:r>
              <a:rPr lang="zh-CN" altLang="en-US" sz="1200" kern="1200" dirty="0" smtClean="0">
                <a:solidFill>
                  <a:schemeClr val="tx1"/>
                </a:solidFill>
                <a:effectLst/>
                <a:latin typeface="Arial" charset="0"/>
                <a:ea typeface="宋体" pitchFamily="2" charset="-122"/>
                <a:cs typeface="+mn-cs"/>
              </a:rPr>
              <a:t>的</a:t>
            </a:r>
            <a:r>
              <a:rPr lang="en-US" altLang="zh-CN" sz="1200" kern="1200" dirty="0" smtClean="0">
                <a:solidFill>
                  <a:schemeClr val="tx1"/>
                </a:solidFill>
                <a:effectLst/>
                <a:latin typeface="Arial" charset="0"/>
                <a:ea typeface="宋体" pitchFamily="2" charset="-122"/>
                <a:cs typeface="+mn-cs"/>
              </a:rPr>
              <a:t>interface ID</a:t>
            </a:r>
            <a:r>
              <a:rPr lang="zh-CN" altLang="en-US" sz="1200" kern="1200" dirty="0" smtClean="0">
                <a:solidFill>
                  <a:schemeClr val="tx1"/>
                </a:solidFill>
                <a:effectLst/>
                <a:latin typeface="Arial" charset="0"/>
                <a:ea typeface="宋体" pitchFamily="2" charset="-122"/>
                <a:cs typeface="+mn-cs"/>
              </a:rPr>
              <a:t>，所以它的前缀是</a:t>
            </a:r>
            <a:r>
              <a:rPr lang="en-US" altLang="zh-CN" sz="1200" kern="1200" dirty="0" smtClean="0">
                <a:solidFill>
                  <a:schemeClr val="tx1"/>
                </a:solidFill>
                <a:effectLst/>
                <a:latin typeface="Arial" charset="0"/>
                <a:ea typeface="宋体" pitchFamily="2" charset="-122"/>
                <a:cs typeface="+mn-cs"/>
              </a:rPr>
              <a:t>FEC0::/48</a:t>
            </a:r>
            <a:r>
              <a:rPr lang="zh-CN" altLang="en-US" sz="1200" kern="1200" dirty="0" smtClean="0">
                <a:solidFill>
                  <a:schemeClr val="tx1"/>
                </a:solidFill>
                <a:effectLst/>
                <a:latin typeface="Arial" charset="0"/>
                <a:ea typeface="宋体" pitchFamily="2" charset="-122"/>
                <a:cs typeface="+mn-cs"/>
              </a:rPr>
              <a:t>。</a:t>
            </a:r>
            <a:endParaRPr lang="en-US" altLang="zh-CN" sz="1200" kern="1200" dirty="0" smtClean="0">
              <a:solidFill>
                <a:schemeClr val="tx1"/>
              </a:solidFill>
              <a:effectLst/>
              <a:latin typeface="Arial" charset="0"/>
              <a:ea typeface="宋体" pitchFamily="2" charset="-122"/>
              <a:cs typeface="+mn-cs"/>
            </a:endParaRPr>
          </a:p>
          <a:p>
            <a:r>
              <a:rPr lang="zh-CN" altLang="en-US" sz="1200" kern="1200" dirty="0" smtClean="0">
                <a:solidFill>
                  <a:schemeClr val="tx1"/>
                </a:solidFill>
                <a:effectLst/>
                <a:latin typeface="Arial" charset="0"/>
                <a:ea typeface="宋体" pitchFamily="2" charset="-122"/>
                <a:cs typeface="+mn-cs"/>
              </a:rPr>
              <a:t>链路本地地址（</a:t>
            </a:r>
            <a:r>
              <a:rPr lang="en-US" altLang="zh-CN" sz="1200" kern="1200" dirty="0" smtClean="0">
                <a:solidFill>
                  <a:schemeClr val="tx1"/>
                </a:solidFill>
                <a:effectLst/>
                <a:latin typeface="Arial" charset="0"/>
                <a:ea typeface="宋体" pitchFamily="2" charset="-122"/>
                <a:cs typeface="+mn-cs"/>
              </a:rPr>
              <a:t>Link-Local Addresses</a:t>
            </a:r>
            <a:r>
              <a:rPr lang="zh-CN" altLang="en-US" sz="1200" kern="1200" dirty="0" smtClean="0">
                <a:solidFill>
                  <a:schemeClr val="tx1"/>
                </a:solidFill>
                <a:effectLst/>
                <a:latin typeface="Arial" charset="0"/>
                <a:ea typeface="宋体" pitchFamily="2" charset="-122"/>
                <a:cs typeface="+mn-cs"/>
              </a:rPr>
              <a:t>）</a:t>
            </a:r>
            <a:endParaRPr lang="en-US" altLang="zh-CN" sz="1200" kern="1200" dirty="0" smtClean="0">
              <a:solidFill>
                <a:schemeClr val="tx1"/>
              </a:solidFill>
              <a:effectLst/>
              <a:latin typeface="Arial" charset="0"/>
              <a:ea typeface="宋体" pitchFamily="2" charset="-122"/>
              <a:cs typeface="+mn-cs"/>
            </a:endParaRPr>
          </a:p>
          <a:p>
            <a:r>
              <a:rPr lang="zh-CN" altLang="en-US" sz="1200" kern="1200" dirty="0" smtClean="0">
                <a:solidFill>
                  <a:schemeClr val="tx1"/>
                </a:solidFill>
                <a:effectLst/>
                <a:latin typeface="Arial" charset="0"/>
                <a:ea typeface="宋体" pitchFamily="2" charset="-122"/>
                <a:cs typeface="+mn-cs"/>
              </a:rPr>
              <a:t>用于同一个链路上的相邻节点之间通信，相当于</a:t>
            </a:r>
            <a:r>
              <a:rPr lang="en-US" altLang="zh-CN" sz="1200" kern="1200" dirty="0" smtClean="0">
                <a:solidFill>
                  <a:schemeClr val="tx1"/>
                </a:solidFill>
                <a:effectLst/>
                <a:latin typeface="Arial" charset="0"/>
                <a:ea typeface="宋体" pitchFamily="2" charset="-122"/>
                <a:cs typeface="+mn-cs"/>
              </a:rPr>
              <a:t>IPv4</a:t>
            </a:r>
            <a:r>
              <a:rPr lang="zh-CN" altLang="en-US" sz="1200" kern="1200" dirty="0" smtClean="0">
                <a:solidFill>
                  <a:schemeClr val="tx1"/>
                </a:solidFill>
                <a:effectLst/>
                <a:latin typeface="Arial" charset="0"/>
                <a:ea typeface="宋体" pitchFamily="2" charset="-122"/>
                <a:cs typeface="+mn-cs"/>
              </a:rPr>
              <a:t>里面的</a:t>
            </a:r>
            <a:r>
              <a:rPr lang="en-US" altLang="zh-CN" sz="1200" kern="1200" dirty="0" smtClean="0">
                <a:solidFill>
                  <a:schemeClr val="tx1"/>
                </a:solidFill>
                <a:effectLst/>
                <a:latin typeface="Arial" charset="0"/>
                <a:ea typeface="宋体" pitchFamily="2" charset="-122"/>
                <a:cs typeface="+mn-cs"/>
              </a:rPr>
              <a:t>169.254.0.0/16</a:t>
            </a:r>
            <a:r>
              <a:rPr lang="zh-CN" altLang="en-US" sz="1200" kern="1200" dirty="0" smtClean="0">
                <a:solidFill>
                  <a:schemeClr val="tx1"/>
                </a:solidFill>
                <a:effectLst/>
                <a:latin typeface="Arial" charset="0"/>
                <a:ea typeface="宋体" pitchFamily="2" charset="-122"/>
                <a:cs typeface="+mn-cs"/>
              </a:rPr>
              <a:t>地址。</a:t>
            </a:r>
            <a:r>
              <a:rPr lang="en-US" altLang="zh-CN" sz="1200" kern="1200" dirty="0" smtClean="0">
                <a:solidFill>
                  <a:schemeClr val="tx1"/>
                </a:solidFill>
                <a:effectLst/>
                <a:latin typeface="Arial" charset="0"/>
                <a:ea typeface="宋体" pitchFamily="2" charset="-122"/>
                <a:cs typeface="+mn-cs"/>
              </a:rPr>
              <a:t>Ipv6</a:t>
            </a:r>
            <a:r>
              <a:rPr lang="zh-CN" altLang="en-US" sz="1200" kern="1200" dirty="0" smtClean="0">
                <a:solidFill>
                  <a:schemeClr val="tx1"/>
                </a:solidFill>
                <a:effectLst/>
                <a:latin typeface="Arial" charset="0"/>
                <a:ea typeface="宋体" pitchFamily="2" charset="-122"/>
                <a:cs typeface="+mn-cs"/>
              </a:rPr>
              <a:t>的路由器不会转发链路本地地址的数据包。前</a:t>
            </a:r>
            <a:r>
              <a:rPr lang="en-US" altLang="zh-CN" sz="1200" kern="1200" dirty="0" smtClean="0">
                <a:solidFill>
                  <a:schemeClr val="tx1"/>
                </a:solidFill>
                <a:effectLst/>
                <a:latin typeface="Arial" charset="0"/>
                <a:ea typeface="宋体" pitchFamily="2" charset="-122"/>
                <a:cs typeface="+mn-cs"/>
              </a:rPr>
              <a:t>10</a:t>
            </a:r>
            <a:r>
              <a:rPr lang="zh-CN" altLang="en-US" sz="1200" kern="1200" dirty="0" smtClean="0">
                <a:solidFill>
                  <a:schemeClr val="tx1"/>
                </a:solidFill>
                <a:effectLst/>
                <a:latin typeface="Arial" charset="0"/>
                <a:ea typeface="宋体" pitchFamily="2" charset="-122"/>
                <a:cs typeface="+mn-cs"/>
              </a:rPr>
              <a:t>个</a:t>
            </a:r>
            <a:r>
              <a:rPr lang="en-US" altLang="zh-CN" sz="1200" kern="1200" dirty="0" smtClean="0">
                <a:solidFill>
                  <a:schemeClr val="tx1"/>
                </a:solidFill>
                <a:effectLst/>
                <a:latin typeface="Arial" charset="0"/>
                <a:ea typeface="宋体" pitchFamily="2" charset="-122"/>
                <a:cs typeface="+mn-cs"/>
              </a:rPr>
              <a:t>bit</a:t>
            </a:r>
            <a:r>
              <a:rPr lang="zh-CN" altLang="en-US" sz="1200" kern="1200" dirty="0" smtClean="0">
                <a:solidFill>
                  <a:schemeClr val="tx1"/>
                </a:solidFill>
                <a:effectLst/>
                <a:latin typeface="Arial" charset="0"/>
                <a:ea typeface="宋体" pitchFamily="2" charset="-122"/>
                <a:cs typeface="+mn-cs"/>
              </a:rPr>
              <a:t>是</a:t>
            </a:r>
            <a:r>
              <a:rPr lang="en-US" altLang="zh-CN" sz="1200" kern="1200" dirty="0" smtClean="0">
                <a:solidFill>
                  <a:schemeClr val="tx1"/>
                </a:solidFill>
                <a:effectLst/>
                <a:latin typeface="Arial" charset="0"/>
                <a:ea typeface="宋体" pitchFamily="2" charset="-122"/>
                <a:cs typeface="+mn-cs"/>
              </a:rPr>
              <a:t>1111 1110 10</a:t>
            </a:r>
            <a:r>
              <a:rPr lang="zh-CN" altLang="en-US" sz="1200" kern="1200" dirty="0" smtClean="0">
                <a:solidFill>
                  <a:schemeClr val="tx1"/>
                </a:solidFill>
                <a:effectLst/>
                <a:latin typeface="Arial" charset="0"/>
                <a:ea typeface="宋体" pitchFamily="2" charset="-122"/>
                <a:cs typeface="+mn-cs"/>
              </a:rPr>
              <a:t>，由于最后是</a:t>
            </a:r>
            <a:r>
              <a:rPr lang="en-US" altLang="zh-CN" sz="1200" kern="1200" dirty="0" smtClean="0">
                <a:solidFill>
                  <a:schemeClr val="tx1"/>
                </a:solidFill>
                <a:effectLst/>
                <a:latin typeface="Arial" charset="0"/>
                <a:ea typeface="宋体" pitchFamily="2" charset="-122"/>
                <a:cs typeface="+mn-cs"/>
              </a:rPr>
              <a:t>64bit</a:t>
            </a:r>
            <a:r>
              <a:rPr lang="zh-CN" altLang="en-US" sz="1200" kern="1200" dirty="0" smtClean="0">
                <a:solidFill>
                  <a:schemeClr val="tx1"/>
                </a:solidFill>
                <a:effectLst/>
                <a:latin typeface="Arial" charset="0"/>
                <a:ea typeface="宋体" pitchFamily="2" charset="-122"/>
                <a:cs typeface="+mn-cs"/>
              </a:rPr>
              <a:t>的</a:t>
            </a:r>
            <a:r>
              <a:rPr lang="en-US" altLang="zh-CN" sz="1200" kern="1200" dirty="0" smtClean="0">
                <a:solidFill>
                  <a:schemeClr val="tx1"/>
                </a:solidFill>
                <a:effectLst/>
                <a:latin typeface="Arial" charset="0"/>
                <a:ea typeface="宋体" pitchFamily="2" charset="-122"/>
                <a:cs typeface="+mn-cs"/>
              </a:rPr>
              <a:t>interface ID</a:t>
            </a:r>
            <a:r>
              <a:rPr lang="zh-CN" altLang="en-US" sz="1200" kern="1200" dirty="0" smtClean="0">
                <a:solidFill>
                  <a:schemeClr val="tx1"/>
                </a:solidFill>
                <a:effectLst/>
                <a:latin typeface="Arial" charset="0"/>
                <a:ea typeface="宋体" pitchFamily="2" charset="-122"/>
                <a:cs typeface="+mn-cs"/>
              </a:rPr>
              <a:t>，所以它的前缀总是</a:t>
            </a:r>
            <a:r>
              <a:rPr lang="en-US" altLang="zh-CN" sz="1200" kern="1200" dirty="0" smtClean="0">
                <a:solidFill>
                  <a:schemeClr val="tx1"/>
                </a:solidFill>
                <a:effectLst/>
                <a:latin typeface="Arial" charset="0"/>
                <a:ea typeface="宋体" pitchFamily="2" charset="-122"/>
                <a:cs typeface="+mn-cs"/>
              </a:rPr>
              <a:t>FE80::/64</a:t>
            </a:r>
          </a:p>
          <a:p>
            <a:r>
              <a:rPr lang="zh-CN" altLang="en-US" sz="1200" kern="1200" dirty="0" smtClean="0">
                <a:solidFill>
                  <a:schemeClr val="tx1"/>
                </a:solidFill>
                <a:effectLst/>
                <a:latin typeface="Arial" charset="0"/>
                <a:ea typeface="宋体" pitchFamily="2" charset="-122"/>
                <a:cs typeface="+mn-cs"/>
              </a:rPr>
              <a:t>例如：</a:t>
            </a:r>
            <a:r>
              <a:rPr lang="en-US" altLang="zh-CN" sz="1200" kern="1200" smtClean="0">
                <a:solidFill>
                  <a:schemeClr val="tx1"/>
                </a:solidFill>
                <a:effectLst/>
                <a:latin typeface="Arial" charset="0"/>
                <a:ea typeface="宋体" pitchFamily="2" charset="-122"/>
                <a:cs typeface="+mn-cs"/>
              </a:rPr>
              <a:t>FE80::1</a:t>
            </a:r>
          </a:p>
          <a:p>
            <a:endParaRPr lang="zh-CN" altLang="en-US" sz="1200" kern="1200" smtClean="0">
              <a:solidFill>
                <a:schemeClr val="tx1"/>
              </a:solidFill>
              <a:effectLst/>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4FD30EA9-4D56-4BCC-8541-7B924417A803}" type="slidenum">
              <a:rPr lang="zh-CN" altLang="en-US" smtClean="0"/>
              <a:pPr>
                <a:defRPr/>
              </a:pPr>
              <a:t>13</a:t>
            </a:fld>
            <a:endParaRPr lang="en-US" altLang="zh-CN">
              <a:ea typeface="宋体" panose="02010600030101010101" pitchFamily="2" charset="-122"/>
              <a:cs typeface="+mn-cs"/>
            </a:endParaRPr>
          </a:p>
        </p:txBody>
      </p:sp>
    </p:spTree>
    <p:extLst>
      <p:ext uri="{BB962C8B-B14F-4D97-AF65-F5344CB8AC3E}">
        <p14:creationId xmlns:p14="http://schemas.microsoft.com/office/powerpoint/2010/main" val="3641746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F325A7-797D-4100-A51D-ACD0A37132D9}" type="slidenum">
              <a:rPr lang="en-US" altLang="zh-CN"/>
              <a:pPr/>
              <a:t>14</a:t>
            </a:fld>
            <a:endParaRPr lang="en-US" altLang="zh-CN"/>
          </a:p>
        </p:txBody>
      </p:sp>
      <p:sp>
        <p:nvSpPr>
          <p:cNvPr id="912386" name="Rectangle 2"/>
          <p:cNvSpPr>
            <a:spLocks noGrp="1" noRot="1" noChangeAspect="1" noChangeArrowheads="1" noTextEdit="1"/>
          </p:cNvSpPr>
          <p:nvPr>
            <p:ph type="sldImg"/>
          </p:nvPr>
        </p:nvSpPr>
        <p:spPr>
          <a:ln/>
        </p:spPr>
      </p:sp>
      <p:sp>
        <p:nvSpPr>
          <p:cNvPr id="912387" name="Rectangle 3"/>
          <p:cNvSpPr>
            <a:spLocks noGrp="1" noChangeArrowheads="1"/>
          </p:cNvSpPr>
          <p:nvPr>
            <p:ph type="body" idx="1"/>
          </p:nvPr>
        </p:nvSpPr>
        <p:spPr/>
        <p:txBody>
          <a:bodyPr/>
          <a:lstStyle/>
          <a:p>
            <a:pPr algn="just">
              <a:lnSpc>
                <a:spcPct val="90000"/>
              </a:lnSpc>
              <a:buFont typeface="Monotype Sorts" pitchFamily="2" charset="2"/>
              <a:buNone/>
            </a:pPr>
            <a:r>
              <a:rPr lang="zh-CN" altLang="en-US" dirty="0" smtClean="0">
                <a:solidFill>
                  <a:srgbClr val="0000FF"/>
                </a:solidFill>
                <a:latin typeface="Times New Roman" panose="02020603050405020304" pitchFamily="18" charset="0"/>
              </a:rPr>
              <a:t>单播地址的层次结构和3个概念级别：</a:t>
            </a:r>
            <a:r>
              <a:rPr lang="zh-CN" altLang="en-US" sz="1200" dirty="0" smtClean="0">
                <a:latin typeface="Times New Roman" panose="02020603050405020304" pitchFamily="18" charset="0"/>
              </a:rPr>
              <a:t>全局已知的公共网络、单独的网点、单个物理网络</a:t>
            </a:r>
            <a:endParaRPr lang="en-US" altLang="zh-CN" sz="1200" dirty="0" smtClean="0">
              <a:latin typeface="Times New Roman" panose="02020603050405020304" pitchFamily="18" charset="0"/>
            </a:endParaRPr>
          </a:p>
          <a:p>
            <a:pPr>
              <a:lnSpc>
                <a:spcPct val="90000"/>
              </a:lnSpc>
            </a:pPr>
            <a:r>
              <a:rPr lang="en-US" altLang="zh-CN" dirty="0" err="1" smtClean="0">
                <a:latin typeface="Times New Roman" panose="02020603050405020304" pitchFamily="18" charset="0"/>
              </a:rPr>
              <a:t>Aggregatable</a:t>
            </a:r>
            <a:r>
              <a:rPr lang="en-US" altLang="zh-CN" dirty="0" smtClean="0">
                <a:latin typeface="Times New Roman" panose="02020603050405020304" pitchFamily="18" charset="0"/>
              </a:rPr>
              <a:t> Global Unicast Addresses	    </a:t>
            </a:r>
            <a:r>
              <a:rPr lang="zh-CN" altLang="en-US" b="1" dirty="0" smtClean="0">
                <a:latin typeface="Times New Roman" panose="02020603050405020304" pitchFamily="18" charset="0"/>
              </a:rPr>
              <a:t>可聚集的全球单点传送地址</a:t>
            </a:r>
            <a:endParaRPr lang="zh-CN" altLang="zh-CN" b="1" dirty="0" smtClean="0">
              <a:latin typeface="Times New Roman" panose="02020603050405020304" pitchFamily="18" charset="0"/>
            </a:endParaRPr>
          </a:p>
          <a:p>
            <a:pPr>
              <a:lnSpc>
                <a:spcPct val="90000"/>
              </a:lnSpc>
            </a:pPr>
            <a:r>
              <a:rPr lang="en-US" altLang="zh-CN" dirty="0" smtClean="0">
                <a:latin typeface="Times New Roman" panose="02020603050405020304" pitchFamily="18" charset="0"/>
              </a:rPr>
              <a:t>Link-Local Address</a:t>
            </a: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链路本地地址</a:t>
            </a:r>
            <a:endParaRPr lang="zh-CN" altLang="zh-CN" b="1" dirty="0" smtClean="0">
              <a:latin typeface="Times New Roman" panose="02020603050405020304" pitchFamily="18" charset="0"/>
            </a:endParaRPr>
          </a:p>
          <a:p>
            <a:pPr>
              <a:lnSpc>
                <a:spcPct val="90000"/>
              </a:lnSpc>
            </a:pPr>
            <a:r>
              <a:rPr lang="en-US" altLang="zh-CN" dirty="0" smtClean="0">
                <a:latin typeface="Times New Roman" panose="02020603050405020304" pitchFamily="18" charset="0"/>
              </a:rPr>
              <a:t>Site-Local Address</a:t>
            </a: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网点本地地址</a:t>
            </a:r>
            <a:endParaRPr lang="zh-CN" altLang="zh-CN" b="1" dirty="0" smtClean="0">
              <a:latin typeface="Times New Roman" panose="02020603050405020304" pitchFamily="18" charset="0"/>
            </a:endParaRPr>
          </a:p>
          <a:p>
            <a:pPr>
              <a:lnSpc>
                <a:spcPct val="90000"/>
              </a:lnSpc>
            </a:pPr>
            <a:r>
              <a:rPr lang="en-US" altLang="zh-CN" dirty="0" smtClean="0">
                <a:latin typeface="Times New Roman" panose="02020603050405020304" pitchFamily="18" charset="0"/>
              </a:rPr>
              <a:t>Unspecified Address</a:t>
            </a: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未指定地址</a:t>
            </a:r>
            <a:endParaRPr lang="zh-CN" altLang="zh-CN" b="1" dirty="0" smtClean="0">
              <a:latin typeface="Times New Roman" panose="02020603050405020304" pitchFamily="18" charset="0"/>
            </a:endParaRPr>
          </a:p>
          <a:p>
            <a:pPr>
              <a:lnSpc>
                <a:spcPct val="90000"/>
              </a:lnSpc>
            </a:pPr>
            <a:r>
              <a:rPr lang="en-US" altLang="zh-CN" dirty="0" smtClean="0">
                <a:latin typeface="Times New Roman" panose="02020603050405020304" pitchFamily="18" charset="0"/>
              </a:rPr>
              <a:t>Loopback Address</a:t>
            </a: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回送地址</a:t>
            </a:r>
            <a:endParaRPr lang="zh-CN" altLang="zh-CN" b="1" dirty="0" smtClean="0">
              <a:latin typeface="Times New Roman" panose="02020603050405020304" pitchFamily="18" charset="0"/>
            </a:endParaRPr>
          </a:p>
          <a:p>
            <a:pPr>
              <a:lnSpc>
                <a:spcPct val="90000"/>
              </a:lnSpc>
            </a:pPr>
            <a:r>
              <a:rPr lang="en-US" altLang="zh-CN" dirty="0" smtClean="0">
                <a:latin typeface="Times New Roman" panose="02020603050405020304" pitchFamily="18" charset="0"/>
              </a:rPr>
              <a:t>IPv6 Addresses with embedded IPv4  address</a:t>
            </a: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内嵌有</a:t>
            </a:r>
            <a:r>
              <a:rPr lang="en-US" altLang="zh-CN" b="1" dirty="0" smtClean="0">
                <a:latin typeface="Times New Roman" panose="02020603050405020304" pitchFamily="18" charset="0"/>
              </a:rPr>
              <a:t>IPV4</a:t>
            </a:r>
            <a:r>
              <a:rPr lang="zh-CN" altLang="en-US" b="1" dirty="0" smtClean="0">
                <a:latin typeface="Times New Roman" panose="02020603050405020304" pitchFamily="18" charset="0"/>
              </a:rPr>
              <a:t>地址的</a:t>
            </a:r>
            <a:r>
              <a:rPr lang="en-US" altLang="zh-CN" b="1" dirty="0" smtClean="0">
                <a:latin typeface="Times New Roman" panose="02020603050405020304" pitchFamily="18" charset="0"/>
              </a:rPr>
              <a:t>IPV6</a:t>
            </a:r>
            <a:r>
              <a:rPr lang="zh-CN" altLang="en-US" b="1" dirty="0" smtClean="0">
                <a:latin typeface="Times New Roman" panose="02020603050405020304" pitchFamily="18" charset="0"/>
              </a:rPr>
              <a:t>地址</a:t>
            </a:r>
            <a:endParaRPr lang="zh-CN" altLang="zh-CN" b="1" dirty="0" smtClean="0">
              <a:latin typeface="Times New Roman" panose="02020603050405020304" pitchFamily="18" charset="0"/>
            </a:endParaRPr>
          </a:p>
          <a:p>
            <a:pPr algn="just">
              <a:lnSpc>
                <a:spcPct val="90000"/>
              </a:lnSpc>
              <a:buFont typeface="Monotype Sorts" pitchFamily="2" charset="2"/>
              <a:buNone/>
            </a:pPr>
            <a:endParaRPr lang="en-US" altLang="zh-CN" sz="1200" dirty="0" smtClean="0">
              <a:latin typeface="Times New Roman" panose="02020603050405020304" pitchFamily="18" charset="0"/>
            </a:endParaRPr>
          </a:p>
          <a:p>
            <a:pPr algn="just">
              <a:lnSpc>
                <a:spcPct val="90000"/>
              </a:lnSpc>
              <a:buFont typeface="Monotype Sorts" pitchFamily="2" charset="2"/>
              <a:buNone/>
            </a:pPr>
            <a:endParaRPr lang="zh-CN" altLang="en-US" dirty="0" smtClean="0">
              <a:latin typeface="Times New Roman" panose="02020603050405020304" pitchFamily="18" charset="0"/>
            </a:endParaRPr>
          </a:p>
          <a:p>
            <a:endParaRPr lang="zh-CN" altLang="zh-CN" dirty="0"/>
          </a:p>
        </p:txBody>
      </p:sp>
    </p:spTree>
    <p:extLst>
      <p:ext uri="{BB962C8B-B14F-4D97-AF65-F5344CB8AC3E}">
        <p14:creationId xmlns:p14="http://schemas.microsoft.com/office/powerpoint/2010/main" val="2847630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F05759-7A11-4BBE-BD6D-00CDB3E667FB}" type="slidenum">
              <a:rPr lang="en-US" altLang="zh-CN"/>
              <a:pPr/>
              <a:t>15</a:t>
            </a:fld>
            <a:endParaRPr lang="en-US" altLang="zh-CN"/>
          </a:p>
        </p:txBody>
      </p:sp>
      <p:sp>
        <p:nvSpPr>
          <p:cNvPr id="913410" name="Rectangle 2"/>
          <p:cNvSpPr>
            <a:spLocks noGrp="1" noRot="1" noChangeAspect="1" noChangeArrowheads="1" noTextEdit="1"/>
          </p:cNvSpPr>
          <p:nvPr>
            <p:ph type="sldImg"/>
          </p:nvPr>
        </p:nvSpPr>
        <p:spPr>
          <a:ln/>
        </p:spPr>
      </p:sp>
      <p:sp>
        <p:nvSpPr>
          <p:cNvPr id="913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44830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081E0A-ECAA-4E28-9648-60DADDC92DE1}" type="slidenum">
              <a:rPr lang="en-US" altLang="zh-CN"/>
              <a:pPr/>
              <a:t>16</a:t>
            </a:fld>
            <a:endParaRPr lang="en-US" altLang="zh-CN"/>
          </a:p>
        </p:txBody>
      </p:sp>
      <p:sp>
        <p:nvSpPr>
          <p:cNvPr id="918530" name="Rectangle 2"/>
          <p:cNvSpPr>
            <a:spLocks noGrp="1" noRot="1" noChangeAspect="1" noChangeArrowheads="1" noTextEdit="1"/>
          </p:cNvSpPr>
          <p:nvPr>
            <p:ph type="sldImg"/>
          </p:nvPr>
        </p:nvSpPr>
        <p:spPr>
          <a:ln/>
        </p:spPr>
      </p:sp>
      <p:sp>
        <p:nvSpPr>
          <p:cNvPr id="918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40669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4C6E70-EA3D-47A3-BE02-71AAC13B9B05}" type="slidenum">
              <a:rPr lang="en-US" altLang="zh-CN"/>
              <a:pPr/>
              <a:t>17</a:t>
            </a:fld>
            <a:endParaRPr lang="en-US" altLang="zh-CN"/>
          </a:p>
        </p:txBody>
      </p:sp>
      <p:sp>
        <p:nvSpPr>
          <p:cNvPr id="920578" name="Rectangle 2"/>
          <p:cNvSpPr>
            <a:spLocks noGrp="1" noRot="1" noChangeAspect="1" noChangeArrowheads="1" noTextEdit="1"/>
          </p:cNvSpPr>
          <p:nvPr>
            <p:ph type="sldImg"/>
          </p:nvPr>
        </p:nvSpPr>
        <p:spPr>
          <a:ln/>
        </p:spPr>
      </p:sp>
      <p:sp>
        <p:nvSpPr>
          <p:cNvPr id="92057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511454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BE4245-76B4-44B2-99E4-5AE61E159AD6}" type="slidenum">
              <a:rPr lang="en-US" altLang="zh-CN"/>
              <a:pPr/>
              <a:t>18</a:t>
            </a:fld>
            <a:endParaRPr lang="en-US" altLang="zh-CN"/>
          </a:p>
        </p:txBody>
      </p:sp>
      <p:sp>
        <p:nvSpPr>
          <p:cNvPr id="921602" name="Rectangle 2"/>
          <p:cNvSpPr>
            <a:spLocks noGrp="1" noRot="1" noChangeAspect="1" noChangeArrowheads="1" noTextEdit="1"/>
          </p:cNvSpPr>
          <p:nvPr>
            <p:ph type="sldImg"/>
          </p:nvPr>
        </p:nvSpPr>
        <p:spPr>
          <a:ln/>
        </p:spPr>
      </p:sp>
      <p:sp>
        <p:nvSpPr>
          <p:cNvPr id="921603" name="Rectangle 3"/>
          <p:cNvSpPr>
            <a:spLocks noGrp="1" noChangeArrowheads="1"/>
          </p:cNvSpPr>
          <p:nvPr>
            <p:ph type="body" idx="1"/>
          </p:nvPr>
        </p:nvSpPr>
        <p:spPr/>
        <p:txBody>
          <a:bodyPr/>
          <a:lstStyle/>
          <a:p>
            <a:r>
              <a:rPr lang="zh-CN" altLang="en-US" dirty="0" smtClean="0">
                <a:hlinkClick r:id="rId3"/>
              </a:rPr>
              <a:t>主机</a:t>
            </a:r>
            <a:r>
              <a:rPr lang="en-US" altLang="zh-CN" dirty="0" smtClean="0"/>
              <a:t>A </a:t>
            </a:r>
            <a:r>
              <a:rPr lang="zh-CN" altLang="en-US" dirty="0" smtClean="0"/>
              <a:t>的</a:t>
            </a:r>
            <a:r>
              <a:rPr lang="zh-CN" altLang="en-US" dirty="0" smtClean="0">
                <a:hlinkClick r:id="rId4"/>
              </a:rPr>
              <a:t>以太网</a:t>
            </a:r>
            <a:r>
              <a:rPr lang="en-US" altLang="zh-CN" dirty="0" smtClean="0"/>
              <a:t>MAC </a:t>
            </a:r>
            <a:r>
              <a:rPr lang="zh-CN" altLang="en-US" dirty="0" smtClean="0"/>
              <a:t>地址是 </a:t>
            </a:r>
            <a:r>
              <a:rPr lang="en-US" altLang="zh-CN" dirty="0" smtClean="0"/>
              <a:t>00-AA-00-3F-2A-1C</a:t>
            </a:r>
            <a:r>
              <a:rPr lang="zh-CN" altLang="en-US" dirty="0" smtClean="0"/>
              <a:t>。首先，通过在第三个和第四个字节之间插入 </a:t>
            </a:r>
            <a:r>
              <a:rPr lang="en-US" altLang="zh-CN" dirty="0" smtClean="0"/>
              <a:t>FF-FE </a:t>
            </a:r>
            <a:r>
              <a:rPr lang="zh-CN" altLang="en-US" dirty="0" smtClean="0"/>
              <a:t>将其转换为 </a:t>
            </a:r>
            <a:r>
              <a:rPr lang="en-US" altLang="zh-CN" dirty="0" smtClean="0"/>
              <a:t>EUI-64 </a:t>
            </a:r>
            <a:r>
              <a:rPr lang="zh-CN" altLang="en-US" dirty="0" smtClean="0"/>
              <a:t>格式，其结果是 </a:t>
            </a:r>
            <a:r>
              <a:rPr lang="en-US" altLang="zh-CN" dirty="0" smtClean="0"/>
              <a:t>00-AA-00-FF-FE-3F-2A-1C</a:t>
            </a:r>
            <a:r>
              <a:rPr lang="zh-CN" altLang="en-US" dirty="0" smtClean="0"/>
              <a:t>。然后，对 </a:t>
            </a:r>
            <a:r>
              <a:rPr lang="en-US" altLang="zh-CN" dirty="0" smtClean="0"/>
              <a:t>U/L </a:t>
            </a:r>
            <a:r>
              <a:rPr lang="zh-CN" altLang="en-US" dirty="0" smtClean="0"/>
              <a:t>位（第一个字节中的第七位）求反。第一个字节的</a:t>
            </a:r>
            <a:r>
              <a:rPr lang="zh-CN" altLang="en-US" dirty="0" smtClean="0">
                <a:hlinkClick r:id="rId5"/>
              </a:rPr>
              <a:t>二进制</a:t>
            </a:r>
            <a:r>
              <a:rPr lang="zh-CN" altLang="en-US" dirty="0" smtClean="0"/>
              <a:t>形式为 </a:t>
            </a:r>
            <a:r>
              <a:rPr lang="en-US" altLang="zh-CN" dirty="0" smtClean="0"/>
              <a:t>00000000</a:t>
            </a:r>
            <a:r>
              <a:rPr lang="zh-CN" altLang="en-US" dirty="0" smtClean="0"/>
              <a:t>。将第七位求反后，变为 </a:t>
            </a:r>
            <a:r>
              <a:rPr lang="en-US" altLang="zh-CN" dirty="0" smtClean="0"/>
              <a:t>00000010 (0x02)</a:t>
            </a:r>
            <a:r>
              <a:rPr lang="zh-CN" altLang="en-US" dirty="0" smtClean="0"/>
              <a:t>。最后的结果是 </a:t>
            </a:r>
            <a:r>
              <a:rPr lang="en-US" altLang="zh-CN" dirty="0" smtClean="0"/>
              <a:t>02-AA-00-FF-FE-3F-2A-1C</a:t>
            </a:r>
            <a:r>
              <a:rPr lang="zh-CN" altLang="en-US" dirty="0" smtClean="0"/>
              <a:t>，当转换为</a:t>
            </a:r>
            <a:r>
              <a:rPr lang="zh-CN" altLang="en-US" dirty="0" smtClean="0">
                <a:hlinkClick r:id="rId6"/>
              </a:rPr>
              <a:t>冒号</a:t>
            </a:r>
            <a:r>
              <a:rPr lang="zh-CN" altLang="en-US" dirty="0" smtClean="0">
                <a:hlinkClick r:id="rId7"/>
              </a:rPr>
              <a:t>十六进制</a:t>
            </a:r>
            <a:r>
              <a:rPr lang="zh-CN" altLang="en-US" dirty="0" smtClean="0"/>
              <a:t>符号时，成为接口标识 </a:t>
            </a:r>
            <a:r>
              <a:rPr lang="en-US" altLang="zh-CN" dirty="0" smtClean="0"/>
              <a:t>2AA:FF:FE3F:2A1C</a:t>
            </a:r>
            <a:r>
              <a:rPr lang="zh-CN" altLang="en-US" dirty="0" smtClean="0"/>
              <a:t>。结果是，对应于 </a:t>
            </a:r>
            <a:r>
              <a:rPr lang="en-US" altLang="zh-CN" dirty="0" smtClean="0"/>
              <a:t>MAC </a:t>
            </a:r>
            <a:r>
              <a:rPr lang="zh-CN" altLang="en-US" dirty="0" smtClean="0"/>
              <a:t>地址 </a:t>
            </a:r>
            <a:r>
              <a:rPr lang="en-US" altLang="zh-CN" dirty="0" smtClean="0"/>
              <a:t>00-AA-00-3F-2A-1C </a:t>
            </a:r>
            <a:r>
              <a:rPr lang="zh-CN" altLang="en-US" dirty="0" smtClean="0"/>
              <a:t>的</a:t>
            </a:r>
            <a:r>
              <a:rPr lang="zh-CN" altLang="en-US" dirty="0" smtClean="0">
                <a:hlinkClick r:id="rId8"/>
              </a:rPr>
              <a:t>网络适配器</a:t>
            </a:r>
            <a:r>
              <a:rPr lang="zh-CN" altLang="en-US" dirty="0" smtClean="0"/>
              <a:t>的链接本地地址是 </a:t>
            </a:r>
            <a:r>
              <a:rPr lang="en-US" altLang="zh-CN" dirty="0" smtClean="0"/>
              <a:t>FE80::2AA:FF:FE3F:2A1C</a:t>
            </a:r>
            <a:r>
              <a:rPr lang="zh-CN" altLang="en-US" dirty="0" smtClean="0"/>
              <a:t>。</a:t>
            </a:r>
            <a:endParaRPr lang="zh-CN" altLang="zh-CN" dirty="0"/>
          </a:p>
        </p:txBody>
      </p:sp>
    </p:spTree>
    <p:extLst>
      <p:ext uri="{BB962C8B-B14F-4D97-AF65-F5344CB8AC3E}">
        <p14:creationId xmlns:p14="http://schemas.microsoft.com/office/powerpoint/2010/main" val="3771539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2B017E11-9356-4C7A-B9C8-2DCF554268B9}" type="slidenum">
              <a:rPr lang="zh-CN" altLang="en-US" smtClean="0">
                <a:ea typeface="宋体" panose="02010600030101010101" pitchFamily="2" charset="-122"/>
              </a:rPr>
              <a:pPr>
                <a:defRPr/>
              </a:pPr>
              <a:t>19</a:t>
            </a:fld>
            <a:endParaRPr lang="en-US" altLang="zh-CN" smtClean="0">
              <a:ea typeface="宋体" panose="02010600030101010101" pitchFamily="2" charset="-122"/>
            </a:endParaRPr>
          </a:p>
        </p:txBody>
      </p:sp>
      <p:sp>
        <p:nvSpPr>
          <p:cNvPr id="19459" name="Rectangle 2"/>
          <p:cNvSpPr>
            <a:spLocks noGrp="1" noRot="1" noChangeAspect="1" noChangeArrowheads="1" noTextEdit="1"/>
          </p:cNvSpPr>
          <p:nvPr>
            <p:ph type="sldImg" idx="4294967295"/>
          </p:nvPr>
        </p:nvSpPr>
        <p:spPr>
          <a:ln/>
        </p:spPr>
      </p:sp>
      <p:sp>
        <p:nvSpPr>
          <p:cNvPr id="19460"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74400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27FE03-C582-49CB-9F54-C6AF22C9D23F}" type="slidenum">
              <a:rPr lang="en-US" altLang="zh-CN"/>
              <a:pPr/>
              <a:t>20</a:t>
            </a:fld>
            <a:endParaRPr lang="en-US" altLang="zh-CN"/>
          </a:p>
        </p:txBody>
      </p:sp>
      <p:sp>
        <p:nvSpPr>
          <p:cNvPr id="892930" name="Rectangle 2"/>
          <p:cNvSpPr>
            <a:spLocks noGrp="1" noRot="1" noChangeAspect="1" noChangeArrowheads="1" noTextEdit="1"/>
          </p:cNvSpPr>
          <p:nvPr>
            <p:ph type="sldImg"/>
          </p:nvPr>
        </p:nvSpPr>
        <p:spPr>
          <a:ln/>
        </p:spPr>
      </p:sp>
      <p:sp>
        <p:nvSpPr>
          <p:cNvPr id="892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95991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514E23-777B-407F-964E-D06275BD3BCB}" type="slidenum">
              <a:rPr lang="en-US" altLang="zh-CN"/>
              <a:pPr/>
              <a:t>21</a:t>
            </a:fld>
            <a:endParaRPr lang="en-US" altLang="zh-CN"/>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7271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2B017E11-9356-4C7A-B9C8-2DCF554268B9}" type="slidenum">
              <a:rPr lang="zh-CN" altLang="en-US" smtClean="0">
                <a:ea typeface="宋体" panose="02010600030101010101" pitchFamily="2" charset="-122"/>
              </a:rPr>
              <a:pPr>
                <a:defRPr/>
              </a:pPr>
              <a:t>2</a:t>
            </a:fld>
            <a:endParaRPr lang="en-US" altLang="zh-CN" smtClean="0">
              <a:ea typeface="宋体" panose="02010600030101010101" pitchFamily="2" charset="-122"/>
            </a:endParaRPr>
          </a:p>
        </p:txBody>
      </p:sp>
      <p:sp>
        <p:nvSpPr>
          <p:cNvPr id="19459" name="Rectangle 2"/>
          <p:cNvSpPr>
            <a:spLocks noGrp="1" noRot="1" noChangeAspect="1" noChangeArrowheads="1" noTextEdit="1"/>
          </p:cNvSpPr>
          <p:nvPr>
            <p:ph type="sldImg" idx="4294967295"/>
          </p:nvPr>
        </p:nvSpPr>
        <p:spPr>
          <a:ln/>
        </p:spPr>
      </p:sp>
      <p:sp>
        <p:nvSpPr>
          <p:cNvPr id="19460"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485772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57316-28BA-4A24-BF1C-DB6E2AC85B50}" type="slidenum">
              <a:rPr lang="en-US" altLang="zh-CN"/>
              <a:pPr/>
              <a:t>22</a:t>
            </a:fld>
            <a:endParaRPr lang="en-US" altLang="zh-CN"/>
          </a:p>
        </p:txBody>
      </p:sp>
      <p:sp>
        <p:nvSpPr>
          <p:cNvPr id="894978" name="Rectangle 2"/>
          <p:cNvSpPr>
            <a:spLocks noGrp="1" noRot="1" noChangeAspect="1" noChangeArrowheads="1" noTextEdit="1"/>
          </p:cNvSpPr>
          <p:nvPr>
            <p:ph type="sldImg"/>
          </p:nvPr>
        </p:nvSpPr>
        <p:spPr>
          <a:ln/>
        </p:spPr>
      </p:sp>
      <p:sp>
        <p:nvSpPr>
          <p:cNvPr id="8949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7959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D494FE-3C5B-41EF-A837-2798BAA076FA}" type="slidenum">
              <a:rPr lang="en-US" altLang="zh-CN"/>
              <a:pPr/>
              <a:t>23</a:t>
            </a:fld>
            <a:endParaRPr lang="en-US" altLang="zh-CN"/>
          </a:p>
        </p:txBody>
      </p:sp>
      <p:sp>
        <p:nvSpPr>
          <p:cNvPr id="896002" name="Rectangle 2"/>
          <p:cNvSpPr>
            <a:spLocks noGrp="1" noRot="1" noChangeAspect="1" noChangeArrowheads="1" noTextEdit="1"/>
          </p:cNvSpPr>
          <p:nvPr>
            <p:ph type="sldImg"/>
          </p:nvPr>
        </p:nvSpPr>
        <p:spPr>
          <a:ln/>
        </p:spPr>
      </p:sp>
      <p:sp>
        <p:nvSpPr>
          <p:cNvPr id="896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37838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681E2E-B48F-43E4-B0B4-9698917A05C6}" type="slidenum">
              <a:rPr lang="en-US" altLang="zh-CN"/>
              <a:pPr/>
              <a:t>24</a:t>
            </a:fld>
            <a:endParaRPr lang="en-US" altLang="zh-CN"/>
          </a:p>
        </p:txBody>
      </p:sp>
      <p:sp>
        <p:nvSpPr>
          <p:cNvPr id="897026" name="Rectangle 2"/>
          <p:cNvSpPr>
            <a:spLocks noGrp="1" noRot="1" noChangeAspect="1" noChangeArrowheads="1" noTextEdit="1"/>
          </p:cNvSpPr>
          <p:nvPr>
            <p:ph type="sldImg"/>
          </p:nvPr>
        </p:nvSpPr>
        <p:spPr>
          <a:ln/>
        </p:spPr>
      </p:sp>
      <p:sp>
        <p:nvSpPr>
          <p:cNvPr id="8970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05308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B08E27-C5FE-4839-A741-C6FFEFCADB72}" type="slidenum">
              <a:rPr lang="en-US" altLang="zh-CN"/>
              <a:pPr/>
              <a:t>25</a:t>
            </a:fld>
            <a:endParaRPr lang="en-US" altLang="zh-CN"/>
          </a:p>
        </p:txBody>
      </p:sp>
      <p:sp>
        <p:nvSpPr>
          <p:cNvPr id="898050" name="Rectangle 2"/>
          <p:cNvSpPr>
            <a:spLocks noGrp="1" noRot="1" noChangeAspect="1" noChangeArrowheads="1" noTextEdit="1"/>
          </p:cNvSpPr>
          <p:nvPr>
            <p:ph type="sldImg"/>
          </p:nvPr>
        </p:nvSpPr>
        <p:spPr>
          <a:ln/>
        </p:spPr>
      </p:sp>
      <p:sp>
        <p:nvSpPr>
          <p:cNvPr id="8980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51295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C208F-86D3-4E06-8A71-8964A4DB2C72}" type="slidenum">
              <a:rPr lang="en-US" altLang="zh-CN"/>
              <a:pPr/>
              <a:t>26</a:t>
            </a:fld>
            <a:endParaRPr lang="en-US" altLang="zh-CN"/>
          </a:p>
        </p:txBody>
      </p:sp>
      <p:sp>
        <p:nvSpPr>
          <p:cNvPr id="899074" name="Rectangle 2"/>
          <p:cNvSpPr>
            <a:spLocks noGrp="1" noRot="1" noChangeAspect="1" noChangeArrowheads="1" noTextEdit="1"/>
          </p:cNvSpPr>
          <p:nvPr>
            <p:ph type="sldImg"/>
          </p:nvPr>
        </p:nvSpPr>
        <p:spPr>
          <a:ln/>
        </p:spPr>
      </p:sp>
      <p:sp>
        <p:nvSpPr>
          <p:cNvPr id="8990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72072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5A0D12-2C37-4301-ABAE-0529FAEAD18F}" type="slidenum">
              <a:rPr lang="en-US" altLang="zh-CN"/>
              <a:pPr/>
              <a:t>27</a:t>
            </a:fld>
            <a:endParaRPr lang="en-US" altLang="zh-CN"/>
          </a:p>
        </p:txBody>
      </p:sp>
      <p:sp>
        <p:nvSpPr>
          <p:cNvPr id="900098" name="Rectangle 2"/>
          <p:cNvSpPr>
            <a:spLocks noGrp="1" noRot="1" noChangeAspect="1" noChangeArrowheads="1" noTextEdit="1"/>
          </p:cNvSpPr>
          <p:nvPr>
            <p:ph type="sldImg"/>
          </p:nvPr>
        </p:nvSpPr>
        <p:spPr>
          <a:ln/>
        </p:spPr>
      </p:sp>
      <p:sp>
        <p:nvSpPr>
          <p:cNvPr id="9000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23680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1F4175-E090-42B5-A81C-BEB44248D2D3}" type="slidenum">
              <a:rPr lang="en-US" altLang="zh-CN"/>
              <a:pPr/>
              <a:t>28</a:t>
            </a:fld>
            <a:endParaRPr lang="en-US" altLang="zh-CN"/>
          </a:p>
        </p:txBody>
      </p:sp>
      <p:sp>
        <p:nvSpPr>
          <p:cNvPr id="901122" name="Rectangle 2"/>
          <p:cNvSpPr>
            <a:spLocks noGrp="1" noRot="1" noChangeAspect="1" noChangeArrowheads="1" noTextEdit="1"/>
          </p:cNvSpPr>
          <p:nvPr>
            <p:ph type="sldImg"/>
          </p:nvPr>
        </p:nvSpPr>
        <p:spPr>
          <a:ln/>
        </p:spPr>
      </p:sp>
      <p:sp>
        <p:nvSpPr>
          <p:cNvPr id="9011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9009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8366E2-396F-46F1-BD8C-22AC76DF52DF}" type="slidenum">
              <a:rPr lang="en-US" altLang="zh-CN"/>
              <a:pPr/>
              <a:t>29</a:t>
            </a:fld>
            <a:endParaRPr lang="en-US" altLang="zh-CN"/>
          </a:p>
        </p:txBody>
      </p:sp>
      <p:sp>
        <p:nvSpPr>
          <p:cNvPr id="902146" name="Rectangle 2"/>
          <p:cNvSpPr>
            <a:spLocks noGrp="1" noRot="1" noChangeAspect="1" noChangeArrowheads="1" noTextEdit="1"/>
          </p:cNvSpPr>
          <p:nvPr>
            <p:ph type="sldImg"/>
          </p:nvPr>
        </p:nvSpPr>
        <p:spPr>
          <a:ln/>
        </p:spPr>
      </p:sp>
      <p:sp>
        <p:nvSpPr>
          <p:cNvPr id="9021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8326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D966DA-AE07-476D-B6C7-E4A0125047B3}" type="slidenum">
              <a:rPr lang="en-US" altLang="zh-CN"/>
              <a:pPr/>
              <a:t>30</a:t>
            </a:fld>
            <a:endParaRPr lang="en-US" altLang="zh-CN"/>
          </a:p>
        </p:txBody>
      </p:sp>
      <p:sp>
        <p:nvSpPr>
          <p:cNvPr id="903170" name="Rectangle 2"/>
          <p:cNvSpPr>
            <a:spLocks noGrp="1" noRot="1" noChangeAspect="1" noChangeArrowheads="1" noTextEdit="1"/>
          </p:cNvSpPr>
          <p:nvPr>
            <p:ph type="sldImg"/>
          </p:nvPr>
        </p:nvSpPr>
        <p:spPr>
          <a:ln/>
        </p:spPr>
      </p:sp>
      <p:sp>
        <p:nvSpPr>
          <p:cNvPr id="9031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04884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0257CB-FC4D-4408-8E8E-6B2994CE08F7}" type="slidenum">
              <a:rPr lang="en-US" altLang="zh-CN"/>
              <a:pPr/>
              <a:t>31</a:t>
            </a:fld>
            <a:endParaRPr lang="en-US" altLang="zh-CN"/>
          </a:p>
        </p:txBody>
      </p:sp>
      <p:sp>
        <p:nvSpPr>
          <p:cNvPr id="904194" name="Rectangle 2"/>
          <p:cNvSpPr>
            <a:spLocks noGrp="1" noRot="1" noChangeAspect="1" noChangeArrowheads="1" noTextEdit="1"/>
          </p:cNvSpPr>
          <p:nvPr>
            <p:ph type="sldImg"/>
          </p:nvPr>
        </p:nvSpPr>
        <p:spPr>
          <a:ln/>
        </p:spPr>
      </p:sp>
      <p:sp>
        <p:nvSpPr>
          <p:cNvPr id="904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37907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E6EEFA59-0034-4EC8-97D8-F42EF5469111}" type="slidenum">
              <a:rPr lang="zh-CN" altLang="en-US" smtClean="0">
                <a:ea typeface="宋体" panose="02010600030101010101" pitchFamily="2" charset="-122"/>
              </a:rPr>
              <a:pPr>
                <a:defRPr/>
              </a:pPr>
              <a:t>3</a:t>
            </a:fld>
            <a:endParaRPr lang="en-US" altLang="zh-CN" smtClean="0">
              <a:ea typeface="宋体" panose="02010600030101010101" pitchFamily="2" charset="-122"/>
            </a:endParaRPr>
          </a:p>
        </p:txBody>
      </p:sp>
      <p:sp>
        <p:nvSpPr>
          <p:cNvPr id="21507" name="Rectangle 2"/>
          <p:cNvSpPr>
            <a:spLocks noGrp="1" noRot="1" noChangeAspect="1" noChangeArrowheads="1" noTextEdit="1"/>
          </p:cNvSpPr>
          <p:nvPr>
            <p:ph type="sldImg" idx="4294967295"/>
          </p:nvPr>
        </p:nvSpPr>
        <p:spPr>
          <a:ln/>
        </p:spPr>
      </p:sp>
      <p:sp>
        <p:nvSpPr>
          <p:cNvPr id="21508" name="Rectangle 3"/>
          <p:cNvSpPr>
            <a:spLocks noGrp="1" noChangeArrowheads="1"/>
          </p:cNvSpPr>
          <p:nvPr>
            <p:ph type="body" idx="4294967295"/>
          </p:nvPr>
        </p:nvSpPr>
        <p:spPr>
          <a:xfrm>
            <a:off x="685800" y="4343400"/>
            <a:ext cx="5486400" cy="4114800"/>
          </a:xfrm>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en-US" altLang="zh-CN" dirty="0" smtClean="0"/>
          </a:p>
        </p:txBody>
      </p:sp>
    </p:spTree>
    <p:extLst>
      <p:ext uri="{BB962C8B-B14F-4D97-AF65-F5344CB8AC3E}">
        <p14:creationId xmlns:p14="http://schemas.microsoft.com/office/powerpoint/2010/main" val="6533820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56A481-8CE1-40FB-8CA3-678CEB3675AC}" type="slidenum">
              <a:rPr lang="en-US" altLang="zh-CN"/>
              <a:pPr/>
              <a:t>32</a:t>
            </a:fld>
            <a:endParaRPr lang="en-US" altLang="zh-CN"/>
          </a:p>
        </p:txBody>
      </p:sp>
      <p:sp>
        <p:nvSpPr>
          <p:cNvPr id="905218" name="Rectangle 2"/>
          <p:cNvSpPr>
            <a:spLocks noGrp="1" noRot="1" noChangeAspect="1" noChangeArrowheads="1" noTextEdit="1"/>
          </p:cNvSpPr>
          <p:nvPr>
            <p:ph type="sldImg"/>
          </p:nvPr>
        </p:nvSpPr>
        <p:spPr>
          <a:ln/>
        </p:spPr>
      </p:sp>
      <p:sp>
        <p:nvSpPr>
          <p:cNvPr id="905219" name="Rectangle 3"/>
          <p:cNvSpPr>
            <a:spLocks noGrp="1" noChangeArrowheads="1"/>
          </p:cNvSpPr>
          <p:nvPr>
            <p:ph type="body" idx="1"/>
          </p:nvPr>
        </p:nvSpPr>
        <p:spPr/>
        <p:txBody>
          <a:bodyPr/>
          <a:lstStyle/>
          <a:p>
            <a:r>
              <a:rPr lang="en-US" altLang="zh-CN" sz="1200" kern="1200" dirty="0" smtClean="0">
                <a:solidFill>
                  <a:schemeClr val="tx1"/>
                </a:solidFill>
                <a:effectLst/>
                <a:latin typeface="Arial" charset="0"/>
                <a:ea typeface="宋体" pitchFamily="2" charset="-122"/>
                <a:cs typeface="+mn-cs"/>
              </a:rPr>
              <a:t>IPv4</a:t>
            </a:r>
            <a:r>
              <a:rPr lang="zh-CN" altLang="zh-CN" sz="1200" kern="1200" dirty="0" smtClean="0">
                <a:solidFill>
                  <a:schemeClr val="tx1"/>
                </a:solidFill>
                <a:effectLst/>
                <a:latin typeface="Arial" charset="0"/>
                <a:ea typeface="宋体" pitchFamily="2" charset="-122"/>
                <a:cs typeface="+mn-cs"/>
              </a:rPr>
              <a:t>头包含了一个可变长的选项字段。</a:t>
            </a:r>
            <a:r>
              <a:rPr lang="en-US" altLang="zh-CN" sz="1200" kern="1200" dirty="0" smtClean="0">
                <a:solidFill>
                  <a:schemeClr val="tx1"/>
                </a:solidFill>
                <a:effectLst/>
                <a:latin typeface="Arial" charset="0"/>
                <a:ea typeface="宋体" pitchFamily="2" charset="-122"/>
                <a:cs typeface="+mn-cs"/>
              </a:rPr>
              <a:t>IP</a:t>
            </a:r>
            <a:r>
              <a:rPr lang="zh-CN" altLang="zh-CN" sz="1200" kern="1200" dirty="0" smtClean="0">
                <a:solidFill>
                  <a:schemeClr val="tx1"/>
                </a:solidFill>
                <a:effectLst/>
                <a:latin typeface="Arial" charset="0"/>
                <a:ea typeface="宋体" pitchFamily="2" charset="-122"/>
                <a:cs typeface="+mn-cs"/>
              </a:rPr>
              <a:t>选项用于指示一些特殊的功能。在最初的规范中没有定义这些选项，但最终增加了关于安全性和选路功能的选项。选路选项中包括一个记录路由的功能，让每个处理包的路由器都将自己的地址记录到该包中，另一个时间戳功能让每个路由器在包中记录自己的地址和处理包的时间。另外还有源选路选项：</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宽松源选路</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指明包在发往其目的地的过程中必须经过的一组路由器，而</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严格源选路</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则指定了该包只能由列出的路由器处理。</a:t>
            </a:r>
            <a:endParaRPr lang="zh-CN" altLang="zh-CN" dirty="0"/>
          </a:p>
        </p:txBody>
      </p:sp>
    </p:spTree>
    <p:extLst>
      <p:ext uri="{BB962C8B-B14F-4D97-AF65-F5344CB8AC3E}">
        <p14:creationId xmlns:p14="http://schemas.microsoft.com/office/powerpoint/2010/main" val="42167941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8DDA89-393F-4A41-A9E8-6EF53D03EE59}" type="slidenum">
              <a:rPr lang="en-US" altLang="zh-CN"/>
              <a:pPr/>
              <a:t>33</a:t>
            </a:fld>
            <a:endParaRPr lang="en-US" altLang="zh-CN"/>
          </a:p>
        </p:txBody>
      </p:sp>
      <p:sp>
        <p:nvSpPr>
          <p:cNvPr id="906242" name="Rectangle 2"/>
          <p:cNvSpPr>
            <a:spLocks noGrp="1" noRot="1" noChangeAspect="1" noChangeArrowheads="1" noTextEdit="1"/>
          </p:cNvSpPr>
          <p:nvPr>
            <p:ph type="sldImg"/>
          </p:nvPr>
        </p:nvSpPr>
        <p:spPr>
          <a:ln/>
        </p:spPr>
      </p:sp>
      <p:sp>
        <p:nvSpPr>
          <p:cNvPr id="9062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370172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F80628-ACD7-48B5-BD9C-FA47AF0CE66D}" type="slidenum">
              <a:rPr lang="en-US" altLang="zh-CN"/>
              <a:pPr/>
              <a:t>34</a:t>
            </a:fld>
            <a:endParaRPr lang="en-US" altLang="zh-CN"/>
          </a:p>
        </p:txBody>
      </p:sp>
      <p:sp>
        <p:nvSpPr>
          <p:cNvPr id="907266" name="Rectangle 2"/>
          <p:cNvSpPr>
            <a:spLocks noGrp="1" noRot="1" noChangeAspect="1" noChangeArrowheads="1" noTextEdit="1"/>
          </p:cNvSpPr>
          <p:nvPr>
            <p:ph type="sldImg"/>
          </p:nvPr>
        </p:nvSpPr>
        <p:spPr>
          <a:ln/>
        </p:spPr>
      </p:sp>
      <p:sp>
        <p:nvSpPr>
          <p:cNvPr id="907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732250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2E9CDD-70A8-4313-B742-2C09D8C40BBD}" type="slidenum">
              <a:rPr lang="en-US" altLang="zh-CN"/>
              <a:pPr/>
              <a:t>35</a:t>
            </a:fld>
            <a:endParaRPr lang="en-US" altLang="zh-CN"/>
          </a:p>
        </p:txBody>
      </p:sp>
      <p:sp>
        <p:nvSpPr>
          <p:cNvPr id="908290" name="Rectangle 2"/>
          <p:cNvSpPr>
            <a:spLocks noGrp="1" noRot="1" noChangeAspect="1" noChangeArrowheads="1" noTextEdit="1"/>
          </p:cNvSpPr>
          <p:nvPr>
            <p:ph type="sldImg"/>
          </p:nvPr>
        </p:nvSpPr>
        <p:spPr>
          <a:ln/>
        </p:spPr>
      </p:sp>
      <p:sp>
        <p:nvSpPr>
          <p:cNvPr id="908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682830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76892A-63B7-4AF1-BEE0-6B51F2A523DC}" type="slidenum">
              <a:rPr lang="en-US" altLang="zh-CN"/>
              <a:pPr/>
              <a:t>36</a:t>
            </a:fld>
            <a:endParaRPr lang="en-US" altLang="zh-CN"/>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04087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F5CF17-1CEF-45B3-AAD7-F7C45F90C8ED}" type="slidenum">
              <a:rPr lang="en-US" altLang="zh-CN"/>
              <a:pPr/>
              <a:t>37</a:t>
            </a:fld>
            <a:endParaRPr lang="en-US" altLang="zh-CN"/>
          </a:p>
        </p:txBody>
      </p:sp>
      <p:sp>
        <p:nvSpPr>
          <p:cNvPr id="910338" name="Rectangle 2"/>
          <p:cNvSpPr>
            <a:spLocks noGrp="1" noRot="1" noChangeAspect="1" noChangeArrowheads="1" noTextEdit="1"/>
          </p:cNvSpPr>
          <p:nvPr>
            <p:ph type="sldImg"/>
          </p:nvPr>
        </p:nvSpPr>
        <p:spPr>
          <a:ln/>
        </p:spPr>
      </p:sp>
      <p:sp>
        <p:nvSpPr>
          <p:cNvPr id="91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07761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2B017E11-9356-4C7A-B9C8-2DCF554268B9}" type="slidenum">
              <a:rPr lang="zh-CN" altLang="en-US" smtClean="0">
                <a:ea typeface="宋体" panose="02010600030101010101" pitchFamily="2" charset="-122"/>
              </a:rPr>
              <a:pPr>
                <a:defRPr/>
              </a:pPr>
              <a:t>38</a:t>
            </a:fld>
            <a:endParaRPr lang="en-US" altLang="zh-CN" smtClean="0">
              <a:ea typeface="宋体" panose="02010600030101010101" pitchFamily="2" charset="-122"/>
            </a:endParaRPr>
          </a:p>
        </p:txBody>
      </p:sp>
      <p:sp>
        <p:nvSpPr>
          <p:cNvPr id="19459" name="Rectangle 2"/>
          <p:cNvSpPr>
            <a:spLocks noGrp="1" noRot="1" noChangeAspect="1" noChangeArrowheads="1" noTextEdit="1"/>
          </p:cNvSpPr>
          <p:nvPr>
            <p:ph type="sldImg" idx="4294967295"/>
          </p:nvPr>
        </p:nvSpPr>
        <p:spPr>
          <a:ln/>
        </p:spPr>
      </p:sp>
      <p:sp>
        <p:nvSpPr>
          <p:cNvPr id="19460"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2234399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ABA051-FB9E-42D5-AA10-4FB796DF3226}" type="slidenum">
              <a:rPr lang="en-US" altLang="zh-CN"/>
              <a:pPr/>
              <a:t>39</a:t>
            </a:fld>
            <a:endParaRPr lang="en-US" altLang="zh-CN"/>
          </a:p>
        </p:txBody>
      </p:sp>
      <p:sp>
        <p:nvSpPr>
          <p:cNvPr id="924674" name="Rectangle 2"/>
          <p:cNvSpPr>
            <a:spLocks noGrp="1" noRot="1" noChangeAspec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097863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40024-8D3E-47B7-B59D-DE3E8AC7D9AF}" type="slidenum">
              <a:rPr lang="en-US" altLang="zh-CN"/>
              <a:pPr/>
              <a:t>40</a:t>
            </a:fld>
            <a:endParaRPr lang="en-US" altLang="zh-CN"/>
          </a:p>
        </p:txBody>
      </p:sp>
      <p:sp>
        <p:nvSpPr>
          <p:cNvPr id="926722" name="Rectangle 2"/>
          <p:cNvSpPr>
            <a:spLocks noGrp="1" noRot="1" noChangeAspect="1" noChangeArrowheads="1" noTextEdit="1"/>
          </p:cNvSpPr>
          <p:nvPr>
            <p:ph type="sldImg"/>
          </p:nvPr>
        </p:nvSpPr>
        <p:spPr>
          <a:ln/>
        </p:spPr>
      </p:sp>
      <p:sp>
        <p:nvSpPr>
          <p:cNvPr id="926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97749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8A2267-B9D8-4EF4-9ED7-0C29B922178F}" type="slidenum">
              <a:rPr lang="en-US" altLang="zh-CN"/>
              <a:pPr/>
              <a:t>41</a:t>
            </a:fld>
            <a:endParaRPr lang="en-US" altLang="zh-CN"/>
          </a:p>
        </p:txBody>
      </p:sp>
      <p:sp>
        <p:nvSpPr>
          <p:cNvPr id="927746" name="Rectangle 2"/>
          <p:cNvSpPr>
            <a:spLocks noGrp="1" noRot="1" noChangeAspec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00982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A3AEDECA-E8D2-416E-A416-D74F715ED795}" type="slidenum">
              <a:rPr lang="zh-CN" altLang="en-US" smtClean="0">
                <a:ea typeface="宋体" panose="02010600030101010101" pitchFamily="2" charset="-122"/>
              </a:rPr>
              <a:pPr>
                <a:defRPr/>
              </a:pPr>
              <a:t>4</a:t>
            </a:fld>
            <a:endParaRPr lang="en-US" altLang="zh-CN" smtClean="0">
              <a:ea typeface="宋体" panose="02010600030101010101" pitchFamily="2" charset="-122"/>
            </a:endParaRPr>
          </a:p>
        </p:txBody>
      </p:sp>
      <p:sp>
        <p:nvSpPr>
          <p:cNvPr id="23555" name="Rectangle 2"/>
          <p:cNvSpPr>
            <a:spLocks noGrp="1" noRot="1" noChangeAspect="1" noChangeArrowheads="1" noTextEdit="1"/>
          </p:cNvSpPr>
          <p:nvPr>
            <p:ph type="sldImg" idx="4294967295"/>
          </p:nvPr>
        </p:nvSpPr>
        <p:spPr>
          <a:ln/>
        </p:spPr>
      </p:sp>
      <p:sp>
        <p:nvSpPr>
          <p:cNvPr id="23556"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r>
              <a:rPr lang="zh-CN" altLang="en-US" dirty="0" smtClean="0"/>
              <a:t>对于那些永远不需要与其他网络合并或直接访问公用网络的网络，</a:t>
            </a:r>
            <a:r>
              <a:rPr lang="en-US" altLang="zh-CN" dirty="0" smtClean="0"/>
              <a:t>NAT</a:t>
            </a:r>
            <a:r>
              <a:rPr lang="zh-CN" altLang="en-US" dirty="0" smtClean="0"/>
              <a:t>很适合。潜水艇上的</a:t>
            </a:r>
            <a:r>
              <a:rPr lang="en-US" altLang="zh-CN" dirty="0" smtClean="0"/>
              <a:t>IP</a:t>
            </a:r>
            <a:r>
              <a:rPr lang="zh-CN" altLang="en-US" dirty="0" smtClean="0"/>
              <a:t>网络就可能非常适合使用专用地址：它不太可能与另一艘潜水艇上的网络合并在一起，也不太可能需要直接连接到其他网络或公用网络。如果两个以上使用专用网络地址的网络需要合并，例如两个使用专用</a:t>
            </a:r>
            <a:r>
              <a:rPr lang="en-US" altLang="zh-CN" dirty="0" smtClean="0"/>
              <a:t>IP</a:t>
            </a:r>
            <a:r>
              <a:rPr lang="zh-CN" altLang="en-US" dirty="0" smtClean="0"/>
              <a:t>地址的</a:t>
            </a:r>
            <a:r>
              <a:rPr lang="zh-CN" altLang="en-US" b="1" dirty="0" smtClean="0"/>
              <a:t>银行</a:t>
            </a:r>
            <a:r>
              <a:rPr lang="zh-CN" altLang="en-US" dirty="0" smtClean="0"/>
              <a:t>要把他们的</a:t>
            </a:r>
            <a:r>
              <a:rPr lang="en-US" altLang="zh-CN" dirty="0" smtClean="0"/>
              <a:t>ATM</a:t>
            </a:r>
            <a:r>
              <a:rPr lang="zh-CN" altLang="en-US" dirty="0" smtClean="0"/>
              <a:t>机合并，那么最终形成的网络很可能需要进行重新编号以避免</a:t>
            </a:r>
            <a:r>
              <a:rPr lang="en-US" altLang="zh-CN" dirty="0" smtClean="0"/>
              <a:t>IP</a:t>
            </a:r>
            <a:r>
              <a:rPr lang="zh-CN" altLang="en-US" dirty="0" smtClean="0"/>
              <a:t>地址的冲突。</a:t>
            </a:r>
            <a:endParaRPr lang="zh-CN" altLang="en-US" dirty="0" smtClean="0">
              <a:latin typeface="Arial" panose="020B0604020202020204" pitchFamily="34" charset="0"/>
            </a:endParaRPr>
          </a:p>
        </p:txBody>
      </p:sp>
    </p:spTree>
    <p:extLst>
      <p:ext uri="{BB962C8B-B14F-4D97-AF65-F5344CB8AC3E}">
        <p14:creationId xmlns:p14="http://schemas.microsoft.com/office/powerpoint/2010/main" val="38168391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2B017E11-9356-4C7A-B9C8-2DCF554268B9}" type="slidenum">
              <a:rPr lang="zh-CN" altLang="en-US" smtClean="0">
                <a:ea typeface="宋体" panose="02010600030101010101" pitchFamily="2" charset="-122"/>
              </a:rPr>
              <a:pPr>
                <a:defRPr/>
              </a:pPr>
              <a:t>42</a:t>
            </a:fld>
            <a:endParaRPr lang="en-US" altLang="zh-CN" smtClean="0">
              <a:ea typeface="宋体" panose="02010600030101010101" pitchFamily="2" charset="-122"/>
            </a:endParaRPr>
          </a:p>
        </p:txBody>
      </p:sp>
      <p:sp>
        <p:nvSpPr>
          <p:cNvPr id="19459" name="Rectangle 2"/>
          <p:cNvSpPr>
            <a:spLocks noGrp="1" noRot="1" noChangeAspect="1" noChangeArrowheads="1" noTextEdit="1"/>
          </p:cNvSpPr>
          <p:nvPr>
            <p:ph type="sldImg" idx="4294967295"/>
          </p:nvPr>
        </p:nvSpPr>
        <p:spPr>
          <a:ln/>
        </p:spPr>
      </p:sp>
      <p:sp>
        <p:nvSpPr>
          <p:cNvPr id="19460"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zh-CN" altLang="en-US" dirty="0" smtClean="0">
              <a:latin typeface="Arial" panose="020B0604020202020204" pitchFamily="34" charset="0"/>
            </a:endParaRPr>
          </a:p>
        </p:txBody>
      </p:sp>
    </p:spTree>
    <p:extLst>
      <p:ext uri="{BB962C8B-B14F-4D97-AF65-F5344CB8AC3E}">
        <p14:creationId xmlns:p14="http://schemas.microsoft.com/office/powerpoint/2010/main" val="26314199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ChangeArrowheads="1" noTextEdit="1"/>
          </p:cNvSpPr>
          <p:nvPr>
            <p:ph type="sldImg" idx="4294967295"/>
          </p:nvPr>
        </p:nvSpPr>
        <p:spPr>
          <a:ln/>
        </p:spPr>
      </p:sp>
      <p:sp>
        <p:nvSpPr>
          <p:cNvPr id="155651" name="备注占位符 2"/>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spcBef>
                <a:spcPct val="0"/>
              </a:spcBef>
            </a:pPr>
            <a:endParaRPr lang="zh-CN" altLang="en-US" smtClean="0">
              <a:latin typeface="Arial" panose="020B0604020202020204" pitchFamily="34" charset="0"/>
            </a:endParaRPr>
          </a:p>
        </p:txBody>
      </p:sp>
      <p:sp>
        <p:nvSpPr>
          <p:cNvPr id="145411" name="灯片编号占位符 3"/>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E94D8146-FA95-4575-A2B3-A2BDE7F59138}" type="slidenum">
              <a:rPr lang="zh-CN" altLang="en-US" smtClean="0">
                <a:ea typeface="宋体" panose="02010600030101010101" pitchFamily="2" charset="-122"/>
              </a:rPr>
              <a:pPr>
                <a:defRPr/>
              </a:pPr>
              <a:t>43</a:t>
            </a:fld>
            <a:endParaRPr lang="en-US" altLang="zh-CN" smtClean="0">
              <a:ea typeface="宋体" panose="02010600030101010101" pitchFamily="2" charset="-122"/>
            </a:endParaRPr>
          </a:p>
        </p:txBody>
      </p:sp>
    </p:spTree>
    <p:extLst>
      <p:ext uri="{BB962C8B-B14F-4D97-AF65-F5344CB8AC3E}">
        <p14:creationId xmlns:p14="http://schemas.microsoft.com/office/powerpoint/2010/main" val="2590178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A3AEDECA-E8D2-416E-A416-D74F715ED795}" type="slidenum">
              <a:rPr lang="zh-CN" altLang="en-US" smtClean="0">
                <a:ea typeface="宋体" panose="02010600030101010101" pitchFamily="2" charset="-122"/>
              </a:rPr>
              <a:pPr>
                <a:defRPr/>
              </a:pPr>
              <a:t>5</a:t>
            </a:fld>
            <a:endParaRPr lang="en-US" altLang="zh-CN" smtClean="0">
              <a:ea typeface="宋体" panose="02010600030101010101" pitchFamily="2" charset="-122"/>
            </a:endParaRPr>
          </a:p>
        </p:txBody>
      </p:sp>
      <p:sp>
        <p:nvSpPr>
          <p:cNvPr id="23555" name="Rectangle 2"/>
          <p:cNvSpPr>
            <a:spLocks noGrp="1" noRot="1" noChangeAspect="1" noChangeArrowheads="1" noTextEdit="1"/>
          </p:cNvSpPr>
          <p:nvPr>
            <p:ph type="sldImg" idx="4294967295"/>
          </p:nvPr>
        </p:nvSpPr>
        <p:spPr>
          <a:ln/>
        </p:spPr>
      </p:sp>
      <p:sp>
        <p:nvSpPr>
          <p:cNvPr id="23556"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r>
              <a:rPr lang="en-US" altLang="zh-CN" dirty="0" smtClean="0"/>
              <a:t>IPv6</a:t>
            </a:r>
            <a:r>
              <a:rPr lang="zh-CN" altLang="en-US" dirty="0" smtClean="0"/>
              <a:t>协议规范在</a:t>
            </a:r>
            <a:r>
              <a:rPr lang="en-US" altLang="zh-CN" dirty="0" smtClean="0"/>
              <a:t>1995</a:t>
            </a:r>
            <a:r>
              <a:rPr lang="zh-CN" altLang="en-US" dirty="0" smtClean="0"/>
              <a:t>年底提交</a:t>
            </a:r>
            <a:r>
              <a:rPr lang="en-US" altLang="zh-CN" dirty="0" smtClean="0"/>
              <a:t>IETF</a:t>
            </a:r>
            <a:r>
              <a:rPr lang="zh-CN" altLang="en-US" dirty="0" smtClean="0"/>
              <a:t>并获得批准。软件厂商最早在</a:t>
            </a:r>
            <a:r>
              <a:rPr lang="en-US" altLang="zh-CN" dirty="0" smtClean="0"/>
              <a:t>1996</a:t>
            </a:r>
            <a:r>
              <a:rPr lang="zh-CN" altLang="en-US" dirty="0" smtClean="0"/>
              <a:t>年就已经开始提供</a:t>
            </a:r>
            <a:r>
              <a:rPr lang="en-US" altLang="zh-CN" dirty="0" smtClean="0"/>
              <a:t>IPv6</a:t>
            </a:r>
            <a:r>
              <a:rPr lang="zh-CN" altLang="en-US" dirty="0" smtClean="0"/>
              <a:t>网络协议栈的</a:t>
            </a:r>
            <a:r>
              <a:rPr lang="zh-CN" altLang="en-US" b="1" dirty="0" smtClean="0"/>
              <a:t>测试</a:t>
            </a:r>
            <a:r>
              <a:rPr lang="zh-CN" altLang="en-US" dirty="0" smtClean="0"/>
              <a:t>版。</a:t>
            </a:r>
            <a:r>
              <a:rPr lang="en-US" altLang="zh-CN" dirty="0" smtClean="0"/>
              <a:t>1997</a:t>
            </a:r>
            <a:r>
              <a:rPr lang="zh-CN" altLang="en-US" dirty="0" smtClean="0"/>
              <a:t>年，测试产品和实验性的</a:t>
            </a:r>
            <a:r>
              <a:rPr lang="en-US" altLang="zh-CN" dirty="0" smtClean="0"/>
              <a:t>IPv6</a:t>
            </a:r>
            <a:r>
              <a:rPr lang="zh-CN" altLang="en-US" dirty="0" smtClean="0"/>
              <a:t>骨干网</a:t>
            </a:r>
            <a:r>
              <a:rPr lang="en-US" altLang="zh-CN" dirty="0" smtClean="0"/>
              <a:t>(6BONE)</a:t>
            </a:r>
            <a:r>
              <a:rPr lang="zh-CN" altLang="en-US" dirty="0" smtClean="0"/>
              <a:t>已经就位，但是到了</a:t>
            </a:r>
            <a:r>
              <a:rPr lang="en-US" altLang="zh-CN" dirty="0" smtClean="0"/>
              <a:t>1998</a:t>
            </a:r>
            <a:r>
              <a:rPr lang="zh-CN" altLang="en-US" dirty="0" smtClean="0"/>
              <a:t>年升级的势头缓慢下来。无论如何，最近还无法确定一个明确的“交割”日期。相反，将逐渐出现向</a:t>
            </a:r>
            <a:r>
              <a:rPr lang="en-US" altLang="zh-CN" dirty="0" smtClean="0"/>
              <a:t>IPv6</a:t>
            </a:r>
            <a:r>
              <a:rPr lang="zh-CN" altLang="en-US" dirty="0" smtClean="0"/>
              <a:t>过渡</a:t>
            </a:r>
            <a:r>
              <a:rPr lang="en-US" altLang="zh-CN" dirty="0" smtClean="0"/>
              <a:t>(</a:t>
            </a:r>
            <a:r>
              <a:rPr lang="zh-CN" altLang="en-US" dirty="0" smtClean="0"/>
              <a:t>后续章节讨论</a:t>
            </a:r>
            <a:r>
              <a:rPr lang="en-US" altLang="zh-CN" dirty="0" smtClean="0"/>
              <a:t>)</a:t>
            </a:r>
            <a:r>
              <a:rPr lang="zh-CN" altLang="en-US" dirty="0" smtClean="0"/>
              <a:t>，</a:t>
            </a:r>
            <a:r>
              <a:rPr lang="en-US" altLang="zh-CN" dirty="0" smtClean="0"/>
              <a:t>IPv4</a:t>
            </a:r>
            <a:r>
              <a:rPr lang="zh-CN" altLang="en-US" dirty="0" smtClean="0"/>
              <a:t>与</a:t>
            </a:r>
            <a:r>
              <a:rPr lang="en-US" altLang="zh-CN" dirty="0" smtClean="0"/>
              <a:t>IPv6</a:t>
            </a:r>
            <a:r>
              <a:rPr lang="zh-CN" altLang="en-US" dirty="0" smtClean="0"/>
              <a:t>将共存并交互。</a:t>
            </a:r>
            <a:endParaRPr lang="en-US" altLang="zh-CN" dirty="0" smtClean="0"/>
          </a:p>
          <a:p>
            <a:pPr eaLnBrk="1" hangingPunct="1"/>
            <a:r>
              <a:rPr lang="zh-CN" altLang="en-US" dirty="0" smtClean="0"/>
              <a:t>向</a:t>
            </a:r>
            <a:r>
              <a:rPr lang="en-US" altLang="zh-CN" dirty="0" smtClean="0"/>
              <a:t>IPv6</a:t>
            </a:r>
            <a:r>
              <a:rPr lang="zh-CN" altLang="en-US" dirty="0" smtClean="0"/>
              <a:t>的过渡最有可能从高端而不是从最终用户开始，即一些机构和</a:t>
            </a:r>
            <a:r>
              <a:rPr lang="en-US" altLang="zh-CN" dirty="0" smtClean="0"/>
              <a:t>ISP</a:t>
            </a:r>
            <a:r>
              <a:rPr lang="zh-CN" altLang="en-US" dirty="0" smtClean="0"/>
              <a:t>可能会先在其骨干网络中首先实现</a:t>
            </a:r>
            <a:r>
              <a:rPr lang="en-US" altLang="zh-CN" dirty="0" smtClean="0"/>
              <a:t>IPv6</a:t>
            </a:r>
            <a:r>
              <a:rPr lang="zh-CN" altLang="en-US" dirty="0" smtClean="0"/>
              <a:t>。即便如此，这些机构中也会有一部分会先去解决两千年问题，从而进一步降低过渡的速度。但是不管怎么说，只要应用开发者开始递交基于</a:t>
            </a:r>
            <a:r>
              <a:rPr lang="en-US" altLang="zh-CN" dirty="0" smtClean="0"/>
              <a:t>IPv6</a:t>
            </a:r>
            <a:r>
              <a:rPr lang="zh-CN" altLang="en-US" dirty="0" smtClean="0"/>
              <a:t>的新产品，那么向</a:t>
            </a:r>
            <a:r>
              <a:rPr lang="en-US" altLang="zh-CN" dirty="0" smtClean="0"/>
              <a:t>IPv6</a:t>
            </a:r>
            <a:r>
              <a:rPr lang="zh-CN" altLang="en-US" dirty="0" smtClean="0"/>
              <a:t>发展的速度就将大大加快。尽管与两千年问题相比，该问题在最终期限上具有较大的灵活性，</a:t>
            </a:r>
            <a:r>
              <a:rPr lang="en-US" altLang="zh-CN" dirty="0" smtClean="0"/>
              <a:t>IPv6</a:t>
            </a:r>
            <a:r>
              <a:rPr lang="zh-CN" altLang="en-US" dirty="0" smtClean="0"/>
              <a:t>的计划也不容拖延太久。</a:t>
            </a:r>
            <a:endParaRPr lang="zh-CN" altLang="en-US" dirty="0" smtClean="0">
              <a:latin typeface="Arial" panose="020B0604020202020204" pitchFamily="34" charset="0"/>
            </a:endParaRPr>
          </a:p>
        </p:txBody>
      </p:sp>
    </p:spTree>
    <p:extLst>
      <p:ext uri="{BB962C8B-B14F-4D97-AF65-F5344CB8AC3E}">
        <p14:creationId xmlns:p14="http://schemas.microsoft.com/office/powerpoint/2010/main" val="639193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A3AEDECA-E8D2-416E-A416-D74F715ED795}" type="slidenum">
              <a:rPr lang="zh-CN" altLang="en-US" smtClean="0">
                <a:ea typeface="宋体" panose="02010600030101010101" pitchFamily="2" charset="-122"/>
              </a:rPr>
              <a:pPr>
                <a:defRPr/>
              </a:pPr>
              <a:t>6</a:t>
            </a:fld>
            <a:endParaRPr lang="en-US" altLang="zh-CN" smtClean="0">
              <a:ea typeface="宋体" panose="02010600030101010101" pitchFamily="2" charset="-122"/>
            </a:endParaRPr>
          </a:p>
        </p:txBody>
      </p:sp>
      <p:sp>
        <p:nvSpPr>
          <p:cNvPr id="23555" name="Rectangle 2"/>
          <p:cNvSpPr>
            <a:spLocks noGrp="1" noRot="1" noChangeAspect="1" noChangeArrowheads="1" noTextEdit="1"/>
          </p:cNvSpPr>
          <p:nvPr>
            <p:ph type="sldImg" idx="4294967295"/>
          </p:nvPr>
        </p:nvSpPr>
        <p:spPr>
          <a:ln/>
        </p:spPr>
      </p:sp>
      <p:sp>
        <p:nvSpPr>
          <p:cNvPr id="23556"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zh-CN" altLang="en-US" dirty="0" smtClean="0">
              <a:latin typeface="Arial" panose="020B0604020202020204" pitchFamily="34" charset="0"/>
            </a:endParaRPr>
          </a:p>
        </p:txBody>
      </p:sp>
    </p:spTree>
    <p:extLst>
      <p:ext uri="{BB962C8B-B14F-4D97-AF65-F5344CB8AC3E}">
        <p14:creationId xmlns:p14="http://schemas.microsoft.com/office/powerpoint/2010/main" val="3752363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7"/>
          <p:cNvSpPr txBox="1">
            <a:spLocks noGrp="1" noChangeArrowheads="1"/>
          </p:cNvSpPr>
          <p:nvPr/>
        </p:nvSpPr>
        <p:spPr bwMode="auto">
          <a:xfrm>
            <a:off x="3762375" y="9285288"/>
            <a:ext cx="28797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1A658FAC-D0AB-4894-8B30-8458041881DD}" type="slidenum">
              <a:rPr lang="en-US" altLang="zh-CN" sz="1200"/>
              <a:pPr algn="r" eaLnBrk="1" hangingPunct="1"/>
              <a:t>9</a:t>
            </a:fld>
            <a:endParaRPr lang="en-US" altLang="zh-CN" sz="1200"/>
          </a:p>
        </p:txBody>
      </p:sp>
      <p:sp>
        <p:nvSpPr>
          <p:cNvPr id="15363" name="Rectangle 2"/>
          <p:cNvSpPr>
            <a:spLocks noGrp="1" noRot="1" noChangeAspect="1" noChangeArrowheads="1" noTextEdit="1"/>
          </p:cNvSpPr>
          <p:nvPr>
            <p:ph type="sldImg"/>
          </p:nvPr>
        </p:nvSpPr>
        <p:spPr>
          <a:xfrm>
            <a:off x="876300" y="731838"/>
            <a:ext cx="4889500" cy="3667125"/>
          </a:xfrm>
        </p:spPr>
      </p:sp>
      <p:sp>
        <p:nvSpPr>
          <p:cNvPr id="15364" name="Rectangle 3"/>
          <p:cNvSpPr>
            <a:spLocks noGrp="1" noChangeArrowheads="1"/>
          </p:cNvSpPr>
          <p:nvPr>
            <p:ph type="body" idx="1"/>
          </p:nvPr>
        </p:nvSpPr>
        <p:spPr>
          <a:xfrm>
            <a:off x="884238" y="4643438"/>
            <a:ext cx="4873625" cy="4398962"/>
          </a:xfrm>
        </p:spPr>
        <p:txBody>
          <a:bodyPr anchor="t"/>
          <a:lstStyle/>
          <a:p>
            <a:endParaRPr lang="zh-CN" altLang="en-US" dirty="0"/>
          </a:p>
        </p:txBody>
      </p:sp>
    </p:spTree>
    <p:extLst>
      <p:ext uri="{BB962C8B-B14F-4D97-AF65-F5344CB8AC3E}">
        <p14:creationId xmlns:p14="http://schemas.microsoft.com/office/powerpoint/2010/main" val="4158420982"/>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2B017E11-9356-4C7A-B9C8-2DCF554268B9}" type="slidenum">
              <a:rPr lang="zh-CN" altLang="en-US" smtClean="0">
                <a:ea typeface="宋体" panose="02010600030101010101" pitchFamily="2" charset="-122"/>
              </a:rPr>
              <a:pPr>
                <a:defRPr/>
              </a:pPr>
              <a:t>10</a:t>
            </a:fld>
            <a:endParaRPr lang="en-US" altLang="zh-CN" smtClean="0">
              <a:ea typeface="宋体" panose="02010600030101010101" pitchFamily="2" charset="-122"/>
            </a:endParaRPr>
          </a:p>
        </p:txBody>
      </p:sp>
      <p:sp>
        <p:nvSpPr>
          <p:cNvPr id="19459" name="Rectangle 2"/>
          <p:cNvSpPr>
            <a:spLocks noGrp="1" noRot="1" noChangeAspect="1" noChangeArrowheads="1" noTextEdit="1"/>
          </p:cNvSpPr>
          <p:nvPr>
            <p:ph type="sldImg" idx="4294967295"/>
          </p:nvPr>
        </p:nvSpPr>
        <p:spPr>
          <a:ln/>
        </p:spPr>
      </p:sp>
      <p:sp>
        <p:nvSpPr>
          <p:cNvPr id="19460"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22884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61D8D1-5E52-4B9D-9F65-FB5F0BBB90CD}" type="slidenum">
              <a:rPr lang="en-US" altLang="zh-CN"/>
              <a:pPr/>
              <a:t>11</a:t>
            </a:fld>
            <a:endParaRPr lang="en-US" altLang="zh-CN"/>
          </a:p>
        </p:txBody>
      </p:sp>
      <p:sp>
        <p:nvSpPr>
          <p:cNvPr id="914434" name="Rectangle 2"/>
          <p:cNvSpPr>
            <a:spLocks noGrp="1" noRot="1" noChangeAspect="1" noChangeArrowheads="1" noTextEdit="1"/>
          </p:cNvSpPr>
          <p:nvPr>
            <p:ph type="sldImg"/>
          </p:nvPr>
        </p:nvSpPr>
        <p:spPr>
          <a:ln/>
        </p:spPr>
      </p:sp>
      <p:sp>
        <p:nvSpPr>
          <p:cNvPr id="914435"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716612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0 w 1000"/>
              <a:gd name="T11" fmla="*/ 0 h 1000"/>
              <a:gd name="T12" fmla="*/ 7772400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147906" name="Rectangle 2"/>
          <p:cNvSpPr>
            <a:spLocks noGrp="1" noChangeArrowheads="1"/>
          </p:cNvSpPr>
          <p:nvPr>
            <p:ph type="ctrTitle"/>
          </p:nvPr>
        </p:nvSpPr>
        <p:spPr>
          <a:xfrm>
            <a:off x="685800" y="990600"/>
            <a:ext cx="7772400" cy="1371600"/>
          </a:xfrm>
        </p:spPr>
        <p:txBody>
          <a:bodyPr/>
          <a:lstStyle>
            <a:lvl1pPr>
              <a:defRPr sz="4000"/>
            </a:lvl1pPr>
          </a:lstStyle>
          <a:p>
            <a:r>
              <a:rPr lang="zh-CN" altLang="en-US" noProof="1"/>
              <a:t>单击此处编辑母版标题样式</a:t>
            </a:r>
          </a:p>
        </p:txBody>
      </p:sp>
      <p:sp>
        <p:nvSpPr>
          <p:cNvPr id="1147907" name="Rectangle 3"/>
          <p:cNvSpPr>
            <a:spLocks noGrp="1" noChangeArrowheads="1"/>
          </p:cNvSpPr>
          <p:nvPr>
            <p:ph type="subTitle" idx="1"/>
          </p:nvPr>
        </p:nvSpPr>
        <p:spPr>
          <a:xfrm>
            <a:off x="1447800" y="3429000"/>
            <a:ext cx="7010400" cy="1600200"/>
          </a:xfrm>
        </p:spPr>
        <p:txBody>
          <a:bodyPr/>
          <a:lstStyle>
            <a:lvl1pPr marL="0" indent="0">
              <a:buFont typeface="Wingdings" pitchFamily="82" charset="2"/>
              <a:buNone/>
              <a:defRPr sz="2800"/>
            </a:lvl1pPr>
          </a:lstStyle>
          <a:p>
            <a:r>
              <a:rPr lang="zh-CN" altLang="en-US" noProof="1"/>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dirty="0"/>
            </a:lvl1pPr>
          </a:lstStyle>
          <a:p>
            <a:pPr>
              <a:defRPr/>
            </a:pPr>
            <a:fld id="{15A5FE11-8084-4CE5-A269-C3DEA971328A}" type="slidenum">
              <a:rPr lang="zh-CN" altLang="en-US"/>
              <a:pPr>
                <a:defRPr/>
              </a:pPr>
              <a:t>‹#›</a:t>
            </a:fld>
            <a:endParaRPr lang="en-US" altLang="zh-CN"/>
          </a:p>
        </p:txBody>
      </p:sp>
    </p:spTree>
    <p:extLst>
      <p:ext uri="{BB962C8B-B14F-4D97-AF65-F5344CB8AC3E}">
        <p14:creationId xmlns:p14="http://schemas.microsoft.com/office/powerpoint/2010/main" val="1622626270"/>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dirty="0"/>
            </a:lvl1pPr>
          </a:lstStyle>
          <a:p>
            <a:pPr>
              <a:defRPr/>
            </a:pPr>
            <a:fld id="{B2C1D799-C536-4B56-8070-87A4591EE875}" type="slidenum">
              <a:rPr lang="zh-CN" altLang="en-US"/>
              <a:pPr>
                <a:defRPr/>
              </a:pPr>
              <a:t>‹#›</a:t>
            </a:fld>
            <a:endParaRPr lang="en-US" altLang="zh-CN"/>
          </a:p>
        </p:txBody>
      </p:sp>
    </p:spTree>
    <p:extLst>
      <p:ext uri="{BB962C8B-B14F-4D97-AF65-F5344CB8AC3E}">
        <p14:creationId xmlns:p14="http://schemas.microsoft.com/office/powerpoint/2010/main" val="2776967813"/>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dirty="0"/>
            </a:lvl1pPr>
          </a:lstStyle>
          <a:p>
            <a:pPr>
              <a:defRPr/>
            </a:pPr>
            <a:fld id="{983DBE08-3BA9-40EB-9F7A-EBCD844CF724}" type="slidenum">
              <a:rPr lang="zh-CN" altLang="en-US"/>
              <a:pPr>
                <a:defRPr/>
              </a:pPr>
              <a:t>‹#›</a:t>
            </a:fld>
            <a:endParaRPr lang="en-US" altLang="zh-CN"/>
          </a:p>
        </p:txBody>
      </p:sp>
    </p:spTree>
    <p:extLst>
      <p:ext uri="{BB962C8B-B14F-4D97-AF65-F5344CB8AC3E}">
        <p14:creationId xmlns:p14="http://schemas.microsoft.com/office/powerpoint/2010/main" val="3717240024"/>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3" name="AutoShape 9"/>
          <p:cNvSpPr>
            <a:spLocks noChangeArrowheads="1"/>
          </p:cNvSpPr>
          <p:nvPr/>
        </p:nvSpPr>
        <p:spPr bwMode="auto">
          <a:xfrm>
            <a:off x="1714500" y="2786063"/>
            <a:ext cx="7127875"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ln>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a:lstStyle/>
          <a:p>
            <a:pPr algn="ctr" fontAlgn="auto">
              <a:spcBef>
                <a:spcPts val="0"/>
              </a:spcBef>
              <a:spcAft>
                <a:spcPts val="0"/>
              </a:spcAft>
              <a:defRPr/>
            </a:pPr>
            <a:endParaRPr lang="zh-CN" altLang="zh-CN" sz="2400">
              <a:latin typeface="Times New Roman" pitchFamily="18" charset="0"/>
            </a:endParaRPr>
          </a:p>
        </p:txBody>
      </p:sp>
      <p:pic>
        <p:nvPicPr>
          <p:cNvPr id="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14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p:cNvGraphicFramePr>
            <a:graphicFrameLocks noChangeAspect="1"/>
          </p:cNvGraphicFramePr>
          <p:nvPr userDrawn="1"/>
        </p:nvGraphicFramePr>
        <p:xfrm>
          <a:off x="1714500" y="6127750"/>
          <a:ext cx="7429500" cy="730250"/>
        </p:xfrm>
        <a:graphic>
          <a:graphicData uri="http://schemas.openxmlformats.org/presentationml/2006/ole">
            <mc:AlternateContent xmlns:mc="http://schemas.openxmlformats.org/markup-compatibility/2006">
              <mc:Choice xmlns:v="urn:schemas-microsoft-com:vml" Requires="v">
                <p:oleObj spid="_x0000_s168981" r:id="rId4" imgW="7430537" imgH="724001" progId="PBrush">
                  <p:embed/>
                </p:oleObj>
              </mc:Choice>
              <mc:Fallback>
                <p:oleObj r:id="rId4" imgW="7430537" imgH="724001" progId="PBrush">
                  <p:embed/>
                  <p:pic>
                    <p:nvPicPr>
                      <p:cNvPr id="0" nam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14500" y="6127750"/>
                        <a:ext cx="74295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标题 1"/>
          <p:cNvSpPr>
            <a:spLocks noGrp="1"/>
          </p:cNvSpPr>
          <p:nvPr>
            <p:ph type="ctrTitle"/>
          </p:nvPr>
        </p:nvSpPr>
        <p:spPr>
          <a:xfrm>
            <a:off x="1785918" y="1214422"/>
            <a:ext cx="6672282" cy="1470025"/>
          </a:xfrm>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2782789467"/>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dirty="0"/>
            </a:lvl1pPr>
          </a:lstStyle>
          <a:p>
            <a:pPr>
              <a:defRPr/>
            </a:pPr>
            <a:fld id="{B6B54BC7-4080-405E-AE74-85A1DC4F3E5A}" type="slidenum">
              <a:rPr lang="zh-CN" altLang="en-US"/>
              <a:pPr>
                <a:defRPr/>
              </a:pPr>
              <a:t>‹#›</a:t>
            </a:fld>
            <a:endParaRPr lang="en-US" altLang="zh-CN"/>
          </a:p>
        </p:txBody>
      </p:sp>
    </p:spTree>
    <p:extLst>
      <p:ext uri="{BB962C8B-B14F-4D97-AF65-F5344CB8AC3E}">
        <p14:creationId xmlns:p14="http://schemas.microsoft.com/office/powerpoint/2010/main" val="1263659320"/>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dirty="0"/>
            </a:lvl1pPr>
          </a:lstStyle>
          <a:p>
            <a:pPr>
              <a:defRPr/>
            </a:pPr>
            <a:fld id="{2EB78C52-15B2-4974-BFF5-4D2B88006D77}" type="slidenum">
              <a:rPr lang="zh-CN" altLang="en-US"/>
              <a:pPr>
                <a:defRPr/>
              </a:pPr>
              <a:t>‹#›</a:t>
            </a:fld>
            <a:endParaRPr lang="en-US" altLang="zh-CN"/>
          </a:p>
        </p:txBody>
      </p:sp>
    </p:spTree>
    <p:extLst>
      <p:ext uri="{BB962C8B-B14F-4D97-AF65-F5344CB8AC3E}">
        <p14:creationId xmlns:p14="http://schemas.microsoft.com/office/powerpoint/2010/main" val="3673183681"/>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dirty="0"/>
            </a:lvl1pPr>
          </a:lstStyle>
          <a:p>
            <a:pPr>
              <a:defRPr/>
            </a:pPr>
            <a:fld id="{F9111DBB-DB68-49A0-AFBF-2EF21FB34937}" type="slidenum">
              <a:rPr lang="zh-CN" altLang="en-US"/>
              <a:pPr>
                <a:defRPr/>
              </a:pPr>
              <a:t>‹#›</a:t>
            </a:fld>
            <a:endParaRPr lang="en-US" altLang="zh-CN"/>
          </a:p>
        </p:txBody>
      </p:sp>
    </p:spTree>
    <p:extLst>
      <p:ext uri="{BB962C8B-B14F-4D97-AF65-F5344CB8AC3E}">
        <p14:creationId xmlns:p14="http://schemas.microsoft.com/office/powerpoint/2010/main" val="4171934641"/>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dirty="0"/>
            </a:lvl1pPr>
          </a:lstStyle>
          <a:p>
            <a:pPr>
              <a:defRPr/>
            </a:pPr>
            <a:fld id="{2B56492E-DACA-40F0-92B2-8B7046BA168E}" type="slidenum">
              <a:rPr lang="zh-CN" altLang="en-US"/>
              <a:pPr>
                <a:defRPr/>
              </a:pPr>
              <a:t>‹#›</a:t>
            </a:fld>
            <a:endParaRPr lang="en-US" altLang="zh-CN"/>
          </a:p>
        </p:txBody>
      </p:sp>
    </p:spTree>
    <p:extLst>
      <p:ext uri="{BB962C8B-B14F-4D97-AF65-F5344CB8AC3E}">
        <p14:creationId xmlns:p14="http://schemas.microsoft.com/office/powerpoint/2010/main" val="3148422197"/>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dirty="0"/>
            </a:lvl1pPr>
          </a:lstStyle>
          <a:p>
            <a:pPr>
              <a:defRPr/>
            </a:pPr>
            <a:fld id="{9BF5D6A4-326A-4019-A996-200DC3185884}" type="slidenum">
              <a:rPr lang="zh-CN" altLang="en-US"/>
              <a:pPr>
                <a:defRPr/>
              </a:pPr>
              <a:t>‹#›</a:t>
            </a:fld>
            <a:endParaRPr lang="en-US" altLang="zh-CN"/>
          </a:p>
        </p:txBody>
      </p:sp>
    </p:spTree>
    <p:extLst>
      <p:ext uri="{BB962C8B-B14F-4D97-AF65-F5344CB8AC3E}">
        <p14:creationId xmlns:p14="http://schemas.microsoft.com/office/powerpoint/2010/main" val="645334482"/>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dirty="0"/>
            </a:lvl1pPr>
          </a:lstStyle>
          <a:p>
            <a:pPr>
              <a:defRPr/>
            </a:pPr>
            <a:fld id="{DFC9CDB4-455B-481A-AC81-0BD6C620221A}" type="slidenum">
              <a:rPr lang="zh-CN" altLang="en-US"/>
              <a:pPr>
                <a:defRPr/>
              </a:pPr>
              <a:t>‹#›</a:t>
            </a:fld>
            <a:endParaRPr lang="en-US" altLang="zh-CN"/>
          </a:p>
        </p:txBody>
      </p:sp>
    </p:spTree>
    <p:extLst>
      <p:ext uri="{BB962C8B-B14F-4D97-AF65-F5344CB8AC3E}">
        <p14:creationId xmlns:p14="http://schemas.microsoft.com/office/powerpoint/2010/main" val="3887394182"/>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dirty="0"/>
            </a:lvl1pPr>
          </a:lstStyle>
          <a:p>
            <a:pPr>
              <a:defRPr/>
            </a:pPr>
            <a:fld id="{881651F4-B955-4BAE-83EB-975EC8CED9BA}" type="slidenum">
              <a:rPr lang="zh-CN" altLang="en-US"/>
              <a:pPr>
                <a:defRPr/>
              </a:pPr>
              <a:t>‹#›</a:t>
            </a:fld>
            <a:endParaRPr lang="en-US" altLang="zh-CN"/>
          </a:p>
        </p:txBody>
      </p:sp>
    </p:spTree>
    <p:extLst>
      <p:ext uri="{BB962C8B-B14F-4D97-AF65-F5344CB8AC3E}">
        <p14:creationId xmlns:p14="http://schemas.microsoft.com/office/powerpoint/2010/main" val="2837583834"/>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dirty="0"/>
            </a:lvl1pPr>
          </a:lstStyle>
          <a:p>
            <a:pPr>
              <a:defRPr/>
            </a:pPr>
            <a:fld id="{2A44CD2D-08F6-4206-BA24-0E6CAEE7B2CA}" type="slidenum">
              <a:rPr lang="zh-CN" altLang="en-US"/>
              <a:pPr>
                <a:defRPr/>
              </a:pPr>
              <a:t>‹#›</a:t>
            </a:fld>
            <a:endParaRPr lang="en-US" altLang="zh-CN"/>
          </a:p>
        </p:txBody>
      </p:sp>
    </p:spTree>
    <p:extLst>
      <p:ext uri="{BB962C8B-B14F-4D97-AF65-F5344CB8AC3E}">
        <p14:creationId xmlns:p14="http://schemas.microsoft.com/office/powerpoint/2010/main" val="4210197726"/>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4294967295"/>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0 w 1000"/>
              <a:gd name="T11" fmla="*/ 0 h 1000"/>
              <a:gd name="T12" fmla="*/ 7958138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886" name="Rectangle 6"/>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buFontTx/>
              <a:buNone/>
              <a:defRPr sz="1200">
                <a:latin typeface="+mn-lt"/>
                <a:ea typeface="宋体" pitchFamily="2" charset="-122"/>
              </a:defRPr>
            </a:lvl1pPr>
          </a:lstStyle>
          <a:p>
            <a:pPr>
              <a:defRPr/>
            </a:pPr>
            <a:endParaRPr lang="en-US" altLang="zh-CN"/>
          </a:p>
        </p:txBody>
      </p:sp>
      <p:sp>
        <p:nvSpPr>
          <p:cNvPr id="1146887" name="Rectangle 7"/>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FontTx/>
              <a:buNone/>
              <a:defRPr sz="1200">
                <a:latin typeface="+mn-lt"/>
                <a:ea typeface="宋体" pitchFamily="2" charset="-122"/>
              </a:defRPr>
            </a:lvl1pPr>
          </a:lstStyle>
          <a:p>
            <a:pPr>
              <a:defRPr/>
            </a:pPr>
            <a:endParaRPr lang="en-US" altLang="zh-CN"/>
          </a:p>
        </p:txBody>
      </p:sp>
      <p:sp>
        <p:nvSpPr>
          <p:cNvPr id="1146888"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 typeface="Arial" panose="020B0604020202020204" pitchFamily="34" charset="0"/>
              <a:buNone/>
              <a:defRPr sz="1200" noProof="1" dirty="0">
                <a:ea typeface="宋体" charset="-122"/>
                <a:cs typeface="+mn-ea"/>
              </a:defRPr>
            </a:lvl1pPr>
          </a:lstStyle>
          <a:p>
            <a:pPr>
              <a:defRPr/>
            </a:pPr>
            <a:fld id="{BDEF4C8D-87DF-4AB1-92DA-25AE012F600B}" type="slidenum">
              <a:rPr lang="zh-CN" altLang="en-US"/>
              <a:pPr>
                <a:defRPr/>
              </a:pPr>
              <a:t>‹#›</a:t>
            </a:fld>
            <a:endParaRPr lang="en-US" altLang="zh-CN">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ransition spd="med">
    <p:random/>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jpeg"/><Relationship Id="rId7" Type="http://schemas.openxmlformats.org/officeDocument/2006/relationships/image" Target="../media/image49.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48.jpeg"/><Relationship Id="rId5" Type="http://schemas.openxmlformats.org/officeDocument/2006/relationships/image" Target="../media/image47.jpe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jpeg"/></Relationships>
</file>

<file path=ppt/slides/_rels/slide41.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6.emf"/><Relationship Id="rId5" Type="http://schemas.openxmlformats.org/officeDocument/2006/relationships/oleObject" Target="../embeddings/Microsoft_Word_97_-_2003___1.doc"/><Relationship Id="rId4"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3" Type="http://schemas.openxmlformats.org/officeDocument/2006/relationships/image" Target="../media/image20.jpeg"/><Relationship Id="rId18" Type="http://schemas.openxmlformats.org/officeDocument/2006/relationships/image" Target="../media/image25.png"/><Relationship Id="rId26" Type="http://schemas.openxmlformats.org/officeDocument/2006/relationships/image" Target="../media/image33.jpeg"/><Relationship Id="rId3" Type="http://schemas.openxmlformats.org/officeDocument/2006/relationships/image" Target="../media/image10.jpeg"/><Relationship Id="rId21" Type="http://schemas.openxmlformats.org/officeDocument/2006/relationships/image" Target="../media/image28.png"/><Relationship Id="rId34" Type="http://schemas.openxmlformats.org/officeDocument/2006/relationships/image" Target="../media/image41.jpeg"/><Relationship Id="rId7" Type="http://schemas.openxmlformats.org/officeDocument/2006/relationships/image" Target="../media/image14.jpeg"/><Relationship Id="rId12" Type="http://schemas.openxmlformats.org/officeDocument/2006/relationships/image" Target="../media/image19.jpeg"/><Relationship Id="rId17" Type="http://schemas.openxmlformats.org/officeDocument/2006/relationships/image" Target="../media/image24.wmf"/><Relationship Id="rId25" Type="http://schemas.openxmlformats.org/officeDocument/2006/relationships/image" Target="../media/image32.png"/><Relationship Id="rId33" Type="http://schemas.openxmlformats.org/officeDocument/2006/relationships/image" Target="../media/image40.wmf"/><Relationship Id="rId2" Type="http://schemas.openxmlformats.org/officeDocument/2006/relationships/notesSlide" Target="../notesSlides/notesSlide7.xml"/><Relationship Id="rId16" Type="http://schemas.openxmlformats.org/officeDocument/2006/relationships/image" Target="../media/image23.wmf"/><Relationship Id="rId20" Type="http://schemas.openxmlformats.org/officeDocument/2006/relationships/image" Target="../media/image27.png"/><Relationship Id="rId29" Type="http://schemas.openxmlformats.org/officeDocument/2006/relationships/image" Target="../media/image36.jpeg"/><Relationship Id="rId1" Type="http://schemas.openxmlformats.org/officeDocument/2006/relationships/slideLayout" Target="../slideLayouts/slideLayout7.xml"/><Relationship Id="rId6" Type="http://schemas.openxmlformats.org/officeDocument/2006/relationships/image" Target="../media/image13.jpeg"/><Relationship Id="rId11" Type="http://schemas.openxmlformats.org/officeDocument/2006/relationships/image" Target="../media/image18.png"/><Relationship Id="rId24" Type="http://schemas.openxmlformats.org/officeDocument/2006/relationships/image" Target="../media/image31.jpeg"/><Relationship Id="rId32" Type="http://schemas.openxmlformats.org/officeDocument/2006/relationships/image" Target="../media/image39.png"/><Relationship Id="rId5" Type="http://schemas.openxmlformats.org/officeDocument/2006/relationships/image" Target="../media/image12.png"/><Relationship Id="rId15" Type="http://schemas.openxmlformats.org/officeDocument/2006/relationships/image" Target="../media/image22.wmf"/><Relationship Id="rId23" Type="http://schemas.openxmlformats.org/officeDocument/2006/relationships/image" Target="../media/image30.png"/><Relationship Id="rId28" Type="http://schemas.openxmlformats.org/officeDocument/2006/relationships/image" Target="../media/image35.jpeg"/><Relationship Id="rId36" Type="http://schemas.openxmlformats.org/officeDocument/2006/relationships/image" Target="../media/image43.wmf"/><Relationship Id="rId10" Type="http://schemas.openxmlformats.org/officeDocument/2006/relationships/image" Target="../media/image17.png"/><Relationship Id="rId19" Type="http://schemas.openxmlformats.org/officeDocument/2006/relationships/image" Target="../media/image26.png"/><Relationship Id="rId31" Type="http://schemas.openxmlformats.org/officeDocument/2006/relationships/image" Target="../media/image38.wmf"/><Relationship Id="rId4" Type="http://schemas.openxmlformats.org/officeDocument/2006/relationships/image" Target="../media/image11.wmf"/><Relationship Id="rId9" Type="http://schemas.openxmlformats.org/officeDocument/2006/relationships/image" Target="../media/image16.png"/><Relationship Id="rId14" Type="http://schemas.openxmlformats.org/officeDocument/2006/relationships/image" Target="../media/image21.wmf"/><Relationship Id="rId22" Type="http://schemas.openxmlformats.org/officeDocument/2006/relationships/image" Target="../media/image29.png"/><Relationship Id="rId27" Type="http://schemas.openxmlformats.org/officeDocument/2006/relationships/image" Target="../media/image34.wmf"/><Relationship Id="rId30" Type="http://schemas.openxmlformats.org/officeDocument/2006/relationships/image" Target="../media/image37.jpeg"/><Relationship Id="rId35" Type="http://schemas.openxmlformats.org/officeDocument/2006/relationships/image" Target="../media/image42.png"/><Relationship Id="rId8"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3"/>
          <p:cNvSpPr>
            <a:spLocks noGrp="1" noChangeArrowheads="1"/>
          </p:cNvSpPr>
          <p:nvPr>
            <p:ph type="ctrTitle"/>
          </p:nvPr>
        </p:nvSpPr>
        <p:spPr>
          <a:xfrm>
            <a:off x="1785938" y="1214438"/>
            <a:ext cx="6672262" cy="1470025"/>
          </a:xfrm>
        </p:spPr>
        <p:txBody>
          <a:bodyPr/>
          <a:lstStyle/>
          <a:p>
            <a:pPr eaLnBrk="1" hangingPunct="1"/>
            <a:r>
              <a:rPr lang="en-US" altLang="zh-CN" dirty="0" smtClean="0"/>
              <a:t>IPV6</a:t>
            </a:r>
            <a:endParaRPr lang="zh-CN" altLang="en-US" dirty="0" smtClean="0"/>
          </a:p>
        </p:txBody>
      </p:sp>
      <p:pic>
        <p:nvPicPr>
          <p:cNvPr id="16387" name="Picture 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5250" y="5286375"/>
            <a:ext cx="10795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dirty="0"/>
              <a:t>IPV6</a:t>
            </a:r>
            <a:endParaRPr lang="zh-CN" altLang="en-US" dirty="0" smtClean="0"/>
          </a:p>
        </p:txBody>
      </p:sp>
      <p:sp>
        <p:nvSpPr>
          <p:cNvPr id="18435" name="Rectangle 3"/>
          <p:cNvSpPr>
            <a:spLocks noGrp="1" noChangeArrowheads="1"/>
          </p:cNvSpPr>
          <p:nvPr>
            <p:ph idx="1"/>
          </p:nvPr>
        </p:nvSpPr>
        <p:spPr>
          <a:xfrm>
            <a:off x="179512" y="1844675"/>
            <a:ext cx="8964488" cy="4114800"/>
          </a:xfrm>
        </p:spPr>
        <p:txBody>
          <a:bodyPr/>
          <a:lstStyle/>
          <a:p>
            <a:pPr>
              <a:lnSpc>
                <a:spcPct val="120000"/>
              </a:lnSpc>
            </a:pPr>
            <a:r>
              <a:rPr lang="zh-CN" altLang="en-US" sz="2800" dirty="0"/>
              <a:t>概述</a:t>
            </a:r>
            <a:endParaRPr lang="en-US" altLang="zh-CN" sz="2800" dirty="0">
              <a:sym typeface="+mn-ea"/>
            </a:endParaRPr>
          </a:p>
          <a:p>
            <a:pPr marL="0" indent="0">
              <a:buNone/>
            </a:pPr>
            <a:endParaRPr lang="en-US" altLang="zh-CN" sz="2800" dirty="0">
              <a:solidFill>
                <a:srgbClr val="FF0000"/>
              </a:solidFill>
            </a:endParaRPr>
          </a:p>
          <a:p>
            <a:pPr eaLnBrk="1" hangingPunct="1">
              <a:lnSpc>
                <a:spcPct val="120000"/>
              </a:lnSpc>
            </a:pPr>
            <a:r>
              <a:rPr lang="en-US" altLang="zh-CN" sz="2600" dirty="0">
                <a:solidFill>
                  <a:srgbClr val="FF0000"/>
                </a:solidFill>
                <a:latin typeface="+mj-ea"/>
                <a:ea typeface="+mj-ea"/>
              </a:rPr>
              <a:t>IPV6</a:t>
            </a:r>
            <a:r>
              <a:rPr lang="zh-CN" altLang="en-US" sz="2600" dirty="0">
                <a:solidFill>
                  <a:srgbClr val="FF0000"/>
                </a:solidFill>
                <a:latin typeface="+mj-ea"/>
                <a:ea typeface="+mj-ea"/>
              </a:rPr>
              <a:t>地址规范</a:t>
            </a:r>
            <a:endParaRPr lang="en-US" altLang="zh-CN" sz="2600" dirty="0">
              <a:solidFill>
                <a:srgbClr val="FF0000"/>
              </a:solidFill>
              <a:latin typeface="+mj-ea"/>
              <a:ea typeface="+mj-ea"/>
            </a:endParaRPr>
          </a:p>
          <a:p>
            <a:endParaRPr lang="en-US" altLang="zh-CN" sz="2800" dirty="0"/>
          </a:p>
          <a:p>
            <a:r>
              <a:rPr lang="en-US" altLang="zh-CN" sz="2800" dirty="0"/>
              <a:t>IPV6</a:t>
            </a:r>
            <a:r>
              <a:rPr lang="zh-CN" altLang="en-US" sz="2800" dirty="0" smtClean="0"/>
              <a:t>报文</a:t>
            </a:r>
            <a:endParaRPr lang="en-US" altLang="zh-CN" sz="2800" dirty="0" smtClean="0"/>
          </a:p>
          <a:p>
            <a:endParaRPr lang="en-US" altLang="zh-CN" sz="2800" dirty="0"/>
          </a:p>
          <a:p>
            <a:r>
              <a:rPr lang="en-US" altLang="zh-CN" sz="2800" dirty="0"/>
              <a:t>IPV6/IPV4</a:t>
            </a:r>
            <a:r>
              <a:rPr lang="zh-CN" altLang="en-US" sz="2800" dirty="0"/>
              <a:t>过渡</a:t>
            </a:r>
            <a:r>
              <a:rPr lang="zh-CN" altLang="en-US" sz="2800" dirty="0" smtClean="0"/>
              <a:t>方法</a:t>
            </a:r>
            <a:endParaRPr lang="en-US" altLang="zh-CN" sz="2800" dirty="0"/>
          </a:p>
        </p:txBody>
      </p:sp>
    </p:spTree>
    <p:extLst>
      <p:ext uri="{BB962C8B-B14F-4D97-AF65-F5344CB8AC3E}">
        <p14:creationId xmlns:p14="http://schemas.microsoft.com/office/powerpoint/2010/main" val="35973664"/>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r>
              <a:rPr lang="zh-CN" altLang="en-US" dirty="0"/>
              <a:t>冒号十六进制记法</a:t>
            </a:r>
            <a:br>
              <a:rPr lang="zh-CN" altLang="en-US" dirty="0"/>
            </a:br>
            <a:r>
              <a:rPr lang="en-US" altLang="zh-CN" sz="4000" dirty="0"/>
              <a:t>(colon hexadecimal notation)</a:t>
            </a:r>
            <a:r>
              <a:rPr lang="en-US" altLang="zh-CN" dirty="0"/>
              <a:t> </a:t>
            </a:r>
          </a:p>
        </p:txBody>
      </p:sp>
      <p:sp>
        <p:nvSpPr>
          <p:cNvPr id="655363" name="Rectangle 3"/>
          <p:cNvSpPr>
            <a:spLocks noGrp="1" noChangeArrowheads="1"/>
          </p:cNvSpPr>
          <p:nvPr>
            <p:ph type="body" idx="1"/>
          </p:nvPr>
        </p:nvSpPr>
        <p:spPr>
          <a:xfrm>
            <a:off x="179512" y="1978025"/>
            <a:ext cx="8635876" cy="4114800"/>
          </a:xfrm>
        </p:spPr>
        <p:txBody>
          <a:bodyPr/>
          <a:lstStyle/>
          <a:p>
            <a:r>
              <a:rPr lang="zh-CN" altLang="en-US" sz="2400" dirty="0"/>
              <a:t>每个 </a:t>
            </a:r>
            <a:r>
              <a:rPr lang="en-US" altLang="zh-CN" sz="2400" dirty="0"/>
              <a:t>16 </a:t>
            </a:r>
            <a:r>
              <a:rPr lang="zh-CN" altLang="en-US" sz="2400" dirty="0"/>
              <a:t>位的值用十六进制值表示，各值之间用冒号</a:t>
            </a:r>
            <a:r>
              <a:rPr lang="zh-CN" altLang="en-US" sz="2400" dirty="0" smtClean="0"/>
              <a:t>分隔</a:t>
            </a:r>
            <a:endParaRPr lang="zh-CN" altLang="en-US" sz="2400" dirty="0"/>
          </a:p>
          <a:p>
            <a:pPr>
              <a:buFont typeface="Wingdings" panose="05000000000000000000" pitchFamily="2" charset="2"/>
              <a:buNone/>
            </a:pPr>
            <a:r>
              <a:rPr lang="en-US" altLang="zh-CN" sz="2400" dirty="0" smtClean="0"/>
              <a:t>    68E6:8C64:FFFF:FFFF:0:1180:960A:FFFF</a:t>
            </a:r>
            <a:endParaRPr lang="en-US" altLang="zh-CN" sz="2400" dirty="0"/>
          </a:p>
          <a:p>
            <a:r>
              <a:rPr lang="zh-CN" altLang="en-US" sz="2400" dirty="0"/>
              <a:t>零压缩</a:t>
            </a:r>
            <a:r>
              <a:rPr lang="en-US" altLang="zh-CN" sz="2400" dirty="0"/>
              <a:t>(zero compression</a:t>
            </a:r>
            <a:r>
              <a:rPr lang="en-US" altLang="zh-CN" sz="2400" dirty="0" smtClean="0"/>
              <a:t>)</a:t>
            </a:r>
            <a:endParaRPr lang="en-US" altLang="zh-CN" sz="2000"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75" y="3501008"/>
            <a:ext cx="8001000"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35794010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642329" y="260648"/>
            <a:ext cx="7165975" cy="1198463"/>
          </a:xfrm>
        </p:spPr>
        <p:txBody>
          <a:bodyPr/>
          <a:lstStyle/>
          <a:p>
            <a:r>
              <a:rPr lang="zh-CN" altLang="en-US" dirty="0"/>
              <a:t>点分十进制记法的后缀 </a:t>
            </a:r>
          </a:p>
        </p:txBody>
      </p:sp>
      <p:sp>
        <p:nvSpPr>
          <p:cNvPr id="656387" name="Rectangle 3"/>
          <p:cNvSpPr>
            <a:spLocks noGrp="1" noChangeArrowheads="1"/>
          </p:cNvSpPr>
          <p:nvPr>
            <p:ph type="body" idx="1"/>
          </p:nvPr>
        </p:nvSpPr>
        <p:spPr>
          <a:xfrm>
            <a:off x="251520" y="1772816"/>
            <a:ext cx="8892480" cy="4114800"/>
          </a:xfrm>
        </p:spPr>
        <p:txBody>
          <a:bodyPr/>
          <a:lstStyle/>
          <a:p>
            <a:r>
              <a:rPr lang="en-US" altLang="zh-CN" sz="2400" dirty="0" smtClean="0"/>
              <a:t>CIDR </a:t>
            </a:r>
            <a:r>
              <a:rPr lang="zh-CN" altLang="en-US" sz="2400" dirty="0"/>
              <a:t>的斜线表示法仍然</a:t>
            </a:r>
            <a:r>
              <a:rPr lang="zh-CN" altLang="en-US" sz="2400" dirty="0" smtClean="0"/>
              <a:t>可用</a:t>
            </a:r>
            <a:endParaRPr lang="zh-CN" altLang="en-US" sz="2400" dirty="0"/>
          </a:p>
          <a:p>
            <a:r>
              <a:rPr lang="en-US" altLang="zh-CN" sz="2400" dirty="0"/>
              <a:t>60 </a:t>
            </a:r>
            <a:r>
              <a:rPr lang="zh-CN" altLang="en-US" sz="2400" dirty="0"/>
              <a:t>位的前缀 </a:t>
            </a:r>
            <a:r>
              <a:rPr lang="en-US" altLang="zh-CN" sz="2400" dirty="0"/>
              <a:t>12AB00000000CD3 </a:t>
            </a:r>
            <a:r>
              <a:rPr lang="zh-CN" altLang="en-US" sz="2400" dirty="0"/>
              <a:t>可记为</a:t>
            </a:r>
            <a:r>
              <a:rPr lang="zh-CN" altLang="en-US" sz="2400" dirty="0" smtClean="0"/>
              <a:t>：   </a:t>
            </a:r>
            <a:r>
              <a:rPr lang="en-US" altLang="zh-CN" sz="2400" dirty="0" smtClean="0"/>
              <a:t>12AB:0000:0000:CD30:0000:0000:0000:0000/60</a:t>
            </a:r>
            <a:endParaRPr lang="en-US" altLang="zh-CN" sz="2400" dirty="0"/>
          </a:p>
          <a:p>
            <a:pPr>
              <a:buFont typeface="Wingdings" panose="05000000000000000000" pitchFamily="2" charset="2"/>
              <a:buNone/>
            </a:pPr>
            <a:r>
              <a:rPr lang="en-US" altLang="zh-CN" sz="2400" dirty="0" smtClean="0"/>
              <a:t>	</a:t>
            </a:r>
            <a:r>
              <a:rPr lang="zh-CN" altLang="en-US" sz="2400" dirty="0" smtClean="0"/>
              <a:t>或</a:t>
            </a:r>
            <a:r>
              <a:rPr lang="en-US" altLang="zh-CN" sz="2400" dirty="0"/>
              <a:t>	12AB::CD30:0:0:0:0/60</a:t>
            </a:r>
          </a:p>
          <a:p>
            <a:pPr>
              <a:buFont typeface="Wingdings" panose="05000000000000000000" pitchFamily="2" charset="2"/>
              <a:buNone/>
            </a:pPr>
            <a:r>
              <a:rPr lang="en-US" altLang="zh-CN" sz="2400" dirty="0"/>
              <a:t>	</a:t>
            </a:r>
            <a:r>
              <a:rPr lang="zh-CN" altLang="en-US" sz="2400" dirty="0" smtClean="0"/>
              <a:t>或</a:t>
            </a:r>
            <a:r>
              <a:rPr lang="en-US" altLang="zh-CN" sz="2400" dirty="0"/>
              <a:t>	12AB:0:0:CD30::/60   </a:t>
            </a:r>
            <a:endParaRPr lang="en-US" altLang="zh-CN" sz="2400" dirty="0" smtClean="0"/>
          </a:p>
          <a:p>
            <a:pPr>
              <a:buFont typeface="Wingdings" panose="05000000000000000000" pitchFamily="2" charset="2"/>
              <a:buNone/>
            </a:pPr>
            <a:r>
              <a:rPr lang="en-US" altLang="zh-CN" sz="2400" dirty="0"/>
              <a:t> </a:t>
            </a:r>
            <a:r>
              <a:rPr lang="en-US" altLang="zh-CN" sz="2400" dirty="0" smtClean="0"/>
              <a:t>   </a:t>
            </a:r>
            <a:r>
              <a:rPr lang="zh-CN" altLang="en-US" sz="2400" dirty="0" smtClean="0"/>
              <a:t>但不可记为：</a:t>
            </a:r>
            <a:endParaRPr lang="en-US" altLang="zh-CN" sz="2400" dirty="0" smtClean="0"/>
          </a:p>
          <a:p>
            <a:pPr>
              <a:buNone/>
            </a:pPr>
            <a:r>
              <a:rPr lang="en-US" altLang="zh-CN" sz="2400" dirty="0" smtClean="0"/>
              <a:t>	12AB:0:0:CD30/60 </a:t>
            </a:r>
            <a:r>
              <a:rPr lang="zh-CN" altLang="en-US" sz="2400" dirty="0" smtClean="0"/>
              <a:t>或 </a:t>
            </a:r>
            <a:r>
              <a:rPr lang="en-US" altLang="zh-CN" sz="2400" dirty="0" smtClean="0"/>
              <a:t>12AB</a:t>
            </a:r>
            <a:r>
              <a:rPr lang="en-US" altLang="zh-CN" sz="2400" dirty="0"/>
              <a:t>::</a:t>
            </a:r>
            <a:r>
              <a:rPr lang="en-US" altLang="zh-CN" sz="2400" dirty="0" smtClean="0"/>
              <a:t>CD30/60</a:t>
            </a:r>
            <a:endParaRPr lang="en-US" altLang="zh-CN" sz="2400" dirty="0"/>
          </a:p>
        </p:txBody>
      </p:sp>
    </p:spTree>
    <p:extLst>
      <p:ext uri="{BB962C8B-B14F-4D97-AF65-F5344CB8AC3E}">
        <p14:creationId xmlns:p14="http://schemas.microsoft.com/office/powerpoint/2010/main" val="365838597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638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638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638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638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a:lstStyle/>
          <a:p>
            <a:r>
              <a:rPr lang="zh-CN" altLang="en-US" dirty="0" smtClean="0"/>
              <a:t>特殊</a:t>
            </a:r>
            <a:r>
              <a:rPr lang="zh-CN" altLang="en-US" dirty="0"/>
              <a:t>地址 </a:t>
            </a:r>
          </a:p>
        </p:txBody>
      </p:sp>
      <p:sp>
        <p:nvSpPr>
          <p:cNvPr id="949251" name="Rectangle 3"/>
          <p:cNvSpPr>
            <a:spLocks noGrp="1" noChangeArrowheads="1"/>
          </p:cNvSpPr>
          <p:nvPr>
            <p:ph type="body" idx="1"/>
          </p:nvPr>
        </p:nvSpPr>
        <p:spPr>
          <a:xfrm>
            <a:off x="251520" y="1825625"/>
            <a:ext cx="8566410" cy="4114800"/>
          </a:xfrm>
        </p:spPr>
        <p:txBody>
          <a:bodyPr/>
          <a:lstStyle/>
          <a:p>
            <a:r>
              <a:rPr lang="zh-CN" altLang="en-US" sz="2800" dirty="0"/>
              <a:t>未指明地址    </a:t>
            </a:r>
            <a:endParaRPr lang="en-US" altLang="zh-CN" sz="2800" dirty="0" smtClean="0"/>
          </a:p>
          <a:p>
            <a:pPr lvl="1"/>
            <a:r>
              <a:rPr lang="en-US" altLang="zh-CN" sz="2400" dirty="0" smtClean="0"/>
              <a:t>16 </a:t>
            </a:r>
            <a:r>
              <a:rPr lang="zh-CN" altLang="en-US" sz="2400" dirty="0"/>
              <a:t>字节的全 </a:t>
            </a:r>
            <a:r>
              <a:rPr lang="en-US" altLang="zh-CN" sz="2400" dirty="0"/>
              <a:t>0 </a:t>
            </a:r>
            <a:r>
              <a:rPr lang="zh-CN" altLang="en-US" sz="2400" dirty="0"/>
              <a:t>地址，可缩写为两个冒号“</a:t>
            </a:r>
            <a:r>
              <a:rPr lang="en-US" altLang="zh-CN" sz="2400" dirty="0" smtClean="0"/>
              <a:t>::”</a:t>
            </a:r>
          </a:p>
          <a:p>
            <a:pPr lvl="1"/>
            <a:r>
              <a:rPr lang="zh-CN" altLang="en-US" sz="2400" dirty="0" smtClean="0"/>
              <a:t>这个</a:t>
            </a:r>
            <a:r>
              <a:rPr lang="zh-CN" altLang="en-US" sz="2400" dirty="0"/>
              <a:t>地址只能为还没有配置到一个标准的 </a:t>
            </a:r>
            <a:r>
              <a:rPr lang="en-US" altLang="zh-CN" sz="2400" dirty="0"/>
              <a:t>IP </a:t>
            </a:r>
            <a:r>
              <a:rPr lang="zh-CN" altLang="en-US" sz="2400" dirty="0"/>
              <a:t>地址的主机当作源地址</a:t>
            </a:r>
            <a:r>
              <a:rPr lang="zh-CN" altLang="en-US" sz="2400" dirty="0" smtClean="0"/>
              <a:t>使用</a:t>
            </a:r>
            <a:endParaRPr lang="zh-CN" altLang="en-US" sz="2400" dirty="0"/>
          </a:p>
          <a:p>
            <a:r>
              <a:rPr lang="zh-CN" altLang="en-US" sz="2800" dirty="0"/>
              <a:t>环回</a:t>
            </a:r>
            <a:r>
              <a:rPr lang="zh-CN" altLang="en-US" sz="2800" dirty="0" smtClean="0"/>
              <a:t>地址： </a:t>
            </a:r>
            <a:r>
              <a:rPr lang="en-US" altLang="zh-CN" sz="2800" dirty="0"/>
              <a:t>0:0:0:0:0:0:0:1</a:t>
            </a:r>
            <a:r>
              <a:rPr lang="zh-CN" altLang="en-US" sz="2800" dirty="0"/>
              <a:t>（记为 </a:t>
            </a:r>
            <a:r>
              <a:rPr lang="en-US" altLang="zh-CN" sz="2800" dirty="0"/>
              <a:t>::1</a:t>
            </a:r>
            <a:r>
              <a:rPr lang="zh-CN" altLang="en-US" sz="2800" dirty="0" smtClean="0"/>
              <a:t>）</a:t>
            </a:r>
            <a:endParaRPr lang="zh-CN" altLang="en-US" sz="2800" dirty="0"/>
          </a:p>
          <a:p>
            <a:r>
              <a:rPr lang="zh-CN" altLang="en-US" sz="2800" dirty="0"/>
              <a:t>基于 </a:t>
            </a:r>
            <a:r>
              <a:rPr lang="en-US" altLang="zh-CN" sz="2800" dirty="0"/>
              <a:t>IPv4 </a:t>
            </a:r>
            <a:r>
              <a:rPr lang="zh-CN" altLang="en-US" sz="2800" dirty="0"/>
              <a:t>的地址    </a:t>
            </a:r>
            <a:endParaRPr lang="en-US" altLang="zh-CN" sz="2800" dirty="0" smtClean="0"/>
          </a:p>
          <a:p>
            <a:pPr lvl="1"/>
            <a:r>
              <a:rPr lang="zh-CN" altLang="en-US" sz="2400" dirty="0" smtClean="0"/>
              <a:t>前缀</a:t>
            </a:r>
            <a:r>
              <a:rPr lang="zh-CN" altLang="en-US" sz="2400" dirty="0"/>
              <a:t>为 </a:t>
            </a:r>
            <a:r>
              <a:rPr lang="en-US" altLang="zh-CN" sz="2400" dirty="0"/>
              <a:t>0000 0000 </a:t>
            </a:r>
            <a:r>
              <a:rPr lang="zh-CN" altLang="en-US" sz="2400" dirty="0"/>
              <a:t>保留一小部分</a:t>
            </a:r>
            <a:r>
              <a:rPr lang="zh-CN" altLang="en-US" sz="2400" dirty="0" smtClean="0"/>
              <a:t>地址与 </a:t>
            </a:r>
            <a:r>
              <a:rPr lang="en-US" altLang="zh-CN" sz="2400" dirty="0"/>
              <a:t>IPv4 </a:t>
            </a:r>
            <a:r>
              <a:rPr lang="zh-CN" altLang="en-US" sz="2400" dirty="0" smtClean="0"/>
              <a:t>兼容</a:t>
            </a:r>
            <a:endParaRPr lang="en-US" altLang="zh-CN" sz="2400" dirty="0" smtClean="0"/>
          </a:p>
          <a:p>
            <a:pPr lvl="1"/>
            <a:r>
              <a:rPr lang="en-US" altLang="zh-CN" sz="2400" dirty="0" smtClean="0"/>
              <a:t>IPv4</a:t>
            </a:r>
            <a:r>
              <a:rPr lang="zh-CN" altLang="en-US" sz="2400" dirty="0" smtClean="0"/>
              <a:t>与</a:t>
            </a:r>
            <a:r>
              <a:rPr lang="en-US" altLang="zh-CN" sz="2400" dirty="0" smtClean="0"/>
              <a:t>IPv6 </a:t>
            </a:r>
            <a:r>
              <a:rPr lang="zh-CN" altLang="en-US" sz="2400" dirty="0" smtClean="0"/>
              <a:t>同时存在时，有结点不支持</a:t>
            </a:r>
            <a:r>
              <a:rPr lang="en-US" altLang="zh-CN" sz="2400" dirty="0" smtClean="0"/>
              <a:t>IPv6</a:t>
            </a:r>
            <a:endParaRPr lang="zh-CN" altLang="en-US" sz="2400" dirty="0"/>
          </a:p>
          <a:p>
            <a:r>
              <a:rPr lang="zh-CN" altLang="en-US" sz="2800" dirty="0"/>
              <a:t>本地链路单播地址   </a:t>
            </a:r>
          </a:p>
        </p:txBody>
      </p:sp>
    </p:spTree>
    <p:extLst>
      <p:ext uri="{BB962C8B-B14F-4D97-AF65-F5344CB8AC3E}">
        <p14:creationId xmlns:p14="http://schemas.microsoft.com/office/powerpoint/2010/main" val="1919475351"/>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539552" y="620688"/>
            <a:ext cx="8001000" cy="828129"/>
          </a:xfrm>
        </p:spPr>
        <p:txBody>
          <a:bodyPr/>
          <a:lstStyle/>
          <a:p>
            <a:r>
              <a:rPr lang="en-US" altLang="zh-CN" sz="3200" dirty="0"/>
              <a:t>IPv6</a:t>
            </a:r>
            <a:r>
              <a:rPr lang="zh-CN" altLang="en-US" sz="3200" dirty="0" smtClean="0"/>
              <a:t>地址类型</a:t>
            </a:r>
            <a:endParaRPr lang="zh-CN" altLang="en-US" dirty="0"/>
          </a:p>
        </p:txBody>
      </p:sp>
      <p:sp>
        <p:nvSpPr>
          <p:cNvPr id="653315" name="Rectangle 3"/>
          <p:cNvSpPr>
            <a:spLocks noGrp="1" noChangeArrowheads="1"/>
          </p:cNvSpPr>
          <p:nvPr>
            <p:ph type="body" idx="1"/>
          </p:nvPr>
        </p:nvSpPr>
        <p:spPr>
          <a:xfrm>
            <a:off x="107504" y="1805282"/>
            <a:ext cx="8707810" cy="4114800"/>
          </a:xfrm>
        </p:spPr>
        <p:txBody>
          <a:bodyPr/>
          <a:lstStyle/>
          <a:p>
            <a:pPr>
              <a:lnSpc>
                <a:spcPct val="105000"/>
              </a:lnSpc>
            </a:pPr>
            <a:r>
              <a:rPr lang="zh-CN" altLang="en-US" dirty="0"/>
              <a:t>单播</a:t>
            </a:r>
            <a:r>
              <a:rPr lang="en-US" altLang="zh-CN" dirty="0"/>
              <a:t>(unicast)     </a:t>
            </a:r>
            <a:endParaRPr lang="en-US" altLang="zh-CN" dirty="0" smtClean="0"/>
          </a:p>
          <a:p>
            <a:pPr lvl="1">
              <a:lnSpc>
                <a:spcPct val="105000"/>
              </a:lnSpc>
            </a:pPr>
            <a:r>
              <a:rPr lang="zh-CN" altLang="en-US" dirty="0" smtClean="0"/>
              <a:t>传统</a:t>
            </a:r>
            <a:r>
              <a:rPr lang="zh-CN" altLang="en-US" dirty="0"/>
              <a:t>的点对点</a:t>
            </a:r>
            <a:r>
              <a:rPr lang="zh-CN" altLang="en-US" dirty="0" smtClean="0"/>
              <a:t>通信</a:t>
            </a:r>
            <a:endParaRPr lang="zh-CN" altLang="en-US" dirty="0"/>
          </a:p>
          <a:p>
            <a:pPr>
              <a:lnSpc>
                <a:spcPct val="105000"/>
              </a:lnSpc>
            </a:pPr>
            <a:r>
              <a:rPr lang="zh-CN" altLang="en-US" dirty="0"/>
              <a:t>多播</a:t>
            </a:r>
            <a:r>
              <a:rPr lang="en-US" altLang="zh-CN" dirty="0"/>
              <a:t>(multicast)   </a:t>
            </a:r>
          </a:p>
          <a:p>
            <a:pPr lvl="1">
              <a:lnSpc>
                <a:spcPct val="105000"/>
              </a:lnSpc>
            </a:pPr>
            <a:r>
              <a:rPr lang="en-US" altLang="zh-CN" dirty="0"/>
              <a:t>	</a:t>
            </a:r>
            <a:r>
              <a:rPr lang="zh-CN" altLang="en-US" dirty="0"/>
              <a:t>一点对多点的</a:t>
            </a:r>
            <a:r>
              <a:rPr lang="zh-CN" altLang="en-US" dirty="0" smtClean="0"/>
              <a:t>通信</a:t>
            </a:r>
            <a:endParaRPr lang="zh-CN" altLang="en-US" dirty="0"/>
          </a:p>
          <a:p>
            <a:pPr>
              <a:lnSpc>
                <a:spcPct val="105000"/>
              </a:lnSpc>
            </a:pPr>
            <a:r>
              <a:rPr lang="zh-CN" altLang="en-US" dirty="0"/>
              <a:t>任播</a:t>
            </a:r>
            <a:r>
              <a:rPr lang="en-US" altLang="zh-CN" dirty="0"/>
              <a:t>(</a:t>
            </a:r>
            <a:r>
              <a:rPr lang="en-US" altLang="zh-CN" dirty="0" err="1"/>
              <a:t>anycast</a:t>
            </a:r>
            <a:r>
              <a:rPr lang="en-US" altLang="zh-CN" dirty="0"/>
              <a:t>)    </a:t>
            </a:r>
            <a:endParaRPr lang="en-US" altLang="zh-CN" dirty="0" smtClean="0"/>
          </a:p>
          <a:p>
            <a:pPr lvl="1">
              <a:lnSpc>
                <a:spcPct val="105000"/>
              </a:lnSpc>
            </a:pPr>
            <a:r>
              <a:rPr lang="en-US" altLang="zh-CN" dirty="0" smtClean="0"/>
              <a:t>IPv6 </a:t>
            </a:r>
            <a:r>
              <a:rPr lang="zh-CN" altLang="en-US" dirty="0"/>
              <a:t>增加的一种</a:t>
            </a:r>
            <a:r>
              <a:rPr lang="zh-CN" altLang="en-US" dirty="0" smtClean="0"/>
              <a:t>类型</a:t>
            </a:r>
            <a:endParaRPr lang="en-US" altLang="zh-CN" dirty="0" smtClean="0"/>
          </a:p>
          <a:p>
            <a:pPr lvl="1">
              <a:lnSpc>
                <a:spcPct val="105000"/>
              </a:lnSpc>
            </a:pPr>
            <a:r>
              <a:rPr lang="zh-CN" altLang="en-US" dirty="0" smtClean="0"/>
              <a:t>任</a:t>
            </a:r>
            <a:r>
              <a:rPr lang="zh-CN" altLang="en-US" dirty="0"/>
              <a:t>播的目的站是一组计算机，但数据报在交付时只交付其中的一个，通常是距离最近的一</a:t>
            </a:r>
            <a:r>
              <a:rPr lang="zh-CN" altLang="en-US" dirty="0" smtClean="0"/>
              <a:t>个</a:t>
            </a:r>
            <a:endParaRPr lang="zh-CN" altLang="en-US" dirty="0"/>
          </a:p>
        </p:txBody>
      </p:sp>
    </p:spTree>
    <p:extLst>
      <p:ext uri="{BB962C8B-B14F-4D97-AF65-F5344CB8AC3E}">
        <p14:creationId xmlns:p14="http://schemas.microsoft.com/office/powerpoint/2010/main" val="2874822120"/>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r>
              <a:rPr lang="zh-CN" altLang="en-US" dirty="0"/>
              <a:t>结点与接口</a:t>
            </a:r>
          </a:p>
        </p:txBody>
      </p:sp>
      <p:sp>
        <p:nvSpPr>
          <p:cNvPr id="654339" name="Rectangle 3"/>
          <p:cNvSpPr>
            <a:spLocks noGrp="1" noChangeArrowheads="1"/>
          </p:cNvSpPr>
          <p:nvPr>
            <p:ph type="body" idx="1"/>
          </p:nvPr>
        </p:nvSpPr>
        <p:spPr>
          <a:xfrm>
            <a:off x="107504" y="1906588"/>
            <a:ext cx="8707884" cy="4114800"/>
          </a:xfrm>
        </p:spPr>
        <p:txBody>
          <a:bodyPr/>
          <a:lstStyle/>
          <a:p>
            <a:r>
              <a:rPr lang="en-US" altLang="zh-CN" dirty="0"/>
              <a:t>IPv6 </a:t>
            </a:r>
            <a:r>
              <a:rPr lang="zh-CN" altLang="en-US" dirty="0"/>
              <a:t>将实现 </a:t>
            </a:r>
            <a:r>
              <a:rPr lang="en-US" altLang="zh-CN" dirty="0"/>
              <a:t>IPv6 </a:t>
            </a:r>
            <a:r>
              <a:rPr lang="zh-CN" altLang="en-US" dirty="0"/>
              <a:t>的主机和路由器均称为</a:t>
            </a:r>
            <a:r>
              <a:rPr lang="zh-CN" altLang="en-US" dirty="0" smtClean="0">
                <a:solidFill>
                  <a:schemeClr val="hlink"/>
                </a:solidFill>
              </a:rPr>
              <a:t>结点</a:t>
            </a:r>
            <a:endParaRPr lang="zh-CN" altLang="en-US" dirty="0"/>
          </a:p>
          <a:p>
            <a:r>
              <a:rPr lang="en-US" altLang="zh-CN" dirty="0"/>
              <a:t>IPv6 </a:t>
            </a:r>
            <a:r>
              <a:rPr lang="zh-CN" altLang="en-US" dirty="0"/>
              <a:t>地址是分配给结点上面的</a:t>
            </a:r>
            <a:r>
              <a:rPr lang="zh-CN" altLang="en-US" dirty="0" smtClean="0"/>
              <a:t>接口</a:t>
            </a:r>
            <a:endParaRPr lang="zh-CN" altLang="en-US" dirty="0"/>
          </a:p>
          <a:p>
            <a:pPr lvl="1"/>
            <a:r>
              <a:rPr lang="zh-CN" altLang="en-US" dirty="0">
                <a:solidFill>
                  <a:srgbClr val="333399"/>
                </a:solidFill>
                <a:latin typeface="黑体" panose="02010609060101010101" pitchFamily="49" charset="-122"/>
                <a:ea typeface="黑体" panose="02010609060101010101" pitchFamily="49" charset="-122"/>
              </a:rPr>
              <a:t>一个接口可以有多个单播</a:t>
            </a:r>
            <a:r>
              <a:rPr lang="zh-CN" altLang="en-US" dirty="0" smtClean="0">
                <a:solidFill>
                  <a:srgbClr val="333399"/>
                </a:solidFill>
                <a:latin typeface="黑体" panose="02010609060101010101" pitchFamily="49" charset="-122"/>
                <a:ea typeface="黑体" panose="02010609060101010101" pitchFamily="49" charset="-122"/>
              </a:rPr>
              <a:t>地址</a:t>
            </a:r>
            <a:endParaRPr lang="zh-CN" altLang="en-US" dirty="0">
              <a:solidFill>
                <a:srgbClr val="333399"/>
              </a:solidFill>
              <a:latin typeface="黑体" panose="02010609060101010101" pitchFamily="49" charset="-122"/>
              <a:ea typeface="黑体" panose="02010609060101010101" pitchFamily="49" charset="-122"/>
            </a:endParaRPr>
          </a:p>
          <a:p>
            <a:pPr lvl="1"/>
            <a:r>
              <a:rPr lang="zh-CN" altLang="en-US" dirty="0">
                <a:solidFill>
                  <a:srgbClr val="333399"/>
                </a:solidFill>
                <a:latin typeface="黑体" panose="02010609060101010101" pitchFamily="49" charset="-122"/>
                <a:ea typeface="黑体" panose="02010609060101010101" pitchFamily="49" charset="-122"/>
              </a:rPr>
              <a:t>一个结点接口的单播地址可用来唯一地标志该</a:t>
            </a:r>
            <a:r>
              <a:rPr lang="zh-CN" altLang="en-US" dirty="0" smtClean="0">
                <a:solidFill>
                  <a:srgbClr val="333399"/>
                </a:solidFill>
                <a:latin typeface="黑体" panose="02010609060101010101" pitchFamily="49" charset="-122"/>
                <a:ea typeface="黑体" panose="02010609060101010101" pitchFamily="49" charset="-122"/>
              </a:rPr>
              <a:t>结点 </a:t>
            </a:r>
            <a:endParaRPr lang="zh-CN" altLang="en-US" dirty="0">
              <a:solidFill>
                <a:srgbClr val="333399"/>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74060593"/>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612775" y="626269"/>
            <a:ext cx="7092950" cy="911225"/>
          </a:xfrm>
        </p:spPr>
        <p:txBody>
          <a:bodyPr/>
          <a:lstStyle/>
          <a:p>
            <a:r>
              <a:rPr lang="zh-CN" altLang="en-US" dirty="0" smtClean="0"/>
              <a:t>全球</a:t>
            </a:r>
            <a:r>
              <a:rPr lang="zh-CN" altLang="en-US" dirty="0"/>
              <a:t>单播地址的等级结构 </a:t>
            </a:r>
          </a:p>
        </p:txBody>
      </p:sp>
      <p:sp>
        <p:nvSpPr>
          <p:cNvPr id="659459" name="Rectangle 3"/>
          <p:cNvSpPr>
            <a:spLocks noGrp="1" noChangeArrowheads="1"/>
          </p:cNvSpPr>
          <p:nvPr>
            <p:ph type="body" idx="1"/>
          </p:nvPr>
        </p:nvSpPr>
        <p:spPr>
          <a:xfrm>
            <a:off x="179513" y="1989138"/>
            <a:ext cx="9072438" cy="2160587"/>
          </a:xfrm>
        </p:spPr>
        <p:txBody>
          <a:bodyPr/>
          <a:lstStyle/>
          <a:p>
            <a:r>
              <a:rPr lang="en-US" altLang="zh-CN" sz="2800" dirty="0"/>
              <a:t>IPv6 </a:t>
            </a:r>
            <a:r>
              <a:rPr lang="zh-CN" altLang="en-US" sz="2800" dirty="0"/>
              <a:t>扩展了地址的分级概念，</a:t>
            </a:r>
            <a:r>
              <a:rPr lang="zh-CN" altLang="en-US" sz="2800" dirty="0" smtClean="0"/>
              <a:t>使用三</a:t>
            </a:r>
            <a:r>
              <a:rPr lang="zh-CN" altLang="en-US" sz="2800" dirty="0"/>
              <a:t>个</a:t>
            </a:r>
            <a:r>
              <a:rPr lang="zh-CN" altLang="en-US" sz="2800" dirty="0" smtClean="0"/>
              <a:t>等级</a:t>
            </a:r>
            <a:endParaRPr lang="en-US" altLang="zh-CN" sz="2800" dirty="0"/>
          </a:p>
          <a:p>
            <a:pPr lvl="1"/>
            <a:r>
              <a:rPr lang="zh-CN" altLang="en-US" sz="2400" dirty="0" smtClean="0"/>
              <a:t>全球</a:t>
            </a:r>
            <a:r>
              <a:rPr lang="zh-CN" altLang="en-US" sz="2400" dirty="0"/>
              <a:t>路由选择前缀，占 </a:t>
            </a:r>
            <a:r>
              <a:rPr lang="en-US" altLang="zh-CN" sz="2400" dirty="0"/>
              <a:t>48 </a:t>
            </a:r>
            <a:r>
              <a:rPr lang="zh-CN" altLang="en-US" sz="2400" dirty="0" smtClean="0"/>
              <a:t>位</a:t>
            </a:r>
            <a:endParaRPr lang="en-US" altLang="zh-CN" sz="2400" dirty="0"/>
          </a:p>
          <a:p>
            <a:pPr lvl="1"/>
            <a:r>
              <a:rPr lang="zh-CN" altLang="en-US" sz="2400" dirty="0"/>
              <a:t>子网标识符，占</a:t>
            </a:r>
            <a:r>
              <a:rPr lang="en-US" altLang="zh-CN" sz="2400" dirty="0"/>
              <a:t>16 </a:t>
            </a:r>
            <a:r>
              <a:rPr lang="zh-CN" altLang="en-US" sz="2400" dirty="0"/>
              <a:t>位</a:t>
            </a:r>
            <a:endParaRPr lang="en-US" altLang="zh-CN" sz="2400" dirty="0"/>
          </a:p>
          <a:p>
            <a:pPr lvl="1"/>
            <a:r>
              <a:rPr lang="zh-CN" altLang="en-US" sz="2400" dirty="0"/>
              <a:t>接口标识符，占 </a:t>
            </a:r>
            <a:r>
              <a:rPr lang="en-US" altLang="zh-CN" sz="2400" dirty="0"/>
              <a:t>64 </a:t>
            </a:r>
            <a:r>
              <a:rPr lang="zh-CN" altLang="en-US" sz="2400" dirty="0"/>
              <a:t>位</a:t>
            </a:r>
          </a:p>
        </p:txBody>
      </p:sp>
      <p:sp>
        <p:nvSpPr>
          <p:cNvPr id="659498" name="Rectangle 42"/>
          <p:cNvSpPr>
            <a:spLocks noChangeArrowheads="1"/>
          </p:cNvSpPr>
          <p:nvPr/>
        </p:nvSpPr>
        <p:spPr bwMode="auto">
          <a:xfrm>
            <a:off x="1612900" y="4077072"/>
            <a:ext cx="1095375" cy="454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a:solidFill>
                  <a:srgbClr val="333399"/>
                </a:solidFill>
                <a:latin typeface="Times New Roman" panose="02020603050405020304" pitchFamily="18" charset="0"/>
                <a:ea typeface="黑体" panose="02010609060101010101" pitchFamily="49" charset="-122"/>
              </a:rPr>
              <a:t>第一级</a:t>
            </a:r>
          </a:p>
        </p:txBody>
      </p:sp>
      <p:sp>
        <p:nvSpPr>
          <p:cNvPr id="659499" name="Rectangle 43"/>
          <p:cNvSpPr>
            <a:spLocks noChangeArrowheads="1"/>
          </p:cNvSpPr>
          <p:nvPr/>
        </p:nvSpPr>
        <p:spPr bwMode="auto">
          <a:xfrm>
            <a:off x="6445250" y="4077072"/>
            <a:ext cx="1095375" cy="454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a:solidFill>
                  <a:srgbClr val="333399"/>
                </a:solidFill>
                <a:latin typeface="Times New Roman" panose="02020603050405020304" pitchFamily="18" charset="0"/>
                <a:ea typeface="黑体" panose="02010609060101010101" pitchFamily="49" charset="-122"/>
              </a:rPr>
              <a:t>第三级</a:t>
            </a:r>
          </a:p>
        </p:txBody>
      </p:sp>
      <p:sp>
        <p:nvSpPr>
          <p:cNvPr id="659500" name="Rectangle 44"/>
          <p:cNvSpPr>
            <a:spLocks noChangeArrowheads="1"/>
          </p:cNvSpPr>
          <p:nvPr/>
        </p:nvSpPr>
        <p:spPr bwMode="auto">
          <a:xfrm>
            <a:off x="523875" y="4842247"/>
            <a:ext cx="8518525" cy="984250"/>
          </a:xfrm>
          <a:prstGeom prst="rect">
            <a:avLst/>
          </a:prstGeom>
          <a:solidFill>
            <a:srgbClr val="CCECFF"/>
          </a:solidFill>
          <a:ln w="19050">
            <a:solidFill>
              <a:srgbClr val="0000CC"/>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59502" name="Rectangle 46"/>
          <p:cNvSpPr>
            <a:spLocks noChangeArrowheads="1"/>
          </p:cNvSpPr>
          <p:nvPr/>
        </p:nvSpPr>
        <p:spPr bwMode="auto">
          <a:xfrm>
            <a:off x="6000750" y="4967660"/>
            <a:ext cx="17049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a:solidFill>
                  <a:srgbClr val="333399"/>
                </a:solidFill>
                <a:latin typeface="Times New Roman" panose="02020603050405020304" pitchFamily="18" charset="0"/>
                <a:ea typeface="黑体" panose="02010609060101010101" pitchFamily="49" charset="-122"/>
              </a:rPr>
              <a:t>接口标识符</a:t>
            </a:r>
          </a:p>
          <a:p>
            <a:pPr algn="ctr" eaLnBrk="0" hangingPunct="0"/>
            <a:r>
              <a:rPr kumimoji="1" lang="zh-CN" altLang="en-US" sz="2400">
                <a:solidFill>
                  <a:srgbClr val="333399"/>
                </a:solidFill>
                <a:latin typeface="Times New Roman" panose="02020603050405020304" pitchFamily="18" charset="0"/>
                <a:ea typeface="黑体" panose="02010609060101010101" pitchFamily="49" charset="-122"/>
              </a:rPr>
              <a:t>（</a:t>
            </a:r>
            <a:r>
              <a:rPr kumimoji="1" lang="en-US" altLang="zh-CN" sz="2400">
                <a:solidFill>
                  <a:srgbClr val="333399"/>
                </a:solidFill>
                <a:latin typeface="Times New Roman" panose="02020603050405020304" pitchFamily="18" charset="0"/>
                <a:ea typeface="黑体" panose="02010609060101010101" pitchFamily="49" charset="-122"/>
              </a:rPr>
              <a:t>64 </a:t>
            </a:r>
            <a:r>
              <a:rPr kumimoji="1" lang="zh-CN" altLang="en-US" sz="2400">
                <a:solidFill>
                  <a:srgbClr val="333399"/>
                </a:solidFill>
                <a:latin typeface="Times New Roman" panose="02020603050405020304" pitchFamily="18" charset="0"/>
                <a:ea typeface="黑体" panose="02010609060101010101" pitchFamily="49" charset="-122"/>
              </a:rPr>
              <a:t>位）</a:t>
            </a:r>
          </a:p>
        </p:txBody>
      </p:sp>
      <p:sp>
        <p:nvSpPr>
          <p:cNvPr id="659503" name="Rectangle 47"/>
          <p:cNvSpPr>
            <a:spLocks noChangeArrowheads="1"/>
          </p:cNvSpPr>
          <p:nvPr/>
        </p:nvSpPr>
        <p:spPr bwMode="auto">
          <a:xfrm>
            <a:off x="3552825" y="4854947"/>
            <a:ext cx="1476375"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5000"/>
              </a:lnSpc>
            </a:pPr>
            <a:r>
              <a:rPr kumimoji="1" lang="zh-CN" altLang="en-US" sz="2400">
                <a:solidFill>
                  <a:srgbClr val="333399"/>
                </a:solidFill>
                <a:latin typeface="Times New Roman" panose="02020603050405020304" pitchFamily="18" charset="0"/>
                <a:ea typeface="黑体" panose="02010609060101010101" pitchFamily="49" charset="-122"/>
              </a:rPr>
              <a:t>子网</a:t>
            </a:r>
          </a:p>
          <a:p>
            <a:pPr algn="ctr" eaLnBrk="0" hangingPunct="0">
              <a:lnSpc>
                <a:spcPct val="85000"/>
              </a:lnSpc>
            </a:pPr>
            <a:r>
              <a:rPr kumimoji="1" lang="zh-CN" altLang="en-US" sz="2400">
                <a:solidFill>
                  <a:srgbClr val="333399"/>
                </a:solidFill>
                <a:latin typeface="Times New Roman" panose="02020603050405020304" pitchFamily="18" charset="0"/>
                <a:ea typeface="黑体" panose="02010609060101010101" pitchFamily="49" charset="-122"/>
              </a:rPr>
              <a:t>标识符</a:t>
            </a:r>
          </a:p>
          <a:p>
            <a:pPr algn="ctr" eaLnBrk="0" hangingPunct="0">
              <a:lnSpc>
                <a:spcPct val="85000"/>
              </a:lnSpc>
            </a:pPr>
            <a:r>
              <a:rPr kumimoji="1" lang="zh-CN" altLang="en-US" sz="2400">
                <a:solidFill>
                  <a:srgbClr val="333399"/>
                </a:solidFill>
                <a:latin typeface="Times New Roman" panose="02020603050405020304" pitchFamily="18" charset="0"/>
                <a:ea typeface="黑体" panose="02010609060101010101" pitchFamily="49" charset="-122"/>
              </a:rPr>
              <a:t>（</a:t>
            </a:r>
            <a:r>
              <a:rPr kumimoji="1" lang="en-US" altLang="zh-CN" sz="2400">
                <a:solidFill>
                  <a:srgbClr val="333399"/>
                </a:solidFill>
                <a:latin typeface="Times New Roman" panose="02020603050405020304" pitchFamily="18" charset="0"/>
                <a:ea typeface="黑体" panose="02010609060101010101" pitchFamily="49" charset="-122"/>
              </a:rPr>
              <a:t>16 </a:t>
            </a:r>
            <a:r>
              <a:rPr kumimoji="1" lang="zh-CN" altLang="en-US" sz="2400">
                <a:solidFill>
                  <a:srgbClr val="333399"/>
                </a:solidFill>
                <a:latin typeface="Times New Roman" panose="02020603050405020304" pitchFamily="18" charset="0"/>
                <a:ea typeface="黑体" panose="02010609060101010101" pitchFamily="49" charset="-122"/>
              </a:rPr>
              <a:t>位）</a:t>
            </a:r>
          </a:p>
        </p:txBody>
      </p:sp>
      <p:sp>
        <p:nvSpPr>
          <p:cNvPr id="659504" name="Rectangle 48"/>
          <p:cNvSpPr>
            <a:spLocks noChangeArrowheads="1"/>
          </p:cNvSpPr>
          <p:nvPr/>
        </p:nvSpPr>
        <p:spPr bwMode="auto">
          <a:xfrm>
            <a:off x="3705225" y="4077072"/>
            <a:ext cx="10953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a:solidFill>
                  <a:srgbClr val="333399"/>
                </a:solidFill>
                <a:latin typeface="Times New Roman" panose="02020603050405020304" pitchFamily="18" charset="0"/>
                <a:ea typeface="黑体" panose="02010609060101010101" pitchFamily="49" charset="-122"/>
              </a:rPr>
              <a:t>第二级</a:t>
            </a:r>
          </a:p>
        </p:txBody>
      </p:sp>
      <p:sp>
        <p:nvSpPr>
          <p:cNvPr id="659505" name="Rectangle 49"/>
          <p:cNvSpPr>
            <a:spLocks noChangeArrowheads="1"/>
          </p:cNvSpPr>
          <p:nvPr/>
        </p:nvSpPr>
        <p:spPr bwMode="auto">
          <a:xfrm>
            <a:off x="830263" y="4942260"/>
            <a:ext cx="2619375" cy="819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a:solidFill>
                  <a:srgbClr val="333399"/>
                </a:solidFill>
                <a:latin typeface="Times New Roman" panose="02020603050405020304" pitchFamily="18" charset="0"/>
                <a:ea typeface="黑体" panose="02010609060101010101" pitchFamily="49" charset="-122"/>
              </a:rPr>
              <a:t>全球路由选择前缀</a:t>
            </a:r>
          </a:p>
          <a:p>
            <a:pPr algn="ctr" eaLnBrk="0" hangingPunct="0"/>
            <a:r>
              <a:rPr kumimoji="1" lang="zh-CN" altLang="en-US" sz="2400">
                <a:solidFill>
                  <a:srgbClr val="333399"/>
                </a:solidFill>
                <a:latin typeface="Times New Roman" panose="02020603050405020304" pitchFamily="18" charset="0"/>
                <a:ea typeface="黑体" panose="02010609060101010101" pitchFamily="49" charset="-122"/>
              </a:rPr>
              <a:t>（</a:t>
            </a:r>
            <a:r>
              <a:rPr kumimoji="1" lang="en-US" altLang="zh-CN" sz="2400">
                <a:solidFill>
                  <a:srgbClr val="333399"/>
                </a:solidFill>
                <a:latin typeface="Times New Roman" panose="02020603050405020304" pitchFamily="18" charset="0"/>
                <a:ea typeface="黑体" panose="02010609060101010101" pitchFamily="49" charset="-122"/>
              </a:rPr>
              <a:t>48 </a:t>
            </a:r>
            <a:r>
              <a:rPr kumimoji="1" lang="zh-CN" altLang="en-US" sz="2400">
                <a:solidFill>
                  <a:srgbClr val="333399"/>
                </a:solidFill>
                <a:latin typeface="Times New Roman" panose="02020603050405020304" pitchFamily="18" charset="0"/>
                <a:ea typeface="黑体" panose="02010609060101010101" pitchFamily="49" charset="-122"/>
              </a:rPr>
              <a:t>位）</a:t>
            </a:r>
          </a:p>
        </p:txBody>
      </p:sp>
      <p:sp>
        <p:nvSpPr>
          <p:cNvPr id="659506" name="Line 50"/>
          <p:cNvSpPr>
            <a:spLocks noChangeShapeType="1"/>
          </p:cNvSpPr>
          <p:nvPr/>
        </p:nvSpPr>
        <p:spPr bwMode="auto">
          <a:xfrm>
            <a:off x="3714750" y="4842247"/>
            <a:ext cx="0" cy="963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9507" name="Line 51"/>
          <p:cNvSpPr>
            <a:spLocks noChangeShapeType="1"/>
          </p:cNvSpPr>
          <p:nvPr/>
        </p:nvSpPr>
        <p:spPr bwMode="auto">
          <a:xfrm>
            <a:off x="4806950" y="4842247"/>
            <a:ext cx="0" cy="963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9508" name="Rectangle 52"/>
          <p:cNvSpPr>
            <a:spLocks noChangeArrowheads="1"/>
          </p:cNvSpPr>
          <p:nvPr/>
        </p:nvSpPr>
        <p:spPr bwMode="auto">
          <a:xfrm>
            <a:off x="12700" y="4456485"/>
            <a:ext cx="91725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a:solidFill>
                  <a:srgbClr val="333399"/>
                </a:solidFill>
                <a:latin typeface="Times New Roman" panose="02020603050405020304" pitchFamily="18" charset="0"/>
                <a:ea typeface="黑体" panose="02010609060101010101" pitchFamily="49" charset="-122"/>
              </a:rPr>
              <a:t>位 </a:t>
            </a:r>
            <a:r>
              <a:rPr kumimoji="1" lang="en-US" altLang="zh-CN" sz="2400">
                <a:solidFill>
                  <a:srgbClr val="333399"/>
                </a:solidFill>
                <a:latin typeface="Times New Roman" panose="02020603050405020304" pitchFamily="18" charset="0"/>
                <a:ea typeface="黑体" panose="02010609060101010101" pitchFamily="49" charset="-122"/>
              </a:rPr>
              <a:t>0                                        48          64                                              127 </a:t>
            </a:r>
          </a:p>
        </p:txBody>
      </p:sp>
    </p:spTree>
    <p:extLst>
      <p:ext uri="{BB962C8B-B14F-4D97-AF65-F5344CB8AC3E}">
        <p14:creationId xmlns:p14="http://schemas.microsoft.com/office/powerpoint/2010/main" val="919698724"/>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lstStyle/>
          <a:p>
            <a:r>
              <a:rPr lang="en-US" altLang="zh-CN" dirty="0"/>
              <a:t>EUI-64 </a:t>
            </a:r>
          </a:p>
        </p:txBody>
      </p:sp>
      <p:sp>
        <p:nvSpPr>
          <p:cNvPr id="661507" name="Rectangle 3"/>
          <p:cNvSpPr>
            <a:spLocks noGrp="1" noChangeArrowheads="1"/>
          </p:cNvSpPr>
          <p:nvPr>
            <p:ph type="body" idx="1"/>
          </p:nvPr>
        </p:nvSpPr>
        <p:spPr>
          <a:xfrm>
            <a:off x="179512" y="1906588"/>
            <a:ext cx="8635876" cy="4114800"/>
          </a:xfrm>
        </p:spPr>
        <p:txBody>
          <a:bodyPr/>
          <a:lstStyle/>
          <a:p>
            <a:r>
              <a:rPr lang="en-US" altLang="zh-CN" sz="2800" dirty="0"/>
              <a:t>IEEE</a:t>
            </a:r>
            <a:r>
              <a:rPr lang="zh-CN" altLang="en-US" sz="2800" dirty="0" smtClean="0"/>
              <a:t>定义</a:t>
            </a:r>
            <a:r>
              <a:rPr lang="zh-CN" altLang="en-US" sz="2800" dirty="0"/>
              <a:t>了一个标准的 </a:t>
            </a:r>
            <a:r>
              <a:rPr lang="en-US" altLang="zh-CN" sz="2800" dirty="0"/>
              <a:t>64 </a:t>
            </a:r>
            <a:r>
              <a:rPr lang="zh-CN" altLang="en-US" sz="2800" dirty="0"/>
              <a:t>位全球唯一地址格式 </a:t>
            </a:r>
            <a:r>
              <a:rPr lang="en-US" altLang="zh-CN" sz="2800" dirty="0" smtClean="0"/>
              <a:t>EUI-64</a:t>
            </a:r>
            <a:endParaRPr lang="zh-CN" altLang="en-US" sz="2800" dirty="0"/>
          </a:p>
          <a:p>
            <a:r>
              <a:rPr lang="en-US" altLang="zh-CN" sz="2800" dirty="0"/>
              <a:t>EUI-64 </a:t>
            </a:r>
            <a:r>
              <a:rPr lang="zh-CN" altLang="en-US" sz="2800" dirty="0"/>
              <a:t>前三个字节（</a:t>
            </a:r>
            <a:r>
              <a:rPr lang="en-US" altLang="zh-CN" sz="2800" dirty="0"/>
              <a:t>24 </a:t>
            </a:r>
            <a:r>
              <a:rPr lang="zh-CN" altLang="en-US" sz="2800" dirty="0"/>
              <a:t>位）仍为公司标识符，但后面的扩展标识符是五个字节（</a:t>
            </a:r>
            <a:r>
              <a:rPr lang="en-US" altLang="zh-CN" sz="2800" dirty="0"/>
              <a:t>40 </a:t>
            </a:r>
            <a:r>
              <a:rPr lang="zh-CN" altLang="en-US" sz="2800" dirty="0"/>
              <a:t>位</a:t>
            </a:r>
            <a:r>
              <a:rPr lang="zh-CN" altLang="en-US" sz="2800" dirty="0" smtClean="0"/>
              <a:t>）</a:t>
            </a:r>
            <a:endParaRPr lang="zh-CN" altLang="en-US" sz="2800" dirty="0"/>
          </a:p>
          <a:p>
            <a:r>
              <a:rPr lang="zh-CN" altLang="en-US" sz="2800" dirty="0"/>
              <a:t>较为复杂的是当需要将 </a:t>
            </a:r>
            <a:r>
              <a:rPr lang="en-US" altLang="zh-CN" sz="2800" dirty="0"/>
              <a:t>48 </a:t>
            </a:r>
            <a:r>
              <a:rPr lang="zh-CN" altLang="en-US" sz="2800" dirty="0"/>
              <a:t>位的以太网硬件地址转换为 </a:t>
            </a:r>
            <a:r>
              <a:rPr lang="en-US" altLang="zh-CN" sz="2800" dirty="0"/>
              <a:t>IPv6 </a:t>
            </a:r>
            <a:r>
              <a:rPr lang="zh-CN" altLang="en-US" sz="2800" dirty="0" smtClean="0"/>
              <a:t>地址</a:t>
            </a:r>
            <a:endParaRPr lang="zh-CN" altLang="en-US" sz="2800" dirty="0"/>
          </a:p>
        </p:txBody>
      </p:sp>
    </p:spTree>
    <p:extLst>
      <p:ext uri="{BB962C8B-B14F-4D97-AF65-F5344CB8AC3E}">
        <p14:creationId xmlns:p14="http://schemas.microsoft.com/office/powerpoint/2010/main" val="2059581106"/>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40" name="Rectangle 12"/>
          <p:cNvSpPr>
            <a:spLocks noChangeArrowheads="1"/>
          </p:cNvSpPr>
          <p:nvPr/>
        </p:nvSpPr>
        <p:spPr bwMode="auto">
          <a:xfrm>
            <a:off x="2125663" y="2959100"/>
            <a:ext cx="5784850" cy="485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2530" name="Line 2"/>
          <p:cNvSpPr>
            <a:spLocks noChangeShapeType="1"/>
          </p:cNvSpPr>
          <p:nvPr/>
        </p:nvSpPr>
        <p:spPr bwMode="auto">
          <a:xfrm>
            <a:off x="4035425" y="4797425"/>
            <a:ext cx="210978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2531" name="Rectangle 3"/>
          <p:cNvSpPr>
            <a:spLocks noChangeArrowheads="1"/>
          </p:cNvSpPr>
          <p:nvPr/>
        </p:nvSpPr>
        <p:spPr bwMode="auto">
          <a:xfrm>
            <a:off x="1063625" y="4089400"/>
            <a:ext cx="7972425" cy="485775"/>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2532" name="Rectangle 4"/>
          <p:cNvSpPr>
            <a:spLocks noChangeArrowheads="1"/>
          </p:cNvSpPr>
          <p:nvPr/>
        </p:nvSpPr>
        <p:spPr bwMode="auto">
          <a:xfrm>
            <a:off x="4014788" y="4106863"/>
            <a:ext cx="2130425" cy="4572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2533" name="Text Box 5"/>
          <p:cNvSpPr txBox="1">
            <a:spLocks noChangeArrowheads="1"/>
          </p:cNvSpPr>
          <p:nvPr/>
        </p:nvSpPr>
        <p:spPr bwMode="auto">
          <a:xfrm>
            <a:off x="4560888" y="4646613"/>
            <a:ext cx="99695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rgbClr val="333399"/>
                </a:solidFill>
                <a:latin typeface="Arial" panose="020B0604020202020204" pitchFamily="34" charset="0"/>
              </a:rPr>
              <a:t>0xFFFE</a:t>
            </a:r>
          </a:p>
        </p:txBody>
      </p:sp>
      <p:sp>
        <p:nvSpPr>
          <p:cNvPr id="662534" name="Rectangle 6"/>
          <p:cNvSpPr>
            <a:spLocks noGrp="1" noChangeArrowheads="1"/>
          </p:cNvSpPr>
          <p:nvPr>
            <p:ph type="title"/>
          </p:nvPr>
        </p:nvSpPr>
        <p:spPr>
          <a:xfrm>
            <a:off x="539750" y="620713"/>
            <a:ext cx="8404225" cy="839787"/>
          </a:xfrm>
        </p:spPr>
        <p:txBody>
          <a:bodyPr/>
          <a:lstStyle/>
          <a:p>
            <a:r>
              <a:rPr lang="zh-CN" altLang="en-US" sz="4000" dirty="0"/>
              <a:t>把以太网地址转换为 </a:t>
            </a:r>
            <a:r>
              <a:rPr lang="en-US" altLang="zh-CN" sz="4000" dirty="0"/>
              <a:t>IPv6 </a:t>
            </a:r>
            <a:r>
              <a:rPr lang="zh-CN" altLang="en-US" sz="4000" dirty="0"/>
              <a:t>地址 </a:t>
            </a:r>
          </a:p>
        </p:txBody>
      </p:sp>
      <p:sp>
        <p:nvSpPr>
          <p:cNvPr id="662535" name="Line 7"/>
          <p:cNvSpPr>
            <a:spLocks noChangeShapeType="1"/>
          </p:cNvSpPr>
          <p:nvPr/>
        </p:nvSpPr>
        <p:spPr bwMode="auto">
          <a:xfrm>
            <a:off x="6145213" y="4338638"/>
            <a:ext cx="289083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2536" name="Text Box 8"/>
          <p:cNvSpPr txBox="1">
            <a:spLocks noChangeArrowheads="1"/>
          </p:cNvSpPr>
          <p:nvPr/>
        </p:nvSpPr>
        <p:spPr bwMode="auto">
          <a:xfrm>
            <a:off x="7078663" y="4146550"/>
            <a:ext cx="1022350" cy="3667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rgbClr val="333399"/>
                </a:solidFill>
                <a:latin typeface="Arial" panose="020B0604020202020204" pitchFamily="34" charset="0"/>
              </a:rPr>
              <a:t>低 </a:t>
            </a:r>
            <a:r>
              <a:rPr kumimoji="1" lang="en-US" altLang="zh-CN" sz="1800">
                <a:solidFill>
                  <a:srgbClr val="333399"/>
                </a:solidFill>
                <a:latin typeface="Arial" panose="020B0604020202020204" pitchFamily="34" charset="0"/>
              </a:rPr>
              <a:t>24 </a:t>
            </a:r>
            <a:r>
              <a:rPr kumimoji="1" lang="zh-CN" altLang="en-US" sz="1800">
                <a:solidFill>
                  <a:srgbClr val="333399"/>
                </a:solidFill>
                <a:latin typeface="Arial" panose="020B0604020202020204" pitchFamily="34" charset="0"/>
              </a:rPr>
              <a:t>位</a:t>
            </a:r>
          </a:p>
        </p:txBody>
      </p:sp>
      <p:sp>
        <p:nvSpPr>
          <p:cNvPr id="662537" name="Freeform 9"/>
          <p:cNvSpPr>
            <a:spLocks/>
          </p:cNvSpPr>
          <p:nvPr/>
        </p:nvSpPr>
        <p:spPr bwMode="auto">
          <a:xfrm>
            <a:off x="3995738" y="3444875"/>
            <a:ext cx="2149475" cy="654050"/>
          </a:xfrm>
          <a:custGeom>
            <a:avLst/>
            <a:gdLst>
              <a:gd name="T0" fmla="*/ 621 w 1320"/>
              <a:gd name="T1" fmla="*/ 0 h 390"/>
              <a:gd name="T2" fmla="*/ 0 w 1320"/>
              <a:gd name="T3" fmla="*/ 378 h 390"/>
              <a:gd name="T4" fmla="*/ 1320 w 1320"/>
              <a:gd name="T5" fmla="*/ 390 h 390"/>
              <a:gd name="T6" fmla="*/ 621 w 1320"/>
              <a:gd name="T7" fmla="*/ 0 h 390"/>
            </a:gdLst>
            <a:ahLst/>
            <a:cxnLst>
              <a:cxn ang="0">
                <a:pos x="T0" y="T1"/>
              </a:cxn>
              <a:cxn ang="0">
                <a:pos x="T2" y="T3"/>
              </a:cxn>
              <a:cxn ang="0">
                <a:pos x="T4" y="T5"/>
              </a:cxn>
              <a:cxn ang="0">
                <a:pos x="T6" y="T7"/>
              </a:cxn>
            </a:cxnLst>
            <a:rect l="0" t="0" r="r" b="b"/>
            <a:pathLst>
              <a:path w="1320" h="390">
                <a:moveTo>
                  <a:pt x="621" y="0"/>
                </a:moveTo>
                <a:lnTo>
                  <a:pt x="0" y="378"/>
                </a:lnTo>
                <a:lnTo>
                  <a:pt x="1320" y="390"/>
                </a:lnTo>
                <a:lnTo>
                  <a:pt x="621" y="0"/>
                </a:lnTo>
                <a:close/>
              </a:path>
            </a:pathLst>
          </a:cu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2538" name="Text Box 10"/>
          <p:cNvSpPr txBox="1">
            <a:spLocks noChangeArrowheads="1"/>
          </p:cNvSpPr>
          <p:nvPr/>
        </p:nvSpPr>
        <p:spPr bwMode="auto">
          <a:xfrm>
            <a:off x="1047750" y="4129088"/>
            <a:ext cx="5048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rgbClr val="333399"/>
                </a:solidFill>
                <a:latin typeface="Arial" panose="020B0604020202020204" pitchFamily="34" charset="0"/>
              </a:rPr>
              <a:t>cccccc</a:t>
            </a:r>
            <a:r>
              <a:rPr kumimoji="1" lang="en-US" altLang="zh-CN" sz="1800">
                <a:solidFill>
                  <a:schemeClr val="hlink"/>
                </a:solidFill>
                <a:latin typeface="Arial" panose="020B0604020202020204" pitchFamily="34" charset="0"/>
              </a:rPr>
              <a:t>1g</a:t>
            </a:r>
            <a:r>
              <a:rPr kumimoji="1" lang="en-US" altLang="zh-CN" sz="1800">
                <a:solidFill>
                  <a:srgbClr val="333399"/>
                </a:solidFill>
                <a:latin typeface="Arial" panose="020B0604020202020204" pitchFamily="34" charset="0"/>
              </a:rPr>
              <a:t>cccccccccccccccc 1111111111111110</a:t>
            </a:r>
          </a:p>
        </p:txBody>
      </p:sp>
      <p:sp>
        <p:nvSpPr>
          <p:cNvPr id="662539" name="Text Box 11"/>
          <p:cNvSpPr txBox="1">
            <a:spLocks noChangeArrowheads="1"/>
          </p:cNvSpPr>
          <p:nvPr/>
        </p:nvSpPr>
        <p:spPr bwMode="auto">
          <a:xfrm>
            <a:off x="2068513" y="2990850"/>
            <a:ext cx="295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rgbClr val="333399"/>
                </a:solidFill>
                <a:latin typeface="Arial" panose="020B0604020202020204" pitchFamily="34" charset="0"/>
              </a:rPr>
              <a:t>cccccc</a:t>
            </a:r>
            <a:r>
              <a:rPr kumimoji="1" lang="en-US" altLang="zh-CN" sz="1800">
                <a:solidFill>
                  <a:schemeClr val="hlink"/>
                </a:solidFill>
                <a:latin typeface="Arial" panose="020B0604020202020204" pitchFamily="34" charset="0"/>
              </a:rPr>
              <a:t>0g</a:t>
            </a:r>
            <a:r>
              <a:rPr kumimoji="1" lang="en-US" altLang="zh-CN" sz="1800">
                <a:solidFill>
                  <a:srgbClr val="333399"/>
                </a:solidFill>
                <a:latin typeface="Arial" panose="020B0604020202020204" pitchFamily="34" charset="0"/>
              </a:rPr>
              <a:t>cccccccccccccccc</a:t>
            </a:r>
          </a:p>
        </p:txBody>
      </p:sp>
      <p:sp>
        <p:nvSpPr>
          <p:cNvPr id="662541" name="Line 13"/>
          <p:cNvSpPr>
            <a:spLocks noChangeShapeType="1"/>
          </p:cNvSpPr>
          <p:nvPr/>
        </p:nvSpPr>
        <p:spPr bwMode="auto">
          <a:xfrm>
            <a:off x="5019675" y="2959100"/>
            <a:ext cx="0" cy="485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2542" name="Line 14"/>
          <p:cNvSpPr>
            <a:spLocks noChangeShapeType="1"/>
          </p:cNvSpPr>
          <p:nvPr/>
        </p:nvSpPr>
        <p:spPr bwMode="auto">
          <a:xfrm>
            <a:off x="5019675" y="3200400"/>
            <a:ext cx="289083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2543" name="Line 15"/>
          <p:cNvSpPr>
            <a:spLocks noChangeShapeType="1"/>
          </p:cNvSpPr>
          <p:nvPr/>
        </p:nvSpPr>
        <p:spPr bwMode="auto">
          <a:xfrm>
            <a:off x="6145213" y="4089400"/>
            <a:ext cx="0" cy="485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2544" name="Text Box 16"/>
          <p:cNvSpPr txBox="1">
            <a:spLocks noChangeArrowheads="1"/>
          </p:cNvSpPr>
          <p:nvPr/>
        </p:nvSpPr>
        <p:spPr bwMode="auto">
          <a:xfrm>
            <a:off x="1741488" y="2630488"/>
            <a:ext cx="6286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rgbClr val="333399"/>
                </a:solidFill>
                <a:latin typeface="Arial" panose="020B0604020202020204" pitchFamily="34" charset="0"/>
              </a:rPr>
              <a:t>位 </a:t>
            </a:r>
            <a:r>
              <a:rPr kumimoji="1" lang="zh-CN" altLang="en-US" sz="900">
                <a:solidFill>
                  <a:srgbClr val="333399"/>
                </a:solidFill>
                <a:latin typeface="Arial" panose="020B0604020202020204" pitchFamily="34" charset="0"/>
              </a:rPr>
              <a:t> </a:t>
            </a:r>
            <a:r>
              <a:rPr kumimoji="1" lang="en-US" altLang="zh-CN" sz="1800">
                <a:solidFill>
                  <a:srgbClr val="333399"/>
                </a:solidFill>
                <a:latin typeface="Arial" panose="020B0604020202020204" pitchFamily="34" charset="0"/>
              </a:rPr>
              <a:t>0             8                           24                                       47</a:t>
            </a:r>
          </a:p>
        </p:txBody>
      </p:sp>
      <p:sp>
        <p:nvSpPr>
          <p:cNvPr id="662545" name="Text Box 17"/>
          <p:cNvSpPr txBox="1">
            <a:spLocks noChangeArrowheads="1"/>
          </p:cNvSpPr>
          <p:nvPr/>
        </p:nvSpPr>
        <p:spPr bwMode="auto">
          <a:xfrm>
            <a:off x="590550" y="3716338"/>
            <a:ext cx="8445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rgbClr val="333399"/>
                </a:solidFill>
                <a:latin typeface="Arial" panose="020B0604020202020204" pitchFamily="34" charset="0"/>
              </a:rPr>
              <a:t>位</a:t>
            </a:r>
            <a:r>
              <a:rPr kumimoji="1" lang="zh-CN" altLang="en-US" sz="900">
                <a:solidFill>
                  <a:srgbClr val="333399"/>
                </a:solidFill>
                <a:latin typeface="Arial" panose="020B0604020202020204" pitchFamily="34" charset="0"/>
              </a:rPr>
              <a:t>   </a:t>
            </a:r>
            <a:r>
              <a:rPr kumimoji="1" lang="en-US" altLang="zh-CN" sz="1800">
                <a:solidFill>
                  <a:srgbClr val="333399"/>
                </a:solidFill>
                <a:latin typeface="Arial" panose="020B0604020202020204" pitchFamily="34" charset="0"/>
              </a:rPr>
              <a:t>0               8                           24                              40                                     63</a:t>
            </a:r>
          </a:p>
        </p:txBody>
      </p:sp>
      <p:sp>
        <p:nvSpPr>
          <p:cNvPr id="662546" name="Text Box 18"/>
          <p:cNvSpPr txBox="1">
            <a:spLocks noChangeArrowheads="1"/>
          </p:cNvSpPr>
          <p:nvPr/>
        </p:nvSpPr>
        <p:spPr bwMode="auto">
          <a:xfrm>
            <a:off x="450850" y="2973388"/>
            <a:ext cx="1670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rgbClr val="333399"/>
                </a:solidFill>
                <a:latin typeface="Arial" panose="020B0604020202020204" pitchFamily="34" charset="0"/>
              </a:rPr>
              <a:t>IEEE 802 </a:t>
            </a:r>
            <a:r>
              <a:rPr kumimoji="1" lang="zh-CN" altLang="en-US" sz="1800">
                <a:solidFill>
                  <a:srgbClr val="333399"/>
                </a:solidFill>
                <a:latin typeface="Arial" panose="020B0604020202020204" pitchFamily="34" charset="0"/>
              </a:rPr>
              <a:t>地址</a:t>
            </a:r>
          </a:p>
        </p:txBody>
      </p:sp>
      <p:sp>
        <p:nvSpPr>
          <p:cNvPr id="662547" name="Text Box 19"/>
          <p:cNvSpPr txBox="1">
            <a:spLocks noChangeArrowheads="1"/>
          </p:cNvSpPr>
          <p:nvPr/>
        </p:nvSpPr>
        <p:spPr bwMode="auto">
          <a:xfrm>
            <a:off x="149225" y="4011613"/>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rgbClr val="333399"/>
                </a:solidFill>
                <a:latin typeface="Arial" panose="020B0604020202020204" pitchFamily="34" charset="0"/>
              </a:rPr>
              <a:t>接口</a:t>
            </a:r>
          </a:p>
          <a:p>
            <a:pPr algn="ctr"/>
            <a:r>
              <a:rPr kumimoji="1" lang="zh-CN" altLang="en-US" sz="1800">
                <a:solidFill>
                  <a:srgbClr val="333399"/>
                </a:solidFill>
                <a:latin typeface="Arial" panose="020B0604020202020204" pitchFamily="34" charset="0"/>
              </a:rPr>
              <a:t>标识符</a:t>
            </a:r>
          </a:p>
        </p:txBody>
      </p:sp>
      <p:sp>
        <p:nvSpPr>
          <p:cNvPr id="662548" name="Line 20"/>
          <p:cNvSpPr>
            <a:spLocks noChangeShapeType="1"/>
          </p:cNvSpPr>
          <p:nvPr/>
        </p:nvSpPr>
        <p:spPr bwMode="auto">
          <a:xfrm>
            <a:off x="4002088" y="4089400"/>
            <a:ext cx="0" cy="485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2549" name="Text Box 21"/>
          <p:cNvSpPr txBox="1">
            <a:spLocks noChangeArrowheads="1"/>
          </p:cNvSpPr>
          <p:nvPr/>
        </p:nvSpPr>
        <p:spPr bwMode="auto">
          <a:xfrm>
            <a:off x="5926138" y="3005138"/>
            <a:ext cx="1022350" cy="36671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rgbClr val="333399"/>
                </a:solidFill>
                <a:latin typeface="Arial" panose="020B0604020202020204" pitchFamily="34" charset="0"/>
              </a:rPr>
              <a:t>低 </a:t>
            </a:r>
            <a:r>
              <a:rPr kumimoji="1" lang="en-US" altLang="zh-CN" sz="1800">
                <a:solidFill>
                  <a:srgbClr val="333399"/>
                </a:solidFill>
                <a:latin typeface="Arial" panose="020B0604020202020204" pitchFamily="34" charset="0"/>
              </a:rPr>
              <a:t>24 </a:t>
            </a:r>
            <a:r>
              <a:rPr kumimoji="1" lang="zh-CN" altLang="en-US" sz="1800">
                <a:solidFill>
                  <a:srgbClr val="333399"/>
                </a:solidFill>
                <a:latin typeface="Arial" panose="020B0604020202020204" pitchFamily="34" charset="0"/>
              </a:rPr>
              <a:t>位</a:t>
            </a:r>
          </a:p>
        </p:txBody>
      </p:sp>
      <p:sp>
        <p:nvSpPr>
          <p:cNvPr id="662550" name="AutoShape 22"/>
          <p:cNvSpPr>
            <a:spLocks noChangeArrowheads="1"/>
          </p:cNvSpPr>
          <p:nvPr/>
        </p:nvSpPr>
        <p:spPr bwMode="auto">
          <a:xfrm rot="3376363">
            <a:off x="2985294" y="3431382"/>
            <a:ext cx="155575" cy="725487"/>
          </a:xfrm>
          <a:prstGeom prst="downArrow">
            <a:avLst>
              <a:gd name="adj1" fmla="val 50000"/>
              <a:gd name="adj2" fmla="val 1165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662551" name="Line 23"/>
          <p:cNvSpPr>
            <a:spLocks noChangeShapeType="1"/>
          </p:cNvSpPr>
          <p:nvPr/>
        </p:nvSpPr>
        <p:spPr bwMode="auto">
          <a:xfrm>
            <a:off x="7904163" y="3438525"/>
            <a:ext cx="1109662" cy="635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2552" name="Line 24"/>
          <p:cNvSpPr>
            <a:spLocks noChangeShapeType="1"/>
          </p:cNvSpPr>
          <p:nvPr/>
        </p:nvSpPr>
        <p:spPr bwMode="auto">
          <a:xfrm flipH="1">
            <a:off x="1082675" y="3444875"/>
            <a:ext cx="1079500" cy="6461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2553" name="AutoShape 25"/>
          <p:cNvSpPr>
            <a:spLocks noChangeArrowheads="1"/>
          </p:cNvSpPr>
          <p:nvPr/>
        </p:nvSpPr>
        <p:spPr bwMode="auto">
          <a:xfrm>
            <a:off x="3563938" y="2109788"/>
            <a:ext cx="1252537" cy="365125"/>
          </a:xfrm>
          <a:prstGeom prst="wedgeRoundRectCallout">
            <a:avLst>
              <a:gd name="adj1" fmla="val -89417"/>
              <a:gd name="adj2" fmla="val 216523"/>
              <a:gd name="adj3" fmla="val 16667"/>
            </a:avLst>
          </a:prstGeom>
          <a:solidFill>
            <a:srgbClr val="99CCFF"/>
          </a:solidFill>
          <a:ln w="9525">
            <a:solidFill>
              <a:schemeClr val="tx1"/>
            </a:solidFill>
            <a:miter lim="800000"/>
            <a:headEnd/>
            <a:tailEnd/>
          </a:ln>
          <a:effectLst>
            <a:outerShdw dist="35921" dir="2700000" algn="ctr" rotWithShape="0">
              <a:schemeClr val="bg2"/>
            </a:outerShdw>
          </a:effectLst>
        </p:spPr>
        <p:txBody>
          <a:bodyPr/>
          <a:lstStyle/>
          <a:p>
            <a:pPr algn="ctr"/>
            <a:r>
              <a:rPr kumimoji="1" lang="en-US" altLang="zh-CN" sz="1800">
                <a:solidFill>
                  <a:srgbClr val="333399"/>
                </a:solidFill>
                <a:latin typeface="Arial" panose="020B0604020202020204" pitchFamily="34" charset="0"/>
              </a:rPr>
              <a:t>I/G </a:t>
            </a:r>
            <a:r>
              <a:rPr kumimoji="1" lang="zh-CN" altLang="en-US" sz="1800">
                <a:solidFill>
                  <a:srgbClr val="333399"/>
                </a:solidFill>
                <a:latin typeface="Arial" panose="020B0604020202020204" pitchFamily="34" charset="0"/>
              </a:rPr>
              <a:t>位</a:t>
            </a:r>
          </a:p>
        </p:txBody>
      </p:sp>
      <p:sp>
        <p:nvSpPr>
          <p:cNvPr id="662554" name="AutoShape 26"/>
          <p:cNvSpPr>
            <a:spLocks noChangeArrowheads="1"/>
          </p:cNvSpPr>
          <p:nvPr/>
        </p:nvSpPr>
        <p:spPr bwMode="auto">
          <a:xfrm>
            <a:off x="1979613" y="2060575"/>
            <a:ext cx="1116012" cy="414338"/>
          </a:xfrm>
          <a:prstGeom prst="wedgeRoundRectCallout">
            <a:avLst>
              <a:gd name="adj1" fmla="val 35065"/>
              <a:gd name="adj2" fmla="val 194829"/>
              <a:gd name="adj3" fmla="val 16667"/>
            </a:avLst>
          </a:prstGeom>
          <a:solidFill>
            <a:srgbClr val="FFCCFF"/>
          </a:solidFill>
          <a:ln w="9525">
            <a:solidFill>
              <a:schemeClr val="tx1"/>
            </a:solidFill>
            <a:miter lim="800000"/>
            <a:headEnd/>
            <a:tailEnd/>
          </a:ln>
          <a:effectLst>
            <a:outerShdw dist="35921" dir="2700000" algn="ctr" rotWithShape="0">
              <a:schemeClr val="bg2"/>
            </a:outerShdw>
          </a:effectLst>
        </p:spPr>
        <p:txBody>
          <a:bodyPr/>
          <a:lstStyle/>
          <a:p>
            <a:pPr algn="ctr"/>
            <a:r>
              <a:rPr kumimoji="1" lang="en-US" altLang="zh-CN" sz="1800">
                <a:solidFill>
                  <a:srgbClr val="333399"/>
                </a:solidFill>
                <a:latin typeface="Arial" panose="020B0604020202020204" pitchFamily="34" charset="0"/>
              </a:rPr>
              <a:t>G/L </a:t>
            </a:r>
            <a:r>
              <a:rPr kumimoji="1" lang="zh-CN" altLang="en-US" sz="1800">
                <a:solidFill>
                  <a:srgbClr val="333399"/>
                </a:solidFill>
                <a:latin typeface="Arial" panose="020B0604020202020204" pitchFamily="34" charset="0"/>
              </a:rPr>
              <a:t>位</a:t>
            </a:r>
          </a:p>
        </p:txBody>
      </p:sp>
      <p:sp>
        <p:nvSpPr>
          <p:cNvPr id="662555" name="AutoShape 27"/>
          <p:cNvSpPr>
            <a:spLocks noChangeArrowheads="1"/>
          </p:cNvSpPr>
          <p:nvPr/>
        </p:nvSpPr>
        <p:spPr bwMode="auto">
          <a:xfrm>
            <a:off x="539750" y="4897438"/>
            <a:ext cx="1108075" cy="403225"/>
          </a:xfrm>
          <a:prstGeom prst="wedgeRoundRectCallout">
            <a:avLst>
              <a:gd name="adj1" fmla="val 71347"/>
              <a:gd name="adj2" fmla="val -165356"/>
              <a:gd name="adj3" fmla="val 16667"/>
            </a:avLst>
          </a:prstGeom>
          <a:solidFill>
            <a:srgbClr val="FFCCFF"/>
          </a:solidFill>
          <a:ln w="9525">
            <a:solidFill>
              <a:schemeClr val="tx1"/>
            </a:solidFill>
            <a:miter lim="800000"/>
            <a:headEnd/>
            <a:tailEnd/>
          </a:ln>
          <a:effectLst>
            <a:outerShdw dist="35921" dir="2700000" algn="ctr" rotWithShape="0">
              <a:schemeClr val="bg2"/>
            </a:outerShdw>
          </a:effectLst>
        </p:spPr>
        <p:txBody>
          <a:bodyPr/>
          <a:lstStyle/>
          <a:p>
            <a:pPr algn="ctr"/>
            <a:r>
              <a:rPr kumimoji="1" lang="en-US" altLang="zh-CN" sz="1800">
                <a:solidFill>
                  <a:srgbClr val="333399"/>
                </a:solidFill>
                <a:latin typeface="Arial" panose="020B0604020202020204" pitchFamily="34" charset="0"/>
              </a:rPr>
              <a:t>G/L = 1</a:t>
            </a:r>
          </a:p>
        </p:txBody>
      </p:sp>
      <p:sp>
        <p:nvSpPr>
          <p:cNvPr id="662556" name="AutoShape 28"/>
          <p:cNvSpPr>
            <a:spLocks noChangeArrowheads="1"/>
          </p:cNvSpPr>
          <p:nvPr/>
        </p:nvSpPr>
        <p:spPr bwMode="auto">
          <a:xfrm rot="18261075" flipH="1">
            <a:off x="7019131" y="3429794"/>
            <a:ext cx="155575" cy="725488"/>
          </a:xfrm>
          <a:prstGeom prst="downArrow">
            <a:avLst>
              <a:gd name="adj1" fmla="val 50000"/>
              <a:gd name="adj2" fmla="val 1165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Tree>
    <p:extLst>
      <p:ext uri="{BB962C8B-B14F-4D97-AF65-F5344CB8AC3E}">
        <p14:creationId xmlns:p14="http://schemas.microsoft.com/office/powerpoint/2010/main" val="1196773713"/>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dirty="0"/>
              <a:t>IPV6</a:t>
            </a:r>
            <a:endParaRPr lang="zh-CN" altLang="en-US" dirty="0" smtClean="0"/>
          </a:p>
        </p:txBody>
      </p:sp>
      <p:sp>
        <p:nvSpPr>
          <p:cNvPr id="18435" name="Rectangle 3"/>
          <p:cNvSpPr>
            <a:spLocks noGrp="1" noChangeArrowheads="1"/>
          </p:cNvSpPr>
          <p:nvPr>
            <p:ph idx="1"/>
          </p:nvPr>
        </p:nvSpPr>
        <p:spPr>
          <a:xfrm>
            <a:off x="179512" y="1844675"/>
            <a:ext cx="8964488" cy="4114800"/>
          </a:xfrm>
        </p:spPr>
        <p:txBody>
          <a:bodyPr/>
          <a:lstStyle/>
          <a:p>
            <a:pPr>
              <a:lnSpc>
                <a:spcPct val="120000"/>
              </a:lnSpc>
            </a:pPr>
            <a:r>
              <a:rPr lang="zh-CN" altLang="en-US" sz="2800" dirty="0"/>
              <a:t>概述</a:t>
            </a:r>
            <a:endParaRPr lang="en-US" altLang="zh-CN" sz="2800" dirty="0">
              <a:sym typeface="+mn-ea"/>
            </a:endParaRPr>
          </a:p>
          <a:p>
            <a:pPr marL="0" indent="0">
              <a:buNone/>
            </a:pPr>
            <a:endParaRPr lang="en-US" altLang="zh-CN" sz="2800" dirty="0">
              <a:solidFill>
                <a:srgbClr val="FF0000"/>
              </a:solidFill>
            </a:endParaRPr>
          </a:p>
          <a:p>
            <a:r>
              <a:rPr lang="en-US" altLang="zh-CN" sz="2800" dirty="0"/>
              <a:t>IPV6</a:t>
            </a:r>
            <a:r>
              <a:rPr lang="zh-CN" altLang="en-US" sz="2800" dirty="0"/>
              <a:t>地址</a:t>
            </a:r>
            <a:r>
              <a:rPr lang="zh-CN" altLang="en-US" sz="2800" dirty="0" smtClean="0"/>
              <a:t>规范</a:t>
            </a:r>
            <a:endParaRPr lang="en-US" altLang="zh-CN" sz="2800" dirty="0" smtClean="0"/>
          </a:p>
          <a:p>
            <a:endParaRPr lang="en-US" altLang="zh-CN" sz="2800" dirty="0"/>
          </a:p>
          <a:p>
            <a:pPr eaLnBrk="1" hangingPunct="1">
              <a:lnSpc>
                <a:spcPct val="120000"/>
              </a:lnSpc>
            </a:pPr>
            <a:r>
              <a:rPr lang="en-US" altLang="zh-CN" sz="2600" dirty="0">
                <a:solidFill>
                  <a:srgbClr val="FF0000"/>
                </a:solidFill>
                <a:latin typeface="+mj-ea"/>
                <a:ea typeface="+mj-ea"/>
              </a:rPr>
              <a:t>IPV6</a:t>
            </a:r>
            <a:r>
              <a:rPr lang="zh-CN" altLang="en-US" sz="2600" dirty="0">
                <a:solidFill>
                  <a:srgbClr val="FF0000"/>
                </a:solidFill>
                <a:latin typeface="+mj-ea"/>
                <a:ea typeface="+mj-ea"/>
              </a:rPr>
              <a:t>报文</a:t>
            </a:r>
            <a:endParaRPr lang="en-US" altLang="zh-CN" sz="2600" dirty="0">
              <a:solidFill>
                <a:srgbClr val="FF0000"/>
              </a:solidFill>
              <a:latin typeface="+mj-ea"/>
              <a:ea typeface="+mj-ea"/>
            </a:endParaRPr>
          </a:p>
          <a:p>
            <a:endParaRPr lang="en-US" altLang="zh-CN" sz="2800" dirty="0"/>
          </a:p>
          <a:p>
            <a:r>
              <a:rPr lang="en-US" altLang="zh-CN" sz="2800" dirty="0"/>
              <a:t>IPV6/IPV4</a:t>
            </a:r>
            <a:r>
              <a:rPr lang="zh-CN" altLang="en-US" sz="2800" dirty="0"/>
              <a:t>过渡</a:t>
            </a:r>
            <a:r>
              <a:rPr lang="zh-CN" altLang="en-US" sz="2800" dirty="0" smtClean="0"/>
              <a:t>方法</a:t>
            </a:r>
            <a:endParaRPr lang="en-US" altLang="zh-CN" sz="2800" dirty="0"/>
          </a:p>
        </p:txBody>
      </p:sp>
    </p:spTree>
    <p:extLst>
      <p:ext uri="{BB962C8B-B14F-4D97-AF65-F5344CB8AC3E}">
        <p14:creationId xmlns:p14="http://schemas.microsoft.com/office/powerpoint/2010/main" val="3965911317"/>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dirty="0"/>
              <a:t>IPV6</a:t>
            </a:r>
            <a:endParaRPr lang="zh-CN" altLang="en-US" dirty="0" smtClean="0"/>
          </a:p>
        </p:txBody>
      </p:sp>
      <p:sp>
        <p:nvSpPr>
          <p:cNvPr id="18435" name="Rectangle 3"/>
          <p:cNvSpPr>
            <a:spLocks noGrp="1" noChangeArrowheads="1"/>
          </p:cNvSpPr>
          <p:nvPr>
            <p:ph idx="1"/>
          </p:nvPr>
        </p:nvSpPr>
        <p:spPr>
          <a:xfrm>
            <a:off x="251520" y="1844675"/>
            <a:ext cx="8892480" cy="4114800"/>
          </a:xfrm>
        </p:spPr>
        <p:txBody>
          <a:bodyPr/>
          <a:lstStyle/>
          <a:p>
            <a:pPr eaLnBrk="1" hangingPunct="1">
              <a:lnSpc>
                <a:spcPct val="120000"/>
              </a:lnSpc>
            </a:pPr>
            <a:r>
              <a:rPr lang="zh-CN" altLang="en-US" sz="2600" dirty="0" smtClean="0">
                <a:solidFill>
                  <a:srgbClr val="FF0000"/>
                </a:solidFill>
                <a:latin typeface="+mj-ea"/>
                <a:ea typeface="+mj-ea"/>
              </a:rPr>
              <a:t>概述</a:t>
            </a:r>
            <a:endParaRPr lang="en-US" altLang="zh-CN" sz="2600" dirty="0">
              <a:solidFill>
                <a:srgbClr val="FF0000"/>
              </a:solidFill>
              <a:latin typeface="+mj-ea"/>
              <a:ea typeface="+mj-ea"/>
              <a:sym typeface="+mn-ea"/>
            </a:endParaRPr>
          </a:p>
          <a:p>
            <a:pPr marL="0" indent="0">
              <a:buNone/>
            </a:pPr>
            <a:endParaRPr lang="en-US" altLang="zh-CN" sz="2800" dirty="0">
              <a:solidFill>
                <a:srgbClr val="FF0000"/>
              </a:solidFill>
            </a:endParaRPr>
          </a:p>
          <a:p>
            <a:r>
              <a:rPr lang="en-US" altLang="zh-CN" sz="2800" dirty="0"/>
              <a:t>IPV6</a:t>
            </a:r>
            <a:r>
              <a:rPr lang="zh-CN" altLang="en-US" sz="2800" dirty="0"/>
              <a:t>地址</a:t>
            </a:r>
            <a:r>
              <a:rPr lang="zh-CN" altLang="en-US" sz="2800" dirty="0" smtClean="0"/>
              <a:t>规范</a:t>
            </a:r>
            <a:endParaRPr lang="en-US" altLang="zh-CN" sz="2800" dirty="0" smtClean="0"/>
          </a:p>
          <a:p>
            <a:endParaRPr lang="en-US" altLang="zh-CN" sz="2800" dirty="0"/>
          </a:p>
          <a:p>
            <a:r>
              <a:rPr lang="en-US" altLang="zh-CN" sz="2800" dirty="0"/>
              <a:t>IPV6</a:t>
            </a:r>
            <a:r>
              <a:rPr lang="zh-CN" altLang="en-US" sz="2800" dirty="0" smtClean="0"/>
              <a:t>报文</a:t>
            </a:r>
            <a:endParaRPr lang="en-US" altLang="zh-CN" sz="2800" dirty="0" smtClean="0"/>
          </a:p>
          <a:p>
            <a:endParaRPr lang="en-US" altLang="zh-CN" sz="2800" dirty="0"/>
          </a:p>
          <a:p>
            <a:r>
              <a:rPr lang="en-US" altLang="zh-CN" sz="2800" dirty="0"/>
              <a:t>IPV6/IPV4</a:t>
            </a:r>
            <a:r>
              <a:rPr lang="zh-CN" altLang="en-US" sz="2800" dirty="0"/>
              <a:t>过渡</a:t>
            </a:r>
            <a:r>
              <a:rPr lang="zh-CN" altLang="en-US" sz="2800" dirty="0" smtClean="0"/>
              <a:t>方法</a:t>
            </a:r>
            <a:endParaRPr lang="en-US" altLang="zh-CN" sz="2800" dirty="0"/>
          </a:p>
        </p:txBody>
      </p:sp>
    </p:spTree>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a:xfrm>
            <a:off x="604838" y="214314"/>
            <a:ext cx="7496175" cy="1287462"/>
          </a:xfrm>
        </p:spPr>
        <p:txBody>
          <a:bodyPr/>
          <a:lstStyle/>
          <a:p>
            <a:r>
              <a:rPr lang="en-US" altLang="zh-CN" dirty="0"/>
              <a:t>IPv6 </a:t>
            </a:r>
            <a:r>
              <a:rPr lang="zh-CN" altLang="en-US" dirty="0"/>
              <a:t>数据报的一般形式 </a:t>
            </a:r>
          </a:p>
        </p:txBody>
      </p:sp>
      <p:sp>
        <p:nvSpPr>
          <p:cNvPr id="633859" name="Rectangle 3"/>
          <p:cNvSpPr>
            <a:spLocks noChangeArrowheads="1"/>
          </p:cNvSpPr>
          <p:nvPr/>
        </p:nvSpPr>
        <p:spPr bwMode="auto">
          <a:xfrm>
            <a:off x="250825" y="3119438"/>
            <a:ext cx="8696325" cy="773112"/>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33860" name="Rectangle 4"/>
          <p:cNvSpPr>
            <a:spLocks noChangeArrowheads="1"/>
          </p:cNvSpPr>
          <p:nvPr/>
        </p:nvSpPr>
        <p:spPr bwMode="auto">
          <a:xfrm>
            <a:off x="1763713" y="3125788"/>
            <a:ext cx="7183437" cy="752475"/>
          </a:xfrm>
          <a:prstGeom prst="rect">
            <a:avLst/>
          </a:prstGeom>
          <a:solidFill>
            <a:srgbClr val="CCECFF"/>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61" name="Line 5"/>
          <p:cNvSpPr>
            <a:spLocks noChangeShapeType="1"/>
          </p:cNvSpPr>
          <p:nvPr/>
        </p:nvSpPr>
        <p:spPr bwMode="auto">
          <a:xfrm>
            <a:off x="1754188" y="3119438"/>
            <a:ext cx="0" cy="773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62" name="Line 6"/>
          <p:cNvSpPr>
            <a:spLocks noChangeShapeType="1"/>
          </p:cNvSpPr>
          <p:nvPr/>
        </p:nvSpPr>
        <p:spPr bwMode="auto">
          <a:xfrm>
            <a:off x="3257550" y="3119438"/>
            <a:ext cx="0" cy="773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63" name="Line 7"/>
          <p:cNvSpPr>
            <a:spLocks noChangeShapeType="1"/>
          </p:cNvSpPr>
          <p:nvPr/>
        </p:nvSpPr>
        <p:spPr bwMode="auto">
          <a:xfrm>
            <a:off x="4006850" y="3119438"/>
            <a:ext cx="0" cy="773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64" name="Line 8"/>
          <p:cNvSpPr>
            <a:spLocks noChangeShapeType="1"/>
          </p:cNvSpPr>
          <p:nvPr/>
        </p:nvSpPr>
        <p:spPr bwMode="auto">
          <a:xfrm>
            <a:off x="5511800" y="3119438"/>
            <a:ext cx="0" cy="773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65" name="Text Box 9"/>
          <p:cNvSpPr txBox="1">
            <a:spLocks noChangeArrowheads="1"/>
          </p:cNvSpPr>
          <p:nvPr/>
        </p:nvSpPr>
        <p:spPr bwMode="auto">
          <a:xfrm>
            <a:off x="604838" y="3111500"/>
            <a:ext cx="792162"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400">
                <a:solidFill>
                  <a:srgbClr val="333399"/>
                </a:solidFill>
                <a:latin typeface="Arial" panose="020B0604020202020204" pitchFamily="34" charset="0"/>
              </a:rPr>
              <a:t>基本</a:t>
            </a:r>
          </a:p>
          <a:p>
            <a:pPr algn="ctr">
              <a:lnSpc>
                <a:spcPct val="90000"/>
              </a:lnSpc>
            </a:pPr>
            <a:r>
              <a:rPr kumimoji="1" lang="zh-CN" altLang="en-US" sz="2400">
                <a:solidFill>
                  <a:srgbClr val="333399"/>
                </a:solidFill>
                <a:latin typeface="Arial" panose="020B0604020202020204" pitchFamily="34" charset="0"/>
              </a:rPr>
              <a:t>首部</a:t>
            </a:r>
          </a:p>
        </p:txBody>
      </p:sp>
      <p:sp>
        <p:nvSpPr>
          <p:cNvPr id="633866" name="Text Box 10"/>
          <p:cNvSpPr txBox="1">
            <a:spLocks noChangeArrowheads="1"/>
          </p:cNvSpPr>
          <p:nvPr/>
        </p:nvSpPr>
        <p:spPr bwMode="auto">
          <a:xfrm>
            <a:off x="1978025" y="3184525"/>
            <a:ext cx="104775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a:solidFill>
                  <a:srgbClr val="333399"/>
                </a:solidFill>
                <a:latin typeface="Arial" panose="020B0604020202020204" pitchFamily="34" charset="0"/>
              </a:rPr>
              <a:t> </a:t>
            </a:r>
            <a:r>
              <a:rPr kumimoji="1" lang="zh-CN" altLang="en-US" sz="2400">
                <a:solidFill>
                  <a:srgbClr val="333399"/>
                </a:solidFill>
                <a:latin typeface="Arial" panose="020B0604020202020204" pitchFamily="34" charset="0"/>
              </a:rPr>
              <a:t>扩展</a:t>
            </a:r>
          </a:p>
          <a:p>
            <a:pPr algn="ctr">
              <a:lnSpc>
                <a:spcPct val="90000"/>
              </a:lnSpc>
            </a:pPr>
            <a:r>
              <a:rPr kumimoji="1" lang="zh-CN" altLang="en-US" sz="2400">
                <a:solidFill>
                  <a:srgbClr val="333399"/>
                </a:solidFill>
                <a:latin typeface="Arial" panose="020B0604020202020204" pitchFamily="34" charset="0"/>
              </a:rPr>
              <a:t>首部 </a:t>
            </a:r>
            <a:r>
              <a:rPr kumimoji="1" lang="en-US" altLang="zh-CN" sz="2400">
                <a:solidFill>
                  <a:srgbClr val="333399"/>
                </a:solidFill>
                <a:latin typeface="Arial" panose="020B0604020202020204" pitchFamily="34" charset="0"/>
              </a:rPr>
              <a:t>1</a:t>
            </a:r>
          </a:p>
        </p:txBody>
      </p:sp>
      <p:sp>
        <p:nvSpPr>
          <p:cNvPr id="633867" name="Text Box 11"/>
          <p:cNvSpPr txBox="1">
            <a:spLocks noChangeArrowheads="1"/>
          </p:cNvSpPr>
          <p:nvPr/>
        </p:nvSpPr>
        <p:spPr bwMode="auto">
          <a:xfrm>
            <a:off x="4130675" y="3184525"/>
            <a:ext cx="109855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a:solidFill>
                  <a:srgbClr val="333399"/>
                </a:solidFill>
                <a:latin typeface="Arial" panose="020B0604020202020204" pitchFamily="34" charset="0"/>
              </a:rPr>
              <a:t> </a:t>
            </a:r>
            <a:r>
              <a:rPr kumimoji="1" lang="zh-CN" altLang="en-US" sz="2400">
                <a:solidFill>
                  <a:srgbClr val="333399"/>
                </a:solidFill>
                <a:latin typeface="Arial" panose="020B0604020202020204" pitchFamily="34" charset="0"/>
              </a:rPr>
              <a:t>扩展</a:t>
            </a:r>
          </a:p>
          <a:p>
            <a:pPr algn="ctr">
              <a:lnSpc>
                <a:spcPct val="90000"/>
              </a:lnSpc>
            </a:pPr>
            <a:r>
              <a:rPr kumimoji="1" lang="zh-CN" altLang="en-US" sz="2400">
                <a:solidFill>
                  <a:srgbClr val="333399"/>
                </a:solidFill>
                <a:latin typeface="Arial" panose="020B0604020202020204" pitchFamily="34" charset="0"/>
              </a:rPr>
              <a:t>首部 </a:t>
            </a:r>
            <a:r>
              <a:rPr kumimoji="1" lang="en-US" altLang="zh-CN" sz="2400">
                <a:solidFill>
                  <a:srgbClr val="333399"/>
                </a:solidFill>
                <a:latin typeface="Arial" panose="020B0604020202020204" pitchFamily="34" charset="0"/>
              </a:rPr>
              <a:t>N</a:t>
            </a:r>
          </a:p>
        </p:txBody>
      </p:sp>
      <p:sp>
        <p:nvSpPr>
          <p:cNvPr id="633868" name="Text Box 12"/>
          <p:cNvSpPr txBox="1">
            <a:spLocks noChangeArrowheads="1"/>
          </p:cNvSpPr>
          <p:nvPr/>
        </p:nvSpPr>
        <p:spPr bwMode="auto">
          <a:xfrm>
            <a:off x="3278188" y="3165475"/>
            <a:ext cx="638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333399"/>
                </a:solidFill>
                <a:latin typeface="Arial" panose="020B0604020202020204" pitchFamily="34" charset="0"/>
              </a:rPr>
              <a:t> …</a:t>
            </a:r>
          </a:p>
        </p:txBody>
      </p:sp>
      <p:sp>
        <p:nvSpPr>
          <p:cNvPr id="633869" name="Text Box 13"/>
          <p:cNvSpPr txBox="1">
            <a:spLocks noChangeArrowheads="1"/>
          </p:cNvSpPr>
          <p:nvPr/>
        </p:nvSpPr>
        <p:spPr bwMode="auto">
          <a:xfrm>
            <a:off x="6011863" y="3270250"/>
            <a:ext cx="2492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333399"/>
                </a:solidFill>
                <a:latin typeface="Arial" panose="020B0604020202020204" pitchFamily="34" charset="0"/>
              </a:rPr>
              <a:t>数   据   部   分</a:t>
            </a:r>
          </a:p>
        </p:txBody>
      </p:sp>
      <p:sp>
        <p:nvSpPr>
          <p:cNvPr id="633870" name="Line 14"/>
          <p:cNvSpPr>
            <a:spLocks noChangeShapeType="1"/>
          </p:cNvSpPr>
          <p:nvPr/>
        </p:nvSpPr>
        <p:spPr bwMode="auto">
          <a:xfrm>
            <a:off x="1754188" y="2058988"/>
            <a:ext cx="0" cy="973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71" name="Line 15"/>
          <p:cNvSpPr>
            <a:spLocks noChangeShapeType="1"/>
          </p:cNvSpPr>
          <p:nvPr/>
        </p:nvSpPr>
        <p:spPr bwMode="auto">
          <a:xfrm>
            <a:off x="5511800" y="2540000"/>
            <a:ext cx="0" cy="474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72" name="Line 16"/>
          <p:cNvSpPr>
            <a:spLocks noChangeShapeType="1"/>
          </p:cNvSpPr>
          <p:nvPr/>
        </p:nvSpPr>
        <p:spPr bwMode="auto">
          <a:xfrm>
            <a:off x="1754188" y="2768600"/>
            <a:ext cx="3757612"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73" name="Rectangle 17"/>
          <p:cNvSpPr>
            <a:spLocks noChangeArrowheads="1"/>
          </p:cNvSpPr>
          <p:nvPr/>
        </p:nvSpPr>
        <p:spPr bwMode="auto">
          <a:xfrm>
            <a:off x="3194050" y="2540000"/>
            <a:ext cx="815975" cy="4111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74" name="Text Box 18"/>
          <p:cNvSpPr txBox="1">
            <a:spLocks noChangeArrowheads="1"/>
          </p:cNvSpPr>
          <p:nvPr/>
        </p:nvSpPr>
        <p:spPr bwMode="auto">
          <a:xfrm>
            <a:off x="3132138" y="2417763"/>
            <a:ext cx="996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333399"/>
                </a:solidFill>
                <a:latin typeface="Arial" panose="020B0604020202020204" pitchFamily="34" charset="0"/>
              </a:rPr>
              <a:t>选项</a:t>
            </a:r>
          </a:p>
        </p:txBody>
      </p:sp>
      <p:sp>
        <p:nvSpPr>
          <p:cNvPr id="633875" name="Line 19"/>
          <p:cNvSpPr>
            <a:spLocks noChangeShapeType="1"/>
          </p:cNvSpPr>
          <p:nvPr/>
        </p:nvSpPr>
        <p:spPr bwMode="auto">
          <a:xfrm>
            <a:off x="250825" y="3976688"/>
            <a:ext cx="0" cy="493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76" name="Line 20"/>
          <p:cNvSpPr>
            <a:spLocks noChangeShapeType="1"/>
          </p:cNvSpPr>
          <p:nvPr/>
        </p:nvSpPr>
        <p:spPr bwMode="auto">
          <a:xfrm>
            <a:off x="8947150" y="3987800"/>
            <a:ext cx="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77" name="Line 21"/>
          <p:cNvSpPr>
            <a:spLocks noChangeShapeType="1"/>
          </p:cNvSpPr>
          <p:nvPr/>
        </p:nvSpPr>
        <p:spPr bwMode="auto">
          <a:xfrm>
            <a:off x="250825" y="4276725"/>
            <a:ext cx="869632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78" name="Rectangle 22"/>
          <p:cNvSpPr>
            <a:spLocks noChangeArrowheads="1"/>
          </p:cNvSpPr>
          <p:nvPr/>
        </p:nvSpPr>
        <p:spPr bwMode="auto">
          <a:xfrm>
            <a:off x="3355975" y="4046538"/>
            <a:ext cx="1731963" cy="4238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79" name="Text Box 23"/>
          <p:cNvSpPr txBox="1">
            <a:spLocks noChangeArrowheads="1"/>
          </p:cNvSpPr>
          <p:nvPr/>
        </p:nvSpPr>
        <p:spPr bwMode="auto">
          <a:xfrm>
            <a:off x="3276600" y="4002088"/>
            <a:ext cx="2328863"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rgbClr val="333399"/>
                </a:solidFill>
                <a:latin typeface="Arial" panose="020B0604020202020204" pitchFamily="34" charset="0"/>
              </a:rPr>
              <a:t>IPv6 </a:t>
            </a:r>
            <a:r>
              <a:rPr kumimoji="1" lang="zh-CN" altLang="en-US" sz="3200">
                <a:solidFill>
                  <a:srgbClr val="333399"/>
                </a:solidFill>
                <a:latin typeface="Arial" panose="020B0604020202020204" pitchFamily="34" charset="0"/>
              </a:rPr>
              <a:t>数据报</a:t>
            </a:r>
          </a:p>
        </p:txBody>
      </p:sp>
      <p:sp>
        <p:nvSpPr>
          <p:cNvPr id="633880" name="Line 24"/>
          <p:cNvSpPr>
            <a:spLocks noChangeShapeType="1"/>
          </p:cNvSpPr>
          <p:nvPr/>
        </p:nvSpPr>
        <p:spPr bwMode="auto">
          <a:xfrm>
            <a:off x="8947150" y="2058988"/>
            <a:ext cx="0" cy="973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81" name="Line 25"/>
          <p:cNvSpPr>
            <a:spLocks noChangeShapeType="1"/>
          </p:cNvSpPr>
          <p:nvPr/>
        </p:nvSpPr>
        <p:spPr bwMode="auto">
          <a:xfrm>
            <a:off x="1754188" y="2251075"/>
            <a:ext cx="7192962"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82" name="Text Box 26"/>
          <p:cNvSpPr txBox="1">
            <a:spLocks noChangeArrowheads="1"/>
          </p:cNvSpPr>
          <p:nvPr/>
        </p:nvSpPr>
        <p:spPr bwMode="auto">
          <a:xfrm>
            <a:off x="4500563" y="1912938"/>
            <a:ext cx="180975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333399"/>
                </a:solidFill>
                <a:latin typeface="Arial" panose="020B0604020202020204" pitchFamily="34" charset="0"/>
              </a:rPr>
              <a:t>有效载荷</a:t>
            </a:r>
          </a:p>
        </p:txBody>
      </p:sp>
    </p:spTree>
    <p:extLst>
      <p:ext uri="{BB962C8B-B14F-4D97-AF65-F5344CB8AC3E}">
        <p14:creationId xmlns:p14="http://schemas.microsoft.com/office/powerpoint/2010/main" val="455924756"/>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539552" y="214313"/>
            <a:ext cx="7561461" cy="1342479"/>
          </a:xfrm>
        </p:spPr>
        <p:txBody>
          <a:bodyPr/>
          <a:lstStyle/>
          <a:p>
            <a:r>
              <a:rPr lang="en-US" altLang="zh-CN" dirty="0"/>
              <a:t>IPv6 </a:t>
            </a:r>
            <a:r>
              <a:rPr lang="zh-CN" altLang="en-US" dirty="0"/>
              <a:t>数据报的首部</a:t>
            </a:r>
          </a:p>
        </p:txBody>
      </p:sp>
      <p:sp>
        <p:nvSpPr>
          <p:cNvPr id="632835" name="Rectangle 3"/>
          <p:cNvSpPr>
            <a:spLocks noGrp="1" noChangeArrowheads="1"/>
          </p:cNvSpPr>
          <p:nvPr>
            <p:ph type="body" idx="1"/>
          </p:nvPr>
        </p:nvSpPr>
        <p:spPr>
          <a:xfrm>
            <a:off x="179512" y="1931440"/>
            <a:ext cx="8568952" cy="4535487"/>
          </a:xfrm>
        </p:spPr>
        <p:txBody>
          <a:bodyPr/>
          <a:lstStyle/>
          <a:p>
            <a:pPr>
              <a:lnSpc>
                <a:spcPct val="90000"/>
              </a:lnSpc>
            </a:pPr>
            <a:r>
              <a:rPr lang="en-US" altLang="zh-CN" sz="2800" dirty="0"/>
              <a:t>IPv6 </a:t>
            </a:r>
            <a:r>
              <a:rPr lang="zh-CN" altLang="en-US" sz="2800" dirty="0" smtClean="0"/>
              <a:t>的首部长度固定为 </a:t>
            </a:r>
            <a:r>
              <a:rPr lang="en-US" altLang="zh-CN" sz="2800" dirty="0"/>
              <a:t>40 </a:t>
            </a:r>
            <a:r>
              <a:rPr lang="zh-CN" altLang="en-US" sz="2800" dirty="0"/>
              <a:t>字节，称为</a:t>
            </a:r>
            <a:r>
              <a:rPr lang="zh-CN" altLang="en-US" sz="2800" dirty="0">
                <a:solidFill>
                  <a:srgbClr val="FF0000"/>
                </a:solidFill>
              </a:rPr>
              <a:t>基本首部</a:t>
            </a:r>
            <a:r>
              <a:rPr lang="en-US" altLang="zh-CN" sz="2800" dirty="0"/>
              <a:t>(base header</a:t>
            </a:r>
            <a:r>
              <a:rPr lang="en-US" altLang="zh-CN" sz="2800" dirty="0" smtClean="0"/>
              <a:t>)</a:t>
            </a:r>
            <a:endParaRPr lang="zh-CN" altLang="en-US" sz="2800" dirty="0"/>
          </a:p>
          <a:p>
            <a:pPr>
              <a:lnSpc>
                <a:spcPct val="90000"/>
              </a:lnSpc>
            </a:pPr>
            <a:r>
              <a:rPr lang="zh-CN" altLang="en-US" sz="2800" dirty="0" smtClean="0"/>
              <a:t>取消</a:t>
            </a:r>
            <a:r>
              <a:rPr lang="zh-CN" altLang="en-US" sz="2800" dirty="0"/>
              <a:t>了</a:t>
            </a:r>
            <a:r>
              <a:rPr lang="zh-CN" altLang="en-US" sz="2800" dirty="0" smtClean="0"/>
              <a:t>不必要</a:t>
            </a:r>
            <a:r>
              <a:rPr lang="zh-CN" altLang="en-US" sz="2800" dirty="0"/>
              <a:t>的</a:t>
            </a:r>
            <a:r>
              <a:rPr lang="zh-CN" altLang="en-US" sz="2800" dirty="0" smtClean="0"/>
              <a:t>功能，首部字段数只有 </a:t>
            </a:r>
            <a:r>
              <a:rPr lang="en-US" altLang="zh-CN" sz="2800" dirty="0"/>
              <a:t>8 </a:t>
            </a:r>
            <a:r>
              <a:rPr lang="zh-CN" altLang="en-US" sz="2800" dirty="0" smtClean="0"/>
              <a:t>个</a:t>
            </a:r>
            <a:endParaRPr lang="zh-CN" altLang="en-US" sz="2800" dirty="0"/>
          </a:p>
          <a:p>
            <a:pPr>
              <a:lnSpc>
                <a:spcPct val="90000"/>
              </a:lnSpc>
            </a:pPr>
            <a:r>
              <a:rPr lang="zh-CN" altLang="en-US" sz="2800" dirty="0"/>
              <a:t>取消了首部的检验和字段，加快了路由器处理数据报的</a:t>
            </a:r>
            <a:r>
              <a:rPr lang="zh-CN" altLang="en-US" sz="2800" dirty="0" smtClean="0"/>
              <a:t>速度</a:t>
            </a:r>
            <a:endParaRPr lang="zh-CN" altLang="en-US" sz="2800" dirty="0"/>
          </a:p>
          <a:p>
            <a:pPr>
              <a:lnSpc>
                <a:spcPct val="90000"/>
              </a:lnSpc>
            </a:pPr>
            <a:r>
              <a:rPr lang="zh-CN" altLang="en-US" sz="2800" dirty="0"/>
              <a:t>在基本首部的后面允许有零个或多个扩展</a:t>
            </a:r>
            <a:r>
              <a:rPr lang="zh-CN" altLang="en-US" sz="2800" dirty="0" smtClean="0"/>
              <a:t>首部</a:t>
            </a:r>
            <a:endParaRPr lang="zh-CN" altLang="en-US" sz="2800" dirty="0"/>
          </a:p>
          <a:p>
            <a:pPr>
              <a:lnSpc>
                <a:spcPct val="90000"/>
              </a:lnSpc>
            </a:pPr>
            <a:r>
              <a:rPr lang="zh-CN" altLang="en-US" sz="2800" dirty="0"/>
              <a:t>所有的扩展首部和数据合起来叫做数据报的</a:t>
            </a:r>
            <a:r>
              <a:rPr lang="zh-CN" altLang="en-US" sz="2800" dirty="0">
                <a:solidFill>
                  <a:srgbClr val="FF0000"/>
                </a:solidFill>
              </a:rPr>
              <a:t>有效载荷</a:t>
            </a:r>
            <a:r>
              <a:rPr lang="en-US" altLang="zh-CN" sz="2800" dirty="0"/>
              <a:t>(payload)</a:t>
            </a:r>
            <a:r>
              <a:rPr lang="zh-CN" altLang="en-US" sz="2800" dirty="0"/>
              <a:t>或</a:t>
            </a:r>
            <a:r>
              <a:rPr lang="zh-CN" altLang="en-US" sz="2800" dirty="0">
                <a:solidFill>
                  <a:srgbClr val="FF0000"/>
                </a:solidFill>
              </a:rPr>
              <a:t>净负荷</a:t>
            </a:r>
            <a:r>
              <a:rPr lang="zh-CN" altLang="en-US" sz="2800" dirty="0"/>
              <a:t>。    </a:t>
            </a:r>
          </a:p>
        </p:txBody>
      </p:sp>
    </p:spTree>
    <p:extLst>
      <p:ext uri="{BB962C8B-B14F-4D97-AF65-F5344CB8AC3E}">
        <p14:creationId xmlns:p14="http://schemas.microsoft.com/office/powerpoint/2010/main" val="1498536355"/>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ChangeArrowheads="1"/>
          </p:cNvSpPr>
          <p:nvPr/>
        </p:nvSpPr>
        <p:spPr bwMode="auto">
          <a:xfrm>
            <a:off x="1649413" y="631825"/>
            <a:ext cx="7289800" cy="5676900"/>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35907" name="Line 3"/>
          <p:cNvSpPr>
            <a:spLocks noChangeShapeType="1"/>
          </p:cNvSpPr>
          <p:nvPr/>
        </p:nvSpPr>
        <p:spPr bwMode="auto">
          <a:xfrm>
            <a:off x="1657350" y="1012825"/>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908" name="Line 4"/>
          <p:cNvSpPr>
            <a:spLocks noChangeShapeType="1"/>
          </p:cNvSpPr>
          <p:nvPr/>
        </p:nvSpPr>
        <p:spPr bwMode="auto">
          <a:xfrm>
            <a:off x="2557463" y="633413"/>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909" name="Line 5"/>
          <p:cNvSpPr>
            <a:spLocks noChangeShapeType="1"/>
          </p:cNvSpPr>
          <p:nvPr/>
        </p:nvSpPr>
        <p:spPr bwMode="auto">
          <a:xfrm>
            <a:off x="5297488" y="1012825"/>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910" name="Rectangle 6"/>
          <p:cNvSpPr>
            <a:spLocks noChangeArrowheads="1"/>
          </p:cNvSpPr>
          <p:nvPr/>
        </p:nvSpPr>
        <p:spPr bwMode="auto">
          <a:xfrm>
            <a:off x="1573213" y="242888"/>
            <a:ext cx="32226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0</a:t>
            </a:r>
          </a:p>
        </p:txBody>
      </p:sp>
      <p:sp>
        <p:nvSpPr>
          <p:cNvPr id="635911" name="Rectangle 7"/>
          <p:cNvSpPr>
            <a:spLocks noChangeArrowheads="1"/>
          </p:cNvSpPr>
          <p:nvPr/>
        </p:nvSpPr>
        <p:spPr bwMode="auto">
          <a:xfrm>
            <a:off x="2476500" y="242888"/>
            <a:ext cx="32226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4</a:t>
            </a:r>
          </a:p>
        </p:txBody>
      </p:sp>
      <p:sp>
        <p:nvSpPr>
          <p:cNvPr id="635912" name="Rectangle 8"/>
          <p:cNvSpPr>
            <a:spLocks noChangeArrowheads="1"/>
          </p:cNvSpPr>
          <p:nvPr/>
        </p:nvSpPr>
        <p:spPr bwMode="auto">
          <a:xfrm>
            <a:off x="5207000" y="242888"/>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16</a:t>
            </a:r>
          </a:p>
        </p:txBody>
      </p:sp>
      <p:sp>
        <p:nvSpPr>
          <p:cNvPr id="635913" name="Rectangle 9"/>
          <p:cNvSpPr>
            <a:spLocks noChangeArrowheads="1"/>
          </p:cNvSpPr>
          <p:nvPr/>
        </p:nvSpPr>
        <p:spPr bwMode="auto">
          <a:xfrm>
            <a:off x="8604250" y="242888"/>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31</a:t>
            </a:r>
          </a:p>
        </p:txBody>
      </p:sp>
      <p:sp>
        <p:nvSpPr>
          <p:cNvPr id="635914" name="Rectangle 10"/>
          <p:cNvSpPr>
            <a:spLocks noChangeArrowheads="1"/>
          </p:cNvSpPr>
          <p:nvPr/>
        </p:nvSpPr>
        <p:spPr bwMode="auto">
          <a:xfrm>
            <a:off x="1768475" y="647700"/>
            <a:ext cx="758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版 本</a:t>
            </a:r>
          </a:p>
        </p:txBody>
      </p:sp>
      <p:sp>
        <p:nvSpPr>
          <p:cNvPr id="635915" name="Rectangle 11"/>
          <p:cNvSpPr>
            <a:spLocks noChangeArrowheads="1"/>
          </p:cNvSpPr>
          <p:nvPr/>
        </p:nvSpPr>
        <p:spPr bwMode="auto">
          <a:xfrm>
            <a:off x="955675" y="242888"/>
            <a:ext cx="434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位</a:t>
            </a:r>
          </a:p>
        </p:txBody>
      </p:sp>
      <p:sp>
        <p:nvSpPr>
          <p:cNvPr id="635916" name="Line 12"/>
          <p:cNvSpPr>
            <a:spLocks noChangeShapeType="1"/>
          </p:cNvSpPr>
          <p:nvPr/>
        </p:nvSpPr>
        <p:spPr bwMode="auto">
          <a:xfrm>
            <a:off x="1649413" y="1435100"/>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917" name="Line 13"/>
          <p:cNvSpPr>
            <a:spLocks noChangeShapeType="1"/>
          </p:cNvSpPr>
          <p:nvPr/>
        </p:nvSpPr>
        <p:spPr bwMode="auto">
          <a:xfrm>
            <a:off x="1651000" y="1857375"/>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918" name="Line 14"/>
          <p:cNvSpPr>
            <a:spLocks noChangeShapeType="1"/>
          </p:cNvSpPr>
          <p:nvPr/>
        </p:nvSpPr>
        <p:spPr bwMode="auto">
          <a:xfrm>
            <a:off x="1651000" y="2281238"/>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919" name="Line 15"/>
          <p:cNvSpPr>
            <a:spLocks noChangeShapeType="1"/>
          </p:cNvSpPr>
          <p:nvPr/>
        </p:nvSpPr>
        <p:spPr bwMode="auto">
          <a:xfrm>
            <a:off x="1651000" y="2705100"/>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920" name="Line 16"/>
          <p:cNvSpPr>
            <a:spLocks noChangeShapeType="1"/>
          </p:cNvSpPr>
          <p:nvPr/>
        </p:nvSpPr>
        <p:spPr bwMode="auto">
          <a:xfrm>
            <a:off x="1651000" y="3128963"/>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921" name="Line 17"/>
          <p:cNvSpPr>
            <a:spLocks noChangeShapeType="1"/>
          </p:cNvSpPr>
          <p:nvPr/>
        </p:nvSpPr>
        <p:spPr bwMode="auto">
          <a:xfrm>
            <a:off x="1651000" y="3551238"/>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922" name="Line 18"/>
          <p:cNvSpPr>
            <a:spLocks noChangeShapeType="1"/>
          </p:cNvSpPr>
          <p:nvPr/>
        </p:nvSpPr>
        <p:spPr bwMode="auto">
          <a:xfrm>
            <a:off x="1651000" y="3975100"/>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923" name="Line 19"/>
          <p:cNvSpPr>
            <a:spLocks noChangeShapeType="1"/>
          </p:cNvSpPr>
          <p:nvPr/>
        </p:nvSpPr>
        <p:spPr bwMode="auto">
          <a:xfrm>
            <a:off x="1651000" y="4397375"/>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924" name="Rectangle 20"/>
          <p:cNvSpPr>
            <a:spLocks noChangeArrowheads="1"/>
          </p:cNvSpPr>
          <p:nvPr/>
        </p:nvSpPr>
        <p:spPr bwMode="auto">
          <a:xfrm>
            <a:off x="1876425" y="3409950"/>
            <a:ext cx="6850063" cy="1128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925" name="Rectangle 21"/>
          <p:cNvSpPr>
            <a:spLocks noChangeArrowheads="1"/>
          </p:cNvSpPr>
          <p:nvPr/>
        </p:nvSpPr>
        <p:spPr bwMode="auto">
          <a:xfrm>
            <a:off x="1876425" y="1716088"/>
            <a:ext cx="6850063" cy="113030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926" name="Rectangle 22"/>
          <p:cNvSpPr>
            <a:spLocks noChangeArrowheads="1"/>
          </p:cNvSpPr>
          <p:nvPr/>
        </p:nvSpPr>
        <p:spPr bwMode="auto">
          <a:xfrm>
            <a:off x="4498975" y="3622675"/>
            <a:ext cx="1825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目   的</a:t>
            </a:r>
            <a:r>
              <a:rPr kumimoji="1" lang="zh-CN" altLang="en-US" sz="2000" b="1">
                <a:solidFill>
                  <a:srgbClr val="333399"/>
                </a:solidFill>
                <a:ea typeface="黑体" panose="02010609060101010101" pitchFamily="49" charset="-122"/>
              </a:rPr>
              <a:t> </a:t>
            </a:r>
            <a:r>
              <a:rPr kumimoji="1" lang="zh-CN" altLang="en-US" sz="2000">
                <a:solidFill>
                  <a:srgbClr val="333399"/>
                </a:solidFill>
                <a:ea typeface="黑体" panose="02010609060101010101" pitchFamily="49" charset="-122"/>
              </a:rPr>
              <a:t>  地   址</a:t>
            </a:r>
          </a:p>
        </p:txBody>
      </p:sp>
      <p:sp>
        <p:nvSpPr>
          <p:cNvPr id="635927" name="Rectangle 23"/>
          <p:cNvSpPr>
            <a:spLocks noChangeArrowheads="1"/>
          </p:cNvSpPr>
          <p:nvPr/>
        </p:nvSpPr>
        <p:spPr bwMode="auto">
          <a:xfrm>
            <a:off x="4692650" y="1928813"/>
            <a:ext cx="13620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源   地   址</a:t>
            </a:r>
          </a:p>
        </p:txBody>
      </p:sp>
      <p:sp>
        <p:nvSpPr>
          <p:cNvPr id="635928" name="Line 24"/>
          <p:cNvSpPr>
            <a:spLocks noChangeShapeType="1"/>
          </p:cNvSpPr>
          <p:nvPr/>
        </p:nvSpPr>
        <p:spPr bwMode="auto">
          <a:xfrm>
            <a:off x="7127875" y="1012825"/>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929" name="Rectangle 25"/>
          <p:cNvSpPr>
            <a:spLocks noChangeArrowheads="1"/>
          </p:cNvSpPr>
          <p:nvPr/>
        </p:nvSpPr>
        <p:spPr bwMode="auto">
          <a:xfrm>
            <a:off x="5438775" y="1046163"/>
            <a:ext cx="17319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下 一 个 首 部</a:t>
            </a:r>
          </a:p>
        </p:txBody>
      </p:sp>
      <p:sp>
        <p:nvSpPr>
          <p:cNvPr id="635930" name="Rectangle 26"/>
          <p:cNvSpPr>
            <a:spLocks noChangeArrowheads="1"/>
          </p:cNvSpPr>
          <p:nvPr/>
        </p:nvSpPr>
        <p:spPr bwMode="auto">
          <a:xfrm>
            <a:off x="5637213" y="647700"/>
            <a:ext cx="16414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流     标     号</a:t>
            </a:r>
          </a:p>
        </p:txBody>
      </p:sp>
      <p:sp>
        <p:nvSpPr>
          <p:cNvPr id="635931" name="Rectangle 27"/>
          <p:cNvSpPr>
            <a:spLocks noChangeArrowheads="1"/>
          </p:cNvSpPr>
          <p:nvPr/>
        </p:nvSpPr>
        <p:spPr bwMode="auto">
          <a:xfrm>
            <a:off x="4237038" y="242888"/>
            <a:ext cx="46196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12</a:t>
            </a:r>
          </a:p>
        </p:txBody>
      </p:sp>
      <p:sp>
        <p:nvSpPr>
          <p:cNvPr id="635932" name="Rectangle 28"/>
          <p:cNvSpPr>
            <a:spLocks noChangeArrowheads="1"/>
          </p:cNvSpPr>
          <p:nvPr/>
        </p:nvSpPr>
        <p:spPr bwMode="auto">
          <a:xfrm>
            <a:off x="2825750" y="647700"/>
            <a:ext cx="1406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通 信 量 类</a:t>
            </a:r>
          </a:p>
        </p:txBody>
      </p:sp>
      <p:sp>
        <p:nvSpPr>
          <p:cNvPr id="635933" name="Rectangle 29"/>
          <p:cNvSpPr>
            <a:spLocks noChangeArrowheads="1"/>
          </p:cNvSpPr>
          <p:nvPr/>
        </p:nvSpPr>
        <p:spPr bwMode="auto">
          <a:xfrm>
            <a:off x="4670425" y="2263775"/>
            <a:ext cx="143668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a:t>
            </a:r>
            <a:r>
              <a:rPr kumimoji="1" lang="en-US" altLang="zh-CN" sz="2000">
                <a:solidFill>
                  <a:srgbClr val="333399"/>
                </a:solidFill>
                <a:ea typeface="黑体" panose="02010609060101010101" pitchFamily="49" charset="-122"/>
              </a:rPr>
              <a:t>128 </a:t>
            </a:r>
            <a:r>
              <a:rPr kumimoji="1" lang="zh-CN" altLang="en-US" sz="2000">
                <a:solidFill>
                  <a:srgbClr val="333399"/>
                </a:solidFill>
                <a:ea typeface="黑体" panose="02010609060101010101" pitchFamily="49" charset="-122"/>
              </a:rPr>
              <a:t>位）</a:t>
            </a:r>
          </a:p>
        </p:txBody>
      </p:sp>
      <p:sp>
        <p:nvSpPr>
          <p:cNvPr id="635934" name="Rectangle 30"/>
          <p:cNvSpPr>
            <a:spLocks noChangeArrowheads="1"/>
          </p:cNvSpPr>
          <p:nvPr/>
        </p:nvSpPr>
        <p:spPr bwMode="auto">
          <a:xfrm>
            <a:off x="4687888" y="3894138"/>
            <a:ext cx="14366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a:t>
            </a:r>
            <a:r>
              <a:rPr kumimoji="1" lang="en-US" altLang="zh-CN" sz="2000">
                <a:solidFill>
                  <a:srgbClr val="333399"/>
                </a:solidFill>
                <a:ea typeface="黑体" panose="02010609060101010101" pitchFamily="49" charset="-122"/>
              </a:rPr>
              <a:t>128 </a:t>
            </a:r>
            <a:r>
              <a:rPr kumimoji="1" lang="zh-CN" altLang="en-US" sz="2000">
                <a:solidFill>
                  <a:srgbClr val="333399"/>
                </a:solidFill>
                <a:ea typeface="黑体" panose="02010609060101010101" pitchFamily="49" charset="-122"/>
              </a:rPr>
              <a:t>位）</a:t>
            </a:r>
          </a:p>
        </p:txBody>
      </p:sp>
      <p:sp>
        <p:nvSpPr>
          <p:cNvPr id="635935" name="Rectangle 31"/>
          <p:cNvSpPr>
            <a:spLocks noChangeArrowheads="1"/>
          </p:cNvSpPr>
          <p:nvPr/>
        </p:nvSpPr>
        <p:spPr bwMode="auto">
          <a:xfrm>
            <a:off x="2365375" y="1038225"/>
            <a:ext cx="24050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有  效  载  荷  长  度</a:t>
            </a:r>
          </a:p>
        </p:txBody>
      </p:sp>
      <p:sp>
        <p:nvSpPr>
          <p:cNvPr id="635936" name="Rectangle 32"/>
          <p:cNvSpPr>
            <a:spLocks noChangeArrowheads="1"/>
          </p:cNvSpPr>
          <p:nvPr/>
        </p:nvSpPr>
        <p:spPr bwMode="auto">
          <a:xfrm>
            <a:off x="7412038" y="1057275"/>
            <a:ext cx="1406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跳 数 限 制</a:t>
            </a:r>
          </a:p>
        </p:txBody>
      </p:sp>
      <p:sp>
        <p:nvSpPr>
          <p:cNvPr id="635937" name="Line 33"/>
          <p:cNvSpPr>
            <a:spLocks noChangeShapeType="1"/>
          </p:cNvSpPr>
          <p:nvPr/>
        </p:nvSpPr>
        <p:spPr bwMode="auto">
          <a:xfrm>
            <a:off x="4375150" y="631825"/>
            <a:ext cx="6350" cy="382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938" name="Rectangle 34"/>
          <p:cNvSpPr>
            <a:spLocks noChangeArrowheads="1"/>
          </p:cNvSpPr>
          <p:nvPr/>
        </p:nvSpPr>
        <p:spPr bwMode="auto">
          <a:xfrm>
            <a:off x="7023100" y="242888"/>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24</a:t>
            </a:r>
          </a:p>
        </p:txBody>
      </p:sp>
      <p:sp>
        <p:nvSpPr>
          <p:cNvPr id="635939" name="Line 35"/>
          <p:cNvSpPr>
            <a:spLocks noChangeShapeType="1"/>
          </p:cNvSpPr>
          <p:nvPr/>
        </p:nvSpPr>
        <p:spPr bwMode="auto">
          <a:xfrm>
            <a:off x="1649413" y="4827588"/>
            <a:ext cx="73056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940" name="Rectangle 36"/>
          <p:cNvSpPr>
            <a:spLocks noChangeArrowheads="1"/>
          </p:cNvSpPr>
          <p:nvPr/>
        </p:nvSpPr>
        <p:spPr bwMode="auto">
          <a:xfrm>
            <a:off x="1665288" y="4845050"/>
            <a:ext cx="7272337" cy="1463675"/>
          </a:xfrm>
          <a:prstGeom prst="rect">
            <a:avLst/>
          </a:prstGeom>
          <a:solidFill>
            <a:srgbClr val="CCECFF"/>
          </a:solidFill>
          <a:ln w="1270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941" name="Rectangle 37"/>
          <p:cNvSpPr>
            <a:spLocks noChangeArrowheads="1"/>
          </p:cNvSpPr>
          <p:nvPr/>
        </p:nvSpPr>
        <p:spPr bwMode="auto">
          <a:xfrm>
            <a:off x="3132138" y="4956175"/>
            <a:ext cx="4090987" cy="454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a:solidFill>
                  <a:srgbClr val="333399"/>
                </a:solidFill>
                <a:ea typeface="黑体" panose="02010609060101010101" pitchFamily="49" charset="-122"/>
              </a:rPr>
              <a:t>有效载荷（扩展首部 </a:t>
            </a:r>
            <a:r>
              <a:rPr kumimoji="1" lang="en-US" altLang="zh-CN" sz="2400">
                <a:solidFill>
                  <a:srgbClr val="333399"/>
                </a:solidFill>
                <a:ea typeface="黑体" panose="02010609060101010101" pitchFamily="49" charset="-122"/>
              </a:rPr>
              <a:t>/ </a:t>
            </a:r>
            <a:r>
              <a:rPr kumimoji="1" lang="zh-CN" altLang="en-US" sz="2400">
                <a:solidFill>
                  <a:srgbClr val="333399"/>
                </a:solidFill>
                <a:ea typeface="黑体" panose="02010609060101010101" pitchFamily="49" charset="-122"/>
              </a:rPr>
              <a:t>数据）</a:t>
            </a:r>
          </a:p>
        </p:txBody>
      </p:sp>
      <p:sp>
        <p:nvSpPr>
          <p:cNvPr id="635942" name="Freeform 38"/>
          <p:cNvSpPr>
            <a:spLocks/>
          </p:cNvSpPr>
          <p:nvPr/>
        </p:nvSpPr>
        <p:spPr bwMode="auto">
          <a:xfrm>
            <a:off x="1566863" y="5492750"/>
            <a:ext cx="7577137" cy="312738"/>
          </a:xfrm>
          <a:custGeom>
            <a:avLst/>
            <a:gdLst>
              <a:gd name="T0" fmla="*/ 0 w 4778"/>
              <a:gd name="T1" fmla="*/ 203 h 214"/>
              <a:gd name="T2" fmla="*/ 475 w 4778"/>
              <a:gd name="T3" fmla="*/ 34 h 214"/>
              <a:gd name="T4" fmla="*/ 926 w 4778"/>
              <a:gd name="T5" fmla="*/ 214 h 214"/>
              <a:gd name="T6" fmla="*/ 1265 w 4778"/>
              <a:gd name="T7" fmla="*/ 113 h 214"/>
              <a:gd name="T8" fmla="*/ 1717 w 4778"/>
              <a:gd name="T9" fmla="*/ 214 h 214"/>
              <a:gd name="T10" fmla="*/ 2056 w 4778"/>
              <a:gd name="T11" fmla="*/ 68 h 214"/>
              <a:gd name="T12" fmla="*/ 2361 w 4778"/>
              <a:gd name="T13" fmla="*/ 169 h 214"/>
              <a:gd name="T14" fmla="*/ 2677 w 4778"/>
              <a:gd name="T15" fmla="*/ 68 h 214"/>
              <a:gd name="T16" fmla="*/ 2869 w 4778"/>
              <a:gd name="T17" fmla="*/ 180 h 214"/>
              <a:gd name="T18" fmla="*/ 3332 w 4778"/>
              <a:gd name="T19" fmla="*/ 11 h 214"/>
              <a:gd name="T20" fmla="*/ 3818 w 4778"/>
              <a:gd name="T21" fmla="*/ 192 h 214"/>
              <a:gd name="T22" fmla="*/ 3908 w 4778"/>
              <a:gd name="T23" fmla="*/ 11 h 214"/>
              <a:gd name="T24" fmla="*/ 4089 w 4778"/>
              <a:gd name="T25" fmla="*/ 180 h 214"/>
              <a:gd name="T26" fmla="*/ 4303 w 4778"/>
              <a:gd name="T27" fmla="*/ 11 h 214"/>
              <a:gd name="T28" fmla="*/ 4507 w 4778"/>
              <a:gd name="T29" fmla="*/ 135 h 214"/>
              <a:gd name="T30" fmla="*/ 4778 w 4778"/>
              <a:gd name="T3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78" h="214">
                <a:moveTo>
                  <a:pt x="0" y="203"/>
                </a:moveTo>
                <a:lnTo>
                  <a:pt x="475" y="34"/>
                </a:lnTo>
                <a:lnTo>
                  <a:pt x="926" y="214"/>
                </a:lnTo>
                <a:lnTo>
                  <a:pt x="1265" y="113"/>
                </a:lnTo>
                <a:lnTo>
                  <a:pt x="1717" y="214"/>
                </a:lnTo>
                <a:lnTo>
                  <a:pt x="2056" y="68"/>
                </a:lnTo>
                <a:lnTo>
                  <a:pt x="2361" y="169"/>
                </a:lnTo>
                <a:lnTo>
                  <a:pt x="2677" y="68"/>
                </a:lnTo>
                <a:lnTo>
                  <a:pt x="2869" y="180"/>
                </a:lnTo>
                <a:lnTo>
                  <a:pt x="3332" y="11"/>
                </a:lnTo>
                <a:lnTo>
                  <a:pt x="3818" y="192"/>
                </a:lnTo>
                <a:lnTo>
                  <a:pt x="3908" y="11"/>
                </a:lnTo>
                <a:lnTo>
                  <a:pt x="4089" y="180"/>
                </a:lnTo>
                <a:lnTo>
                  <a:pt x="4303" y="11"/>
                </a:lnTo>
                <a:lnTo>
                  <a:pt x="4507" y="135"/>
                </a:lnTo>
                <a:lnTo>
                  <a:pt x="4778" y="0"/>
                </a:lnTo>
              </a:path>
            </a:pathLst>
          </a:custGeom>
          <a:noFill/>
          <a:ln w="7620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943" name="AutoShape 39"/>
          <p:cNvSpPr>
            <a:spLocks/>
          </p:cNvSpPr>
          <p:nvPr/>
        </p:nvSpPr>
        <p:spPr bwMode="auto">
          <a:xfrm>
            <a:off x="1344613" y="665163"/>
            <a:ext cx="228600" cy="4162425"/>
          </a:xfrm>
          <a:prstGeom prst="leftBrace">
            <a:avLst>
              <a:gd name="adj1" fmla="val 151736"/>
              <a:gd name="adj2" fmla="val 50000"/>
            </a:avLst>
          </a:prstGeom>
          <a:noFill/>
          <a:ln w="1270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944" name="Rectangle 40"/>
          <p:cNvSpPr>
            <a:spLocks noChangeArrowheads="1"/>
          </p:cNvSpPr>
          <p:nvPr/>
        </p:nvSpPr>
        <p:spPr bwMode="auto">
          <a:xfrm>
            <a:off x="34925" y="2276475"/>
            <a:ext cx="1417638"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2400">
                <a:solidFill>
                  <a:srgbClr val="333399"/>
                </a:solidFill>
                <a:ea typeface="黑体" panose="02010609060101010101" pitchFamily="49" charset="-122"/>
              </a:rPr>
              <a:t>IPv6 </a:t>
            </a:r>
            <a:r>
              <a:rPr kumimoji="1" lang="zh-CN" altLang="en-US" sz="2400">
                <a:solidFill>
                  <a:srgbClr val="333399"/>
                </a:solidFill>
                <a:ea typeface="黑体" panose="02010609060101010101" pitchFamily="49" charset="-122"/>
              </a:rPr>
              <a:t>的</a:t>
            </a:r>
          </a:p>
          <a:p>
            <a:pPr algn="ctr" eaLnBrk="0" hangingPunct="0"/>
            <a:r>
              <a:rPr kumimoji="1" lang="zh-CN" altLang="en-US" sz="2400">
                <a:solidFill>
                  <a:srgbClr val="333399"/>
                </a:solidFill>
                <a:ea typeface="黑体" panose="02010609060101010101" pitchFamily="49" charset="-122"/>
              </a:rPr>
              <a:t>基本首部</a:t>
            </a:r>
          </a:p>
          <a:p>
            <a:pPr algn="ctr" eaLnBrk="0" hangingPunct="0"/>
            <a:r>
              <a:rPr kumimoji="1" lang="zh-CN" altLang="en-US" sz="2400">
                <a:solidFill>
                  <a:srgbClr val="333399"/>
                </a:solidFill>
                <a:ea typeface="黑体" panose="02010609060101010101" pitchFamily="49" charset="-122"/>
              </a:rPr>
              <a:t>（</a:t>
            </a:r>
            <a:r>
              <a:rPr kumimoji="1" lang="en-US" altLang="zh-CN" sz="2400">
                <a:solidFill>
                  <a:srgbClr val="333399"/>
                </a:solidFill>
                <a:ea typeface="黑体" panose="02010609060101010101" pitchFamily="49" charset="-122"/>
              </a:rPr>
              <a:t>40 B</a:t>
            </a:r>
            <a:r>
              <a:rPr kumimoji="1" lang="zh-CN" altLang="en-US" sz="2400">
                <a:solidFill>
                  <a:srgbClr val="333399"/>
                </a:solidFill>
                <a:ea typeface="黑体" panose="02010609060101010101" pitchFamily="49" charset="-122"/>
              </a:rPr>
              <a:t>）</a:t>
            </a:r>
          </a:p>
        </p:txBody>
      </p:sp>
      <p:sp>
        <p:nvSpPr>
          <p:cNvPr id="635945" name="AutoShape 41"/>
          <p:cNvSpPr>
            <a:spLocks/>
          </p:cNvSpPr>
          <p:nvPr/>
        </p:nvSpPr>
        <p:spPr bwMode="auto">
          <a:xfrm>
            <a:off x="1381125" y="4864100"/>
            <a:ext cx="228600" cy="1444625"/>
          </a:xfrm>
          <a:prstGeom prst="leftBrace">
            <a:avLst>
              <a:gd name="adj1" fmla="val 5266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946" name="Rectangle 42"/>
          <p:cNvSpPr>
            <a:spLocks noChangeArrowheads="1"/>
          </p:cNvSpPr>
          <p:nvPr/>
        </p:nvSpPr>
        <p:spPr bwMode="auto">
          <a:xfrm>
            <a:off x="-252413" y="5013325"/>
            <a:ext cx="2009776"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2400">
                <a:solidFill>
                  <a:srgbClr val="333399"/>
                </a:solidFill>
                <a:ea typeface="黑体" panose="02010609060101010101" pitchFamily="49" charset="-122"/>
              </a:rPr>
              <a:t>IPv6 </a:t>
            </a:r>
            <a:r>
              <a:rPr kumimoji="1" lang="zh-CN" altLang="en-US" sz="2400">
                <a:solidFill>
                  <a:srgbClr val="333399"/>
                </a:solidFill>
                <a:ea typeface="黑体" panose="02010609060101010101" pitchFamily="49" charset="-122"/>
              </a:rPr>
              <a:t>的</a:t>
            </a:r>
          </a:p>
          <a:p>
            <a:pPr algn="ctr" eaLnBrk="0" hangingPunct="0"/>
            <a:r>
              <a:rPr kumimoji="1" lang="zh-CN" altLang="en-US" sz="2400">
                <a:solidFill>
                  <a:srgbClr val="333399"/>
                </a:solidFill>
                <a:ea typeface="黑体" panose="02010609060101010101" pitchFamily="49" charset="-122"/>
              </a:rPr>
              <a:t>有效载荷</a:t>
            </a:r>
          </a:p>
          <a:p>
            <a:pPr algn="ctr" eaLnBrk="0" hangingPunct="0"/>
            <a:r>
              <a:rPr kumimoji="1" lang="zh-CN" altLang="en-US" sz="2400">
                <a:solidFill>
                  <a:srgbClr val="333399"/>
                </a:solidFill>
                <a:ea typeface="黑体" panose="02010609060101010101" pitchFamily="49" charset="-122"/>
              </a:rPr>
              <a:t>（至 </a:t>
            </a:r>
            <a:r>
              <a:rPr kumimoji="1" lang="en-US" altLang="zh-CN" sz="2400">
                <a:solidFill>
                  <a:srgbClr val="333399"/>
                </a:solidFill>
                <a:ea typeface="黑体" panose="02010609060101010101" pitchFamily="49" charset="-122"/>
              </a:rPr>
              <a:t>64 KB</a:t>
            </a:r>
            <a:r>
              <a:rPr kumimoji="1" lang="zh-CN" altLang="en-US" sz="2400">
                <a:solidFill>
                  <a:srgbClr val="333399"/>
                </a:solidFill>
                <a:ea typeface="黑体" panose="02010609060101010101" pitchFamily="49" charset="-122"/>
              </a:rPr>
              <a:t>）</a:t>
            </a:r>
          </a:p>
        </p:txBody>
      </p:sp>
      <p:sp>
        <p:nvSpPr>
          <p:cNvPr id="635947" name="Rectangle 43"/>
          <p:cNvSpPr>
            <a:spLocks noChangeArrowheads="1"/>
          </p:cNvSpPr>
          <p:nvPr/>
        </p:nvSpPr>
        <p:spPr bwMode="auto">
          <a:xfrm>
            <a:off x="1619250" y="620713"/>
            <a:ext cx="7327900" cy="42481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72655275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94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35947"/>
                                        </p:tgtEl>
                                        <p:attrNameLst>
                                          <p:attrName>style.visibility</p:attrName>
                                        </p:attrNameLst>
                                      </p:cBhvr>
                                      <p:tavLst>
                                        <p:tav tm="0">
                                          <p:val>
                                            <p:strVal val="hidden"/>
                                          </p:val>
                                        </p:tav>
                                        <p:tav tm="50000">
                                          <p:val>
                                            <p:strVal val="visible"/>
                                          </p:val>
                                        </p:tav>
                                      </p:tavLst>
                                    </p:anim>
                                  </p:childTnLst>
                                </p:cTn>
                              </p:par>
                              <p:par>
                                <p:cTn id="10" presetID="35" presetClass="emph" presetSubtype="0" repeatCount="3000" fill="hold" grpId="0" nodeType="withEffect">
                                  <p:stCondLst>
                                    <p:cond delay="500"/>
                                  </p:stCondLst>
                                  <p:childTnLst>
                                    <p:anim calcmode="discrete" valueType="str">
                                      <p:cBhvr>
                                        <p:cTn id="11" dur="1000" fill="hold"/>
                                        <p:tgtEl>
                                          <p:spTgt spid="6359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44" grpId="0"/>
      <p:bldP spid="635947" grpId="0" animBg="1"/>
      <p:bldP spid="63594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ChangeArrowheads="1"/>
          </p:cNvSpPr>
          <p:nvPr/>
        </p:nvSpPr>
        <p:spPr bwMode="auto">
          <a:xfrm>
            <a:off x="1649413" y="631825"/>
            <a:ext cx="7289800" cy="5676900"/>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36931" name="Line 3"/>
          <p:cNvSpPr>
            <a:spLocks noChangeShapeType="1"/>
          </p:cNvSpPr>
          <p:nvPr/>
        </p:nvSpPr>
        <p:spPr bwMode="auto">
          <a:xfrm>
            <a:off x="1657350" y="1012825"/>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32" name="Line 4"/>
          <p:cNvSpPr>
            <a:spLocks noChangeShapeType="1"/>
          </p:cNvSpPr>
          <p:nvPr/>
        </p:nvSpPr>
        <p:spPr bwMode="auto">
          <a:xfrm>
            <a:off x="2557463" y="633413"/>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33" name="Line 5"/>
          <p:cNvSpPr>
            <a:spLocks noChangeShapeType="1"/>
          </p:cNvSpPr>
          <p:nvPr/>
        </p:nvSpPr>
        <p:spPr bwMode="auto">
          <a:xfrm>
            <a:off x="5297488" y="1012825"/>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34" name="Rectangle 6"/>
          <p:cNvSpPr>
            <a:spLocks noChangeArrowheads="1"/>
          </p:cNvSpPr>
          <p:nvPr/>
        </p:nvSpPr>
        <p:spPr bwMode="auto">
          <a:xfrm>
            <a:off x="1573213" y="242888"/>
            <a:ext cx="32226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0</a:t>
            </a:r>
          </a:p>
        </p:txBody>
      </p:sp>
      <p:sp>
        <p:nvSpPr>
          <p:cNvPr id="636935" name="Rectangle 7"/>
          <p:cNvSpPr>
            <a:spLocks noChangeArrowheads="1"/>
          </p:cNvSpPr>
          <p:nvPr/>
        </p:nvSpPr>
        <p:spPr bwMode="auto">
          <a:xfrm>
            <a:off x="2476500" y="242888"/>
            <a:ext cx="32226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4</a:t>
            </a:r>
          </a:p>
        </p:txBody>
      </p:sp>
      <p:sp>
        <p:nvSpPr>
          <p:cNvPr id="636936" name="Rectangle 8"/>
          <p:cNvSpPr>
            <a:spLocks noChangeArrowheads="1"/>
          </p:cNvSpPr>
          <p:nvPr/>
        </p:nvSpPr>
        <p:spPr bwMode="auto">
          <a:xfrm>
            <a:off x="5207000" y="242888"/>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16</a:t>
            </a:r>
          </a:p>
        </p:txBody>
      </p:sp>
      <p:sp>
        <p:nvSpPr>
          <p:cNvPr id="636937" name="Rectangle 9"/>
          <p:cNvSpPr>
            <a:spLocks noChangeArrowheads="1"/>
          </p:cNvSpPr>
          <p:nvPr/>
        </p:nvSpPr>
        <p:spPr bwMode="auto">
          <a:xfrm>
            <a:off x="8604250" y="242888"/>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31</a:t>
            </a:r>
          </a:p>
        </p:txBody>
      </p:sp>
      <p:sp>
        <p:nvSpPr>
          <p:cNvPr id="636938" name="Rectangle 10"/>
          <p:cNvSpPr>
            <a:spLocks noChangeArrowheads="1"/>
          </p:cNvSpPr>
          <p:nvPr/>
        </p:nvSpPr>
        <p:spPr bwMode="auto">
          <a:xfrm>
            <a:off x="1768475" y="647700"/>
            <a:ext cx="758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版 本</a:t>
            </a:r>
          </a:p>
        </p:txBody>
      </p:sp>
      <p:sp>
        <p:nvSpPr>
          <p:cNvPr id="636939" name="Rectangle 11"/>
          <p:cNvSpPr>
            <a:spLocks noChangeArrowheads="1"/>
          </p:cNvSpPr>
          <p:nvPr/>
        </p:nvSpPr>
        <p:spPr bwMode="auto">
          <a:xfrm>
            <a:off x="955675" y="242888"/>
            <a:ext cx="434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位</a:t>
            </a:r>
          </a:p>
        </p:txBody>
      </p:sp>
      <p:sp>
        <p:nvSpPr>
          <p:cNvPr id="636940" name="Line 12"/>
          <p:cNvSpPr>
            <a:spLocks noChangeShapeType="1"/>
          </p:cNvSpPr>
          <p:nvPr/>
        </p:nvSpPr>
        <p:spPr bwMode="auto">
          <a:xfrm>
            <a:off x="1649413" y="1435100"/>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1" name="Line 13"/>
          <p:cNvSpPr>
            <a:spLocks noChangeShapeType="1"/>
          </p:cNvSpPr>
          <p:nvPr/>
        </p:nvSpPr>
        <p:spPr bwMode="auto">
          <a:xfrm>
            <a:off x="1651000" y="1857375"/>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2" name="Line 14"/>
          <p:cNvSpPr>
            <a:spLocks noChangeShapeType="1"/>
          </p:cNvSpPr>
          <p:nvPr/>
        </p:nvSpPr>
        <p:spPr bwMode="auto">
          <a:xfrm>
            <a:off x="1651000" y="2281238"/>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3" name="Line 15"/>
          <p:cNvSpPr>
            <a:spLocks noChangeShapeType="1"/>
          </p:cNvSpPr>
          <p:nvPr/>
        </p:nvSpPr>
        <p:spPr bwMode="auto">
          <a:xfrm>
            <a:off x="1651000" y="2705100"/>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4" name="Line 16"/>
          <p:cNvSpPr>
            <a:spLocks noChangeShapeType="1"/>
          </p:cNvSpPr>
          <p:nvPr/>
        </p:nvSpPr>
        <p:spPr bwMode="auto">
          <a:xfrm>
            <a:off x="1651000" y="3128963"/>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5" name="Line 17"/>
          <p:cNvSpPr>
            <a:spLocks noChangeShapeType="1"/>
          </p:cNvSpPr>
          <p:nvPr/>
        </p:nvSpPr>
        <p:spPr bwMode="auto">
          <a:xfrm>
            <a:off x="1651000" y="3551238"/>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6" name="Line 18"/>
          <p:cNvSpPr>
            <a:spLocks noChangeShapeType="1"/>
          </p:cNvSpPr>
          <p:nvPr/>
        </p:nvSpPr>
        <p:spPr bwMode="auto">
          <a:xfrm>
            <a:off x="1651000" y="3975100"/>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7" name="Line 19"/>
          <p:cNvSpPr>
            <a:spLocks noChangeShapeType="1"/>
          </p:cNvSpPr>
          <p:nvPr/>
        </p:nvSpPr>
        <p:spPr bwMode="auto">
          <a:xfrm>
            <a:off x="1651000" y="4397375"/>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8" name="Rectangle 20"/>
          <p:cNvSpPr>
            <a:spLocks noChangeArrowheads="1"/>
          </p:cNvSpPr>
          <p:nvPr/>
        </p:nvSpPr>
        <p:spPr bwMode="auto">
          <a:xfrm>
            <a:off x="1876425" y="3409950"/>
            <a:ext cx="6850063" cy="1128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9" name="Rectangle 21"/>
          <p:cNvSpPr>
            <a:spLocks noChangeArrowheads="1"/>
          </p:cNvSpPr>
          <p:nvPr/>
        </p:nvSpPr>
        <p:spPr bwMode="auto">
          <a:xfrm>
            <a:off x="1876425" y="1716088"/>
            <a:ext cx="6850063" cy="113030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50" name="Rectangle 22"/>
          <p:cNvSpPr>
            <a:spLocks noChangeArrowheads="1"/>
          </p:cNvSpPr>
          <p:nvPr/>
        </p:nvSpPr>
        <p:spPr bwMode="auto">
          <a:xfrm>
            <a:off x="4498975" y="3622675"/>
            <a:ext cx="1825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目   的</a:t>
            </a:r>
            <a:r>
              <a:rPr kumimoji="1" lang="zh-CN" altLang="en-US" sz="2000" b="1">
                <a:solidFill>
                  <a:srgbClr val="333399"/>
                </a:solidFill>
                <a:ea typeface="黑体" panose="02010609060101010101" pitchFamily="49" charset="-122"/>
              </a:rPr>
              <a:t> </a:t>
            </a:r>
            <a:r>
              <a:rPr kumimoji="1" lang="zh-CN" altLang="en-US" sz="2000">
                <a:solidFill>
                  <a:srgbClr val="333399"/>
                </a:solidFill>
                <a:ea typeface="黑体" panose="02010609060101010101" pitchFamily="49" charset="-122"/>
              </a:rPr>
              <a:t>  地   址</a:t>
            </a:r>
          </a:p>
        </p:txBody>
      </p:sp>
      <p:sp>
        <p:nvSpPr>
          <p:cNvPr id="636951" name="Rectangle 23"/>
          <p:cNvSpPr>
            <a:spLocks noChangeArrowheads="1"/>
          </p:cNvSpPr>
          <p:nvPr/>
        </p:nvSpPr>
        <p:spPr bwMode="auto">
          <a:xfrm>
            <a:off x="4692650" y="1928813"/>
            <a:ext cx="13620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源   地   址</a:t>
            </a:r>
          </a:p>
        </p:txBody>
      </p:sp>
      <p:sp>
        <p:nvSpPr>
          <p:cNvPr id="636952" name="Line 24"/>
          <p:cNvSpPr>
            <a:spLocks noChangeShapeType="1"/>
          </p:cNvSpPr>
          <p:nvPr/>
        </p:nvSpPr>
        <p:spPr bwMode="auto">
          <a:xfrm>
            <a:off x="7127875" y="1012825"/>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53" name="Rectangle 25"/>
          <p:cNvSpPr>
            <a:spLocks noChangeArrowheads="1"/>
          </p:cNvSpPr>
          <p:nvPr/>
        </p:nvSpPr>
        <p:spPr bwMode="auto">
          <a:xfrm>
            <a:off x="5438775" y="1046163"/>
            <a:ext cx="17319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下 一 个 首 部</a:t>
            </a:r>
          </a:p>
        </p:txBody>
      </p:sp>
      <p:sp>
        <p:nvSpPr>
          <p:cNvPr id="636954" name="Rectangle 26"/>
          <p:cNvSpPr>
            <a:spLocks noChangeArrowheads="1"/>
          </p:cNvSpPr>
          <p:nvPr/>
        </p:nvSpPr>
        <p:spPr bwMode="auto">
          <a:xfrm>
            <a:off x="5637213" y="647700"/>
            <a:ext cx="16414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流     标     号</a:t>
            </a:r>
          </a:p>
        </p:txBody>
      </p:sp>
      <p:sp>
        <p:nvSpPr>
          <p:cNvPr id="636955" name="Rectangle 27"/>
          <p:cNvSpPr>
            <a:spLocks noChangeArrowheads="1"/>
          </p:cNvSpPr>
          <p:nvPr/>
        </p:nvSpPr>
        <p:spPr bwMode="auto">
          <a:xfrm>
            <a:off x="4237038" y="242888"/>
            <a:ext cx="46196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12</a:t>
            </a:r>
          </a:p>
        </p:txBody>
      </p:sp>
      <p:sp>
        <p:nvSpPr>
          <p:cNvPr id="636956" name="Rectangle 28"/>
          <p:cNvSpPr>
            <a:spLocks noChangeArrowheads="1"/>
          </p:cNvSpPr>
          <p:nvPr/>
        </p:nvSpPr>
        <p:spPr bwMode="auto">
          <a:xfrm>
            <a:off x="2825750" y="647700"/>
            <a:ext cx="1406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通 信 量 类</a:t>
            </a:r>
          </a:p>
        </p:txBody>
      </p:sp>
      <p:sp>
        <p:nvSpPr>
          <p:cNvPr id="636957" name="Rectangle 29"/>
          <p:cNvSpPr>
            <a:spLocks noChangeArrowheads="1"/>
          </p:cNvSpPr>
          <p:nvPr/>
        </p:nvSpPr>
        <p:spPr bwMode="auto">
          <a:xfrm>
            <a:off x="4670425" y="2263775"/>
            <a:ext cx="143668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a:t>
            </a:r>
            <a:r>
              <a:rPr kumimoji="1" lang="en-US" altLang="zh-CN" sz="2000">
                <a:solidFill>
                  <a:srgbClr val="333399"/>
                </a:solidFill>
                <a:ea typeface="黑体" panose="02010609060101010101" pitchFamily="49" charset="-122"/>
              </a:rPr>
              <a:t>128 </a:t>
            </a:r>
            <a:r>
              <a:rPr kumimoji="1" lang="zh-CN" altLang="en-US" sz="2000">
                <a:solidFill>
                  <a:srgbClr val="333399"/>
                </a:solidFill>
                <a:ea typeface="黑体" panose="02010609060101010101" pitchFamily="49" charset="-122"/>
              </a:rPr>
              <a:t>位）</a:t>
            </a:r>
          </a:p>
        </p:txBody>
      </p:sp>
      <p:sp>
        <p:nvSpPr>
          <p:cNvPr id="636958" name="Rectangle 30"/>
          <p:cNvSpPr>
            <a:spLocks noChangeArrowheads="1"/>
          </p:cNvSpPr>
          <p:nvPr/>
        </p:nvSpPr>
        <p:spPr bwMode="auto">
          <a:xfrm>
            <a:off x="4687888" y="3894138"/>
            <a:ext cx="15065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a:t>
            </a:r>
            <a:r>
              <a:rPr kumimoji="1" lang="en-US" altLang="zh-CN" sz="2000">
                <a:solidFill>
                  <a:srgbClr val="333399"/>
                </a:solidFill>
                <a:ea typeface="黑体" panose="02010609060101010101" pitchFamily="49" charset="-122"/>
              </a:rPr>
              <a:t>128 </a:t>
            </a:r>
            <a:r>
              <a:rPr kumimoji="1" lang="zh-CN" altLang="en-US" sz="2000">
                <a:solidFill>
                  <a:srgbClr val="333399"/>
                </a:solidFill>
                <a:ea typeface="黑体" panose="02010609060101010101" pitchFamily="49" charset="-122"/>
              </a:rPr>
              <a:t>位</a:t>
            </a:r>
            <a:r>
              <a:rPr kumimoji="1" lang="en-US" altLang="zh-CN" sz="2000">
                <a:solidFill>
                  <a:srgbClr val="333399"/>
                </a:solidFill>
                <a:ea typeface="黑体" panose="02010609060101010101" pitchFamily="49" charset="-122"/>
              </a:rPr>
              <a:t>t</a:t>
            </a:r>
            <a:r>
              <a:rPr kumimoji="1" lang="zh-CN" altLang="en-US" sz="2000">
                <a:solidFill>
                  <a:srgbClr val="333399"/>
                </a:solidFill>
                <a:ea typeface="黑体" panose="02010609060101010101" pitchFamily="49" charset="-122"/>
              </a:rPr>
              <a:t>）</a:t>
            </a:r>
          </a:p>
        </p:txBody>
      </p:sp>
      <p:sp>
        <p:nvSpPr>
          <p:cNvPr id="636959" name="Rectangle 31"/>
          <p:cNvSpPr>
            <a:spLocks noChangeArrowheads="1"/>
          </p:cNvSpPr>
          <p:nvPr/>
        </p:nvSpPr>
        <p:spPr bwMode="auto">
          <a:xfrm>
            <a:off x="2365375" y="1038225"/>
            <a:ext cx="24050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有  效  载  荷  长  度</a:t>
            </a:r>
          </a:p>
        </p:txBody>
      </p:sp>
      <p:sp>
        <p:nvSpPr>
          <p:cNvPr id="636960" name="Rectangle 32"/>
          <p:cNvSpPr>
            <a:spLocks noChangeArrowheads="1"/>
          </p:cNvSpPr>
          <p:nvPr/>
        </p:nvSpPr>
        <p:spPr bwMode="auto">
          <a:xfrm>
            <a:off x="7412038" y="1057275"/>
            <a:ext cx="1406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跳 数 限 制</a:t>
            </a:r>
          </a:p>
        </p:txBody>
      </p:sp>
      <p:sp>
        <p:nvSpPr>
          <p:cNvPr id="636961" name="Line 33"/>
          <p:cNvSpPr>
            <a:spLocks noChangeShapeType="1"/>
          </p:cNvSpPr>
          <p:nvPr/>
        </p:nvSpPr>
        <p:spPr bwMode="auto">
          <a:xfrm>
            <a:off x="4375150" y="631825"/>
            <a:ext cx="6350" cy="382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62" name="Rectangle 34"/>
          <p:cNvSpPr>
            <a:spLocks noChangeArrowheads="1"/>
          </p:cNvSpPr>
          <p:nvPr/>
        </p:nvSpPr>
        <p:spPr bwMode="auto">
          <a:xfrm>
            <a:off x="7023100" y="242888"/>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24</a:t>
            </a:r>
          </a:p>
        </p:txBody>
      </p:sp>
      <p:sp>
        <p:nvSpPr>
          <p:cNvPr id="636963" name="Line 35"/>
          <p:cNvSpPr>
            <a:spLocks noChangeShapeType="1"/>
          </p:cNvSpPr>
          <p:nvPr/>
        </p:nvSpPr>
        <p:spPr bwMode="auto">
          <a:xfrm>
            <a:off x="1649413" y="4827588"/>
            <a:ext cx="73056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64" name="Rectangle 36"/>
          <p:cNvSpPr>
            <a:spLocks noChangeArrowheads="1"/>
          </p:cNvSpPr>
          <p:nvPr/>
        </p:nvSpPr>
        <p:spPr bwMode="auto">
          <a:xfrm>
            <a:off x="1665288" y="4845050"/>
            <a:ext cx="7272337" cy="1463675"/>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65" name="Rectangle 37"/>
          <p:cNvSpPr>
            <a:spLocks noChangeArrowheads="1"/>
          </p:cNvSpPr>
          <p:nvPr/>
        </p:nvSpPr>
        <p:spPr bwMode="auto">
          <a:xfrm>
            <a:off x="4414838" y="4956175"/>
            <a:ext cx="1914525" cy="393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扩展首部 </a:t>
            </a:r>
            <a:r>
              <a:rPr kumimoji="1" lang="en-US" altLang="zh-CN" sz="2000">
                <a:solidFill>
                  <a:srgbClr val="333399"/>
                </a:solidFill>
                <a:ea typeface="黑体" panose="02010609060101010101" pitchFamily="49" charset="-122"/>
              </a:rPr>
              <a:t>/ </a:t>
            </a:r>
            <a:r>
              <a:rPr kumimoji="1" lang="zh-CN" altLang="en-US" sz="2000">
                <a:solidFill>
                  <a:srgbClr val="333399"/>
                </a:solidFill>
                <a:ea typeface="黑体" panose="02010609060101010101" pitchFamily="49" charset="-122"/>
              </a:rPr>
              <a:t>数据</a:t>
            </a:r>
          </a:p>
        </p:txBody>
      </p:sp>
      <p:sp>
        <p:nvSpPr>
          <p:cNvPr id="636966" name="Freeform 38"/>
          <p:cNvSpPr>
            <a:spLocks/>
          </p:cNvSpPr>
          <p:nvPr/>
        </p:nvSpPr>
        <p:spPr bwMode="auto">
          <a:xfrm>
            <a:off x="1566863" y="5492750"/>
            <a:ext cx="7577137" cy="312738"/>
          </a:xfrm>
          <a:custGeom>
            <a:avLst/>
            <a:gdLst>
              <a:gd name="T0" fmla="*/ 0 w 4778"/>
              <a:gd name="T1" fmla="*/ 203 h 214"/>
              <a:gd name="T2" fmla="*/ 475 w 4778"/>
              <a:gd name="T3" fmla="*/ 34 h 214"/>
              <a:gd name="T4" fmla="*/ 926 w 4778"/>
              <a:gd name="T5" fmla="*/ 214 h 214"/>
              <a:gd name="T6" fmla="*/ 1265 w 4778"/>
              <a:gd name="T7" fmla="*/ 113 h 214"/>
              <a:gd name="T8" fmla="*/ 1717 w 4778"/>
              <a:gd name="T9" fmla="*/ 214 h 214"/>
              <a:gd name="T10" fmla="*/ 2056 w 4778"/>
              <a:gd name="T11" fmla="*/ 68 h 214"/>
              <a:gd name="T12" fmla="*/ 2361 w 4778"/>
              <a:gd name="T13" fmla="*/ 169 h 214"/>
              <a:gd name="T14" fmla="*/ 2677 w 4778"/>
              <a:gd name="T15" fmla="*/ 68 h 214"/>
              <a:gd name="T16" fmla="*/ 2869 w 4778"/>
              <a:gd name="T17" fmla="*/ 180 h 214"/>
              <a:gd name="T18" fmla="*/ 3332 w 4778"/>
              <a:gd name="T19" fmla="*/ 11 h 214"/>
              <a:gd name="T20" fmla="*/ 3818 w 4778"/>
              <a:gd name="T21" fmla="*/ 192 h 214"/>
              <a:gd name="T22" fmla="*/ 3908 w 4778"/>
              <a:gd name="T23" fmla="*/ 11 h 214"/>
              <a:gd name="T24" fmla="*/ 4089 w 4778"/>
              <a:gd name="T25" fmla="*/ 180 h 214"/>
              <a:gd name="T26" fmla="*/ 4303 w 4778"/>
              <a:gd name="T27" fmla="*/ 11 h 214"/>
              <a:gd name="T28" fmla="*/ 4507 w 4778"/>
              <a:gd name="T29" fmla="*/ 135 h 214"/>
              <a:gd name="T30" fmla="*/ 4778 w 4778"/>
              <a:gd name="T3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78" h="214">
                <a:moveTo>
                  <a:pt x="0" y="203"/>
                </a:moveTo>
                <a:lnTo>
                  <a:pt x="475" y="34"/>
                </a:lnTo>
                <a:lnTo>
                  <a:pt x="926" y="214"/>
                </a:lnTo>
                <a:lnTo>
                  <a:pt x="1265" y="113"/>
                </a:lnTo>
                <a:lnTo>
                  <a:pt x="1717" y="214"/>
                </a:lnTo>
                <a:lnTo>
                  <a:pt x="2056" y="68"/>
                </a:lnTo>
                <a:lnTo>
                  <a:pt x="2361" y="169"/>
                </a:lnTo>
                <a:lnTo>
                  <a:pt x="2677" y="68"/>
                </a:lnTo>
                <a:lnTo>
                  <a:pt x="2869" y="180"/>
                </a:lnTo>
                <a:lnTo>
                  <a:pt x="3332" y="11"/>
                </a:lnTo>
                <a:lnTo>
                  <a:pt x="3818" y="192"/>
                </a:lnTo>
                <a:lnTo>
                  <a:pt x="3908" y="11"/>
                </a:lnTo>
                <a:lnTo>
                  <a:pt x="4089" y="180"/>
                </a:lnTo>
                <a:lnTo>
                  <a:pt x="4303" y="11"/>
                </a:lnTo>
                <a:lnTo>
                  <a:pt x="4507" y="135"/>
                </a:lnTo>
                <a:lnTo>
                  <a:pt x="4778" y="0"/>
                </a:lnTo>
              </a:path>
            </a:pathLst>
          </a:custGeom>
          <a:noFill/>
          <a:ln w="7620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67" name="AutoShape 39"/>
          <p:cNvSpPr>
            <a:spLocks/>
          </p:cNvSpPr>
          <p:nvPr/>
        </p:nvSpPr>
        <p:spPr bwMode="auto">
          <a:xfrm>
            <a:off x="1344613" y="665163"/>
            <a:ext cx="228600" cy="4162425"/>
          </a:xfrm>
          <a:prstGeom prst="leftBrace">
            <a:avLst>
              <a:gd name="adj1" fmla="val 151736"/>
              <a:gd name="adj2" fmla="val 50000"/>
            </a:avLst>
          </a:prstGeom>
          <a:noFill/>
          <a:ln w="1270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68" name="Rectangle 40"/>
          <p:cNvSpPr>
            <a:spLocks noChangeArrowheads="1"/>
          </p:cNvSpPr>
          <p:nvPr/>
        </p:nvSpPr>
        <p:spPr bwMode="auto">
          <a:xfrm>
            <a:off x="34925" y="2205038"/>
            <a:ext cx="1417638"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2400">
                <a:solidFill>
                  <a:srgbClr val="333399"/>
                </a:solidFill>
                <a:ea typeface="黑体" panose="02010609060101010101" pitchFamily="49" charset="-122"/>
              </a:rPr>
              <a:t>IPv6 </a:t>
            </a:r>
            <a:r>
              <a:rPr kumimoji="1" lang="zh-CN" altLang="en-US" sz="2400">
                <a:solidFill>
                  <a:srgbClr val="333399"/>
                </a:solidFill>
                <a:ea typeface="黑体" panose="02010609060101010101" pitchFamily="49" charset="-122"/>
              </a:rPr>
              <a:t>的</a:t>
            </a:r>
          </a:p>
          <a:p>
            <a:pPr algn="ctr" eaLnBrk="0" hangingPunct="0"/>
            <a:r>
              <a:rPr kumimoji="1" lang="zh-CN" altLang="en-US" sz="2400">
                <a:solidFill>
                  <a:srgbClr val="333399"/>
                </a:solidFill>
                <a:ea typeface="黑体" panose="02010609060101010101" pitchFamily="49" charset="-122"/>
              </a:rPr>
              <a:t>基本首部</a:t>
            </a:r>
          </a:p>
          <a:p>
            <a:pPr algn="ctr" eaLnBrk="0" hangingPunct="0"/>
            <a:r>
              <a:rPr kumimoji="1" lang="zh-CN" altLang="en-US" sz="2400">
                <a:solidFill>
                  <a:srgbClr val="333399"/>
                </a:solidFill>
                <a:ea typeface="黑体" panose="02010609060101010101" pitchFamily="49" charset="-122"/>
              </a:rPr>
              <a:t>（</a:t>
            </a:r>
            <a:r>
              <a:rPr kumimoji="1" lang="en-US" altLang="zh-CN" sz="2400">
                <a:solidFill>
                  <a:srgbClr val="333399"/>
                </a:solidFill>
                <a:ea typeface="黑体" panose="02010609060101010101" pitchFamily="49" charset="-122"/>
              </a:rPr>
              <a:t>40 B</a:t>
            </a:r>
            <a:r>
              <a:rPr kumimoji="1" lang="zh-CN" altLang="en-US" sz="2400">
                <a:solidFill>
                  <a:srgbClr val="333399"/>
                </a:solidFill>
                <a:ea typeface="黑体" panose="02010609060101010101" pitchFamily="49" charset="-122"/>
              </a:rPr>
              <a:t>）</a:t>
            </a:r>
          </a:p>
        </p:txBody>
      </p:sp>
      <p:sp>
        <p:nvSpPr>
          <p:cNvPr id="636969" name="AutoShape 41"/>
          <p:cNvSpPr>
            <a:spLocks/>
          </p:cNvSpPr>
          <p:nvPr/>
        </p:nvSpPr>
        <p:spPr bwMode="auto">
          <a:xfrm>
            <a:off x="1381125" y="4864100"/>
            <a:ext cx="228600" cy="1444625"/>
          </a:xfrm>
          <a:prstGeom prst="leftBrace">
            <a:avLst>
              <a:gd name="adj1" fmla="val 5266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70" name="Rectangle 42"/>
          <p:cNvSpPr>
            <a:spLocks noChangeArrowheads="1"/>
          </p:cNvSpPr>
          <p:nvPr/>
        </p:nvSpPr>
        <p:spPr bwMode="auto">
          <a:xfrm>
            <a:off x="-180975" y="5013325"/>
            <a:ext cx="2009775"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2400">
                <a:solidFill>
                  <a:srgbClr val="333399"/>
                </a:solidFill>
                <a:ea typeface="黑体" panose="02010609060101010101" pitchFamily="49" charset="-122"/>
              </a:rPr>
              <a:t>IPv6 </a:t>
            </a:r>
            <a:r>
              <a:rPr kumimoji="1" lang="zh-CN" altLang="en-US" sz="2400">
                <a:solidFill>
                  <a:srgbClr val="333399"/>
                </a:solidFill>
                <a:ea typeface="黑体" panose="02010609060101010101" pitchFamily="49" charset="-122"/>
              </a:rPr>
              <a:t>的</a:t>
            </a:r>
          </a:p>
          <a:p>
            <a:pPr algn="ctr" eaLnBrk="0" hangingPunct="0"/>
            <a:r>
              <a:rPr kumimoji="1" lang="zh-CN" altLang="en-US" sz="2400">
                <a:solidFill>
                  <a:srgbClr val="333399"/>
                </a:solidFill>
                <a:ea typeface="黑体" panose="02010609060101010101" pitchFamily="49" charset="-122"/>
              </a:rPr>
              <a:t>有效载荷</a:t>
            </a:r>
          </a:p>
          <a:p>
            <a:pPr algn="ctr" eaLnBrk="0" hangingPunct="0"/>
            <a:r>
              <a:rPr kumimoji="1" lang="zh-CN" altLang="en-US" sz="2400">
                <a:solidFill>
                  <a:srgbClr val="333399"/>
                </a:solidFill>
                <a:ea typeface="黑体" panose="02010609060101010101" pitchFamily="49" charset="-122"/>
              </a:rPr>
              <a:t>（至 </a:t>
            </a:r>
            <a:r>
              <a:rPr kumimoji="1" lang="en-US" altLang="zh-CN" sz="2400">
                <a:solidFill>
                  <a:srgbClr val="333399"/>
                </a:solidFill>
                <a:ea typeface="黑体" panose="02010609060101010101" pitchFamily="49" charset="-122"/>
              </a:rPr>
              <a:t>64 KB</a:t>
            </a:r>
            <a:r>
              <a:rPr kumimoji="1" lang="zh-CN" altLang="en-US" sz="2400">
                <a:solidFill>
                  <a:srgbClr val="333399"/>
                </a:solidFill>
                <a:ea typeface="黑体" panose="02010609060101010101" pitchFamily="49" charset="-122"/>
              </a:rPr>
              <a:t>）</a:t>
            </a:r>
          </a:p>
        </p:txBody>
      </p:sp>
      <p:sp>
        <p:nvSpPr>
          <p:cNvPr id="636971" name="Rectangle 43"/>
          <p:cNvSpPr>
            <a:spLocks noChangeArrowheads="1"/>
          </p:cNvSpPr>
          <p:nvPr/>
        </p:nvSpPr>
        <p:spPr bwMode="auto">
          <a:xfrm>
            <a:off x="1619250" y="4822825"/>
            <a:ext cx="7327900" cy="148590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72" name="Rectangle 44"/>
          <p:cNvSpPr>
            <a:spLocks noChangeArrowheads="1"/>
          </p:cNvSpPr>
          <p:nvPr/>
        </p:nvSpPr>
        <p:spPr bwMode="auto">
          <a:xfrm>
            <a:off x="3132138" y="4956175"/>
            <a:ext cx="4040187" cy="454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a:solidFill>
                  <a:srgbClr val="333399"/>
                </a:solidFill>
                <a:ea typeface="黑体" panose="02010609060101010101" pitchFamily="49" charset="-122"/>
              </a:rPr>
              <a:t>有效载荷（扩展首部 </a:t>
            </a:r>
            <a:r>
              <a:rPr kumimoji="1" lang="en-US" altLang="zh-CN" sz="2400">
                <a:solidFill>
                  <a:srgbClr val="333399"/>
                </a:solidFill>
                <a:ea typeface="黑体" panose="02010609060101010101" pitchFamily="49" charset="-122"/>
              </a:rPr>
              <a:t>/ </a:t>
            </a:r>
            <a:r>
              <a:rPr kumimoji="1" lang="zh-CN" altLang="en-US" sz="2400">
                <a:solidFill>
                  <a:srgbClr val="333399"/>
                </a:solidFill>
                <a:ea typeface="黑体" panose="02010609060101010101" pitchFamily="49" charset="-122"/>
              </a:rPr>
              <a:t>数据</a:t>
            </a:r>
            <a:r>
              <a:rPr kumimoji="1" lang="zh-CN" altLang="en-US" sz="2000">
                <a:solidFill>
                  <a:srgbClr val="333399"/>
                </a:solidFill>
                <a:ea typeface="黑体" panose="02010609060101010101" pitchFamily="49" charset="-122"/>
              </a:rPr>
              <a:t>）</a:t>
            </a:r>
          </a:p>
        </p:txBody>
      </p:sp>
    </p:spTree>
    <p:extLst>
      <p:ext uri="{BB962C8B-B14F-4D97-AF65-F5344CB8AC3E}">
        <p14:creationId xmlns:p14="http://schemas.microsoft.com/office/powerpoint/2010/main" val="79142327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697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36971"/>
                                        </p:tgtEl>
                                        <p:attrNameLst>
                                          <p:attrName>style.visibility</p:attrName>
                                        </p:attrNameLst>
                                      </p:cBhvr>
                                      <p:tavLst>
                                        <p:tav tm="0">
                                          <p:val>
                                            <p:strVal val="hidden"/>
                                          </p:val>
                                        </p:tav>
                                        <p:tav tm="50000">
                                          <p:val>
                                            <p:strVal val="visible"/>
                                          </p:val>
                                        </p:tav>
                                      </p:tavLst>
                                    </p:anim>
                                  </p:childTnLst>
                                </p:cTn>
                              </p:par>
                              <p:par>
                                <p:cTn id="10" presetID="35" presetClass="emph" presetSubtype="0" repeatCount="3000" fill="hold" grpId="0" nodeType="withEffect">
                                  <p:stCondLst>
                                    <p:cond delay="500"/>
                                  </p:stCondLst>
                                  <p:childTnLst>
                                    <p:anim calcmode="discrete" valueType="str">
                                      <p:cBhvr>
                                        <p:cTn id="11" dur="1000" fill="hold"/>
                                        <p:tgtEl>
                                          <p:spTgt spid="6369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70" grpId="0"/>
      <p:bldP spid="636971" grpId="0" animBg="1"/>
      <p:bldP spid="636971"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ChangeArrowheads="1"/>
          </p:cNvSpPr>
          <p:nvPr/>
        </p:nvSpPr>
        <p:spPr bwMode="auto">
          <a:xfrm>
            <a:off x="1185863" y="660400"/>
            <a:ext cx="7289800" cy="4208463"/>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37955" name="Line 3"/>
          <p:cNvSpPr>
            <a:spLocks noChangeShapeType="1"/>
          </p:cNvSpPr>
          <p:nvPr/>
        </p:nvSpPr>
        <p:spPr bwMode="auto">
          <a:xfrm>
            <a:off x="1193800" y="1041400"/>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7956" name="Line 4"/>
          <p:cNvSpPr>
            <a:spLocks noChangeShapeType="1"/>
          </p:cNvSpPr>
          <p:nvPr/>
        </p:nvSpPr>
        <p:spPr bwMode="auto">
          <a:xfrm>
            <a:off x="2093913" y="661988"/>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7957" name="Line 5"/>
          <p:cNvSpPr>
            <a:spLocks noChangeShapeType="1"/>
          </p:cNvSpPr>
          <p:nvPr/>
        </p:nvSpPr>
        <p:spPr bwMode="auto">
          <a:xfrm>
            <a:off x="4833938" y="1041400"/>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7958" name="Rectangle 6"/>
          <p:cNvSpPr>
            <a:spLocks noChangeArrowheads="1"/>
          </p:cNvSpPr>
          <p:nvPr/>
        </p:nvSpPr>
        <p:spPr bwMode="auto">
          <a:xfrm>
            <a:off x="1109663" y="271463"/>
            <a:ext cx="32226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0</a:t>
            </a:r>
          </a:p>
        </p:txBody>
      </p:sp>
      <p:sp>
        <p:nvSpPr>
          <p:cNvPr id="637959" name="Rectangle 7"/>
          <p:cNvSpPr>
            <a:spLocks noChangeArrowheads="1"/>
          </p:cNvSpPr>
          <p:nvPr/>
        </p:nvSpPr>
        <p:spPr bwMode="auto">
          <a:xfrm>
            <a:off x="2012950" y="271463"/>
            <a:ext cx="32226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4</a:t>
            </a:r>
          </a:p>
        </p:txBody>
      </p:sp>
      <p:sp>
        <p:nvSpPr>
          <p:cNvPr id="637960" name="Rectangle 8"/>
          <p:cNvSpPr>
            <a:spLocks noChangeArrowheads="1"/>
          </p:cNvSpPr>
          <p:nvPr/>
        </p:nvSpPr>
        <p:spPr bwMode="auto">
          <a:xfrm>
            <a:off x="4743450" y="271463"/>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16</a:t>
            </a:r>
          </a:p>
        </p:txBody>
      </p:sp>
      <p:sp>
        <p:nvSpPr>
          <p:cNvPr id="637961" name="Rectangle 9"/>
          <p:cNvSpPr>
            <a:spLocks noChangeArrowheads="1"/>
          </p:cNvSpPr>
          <p:nvPr/>
        </p:nvSpPr>
        <p:spPr bwMode="auto">
          <a:xfrm>
            <a:off x="8140700" y="271463"/>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31</a:t>
            </a:r>
          </a:p>
        </p:txBody>
      </p:sp>
      <p:sp>
        <p:nvSpPr>
          <p:cNvPr id="637962" name="Rectangle 10"/>
          <p:cNvSpPr>
            <a:spLocks noChangeArrowheads="1"/>
          </p:cNvSpPr>
          <p:nvPr/>
        </p:nvSpPr>
        <p:spPr bwMode="auto">
          <a:xfrm>
            <a:off x="1228725" y="676275"/>
            <a:ext cx="8747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a:solidFill>
                  <a:srgbClr val="333399"/>
                </a:solidFill>
                <a:ea typeface="黑体" panose="02010609060101010101" pitchFamily="49" charset="-122"/>
              </a:rPr>
              <a:t>版 本</a:t>
            </a:r>
          </a:p>
        </p:txBody>
      </p:sp>
      <p:sp>
        <p:nvSpPr>
          <p:cNvPr id="637963" name="Rectangle 11"/>
          <p:cNvSpPr>
            <a:spLocks noChangeArrowheads="1"/>
          </p:cNvSpPr>
          <p:nvPr/>
        </p:nvSpPr>
        <p:spPr bwMode="auto">
          <a:xfrm>
            <a:off x="492125" y="271463"/>
            <a:ext cx="434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位</a:t>
            </a:r>
          </a:p>
        </p:txBody>
      </p:sp>
      <p:sp>
        <p:nvSpPr>
          <p:cNvPr id="637964" name="Line 12"/>
          <p:cNvSpPr>
            <a:spLocks noChangeShapeType="1"/>
          </p:cNvSpPr>
          <p:nvPr/>
        </p:nvSpPr>
        <p:spPr bwMode="auto">
          <a:xfrm>
            <a:off x="1185863" y="1463675"/>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7965" name="Line 13"/>
          <p:cNvSpPr>
            <a:spLocks noChangeShapeType="1"/>
          </p:cNvSpPr>
          <p:nvPr/>
        </p:nvSpPr>
        <p:spPr bwMode="auto">
          <a:xfrm>
            <a:off x="1187450" y="1885950"/>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7966" name="Line 14"/>
          <p:cNvSpPr>
            <a:spLocks noChangeShapeType="1"/>
          </p:cNvSpPr>
          <p:nvPr/>
        </p:nvSpPr>
        <p:spPr bwMode="auto">
          <a:xfrm>
            <a:off x="1187450" y="2309813"/>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7967" name="Line 15"/>
          <p:cNvSpPr>
            <a:spLocks noChangeShapeType="1"/>
          </p:cNvSpPr>
          <p:nvPr/>
        </p:nvSpPr>
        <p:spPr bwMode="auto">
          <a:xfrm>
            <a:off x="1187450" y="2733675"/>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7968" name="Line 16"/>
          <p:cNvSpPr>
            <a:spLocks noChangeShapeType="1"/>
          </p:cNvSpPr>
          <p:nvPr/>
        </p:nvSpPr>
        <p:spPr bwMode="auto">
          <a:xfrm>
            <a:off x="1187450" y="3157538"/>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7969" name="Line 17"/>
          <p:cNvSpPr>
            <a:spLocks noChangeShapeType="1"/>
          </p:cNvSpPr>
          <p:nvPr/>
        </p:nvSpPr>
        <p:spPr bwMode="auto">
          <a:xfrm>
            <a:off x="1187450" y="3579813"/>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7970" name="Line 18"/>
          <p:cNvSpPr>
            <a:spLocks noChangeShapeType="1"/>
          </p:cNvSpPr>
          <p:nvPr/>
        </p:nvSpPr>
        <p:spPr bwMode="auto">
          <a:xfrm>
            <a:off x="1187450" y="4003675"/>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7971" name="Line 19"/>
          <p:cNvSpPr>
            <a:spLocks noChangeShapeType="1"/>
          </p:cNvSpPr>
          <p:nvPr/>
        </p:nvSpPr>
        <p:spPr bwMode="auto">
          <a:xfrm>
            <a:off x="1187450" y="4425950"/>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7972" name="Rectangle 20"/>
          <p:cNvSpPr>
            <a:spLocks noChangeArrowheads="1"/>
          </p:cNvSpPr>
          <p:nvPr/>
        </p:nvSpPr>
        <p:spPr bwMode="auto">
          <a:xfrm>
            <a:off x="1412875" y="3438525"/>
            <a:ext cx="6850063" cy="1128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7973" name="Rectangle 21"/>
          <p:cNvSpPr>
            <a:spLocks noChangeArrowheads="1"/>
          </p:cNvSpPr>
          <p:nvPr/>
        </p:nvSpPr>
        <p:spPr bwMode="auto">
          <a:xfrm>
            <a:off x="1412875" y="1744663"/>
            <a:ext cx="6850063" cy="113030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7974" name="Rectangle 22"/>
          <p:cNvSpPr>
            <a:spLocks noChangeArrowheads="1"/>
          </p:cNvSpPr>
          <p:nvPr/>
        </p:nvSpPr>
        <p:spPr bwMode="auto">
          <a:xfrm>
            <a:off x="4035425" y="3651250"/>
            <a:ext cx="1825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目   的</a:t>
            </a:r>
            <a:r>
              <a:rPr kumimoji="1" lang="zh-CN" altLang="en-US" sz="2000" b="1">
                <a:solidFill>
                  <a:srgbClr val="333399"/>
                </a:solidFill>
                <a:ea typeface="黑体" panose="02010609060101010101" pitchFamily="49" charset="-122"/>
              </a:rPr>
              <a:t> </a:t>
            </a:r>
            <a:r>
              <a:rPr kumimoji="1" lang="zh-CN" altLang="en-US" sz="2000">
                <a:solidFill>
                  <a:srgbClr val="333399"/>
                </a:solidFill>
                <a:ea typeface="黑体" panose="02010609060101010101" pitchFamily="49" charset="-122"/>
              </a:rPr>
              <a:t>  地   址</a:t>
            </a:r>
          </a:p>
        </p:txBody>
      </p:sp>
      <p:sp>
        <p:nvSpPr>
          <p:cNvPr id="637975" name="Rectangle 23"/>
          <p:cNvSpPr>
            <a:spLocks noChangeArrowheads="1"/>
          </p:cNvSpPr>
          <p:nvPr/>
        </p:nvSpPr>
        <p:spPr bwMode="auto">
          <a:xfrm>
            <a:off x="4229100" y="1957388"/>
            <a:ext cx="13620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源   地   址</a:t>
            </a:r>
          </a:p>
        </p:txBody>
      </p:sp>
      <p:sp>
        <p:nvSpPr>
          <p:cNvPr id="637976" name="Line 24"/>
          <p:cNvSpPr>
            <a:spLocks noChangeShapeType="1"/>
          </p:cNvSpPr>
          <p:nvPr/>
        </p:nvSpPr>
        <p:spPr bwMode="auto">
          <a:xfrm>
            <a:off x="6664325" y="1041400"/>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7977" name="Rectangle 25"/>
          <p:cNvSpPr>
            <a:spLocks noChangeArrowheads="1"/>
          </p:cNvSpPr>
          <p:nvPr/>
        </p:nvSpPr>
        <p:spPr bwMode="auto">
          <a:xfrm>
            <a:off x="4975225" y="1074738"/>
            <a:ext cx="17319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下 一 个 首 部</a:t>
            </a:r>
          </a:p>
        </p:txBody>
      </p:sp>
      <p:sp>
        <p:nvSpPr>
          <p:cNvPr id="637978" name="Rectangle 26"/>
          <p:cNvSpPr>
            <a:spLocks noChangeArrowheads="1"/>
          </p:cNvSpPr>
          <p:nvPr/>
        </p:nvSpPr>
        <p:spPr bwMode="auto">
          <a:xfrm>
            <a:off x="5173663" y="676275"/>
            <a:ext cx="16414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流     标     号</a:t>
            </a:r>
          </a:p>
        </p:txBody>
      </p:sp>
      <p:sp>
        <p:nvSpPr>
          <p:cNvPr id="637979" name="Rectangle 27"/>
          <p:cNvSpPr>
            <a:spLocks noChangeArrowheads="1"/>
          </p:cNvSpPr>
          <p:nvPr/>
        </p:nvSpPr>
        <p:spPr bwMode="auto">
          <a:xfrm>
            <a:off x="3773488" y="271463"/>
            <a:ext cx="46196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12</a:t>
            </a:r>
          </a:p>
        </p:txBody>
      </p:sp>
      <p:sp>
        <p:nvSpPr>
          <p:cNvPr id="637980" name="Rectangle 28"/>
          <p:cNvSpPr>
            <a:spLocks noChangeArrowheads="1"/>
          </p:cNvSpPr>
          <p:nvPr/>
        </p:nvSpPr>
        <p:spPr bwMode="auto">
          <a:xfrm>
            <a:off x="2362200" y="676275"/>
            <a:ext cx="1406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通 信 量 类</a:t>
            </a:r>
          </a:p>
        </p:txBody>
      </p:sp>
      <p:sp>
        <p:nvSpPr>
          <p:cNvPr id="637981" name="Rectangle 29"/>
          <p:cNvSpPr>
            <a:spLocks noChangeArrowheads="1"/>
          </p:cNvSpPr>
          <p:nvPr/>
        </p:nvSpPr>
        <p:spPr bwMode="auto">
          <a:xfrm>
            <a:off x="4206875" y="2292350"/>
            <a:ext cx="143668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a:t>
            </a:r>
            <a:r>
              <a:rPr kumimoji="1" lang="en-US" altLang="zh-CN" sz="2000">
                <a:solidFill>
                  <a:srgbClr val="333399"/>
                </a:solidFill>
                <a:ea typeface="黑体" panose="02010609060101010101" pitchFamily="49" charset="-122"/>
              </a:rPr>
              <a:t>128 </a:t>
            </a:r>
            <a:r>
              <a:rPr kumimoji="1" lang="zh-CN" altLang="en-US" sz="2000">
                <a:solidFill>
                  <a:srgbClr val="333399"/>
                </a:solidFill>
                <a:ea typeface="黑体" panose="02010609060101010101" pitchFamily="49" charset="-122"/>
              </a:rPr>
              <a:t>位）</a:t>
            </a:r>
          </a:p>
        </p:txBody>
      </p:sp>
      <p:sp>
        <p:nvSpPr>
          <p:cNvPr id="637982" name="Rectangle 30"/>
          <p:cNvSpPr>
            <a:spLocks noChangeArrowheads="1"/>
          </p:cNvSpPr>
          <p:nvPr/>
        </p:nvSpPr>
        <p:spPr bwMode="auto">
          <a:xfrm>
            <a:off x="4224338" y="3922713"/>
            <a:ext cx="14366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a:t>
            </a:r>
            <a:r>
              <a:rPr kumimoji="1" lang="en-US" altLang="zh-CN" sz="2000">
                <a:solidFill>
                  <a:srgbClr val="333399"/>
                </a:solidFill>
                <a:ea typeface="黑体" panose="02010609060101010101" pitchFamily="49" charset="-122"/>
              </a:rPr>
              <a:t>128 </a:t>
            </a:r>
            <a:r>
              <a:rPr kumimoji="1" lang="zh-CN" altLang="en-US" sz="2000">
                <a:solidFill>
                  <a:srgbClr val="333399"/>
                </a:solidFill>
                <a:ea typeface="黑体" panose="02010609060101010101" pitchFamily="49" charset="-122"/>
              </a:rPr>
              <a:t>位）</a:t>
            </a:r>
          </a:p>
        </p:txBody>
      </p:sp>
      <p:sp>
        <p:nvSpPr>
          <p:cNvPr id="637983" name="Rectangle 31"/>
          <p:cNvSpPr>
            <a:spLocks noChangeArrowheads="1"/>
          </p:cNvSpPr>
          <p:nvPr/>
        </p:nvSpPr>
        <p:spPr bwMode="auto">
          <a:xfrm>
            <a:off x="1901825" y="1066800"/>
            <a:ext cx="24050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有  效  载  荷  长  度</a:t>
            </a:r>
          </a:p>
        </p:txBody>
      </p:sp>
      <p:sp>
        <p:nvSpPr>
          <p:cNvPr id="637984" name="Rectangle 32"/>
          <p:cNvSpPr>
            <a:spLocks noChangeArrowheads="1"/>
          </p:cNvSpPr>
          <p:nvPr/>
        </p:nvSpPr>
        <p:spPr bwMode="auto">
          <a:xfrm>
            <a:off x="6948488" y="1085850"/>
            <a:ext cx="1406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跳 数 限 制</a:t>
            </a:r>
          </a:p>
        </p:txBody>
      </p:sp>
      <p:sp>
        <p:nvSpPr>
          <p:cNvPr id="637985" name="Line 33"/>
          <p:cNvSpPr>
            <a:spLocks noChangeShapeType="1"/>
          </p:cNvSpPr>
          <p:nvPr/>
        </p:nvSpPr>
        <p:spPr bwMode="auto">
          <a:xfrm>
            <a:off x="3911600" y="660400"/>
            <a:ext cx="6350" cy="382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7986" name="Rectangle 34"/>
          <p:cNvSpPr>
            <a:spLocks noChangeArrowheads="1"/>
          </p:cNvSpPr>
          <p:nvPr/>
        </p:nvSpPr>
        <p:spPr bwMode="auto">
          <a:xfrm>
            <a:off x="6559550" y="271463"/>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24</a:t>
            </a:r>
          </a:p>
        </p:txBody>
      </p:sp>
      <p:sp>
        <p:nvSpPr>
          <p:cNvPr id="637987" name="AutoShape 35"/>
          <p:cNvSpPr>
            <a:spLocks/>
          </p:cNvSpPr>
          <p:nvPr/>
        </p:nvSpPr>
        <p:spPr bwMode="auto">
          <a:xfrm>
            <a:off x="881063" y="693738"/>
            <a:ext cx="228600" cy="4162425"/>
          </a:xfrm>
          <a:prstGeom prst="leftBrace">
            <a:avLst>
              <a:gd name="adj1" fmla="val 151736"/>
              <a:gd name="adj2" fmla="val 50000"/>
            </a:avLst>
          </a:prstGeom>
          <a:noFill/>
          <a:ln w="1270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7988" name="Rectangle 36"/>
          <p:cNvSpPr>
            <a:spLocks noChangeArrowheads="1"/>
          </p:cNvSpPr>
          <p:nvPr/>
        </p:nvSpPr>
        <p:spPr bwMode="auto">
          <a:xfrm>
            <a:off x="168275" y="1585913"/>
            <a:ext cx="808038"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2400">
                <a:solidFill>
                  <a:srgbClr val="333399"/>
                </a:solidFill>
                <a:ea typeface="黑体" panose="02010609060101010101" pitchFamily="49" charset="-122"/>
              </a:rPr>
              <a:t>IPv6</a:t>
            </a:r>
          </a:p>
          <a:p>
            <a:pPr algn="ctr" eaLnBrk="0" hangingPunct="0"/>
            <a:r>
              <a:rPr kumimoji="1" lang="zh-CN" altLang="en-US" sz="2400">
                <a:solidFill>
                  <a:srgbClr val="333399"/>
                </a:solidFill>
                <a:ea typeface="黑体" panose="02010609060101010101" pitchFamily="49" charset="-122"/>
              </a:rPr>
              <a:t>的</a:t>
            </a:r>
          </a:p>
          <a:p>
            <a:pPr algn="ctr" eaLnBrk="0" hangingPunct="0"/>
            <a:r>
              <a:rPr kumimoji="1" lang="zh-CN" altLang="en-US" sz="2400">
                <a:solidFill>
                  <a:srgbClr val="333399"/>
                </a:solidFill>
                <a:ea typeface="黑体" panose="02010609060101010101" pitchFamily="49" charset="-122"/>
              </a:rPr>
              <a:t>基</a:t>
            </a:r>
          </a:p>
          <a:p>
            <a:pPr algn="ctr" eaLnBrk="0" hangingPunct="0"/>
            <a:r>
              <a:rPr kumimoji="1" lang="zh-CN" altLang="en-US" sz="2400">
                <a:solidFill>
                  <a:srgbClr val="333399"/>
                </a:solidFill>
                <a:ea typeface="黑体" panose="02010609060101010101" pitchFamily="49" charset="-122"/>
              </a:rPr>
              <a:t>本</a:t>
            </a:r>
          </a:p>
          <a:p>
            <a:pPr algn="ctr" eaLnBrk="0" hangingPunct="0"/>
            <a:r>
              <a:rPr kumimoji="1" lang="zh-CN" altLang="en-US" sz="2400">
                <a:solidFill>
                  <a:srgbClr val="333399"/>
                </a:solidFill>
                <a:ea typeface="黑体" panose="02010609060101010101" pitchFamily="49" charset="-122"/>
              </a:rPr>
              <a:t>首</a:t>
            </a:r>
          </a:p>
          <a:p>
            <a:pPr algn="ctr" eaLnBrk="0" hangingPunct="0"/>
            <a:r>
              <a:rPr kumimoji="1" lang="zh-CN" altLang="en-US" sz="2400">
                <a:solidFill>
                  <a:srgbClr val="333399"/>
                </a:solidFill>
                <a:ea typeface="黑体" panose="02010609060101010101" pitchFamily="49" charset="-122"/>
              </a:rPr>
              <a:t>部</a:t>
            </a:r>
          </a:p>
          <a:p>
            <a:pPr algn="ctr" eaLnBrk="0" hangingPunct="0"/>
            <a:r>
              <a:rPr kumimoji="1" lang="en-US" altLang="zh-CN" sz="2400">
                <a:solidFill>
                  <a:srgbClr val="333399"/>
                </a:solidFill>
                <a:ea typeface="黑体" panose="02010609060101010101" pitchFamily="49" charset="-122"/>
              </a:rPr>
              <a:t>40 B</a:t>
            </a:r>
          </a:p>
          <a:p>
            <a:pPr algn="ctr" eaLnBrk="0" hangingPunct="0"/>
            <a:endParaRPr kumimoji="1" lang="en-US" altLang="zh-CN" sz="2400">
              <a:solidFill>
                <a:srgbClr val="333399"/>
              </a:solidFill>
              <a:ea typeface="黑体" panose="02010609060101010101" pitchFamily="49" charset="-122"/>
            </a:endParaRPr>
          </a:p>
        </p:txBody>
      </p:sp>
      <p:sp>
        <p:nvSpPr>
          <p:cNvPr id="637989" name="Rectangle 37"/>
          <p:cNvSpPr>
            <a:spLocks noChangeArrowheads="1"/>
          </p:cNvSpPr>
          <p:nvPr/>
        </p:nvSpPr>
        <p:spPr bwMode="auto">
          <a:xfrm>
            <a:off x="1155700" y="649288"/>
            <a:ext cx="927100" cy="41910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7990" name="Text Box 38"/>
          <p:cNvSpPr txBox="1">
            <a:spLocks noChangeArrowheads="1"/>
          </p:cNvSpPr>
          <p:nvPr/>
        </p:nvSpPr>
        <p:spPr bwMode="auto">
          <a:xfrm>
            <a:off x="611561" y="5102225"/>
            <a:ext cx="80133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solidFill>
                  <a:srgbClr val="333399"/>
                </a:solidFill>
                <a:latin typeface="Arial" panose="020B0604020202020204" pitchFamily="34" charset="0"/>
              </a:rPr>
              <a:t>版本</a:t>
            </a:r>
            <a:r>
              <a:rPr lang="en-US" altLang="zh-CN" sz="2000" dirty="0">
                <a:solidFill>
                  <a:srgbClr val="333399"/>
                </a:solidFill>
                <a:latin typeface="Arial" panose="020B0604020202020204" pitchFamily="34" charset="0"/>
              </a:rPr>
              <a:t>(version)—— 4 </a:t>
            </a:r>
            <a:r>
              <a:rPr lang="zh-CN" altLang="en-US" sz="2000" dirty="0">
                <a:solidFill>
                  <a:srgbClr val="333399"/>
                </a:solidFill>
                <a:latin typeface="Arial" panose="020B0604020202020204" pitchFamily="34" charset="0"/>
              </a:rPr>
              <a:t>位。它指明了协议的版本，对 </a:t>
            </a:r>
            <a:r>
              <a:rPr lang="en-US" altLang="zh-CN" sz="2000" dirty="0">
                <a:solidFill>
                  <a:srgbClr val="333399"/>
                </a:solidFill>
                <a:latin typeface="Arial" panose="020B0604020202020204" pitchFamily="34" charset="0"/>
              </a:rPr>
              <a:t>IPv6 </a:t>
            </a:r>
            <a:r>
              <a:rPr lang="zh-CN" altLang="en-US" sz="2000" dirty="0">
                <a:solidFill>
                  <a:srgbClr val="333399"/>
                </a:solidFill>
                <a:latin typeface="Arial" panose="020B0604020202020204" pitchFamily="34" charset="0"/>
              </a:rPr>
              <a:t>该字段总是 </a:t>
            </a:r>
            <a:r>
              <a:rPr lang="en-US" altLang="zh-CN" sz="2000" dirty="0" smtClean="0">
                <a:solidFill>
                  <a:srgbClr val="333399"/>
                </a:solidFill>
                <a:latin typeface="Arial" panose="020B0604020202020204" pitchFamily="34" charset="0"/>
              </a:rPr>
              <a:t>6</a:t>
            </a:r>
            <a:endParaRPr lang="zh-CN" altLang="en-US" sz="2000" dirty="0">
              <a:solidFill>
                <a:srgbClr val="333399"/>
              </a:solidFill>
              <a:latin typeface="Arial" panose="020B0604020202020204" pitchFamily="34" charset="0"/>
            </a:endParaRPr>
          </a:p>
        </p:txBody>
      </p:sp>
    </p:spTree>
    <p:extLst>
      <p:ext uri="{BB962C8B-B14F-4D97-AF65-F5344CB8AC3E}">
        <p14:creationId xmlns:p14="http://schemas.microsoft.com/office/powerpoint/2010/main" val="123596190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3798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3798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89" grpId="0" animBg="1"/>
      <p:bldP spid="637989"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ChangeArrowheads="1"/>
          </p:cNvSpPr>
          <p:nvPr/>
        </p:nvSpPr>
        <p:spPr bwMode="auto">
          <a:xfrm>
            <a:off x="1185863" y="660400"/>
            <a:ext cx="7289800" cy="4208463"/>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38979" name="Line 3"/>
          <p:cNvSpPr>
            <a:spLocks noChangeShapeType="1"/>
          </p:cNvSpPr>
          <p:nvPr/>
        </p:nvSpPr>
        <p:spPr bwMode="auto">
          <a:xfrm>
            <a:off x="1193800" y="1041400"/>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8980" name="Line 4"/>
          <p:cNvSpPr>
            <a:spLocks noChangeShapeType="1"/>
          </p:cNvSpPr>
          <p:nvPr/>
        </p:nvSpPr>
        <p:spPr bwMode="auto">
          <a:xfrm>
            <a:off x="2093913" y="661988"/>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8981" name="Line 5"/>
          <p:cNvSpPr>
            <a:spLocks noChangeShapeType="1"/>
          </p:cNvSpPr>
          <p:nvPr/>
        </p:nvSpPr>
        <p:spPr bwMode="auto">
          <a:xfrm>
            <a:off x="4833938" y="1041400"/>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8982" name="Rectangle 6"/>
          <p:cNvSpPr>
            <a:spLocks noChangeArrowheads="1"/>
          </p:cNvSpPr>
          <p:nvPr/>
        </p:nvSpPr>
        <p:spPr bwMode="auto">
          <a:xfrm>
            <a:off x="1109663" y="271463"/>
            <a:ext cx="32226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0</a:t>
            </a:r>
          </a:p>
        </p:txBody>
      </p:sp>
      <p:sp>
        <p:nvSpPr>
          <p:cNvPr id="638983" name="Rectangle 7"/>
          <p:cNvSpPr>
            <a:spLocks noChangeArrowheads="1"/>
          </p:cNvSpPr>
          <p:nvPr/>
        </p:nvSpPr>
        <p:spPr bwMode="auto">
          <a:xfrm>
            <a:off x="2012950" y="271463"/>
            <a:ext cx="32226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4</a:t>
            </a:r>
          </a:p>
        </p:txBody>
      </p:sp>
      <p:sp>
        <p:nvSpPr>
          <p:cNvPr id="638984" name="Rectangle 8"/>
          <p:cNvSpPr>
            <a:spLocks noChangeArrowheads="1"/>
          </p:cNvSpPr>
          <p:nvPr/>
        </p:nvSpPr>
        <p:spPr bwMode="auto">
          <a:xfrm>
            <a:off x="4743450" y="271463"/>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16</a:t>
            </a:r>
          </a:p>
        </p:txBody>
      </p:sp>
      <p:sp>
        <p:nvSpPr>
          <p:cNvPr id="638985" name="Rectangle 9"/>
          <p:cNvSpPr>
            <a:spLocks noChangeArrowheads="1"/>
          </p:cNvSpPr>
          <p:nvPr/>
        </p:nvSpPr>
        <p:spPr bwMode="auto">
          <a:xfrm>
            <a:off x="8140700" y="271463"/>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31</a:t>
            </a:r>
          </a:p>
        </p:txBody>
      </p:sp>
      <p:sp>
        <p:nvSpPr>
          <p:cNvPr id="638986" name="Rectangle 10"/>
          <p:cNvSpPr>
            <a:spLocks noChangeArrowheads="1"/>
          </p:cNvSpPr>
          <p:nvPr/>
        </p:nvSpPr>
        <p:spPr bwMode="auto">
          <a:xfrm>
            <a:off x="1304925" y="676275"/>
            <a:ext cx="758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版 本</a:t>
            </a:r>
          </a:p>
        </p:txBody>
      </p:sp>
      <p:sp>
        <p:nvSpPr>
          <p:cNvPr id="638987" name="Rectangle 11"/>
          <p:cNvSpPr>
            <a:spLocks noChangeArrowheads="1"/>
          </p:cNvSpPr>
          <p:nvPr/>
        </p:nvSpPr>
        <p:spPr bwMode="auto">
          <a:xfrm>
            <a:off x="492125" y="271463"/>
            <a:ext cx="434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位</a:t>
            </a:r>
          </a:p>
        </p:txBody>
      </p:sp>
      <p:sp>
        <p:nvSpPr>
          <p:cNvPr id="638988" name="Line 12"/>
          <p:cNvSpPr>
            <a:spLocks noChangeShapeType="1"/>
          </p:cNvSpPr>
          <p:nvPr/>
        </p:nvSpPr>
        <p:spPr bwMode="auto">
          <a:xfrm>
            <a:off x="1185863" y="1463675"/>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8989" name="Line 13"/>
          <p:cNvSpPr>
            <a:spLocks noChangeShapeType="1"/>
          </p:cNvSpPr>
          <p:nvPr/>
        </p:nvSpPr>
        <p:spPr bwMode="auto">
          <a:xfrm>
            <a:off x="1187450" y="1885950"/>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8990" name="Line 14"/>
          <p:cNvSpPr>
            <a:spLocks noChangeShapeType="1"/>
          </p:cNvSpPr>
          <p:nvPr/>
        </p:nvSpPr>
        <p:spPr bwMode="auto">
          <a:xfrm>
            <a:off x="1187450" y="2309813"/>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8991" name="Line 15"/>
          <p:cNvSpPr>
            <a:spLocks noChangeShapeType="1"/>
          </p:cNvSpPr>
          <p:nvPr/>
        </p:nvSpPr>
        <p:spPr bwMode="auto">
          <a:xfrm>
            <a:off x="1187450" y="2733675"/>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8992" name="Line 16"/>
          <p:cNvSpPr>
            <a:spLocks noChangeShapeType="1"/>
          </p:cNvSpPr>
          <p:nvPr/>
        </p:nvSpPr>
        <p:spPr bwMode="auto">
          <a:xfrm>
            <a:off x="1187450" y="3157538"/>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8993" name="Line 17"/>
          <p:cNvSpPr>
            <a:spLocks noChangeShapeType="1"/>
          </p:cNvSpPr>
          <p:nvPr/>
        </p:nvSpPr>
        <p:spPr bwMode="auto">
          <a:xfrm>
            <a:off x="1187450" y="3579813"/>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8994" name="Line 18"/>
          <p:cNvSpPr>
            <a:spLocks noChangeShapeType="1"/>
          </p:cNvSpPr>
          <p:nvPr/>
        </p:nvSpPr>
        <p:spPr bwMode="auto">
          <a:xfrm>
            <a:off x="1187450" y="4003675"/>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8995" name="Line 19"/>
          <p:cNvSpPr>
            <a:spLocks noChangeShapeType="1"/>
          </p:cNvSpPr>
          <p:nvPr/>
        </p:nvSpPr>
        <p:spPr bwMode="auto">
          <a:xfrm>
            <a:off x="1187450" y="4425950"/>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8996" name="Rectangle 20"/>
          <p:cNvSpPr>
            <a:spLocks noChangeArrowheads="1"/>
          </p:cNvSpPr>
          <p:nvPr/>
        </p:nvSpPr>
        <p:spPr bwMode="auto">
          <a:xfrm>
            <a:off x="1412875" y="3438525"/>
            <a:ext cx="6850063" cy="1128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8997" name="Rectangle 21"/>
          <p:cNvSpPr>
            <a:spLocks noChangeArrowheads="1"/>
          </p:cNvSpPr>
          <p:nvPr/>
        </p:nvSpPr>
        <p:spPr bwMode="auto">
          <a:xfrm>
            <a:off x="1412875" y="1744663"/>
            <a:ext cx="6850063" cy="113030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8998" name="Rectangle 22"/>
          <p:cNvSpPr>
            <a:spLocks noChangeArrowheads="1"/>
          </p:cNvSpPr>
          <p:nvPr/>
        </p:nvSpPr>
        <p:spPr bwMode="auto">
          <a:xfrm>
            <a:off x="4035425" y="3651250"/>
            <a:ext cx="1825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目   的</a:t>
            </a:r>
            <a:r>
              <a:rPr kumimoji="1" lang="zh-CN" altLang="en-US" sz="2000" b="1">
                <a:solidFill>
                  <a:srgbClr val="333399"/>
                </a:solidFill>
                <a:ea typeface="黑体" panose="02010609060101010101" pitchFamily="49" charset="-122"/>
              </a:rPr>
              <a:t> </a:t>
            </a:r>
            <a:r>
              <a:rPr kumimoji="1" lang="zh-CN" altLang="en-US" sz="2000">
                <a:solidFill>
                  <a:srgbClr val="333399"/>
                </a:solidFill>
                <a:ea typeface="黑体" panose="02010609060101010101" pitchFamily="49" charset="-122"/>
              </a:rPr>
              <a:t>  地   址</a:t>
            </a:r>
          </a:p>
        </p:txBody>
      </p:sp>
      <p:sp>
        <p:nvSpPr>
          <p:cNvPr id="638999" name="Rectangle 23"/>
          <p:cNvSpPr>
            <a:spLocks noChangeArrowheads="1"/>
          </p:cNvSpPr>
          <p:nvPr/>
        </p:nvSpPr>
        <p:spPr bwMode="auto">
          <a:xfrm>
            <a:off x="4229100" y="1957388"/>
            <a:ext cx="13620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源   地   址</a:t>
            </a:r>
          </a:p>
        </p:txBody>
      </p:sp>
      <p:sp>
        <p:nvSpPr>
          <p:cNvPr id="639000" name="Line 24"/>
          <p:cNvSpPr>
            <a:spLocks noChangeShapeType="1"/>
          </p:cNvSpPr>
          <p:nvPr/>
        </p:nvSpPr>
        <p:spPr bwMode="auto">
          <a:xfrm>
            <a:off x="6664325" y="1041400"/>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9001" name="Rectangle 25"/>
          <p:cNvSpPr>
            <a:spLocks noChangeArrowheads="1"/>
          </p:cNvSpPr>
          <p:nvPr/>
        </p:nvSpPr>
        <p:spPr bwMode="auto">
          <a:xfrm>
            <a:off x="4975225" y="1074738"/>
            <a:ext cx="17319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下 一 个 首 部</a:t>
            </a:r>
          </a:p>
        </p:txBody>
      </p:sp>
      <p:sp>
        <p:nvSpPr>
          <p:cNvPr id="639002" name="Rectangle 26"/>
          <p:cNvSpPr>
            <a:spLocks noChangeArrowheads="1"/>
          </p:cNvSpPr>
          <p:nvPr/>
        </p:nvSpPr>
        <p:spPr bwMode="auto">
          <a:xfrm>
            <a:off x="5173663" y="676275"/>
            <a:ext cx="16414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流     标     号</a:t>
            </a:r>
          </a:p>
        </p:txBody>
      </p:sp>
      <p:sp>
        <p:nvSpPr>
          <p:cNvPr id="639003" name="Rectangle 27"/>
          <p:cNvSpPr>
            <a:spLocks noChangeArrowheads="1"/>
          </p:cNvSpPr>
          <p:nvPr/>
        </p:nvSpPr>
        <p:spPr bwMode="auto">
          <a:xfrm>
            <a:off x="3773488" y="271463"/>
            <a:ext cx="46196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12</a:t>
            </a:r>
          </a:p>
        </p:txBody>
      </p:sp>
      <p:sp>
        <p:nvSpPr>
          <p:cNvPr id="639004" name="Rectangle 28"/>
          <p:cNvSpPr>
            <a:spLocks noChangeArrowheads="1"/>
          </p:cNvSpPr>
          <p:nvPr/>
        </p:nvSpPr>
        <p:spPr bwMode="auto">
          <a:xfrm>
            <a:off x="2236788" y="676275"/>
            <a:ext cx="165258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a:solidFill>
                  <a:srgbClr val="333399"/>
                </a:solidFill>
                <a:ea typeface="黑体" panose="02010609060101010101" pitchFamily="49" charset="-122"/>
              </a:rPr>
              <a:t>通 信 量 类</a:t>
            </a:r>
          </a:p>
        </p:txBody>
      </p:sp>
      <p:sp>
        <p:nvSpPr>
          <p:cNvPr id="639005" name="Rectangle 29"/>
          <p:cNvSpPr>
            <a:spLocks noChangeArrowheads="1"/>
          </p:cNvSpPr>
          <p:nvPr/>
        </p:nvSpPr>
        <p:spPr bwMode="auto">
          <a:xfrm>
            <a:off x="4206875" y="2292350"/>
            <a:ext cx="143668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a:t>
            </a:r>
            <a:r>
              <a:rPr kumimoji="1" lang="en-US" altLang="zh-CN" sz="2000">
                <a:solidFill>
                  <a:srgbClr val="333399"/>
                </a:solidFill>
                <a:ea typeface="黑体" panose="02010609060101010101" pitchFamily="49" charset="-122"/>
              </a:rPr>
              <a:t>128 </a:t>
            </a:r>
            <a:r>
              <a:rPr kumimoji="1" lang="zh-CN" altLang="en-US" sz="2000">
                <a:solidFill>
                  <a:srgbClr val="333399"/>
                </a:solidFill>
                <a:ea typeface="黑体" panose="02010609060101010101" pitchFamily="49" charset="-122"/>
              </a:rPr>
              <a:t>位）</a:t>
            </a:r>
          </a:p>
        </p:txBody>
      </p:sp>
      <p:sp>
        <p:nvSpPr>
          <p:cNvPr id="639006" name="Rectangle 30"/>
          <p:cNvSpPr>
            <a:spLocks noChangeArrowheads="1"/>
          </p:cNvSpPr>
          <p:nvPr/>
        </p:nvSpPr>
        <p:spPr bwMode="auto">
          <a:xfrm>
            <a:off x="4224338" y="3922713"/>
            <a:ext cx="14366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a:t>
            </a:r>
            <a:r>
              <a:rPr kumimoji="1" lang="en-US" altLang="zh-CN" sz="2000">
                <a:solidFill>
                  <a:srgbClr val="333399"/>
                </a:solidFill>
                <a:ea typeface="黑体" panose="02010609060101010101" pitchFamily="49" charset="-122"/>
              </a:rPr>
              <a:t>128 </a:t>
            </a:r>
            <a:r>
              <a:rPr kumimoji="1" lang="zh-CN" altLang="en-US" sz="2000">
                <a:solidFill>
                  <a:srgbClr val="333399"/>
                </a:solidFill>
                <a:ea typeface="黑体" panose="02010609060101010101" pitchFamily="49" charset="-122"/>
              </a:rPr>
              <a:t>位）</a:t>
            </a:r>
          </a:p>
        </p:txBody>
      </p:sp>
      <p:sp>
        <p:nvSpPr>
          <p:cNvPr id="639007" name="Rectangle 31"/>
          <p:cNvSpPr>
            <a:spLocks noChangeArrowheads="1"/>
          </p:cNvSpPr>
          <p:nvPr/>
        </p:nvSpPr>
        <p:spPr bwMode="auto">
          <a:xfrm>
            <a:off x="1901825" y="1066800"/>
            <a:ext cx="24050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有  效  载  荷  长  度</a:t>
            </a:r>
          </a:p>
        </p:txBody>
      </p:sp>
      <p:sp>
        <p:nvSpPr>
          <p:cNvPr id="639008" name="Rectangle 32"/>
          <p:cNvSpPr>
            <a:spLocks noChangeArrowheads="1"/>
          </p:cNvSpPr>
          <p:nvPr/>
        </p:nvSpPr>
        <p:spPr bwMode="auto">
          <a:xfrm>
            <a:off x="6948488" y="1085850"/>
            <a:ext cx="1406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跳 数 限 制</a:t>
            </a:r>
          </a:p>
        </p:txBody>
      </p:sp>
      <p:sp>
        <p:nvSpPr>
          <p:cNvPr id="639009" name="Line 33"/>
          <p:cNvSpPr>
            <a:spLocks noChangeShapeType="1"/>
          </p:cNvSpPr>
          <p:nvPr/>
        </p:nvSpPr>
        <p:spPr bwMode="auto">
          <a:xfrm>
            <a:off x="3911600" y="660400"/>
            <a:ext cx="6350" cy="382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9010" name="Rectangle 34"/>
          <p:cNvSpPr>
            <a:spLocks noChangeArrowheads="1"/>
          </p:cNvSpPr>
          <p:nvPr/>
        </p:nvSpPr>
        <p:spPr bwMode="auto">
          <a:xfrm>
            <a:off x="6559550" y="271463"/>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24</a:t>
            </a:r>
          </a:p>
        </p:txBody>
      </p:sp>
      <p:sp>
        <p:nvSpPr>
          <p:cNvPr id="639011" name="AutoShape 35"/>
          <p:cNvSpPr>
            <a:spLocks/>
          </p:cNvSpPr>
          <p:nvPr/>
        </p:nvSpPr>
        <p:spPr bwMode="auto">
          <a:xfrm>
            <a:off x="881063" y="693738"/>
            <a:ext cx="228600" cy="4162425"/>
          </a:xfrm>
          <a:prstGeom prst="leftBrace">
            <a:avLst>
              <a:gd name="adj1" fmla="val 151736"/>
              <a:gd name="adj2" fmla="val 50000"/>
            </a:avLst>
          </a:prstGeom>
          <a:noFill/>
          <a:ln w="1270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9012" name="Rectangle 36"/>
          <p:cNvSpPr>
            <a:spLocks noChangeArrowheads="1"/>
          </p:cNvSpPr>
          <p:nvPr/>
        </p:nvSpPr>
        <p:spPr bwMode="auto">
          <a:xfrm>
            <a:off x="168275" y="1585913"/>
            <a:ext cx="808038"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2400">
                <a:solidFill>
                  <a:srgbClr val="333399"/>
                </a:solidFill>
                <a:ea typeface="黑体" panose="02010609060101010101" pitchFamily="49" charset="-122"/>
              </a:rPr>
              <a:t>IPv6</a:t>
            </a:r>
          </a:p>
          <a:p>
            <a:pPr algn="ctr" eaLnBrk="0" hangingPunct="0"/>
            <a:r>
              <a:rPr kumimoji="1" lang="zh-CN" altLang="en-US" sz="2400">
                <a:solidFill>
                  <a:srgbClr val="333399"/>
                </a:solidFill>
                <a:ea typeface="黑体" panose="02010609060101010101" pitchFamily="49" charset="-122"/>
              </a:rPr>
              <a:t>的</a:t>
            </a:r>
          </a:p>
          <a:p>
            <a:pPr algn="ctr" eaLnBrk="0" hangingPunct="0"/>
            <a:r>
              <a:rPr kumimoji="1" lang="zh-CN" altLang="en-US" sz="2400">
                <a:solidFill>
                  <a:srgbClr val="333399"/>
                </a:solidFill>
                <a:ea typeface="黑体" panose="02010609060101010101" pitchFamily="49" charset="-122"/>
              </a:rPr>
              <a:t>基</a:t>
            </a:r>
          </a:p>
          <a:p>
            <a:pPr algn="ctr" eaLnBrk="0" hangingPunct="0"/>
            <a:r>
              <a:rPr kumimoji="1" lang="zh-CN" altLang="en-US" sz="2400">
                <a:solidFill>
                  <a:srgbClr val="333399"/>
                </a:solidFill>
                <a:ea typeface="黑体" panose="02010609060101010101" pitchFamily="49" charset="-122"/>
              </a:rPr>
              <a:t>本</a:t>
            </a:r>
          </a:p>
          <a:p>
            <a:pPr algn="ctr" eaLnBrk="0" hangingPunct="0"/>
            <a:r>
              <a:rPr kumimoji="1" lang="zh-CN" altLang="en-US" sz="2400">
                <a:solidFill>
                  <a:srgbClr val="333399"/>
                </a:solidFill>
                <a:ea typeface="黑体" panose="02010609060101010101" pitchFamily="49" charset="-122"/>
              </a:rPr>
              <a:t>首</a:t>
            </a:r>
          </a:p>
          <a:p>
            <a:pPr algn="ctr" eaLnBrk="0" hangingPunct="0"/>
            <a:r>
              <a:rPr kumimoji="1" lang="zh-CN" altLang="en-US" sz="2400">
                <a:solidFill>
                  <a:srgbClr val="333399"/>
                </a:solidFill>
                <a:ea typeface="黑体" panose="02010609060101010101" pitchFamily="49" charset="-122"/>
              </a:rPr>
              <a:t>部</a:t>
            </a:r>
          </a:p>
          <a:p>
            <a:pPr algn="ctr" eaLnBrk="0" hangingPunct="0"/>
            <a:r>
              <a:rPr kumimoji="1" lang="en-US" altLang="zh-CN" sz="2400">
                <a:solidFill>
                  <a:srgbClr val="333399"/>
                </a:solidFill>
                <a:ea typeface="黑体" panose="02010609060101010101" pitchFamily="49" charset="-122"/>
              </a:rPr>
              <a:t>40 B</a:t>
            </a:r>
          </a:p>
          <a:p>
            <a:pPr algn="ctr" eaLnBrk="0" hangingPunct="0"/>
            <a:endParaRPr kumimoji="1" lang="en-US" altLang="zh-CN" sz="2400">
              <a:solidFill>
                <a:srgbClr val="333399"/>
              </a:solidFill>
              <a:ea typeface="黑体" panose="02010609060101010101" pitchFamily="49" charset="-122"/>
            </a:endParaRPr>
          </a:p>
        </p:txBody>
      </p:sp>
      <p:sp>
        <p:nvSpPr>
          <p:cNvPr id="639013" name="Rectangle 37"/>
          <p:cNvSpPr>
            <a:spLocks noChangeArrowheads="1"/>
          </p:cNvSpPr>
          <p:nvPr/>
        </p:nvSpPr>
        <p:spPr bwMode="auto">
          <a:xfrm>
            <a:off x="2101850" y="649288"/>
            <a:ext cx="1804988" cy="41910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9014" name="Text Box 38"/>
          <p:cNvSpPr txBox="1">
            <a:spLocks noChangeArrowheads="1"/>
          </p:cNvSpPr>
          <p:nvPr/>
        </p:nvSpPr>
        <p:spPr bwMode="auto">
          <a:xfrm>
            <a:off x="900113" y="5102225"/>
            <a:ext cx="77247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dirty="0">
                <a:solidFill>
                  <a:srgbClr val="333399"/>
                </a:solidFill>
                <a:latin typeface="Arial" panose="020B0604020202020204" pitchFamily="34" charset="0"/>
              </a:rPr>
              <a:t>通信量类</a:t>
            </a:r>
            <a:r>
              <a:rPr lang="en-US" altLang="zh-CN" sz="2000" dirty="0">
                <a:solidFill>
                  <a:srgbClr val="333399"/>
                </a:solidFill>
                <a:latin typeface="Arial" panose="020B0604020202020204" pitchFamily="34" charset="0"/>
              </a:rPr>
              <a:t>(traffic class)—— 8 </a:t>
            </a:r>
            <a:r>
              <a:rPr lang="zh-CN" altLang="en-US" sz="2000" dirty="0">
                <a:solidFill>
                  <a:srgbClr val="333399"/>
                </a:solidFill>
                <a:latin typeface="Arial" panose="020B0604020202020204" pitchFamily="34" charset="0"/>
              </a:rPr>
              <a:t>位。这是为了区分不同的 </a:t>
            </a:r>
            <a:r>
              <a:rPr lang="en-US" altLang="zh-CN" sz="2000" dirty="0">
                <a:solidFill>
                  <a:srgbClr val="333399"/>
                </a:solidFill>
                <a:latin typeface="Arial" panose="020B0604020202020204" pitchFamily="34" charset="0"/>
              </a:rPr>
              <a:t>IPv6 </a:t>
            </a:r>
            <a:r>
              <a:rPr lang="zh-CN" altLang="en-US" sz="2000" dirty="0">
                <a:solidFill>
                  <a:srgbClr val="333399"/>
                </a:solidFill>
                <a:latin typeface="Arial" panose="020B0604020202020204" pitchFamily="34" charset="0"/>
              </a:rPr>
              <a:t>数据报的类别或优先级。目前正在进行不同的通信量类性能的实验。 </a:t>
            </a:r>
          </a:p>
        </p:txBody>
      </p:sp>
    </p:spTree>
    <p:extLst>
      <p:ext uri="{BB962C8B-B14F-4D97-AF65-F5344CB8AC3E}">
        <p14:creationId xmlns:p14="http://schemas.microsoft.com/office/powerpoint/2010/main" val="286249879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3901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390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9013" grpId="0" animBg="1"/>
      <p:bldP spid="63901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ChangeArrowheads="1"/>
          </p:cNvSpPr>
          <p:nvPr/>
        </p:nvSpPr>
        <p:spPr bwMode="auto">
          <a:xfrm>
            <a:off x="1185863" y="504825"/>
            <a:ext cx="7289800" cy="4208463"/>
          </a:xfrm>
          <a:prstGeom prst="rect">
            <a:avLst/>
          </a:prstGeom>
          <a:solidFill>
            <a:srgbClr val="FFFF99"/>
          </a:solidFill>
          <a:ln w="28575">
            <a:solidFill>
              <a:schemeClr val="tx2"/>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40003" name="Line 3"/>
          <p:cNvSpPr>
            <a:spLocks noChangeShapeType="1"/>
          </p:cNvSpPr>
          <p:nvPr/>
        </p:nvSpPr>
        <p:spPr bwMode="auto">
          <a:xfrm>
            <a:off x="1193800" y="885825"/>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04" name="Line 4"/>
          <p:cNvSpPr>
            <a:spLocks noChangeShapeType="1"/>
          </p:cNvSpPr>
          <p:nvPr/>
        </p:nvSpPr>
        <p:spPr bwMode="auto">
          <a:xfrm>
            <a:off x="2093913" y="506413"/>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05" name="Line 5"/>
          <p:cNvSpPr>
            <a:spLocks noChangeShapeType="1"/>
          </p:cNvSpPr>
          <p:nvPr/>
        </p:nvSpPr>
        <p:spPr bwMode="auto">
          <a:xfrm>
            <a:off x="4833938" y="885825"/>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06" name="Rectangle 6"/>
          <p:cNvSpPr>
            <a:spLocks noChangeArrowheads="1"/>
          </p:cNvSpPr>
          <p:nvPr/>
        </p:nvSpPr>
        <p:spPr bwMode="auto">
          <a:xfrm>
            <a:off x="1109663" y="115888"/>
            <a:ext cx="32226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0</a:t>
            </a:r>
          </a:p>
        </p:txBody>
      </p:sp>
      <p:sp>
        <p:nvSpPr>
          <p:cNvPr id="640007" name="Rectangle 7"/>
          <p:cNvSpPr>
            <a:spLocks noChangeArrowheads="1"/>
          </p:cNvSpPr>
          <p:nvPr/>
        </p:nvSpPr>
        <p:spPr bwMode="auto">
          <a:xfrm>
            <a:off x="2012950" y="115888"/>
            <a:ext cx="32226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4</a:t>
            </a:r>
          </a:p>
        </p:txBody>
      </p:sp>
      <p:sp>
        <p:nvSpPr>
          <p:cNvPr id="640008" name="Rectangle 8"/>
          <p:cNvSpPr>
            <a:spLocks noChangeArrowheads="1"/>
          </p:cNvSpPr>
          <p:nvPr/>
        </p:nvSpPr>
        <p:spPr bwMode="auto">
          <a:xfrm>
            <a:off x="4743450" y="115888"/>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16</a:t>
            </a:r>
          </a:p>
        </p:txBody>
      </p:sp>
      <p:sp>
        <p:nvSpPr>
          <p:cNvPr id="640009" name="Rectangle 9"/>
          <p:cNvSpPr>
            <a:spLocks noChangeArrowheads="1"/>
          </p:cNvSpPr>
          <p:nvPr/>
        </p:nvSpPr>
        <p:spPr bwMode="auto">
          <a:xfrm>
            <a:off x="8140700" y="115888"/>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31</a:t>
            </a:r>
          </a:p>
        </p:txBody>
      </p:sp>
      <p:sp>
        <p:nvSpPr>
          <p:cNvPr id="640010" name="Rectangle 10"/>
          <p:cNvSpPr>
            <a:spLocks noChangeArrowheads="1"/>
          </p:cNvSpPr>
          <p:nvPr/>
        </p:nvSpPr>
        <p:spPr bwMode="auto">
          <a:xfrm>
            <a:off x="1304925" y="520700"/>
            <a:ext cx="758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版 本</a:t>
            </a:r>
          </a:p>
        </p:txBody>
      </p:sp>
      <p:sp>
        <p:nvSpPr>
          <p:cNvPr id="640011" name="Rectangle 11"/>
          <p:cNvSpPr>
            <a:spLocks noChangeArrowheads="1"/>
          </p:cNvSpPr>
          <p:nvPr/>
        </p:nvSpPr>
        <p:spPr bwMode="auto">
          <a:xfrm>
            <a:off x="492125" y="115888"/>
            <a:ext cx="434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位</a:t>
            </a:r>
          </a:p>
        </p:txBody>
      </p:sp>
      <p:sp>
        <p:nvSpPr>
          <p:cNvPr id="640012" name="Line 12"/>
          <p:cNvSpPr>
            <a:spLocks noChangeShapeType="1"/>
          </p:cNvSpPr>
          <p:nvPr/>
        </p:nvSpPr>
        <p:spPr bwMode="auto">
          <a:xfrm>
            <a:off x="1185863" y="1308100"/>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13" name="Line 13"/>
          <p:cNvSpPr>
            <a:spLocks noChangeShapeType="1"/>
          </p:cNvSpPr>
          <p:nvPr/>
        </p:nvSpPr>
        <p:spPr bwMode="auto">
          <a:xfrm>
            <a:off x="1187450" y="1730375"/>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14" name="Line 14"/>
          <p:cNvSpPr>
            <a:spLocks noChangeShapeType="1"/>
          </p:cNvSpPr>
          <p:nvPr/>
        </p:nvSpPr>
        <p:spPr bwMode="auto">
          <a:xfrm>
            <a:off x="1187450" y="2154238"/>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15" name="Line 15"/>
          <p:cNvSpPr>
            <a:spLocks noChangeShapeType="1"/>
          </p:cNvSpPr>
          <p:nvPr/>
        </p:nvSpPr>
        <p:spPr bwMode="auto">
          <a:xfrm>
            <a:off x="1187450" y="2578100"/>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16" name="Line 16"/>
          <p:cNvSpPr>
            <a:spLocks noChangeShapeType="1"/>
          </p:cNvSpPr>
          <p:nvPr/>
        </p:nvSpPr>
        <p:spPr bwMode="auto">
          <a:xfrm>
            <a:off x="1187450" y="3001963"/>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17" name="Line 17"/>
          <p:cNvSpPr>
            <a:spLocks noChangeShapeType="1"/>
          </p:cNvSpPr>
          <p:nvPr/>
        </p:nvSpPr>
        <p:spPr bwMode="auto">
          <a:xfrm>
            <a:off x="1187450" y="3424238"/>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18" name="Line 18"/>
          <p:cNvSpPr>
            <a:spLocks noChangeShapeType="1"/>
          </p:cNvSpPr>
          <p:nvPr/>
        </p:nvSpPr>
        <p:spPr bwMode="auto">
          <a:xfrm>
            <a:off x="1187450" y="3848100"/>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19" name="Line 19"/>
          <p:cNvSpPr>
            <a:spLocks noChangeShapeType="1"/>
          </p:cNvSpPr>
          <p:nvPr/>
        </p:nvSpPr>
        <p:spPr bwMode="auto">
          <a:xfrm>
            <a:off x="1187450" y="4270375"/>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20" name="Rectangle 20"/>
          <p:cNvSpPr>
            <a:spLocks noChangeArrowheads="1"/>
          </p:cNvSpPr>
          <p:nvPr/>
        </p:nvSpPr>
        <p:spPr bwMode="auto">
          <a:xfrm>
            <a:off x="1412875" y="3282950"/>
            <a:ext cx="6850063" cy="1128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21" name="Rectangle 21"/>
          <p:cNvSpPr>
            <a:spLocks noChangeArrowheads="1"/>
          </p:cNvSpPr>
          <p:nvPr/>
        </p:nvSpPr>
        <p:spPr bwMode="auto">
          <a:xfrm>
            <a:off x="1412875" y="1589088"/>
            <a:ext cx="6850063" cy="113030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22" name="Rectangle 22"/>
          <p:cNvSpPr>
            <a:spLocks noChangeArrowheads="1"/>
          </p:cNvSpPr>
          <p:nvPr/>
        </p:nvSpPr>
        <p:spPr bwMode="auto">
          <a:xfrm>
            <a:off x="4035425" y="3495675"/>
            <a:ext cx="1825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目   的</a:t>
            </a:r>
            <a:r>
              <a:rPr kumimoji="1" lang="zh-CN" altLang="en-US" sz="2000" b="1">
                <a:solidFill>
                  <a:srgbClr val="333399"/>
                </a:solidFill>
                <a:ea typeface="黑体" panose="02010609060101010101" pitchFamily="49" charset="-122"/>
              </a:rPr>
              <a:t> </a:t>
            </a:r>
            <a:r>
              <a:rPr kumimoji="1" lang="zh-CN" altLang="en-US" sz="2000">
                <a:solidFill>
                  <a:srgbClr val="333399"/>
                </a:solidFill>
                <a:ea typeface="黑体" panose="02010609060101010101" pitchFamily="49" charset="-122"/>
              </a:rPr>
              <a:t>  地   址</a:t>
            </a:r>
          </a:p>
        </p:txBody>
      </p:sp>
      <p:sp>
        <p:nvSpPr>
          <p:cNvPr id="640023" name="Rectangle 23"/>
          <p:cNvSpPr>
            <a:spLocks noChangeArrowheads="1"/>
          </p:cNvSpPr>
          <p:nvPr/>
        </p:nvSpPr>
        <p:spPr bwMode="auto">
          <a:xfrm>
            <a:off x="4229100" y="1801813"/>
            <a:ext cx="13620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源   地   址</a:t>
            </a:r>
          </a:p>
        </p:txBody>
      </p:sp>
      <p:sp>
        <p:nvSpPr>
          <p:cNvPr id="640024" name="Line 24"/>
          <p:cNvSpPr>
            <a:spLocks noChangeShapeType="1"/>
          </p:cNvSpPr>
          <p:nvPr/>
        </p:nvSpPr>
        <p:spPr bwMode="auto">
          <a:xfrm>
            <a:off x="6664325" y="885825"/>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25" name="Rectangle 25"/>
          <p:cNvSpPr>
            <a:spLocks noChangeArrowheads="1"/>
          </p:cNvSpPr>
          <p:nvPr/>
        </p:nvSpPr>
        <p:spPr bwMode="auto">
          <a:xfrm>
            <a:off x="4975225" y="919163"/>
            <a:ext cx="17319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下 一 个 首 部</a:t>
            </a:r>
          </a:p>
        </p:txBody>
      </p:sp>
      <p:sp>
        <p:nvSpPr>
          <p:cNvPr id="640026" name="Rectangle 26"/>
          <p:cNvSpPr>
            <a:spLocks noChangeArrowheads="1"/>
          </p:cNvSpPr>
          <p:nvPr/>
        </p:nvSpPr>
        <p:spPr bwMode="auto">
          <a:xfrm>
            <a:off x="5173663" y="520700"/>
            <a:ext cx="19367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a:solidFill>
                  <a:srgbClr val="333399"/>
                </a:solidFill>
                <a:ea typeface="黑体" panose="02010609060101010101" pitchFamily="49" charset="-122"/>
              </a:rPr>
              <a:t>流     标     号</a:t>
            </a:r>
          </a:p>
        </p:txBody>
      </p:sp>
      <p:sp>
        <p:nvSpPr>
          <p:cNvPr id="640027" name="Rectangle 27"/>
          <p:cNvSpPr>
            <a:spLocks noChangeArrowheads="1"/>
          </p:cNvSpPr>
          <p:nvPr/>
        </p:nvSpPr>
        <p:spPr bwMode="auto">
          <a:xfrm>
            <a:off x="3773488" y="115888"/>
            <a:ext cx="46196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12</a:t>
            </a:r>
          </a:p>
        </p:txBody>
      </p:sp>
      <p:sp>
        <p:nvSpPr>
          <p:cNvPr id="640028" name="Rectangle 28"/>
          <p:cNvSpPr>
            <a:spLocks noChangeArrowheads="1"/>
          </p:cNvSpPr>
          <p:nvPr/>
        </p:nvSpPr>
        <p:spPr bwMode="auto">
          <a:xfrm>
            <a:off x="2362200" y="520700"/>
            <a:ext cx="1406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通 信 量 类</a:t>
            </a:r>
          </a:p>
        </p:txBody>
      </p:sp>
      <p:sp>
        <p:nvSpPr>
          <p:cNvPr id="640029" name="Rectangle 29"/>
          <p:cNvSpPr>
            <a:spLocks noChangeArrowheads="1"/>
          </p:cNvSpPr>
          <p:nvPr/>
        </p:nvSpPr>
        <p:spPr bwMode="auto">
          <a:xfrm>
            <a:off x="4206875" y="2136775"/>
            <a:ext cx="143668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a:t>
            </a:r>
            <a:r>
              <a:rPr kumimoji="1" lang="en-US" altLang="zh-CN" sz="2000">
                <a:solidFill>
                  <a:srgbClr val="333399"/>
                </a:solidFill>
                <a:ea typeface="黑体" panose="02010609060101010101" pitchFamily="49" charset="-122"/>
              </a:rPr>
              <a:t>128 </a:t>
            </a:r>
            <a:r>
              <a:rPr kumimoji="1" lang="zh-CN" altLang="en-US" sz="2000">
                <a:solidFill>
                  <a:srgbClr val="333399"/>
                </a:solidFill>
                <a:ea typeface="黑体" panose="02010609060101010101" pitchFamily="49" charset="-122"/>
              </a:rPr>
              <a:t>位）</a:t>
            </a:r>
          </a:p>
        </p:txBody>
      </p:sp>
      <p:sp>
        <p:nvSpPr>
          <p:cNvPr id="640030" name="Rectangle 30"/>
          <p:cNvSpPr>
            <a:spLocks noChangeArrowheads="1"/>
          </p:cNvSpPr>
          <p:nvPr/>
        </p:nvSpPr>
        <p:spPr bwMode="auto">
          <a:xfrm>
            <a:off x="4224338" y="3767138"/>
            <a:ext cx="14366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a:t>
            </a:r>
            <a:r>
              <a:rPr kumimoji="1" lang="en-US" altLang="zh-CN" sz="2000">
                <a:solidFill>
                  <a:srgbClr val="333399"/>
                </a:solidFill>
                <a:ea typeface="黑体" panose="02010609060101010101" pitchFamily="49" charset="-122"/>
              </a:rPr>
              <a:t>128 </a:t>
            </a:r>
            <a:r>
              <a:rPr kumimoji="1" lang="zh-CN" altLang="en-US" sz="2000">
                <a:solidFill>
                  <a:srgbClr val="333399"/>
                </a:solidFill>
                <a:ea typeface="黑体" panose="02010609060101010101" pitchFamily="49" charset="-122"/>
              </a:rPr>
              <a:t>位）</a:t>
            </a:r>
          </a:p>
        </p:txBody>
      </p:sp>
      <p:sp>
        <p:nvSpPr>
          <p:cNvPr id="640031" name="Rectangle 31"/>
          <p:cNvSpPr>
            <a:spLocks noChangeArrowheads="1"/>
          </p:cNvSpPr>
          <p:nvPr/>
        </p:nvSpPr>
        <p:spPr bwMode="auto">
          <a:xfrm>
            <a:off x="1901825" y="911225"/>
            <a:ext cx="24050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有  效  载  荷  长  度</a:t>
            </a:r>
          </a:p>
        </p:txBody>
      </p:sp>
      <p:sp>
        <p:nvSpPr>
          <p:cNvPr id="640032" name="Rectangle 32"/>
          <p:cNvSpPr>
            <a:spLocks noChangeArrowheads="1"/>
          </p:cNvSpPr>
          <p:nvPr/>
        </p:nvSpPr>
        <p:spPr bwMode="auto">
          <a:xfrm>
            <a:off x="6948488" y="930275"/>
            <a:ext cx="1406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跳 数 限 制</a:t>
            </a:r>
          </a:p>
        </p:txBody>
      </p:sp>
      <p:sp>
        <p:nvSpPr>
          <p:cNvPr id="640033" name="Line 33"/>
          <p:cNvSpPr>
            <a:spLocks noChangeShapeType="1"/>
          </p:cNvSpPr>
          <p:nvPr/>
        </p:nvSpPr>
        <p:spPr bwMode="auto">
          <a:xfrm>
            <a:off x="3911600" y="504825"/>
            <a:ext cx="6350" cy="382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34" name="Rectangle 34"/>
          <p:cNvSpPr>
            <a:spLocks noChangeArrowheads="1"/>
          </p:cNvSpPr>
          <p:nvPr/>
        </p:nvSpPr>
        <p:spPr bwMode="auto">
          <a:xfrm>
            <a:off x="6559550" y="115888"/>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24</a:t>
            </a:r>
          </a:p>
        </p:txBody>
      </p:sp>
      <p:sp>
        <p:nvSpPr>
          <p:cNvPr id="640035" name="AutoShape 35"/>
          <p:cNvSpPr>
            <a:spLocks/>
          </p:cNvSpPr>
          <p:nvPr/>
        </p:nvSpPr>
        <p:spPr bwMode="auto">
          <a:xfrm>
            <a:off x="881063" y="538163"/>
            <a:ext cx="228600" cy="4162425"/>
          </a:xfrm>
          <a:prstGeom prst="leftBrace">
            <a:avLst>
              <a:gd name="adj1" fmla="val 151736"/>
              <a:gd name="adj2" fmla="val 50000"/>
            </a:avLst>
          </a:prstGeom>
          <a:noFill/>
          <a:ln w="1270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36" name="Rectangle 36"/>
          <p:cNvSpPr>
            <a:spLocks noChangeArrowheads="1"/>
          </p:cNvSpPr>
          <p:nvPr/>
        </p:nvSpPr>
        <p:spPr bwMode="auto">
          <a:xfrm>
            <a:off x="119773" y="1690688"/>
            <a:ext cx="808038"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2400" dirty="0">
                <a:solidFill>
                  <a:srgbClr val="333399"/>
                </a:solidFill>
                <a:ea typeface="黑体" panose="02010609060101010101" pitchFamily="49" charset="-122"/>
              </a:rPr>
              <a:t>IPv6</a:t>
            </a:r>
          </a:p>
          <a:p>
            <a:pPr algn="ctr" eaLnBrk="0" hangingPunct="0"/>
            <a:r>
              <a:rPr kumimoji="1" lang="zh-CN" altLang="en-US" sz="2400" dirty="0">
                <a:solidFill>
                  <a:srgbClr val="333399"/>
                </a:solidFill>
                <a:ea typeface="黑体" panose="02010609060101010101" pitchFamily="49" charset="-122"/>
              </a:rPr>
              <a:t>的</a:t>
            </a:r>
          </a:p>
          <a:p>
            <a:pPr algn="ctr" eaLnBrk="0" hangingPunct="0"/>
            <a:r>
              <a:rPr kumimoji="1" lang="zh-CN" altLang="en-US" sz="2400" dirty="0">
                <a:solidFill>
                  <a:srgbClr val="333399"/>
                </a:solidFill>
                <a:ea typeface="黑体" panose="02010609060101010101" pitchFamily="49" charset="-122"/>
              </a:rPr>
              <a:t>基</a:t>
            </a:r>
          </a:p>
          <a:p>
            <a:pPr algn="ctr" eaLnBrk="0" hangingPunct="0"/>
            <a:r>
              <a:rPr kumimoji="1" lang="zh-CN" altLang="en-US" sz="2400" dirty="0">
                <a:solidFill>
                  <a:srgbClr val="333399"/>
                </a:solidFill>
                <a:ea typeface="黑体" panose="02010609060101010101" pitchFamily="49" charset="-122"/>
              </a:rPr>
              <a:t>本</a:t>
            </a:r>
          </a:p>
          <a:p>
            <a:pPr algn="ctr" eaLnBrk="0" hangingPunct="0"/>
            <a:r>
              <a:rPr kumimoji="1" lang="zh-CN" altLang="en-US" sz="2400" dirty="0">
                <a:solidFill>
                  <a:srgbClr val="333399"/>
                </a:solidFill>
                <a:ea typeface="黑体" panose="02010609060101010101" pitchFamily="49" charset="-122"/>
              </a:rPr>
              <a:t>首</a:t>
            </a:r>
          </a:p>
          <a:p>
            <a:pPr algn="ctr" eaLnBrk="0" hangingPunct="0"/>
            <a:r>
              <a:rPr kumimoji="1" lang="zh-CN" altLang="en-US" sz="2400" dirty="0">
                <a:solidFill>
                  <a:srgbClr val="333399"/>
                </a:solidFill>
                <a:ea typeface="黑体" panose="02010609060101010101" pitchFamily="49" charset="-122"/>
              </a:rPr>
              <a:t>部</a:t>
            </a:r>
          </a:p>
          <a:p>
            <a:pPr algn="ctr" eaLnBrk="0" hangingPunct="0"/>
            <a:r>
              <a:rPr kumimoji="1" lang="en-US" altLang="zh-CN" sz="2400" dirty="0">
                <a:solidFill>
                  <a:srgbClr val="333399"/>
                </a:solidFill>
                <a:ea typeface="黑体" panose="02010609060101010101" pitchFamily="49" charset="-122"/>
              </a:rPr>
              <a:t>40 B</a:t>
            </a:r>
          </a:p>
          <a:p>
            <a:pPr algn="ctr" eaLnBrk="0" hangingPunct="0"/>
            <a:endParaRPr kumimoji="1" lang="en-US" altLang="zh-CN" sz="2400" dirty="0">
              <a:solidFill>
                <a:srgbClr val="333399"/>
              </a:solidFill>
              <a:ea typeface="黑体" panose="02010609060101010101" pitchFamily="49" charset="-122"/>
            </a:endParaRPr>
          </a:p>
        </p:txBody>
      </p:sp>
      <p:sp>
        <p:nvSpPr>
          <p:cNvPr id="640037" name="Rectangle 37"/>
          <p:cNvSpPr>
            <a:spLocks noChangeArrowheads="1"/>
          </p:cNvSpPr>
          <p:nvPr/>
        </p:nvSpPr>
        <p:spPr bwMode="auto">
          <a:xfrm>
            <a:off x="3894138" y="493713"/>
            <a:ext cx="4608512" cy="41910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38" name="Text Box 38"/>
          <p:cNvSpPr txBox="1">
            <a:spLocks noChangeArrowheads="1"/>
          </p:cNvSpPr>
          <p:nvPr/>
        </p:nvSpPr>
        <p:spPr bwMode="auto">
          <a:xfrm>
            <a:off x="168275" y="4862512"/>
            <a:ext cx="8642350"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lang="zh-CN" altLang="en-US" sz="2000" dirty="0">
                <a:solidFill>
                  <a:srgbClr val="333399"/>
                </a:solidFill>
                <a:latin typeface="Arial" panose="020B0604020202020204" pitchFamily="34" charset="0"/>
              </a:rPr>
              <a:t>流标号</a:t>
            </a:r>
            <a:r>
              <a:rPr lang="en-US" altLang="zh-CN" sz="2000" dirty="0">
                <a:solidFill>
                  <a:srgbClr val="333399"/>
                </a:solidFill>
                <a:latin typeface="Arial" panose="020B0604020202020204" pitchFamily="34" charset="0"/>
              </a:rPr>
              <a:t>(flow label)—— 20 </a:t>
            </a:r>
            <a:r>
              <a:rPr lang="zh-CN" altLang="en-US" sz="2000" dirty="0">
                <a:solidFill>
                  <a:srgbClr val="333399"/>
                </a:solidFill>
                <a:latin typeface="Arial" panose="020B0604020202020204" pitchFamily="34" charset="0"/>
              </a:rPr>
              <a:t>位。 “流”是互联网络上从特定源点到特定终点的一系列数据报， “流”所经过的路径上的路由器都保证指明的服务质量。</a:t>
            </a:r>
          </a:p>
          <a:p>
            <a:pPr>
              <a:lnSpc>
                <a:spcPct val="105000"/>
              </a:lnSpc>
              <a:spcBef>
                <a:spcPct val="10000"/>
              </a:spcBef>
            </a:pPr>
            <a:r>
              <a:rPr lang="zh-CN" altLang="en-US" sz="2000" dirty="0">
                <a:solidFill>
                  <a:srgbClr val="333399"/>
                </a:solidFill>
                <a:latin typeface="Arial" panose="020B0604020202020204" pitchFamily="34" charset="0"/>
              </a:rPr>
              <a:t>所有属于同一个流的数据报都具有同样的流标号。 </a:t>
            </a:r>
          </a:p>
        </p:txBody>
      </p:sp>
    </p:spTree>
    <p:extLst>
      <p:ext uri="{BB962C8B-B14F-4D97-AF65-F5344CB8AC3E}">
        <p14:creationId xmlns:p14="http://schemas.microsoft.com/office/powerpoint/2010/main" val="246143683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003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003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37" grpId="0" animBg="1"/>
      <p:bldP spid="640037"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ChangeArrowheads="1"/>
          </p:cNvSpPr>
          <p:nvPr/>
        </p:nvSpPr>
        <p:spPr bwMode="auto">
          <a:xfrm>
            <a:off x="1185863" y="660400"/>
            <a:ext cx="7289800" cy="4208463"/>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41027" name="Line 3"/>
          <p:cNvSpPr>
            <a:spLocks noChangeShapeType="1"/>
          </p:cNvSpPr>
          <p:nvPr/>
        </p:nvSpPr>
        <p:spPr bwMode="auto">
          <a:xfrm>
            <a:off x="1193800" y="1041400"/>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1028" name="Line 4"/>
          <p:cNvSpPr>
            <a:spLocks noChangeShapeType="1"/>
          </p:cNvSpPr>
          <p:nvPr/>
        </p:nvSpPr>
        <p:spPr bwMode="auto">
          <a:xfrm>
            <a:off x="2093913" y="661988"/>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1029" name="Line 5"/>
          <p:cNvSpPr>
            <a:spLocks noChangeShapeType="1"/>
          </p:cNvSpPr>
          <p:nvPr/>
        </p:nvSpPr>
        <p:spPr bwMode="auto">
          <a:xfrm>
            <a:off x="4833938" y="1041400"/>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1030" name="Rectangle 6"/>
          <p:cNvSpPr>
            <a:spLocks noChangeArrowheads="1"/>
          </p:cNvSpPr>
          <p:nvPr/>
        </p:nvSpPr>
        <p:spPr bwMode="auto">
          <a:xfrm>
            <a:off x="1109663" y="271463"/>
            <a:ext cx="32226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0</a:t>
            </a:r>
          </a:p>
        </p:txBody>
      </p:sp>
      <p:sp>
        <p:nvSpPr>
          <p:cNvPr id="641031" name="Rectangle 7"/>
          <p:cNvSpPr>
            <a:spLocks noChangeArrowheads="1"/>
          </p:cNvSpPr>
          <p:nvPr/>
        </p:nvSpPr>
        <p:spPr bwMode="auto">
          <a:xfrm>
            <a:off x="2012950" y="271463"/>
            <a:ext cx="32226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4</a:t>
            </a:r>
          </a:p>
        </p:txBody>
      </p:sp>
      <p:sp>
        <p:nvSpPr>
          <p:cNvPr id="641032" name="Rectangle 8"/>
          <p:cNvSpPr>
            <a:spLocks noChangeArrowheads="1"/>
          </p:cNvSpPr>
          <p:nvPr/>
        </p:nvSpPr>
        <p:spPr bwMode="auto">
          <a:xfrm>
            <a:off x="4743450" y="271463"/>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16</a:t>
            </a:r>
          </a:p>
        </p:txBody>
      </p:sp>
      <p:sp>
        <p:nvSpPr>
          <p:cNvPr id="641033" name="Rectangle 9"/>
          <p:cNvSpPr>
            <a:spLocks noChangeArrowheads="1"/>
          </p:cNvSpPr>
          <p:nvPr/>
        </p:nvSpPr>
        <p:spPr bwMode="auto">
          <a:xfrm>
            <a:off x="8140700" y="271463"/>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31</a:t>
            </a:r>
          </a:p>
        </p:txBody>
      </p:sp>
      <p:sp>
        <p:nvSpPr>
          <p:cNvPr id="641034" name="Rectangle 10"/>
          <p:cNvSpPr>
            <a:spLocks noChangeArrowheads="1"/>
          </p:cNvSpPr>
          <p:nvPr/>
        </p:nvSpPr>
        <p:spPr bwMode="auto">
          <a:xfrm>
            <a:off x="1304925" y="676275"/>
            <a:ext cx="758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版 本</a:t>
            </a:r>
          </a:p>
        </p:txBody>
      </p:sp>
      <p:sp>
        <p:nvSpPr>
          <p:cNvPr id="641035" name="Rectangle 11"/>
          <p:cNvSpPr>
            <a:spLocks noChangeArrowheads="1"/>
          </p:cNvSpPr>
          <p:nvPr/>
        </p:nvSpPr>
        <p:spPr bwMode="auto">
          <a:xfrm>
            <a:off x="492125" y="271463"/>
            <a:ext cx="434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位</a:t>
            </a:r>
          </a:p>
        </p:txBody>
      </p:sp>
      <p:sp>
        <p:nvSpPr>
          <p:cNvPr id="641036" name="Line 12"/>
          <p:cNvSpPr>
            <a:spLocks noChangeShapeType="1"/>
          </p:cNvSpPr>
          <p:nvPr/>
        </p:nvSpPr>
        <p:spPr bwMode="auto">
          <a:xfrm>
            <a:off x="1185863" y="1463675"/>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1037" name="Line 13"/>
          <p:cNvSpPr>
            <a:spLocks noChangeShapeType="1"/>
          </p:cNvSpPr>
          <p:nvPr/>
        </p:nvSpPr>
        <p:spPr bwMode="auto">
          <a:xfrm>
            <a:off x="1187450" y="1885950"/>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1038" name="Line 14"/>
          <p:cNvSpPr>
            <a:spLocks noChangeShapeType="1"/>
          </p:cNvSpPr>
          <p:nvPr/>
        </p:nvSpPr>
        <p:spPr bwMode="auto">
          <a:xfrm>
            <a:off x="1187450" y="2309813"/>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1039" name="Line 15"/>
          <p:cNvSpPr>
            <a:spLocks noChangeShapeType="1"/>
          </p:cNvSpPr>
          <p:nvPr/>
        </p:nvSpPr>
        <p:spPr bwMode="auto">
          <a:xfrm>
            <a:off x="1187450" y="2733675"/>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1040" name="Line 16"/>
          <p:cNvSpPr>
            <a:spLocks noChangeShapeType="1"/>
          </p:cNvSpPr>
          <p:nvPr/>
        </p:nvSpPr>
        <p:spPr bwMode="auto">
          <a:xfrm>
            <a:off x="1187450" y="3157538"/>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1041" name="Line 17"/>
          <p:cNvSpPr>
            <a:spLocks noChangeShapeType="1"/>
          </p:cNvSpPr>
          <p:nvPr/>
        </p:nvSpPr>
        <p:spPr bwMode="auto">
          <a:xfrm>
            <a:off x="1187450" y="3579813"/>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1042" name="Line 18"/>
          <p:cNvSpPr>
            <a:spLocks noChangeShapeType="1"/>
          </p:cNvSpPr>
          <p:nvPr/>
        </p:nvSpPr>
        <p:spPr bwMode="auto">
          <a:xfrm>
            <a:off x="1187450" y="4003675"/>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1043" name="Line 19"/>
          <p:cNvSpPr>
            <a:spLocks noChangeShapeType="1"/>
          </p:cNvSpPr>
          <p:nvPr/>
        </p:nvSpPr>
        <p:spPr bwMode="auto">
          <a:xfrm>
            <a:off x="1187450" y="4425950"/>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1044" name="Rectangle 20"/>
          <p:cNvSpPr>
            <a:spLocks noChangeArrowheads="1"/>
          </p:cNvSpPr>
          <p:nvPr/>
        </p:nvSpPr>
        <p:spPr bwMode="auto">
          <a:xfrm>
            <a:off x="1412875" y="3438525"/>
            <a:ext cx="6850063" cy="1128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1045" name="Rectangle 21"/>
          <p:cNvSpPr>
            <a:spLocks noChangeArrowheads="1"/>
          </p:cNvSpPr>
          <p:nvPr/>
        </p:nvSpPr>
        <p:spPr bwMode="auto">
          <a:xfrm>
            <a:off x="1412875" y="1744663"/>
            <a:ext cx="6850063" cy="113030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1046" name="Rectangle 22"/>
          <p:cNvSpPr>
            <a:spLocks noChangeArrowheads="1"/>
          </p:cNvSpPr>
          <p:nvPr/>
        </p:nvSpPr>
        <p:spPr bwMode="auto">
          <a:xfrm>
            <a:off x="4035425" y="3651250"/>
            <a:ext cx="1825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目   的</a:t>
            </a:r>
            <a:r>
              <a:rPr kumimoji="1" lang="zh-CN" altLang="en-US" sz="2000" b="1">
                <a:solidFill>
                  <a:srgbClr val="333399"/>
                </a:solidFill>
                <a:ea typeface="黑体" panose="02010609060101010101" pitchFamily="49" charset="-122"/>
              </a:rPr>
              <a:t> </a:t>
            </a:r>
            <a:r>
              <a:rPr kumimoji="1" lang="zh-CN" altLang="en-US" sz="2000">
                <a:solidFill>
                  <a:srgbClr val="333399"/>
                </a:solidFill>
                <a:ea typeface="黑体" panose="02010609060101010101" pitchFamily="49" charset="-122"/>
              </a:rPr>
              <a:t>  地   址</a:t>
            </a:r>
          </a:p>
        </p:txBody>
      </p:sp>
      <p:sp>
        <p:nvSpPr>
          <p:cNvPr id="641047" name="Rectangle 23"/>
          <p:cNvSpPr>
            <a:spLocks noChangeArrowheads="1"/>
          </p:cNvSpPr>
          <p:nvPr/>
        </p:nvSpPr>
        <p:spPr bwMode="auto">
          <a:xfrm>
            <a:off x="4229100" y="1957388"/>
            <a:ext cx="13620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源   地   址</a:t>
            </a:r>
          </a:p>
        </p:txBody>
      </p:sp>
      <p:sp>
        <p:nvSpPr>
          <p:cNvPr id="641048" name="Line 24"/>
          <p:cNvSpPr>
            <a:spLocks noChangeShapeType="1"/>
          </p:cNvSpPr>
          <p:nvPr/>
        </p:nvSpPr>
        <p:spPr bwMode="auto">
          <a:xfrm>
            <a:off x="6664325" y="1041400"/>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1049" name="Rectangle 25"/>
          <p:cNvSpPr>
            <a:spLocks noChangeArrowheads="1"/>
          </p:cNvSpPr>
          <p:nvPr/>
        </p:nvSpPr>
        <p:spPr bwMode="auto">
          <a:xfrm>
            <a:off x="4975225" y="1074738"/>
            <a:ext cx="17319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下 一 个 首 部</a:t>
            </a:r>
          </a:p>
        </p:txBody>
      </p:sp>
      <p:sp>
        <p:nvSpPr>
          <p:cNvPr id="641050" name="Rectangle 26"/>
          <p:cNvSpPr>
            <a:spLocks noChangeArrowheads="1"/>
          </p:cNvSpPr>
          <p:nvPr/>
        </p:nvSpPr>
        <p:spPr bwMode="auto">
          <a:xfrm>
            <a:off x="5173663" y="676275"/>
            <a:ext cx="16414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流     标     号</a:t>
            </a:r>
          </a:p>
        </p:txBody>
      </p:sp>
      <p:sp>
        <p:nvSpPr>
          <p:cNvPr id="641051" name="Rectangle 27"/>
          <p:cNvSpPr>
            <a:spLocks noChangeArrowheads="1"/>
          </p:cNvSpPr>
          <p:nvPr/>
        </p:nvSpPr>
        <p:spPr bwMode="auto">
          <a:xfrm>
            <a:off x="3773488" y="271463"/>
            <a:ext cx="46196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12</a:t>
            </a:r>
          </a:p>
        </p:txBody>
      </p:sp>
      <p:sp>
        <p:nvSpPr>
          <p:cNvPr id="641052" name="Rectangle 28"/>
          <p:cNvSpPr>
            <a:spLocks noChangeArrowheads="1"/>
          </p:cNvSpPr>
          <p:nvPr/>
        </p:nvSpPr>
        <p:spPr bwMode="auto">
          <a:xfrm>
            <a:off x="2362200" y="676275"/>
            <a:ext cx="1406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通 信 量 类</a:t>
            </a:r>
          </a:p>
        </p:txBody>
      </p:sp>
      <p:sp>
        <p:nvSpPr>
          <p:cNvPr id="641053" name="Rectangle 29"/>
          <p:cNvSpPr>
            <a:spLocks noChangeArrowheads="1"/>
          </p:cNvSpPr>
          <p:nvPr/>
        </p:nvSpPr>
        <p:spPr bwMode="auto">
          <a:xfrm>
            <a:off x="4206875" y="2292350"/>
            <a:ext cx="143668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a:t>
            </a:r>
            <a:r>
              <a:rPr kumimoji="1" lang="en-US" altLang="zh-CN" sz="2000">
                <a:solidFill>
                  <a:srgbClr val="333399"/>
                </a:solidFill>
                <a:ea typeface="黑体" panose="02010609060101010101" pitchFamily="49" charset="-122"/>
              </a:rPr>
              <a:t>128 </a:t>
            </a:r>
            <a:r>
              <a:rPr kumimoji="1" lang="zh-CN" altLang="en-US" sz="2000">
                <a:solidFill>
                  <a:srgbClr val="333399"/>
                </a:solidFill>
                <a:ea typeface="黑体" panose="02010609060101010101" pitchFamily="49" charset="-122"/>
              </a:rPr>
              <a:t>位）</a:t>
            </a:r>
          </a:p>
        </p:txBody>
      </p:sp>
      <p:sp>
        <p:nvSpPr>
          <p:cNvPr id="641054" name="Rectangle 30"/>
          <p:cNvSpPr>
            <a:spLocks noChangeArrowheads="1"/>
          </p:cNvSpPr>
          <p:nvPr/>
        </p:nvSpPr>
        <p:spPr bwMode="auto">
          <a:xfrm>
            <a:off x="4224338" y="3922713"/>
            <a:ext cx="14366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a:t>
            </a:r>
            <a:r>
              <a:rPr kumimoji="1" lang="en-US" altLang="zh-CN" sz="2000">
                <a:solidFill>
                  <a:srgbClr val="333399"/>
                </a:solidFill>
                <a:ea typeface="黑体" panose="02010609060101010101" pitchFamily="49" charset="-122"/>
              </a:rPr>
              <a:t>128 </a:t>
            </a:r>
            <a:r>
              <a:rPr kumimoji="1" lang="zh-CN" altLang="en-US" sz="2000">
                <a:solidFill>
                  <a:srgbClr val="333399"/>
                </a:solidFill>
                <a:ea typeface="黑体" panose="02010609060101010101" pitchFamily="49" charset="-122"/>
              </a:rPr>
              <a:t>位）</a:t>
            </a:r>
          </a:p>
        </p:txBody>
      </p:sp>
      <p:sp>
        <p:nvSpPr>
          <p:cNvPr id="641055" name="Rectangle 31"/>
          <p:cNvSpPr>
            <a:spLocks noChangeArrowheads="1"/>
          </p:cNvSpPr>
          <p:nvPr/>
        </p:nvSpPr>
        <p:spPr bwMode="auto">
          <a:xfrm>
            <a:off x="1589088" y="1066800"/>
            <a:ext cx="28511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a:solidFill>
                  <a:srgbClr val="333399"/>
                </a:solidFill>
                <a:ea typeface="黑体" panose="02010609060101010101" pitchFamily="49" charset="-122"/>
              </a:rPr>
              <a:t>有  效  载  荷  长  度</a:t>
            </a:r>
          </a:p>
        </p:txBody>
      </p:sp>
      <p:sp>
        <p:nvSpPr>
          <p:cNvPr id="641056" name="Rectangle 32"/>
          <p:cNvSpPr>
            <a:spLocks noChangeArrowheads="1"/>
          </p:cNvSpPr>
          <p:nvPr/>
        </p:nvSpPr>
        <p:spPr bwMode="auto">
          <a:xfrm>
            <a:off x="6948488" y="1085850"/>
            <a:ext cx="1406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跳 数 限 制</a:t>
            </a:r>
          </a:p>
        </p:txBody>
      </p:sp>
      <p:sp>
        <p:nvSpPr>
          <p:cNvPr id="641057" name="Line 33"/>
          <p:cNvSpPr>
            <a:spLocks noChangeShapeType="1"/>
          </p:cNvSpPr>
          <p:nvPr/>
        </p:nvSpPr>
        <p:spPr bwMode="auto">
          <a:xfrm>
            <a:off x="3911600" y="660400"/>
            <a:ext cx="6350" cy="382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1058" name="Rectangle 34"/>
          <p:cNvSpPr>
            <a:spLocks noChangeArrowheads="1"/>
          </p:cNvSpPr>
          <p:nvPr/>
        </p:nvSpPr>
        <p:spPr bwMode="auto">
          <a:xfrm>
            <a:off x="6559550" y="271463"/>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24</a:t>
            </a:r>
          </a:p>
        </p:txBody>
      </p:sp>
      <p:sp>
        <p:nvSpPr>
          <p:cNvPr id="641059" name="AutoShape 35"/>
          <p:cNvSpPr>
            <a:spLocks/>
          </p:cNvSpPr>
          <p:nvPr/>
        </p:nvSpPr>
        <p:spPr bwMode="auto">
          <a:xfrm>
            <a:off x="881063" y="693738"/>
            <a:ext cx="228600" cy="4162425"/>
          </a:xfrm>
          <a:prstGeom prst="leftBrace">
            <a:avLst>
              <a:gd name="adj1" fmla="val 151736"/>
              <a:gd name="adj2" fmla="val 50000"/>
            </a:avLst>
          </a:prstGeom>
          <a:noFill/>
          <a:ln w="1270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1060" name="Rectangle 36"/>
          <p:cNvSpPr>
            <a:spLocks noChangeArrowheads="1"/>
          </p:cNvSpPr>
          <p:nvPr/>
        </p:nvSpPr>
        <p:spPr bwMode="auto">
          <a:xfrm>
            <a:off x="168275" y="1585913"/>
            <a:ext cx="808038"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2400">
                <a:solidFill>
                  <a:srgbClr val="333399"/>
                </a:solidFill>
                <a:ea typeface="黑体" panose="02010609060101010101" pitchFamily="49" charset="-122"/>
              </a:rPr>
              <a:t>IPv6</a:t>
            </a:r>
          </a:p>
          <a:p>
            <a:pPr algn="ctr" eaLnBrk="0" hangingPunct="0"/>
            <a:r>
              <a:rPr kumimoji="1" lang="zh-CN" altLang="en-US" sz="2400">
                <a:solidFill>
                  <a:srgbClr val="333399"/>
                </a:solidFill>
                <a:ea typeface="黑体" panose="02010609060101010101" pitchFamily="49" charset="-122"/>
              </a:rPr>
              <a:t>的</a:t>
            </a:r>
          </a:p>
          <a:p>
            <a:pPr algn="ctr" eaLnBrk="0" hangingPunct="0"/>
            <a:r>
              <a:rPr kumimoji="1" lang="zh-CN" altLang="en-US" sz="2400">
                <a:solidFill>
                  <a:srgbClr val="333399"/>
                </a:solidFill>
                <a:ea typeface="黑体" panose="02010609060101010101" pitchFamily="49" charset="-122"/>
              </a:rPr>
              <a:t>基</a:t>
            </a:r>
          </a:p>
          <a:p>
            <a:pPr algn="ctr" eaLnBrk="0" hangingPunct="0"/>
            <a:r>
              <a:rPr kumimoji="1" lang="zh-CN" altLang="en-US" sz="2400">
                <a:solidFill>
                  <a:srgbClr val="333399"/>
                </a:solidFill>
                <a:ea typeface="黑体" panose="02010609060101010101" pitchFamily="49" charset="-122"/>
              </a:rPr>
              <a:t>本</a:t>
            </a:r>
          </a:p>
          <a:p>
            <a:pPr algn="ctr" eaLnBrk="0" hangingPunct="0"/>
            <a:r>
              <a:rPr kumimoji="1" lang="zh-CN" altLang="en-US" sz="2400">
                <a:solidFill>
                  <a:srgbClr val="333399"/>
                </a:solidFill>
                <a:ea typeface="黑体" panose="02010609060101010101" pitchFamily="49" charset="-122"/>
              </a:rPr>
              <a:t>首</a:t>
            </a:r>
          </a:p>
          <a:p>
            <a:pPr algn="ctr" eaLnBrk="0" hangingPunct="0"/>
            <a:r>
              <a:rPr kumimoji="1" lang="zh-CN" altLang="en-US" sz="2400">
                <a:solidFill>
                  <a:srgbClr val="333399"/>
                </a:solidFill>
                <a:ea typeface="黑体" panose="02010609060101010101" pitchFamily="49" charset="-122"/>
              </a:rPr>
              <a:t>部</a:t>
            </a:r>
          </a:p>
          <a:p>
            <a:pPr algn="ctr" eaLnBrk="0" hangingPunct="0"/>
            <a:r>
              <a:rPr kumimoji="1" lang="en-US" altLang="zh-CN" sz="2400">
                <a:solidFill>
                  <a:srgbClr val="333399"/>
                </a:solidFill>
                <a:ea typeface="黑体" panose="02010609060101010101" pitchFamily="49" charset="-122"/>
              </a:rPr>
              <a:t>40 B</a:t>
            </a:r>
          </a:p>
          <a:p>
            <a:pPr algn="ctr" eaLnBrk="0" hangingPunct="0"/>
            <a:endParaRPr kumimoji="1" lang="en-US" altLang="zh-CN" sz="2400">
              <a:solidFill>
                <a:srgbClr val="333399"/>
              </a:solidFill>
              <a:ea typeface="黑体" panose="02010609060101010101" pitchFamily="49" charset="-122"/>
            </a:endParaRPr>
          </a:p>
        </p:txBody>
      </p:sp>
      <p:sp>
        <p:nvSpPr>
          <p:cNvPr id="641061" name="Rectangle 37"/>
          <p:cNvSpPr>
            <a:spLocks noChangeArrowheads="1"/>
          </p:cNvSpPr>
          <p:nvPr/>
        </p:nvSpPr>
        <p:spPr bwMode="auto">
          <a:xfrm>
            <a:off x="1157288" y="1063625"/>
            <a:ext cx="3671887" cy="41910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1062" name="Text Box 38"/>
          <p:cNvSpPr txBox="1">
            <a:spLocks noChangeArrowheads="1"/>
          </p:cNvSpPr>
          <p:nvPr/>
        </p:nvSpPr>
        <p:spPr bwMode="auto">
          <a:xfrm>
            <a:off x="393700" y="5138608"/>
            <a:ext cx="864235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lang="zh-CN" altLang="en-US" sz="2000" dirty="0">
                <a:solidFill>
                  <a:srgbClr val="333399"/>
                </a:solidFill>
                <a:latin typeface="Arial" panose="020B0604020202020204" pitchFamily="34" charset="0"/>
              </a:rPr>
              <a:t>有效载荷长度</a:t>
            </a:r>
            <a:r>
              <a:rPr lang="en-US" altLang="zh-CN" sz="2000" dirty="0">
                <a:solidFill>
                  <a:srgbClr val="333399"/>
                </a:solidFill>
                <a:latin typeface="Arial" panose="020B0604020202020204" pitchFamily="34" charset="0"/>
              </a:rPr>
              <a:t>(payload length)—— 16 </a:t>
            </a:r>
            <a:r>
              <a:rPr lang="zh-CN" altLang="en-US" sz="2000" dirty="0" smtClean="0">
                <a:solidFill>
                  <a:srgbClr val="333399"/>
                </a:solidFill>
                <a:latin typeface="Arial" panose="020B0604020202020204" pitchFamily="34" charset="0"/>
              </a:rPr>
              <a:t>位，它</a:t>
            </a:r>
            <a:r>
              <a:rPr lang="zh-CN" altLang="en-US" sz="2000" dirty="0">
                <a:solidFill>
                  <a:srgbClr val="333399"/>
                </a:solidFill>
                <a:latin typeface="Arial" panose="020B0604020202020204" pitchFamily="34" charset="0"/>
              </a:rPr>
              <a:t>指明 </a:t>
            </a:r>
            <a:r>
              <a:rPr lang="en-US" altLang="zh-CN" sz="2000" dirty="0">
                <a:solidFill>
                  <a:srgbClr val="333399"/>
                </a:solidFill>
                <a:latin typeface="Arial" panose="020B0604020202020204" pitchFamily="34" charset="0"/>
              </a:rPr>
              <a:t>IPv6 </a:t>
            </a:r>
            <a:r>
              <a:rPr lang="zh-CN" altLang="en-US" sz="2000" dirty="0">
                <a:solidFill>
                  <a:srgbClr val="333399"/>
                </a:solidFill>
                <a:latin typeface="Arial" panose="020B0604020202020204" pitchFamily="34" charset="0"/>
              </a:rPr>
              <a:t>数据报除基本首部以外的字节数（所有扩展首部都算在有效载荷之内），其最大值是 </a:t>
            </a:r>
            <a:r>
              <a:rPr lang="en-US" altLang="zh-CN" sz="2000" dirty="0">
                <a:solidFill>
                  <a:srgbClr val="333399"/>
                </a:solidFill>
                <a:latin typeface="Arial" panose="020B0604020202020204" pitchFamily="34" charset="0"/>
              </a:rPr>
              <a:t>64 </a:t>
            </a:r>
            <a:r>
              <a:rPr lang="en-US" altLang="zh-CN" sz="2000" dirty="0" smtClean="0">
                <a:solidFill>
                  <a:srgbClr val="333399"/>
                </a:solidFill>
                <a:latin typeface="Arial" panose="020B0604020202020204" pitchFamily="34" charset="0"/>
              </a:rPr>
              <a:t>KB</a:t>
            </a:r>
            <a:r>
              <a:rPr lang="zh-CN" altLang="en-US" sz="2000" dirty="0" smtClean="0">
                <a:solidFill>
                  <a:srgbClr val="333399"/>
                </a:solidFill>
                <a:latin typeface="Arial" panose="020B0604020202020204" pitchFamily="34" charset="0"/>
              </a:rPr>
              <a:t> </a:t>
            </a:r>
            <a:endParaRPr lang="zh-CN" altLang="en-US" sz="2000" dirty="0">
              <a:solidFill>
                <a:srgbClr val="333399"/>
              </a:solidFill>
              <a:latin typeface="Arial" panose="020B0604020202020204" pitchFamily="34" charset="0"/>
            </a:endParaRPr>
          </a:p>
        </p:txBody>
      </p:sp>
    </p:spTree>
    <p:extLst>
      <p:ext uri="{BB962C8B-B14F-4D97-AF65-F5344CB8AC3E}">
        <p14:creationId xmlns:p14="http://schemas.microsoft.com/office/powerpoint/2010/main" val="2383234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106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10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61" grpId="0" animBg="1"/>
      <p:bldP spid="641061"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ChangeArrowheads="1"/>
          </p:cNvSpPr>
          <p:nvPr/>
        </p:nvSpPr>
        <p:spPr bwMode="auto">
          <a:xfrm>
            <a:off x="1185863" y="660400"/>
            <a:ext cx="7289800" cy="4208463"/>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42051" name="Line 3"/>
          <p:cNvSpPr>
            <a:spLocks noChangeShapeType="1"/>
          </p:cNvSpPr>
          <p:nvPr/>
        </p:nvSpPr>
        <p:spPr bwMode="auto">
          <a:xfrm>
            <a:off x="1193800" y="1041400"/>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2052" name="Line 4"/>
          <p:cNvSpPr>
            <a:spLocks noChangeShapeType="1"/>
          </p:cNvSpPr>
          <p:nvPr/>
        </p:nvSpPr>
        <p:spPr bwMode="auto">
          <a:xfrm>
            <a:off x="2093913" y="661988"/>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2053" name="Line 5"/>
          <p:cNvSpPr>
            <a:spLocks noChangeShapeType="1"/>
          </p:cNvSpPr>
          <p:nvPr/>
        </p:nvSpPr>
        <p:spPr bwMode="auto">
          <a:xfrm>
            <a:off x="4833938" y="1041400"/>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2054" name="Rectangle 6"/>
          <p:cNvSpPr>
            <a:spLocks noChangeArrowheads="1"/>
          </p:cNvSpPr>
          <p:nvPr/>
        </p:nvSpPr>
        <p:spPr bwMode="auto">
          <a:xfrm>
            <a:off x="1109663" y="271463"/>
            <a:ext cx="32226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0</a:t>
            </a:r>
          </a:p>
        </p:txBody>
      </p:sp>
      <p:sp>
        <p:nvSpPr>
          <p:cNvPr id="642055" name="Rectangle 7"/>
          <p:cNvSpPr>
            <a:spLocks noChangeArrowheads="1"/>
          </p:cNvSpPr>
          <p:nvPr/>
        </p:nvSpPr>
        <p:spPr bwMode="auto">
          <a:xfrm>
            <a:off x="2012950" y="271463"/>
            <a:ext cx="32226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4</a:t>
            </a:r>
          </a:p>
        </p:txBody>
      </p:sp>
      <p:sp>
        <p:nvSpPr>
          <p:cNvPr id="642056" name="Rectangle 8"/>
          <p:cNvSpPr>
            <a:spLocks noChangeArrowheads="1"/>
          </p:cNvSpPr>
          <p:nvPr/>
        </p:nvSpPr>
        <p:spPr bwMode="auto">
          <a:xfrm>
            <a:off x="4743450" y="271463"/>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16</a:t>
            </a:r>
          </a:p>
        </p:txBody>
      </p:sp>
      <p:sp>
        <p:nvSpPr>
          <p:cNvPr id="642057" name="Rectangle 9"/>
          <p:cNvSpPr>
            <a:spLocks noChangeArrowheads="1"/>
          </p:cNvSpPr>
          <p:nvPr/>
        </p:nvSpPr>
        <p:spPr bwMode="auto">
          <a:xfrm>
            <a:off x="8140700" y="271463"/>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31</a:t>
            </a:r>
          </a:p>
        </p:txBody>
      </p:sp>
      <p:sp>
        <p:nvSpPr>
          <p:cNvPr id="642058" name="Rectangle 10"/>
          <p:cNvSpPr>
            <a:spLocks noChangeArrowheads="1"/>
          </p:cNvSpPr>
          <p:nvPr/>
        </p:nvSpPr>
        <p:spPr bwMode="auto">
          <a:xfrm>
            <a:off x="1304925" y="676275"/>
            <a:ext cx="758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版 本</a:t>
            </a:r>
          </a:p>
        </p:txBody>
      </p:sp>
      <p:sp>
        <p:nvSpPr>
          <p:cNvPr id="642059" name="Rectangle 11"/>
          <p:cNvSpPr>
            <a:spLocks noChangeArrowheads="1"/>
          </p:cNvSpPr>
          <p:nvPr/>
        </p:nvSpPr>
        <p:spPr bwMode="auto">
          <a:xfrm>
            <a:off x="492125" y="271463"/>
            <a:ext cx="434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位</a:t>
            </a:r>
          </a:p>
        </p:txBody>
      </p:sp>
      <p:sp>
        <p:nvSpPr>
          <p:cNvPr id="642060" name="Line 12"/>
          <p:cNvSpPr>
            <a:spLocks noChangeShapeType="1"/>
          </p:cNvSpPr>
          <p:nvPr/>
        </p:nvSpPr>
        <p:spPr bwMode="auto">
          <a:xfrm>
            <a:off x="1185863" y="1463675"/>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2061" name="Line 13"/>
          <p:cNvSpPr>
            <a:spLocks noChangeShapeType="1"/>
          </p:cNvSpPr>
          <p:nvPr/>
        </p:nvSpPr>
        <p:spPr bwMode="auto">
          <a:xfrm>
            <a:off x="1187450" y="1885950"/>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2062" name="Line 14"/>
          <p:cNvSpPr>
            <a:spLocks noChangeShapeType="1"/>
          </p:cNvSpPr>
          <p:nvPr/>
        </p:nvSpPr>
        <p:spPr bwMode="auto">
          <a:xfrm>
            <a:off x="1187450" y="2309813"/>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2063" name="Line 15"/>
          <p:cNvSpPr>
            <a:spLocks noChangeShapeType="1"/>
          </p:cNvSpPr>
          <p:nvPr/>
        </p:nvSpPr>
        <p:spPr bwMode="auto">
          <a:xfrm>
            <a:off x="1187450" y="2733675"/>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2064" name="Line 16"/>
          <p:cNvSpPr>
            <a:spLocks noChangeShapeType="1"/>
          </p:cNvSpPr>
          <p:nvPr/>
        </p:nvSpPr>
        <p:spPr bwMode="auto">
          <a:xfrm>
            <a:off x="1187450" y="3157538"/>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2065" name="Line 17"/>
          <p:cNvSpPr>
            <a:spLocks noChangeShapeType="1"/>
          </p:cNvSpPr>
          <p:nvPr/>
        </p:nvSpPr>
        <p:spPr bwMode="auto">
          <a:xfrm>
            <a:off x="1187450" y="3579813"/>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2066" name="Line 18"/>
          <p:cNvSpPr>
            <a:spLocks noChangeShapeType="1"/>
          </p:cNvSpPr>
          <p:nvPr/>
        </p:nvSpPr>
        <p:spPr bwMode="auto">
          <a:xfrm>
            <a:off x="1187450" y="4003675"/>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2067" name="Line 19"/>
          <p:cNvSpPr>
            <a:spLocks noChangeShapeType="1"/>
          </p:cNvSpPr>
          <p:nvPr/>
        </p:nvSpPr>
        <p:spPr bwMode="auto">
          <a:xfrm>
            <a:off x="1187450" y="4425950"/>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2068" name="Rectangle 20"/>
          <p:cNvSpPr>
            <a:spLocks noChangeArrowheads="1"/>
          </p:cNvSpPr>
          <p:nvPr/>
        </p:nvSpPr>
        <p:spPr bwMode="auto">
          <a:xfrm>
            <a:off x="1412875" y="3438525"/>
            <a:ext cx="6850063" cy="1128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2069" name="Rectangle 21"/>
          <p:cNvSpPr>
            <a:spLocks noChangeArrowheads="1"/>
          </p:cNvSpPr>
          <p:nvPr/>
        </p:nvSpPr>
        <p:spPr bwMode="auto">
          <a:xfrm>
            <a:off x="1412875" y="1744663"/>
            <a:ext cx="6850063" cy="113030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2070" name="Rectangle 22"/>
          <p:cNvSpPr>
            <a:spLocks noChangeArrowheads="1"/>
          </p:cNvSpPr>
          <p:nvPr/>
        </p:nvSpPr>
        <p:spPr bwMode="auto">
          <a:xfrm>
            <a:off x="4035425" y="3651250"/>
            <a:ext cx="1825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目   的</a:t>
            </a:r>
            <a:r>
              <a:rPr kumimoji="1" lang="zh-CN" altLang="en-US" sz="2000" b="1">
                <a:solidFill>
                  <a:srgbClr val="333399"/>
                </a:solidFill>
                <a:ea typeface="黑体" panose="02010609060101010101" pitchFamily="49" charset="-122"/>
              </a:rPr>
              <a:t> </a:t>
            </a:r>
            <a:r>
              <a:rPr kumimoji="1" lang="zh-CN" altLang="en-US" sz="2000">
                <a:solidFill>
                  <a:srgbClr val="333399"/>
                </a:solidFill>
                <a:ea typeface="黑体" panose="02010609060101010101" pitchFamily="49" charset="-122"/>
              </a:rPr>
              <a:t>  地   址</a:t>
            </a:r>
          </a:p>
        </p:txBody>
      </p:sp>
      <p:sp>
        <p:nvSpPr>
          <p:cNvPr id="642071" name="Rectangle 23"/>
          <p:cNvSpPr>
            <a:spLocks noChangeArrowheads="1"/>
          </p:cNvSpPr>
          <p:nvPr/>
        </p:nvSpPr>
        <p:spPr bwMode="auto">
          <a:xfrm>
            <a:off x="4229100" y="1957388"/>
            <a:ext cx="13620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源   地   址</a:t>
            </a:r>
          </a:p>
        </p:txBody>
      </p:sp>
      <p:sp>
        <p:nvSpPr>
          <p:cNvPr id="642072" name="Line 24"/>
          <p:cNvSpPr>
            <a:spLocks noChangeShapeType="1"/>
          </p:cNvSpPr>
          <p:nvPr/>
        </p:nvSpPr>
        <p:spPr bwMode="auto">
          <a:xfrm>
            <a:off x="6664325" y="1041400"/>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2073" name="Rectangle 25"/>
          <p:cNvSpPr>
            <a:spLocks noChangeArrowheads="1"/>
          </p:cNvSpPr>
          <p:nvPr/>
        </p:nvSpPr>
        <p:spPr bwMode="auto">
          <a:xfrm>
            <a:off x="4924425" y="1074738"/>
            <a:ext cx="17049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a:solidFill>
                  <a:srgbClr val="333399"/>
                </a:solidFill>
                <a:ea typeface="黑体" panose="02010609060101010101" pitchFamily="49" charset="-122"/>
              </a:rPr>
              <a:t>下一个首部</a:t>
            </a:r>
          </a:p>
        </p:txBody>
      </p:sp>
      <p:sp>
        <p:nvSpPr>
          <p:cNvPr id="642074" name="Rectangle 26"/>
          <p:cNvSpPr>
            <a:spLocks noChangeArrowheads="1"/>
          </p:cNvSpPr>
          <p:nvPr/>
        </p:nvSpPr>
        <p:spPr bwMode="auto">
          <a:xfrm>
            <a:off x="5173663" y="676275"/>
            <a:ext cx="16414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流     标     号</a:t>
            </a:r>
          </a:p>
        </p:txBody>
      </p:sp>
      <p:sp>
        <p:nvSpPr>
          <p:cNvPr id="642075" name="Rectangle 27"/>
          <p:cNvSpPr>
            <a:spLocks noChangeArrowheads="1"/>
          </p:cNvSpPr>
          <p:nvPr/>
        </p:nvSpPr>
        <p:spPr bwMode="auto">
          <a:xfrm>
            <a:off x="3773488" y="271463"/>
            <a:ext cx="46196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12</a:t>
            </a:r>
          </a:p>
        </p:txBody>
      </p:sp>
      <p:sp>
        <p:nvSpPr>
          <p:cNvPr id="642076" name="Rectangle 28"/>
          <p:cNvSpPr>
            <a:spLocks noChangeArrowheads="1"/>
          </p:cNvSpPr>
          <p:nvPr/>
        </p:nvSpPr>
        <p:spPr bwMode="auto">
          <a:xfrm>
            <a:off x="2362200" y="676275"/>
            <a:ext cx="1406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通 信 量 类</a:t>
            </a:r>
          </a:p>
        </p:txBody>
      </p:sp>
      <p:sp>
        <p:nvSpPr>
          <p:cNvPr id="642077" name="Rectangle 29"/>
          <p:cNvSpPr>
            <a:spLocks noChangeArrowheads="1"/>
          </p:cNvSpPr>
          <p:nvPr/>
        </p:nvSpPr>
        <p:spPr bwMode="auto">
          <a:xfrm>
            <a:off x="4206875" y="2292350"/>
            <a:ext cx="143668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a:t>
            </a:r>
            <a:r>
              <a:rPr kumimoji="1" lang="en-US" altLang="zh-CN" sz="2000">
                <a:solidFill>
                  <a:srgbClr val="333399"/>
                </a:solidFill>
                <a:ea typeface="黑体" panose="02010609060101010101" pitchFamily="49" charset="-122"/>
              </a:rPr>
              <a:t>128 </a:t>
            </a:r>
            <a:r>
              <a:rPr kumimoji="1" lang="zh-CN" altLang="en-US" sz="2000">
                <a:solidFill>
                  <a:srgbClr val="333399"/>
                </a:solidFill>
                <a:ea typeface="黑体" panose="02010609060101010101" pitchFamily="49" charset="-122"/>
              </a:rPr>
              <a:t>位）</a:t>
            </a:r>
          </a:p>
        </p:txBody>
      </p:sp>
      <p:sp>
        <p:nvSpPr>
          <p:cNvPr id="642078" name="Rectangle 30"/>
          <p:cNvSpPr>
            <a:spLocks noChangeArrowheads="1"/>
          </p:cNvSpPr>
          <p:nvPr/>
        </p:nvSpPr>
        <p:spPr bwMode="auto">
          <a:xfrm>
            <a:off x="4224338" y="3922713"/>
            <a:ext cx="14366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a:t>
            </a:r>
            <a:r>
              <a:rPr kumimoji="1" lang="en-US" altLang="zh-CN" sz="2000">
                <a:solidFill>
                  <a:srgbClr val="333399"/>
                </a:solidFill>
                <a:ea typeface="黑体" panose="02010609060101010101" pitchFamily="49" charset="-122"/>
              </a:rPr>
              <a:t>128 </a:t>
            </a:r>
            <a:r>
              <a:rPr kumimoji="1" lang="zh-CN" altLang="en-US" sz="2000">
                <a:solidFill>
                  <a:srgbClr val="333399"/>
                </a:solidFill>
                <a:ea typeface="黑体" panose="02010609060101010101" pitchFamily="49" charset="-122"/>
              </a:rPr>
              <a:t>位）</a:t>
            </a:r>
          </a:p>
        </p:txBody>
      </p:sp>
      <p:sp>
        <p:nvSpPr>
          <p:cNvPr id="642079" name="Rectangle 31"/>
          <p:cNvSpPr>
            <a:spLocks noChangeArrowheads="1"/>
          </p:cNvSpPr>
          <p:nvPr/>
        </p:nvSpPr>
        <p:spPr bwMode="auto">
          <a:xfrm>
            <a:off x="1901825" y="1066800"/>
            <a:ext cx="24050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有  效  载  荷  长  度</a:t>
            </a:r>
          </a:p>
        </p:txBody>
      </p:sp>
      <p:sp>
        <p:nvSpPr>
          <p:cNvPr id="642080" name="Rectangle 32"/>
          <p:cNvSpPr>
            <a:spLocks noChangeArrowheads="1"/>
          </p:cNvSpPr>
          <p:nvPr/>
        </p:nvSpPr>
        <p:spPr bwMode="auto">
          <a:xfrm>
            <a:off x="6948488" y="1085850"/>
            <a:ext cx="1406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跳 数 限 制</a:t>
            </a:r>
          </a:p>
        </p:txBody>
      </p:sp>
      <p:sp>
        <p:nvSpPr>
          <p:cNvPr id="642081" name="Line 33"/>
          <p:cNvSpPr>
            <a:spLocks noChangeShapeType="1"/>
          </p:cNvSpPr>
          <p:nvPr/>
        </p:nvSpPr>
        <p:spPr bwMode="auto">
          <a:xfrm>
            <a:off x="3911600" y="660400"/>
            <a:ext cx="6350" cy="382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2082" name="Rectangle 34"/>
          <p:cNvSpPr>
            <a:spLocks noChangeArrowheads="1"/>
          </p:cNvSpPr>
          <p:nvPr/>
        </p:nvSpPr>
        <p:spPr bwMode="auto">
          <a:xfrm>
            <a:off x="6559550" y="271463"/>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24</a:t>
            </a:r>
          </a:p>
        </p:txBody>
      </p:sp>
      <p:sp>
        <p:nvSpPr>
          <p:cNvPr id="642083" name="AutoShape 35"/>
          <p:cNvSpPr>
            <a:spLocks/>
          </p:cNvSpPr>
          <p:nvPr/>
        </p:nvSpPr>
        <p:spPr bwMode="auto">
          <a:xfrm>
            <a:off x="881063" y="693738"/>
            <a:ext cx="228600" cy="4162425"/>
          </a:xfrm>
          <a:prstGeom prst="leftBrace">
            <a:avLst>
              <a:gd name="adj1" fmla="val 151736"/>
              <a:gd name="adj2" fmla="val 50000"/>
            </a:avLst>
          </a:prstGeom>
          <a:noFill/>
          <a:ln w="1270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2084" name="Rectangle 36"/>
          <p:cNvSpPr>
            <a:spLocks noChangeArrowheads="1"/>
          </p:cNvSpPr>
          <p:nvPr/>
        </p:nvSpPr>
        <p:spPr bwMode="auto">
          <a:xfrm>
            <a:off x="168275" y="1585913"/>
            <a:ext cx="808038"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2400">
                <a:solidFill>
                  <a:srgbClr val="333399"/>
                </a:solidFill>
                <a:ea typeface="黑体" panose="02010609060101010101" pitchFamily="49" charset="-122"/>
              </a:rPr>
              <a:t>IPv6</a:t>
            </a:r>
          </a:p>
          <a:p>
            <a:pPr algn="ctr" eaLnBrk="0" hangingPunct="0"/>
            <a:r>
              <a:rPr kumimoji="1" lang="zh-CN" altLang="en-US" sz="2400">
                <a:solidFill>
                  <a:srgbClr val="333399"/>
                </a:solidFill>
                <a:ea typeface="黑体" panose="02010609060101010101" pitchFamily="49" charset="-122"/>
              </a:rPr>
              <a:t>的</a:t>
            </a:r>
          </a:p>
          <a:p>
            <a:pPr algn="ctr" eaLnBrk="0" hangingPunct="0"/>
            <a:r>
              <a:rPr kumimoji="1" lang="zh-CN" altLang="en-US" sz="2400">
                <a:solidFill>
                  <a:srgbClr val="333399"/>
                </a:solidFill>
                <a:ea typeface="黑体" panose="02010609060101010101" pitchFamily="49" charset="-122"/>
              </a:rPr>
              <a:t>基</a:t>
            </a:r>
          </a:p>
          <a:p>
            <a:pPr algn="ctr" eaLnBrk="0" hangingPunct="0"/>
            <a:r>
              <a:rPr kumimoji="1" lang="zh-CN" altLang="en-US" sz="2400">
                <a:solidFill>
                  <a:srgbClr val="333399"/>
                </a:solidFill>
                <a:ea typeface="黑体" panose="02010609060101010101" pitchFamily="49" charset="-122"/>
              </a:rPr>
              <a:t>本</a:t>
            </a:r>
          </a:p>
          <a:p>
            <a:pPr algn="ctr" eaLnBrk="0" hangingPunct="0"/>
            <a:r>
              <a:rPr kumimoji="1" lang="zh-CN" altLang="en-US" sz="2400">
                <a:solidFill>
                  <a:srgbClr val="333399"/>
                </a:solidFill>
                <a:ea typeface="黑体" panose="02010609060101010101" pitchFamily="49" charset="-122"/>
              </a:rPr>
              <a:t>首</a:t>
            </a:r>
          </a:p>
          <a:p>
            <a:pPr algn="ctr" eaLnBrk="0" hangingPunct="0"/>
            <a:r>
              <a:rPr kumimoji="1" lang="zh-CN" altLang="en-US" sz="2400">
                <a:solidFill>
                  <a:srgbClr val="333399"/>
                </a:solidFill>
                <a:ea typeface="黑体" panose="02010609060101010101" pitchFamily="49" charset="-122"/>
              </a:rPr>
              <a:t>部</a:t>
            </a:r>
          </a:p>
          <a:p>
            <a:pPr algn="ctr" eaLnBrk="0" hangingPunct="0"/>
            <a:r>
              <a:rPr kumimoji="1" lang="en-US" altLang="zh-CN" sz="2400">
                <a:solidFill>
                  <a:srgbClr val="333399"/>
                </a:solidFill>
                <a:ea typeface="黑体" panose="02010609060101010101" pitchFamily="49" charset="-122"/>
              </a:rPr>
              <a:t>40 B</a:t>
            </a:r>
          </a:p>
          <a:p>
            <a:pPr algn="ctr" eaLnBrk="0" hangingPunct="0"/>
            <a:endParaRPr kumimoji="1" lang="en-US" altLang="zh-CN" sz="2400">
              <a:solidFill>
                <a:srgbClr val="333399"/>
              </a:solidFill>
              <a:ea typeface="黑体" panose="02010609060101010101" pitchFamily="49" charset="-122"/>
            </a:endParaRPr>
          </a:p>
        </p:txBody>
      </p:sp>
      <p:sp>
        <p:nvSpPr>
          <p:cNvPr id="642085" name="Rectangle 37"/>
          <p:cNvSpPr>
            <a:spLocks noChangeArrowheads="1"/>
          </p:cNvSpPr>
          <p:nvPr/>
        </p:nvSpPr>
        <p:spPr bwMode="auto">
          <a:xfrm>
            <a:off x="4829175" y="1063625"/>
            <a:ext cx="1873250" cy="41910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2086" name="Text Box 38"/>
          <p:cNvSpPr txBox="1">
            <a:spLocks noChangeArrowheads="1"/>
          </p:cNvSpPr>
          <p:nvPr/>
        </p:nvSpPr>
        <p:spPr bwMode="auto">
          <a:xfrm>
            <a:off x="393700" y="5105400"/>
            <a:ext cx="864235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lang="zh-CN" altLang="en-US" sz="2000" dirty="0">
                <a:solidFill>
                  <a:srgbClr val="333399"/>
                </a:solidFill>
                <a:latin typeface="Arial" panose="020B0604020202020204" pitchFamily="34" charset="0"/>
              </a:rPr>
              <a:t>下一个首部</a:t>
            </a:r>
            <a:r>
              <a:rPr lang="en-US" altLang="zh-CN" sz="2000" dirty="0">
                <a:solidFill>
                  <a:srgbClr val="333399"/>
                </a:solidFill>
                <a:latin typeface="Arial" panose="020B0604020202020204" pitchFamily="34" charset="0"/>
              </a:rPr>
              <a:t>(next header)—— 8 </a:t>
            </a:r>
            <a:r>
              <a:rPr lang="zh-CN" altLang="en-US" sz="2000" dirty="0" smtClean="0">
                <a:solidFill>
                  <a:srgbClr val="333399"/>
                </a:solidFill>
                <a:latin typeface="Arial" panose="020B0604020202020204" pitchFamily="34" charset="0"/>
              </a:rPr>
              <a:t>位，它</a:t>
            </a:r>
            <a:r>
              <a:rPr lang="zh-CN" altLang="en-US" sz="2000" dirty="0">
                <a:solidFill>
                  <a:srgbClr val="333399"/>
                </a:solidFill>
                <a:latin typeface="Arial" panose="020B0604020202020204" pitchFamily="34" charset="0"/>
              </a:rPr>
              <a:t>相当于 </a:t>
            </a:r>
            <a:r>
              <a:rPr lang="en-US" altLang="zh-CN" sz="2000" dirty="0">
                <a:solidFill>
                  <a:srgbClr val="333399"/>
                </a:solidFill>
                <a:latin typeface="Arial" panose="020B0604020202020204" pitchFamily="34" charset="0"/>
              </a:rPr>
              <a:t>IPv4 </a:t>
            </a:r>
            <a:r>
              <a:rPr lang="zh-CN" altLang="en-US" sz="2000" dirty="0">
                <a:solidFill>
                  <a:srgbClr val="333399"/>
                </a:solidFill>
                <a:latin typeface="Arial" panose="020B0604020202020204" pitchFamily="34" charset="0"/>
              </a:rPr>
              <a:t>的协议字段或可选</a:t>
            </a:r>
            <a:r>
              <a:rPr lang="zh-CN" altLang="en-US" sz="2000" dirty="0" smtClean="0">
                <a:solidFill>
                  <a:srgbClr val="333399"/>
                </a:solidFill>
                <a:latin typeface="Arial" panose="020B0604020202020204" pitchFamily="34" charset="0"/>
              </a:rPr>
              <a:t>字段</a:t>
            </a:r>
            <a:endParaRPr lang="zh-CN" altLang="en-US" sz="2000" dirty="0">
              <a:solidFill>
                <a:srgbClr val="333399"/>
              </a:solidFill>
              <a:latin typeface="Arial" panose="020B0604020202020204" pitchFamily="34" charset="0"/>
            </a:endParaRPr>
          </a:p>
        </p:txBody>
      </p:sp>
    </p:spTree>
    <p:extLst>
      <p:ext uri="{BB962C8B-B14F-4D97-AF65-F5344CB8AC3E}">
        <p14:creationId xmlns:p14="http://schemas.microsoft.com/office/powerpoint/2010/main" val="138768001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208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208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85" grpId="0" animBg="1"/>
      <p:bldP spid="642085"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ChangeArrowheads="1"/>
          </p:cNvSpPr>
          <p:nvPr/>
        </p:nvSpPr>
        <p:spPr bwMode="auto">
          <a:xfrm>
            <a:off x="1185863" y="660400"/>
            <a:ext cx="7289800" cy="4208463"/>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43075" name="Line 3"/>
          <p:cNvSpPr>
            <a:spLocks noChangeShapeType="1"/>
          </p:cNvSpPr>
          <p:nvPr/>
        </p:nvSpPr>
        <p:spPr bwMode="auto">
          <a:xfrm>
            <a:off x="1193800" y="1041400"/>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3076" name="Line 4"/>
          <p:cNvSpPr>
            <a:spLocks noChangeShapeType="1"/>
          </p:cNvSpPr>
          <p:nvPr/>
        </p:nvSpPr>
        <p:spPr bwMode="auto">
          <a:xfrm>
            <a:off x="2093913" y="661988"/>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3077" name="Line 5"/>
          <p:cNvSpPr>
            <a:spLocks noChangeShapeType="1"/>
          </p:cNvSpPr>
          <p:nvPr/>
        </p:nvSpPr>
        <p:spPr bwMode="auto">
          <a:xfrm>
            <a:off x="4833938" y="1041400"/>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3078" name="Rectangle 6"/>
          <p:cNvSpPr>
            <a:spLocks noChangeArrowheads="1"/>
          </p:cNvSpPr>
          <p:nvPr/>
        </p:nvSpPr>
        <p:spPr bwMode="auto">
          <a:xfrm>
            <a:off x="1109663" y="271463"/>
            <a:ext cx="32226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0</a:t>
            </a:r>
          </a:p>
        </p:txBody>
      </p:sp>
      <p:sp>
        <p:nvSpPr>
          <p:cNvPr id="643079" name="Rectangle 7"/>
          <p:cNvSpPr>
            <a:spLocks noChangeArrowheads="1"/>
          </p:cNvSpPr>
          <p:nvPr/>
        </p:nvSpPr>
        <p:spPr bwMode="auto">
          <a:xfrm>
            <a:off x="2012950" y="271463"/>
            <a:ext cx="32226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4</a:t>
            </a:r>
          </a:p>
        </p:txBody>
      </p:sp>
      <p:sp>
        <p:nvSpPr>
          <p:cNvPr id="643080" name="Rectangle 8"/>
          <p:cNvSpPr>
            <a:spLocks noChangeArrowheads="1"/>
          </p:cNvSpPr>
          <p:nvPr/>
        </p:nvSpPr>
        <p:spPr bwMode="auto">
          <a:xfrm>
            <a:off x="4743450" y="271463"/>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16</a:t>
            </a:r>
          </a:p>
        </p:txBody>
      </p:sp>
      <p:sp>
        <p:nvSpPr>
          <p:cNvPr id="643081" name="Rectangle 9"/>
          <p:cNvSpPr>
            <a:spLocks noChangeArrowheads="1"/>
          </p:cNvSpPr>
          <p:nvPr/>
        </p:nvSpPr>
        <p:spPr bwMode="auto">
          <a:xfrm>
            <a:off x="8140700" y="271463"/>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31</a:t>
            </a:r>
          </a:p>
        </p:txBody>
      </p:sp>
      <p:sp>
        <p:nvSpPr>
          <p:cNvPr id="643082" name="Rectangle 10"/>
          <p:cNvSpPr>
            <a:spLocks noChangeArrowheads="1"/>
          </p:cNvSpPr>
          <p:nvPr/>
        </p:nvSpPr>
        <p:spPr bwMode="auto">
          <a:xfrm>
            <a:off x="1304925" y="676275"/>
            <a:ext cx="758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版 本</a:t>
            </a:r>
          </a:p>
        </p:txBody>
      </p:sp>
      <p:sp>
        <p:nvSpPr>
          <p:cNvPr id="643083" name="Rectangle 11"/>
          <p:cNvSpPr>
            <a:spLocks noChangeArrowheads="1"/>
          </p:cNvSpPr>
          <p:nvPr/>
        </p:nvSpPr>
        <p:spPr bwMode="auto">
          <a:xfrm>
            <a:off x="492125" y="271463"/>
            <a:ext cx="434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位</a:t>
            </a:r>
          </a:p>
        </p:txBody>
      </p:sp>
      <p:sp>
        <p:nvSpPr>
          <p:cNvPr id="643084" name="Line 12"/>
          <p:cNvSpPr>
            <a:spLocks noChangeShapeType="1"/>
          </p:cNvSpPr>
          <p:nvPr/>
        </p:nvSpPr>
        <p:spPr bwMode="auto">
          <a:xfrm>
            <a:off x="1185863" y="1463675"/>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3085" name="Line 13"/>
          <p:cNvSpPr>
            <a:spLocks noChangeShapeType="1"/>
          </p:cNvSpPr>
          <p:nvPr/>
        </p:nvSpPr>
        <p:spPr bwMode="auto">
          <a:xfrm>
            <a:off x="1187450" y="1885950"/>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3086" name="Line 14"/>
          <p:cNvSpPr>
            <a:spLocks noChangeShapeType="1"/>
          </p:cNvSpPr>
          <p:nvPr/>
        </p:nvSpPr>
        <p:spPr bwMode="auto">
          <a:xfrm>
            <a:off x="1187450" y="2309813"/>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3087" name="Line 15"/>
          <p:cNvSpPr>
            <a:spLocks noChangeShapeType="1"/>
          </p:cNvSpPr>
          <p:nvPr/>
        </p:nvSpPr>
        <p:spPr bwMode="auto">
          <a:xfrm>
            <a:off x="1187450" y="2733675"/>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3088" name="Line 16"/>
          <p:cNvSpPr>
            <a:spLocks noChangeShapeType="1"/>
          </p:cNvSpPr>
          <p:nvPr/>
        </p:nvSpPr>
        <p:spPr bwMode="auto">
          <a:xfrm>
            <a:off x="1187450" y="3157538"/>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3089" name="Line 17"/>
          <p:cNvSpPr>
            <a:spLocks noChangeShapeType="1"/>
          </p:cNvSpPr>
          <p:nvPr/>
        </p:nvSpPr>
        <p:spPr bwMode="auto">
          <a:xfrm>
            <a:off x="1187450" y="3579813"/>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3090" name="Line 18"/>
          <p:cNvSpPr>
            <a:spLocks noChangeShapeType="1"/>
          </p:cNvSpPr>
          <p:nvPr/>
        </p:nvSpPr>
        <p:spPr bwMode="auto">
          <a:xfrm>
            <a:off x="1187450" y="4003675"/>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3091" name="Line 19"/>
          <p:cNvSpPr>
            <a:spLocks noChangeShapeType="1"/>
          </p:cNvSpPr>
          <p:nvPr/>
        </p:nvSpPr>
        <p:spPr bwMode="auto">
          <a:xfrm>
            <a:off x="1187450" y="4425950"/>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3092" name="Rectangle 20"/>
          <p:cNvSpPr>
            <a:spLocks noChangeArrowheads="1"/>
          </p:cNvSpPr>
          <p:nvPr/>
        </p:nvSpPr>
        <p:spPr bwMode="auto">
          <a:xfrm>
            <a:off x="1412875" y="3438525"/>
            <a:ext cx="6850063" cy="1128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3093" name="Rectangle 21"/>
          <p:cNvSpPr>
            <a:spLocks noChangeArrowheads="1"/>
          </p:cNvSpPr>
          <p:nvPr/>
        </p:nvSpPr>
        <p:spPr bwMode="auto">
          <a:xfrm>
            <a:off x="1412875" y="1744663"/>
            <a:ext cx="6850063" cy="113030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3094" name="Rectangle 22"/>
          <p:cNvSpPr>
            <a:spLocks noChangeArrowheads="1"/>
          </p:cNvSpPr>
          <p:nvPr/>
        </p:nvSpPr>
        <p:spPr bwMode="auto">
          <a:xfrm>
            <a:off x="4035425" y="3651250"/>
            <a:ext cx="1825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目   的</a:t>
            </a:r>
            <a:r>
              <a:rPr kumimoji="1" lang="zh-CN" altLang="en-US" sz="2000" b="1">
                <a:solidFill>
                  <a:srgbClr val="333399"/>
                </a:solidFill>
                <a:ea typeface="黑体" panose="02010609060101010101" pitchFamily="49" charset="-122"/>
              </a:rPr>
              <a:t> </a:t>
            </a:r>
            <a:r>
              <a:rPr kumimoji="1" lang="zh-CN" altLang="en-US" sz="2000">
                <a:solidFill>
                  <a:srgbClr val="333399"/>
                </a:solidFill>
                <a:ea typeface="黑体" panose="02010609060101010101" pitchFamily="49" charset="-122"/>
              </a:rPr>
              <a:t>  地   址</a:t>
            </a:r>
          </a:p>
        </p:txBody>
      </p:sp>
      <p:sp>
        <p:nvSpPr>
          <p:cNvPr id="643095" name="Rectangle 23"/>
          <p:cNvSpPr>
            <a:spLocks noChangeArrowheads="1"/>
          </p:cNvSpPr>
          <p:nvPr/>
        </p:nvSpPr>
        <p:spPr bwMode="auto">
          <a:xfrm>
            <a:off x="4229100" y="1957388"/>
            <a:ext cx="13620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源   地   址</a:t>
            </a:r>
          </a:p>
        </p:txBody>
      </p:sp>
      <p:sp>
        <p:nvSpPr>
          <p:cNvPr id="643096" name="Line 24"/>
          <p:cNvSpPr>
            <a:spLocks noChangeShapeType="1"/>
          </p:cNvSpPr>
          <p:nvPr/>
        </p:nvSpPr>
        <p:spPr bwMode="auto">
          <a:xfrm>
            <a:off x="6664325" y="1041400"/>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3097" name="Rectangle 25"/>
          <p:cNvSpPr>
            <a:spLocks noChangeArrowheads="1"/>
          </p:cNvSpPr>
          <p:nvPr/>
        </p:nvSpPr>
        <p:spPr bwMode="auto">
          <a:xfrm>
            <a:off x="4902200" y="1074738"/>
            <a:ext cx="17319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下 一 个 首 部</a:t>
            </a:r>
          </a:p>
        </p:txBody>
      </p:sp>
      <p:sp>
        <p:nvSpPr>
          <p:cNvPr id="643098" name="Rectangle 26"/>
          <p:cNvSpPr>
            <a:spLocks noChangeArrowheads="1"/>
          </p:cNvSpPr>
          <p:nvPr/>
        </p:nvSpPr>
        <p:spPr bwMode="auto">
          <a:xfrm>
            <a:off x="5173663" y="676275"/>
            <a:ext cx="16414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流     标     号</a:t>
            </a:r>
          </a:p>
        </p:txBody>
      </p:sp>
      <p:sp>
        <p:nvSpPr>
          <p:cNvPr id="643099" name="Rectangle 27"/>
          <p:cNvSpPr>
            <a:spLocks noChangeArrowheads="1"/>
          </p:cNvSpPr>
          <p:nvPr/>
        </p:nvSpPr>
        <p:spPr bwMode="auto">
          <a:xfrm>
            <a:off x="3773488" y="271463"/>
            <a:ext cx="46196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12</a:t>
            </a:r>
          </a:p>
        </p:txBody>
      </p:sp>
      <p:sp>
        <p:nvSpPr>
          <p:cNvPr id="643100" name="Rectangle 28"/>
          <p:cNvSpPr>
            <a:spLocks noChangeArrowheads="1"/>
          </p:cNvSpPr>
          <p:nvPr/>
        </p:nvSpPr>
        <p:spPr bwMode="auto">
          <a:xfrm>
            <a:off x="2362200" y="676275"/>
            <a:ext cx="1406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通 信 量 类</a:t>
            </a:r>
          </a:p>
        </p:txBody>
      </p:sp>
      <p:sp>
        <p:nvSpPr>
          <p:cNvPr id="643101" name="Rectangle 29"/>
          <p:cNvSpPr>
            <a:spLocks noChangeArrowheads="1"/>
          </p:cNvSpPr>
          <p:nvPr/>
        </p:nvSpPr>
        <p:spPr bwMode="auto">
          <a:xfrm>
            <a:off x="4206875" y="2292350"/>
            <a:ext cx="143668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a:t>
            </a:r>
            <a:r>
              <a:rPr kumimoji="1" lang="en-US" altLang="zh-CN" sz="2000">
                <a:solidFill>
                  <a:srgbClr val="333399"/>
                </a:solidFill>
                <a:ea typeface="黑体" panose="02010609060101010101" pitchFamily="49" charset="-122"/>
              </a:rPr>
              <a:t>128 </a:t>
            </a:r>
            <a:r>
              <a:rPr kumimoji="1" lang="zh-CN" altLang="en-US" sz="2000">
                <a:solidFill>
                  <a:srgbClr val="333399"/>
                </a:solidFill>
                <a:ea typeface="黑体" panose="02010609060101010101" pitchFamily="49" charset="-122"/>
              </a:rPr>
              <a:t>位）</a:t>
            </a:r>
          </a:p>
        </p:txBody>
      </p:sp>
      <p:sp>
        <p:nvSpPr>
          <p:cNvPr id="643102" name="Rectangle 30"/>
          <p:cNvSpPr>
            <a:spLocks noChangeArrowheads="1"/>
          </p:cNvSpPr>
          <p:nvPr/>
        </p:nvSpPr>
        <p:spPr bwMode="auto">
          <a:xfrm>
            <a:off x="4224338" y="3922713"/>
            <a:ext cx="14366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a:t>
            </a:r>
            <a:r>
              <a:rPr kumimoji="1" lang="en-US" altLang="zh-CN" sz="2000">
                <a:solidFill>
                  <a:srgbClr val="333399"/>
                </a:solidFill>
                <a:ea typeface="黑体" panose="02010609060101010101" pitchFamily="49" charset="-122"/>
              </a:rPr>
              <a:t>128 </a:t>
            </a:r>
            <a:r>
              <a:rPr kumimoji="1" lang="zh-CN" altLang="en-US" sz="2000">
                <a:solidFill>
                  <a:srgbClr val="333399"/>
                </a:solidFill>
                <a:ea typeface="黑体" panose="02010609060101010101" pitchFamily="49" charset="-122"/>
              </a:rPr>
              <a:t>位）</a:t>
            </a:r>
          </a:p>
        </p:txBody>
      </p:sp>
      <p:sp>
        <p:nvSpPr>
          <p:cNvPr id="643103" name="Rectangle 31"/>
          <p:cNvSpPr>
            <a:spLocks noChangeArrowheads="1"/>
          </p:cNvSpPr>
          <p:nvPr/>
        </p:nvSpPr>
        <p:spPr bwMode="auto">
          <a:xfrm>
            <a:off x="1901825" y="1066800"/>
            <a:ext cx="24050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有  效  载  荷  长  度</a:t>
            </a:r>
          </a:p>
        </p:txBody>
      </p:sp>
      <p:sp>
        <p:nvSpPr>
          <p:cNvPr id="643104" name="Rectangle 32"/>
          <p:cNvSpPr>
            <a:spLocks noChangeArrowheads="1"/>
          </p:cNvSpPr>
          <p:nvPr/>
        </p:nvSpPr>
        <p:spPr bwMode="auto">
          <a:xfrm>
            <a:off x="6773863" y="1085850"/>
            <a:ext cx="165258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a:solidFill>
                  <a:srgbClr val="333399"/>
                </a:solidFill>
                <a:ea typeface="黑体" panose="02010609060101010101" pitchFamily="49" charset="-122"/>
              </a:rPr>
              <a:t>跳 数 限 制</a:t>
            </a:r>
          </a:p>
        </p:txBody>
      </p:sp>
      <p:sp>
        <p:nvSpPr>
          <p:cNvPr id="643105" name="Line 33"/>
          <p:cNvSpPr>
            <a:spLocks noChangeShapeType="1"/>
          </p:cNvSpPr>
          <p:nvPr/>
        </p:nvSpPr>
        <p:spPr bwMode="auto">
          <a:xfrm>
            <a:off x="3911600" y="660400"/>
            <a:ext cx="6350" cy="382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3106" name="Rectangle 34"/>
          <p:cNvSpPr>
            <a:spLocks noChangeArrowheads="1"/>
          </p:cNvSpPr>
          <p:nvPr/>
        </p:nvSpPr>
        <p:spPr bwMode="auto">
          <a:xfrm>
            <a:off x="6559550" y="271463"/>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24</a:t>
            </a:r>
          </a:p>
        </p:txBody>
      </p:sp>
      <p:sp>
        <p:nvSpPr>
          <p:cNvPr id="643107" name="AutoShape 35"/>
          <p:cNvSpPr>
            <a:spLocks/>
          </p:cNvSpPr>
          <p:nvPr/>
        </p:nvSpPr>
        <p:spPr bwMode="auto">
          <a:xfrm>
            <a:off x="881063" y="693738"/>
            <a:ext cx="228600" cy="4162425"/>
          </a:xfrm>
          <a:prstGeom prst="leftBrace">
            <a:avLst>
              <a:gd name="adj1" fmla="val 151736"/>
              <a:gd name="adj2" fmla="val 50000"/>
            </a:avLst>
          </a:prstGeom>
          <a:noFill/>
          <a:ln w="1270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3108" name="Rectangle 36"/>
          <p:cNvSpPr>
            <a:spLocks noChangeArrowheads="1"/>
          </p:cNvSpPr>
          <p:nvPr/>
        </p:nvSpPr>
        <p:spPr bwMode="auto">
          <a:xfrm>
            <a:off x="168275" y="1585913"/>
            <a:ext cx="808038"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2400">
                <a:solidFill>
                  <a:srgbClr val="333399"/>
                </a:solidFill>
                <a:ea typeface="黑体" panose="02010609060101010101" pitchFamily="49" charset="-122"/>
              </a:rPr>
              <a:t>IPv6</a:t>
            </a:r>
          </a:p>
          <a:p>
            <a:pPr algn="ctr" eaLnBrk="0" hangingPunct="0"/>
            <a:r>
              <a:rPr kumimoji="1" lang="zh-CN" altLang="en-US" sz="2400">
                <a:solidFill>
                  <a:srgbClr val="333399"/>
                </a:solidFill>
                <a:ea typeface="黑体" panose="02010609060101010101" pitchFamily="49" charset="-122"/>
              </a:rPr>
              <a:t>的</a:t>
            </a:r>
          </a:p>
          <a:p>
            <a:pPr algn="ctr" eaLnBrk="0" hangingPunct="0"/>
            <a:r>
              <a:rPr kumimoji="1" lang="zh-CN" altLang="en-US" sz="2400">
                <a:solidFill>
                  <a:srgbClr val="333399"/>
                </a:solidFill>
                <a:ea typeface="黑体" panose="02010609060101010101" pitchFamily="49" charset="-122"/>
              </a:rPr>
              <a:t>基</a:t>
            </a:r>
          </a:p>
          <a:p>
            <a:pPr algn="ctr" eaLnBrk="0" hangingPunct="0"/>
            <a:r>
              <a:rPr kumimoji="1" lang="zh-CN" altLang="en-US" sz="2400">
                <a:solidFill>
                  <a:srgbClr val="333399"/>
                </a:solidFill>
                <a:ea typeface="黑体" panose="02010609060101010101" pitchFamily="49" charset="-122"/>
              </a:rPr>
              <a:t>本</a:t>
            </a:r>
          </a:p>
          <a:p>
            <a:pPr algn="ctr" eaLnBrk="0" hangingPunct="0"/>
            <a:r>
              <a:rPr kumimoji="1" lang="zh-CN" altLang="en-US" sz="2400">
                <a:solidFill>
                  <a:srgbClr val="333399"/>
                </a:solidFill>
                <a:ea typeface="黑体" panose="02010609060101010101" pitchFamily="49" charset="-122"/>
              </a:rPr>
              <a:t>首</a:t>
            </a:r>
          </a:p>
          <a:p>
            <a:pPr algn="ctr" eaLnBrk="0" hangingPunct="0"/>
            <a:r>
              <a:rPr kumimoji="1" lang="zh-CN" altLang="en-US" sz="2400">
                <a:solidFill>
                  <a:srgbClr val="333399"/>
                </a:solidFill>
                <a:ea typeface="黑体" panose="02010609060101010101" pitchFamily="49" charset="-122"/>
              </a:rPr>
              <a:t>部</a:t>
            </a:r>
          </a:p>
          <a:p>
            <a:pPr algn="ctr" eaLnBrk="0" hangingPunct="0"/>
            <a:r>
              <a:rPr kumimoji="1" lang="en-US" altLang="zh-CN" sz="2400">
                <a:solidFill>
                  <a:srgbClr val="333399"/>
                </a:solidFill>
                <a:ea typeface="黑体" panose="02010609060101010101" pitchFamily="49" charset="-122"/>
              </a:rPr>
              <a:t>40 B</a:t>
            </a:r>
          </a:p>
          <a:p>
            <a:pPr algn="ctr" eaLnBrk="0" hangingPunct="0"/>
            <a:endParaRPr kumimoji="1" lang="en-US" altLang="zh-CN" sz="2400">
              <a:solidFill>
                <a:srgbClr val="333399"/>
              </a:solidFill>
              <a:ea typeface="黑体" panose="02010609060101010101" pitchFamily="49" charset="-122"/>
            </a:endParaRPr>
          </a:p>
        </p:txBody>
      </p:sp>
      <p:sp>
        <p:nvSpPr>
          <p:cNvPr id="643109" name="Rectangle 37"/>
          <p:cNvSpPr>
            <a:spLocks noChangeArrowheads="1"/>
          </p:cNvSpPr>
          <p:nvPr/>
        </p:nvSpPr>
        <p:spPr bwMode="auto">
          <a:xfrm>
            <a:off x="6629400" y="1063625"/>
            <a:ext cx="1873250" cy="41910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3110" name="Text Box 38"/>
          <p:cNvSpPr txBox="1">
            <a:spLocks noChangeArrowheads="1"/>
          </p:cNvSpPr>
          <p:nvPr/>
        </p:nvSpPr>
        <p:spPr bwMode="auto">
          <a:xfrm>
            <a:off x="393700" y="5074617"/>
            <a:ext cx="864235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lang="zh-CN" altLang="en-US" sz="2000" dirty="0">
                <a:solidFill>
                  <a:srgbClr val="333399"/>
                </a:solidFill>
                <a:latin typeface="Arial" panose="020B0604020202020204" pitchFamily="34" charset="0"/>
              </a:rPr>
              <a:t>跳数限制</a:t>
            </a:r>
            <a:r>
              <a:rPr lang="en-US" altLang="zh-CN" sz="2000" dirty="0">
                <a:solidFill>
                  <a:srgbClr val="333399"/>
                </a:solidFill>
                <a:latin typeface="Arial" panose="020B0604020202020204" pitchFamily="34" charset="0"/>
              </a:rPr>
              <a:t>(hop limit)—— 8 </a:t>
            </a:r>
            <a:r>
              <a:rPr lang="zh-CN" altLang="en-US" sz="2000" dirty="0">
                <a:solidFill>
                  <a:srgbClr val="333399"/>
                </a:solidFill>
                <a:latin typeface="Arial" panose="020B0604020202020204" pitchFamily="34" charset="0"/>
              </a:rPr>
              <a:t>位。源站在数据报发出时即设定跳数限制。路由器在转发数据报时将跳数限制字段中的值减 </a:t>
            </a:r>
            <a:r>
              <a:rPr lang="en-US" altLang="zh-CN" sz="2000" dirty="0">
                <a:solidFill>
                  <a:srgbClr val="333399"/>
                </a:solidFill>
                <a:latin typeface="Arial" panose="020B0604020202020204" pitchFamily="34" charset="0"/>
              </a:rPr>
              <a:t>1</a:t>
            </a:r>
            <a:r>
              <a:rPr lang="zh-CN" altLang="en-US" sz="2000" dirty="0">
                <a:solidFill>
                  <a:srgbClr val="333399"/>
                </a:solidFill>
                <a:latin typeface="Arial" panose="020B0604020202020204" pitchFamily="34" charset="0"/>
              </a:rPr>
              <a:t>。</a:t>
            </a:r>
          </a:p>
          <a:p>
            <a:pPr>
              <a:lnSpc>
                <a:spcPct val="105000"/>
              </a:lnSpc>
            </a:pPr>
            <a:r>
              <a:rPr lang="zh-CN" altLang="en-US" sz="2000" dirty="0">
                <a:solidFill>
                  <a:srgbClr val="333399"/>
                </a:solidFill>
                <a:latin typeface="Arial" panose="020B0604020202020204" pitchFamily="34" charset="0"/>
              </a:rPr>
              <a:t>当跳数限制的值为零时，就要将此数据报丢弃。 </a:t>
            </a:r>
          </a:p>
        </p:txBody>
      </p:sp>
    </p:spTree>
    <p:extLst>
      <p:ext uri="{BB962C8B-B14F-4D97-AF65-F5344CB8AC3E}">
        <p14:creationId xmlns:p14="http://schemas.microsoft.com/office/powerpoint/2010/main" val="328696514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310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310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109" grpId="0" animBg="1"/>
      <p:bldP spid="64310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1188" y="692150"/>
            <a:ext cx="6856412" cy="768350"/>
          </a:xfrm>
        </p:spPr>
        <p:txBody>
          <a:bodyPr/>
          <a:lstStyle/>
          <a:p>
            <a:pPr eaLnBrk="1" hangingPunct="1"/>
            <a:r>
              <a:rPr lang="en-US" altLang="zh-CN" sz="4000" dirty="0" smtClean="0"/>
              <a:t>IPv4</a:t>
            </a:r>
            <a:r>
              <a:rPr lang="zh-CN" altLang="zh-CN" sz="4000" dirty="0"/>
              <a:t>面临的问题</a:t>
            </a:r>
            <a:endParaRPr lang="en-US" altLang="zh-CN" sz="4000" dirty="0"/>
          </a:p>
        </p:txBody>
      </p:sp>
      <p:sp>
        <p:nvSpPr>
          <p:cNvPr id="1168387" name="Rectangle 3"/>
          <p:cNvSpPr>
            <a:spLocks noGrp="1" noChangeArrowheads="1"/>
          </p:cNvSpPr>
          <p:nvPr>
            <p:ph idx="1"/>
          </p:nvPr>
        </p:nvSpPr>
        <p:spPr>
          <a:xfrm>
            <a:off x="251521" y="1844825"/>
            <a:ext cx="8280920" cy="3600399"/>
          </a:xfrm>
        </p:spPr>
        <p:txBody>
          <a:bodyPr/>
          <a:lstStyle/>
          <a:p>
            <a:r>
              <a:rPr lang="zh-CN" altLang="en-US" sz="2400" b="1" dirty="0"/>
              <a:t>地址不够          </a:t>
            </a:r>
            <a:endParaRPr lang="en-US" altLang="zh-CN" sz="2400" b="1" dirty="0" smtClean="0"/>
          </a:p>
          <a:p>
            <a:pPr lvl="1"/>
            <a:r>
              <a:rPr lang="zh-CN" altLang="en-US" sz="2000" b="1" dirty="0" smtClean="0"/>
              <a:t>网络</a:t>
            </a:r>
            <a:r>
              <a:rPr lang="zh-CN" altLang="en-US" sz="2000" b="1" dirty="0"/>
              <a:t>数，主机数</a:t>
            </a:r>
          </a:p>
          <a:p>
            <a:r>
              <a:rPr lang="zh-CN" altLang="en-US" sz="2400" b="1" dirty="0"/>
              <a:t>核心路由器爆炸 </a:t>
            </a:r>
            <a:endParaRPr lang="en-US" altLang="zh-CN" sz="2400" b="1" dirty="0" smtClean="0"/>
          </a:p>
          <a:p>
            <a:pPr lvl="1"/>
            <a:r>
              <a:rPr lang="zh-CN" altLang="en-US" sz="2000" b="1" dirty="0" smtClean="0"/>
              <a:t>严重</a:t>
            </a:r>
            <a:r>
              <a:rPr lang="zh-CN" altLang="en-US" sz="2000" b="1" dirty="0"/>
              <a:t>影响转发速度</a:t>
            </a:r>
          </a:p>
          <a:p>
            <a:r>
              <a:rPr lang="zh-CN" altLang="en-US" sz="2400" b="1" dirty="0"/>
              <a:t>不能支持现代应用 </a:t>
            </a:r>
            <a:endParaRPr lang="en-US" altLang="zh-CN" sz="2400" b="1" dirty="0" smtClean="0"/>
          </a:p>
          <a:p>
            <a:pPr lvl="1"/>
            <a:r>
              <a:rPr lang="zh-CN" altLang="en-US" sz="2000" b="1" dirty="0" smtClean="0"/>
              <a:t>多媒体</a:t>
            </a:r>
            <a:r>
              <a:rPr lang="zh-CN" altLang="en-US" sz="2000" b="1" dirty="0"/>
              <a:t>实时应用 </a:t>
            </a:r>
            <a:endParaRPr lang="en-US" altLang="zh-CN" sz="2000" b="1" dirty="0" smtClean="0"/>
          </a:p>
          <a:p>
            <a:pPr lvl="1"/>
            <a:r>
              <a:rPr lang="zh-CN" altLang="en-US" sz="2000" b="1" dirty="0" smtClean="0"/>
              <a:t>移动</a:t>
            </a:r>
            <a:r>
              <a:rPr lang="zh-CN" altLang="en-US" sz="2000" b="1" dirty="0"/>
              <a:t>计算</a:t>
            </a:r>
          </a:p>
          <a:p>
            <a:r>
              <a:rPr lang="zh-CN" altLang="en-US" sz="2400" b="1" dirty="0"/>
              <a:t>不</a:t>
            </a:r>
            <a:r>
              <a:rPr lang="zh-CN" altLang="en-US" sz="2400" b="1" dirty="0" smtClean="0"/>
              <a:t>安全</a:t>
            </a:r>
            <a:endParaRPr lang="zh-CN" altLang="en-US" sz="2400" dirty="0"/>
          </a:p>
        </p:txBody>
      </p:sp>
    </p:spTree>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ChangeArrowheads="1"/>
          </p:cNvSpPr>
          <p:nvPr/>
        </p:nvSpPr>
        <p:spPr bwMode="auto">
          <a:xfrm>
            <a:off x="1185863" y="660400"/>
            <a:ext cx="7289800" cy="4208463"/>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44099" name="Line 3"/>
          <p:cNvSpPr>
            <a:spLocks noChangeShapeType="1"/>
          </p:cNvSpPr>
          <p:nvPr/>
        </p:nvSpPr>
        <p:spPr bwMode="auto">
          <a:xfrm>
            <a:off x="1193800" y="1041400"/>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4100" name="Line 4"/>
          <p:cNvSpPr>
            <a:spLocks noChangeShapeType="1"/>
          </p:cNvSpPr>
          <p:nvPr/>
        </p:nvSpPr>
        <p:spPr bwMode="auto">
          <a:xfrm>
            <a:off x="2093913" y="661988"/>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4101" name="Line 5"/>
          <p:cNvSpPr>
            <a:spLocks noChangeShapeType="1"/>
          </p:cNvSpPr>
          <p:nvPr/>
        </p:nvSpPr>
        <p:spPr bwMode="auto">
          <a:xfrm>
            <a:off x="4833938" y="1041400"/>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4102" name="Rectangle 6"/>
          <p:cNvSpPr>
            <a:spLocks noChangeArrowheads="1"/>
          </p:cNvSpPr>
          <p:nvPr/>
        </p:nvSpPr>
        <p:spPr bwMode="auto">
          <a:xfrm>
            <a:off x="1109663" y="271463"/>
            <a:ext cx="32226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0</a:t>
            </a:r>
          </a:p>
        </p:txBody>
      </p:sp>
      <p:sp>
        <p:nvSpPr>
          <p:cNvPr id="644103" name="Rectangle 7"/>
          <p:cNvSpPr>
            <a:spLocks noChangeArrowheads="1"/>
          </p:cNvSpPr>
          <p:nvPr/>
        </p:nvSpPr>
        <p:spPr bwMode="auto">
          <a:xfrm>
            <a:off x="2012950" y="271463"/>
            <a:ext cx="32226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4</a:t>
            </a:r>
          </a:p>
        </p:txBody>
      </p:sp>
      <p:sp>
        <p:nvSpPr>
          <p:cNvPr id="644104" name="Rectangle 8"/>
          <p:cNvSpPr>
            <a:spLocks noChangeArrowheads="1"/>
          </p:cNvSpPr>
          <p:nvPr/>
        </p:nvSpPr>
        <p:spPr bwMode="auto">
          <a:xfrm>
            <a:off x="4743450" y="271463"/>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16</a:t>
            </a:r>
          </a:p>
        </p:txBody>
      </p:sp>
      <p:sp>
        <p:nvSpPr>
          <p:cNvPr id="644105" name="Rectangle 9"/>
          <p:cNvSpPr>
            <a:spLocks noChangeArrowheads="1"/>
          </p:cNvSpPr>
          <p:nvPr/>
        </p:nvSpPr>
        <p:spPr bwMode="auto">
          <a:xfrm>
            <a:off x="8140700" y="271463"/>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31</a:t>
            </a:r>
          </a:p>
        </p:txBody>
      </p:sp>
      <p:sp>
        <p:nvSpPr>
          <p:cNvPr id="644106" name="Rectangle 10"/>
          <p:cNvSpPr>
            <a:spLocks noChangeArrowheads="1"/>
          </p:cNvSpPr>
          <p:nvPr/>
        </p:nvSpPr>
        <p:spPr bwMode="auto">
          <a:xfrm>
            <a:off x="1304925" y="676275"/>
            <a:ext cx="758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版 本</a:t>
            </a:r>
          </a:p>
        </p:txBody>
      </p:sp>
      <p:sp>
        <p:nvSpPr>
          <p:cNvPr id="644107" name="Rectangle 11"/>
          <p:cNvSpPr>
            <a:spLocks noChangeArrowheads="1"/>
          </p:cNvSpPr>
          <p:nvPr/>
        </p:nvSpPr>
        <p:spPr bwMode="auto">
          <a:xfrm>
            <a:off x="492125" y="271463"/>
            <a:ext cx="434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位</a:t>
            </a:r>
          </a:p>
        </p:txBody>
      </p:sp>
      <p:sp>
        <p:nvSpPr>
          <p:cNvPr id="644108" name="Line 12"/>
          <p:cNvSpPr>
            <a:spLocks noChangeShapeType="1"/>
          </p:cNvSpPr>
          <p:nvPr/>
        </p:nvSpPr>
        <p:spPr bwMode="auto">
          <a:xfrm>
            <a:off x="1185863" y="1463675"/>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4109" name="Line 13"/>
          <p:cNvSpPr>
            <a:spLocks noChangeShapeType="1"/>
          </p:cNvSpPr>
          <p:nvPr/>
        </p:nvSpPr>
        <p:spPr bwMode="auto">
          <a:xfrm>
            <a:off x="1187450" y="1885950"/>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4110" name="Line 14"/>
          <p:cNvSpPr>
            <a:spLocks noChangeShapeType="1"/>
          </p:cNvSpPr>
          <p:nvPr/>
        </p:nvSpPr>
        <p:spPr bwMode="auto">
          <a:xfrm>
            <a:off x="1187450" y="2309813"/>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4111" name="Line 15"/>
          <p:cNvSpPr>
            <a:spLocks noChangeShapeType="1"/>
          </p:cNvSpPr>
          <p:nvPr/>
        </p:nvSpPr>
        <p:spPr bwMode="auto">
          <a:xfrm>
            <a:off x="1187450" y="2733675"/>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4112" name="Line 16"/>
          <p:cNvSpPr>
            <a:spLocks noChangeShapeType="1"/>
          </p:cNvSpPr>
          <p:nvPr/>
        </p:nvSpPr>
        <p:spPr bwMode="auto">
          <a:xfrm>
            <a:off x="1187450" y="3157538"/>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4113" name="Line 17"/>
          <p:cNvSpPr>
            <a:spLocks noChangeShapeType="1"/>
          </p:cNvSpPr>
          <p:nvPr/>
        </p:nvSpPr>
        <p:spPr bwMode="auto">
          <a:xfrm>
            <a:off x="1187450" y="3579813"/>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4114" name="Line 18"/>
          <p:cNvSpPr>
            <a:spLocks noChangeShapeType="1"/>
          </p:cNvSpPr>
          <p:nvPr/>
        </p:nvSpPr>
        <p:spPr bwMode="auto">
          <a:xfrm>
            <a:off x="1187450" y="4003675"/>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4115" name="Line 19"/>
          <p:cNvSpPr>
            <a:spLocks noChangeShapeType="1"/>
          </p:cNvSpPr>
          <p:nvPr/>
        </p:nvSpPr>
        <p:spPr bwMode="auto">
          <a:xfrm>
            <a:off x="1187450" y="4425950"/>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4116" name="Rectangle 20"/>
          <p:cNvSpPr>
            <a:spLocks noChangeArrowheads="1"/>
          </p:cNvSpPr>
          <p:nvPr/>
        </p:nvSpPr>
        <p:spPr bwMode="auto">
          <a:xfrm>
            <a:off x="1412875" y="3438525"/>
            <a:ext cx="6850063" cy="1128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4117" name="Rectangle 21"/>
          <p:cNvSpPr>
            <a:spLocks noChangeArrowheads="1"/>
          </p:cNvSpPr>
          <p:nvPr/>
        </p:nvSpPr>
        <p:spPr bwMode="auto">
          <a:xfrm>
            <a:off x="1412875" y="1744663"/>
            <a:ext cx="6850063" cy="113030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4118" name="Rectangle 22"/>
          <p:cNvSpPr>
            <a:spLocks noChangeArrowheads="1"/>
          </p:cNvSpPr>
          <p:nvPr/>
        </p:nvSpPr>
        <p:spPr bwMode="auto">
          <a:xfrm>
            <a:off x="3898900" y="3573463"/>
            <a:ext cx="1825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目   的</a:t>
            </a:r>
            <a:r>
              <a:rPr kumimoji="1" lang="zh-CN" altLang="en-US" sz="2000" b="1">
                <a:solidFill>
                  <a:srgbClr val="333399"/>
                </a:solidFill>
                <a:ea typeface="黑体" panose="02010609060101010101" pitchFamily="49" charset="-122"/>
              </a:rPr>
              <a:t> </a:t>
            </a:r>
            <a:r>
              <a:rPr kumimoji="1" lang="zh-CN" altLang="en-US" sz="2000">
                <a:solidFill>
                  <a:srgbClr val="333399"/>
                </a:solidFill>
                <a:ea typeface="黑体" panose="02010609060101010101" pitchFamily="49" charset="-122"/>
              </a:rPr>
              <a:t>  地   址</a:t>
            </a:r>
          </a:p>
        </p:txBody>
      </p:sp>
      <p:sp>
        <p:nvSpPr>
          <p:cNvPr id="644119" name="Rectangle 23"/>
          <p:cNvSpPr>
            <a:spLocks noChangeArrowheads="1"/>
          </p:cNvSpPr>
          <p:nvPr/>
        </p:nvSpPr>
        <p:spPr bwMode="auto">
          <a:xfrm>
            <a:off x="3851275" y="1773238"/>
            <a:ext cx="183832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a:solidFill>
                  <a:srgbClr val="333399"/>
                </a:solidFill>
                <a:ea typeface="黑体" panose="02010609060101010101" pitchFamily="49" charset="-122"/>
              </a:rPr>
              <a:t>源   地   址</a:t>
            </a:r>
          </a:p>
        </p:txBody>
      </p:sp>
      <p:sp>
        <p:nvSpPr>
          <p:cNvPr id="644120" name="Line 24"/>
          <p:cNvSpPr>
            <a:spLocks noChangeShapeType="1"/>
          </p:cNvSpPr>
          <p:nvPr/>
        </p:nvSpPr>
        <p:spPr bwMode="auto">
          <a:xfrm>
            <a:off x="6664325" y="1041400"/>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4121" name="Rectangle 25"/>
          <p:cNvSpPr>
            <a:spLocks noChangeArrowheads="1"/>
          </p:cNvSpPr>
          <p:nvPr/>
        </p:nvSpPr>
        <p:spPr bwMode="auto">
          <a:xfrm>
            <a:off x="4902200" y="1074738"/>
            <a:ext cx="17319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下 一 个 首 部</a:t>
            </a:r>
          </a:p>
        </p:txBody>
      </p:sp>
      <p:sp>
        <p:nvSpPr>
          <p:cNvPr id="644122" name="Rectangle 26"/>
          <p:cNvSpPr>
            <a:spLocks noChangeArrowheads="1"/>
          </p:cNvSpPr>
          <p:nvPr/>
        </p:nvSpPr>
        <p:spPr bwMode="auto">
          <a:xfrm>
            <a:off x="5173663" y="676275"/>
            <a:ext cx="16414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流     标     号</a:t>
            </a:r>
          </a:p>
        </p:txBody>
      </p:sp>
      <p:sp>
        <p:nvSpPr>
          <p:cNvPr id="644123" name="Rectangle 27"/>
          <p:cNvSpPr>
            <a:spLocks noChangeArrowheads="1"/>
          </p:cNvSpPr>
          <p:nvPr/>
        </p:nvSpPr>
        <p:spPr bwMode="auto">
          <a:xfrm>
            <a:off x="3773488" y="271463"/>
            <a:ext cx="46196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12</a:t>
            </a:r>
          </a:p>
        </p:txBody>
      </p:sp>
      <p:sp>
        <p:nvSpPr>
          <p:cNvPr id="644124" name="Rectangle 28"/>
          <p:cNvSpPr>
            <a:spLocks noChangeArrowheads="1"/>
          </p:cNvSpPr>
          <p:nvPr/>
        </p:nvSpPr>
        <p:spPr bwMode="auto">
          <a:xfrm>
            <a:off x="2362200" y="676275"/>
            <a:ext cx="1406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通 信 量 类</a:t>
            </a:r>
          </a:p>
        </p:txBody>
      </p:sp>
      <p:sp>
        <p:nvSpPr>
          <p:cNvPr id="644125" name="Rectangle 29"/>
          <p:cNvSpPr>
            <a:spLocks noChangeArrowheads="1"/>
          </p:cNvSpPr>
          <p:nvPr/>
        </p:nvSpPr>
        <p:spPr bwMode="auto">
          <a:xfrm>
            <a:off x="3779838" y="2276475"/>
            <a:ext cx="194151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a:solidFill>
                  <a:srgbClr val="333399"/>
                </a:solidFill>
                <a:ea typeface="黑体" panose="02010609060101010101" pitchFamily="49" charset="-122"/>
              </a:rPr>
              <a:t>（</a:t>
            </a:r>
            <a:r>
              <a:rPr kumimoji="1" lang="en-US" altLang="zh-CN">
                <a:solidFill>
                  <a:srgbClr val="333399"/>
                </a:solidFill>
                <a:ea typeface="黑体" panose="02010609060101010101" pitchFamily="49" charset="-122"/>
              </a:rPr>
              <a:t>128 </a:t>
            </a:r>
            <a:r>
              <a:rPr kumimoji="1" lang="zh-CN" altLang="en-US">
                <a:solidFill>
                  <a:srgbClr val="333399"/>
                </a:solidFill>
                <a:ea typeface="黑体" panose="02010609060101010101" pitchFamily="49" charset="-122"/>
              </a:rPr>
              <a:t>位）</a:t>
            </a:r>
          </a:p>
        </p:txBody>
      </p:sp>
      <p:sp>
        <p:nvSpPr>
          <p:cNvPr id="644126" name="Rectangle 30"/>
          <p:cNvSpPr>
            <a:spLocks noChangeArrowheads="1"/>
          </p:cNvSpPr>
          <p:nvPr/>
        </p:nvSpPr>
        <p:spPr bwMode="auto">
          <a:xfrm>
            <a:off x="4067175" y="3922713"/>
            <a:ext cx="143668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a:t>
            </a:r>
            <a:r>
              <a:rPr kumimoji="1" lang="en-US" altLang="zh-CN" sz="2000">
                <a:solidFill>
                  <a:srgbClr val="333399"/>
                </a:solidFill>
                <a:ea typeface="黑体" panose="02010609060101010101" pitchFamily="49" charset="-122"/>
              </a:rPr>
              <a:t>128 </a:t>
            </a:r>
            <a:r>
              <a:rPr kumimoji="1" lang="zh-CN" altLang="en-US" sz="2000">
                <a:solidFill>
                  <a:srgbClr val="333399"/>
                </a:solidFill>
                <a:ea typeface="黑体" panose="02010609060101010101" pitchFamily="49" charset="-122"/>
              </a:rPr>
              <a:t>位）</a:t>
            </a:r>
          </a:p>
        </p:txBody>
      </p:sp>
      <p:sp>
        <p:nvSpPr>
          <p:cNvPr id="644127" name="Rectangle 31"/>
          <p:cNvSpPr>
            <a:spLocks noChangeArrowheads="1"/>
          </p:cNvSpPr>
          <p:nvPr/>
        </p:nvSpPr>
        <p:spPr bwMode="auto">
          <a:xfrm>
            <a:off x="1901825" y="1066800"/>
            <a:ext cx="24050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有  效  载  荷  长  度</a:t>
            </a:r>
          </a:p>
        </p:txBody>
      </p:sp>
      <p:sp>
        <p:nvSpPr>
          <p:cNvPr id="644128" name="Rectangle 32"/>
          <p:cNvSpPr>
            <a:spLocks noChangeArrowheads="1"/>
          </p:cNvSpPr>
          <p:nvPr/>
        </p:nvSpPr>
        <p:spPr bwMode="auto">
          <a:xfrm>
            <a:off x="6948488" y="1085850"/>
            <a:ext cx="1406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跳 数 限 制</a:t>
            </a:r>
          </a:p>
        </p:txBody>
      </p:sp>
      <p:sp>
        <p:nvSpPr>
          <p:cNvPr id="644129" name="Line 33"/>
          <p:cNvSpPr>
            <a:spLocks noChangeShapeType="1"/>
          </p:cNvSpPr>
          <p:nvPr/>
        </p:nvSpPr>
        <p:spPr bwMode="auto">
          <a:xfrm>
            <a:off x="3911600" y="660400"/>
            <a:ext cx="6350" cy="382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4130" name="Rectangle 34"/>
          <p:cNvSpPr>
            <a:spLocks noChangeArrowheads="1"/>
          </p:cNvSpPr>
          <p:nvPr/>
        </p:nvSpPr>
        <p:spPr bwMode="auto">
          <a:xfrm>
            <a:off x="6559550" y="271463"/>
            <a:ext cx="4635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24</a:t>
            </a:r>
          </a:p>
        </p:txBody>
      </p:sp>
      <p:sp>
        <p:nvSpPr>
          <p:cNvPr id="644131" name="AutoShape 35"/>
          <p:cNvSpPr>
            <a:spLocks/>
          </p:cNvSpPr>
          <p:nvPr/>
        </p:nvSpPr>
        <p:spPr bwMode="auto">
          <a:xfrm>
            <a:off x="881063" y="693738"/>
            <a:ext cx="228600" cy="4162425"/>
          </a:xfrm>
          <a:prstGeom prst="leftBrace">
            <a:avLst>
              <a:gd name="adj1" fmla="val 151736"/>
              <a:gd name="adj2" fmla="val 50000"/>
            </a:avLst>
          </a:prstGeom>
          <a:noFill/>
          <a:ln w="1270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4132" name="Rectangle 36"/>
          <p:cNvSpPr>
            <a:spLocks noChangeArrowheads="1"/>
          </p:cNvSpPr>
          <p:nvPr/>
        </p:nvSpPr>
        <p:spPr bwMode="auto">
          <a:xfrm>
            <a:off x="220663" y="1585913"/>
            <a:ext cx="703262" cy="252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2000">
                <a:solidFill>
                  <a:srgbClr val="333399"/>
                </a:solidFill>
                <a:ea typeface="黑体" panose="02010609060101010101" pitchFamily="49" charset="-122"/>
              </a:rPr>
              <a:t>IPv6</a:t>
            </a:r>
          </a:p>
          <a:p>
            <a:pPr algn="ctr" eaLnBrk="0" hangingPunct="0"/>
            <a:r>
              <a:rPr kumimoji="1" lang="zh-CN" altLang="en-US" sz="2000">
                <a:solidFill>
                  <a:srgbClr val="333399"/>
                </a:solidFill>
                <a:ea typeface="黑体" panose="02010609060101010101" pitchFamily="49" charset="-122"/>
              </a:rPr>
              <a:t>的</a:t>
            </a:r>
          </a:p>
          <a:p>
            <a:pPr algn="ctr" eaLnBrk="0" hangingPunct="0"/>
            <a:r>
              <a:rPr kumimoji="1" lang="zh-CN" altLang="en-US" sz="2000">
                <a:solidFill>
                  <a:srgbClr val="333399"/>
                </a:solidFill>
                <a:ea typeface="黑体" panose="02010609060101010101" pitchFamily="49" charset="-122"/>
              </a:rPr>
              <a:t>基</a:t>
            </a:r>
          </a:p>
          <a:p>
            <a:pPr algn="ctr" eaLnBrk="0" hangingPunct="0"/>
            <a:r>
              <a:rPr kumimoji="1" lang="zh-CN" altLang="en-US" sz="2000">
                <a:solidFill>
                  <a:srgbClr val="333399"/>
                </a:solidFill>
                <a:ea typeface="黑体" panose="02010609060101010101" pitchFamily="49" charset="-122"/>
              </a:rPr>
              <a:t>本</a:t>
            </a:r>
          </a:p>
          <a:p>
            <a:pPr algn="ctr" eaLnBrk="0" hangingPunct="0"/>
            <a:r>
              <a:rPr kumimoji="1" lang="zh-CN" altLang="en-US" sz="2000">
                <a:solidFill>
                  <a:srgbClr val="333399"/>
                </a:solidFill>
                <a:ea typeface="黑体" panose="02010609060101010101" pitchFamily="49" charset="-122"/>
              </a:rPr>
              <a:t>首</a:t>
            </a:r>
          </a:p>
          <a:p>
            <a:pPr algn="ctr" eaLnBrk="0" hangingPunct="0"/>
            <a:r>
              <a:rPr kumimoji="1" lang="zh-CN" altLang="en-US" sz="2000">
                <a:solidFill>
                  <a:srgbClr val="333399"/>
                </a:solidFill>
                <a:ea typeface="黑体" panose="02010609060101010101" pitchFamily="49" charset="-122"/>
              </a:rPr>
              <a:t>部</a:t>
            </a:r>
          </a:p>
          <a:p>
            <a:pPr algn="ctr" eaLnBrk="0" hangingPunct="0"/>
            <a:r>
              <a:rPr kumimoji="1" lang="en-US" altLang="zh-CN" sz="2000">
                <a:solidFill>
                  <a:srgbClr val="333399"/>
                </a:solidFill>
                <a:ea typeface="黑体" panose="02010609060101010101" pitchFamily="49" charset="-122"/>
              </a:rPr>
              <a:t>40 B</a:t>
            </a:r>
          </a:p>
          <a:p>
            <a:pPr algn="ctr" eaLnBrk="0" hangingPunct="0"/>
            <a:endParaRPr kumimoji="1" lang="en-US" altLang="zh-CN" sz="2000">
              <a:solidFill>
                <a:srgbClr val="333399"/>
              </a:solidFill>
              <a:ea typeface="黑体" panose="02010609060101010101" pitchFamily="49" charset="-122"/>
            </a:endParaRPr>
          </a:p>
        </p:txBody>
      </p:sp>
      <p:sp>
        <p:nvSpPr>
          <p:cNvPr id="644133" name="Rectangle 37"/>
          <p:cNvSpPr>
            <a:spLocks noChangeArrowheads="1"/>
          </p:cNvSpPr>
          <p:nvPr/>
        </p:nvSpPr>
        <p:spPr bwMode="auto">
          <a:xfrm>
            <a:off x="1189038" y="1497013"/>
            <a:ext cx="7313612" cy="16573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4134" name="Text Box 38"/>
          <p:cNvSpPr txBox="1">
            <a:spLocks noChangeArrowheads="1"/>
          </p:cNvSpPr>
          <p:nvPr/>
        </p:nvSpPr>
        <p:spPr bwMode="auto">
          <a:xfrm>
            <a:off x="393700" y="5049838"/>
            <a:ext cx="8642350" cy="39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lang="zh-CN" altLang="en-US" sz="2000" dirty="0">
                <a:solidFill>
                  <a:srgbClr val="333399"/>
                </a:solidFill>
                <a:latin typeface="Arial" panose="020B0604020202020204" pitchFamily="34" charset="0"/>
              </a:rPr>
              <a:t>源地址</a:t>
            </a:r>
            <a:r>
              <a:rPr lang="en-US" altLang="zh-CN" sz="2000" dirty="0">
                <a:solidFill>
                  <a:srgbClr val="333399"/>
                </a:solidFill>
                <a:latin typeface="Arial" panose="020B0604020202020204" pitchFamily="34" charset="0"/>
              </a:rPr>
              <a:t>—— 128 </a:t>
            </a:r>
            <a:r>
              <a:rPr lang="zh-CN" altLang="en-US" sz="2000" dirty="0">
                <a:solidFill>
                  <a:srgbClr val="333399"/>
                </a:solidFill>
                <a:latin typeface="Arial" panose="020B0604020202020204" pitchFamily="34" charset="0"/>
              </a:rPr>
              <a:t>位。是数据报的发送站的 </a:t>
            </a:r>
            <a:r>
              <a:rPr lang="en-US" altLang="zh-CN" sz="2000" dirty="0">
                <a:solidFill>
                  <a:srgbClr val="333399"/>
                </a:solidFill>
                <a:latin typeface="Arial" panose="020B0604020202020204" pitchFamily="34" charset="0"/>
              </a:rPr>
              <a:t>IP </a:t>
            </a:r>
            <a:r>
              <a:rPr lang="zh-CN" altLang="en-US" sz="2000" dirty="0">
                <a:solidFill>
                  <a:srgbClr val="333399"/>
                </a:solidFill>
                <a:latin typeface="Arial" panose="020B0604020202020204" pitchFamily="34" charset="0"/>
              </a:rPr>
              <a:t>地址。 </a:t>
            </a:r>
          </a:p>
        </p:txBody>
      </p:sp>
    </p:spTree>
    <p:extLst>
      <p:ext uri="{BB962C8B-B14F-4D97-AF65-F5344CB8AC3E}">
        <p14:creationId xmlns:p14="http://schemas.microsoft.com/office/powerpoint/2010/main" val="115690891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413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413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33" grpId="0" animBg="1"/>
      <p:bldP spid="644133"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1185863" y="636588"/>
            <a:ext cx="7289800" cy="4208462"/>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anchor="ctr"/>
          <a:lstStyle/>
          <a:p>
            <a:endParaRPr lang="zh-CN" altLang="en-US"/>
          </a:p>
        </p:txBody>
      </p:sp>
      <p:sp>
        <p:nvSpPr>
          <p:cNvPr id="40" name="Line 3"/>
          <p:cNvSpPr>
            <a:spLocks noChangeShapeType="1"/>
          </p:cNvSpPr>
          <p:nvPr/>
        </p:nvSpPr>
        <p:spPr bwMode="auto">
          <a:xfrm>
            <a:off x="1193800" y="1046163"/>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4"/>
          <p:cNvSpPr>
            <a:spLocks noChangeShapeType="1"/>
          </p:cNvSpPr>
          <p:nvPr/>
        </p:nvSpPr>
        <p:spPr bwMode="auto">
          <a:xfrm>
            <a:off x="2093913" y="66675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5"/>
          <p:cNvSpPr>
            <a:spLocks noChangeShapeType="1"/>
          </p:cNvSpPr>
          <p:nvPr/>
        </p:nvSpPr>
        <p:spPr bwMode="auto">
          <a:xfrm>
            <a:off x="4833938" y="1046163"/>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Rectangle 6"/>
          <p:cNvSpPr>
            <a:spLocks noChangeArrowheads="1"/>
          </p:cNvSpPr>
          <p:nvPr/>
        </p:nvSpPr>
        <p:spPr bwMode="auto">
          <a:xfrm>
            <a:off x="1109663" y="276225"/>
            <a:ext cx="322262"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0</a:t>
            </a:r>
          </a:p>
        </p:txBody>
      </p:sp>
      <p:sp>
        <p:nvSpPr>
          <p:cNvPr id="44" name="Rectangle 7"/>
          <p:cNvSpPr>
            <a:spLocks noChangeArrowheads="1"/>
          </p:cNvSpPr>
          <p:nvPr/>
        </p:nvSpPr>
        <p:spPr bwMode="auto">
          <a:xfrm>
            <a:off x="2012950" y="276225"/>
            <a:ext cx="322263"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4</a:t>
            </a:r>
          </a:p>
        </p:txBody>
      </p:sp>
      <p:sp>
        <p:nvSpPr>
          <p:cNvPr id="45" name="Rectangle 8"/>
          <p:cNvSpPr>
            <a:spLocks noChangeArrowheads="1"/>
          </p:cNvSpPr>
          <p:nvPr/>
        </p:nvSpPr>
        <p:spPr bwMode="auto">
          <a:xfrm>
            <a:off x="4743450" y="276225"/>
            <a:ext cx="46355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16</a:t>
            </a:r>
          </a:p>
        </p:txBody>
      </p:sp>
      <p:sp>
        <p:nvSpPr>
          <p:cNvPr id="46" name="Rectangle 9"/>
          <p:cNvSpPr>
            <a:spLocks noChangeArrowheads="1"/>
          </p:cNvSpPr>
          <p:nvPr/>
        </p:nvSpPr>
        <p:spPr bwMode="auto">
          <a:xfrm>
            <a:off x="8140700" y="276225"/>
            <a:ext cx="46355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31</a:t>
            </a:r>
          </a:p>
        </p:txBody>
      </p:sp>
      <p:sp>
        <p:nvSpPr>
          <p:cNvPr id="47" name="Rectangle 10"/>
          <p:cNvSpPr>
            <a:spLocks noChangeArrowheads="1"/>
          </p:cNvSpPr>
          <p:nvPr/>
        </p:nvSpPr>
        <p:spPr bwMode="auto">
          <a:xfrm>
            <a:off x="1304925" y="681038"/>
            <a:ext cx="758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版 本</a:t>
            </a:r>
          </a:p>
        </p:txBody>
      </p:sp>
      <p:sp>
        <p:nvSpPr>
          <p:cNvPr id="48" name="Rectangle 11"/>
          <p:cNvSpPr>
            <a:spLocks noChangeArrowheads="1"/>
          </p:cNvSpPr>
          <p:nvPr/>
        </p:nvSpPr>
        <p:spPr bwMode="auto">
          <a:xfrm>
            <a:off x="492125" y="276225"/>
            <a:ext cx="434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位</a:t>
            </a:r>
          </a:p>
        </p:txBody>
      </p:sp>
      <p:sp>
        <p:nvSpPr>
          <p:cNvPr id="49" name="Line 12"/>
          <p:cNvSpPr>
            <a:spLocks noChangeShapeType="1"/>
          </p:cNvSpPr>
          <p:nvPr/>
        </p:nvSpPr>
        <p:spPr bwMode="auto">
          <a:xfrm>
            <a:off x="1185863" y="1468438"/>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3"/>
          <p:cNvSpPr>
            <a:spLocks noChangeShapeType="1"/>
          </p:cNvSpPr>
          <p:nvPr/>
        </p:nvSpPr>
        <p:spPr bwMode="auto">
          <a:xfrm>
            <a:off x="1187450" y="1890713"/>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4"/>
          <p:cNvSpPr>
            <a:spLocks noChangeShapeType="1"/>
          </p:cNvSpPr>
          <p:nvPr/>
        </p:nvSpPr>
        <p:spPr bwMode="auto">
          <a:xfrm>
            <a:off x="1187450" y="2314575"/>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5"/>
          <p:cNvSpPr>
            <a:spLocks noChangeShapeType="1"/>
          </p:cNvSpPr>
          <p:nvPr/>
        </p:nvSpPr>
        <p:spPr bwMode="auto">
          <a:xfrm>
            <a:off x="1187450" y="2738438"/>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6"/>
          <p:cNvSpPr>
            <a:spLocks noChangeShapeType="1"/>
          </p:cNvSpPr>
          <p:nvPr/>
        </p:nvSpPr>
        <p:spPr bwMode="auto">
          <a:xfrm>
            <a:off x="1187450" y="3162300"/>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7"/>
          <p:cNvSpPr>
            <a:spLocks noChangeShapeType="1"/>
          </p:cNvSpPr>
          <p:nvPr/>
        </p:nvSpPr>
        <p:spPr bwMode="auto">
          <a:xfrm>
            <a:off x="1187450" y="3584575"/>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18"/>
          <p:cNvSpPr>
            <a:spLocks noChangeShapeType="1"/>
          </p:cNvSpPr>
          <p:nvPr/>
        </p:nvSpPr>
        <p:spPr bwMode="auto">
          <a:xfrm>
            <a:off x="1187450" y="4008438"/>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19"/>
          <p:cNvSpPr>
            <a:spLocks noChangeShapeType="1"/>
          </p:cNvSpPr>
          <p:nvPr/>
        </p:nvSpPr>
        <p:spPr bwMode="auto">
          <a:xfrm>
            <a:off x="1187450" y="4430713"/>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20"/>
          <p:cNvSpPr>
            <a:spLocks noChangeArrowheads="1"/>
          </p:cNvSpPr>
          <p:nvPr/>
        </p:nvSpPr>
        <p:spPr bwMode="auto">
          <a:xfrm>
            <a:off x="1412875" y="3443288"/>
            <a:ext cx="6850063" cy="1128712"/>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21"/>
          <p:cNvSpPr>
            <a:spLocks noChangeArrowheads="1"/>
          </p:cNvSpPr>
          <p:nvPr/>
        </p:nvSpPr>
        <p:spPr bwMode="auto">
          <a:xfrm>
            <a:off x="1412875" y="1749425"/>
            <a:ext cx="6850063" cy="113030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22"/>
          <p:cNvSpPr>
            <a:spLocks noChangeArrowheads="1"/>
          </p:cNvSpPr>
          <p:nvPr/>
        </p:nvSpPr>
        <p:spPr bwMode="auto">
          <a:xfrm>
            <a:off x="3605213" y="3517900"/>
            <a:ext cx="248920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a:solidFill>
                  <a:srgbClr val="333399"/>
                </a:solidFill>
                <a:ea typeface="黑体" panose="02010609060101010101" pitchFamily="49" charset="-122"/>
              </a:rPr>
              <a:t>目   的</a:t>
            </a:r>
            <a:r>
              <a:rPr kumimoji="1" lang="zh-CN" altLang="en-US" b="1">
                <a:solidFill>
                  <a:srgbClr val="333399"/>
                </a:solidFill>
                <a:ea typeface="黑体" panose="02010609060101010101" pitchFamily="49" charset="-122"/>
              </a:rPr>
              <a:t> </a:t>
            </a:r>
            <a:r>
              <a:rPr kumimoji="1" lang="zh-CN" altLang="en-US">
                <a:solidFill>
                  <a:srgbClr val="333399"/>
                </a:solidFill>
                <a:ea typeface="黑体" panose="02010609060101010101" pitchFamily="49" charset="-122"/>
              </a:rPr>
              <a:t>  地   址</a:t>
            </a:r>
          </a:p>
        </p:txBody>
      </p:sp>
      <p:sp>
        <p:nvSpPr>
          <p:cNvPr id="60" name="Rectangle 23"/>
          <p:cNvSpPr>
            <a:spLocks noChangeArrowheads="1"/>
          </p:cNvSpPr>
          <p:nvPr/>
        </p:nvSpPr>
        <p:spPr bwMode="auto">
          <a:xfrm>
            <a:off x="4116388" y="1860550"/>
            <a:ext cx="13620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源   地   址</a:t>
            </a:r>
          </a:p>
        </p:txBody>
      </p:sp>
      <p:sp>
        <p:nvSpPr>
          <p:cNvPr id="61" name="Line 24"/>
          <p:cNvSpPr>
            <a:spLocks noChangeShapeType="1"/>
          </p:cNvSpPr>
          <p:nvPr/>
        </p:nvSpPr>
        <p:spPr bwMode="auto">
          <a:xfrm>
            <a:off x="6664325" y="1046163"/>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Rectangle 25"/>
          <p:cNvSpPr>
            <a:spLocks noChangeArrowheads="1"/>
          </p:cNvSpPr>
          <p:nvPr/>
        </p:nvSpPr>
        <p:spPr bwMode="auto">
          <a:xfrm>
            <a:off x="4902200" y="1079500"/>
            <a:ext cx="17319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下 一 个 首 部</a:t>
            </a:r>
          </a:p>
        </p:txBody>
      </p:sp>
      <p:sp>
        <p:nvSpPr>
          <p:cNvPr id="63" name="Rectangle 26"/>
          <p:cNvSpPr>
            <a:spLocks noChangeArrowheads="1"/>
          </p:cNvSpPr>
          <p:nvPr/>
        </p:nvSpPr>
        <p:spPr bwMode="auto">
          <a:xfrm>
            <a:off x="5173663" y="681038"/>
            <a:ext cx="16414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流     标     号</a:t>
            </a:r>
          </a:p>
        </p:txBody>
      </p:sp>
      <p:sp>
        <p:nvSpPr>
          <p:cNvPr id="64" name="Rectangle 27"/>
          <p:cNvSpPr>
            <a:spLocks noChangeArrowheads="1"/>
          </p:cNvSpPr>
          <p:nvPr/>
        </p:nvSpPr>
        <p:spPr bwMode="auto">
          <a:xfrm>
            <a:off x="3773488" y="276225"/>
            <a:ext cx="461962"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12</a:t>
            </a:r>
          </a:p>
        </p:txBody>
      </p:sp>
      <p:sp>
        <p:nvSpPr>
          <p:cNvPr id="65" name="Rectangle 28"/>
          <p:cNvSpPr>
            <a:spLocks noChangeArrowheads="1"/>
          </p:cNvSpPr>
          <p:nvPr/>
        </p:nvSpPr>
        <p:spPr bwMode="auto">
          <a:xfrm>
            <a:off x="2362200" y="681038"/>
            <a:ext cx="1406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通 信 量 类</a:t>
            </a:r>
          </a:p>
        </p:txBody>
      </p:sp>
      <p:sp>
        <p:nvSpPr>
          <p:cNvPr id="66" name="Rectangle 29"/>
          <p:cNvSpPr>
            <a:spLocks noChangeArrowheads="1"/>
          </p:cNvSpPr>
          <p:nvPr/>
        </p:nvSpPr>
        <p:spPr bwMode="auto">
          <a:xfrm>
            <a:off x="4110038" y="2297113"/>
            <a:ext cx="14366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a:t>
            </a:r>
            <a:r>
              <a:rPr kumimoji="1" lang="en-US" altLang="zh-CN" sz="2000">
                <a:solidFill>
                  <a:srgbClr val="333399"/>
                </a:solidFill>
                <a:ea typeface="黑体" panose="02010609060101010101" pitchFamily="49" charset="-122"/>
              </a:rPr>
              <a:t>128 </a:t>
            </a:r>
            <a:r>
              <a:rPr kumimoji="1" lang="zh-CN" altLang="en-US" sz="2000">
                <a:solidFill>
                  <a:srgbClr val="333399"/>
                </a:solidFill>
                <a:ea typeface="黑体" panose="02010609060101010101" pitchFamily="49" charset="-122"/>
              </a:rPr>
              <a:t>位）</a:t>
            </a:r>
          </a:p>
        </p:txBody>
      </p:sp>
      <p:sp>
        <p:nvSpPr>
          <p:cNvPr id="67" name="Rectangle 30"/>
          <p:cNvSpPr>
            <a:spLocks noChangeArrowheads="1"/>
          </p:cNvSpPr>
          <p:nvPr/>
        </p:nvSpPr>
        <p:spPr bwMode="auto">
          <a:xfrm>
            <a:off x="3894138" y="3927475"/>
            <a:ext cx="194151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a:solidFill>
                  <a:srgbClr val="333399"/>
                </a:solidFill>
                <a:ea typeface="黑体" panose="02010609060101010101" pitchFamily="49" charset="-122"/>
              </a:rPr>
              <a:t>（</a:t>
            </a:r>
            <a:r>
              <a:rPr kumimoji="1" lang="en-US" altLang="zh-CN">
                <a:solidFill>
                  <a:srgbClr val="333399"/>
                </a:solidFill>
                <a:ea typeface="黑体" panose="02010609060101010101" pitchFamily="49" charset="-122"/>
              </a:rPr>
              <a:t>128 </a:t>
            </a:r>
            <a:r>
              <a:rPr kumimoji="1" lang="zh-CN" altLang="en-US">
                <a:solidFill>
                  <a:srgbClr val="333399"/>
                </a:solidFill>
                <a:ea typeface="黑体" panose="02010609060101010101" pitchFamily="49" charset="-122"/>
              </a:rPr>
              <a:t>位）</a:t>
            </a:r>
          </a:p>
        </p:txBody>
      </p:sp>
      <p:sp>
        <p:nvSpPr>
          <p:cNvPr id="68" name="Rectangle 31"/>
          <p:cNvSpPr>
            <a:spLocks noChangeArrowheads="1"/>
          </p:cNvSpPr>
          <p:nvPr/>
        </p:nvSpPr>
        <p:spPr bwMode="auto">
          <a:xfrm>
            <a:off x="1901825" y="1071563"/>
            <a:ext cx="24050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有  效  载  荷  长  度</a:t>
            </a:r>
          </a:p>
        </p:txBody>
      </p:sp>
      <p:sp>
        <p:nvSpPr>
          <p:cNvPr id="69" name="Rectangle 32"/>
          <p:cNvSpPr>
            <a:spLocks noChangeArrowheads="1"/>
          </p:cNvSpPr>
          <p:nvPr/>
        </p:nvSpPr>
        <p:spPr bwMode="auto">
          <a:xfrm>
            <a:off x="6948488" y="1090613"/>
            <a:ext cx="1406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跳 数 限 制</a:t>
            </a:r>
          </a:p>
        </p:txBody>
      </p:sp>
      <p:sp>
        <p:nvSpPr>
          <p:cNvPr id="70" name="Line 33"/>
          <p:cNvSpPr>
            <a:spLocks noChangeShapeType="1"/>
          </p:cNvSpPr>
          <p:nvPr/>
        </p:nvSpPr>
        <p:spPr bwMode="auto">
          <a:xfrm>
            <a:off x="3911600" y="665163"/>
            <a:ext cx="6350" cy="382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Rectangle 34"/>
          <p:cNvSpPr>
            <a:spLocks noChangeArrowheads="1"/>
          </p:cNvSpPr>
          <p:nvPr/>
        </p:nvSpPr>
        <p:spPr bwMode="auto">
          <a:xfrm>
            <a:off x="6559550" y="276225"/>
            <a:ext cx="46355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24</a:t>
            </a:r>
          </a:p>
        </p:txBody>
      </p:sp>
      <p:sp>
        <p:nvSpPr>
          <p:cNvPr id="72" name="AutoShape 35"/>
          <p:cNvSpPr>
            <a:spLocks/>
          </p:cNvSpPr>
          <p:nvPr/>
        </p:nvSpPr>
        <p:spPr bwMode="auto">
          <a:xfrm>
            <a:off x="881063" y="698500"/>
            <a:ext cx="228600" cy="4162425"/>
          </a:xfrm>
          <a:prstGeom prst="leftBrace">
            <a:avLst>
              <a:gd name="adj1" fmla="val 151736"/>
              <a:gd name="adj2" fmla="val 50000"/>
            </a:avLst>
          </a:prstGeom>
          <a:noFill/>
          <a:ln w="1270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Rectangle 36"/>
          <p:cNvSpPr>
            <a:spLocks noChangeArrowheads="1"/>
          </p:cNvSpPr>
          <p:nvPr/>
        </p:nvSpPr>
        <p:spPr bwMode="auto">
          <a:xfrm>
            <a:off x="220663" y="1590675"/>
            <a:ext cx="703262" cy="252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2000">
                <a:solidFill>
                  <a:srgbClr val="333399"/>
                </a:solidFill>
                <a:ea typeface="黑体" panose="02010609060101010101" pitchFamily="49" charset="-122"/>
              </a:rPr>
              <a:t>IPv6</a:t>
            </a:r>
          </a:p>
          <a:p>
            <a:pPr algn="ctr" eaLnBrk="0" hangingPunct="0"/>
            <a:r>
              <a:rPr kumimoji="1" lang="zh-CN" altLang="en-US" sz="2000">
                <a:solidFill>
                  <a:srgbClr val="333399"/>
                </a:solidFill>
                <a:ea typeface="黑体" panose="02010609060101010101" pitchFamily="49" charset="-122"/>
              </a:rPr>
              <a:t>的</a:t>
            </a:r>
          </a:p>
          <a:p>
            <a:pPr algn="ctr" eaLnBrk="0" hangingPunct="0"/>
            <a:r>
              <a:rPr kumimoji="1" lang="zh-CN" altLang="en-US" sz="2000">
                <a:solidFill>
                  <a:srgbClr val="333399"/>
                </a:solidFill>
                <a:ea typeface="黑体" panose="02010609060101010101" pitchFamily="49" charset="-122"/>
              </a:rPr>
              <a:t>基</a:t>
            </a:r>
          </a:p>
          <a:p>
            <a:pPr algn="ctr" eaLnBrk="0" hangingPunct="0"/>
            <a:r>
              <a:rPr kumimoji="1" lang="zh-CN" altLang="en-US" sz="2000">
                <a:solidFill>
                  <a:srgbClr val="333399"/>
                </a:solidFill>
                <a:ea typeface="黑体" panose="02010609060101010101" pitchFamily="49" charset="-122"/>
              </a:rPr>
              <a:t>本</a:t>
            </a:r>
          </a:p>
          <a:p>
            <a:pPr algn="ctr" eaLnBrk="0" hangingPunct="0"/>
            <a:r>
              <a:rPr kumimoji="1" lang="zh-CN" altLang="en-US" sz="2000">
                <a:solidFill>
                  <a:srgbClr val="333399"/>
                </a:solidFill>
                <a:ea typeface="黑体" panose="02010609060101010101" pitchFamily="49" charset="-122"/>
              </a:rPr>
              <a:t>首</a:t>
            </a:r>
          </a:p>
          <a:p>
            <a:pPr algn="ctr" eaLnBrk="0" hangingPunct="0"/>
            <a:r>
              <a:rPr kumimoji="1" lang="zh-CN" altLang="en-US" sz="2000">
                <a:solidFill>
                  <a:srgbClr val="333399"/>
                </a:solidFill>
                <a:ea typeface="黑体" panose="02010609060101010101" pitchFamily="49" charset="-122"/>
              </a:rPr>
              <a:t>部</a:t>
            </a:r>
          </a:p>
          <a:p>
            <a:pPr algn="ctr" eaLnBrk="0" hangingPunct="0"/>
            <a:r>
              <a:rPr kumimoji="1" lang="en-US" altLang="zh-CN" sz="2000">
                <a:solidFill>
                  <a:srgbClr val="333399"/>
                </a:solidFill>
                <a:ea typeface="黑体" panose="02010609060101010101" pitchFamily="49" charset="-122"/>
              </a:rPr>
              <a:t>40 B</a:t>
            </a:r>
          </a:p>
          <a:p>
            <a:pPr algn="ctr" eaLnBrk="0" hangingPunct="0"/>
            <a:endParaRPr kumimoji="1" lang="en-US" altLang="zh-CN" sz="2000">
              <a:solidFill>
                <a:srgbClr val="333399"/>
              </a:solidFill>
              <a:ea typeface="黑体" panose="02010609060101010101" pitchFamily="49" charset="-122"/>
            </a:endParaRPr>
          </a:p>
        </p:txBody>
      </p:sp>
      <p:sp>
        <p:nvSpPr>
          <p:cNvPr id="74" name="Rectangle 37"/>
          <p:cNvSpPr>
            <a:spLocks noChangeArrowheads="1"/>
          </p:cNvSpPr>
          <p:nvPr/>
        </p:nvSpPr>
        <p:spPr bwMode="auto">
          <a:xfrm>
            <a:off x="1189038" y="3157538"/>
            <a:ext cx="7313612" cy="1711325"/>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Text Box 38"/>
          <p:cNvSpPr txBox="1">
            <a:spLocks noChangeArrowheads="1"/>
          </p:cNvSpPr>
          <p:nvPr/>
        </p:nvSpPr>
        <p:spPr bwMode="auto">
          <a:xfrm>
            <a:off x="393700" y="5049838"/>
            <a:ext cx="8642350" cy="39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lang="zh-CN" altLang="en-US" sz="2000" dirty="0">
                <a:solidFill>
                  <a:srgbClr val="333399"/>
                </a:solidFill>
                <a:latin typeface="Arial" panose="020B0604020202020204" pitchFamily="34" charset="0"/>
              </a:rPr>
              <a:t>目的地址</a:t>
            </a:r>
            <a:r>
              <a:rPr lang="en-US" altLang="zh-CN" sz="2000" dirty="0">
                <a:solidFill>
                  <a:srgbClr val="333399"/>
                </a:solidFill>
                <a:latin typeface="Arial" panose="020B0604020202020204" pitchFamily="34" charset="0"/>
              </a:rPr>
              <a:t>—— 128 </a:t>
            </a:r>
            <a:r>
              <a:rPr lang="zh-CN" altLang="en-US" sz="2000" dirty="0">
                <a:solidFill>
                  <a:srgbClr val="333399"/>
                </a:solidFill>
                <a:latin typeface="Arial" panose="020B0604020202020204" pitchFamily="34" charset="0"/>
              </a:rPr>
              <a:t>位。是数据报的接收站的 </a:t>
            </a:r>
            <a:r>
              <a:rPr lang="en-US" altLang="zh-CN" sz="2000" dirty="0">
                <a:solidFill>
                  <a:srgbClr val="333399"/>
                </a:solidFill>
                <a:latin typeface="Arial" panose="020B0604020202020204" pitchFamily="34" charset="0"/>
              </a:rPr>
              <a:t>IP </a:t>
            </a:r>
            <a:r>
              <a:rPr lang="zh-CN" altLang="en-US" sz="2000" dirty="0">
                <a:solidFill>
                  <a:srgbClr val="333399"/>
                </a:solidFill>
                <a:latin typeface="Arial" panose="020B0604020202020204" pitchFamily="34" charset="0"/>
              </a:rPr>
              <a:t>地址。 </a:t>
            </a:r>
          </a:p>
        </p:txBody>
      </p:sp>
    </p:spTree>
    <p:extLst>
      <p:ext uri="{BB962C8B-B14F-4D97-AF65-F5344CB8AC3E}">
        <p14:creationId xmlns:p14="http://schemas.microsoft.com/office/powerpoint/2010/main" val="115726831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7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4"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a:xfrm>
            <a:off x="574675" y="304801"/>
            <a:ext cx="8001000" cy="1179984"/>
          </a:xfrm>
        </p:spPr>
        <p:txBody>
          <a:bodyPr/>
          <a:lstStyle/>
          <a:p>
            <a:r>
              <a:rPr lang="en-US" altLang="zh-CN" sz="4000" dirty="0" smtClean="0"/>
              <a:t>IPv6</a:t>
            </a:r>
            <a:r>
              <a:rPr lang="zh-CN" altLang="en-US" sz="4000" dirty="0" smtClean="0"/>
              <a:t>扩展</a:t>
            </a:r>
            <a:r>
              <a:rPr lang="zh-CN" altLang="en-US" sz="4000" dirty="0"/>
              <a:t>首部及下一个首部字段</a:t>
            </a:r>
            <a:r>
              <a:rPr lang="zh-CN" altLang="en-US" dirty="0"/>
              <a:t> </a:t>
            </a:r>
          </a:p>
        </p:txBody>
      </p:sp>
      <p:sp>
        <p:nvSpPr>
          <p:cNvPr id="646147" name="Rectangle 3"/>
          <p:cNvSpPr>
            <a:spLocks noGrp="1" noChangeArrowheads="1"/>
          </p:cNvSpPr>
          <p:nvPr>
            <p:ph type="body" idx="1"/>
          </p:nvPr>
        </p:nvSpPr>
        <p:spPr>
          <a:xfrm>
            <a:off x="251520" y="1906588"/>
            <a:ext cx="8712968" cy="4114800"/>
          </a:xfrm>
        </p:spPr>
        <p:txBody>
          <a:bodyPr/>
          <a:lstStyle/>
          <a:p>
            <a:r>
              <a:rPr lang="en-US" altLang="zh-CN" dirty="0"/>
              <a:t>IPv6 </a:t>
            </a:r>
            <a:r>
              <a:rPr lang="zh-CN" altLang="en-US" dirty="0"/>
              <a:t>把原来 </a:t>
            </a:r>
            <a:r>
              <a:rPr lang="en-US" altLang="zh-CN" dirty="0"/>
              <a:t>IPv4 </a:t>
            </a:r>
            <a:r>
              <a:rPr lang="zh-CN" altLang="en-US" dirty="0"/>
              <a:t>首部中选项的功能都放在</a:t>
            </a:r>
            <a:r>
              <a:rPr lang="zh-CN" altLang="en-US" dirty="0">
                <a:solidFill>
                  <a:schemeClr val="hlink"/>
                </a:solidFill>
              </a:rPr>
              <a:t>扩展首部</a:t>
            </a:r>
            <a:r>
              <a:rPr lang="zh-CN" altLang="en-US" dirty="0"/>
              <a:t>中，并将扩展首部留给路径两端的源站和目的站的主机来</a:t>
            </a:r>
            <a:r>
              <a:rPr lang="zh-CN" altLang="en-US" dirty="0" smtClean="0"/>
              <a:t>处理</a:t>
            </a:r>
            <a:endParaRPr lang="zh-CN" altLang="en-US" dirty="0"/>
          </a:p>
          <a:p>
            <a:r>
              <a:rPr lang="zh-CN" altLang="en-US" dirty="0"/>
              <a:t>数据报途中经过的路由器都不处理这些扩展首部（只有一个首部例外，即逐跳选项扩展首部</a:t>
            </a:r>
            <a:r>
              <a:rPr lang="zh-CN" altLang="en-US" dirty="0" smtClean="0"/>
              <a:t>）</a:t>
            </a:r>
            <a:endParaRPr lang="zh-CN" altLang="en-US" dirty="0"/>
          </a:p>
          <a:p>
            <a:r>
              <a:rPr lang="zh-CN" altLang="en-US" dirty="0" smtClean="0">
                <a:solidFill>
                  <a:schemeClr val="hlink"/>
                </a:solidFill>
              </a:rPr>
              <a:t>极大</a:t>
            </a:r>
            <a:r>
              <a:rPr lang="zh-CN" altLang="en-US" dirty="0">
                <a:solidFill>
                  <a:schemeClr val="hlink"/>
                </a:solidFill>
              </a:rPr>
              <a:t>提高了</a:t>
            </a:r>
            <a:r>
              <a:rPr lang="zh-CN" altLang="en-US" dirty="0" smtClean="0">
                <a:solidFill>
                  <a:schemeClr val="hlink"/>
                </a:solidFill>
              </a:rPr>
              <a:t>路由器处理效率</a:t>
            </a:r>
            <a:r>
              <a:rPr lang="zh-CN" altLang="en-US" dirty="0" smtClean="0"/>
              <a:t> </a:t>
            </a:r>
            <a:endParaRPr lang="zh-CN" altLang="en-US" dirty="0"/>
          </a:p>
        </p:txBody>
      </p:sp>
    </p:spTree>
    <p:extLst>
      <p:ext uri="{BB962C8B-B14F-4D97-AF65-F5344CB8AC3E}">
        <p14:creationId xmlns:p14="http://schemas.microsoft.com/office/powerpoint/2010/main" val="11617524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61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r>
              <a:rPr lang="zh-CN" altLang="en-US" dirty="0"/>
              <a:t>六种扩展首部 </a:t>
            </a:r>
            <a:r>
              <a:rPr lang="zh-CN" altLang="en-US" dirty="0" smtClean="0"/>
              <a:t>（</a:t>
            </a:r>
            <a:r>
              <a:rPr lang="en-US" altLang="zh-CN" dirty="0"/>
              <a:t> RFC 2460 </a:t>
            </a:r>
            <a:r>
              <a:rPr lang="zh-CN" altLang="en-US" dirty="0" smtClean="0"/>
              <a:t>）</a:t>
            </a:r>
            <a:endParaRPr lang="zh-CN" altLang="en-US" dirty="0"/>
          </a:p>
        </p:txBody>
      </p:sp>
      <p:sp>
        <p:nvSpPr>
          <p:cNvPr id="647171" name="Rectangle 3"/>
          <p:cNvSpPr>
            <a:spLocks noGrp="1" noChangeArrowheads="1"/>
          </p:cNvSpPr>
          <p:nvPr>
            <p:ph type="body" idx="1"/>
          </p:nvPr>
        </p:nvSpPr>
        <p:spPr>
          <a:xfrm>
            <a:off x="251521" y="1906588"/>
            <a:ext cx="8563868" cy="4114800"/>
          </a:xfrm>
        </p:spPr>
        <p:txBody>
          <a:bodyPr/>
          <a:lstStyle/>
          <a:p>
            <a:r>
              <a:rPr lang="zh-CN" altLang="en-US" dirty="0"/>
              <a:t>逐跳选项</a:t>
            </a:r>
          </a:p>
          <a:p>
            <a:r>
              <a:rPr lang="zh-CN" altLang="en-US" dirty="0"/>
              <a:t> 路由选择</a:t>
            </a:r>
          </a:p>
          <a:p>
            <a:r>
              <a:rPr lang="zh-CN" altLang="en-US" dirty="0"/>
              <a:t> 分片</a:t>
            </a:r>
          </a:p>
          <a:p>
            <a:r>
              <a:rPr lang="zh-CN" altLang="en-US" dirty="0"/>
              <a:t> 鉴别</a:t>
            </a:r>
          </a:p>
          <a:p>
            <a:r>
              <a:rPr lang="zh-CN" altLang="en-US" dirty="0"/>
              <a:t> 封装安全有效载荷</a:t>
            </a:r>
          </a:p>
          <a:p>
            <a:r>
              <a:rPr lang="zh-CN" altLang="en-US" dirty="0"/>
              <a:t> 目的站选项 </a:t>
            </a:r>
          </a:p>
        </p:txBody>
      </p:sp>
    </p:spTree>
    <p:extLst>
      <p:ext uri="{BB962C8B-B14F-4D97-AF65-F5344CB8AC3E}">
        <p14:creationId xmlns:p14="http://schemas.microsoft.com/office/powerpoint/2010/main" val="1747960638"/>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215" name="Line 23"/>
          <p:cNvSpPr>
            <a:spLocks noChangeShapeType="1"/>
          </p:cNvSpPr>
          <p:nvPr/>
        </p:nvSpPr>
        <p:spPr bwMode="auto">
          <a:xfrm>
            <a:off x="1900238" y="5760864"/>
            <a:ext cx="7123112"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8216" name="Text Box 24"/>
          <p:cNvSpPr txBox="1">
            <a:spLocks noChangeArrowheads="1"/>
          </p:cNvSpPr>
          <p:nvPr/>
        </p:nvSpPr>
        <p:spPr bwMode="auto">
          <a:xfrm>
            <a:off x="4651375" y="5506864"/>
            <a:ext cx="140335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rgbClr val="333399"/>
                </a:solidFill>
                <a:latin typeface="Arial" panose="020B0604020202020204" pitchFamily="34" charset="0"/>
              </a:rPr>
              <a:t>有效载荷</a:t>
            </a:r>
          </a:p>
        </p:txBody>
      </p:sp>
      <p:sp>
        <p:nvSpPr>
          <p:cNvPr id="648211" name="Line 19"/>
          <p:cNvSpPr>
            <a:spLocks noChangeShapeType="1"/>
          </p:cNvSpPr>
          <p:nvPr/>
        </p:nvSpPr>
        <p:spPr bwMode="auto">
          <a:xfrm>
            <a:off x="5094362" y="3316437"/>
            <a:ext cx="3294062"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8212" name="Text Box 20"/>
          <p:cNvSpPr txBox="1">
            <a:spLocks noChangeArrowheads="1"/>
          </p:cNvSpPr>
          <p:nvPr/>
        </p:nvSpPr>
        <p:spPr bwMode="auto">
          <a:xfrm>
            <a:off x="6026224" y="3056087"/>
            <a:ext cx="140335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rgbClr val="333399"/>
                </a:solidFill>
                <a:latin typeface="Arial" panose="020B0604020202020204" pitchFamily="34" charset="0"/>
              </a:rPr>
              <a:t>有效载荷</a:t>
            </a:r>
          </a:p>
        </p:txBody>
      </p:sp>
      <p:sp>
        <p:nvSpPr>
          <p:cNvPr id="648194" name="Rectangle 2"/>
          <p:cNvSpPr>
            <a:spLocks noGrp="1" noChangeArrowheads="1"/>
          </p:cNvSpPr>
          <p:nvPr>
            <p:ph type="title"/>
          </p:nvPr>
        </p:nvSpPr>
        <p:spPr>
          <a:xfrm>
            <a:off x="539552" y="549275"/>
            <a:ext cx="7488436" cy="839788"/>
          </a:xfrm>
        </p:spPr>
        <p:txBody>
          <a:bodyPr/>
          <a:lstStyle/>
          <a:p>
            <a:r>
              <a:rPr lang="en-US" altLang="zh-CN" dirty="0"/>
              <a:t>IPv6 </a:t>
            </a:r>
            <a:r>
              <a:rPr lang="zh-CN" altLang="en-US" dirty="0"/>
              <a:t>的扩展首部 </a:t>
            </a:r>
          </a:p>
        </p:txBody>
      </p:sp>
      <p:sp>
        <p:nvSpPr>
          <p:cNvPr id="648195" name="Rectangle 3"/>
          <p:cNvSpPr>
            <a:spLocks noChangeArrowheads="1"/>
          </p:cNvSpPr>
          <p:nvPr/>
        </p:nvSpPr>
        <p:spPr bwMode="auto">
          <a:xfrm>
            <a:off x="3359224" y="1924199"/>
            <a:ext cx="5029200" cy="1141413"/>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48196" name="Rectangle 4"/>
          <p:cNvSpPr>
            <a:spLocks noChangeArrowheads="1"/>
          </p:cNvSpPr>
          <p:nvPr/>
        </p:nvSpPr>
        <p:spPr bwMode="auto">
          <a:xfrm>
            <a:off x="3478287" y="2325837"/>
            <a:ext cx="1460500" cy="665162"/>
          </a:xfrm>
          <a:prstGeom prst="rect">
            <a:avLst/>
          </a:prstGeom>
          <a:solidFill>
            <a:srgbClr val="FFCC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8197" name="Rectangle 5"/>
          <p:cNvSpPr>
            <a:spLocks noChangeArrowheads="1"/>
          </p:cNvSpPr>
          <p:nvPr/>
        </p:nvSpPr>
        <p:spPr bwMode="auto">
          <a:xfrm>
            <a:off x="5094362" y="1952774"/>
            <a:ext cx="3294062" cy="1112838"/>
          </a:xfrm>
          <a:prstGeom prst="rect">
            <a:avLst/>
          </a:prstGeom>
          <a:solidFill>
            <a:srgbClr val="CCECFF"/>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8198" name="Text Box 6"/>
          <p:cNvSpPr txBox="1">
            <a:spLocks noChangeArrowheads="1"/>
          </p:cNvSpPr>
          <p:nvPr/>
        </p:nvSpPr>
        <p:spPr bwMode="auto">
          <a:xfrm>
            <a:off x="3468762" y="1844824"/>
            <a:ext cx="1519237" cy="112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u="sng">
                <a:solidFill>
                  <a:srgbClr val="333399"/>
                </a:solidFill>
                <a:latin typeface="Arial" panose="020B0604020202020204" pitchFamily="34" charset="0"/>
              </a:rPr>
              <a:t>基本首部</a:t>
            </a:r>
          </a:p>
          <a:p>
            <a:pPr algn="ctr">
              <a:spcBef>
                <a:spcPct val="40000"/>
              </a:spcBef>
            </a:pPr>
            <a:r>
              <a:rPr kumimoji="1" lang="zh-CN" altLang="en-US" sz="2000">
                <a:solidFill>
                  <a:srgbClr val="333399"/>
                </a:solidFill>
                <a:latin typeface="Arial" panose="020B0604020202020204" pitchFamily="34" charset="0"/>
              </a:rPr>
              <a:t>下一个首部</a:t>
            </a:r>
          </a:p>
          <a:p>
            <a:pPr algn="ctr"/>
            <a:r>
              <a:rPr kumimoji="1" lang="en-US" altLang="zh-CN" sz="2000">
                <a:solidFill>
                  <a:srgbClr val="333399"/>
                </a:solidFill>
                <a:latin typeface="Arial" panose="020B0604020202020204" pitchFamily="34" charset="0"/>
              </a:rPr>
              <a:t>= TCP/UDP</a:t>
            </a:r>
          </a:p>
        </p:txBody>
      </p:sp>
      <p:sp>
        <p:nvSpPr>
          <p:cNvPr id="648199" name="Line 7"/>
          <p:cNvSpPr>
            <a:spLocks noChangeShapeType="1"/>
          </p:cNvSpPr>
          <p:nvPr/>
        </p:nvSpPr>
        <p:spPr bwMode="auto">
          <a:xfrm>
            <a:off x="5073724" y="1924199"/>
            <a:ext cx="0" cy="1141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8200" name="Rectangle 8"/>
          <p:cNvSpPr>
            <a:spLocks noChangeArrowheads="1"/>
          </p:cNvSpPr>
          <p:nvPr/>
        </p:nvSpPr>
        <p:spPr bwMode="auto">
          <a:xfrm>
            <a:off x="206375" y="4365451"/>
            <a:ext cx="8829675" cy="1139825"/>
          </a:xfrm>
          <a:prstGeom prst="rect">
            <a:avLst/>
          </a:prstGeom>
          <a:solidFill>
            <a:srgbClr val="FFFF99"/>
          </a:solidFill>
          <a:ln w="9525">
            <a:solidFill>
              <a:srgbClr val="0000CC"/>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48201" name="Rectangle 9"/>
          <p:cNvSpPr>
            <a:spLocks noChangeArrowheads="1"/>
          </p:cNvSpPr>
          <p:nvPr/>
        </p:nvSpPr>
        <p:spPr bwMode="auto">
          <a:xfrm>
            <a:off x="323850" y="4767089"/>
            <a:ext cx="1425575" cy="703262"/>
          </a:xfrm>
          <a:prstGeom prst="rect">
            <a:avLst/>
          </a:prstGeom>
          <a:solidFill>
            <a:srgbClr val="FFCCFF"/>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8202" name="Text Box 10"/>
          <p:cNvSpPr txBox="1">
            <a:spLocks noChangeArrowheads="1"/>
          </p:cNvSpPr>
          <p:nvPr/>
        </p:nvSpPr>
        <p:spPr bwMode="auto">
          <a:xfrm>
            <a:off x="309563" y="4279726"/>
            <a:ext cx="1454150" cy="112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u="sng">
                <a:solidFill>
                  <a:srgbClr val="333399"/>
                </a:solidFill>
                <a:latin typeface="Arial" panose="020B0604020202020204" pitchFamily="34" charset="0"/>
              </a:rPr>
              <a:t>基本首部</a:t>
            </a:r>
          </a:p>
          <a:p>
            <a:pPr algn="ctr">
              <a:spcBef>
                <a:spcPct val="40000"/>
              </a:spcBef>
            </a:pPr>
            <a:r>
              <a:rPr kumimoji="1" lang="zh-CN" altLang="en-US" sz="2000">
                <a:solidFill>
                  <a:srgbClr val="333399"/>
                </a:solidFill>
                <a:latin typeface="Arial" panose="020B0604020202020204" pitchFamily="34" charset="0"/>
              </a:rPr>
              <a:t>下一个首部</a:t>
            </a:r>
          </a:p>
          <a:p>
            <a:pPr algn="ctr"/>
            <a:r>
              <a:rPr kumimoji="1" lang="en-US" altLang="zh-CN" sz="2000">
                <a:solidFill>
                  <a:srgbClr val="333399"/>
                </a:solidFill>
                <a:latin typeface="Arial" panose="020B0604020202020204" pitchFamily="34" charset="0"/>
              </a:rPr>
              <a:t>= </a:t>
            </a:r>
            <a:r>
              <a:rPr kumimoji="1" lang="zh-CN" altLang="en-US" sz="2000">
                <a:solidFill>
                  <a:srgbClr val="333399"/>
                </a:solidFill>
                <a:latin typeface="Arial" panose="020B0604020202020204" pitchFamily="34" charset="0"/>
              </a:rPr>
              <a:t>路由选择</a:t>
            </a:r>
          </a:p>
        </p:txBody>
      </p:sp>
      <p:sp>
        <p:nvSpPr>
          <p:cNvPr id="648203" name="Rectangle 11"/>
          <p:cNvSpPr>
            <a:spLocks noChangeArrowheads="1"/>
          </p:cNvSpPr>
          <p:nvPr/>
        </p:nvSpPr>
        <p:spPr bwMode="auto">
          <a:xfrm>
            <a:off x="1920875" y="4413076"/>
            <a:ext cx="7115175" cy="10779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8204" name="Rectangle 12"/>
          <p:cNvSpPr>
            <a:spLocks noChangeArrowheads="1"/>
          </p:cNvSpPr>
          <p:nvPr/>
        </p:nvSpPr>
        <p:spPr bwMode="auto">
          <a:xfrm>
            <a:off x="2184400" y="4794076"/>
            <a:ext cx="1425575" cy="676275"/>
          </a:xfrm>
          <a:prstGeom prst="rect">
            <a:avLst/>
          </a:prstGeom>
          <a:solidFill>
            <a:srgbClr val="FFCCFF"/>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8205" name="Text Box 13"/>
          <p:cNvSpPr txBox="1">
            <a:spLocks noChangeArrowheads="1"/>
          </p:cNvSpPr>
          <p:nvPr/>
        </p:nvSpPr>
        <p:spPr bwMode="auto">
          <a:xfrm>
            <a:off x="2020888" y="4325764"/>
            <a:ext cx="170815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u="sng">
                <a:solidFill>
                  <a:srgbClr val="333399"/>
                </a:solidFill>
                <a:latin typeface="Arial" panose="020B0604020202020204" pitchFamily="34" charset="0"/>
              </a:rPr>
              <a:t>路由选择首部</a:t>
            </a:r>
          </a:p>
          <a:p>
            <a:pPr algn="ctr">
              <a:spcBef>
                <a:spcPct val="40000"/>
              </a:spcBef>
            </a:pPr>
            <a:r>
              <a:rPr kumimoji="1" lang="zh-CN" altLang="en-US" sz="2000">
                <a:solidFill>
                  <a:srgbClr val="333399"/>
                </a:solidFill>
                <a:latin typeface="Arial" panose="020B0604020202020204" pitchFamily="34" charset="0"/>
              </a:rPr>
              <a:t>下一个首部</a:t>
            </a:r>
          </a:p>
          <a:p>
            <a:pPr algn="ctr"/>
            <a:r>
              <a:rPr kumimoji="1" lang="en-US" altLang="zh-CN" sz="2000">
                <a:solidFill>
                  <a:srgbClr val="333399"/>
                </a:solidFill>
                <a:latin typeface="Arial" panose="020B0604020202020204" pitchFamily="34" charset="0"/>
              </a:rPr>
              <a:t>= </a:t>
            </a:r>
            <a:r>
              <a:rPr kumimoji="1" lang="zh-CN" altLang="en-US" sz="2000">
                <a:solidFill>
                  <a:srgbClr val="333399"/>
                </a:solidFill>
                <a:latin typeface="Arial" panose="020B0604020202020204" pitchFamily="34" charset="0"/>
              </a:rPr>
              <a:t>分片</a:t>
            </a:r>
          </a:p>
        </p:txBody>
      </p:sp>
      <p:sp>
        <p:nvSpPr>
          <p:cNvPr id="648206" name="Rectangle 14"/>
          <p:cNvSpPr>
            <a:spLocks noChangeArrowheads="1"/>
          </p:cNvSpPr>
          <p:nvPr/>
        </p:nvSpPr>
        <p:spPr bwMode="auto">
          <a:xfrm>
            <a:off x="4017963" y="4795664"/>
            <a:ext cx="1460500" cy="674687"/>
          </a:xfrm>
          <a:prstGeom prst="rect">
            <a:avLst/>
          </a:prstGeom>
          <a:solidFill>
            <a:srgbClr val="FFCCFF"/>
          </a:solidFill>
          <a:ln w="190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8207" name="Text Box 15"/>
          <p:cNvSpPr txBox="1">
            <a:spLocks noChangeArrowheads="1"/>
          </p:cNvSpPr>
          <p:nvPr/>
        </p:nvSpPr>
        <p:spPr bwMode="auto">
          <a:xfrm>
            <a:off x="4003675" y="4325764"/>
            <a:ext cx="1519238"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u="sng">
                <a:solidFill>
                  <a:srgbClr val="333399"/>
                </a:solidFill>
                <a:latin typeface="Arial" panose="020B0604020202020204" pitchFamily="34" charset="0"/>
              </a:rPr>
              <a:t>分片首部</a:t>
            </a:r>
          </a:p>
          <a:p>
            <a:pPr algn="ctr">
              <a:spcBef>
                <a:spcPct val="40000"/>
              </a:spcBef>
            </a:pPr>
            <a:r>
              <a:rPr kumimoji="1" lang="zh-CN" altLang="en-US" sz="2000">
                <a:solidFill>
                  <a:srgbClr val="333399"/>
                </a:solidFill>
                <a:latin typeface="Arial" panose="020B0604020202020204" pitchFamily="34" charset="0"/>
              </a:rPr>
              <a:t>下一个首部</a:t>
            </a:r>
          </a:p>
          <a:p>
            <a:pPr algn="ctr"/>
            <a:r>
              <a:rPr kumimoji="1" lang="en-US" altLang="zh-CN" sz="2000">
                <a:solidFill>
                  <a:srgbClr val="333399"/>
                </a:solidFill>
                <a:latin typeface="Arial" panose="020B0604020202020204" pitchFamily="34" charset="0"/>
              </a:rPr>
              <a:t>= TCP/UDP</a:t>
            </a:r>
          </a:p>
        </p:txBody>
      </p:sp>
      <p:sp>
        <p:nvSpPr>
          <p:cNvPr id="648208" name="Line 16"/>
          <p:cNvSpPr>
            <a:spLocks noChangeShapeType="1"/>
          </p:cNvSpPr>
          <p:nvPr/>
        </p:nvSpPr>
        <p:spPr bwMode="auto">
          <a:xfrm>
            <a:off x="3860800" y="4365451"/>
            <a:ext cx="0" cy="1139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8209" name="Line 17"/>
          <p:cNvSpPr>
            <a:spLocks noChangeShapeType="1"/>
          </p:cNvSpPr>
          <p:nvPr/>
        </p:nvSpPr>
        <p:spPr bwMode="auto">
          <a:xfrm>
            <a:off x="5721350" y="4365451"/>
            <a:ext cx="0" cy="1139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8210" name="Text Box 18"/>
          <p:cNvSpPr txBox="1">
            <a:spLocks noChangeArrowheads="1"/>
          </p:cNvSpPr>
          <p:nvPr/>
        </p:nvSpPr>
        <p:spPr bwMode="auto">
          <a:xfrm>
            <a:off x="6080125" y="4386089"/>
            <a:ext cx="26098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u="sng">
                <a:solidFill>
                  <a:srgbClr val="333399"/>
                </a:solidFill>
                <a:latin typeface="Arial" panose="020B0604020202020204" pitchFamily="34" charset="0"/>
              </a:rPr>
              <a:t>TCP/UDP </a:t>
            </a:r>
            <a:r>
              <a:rPr kumimoji="1" lang="zh-CN" altLang="en-US" sz="2000" u="sng">
                <a:solidFill>
                  <a:srgbClr val="333399"/>
                </a:solidFill>
                <a:latin typeface="Arial" panose="020B0604020202020204" pitchFamily="34" charset="0"/>
              </a:rPr>
              <a:t>首部</a:t>
            </a:r>
          </a:p>
          <a:p>
            <a:pPr algn="ctr"/>
            <a:r>
              <a:rPr kumimoji="1" lang="zh-CN" altLang="en-US" sz="2000">
                <a:solidFill>
                  <a:srgbClr val="333399"/>
                </a:solidFill>
                <a:latin typeface="Arial" panose="020B0604020202020204" pitchFamily="34" charset="0"/>
              </a:rPr>
              <a:t>和数据</a:t>
            </a:r>
          </a:p>
          <a:p>
            <a:pPr algn="ctr"/>
            <a:r>
              <a:rPr kumimoji="1" lang="zh-CN" altLang="en-US" sz="2000">
                <a:solidFill>
                  <a:srgbClr val="333399"/>
                </a:solidFill>
                <a:latin typeface="Arial" panose="020B0604020202020204" pitchFamily="34" charset="0"/>
              </a:rPr>
              <a:t>  </a:t>
            </a:r>
            <a:r>
              <a:rPr kumimoji="1" lang="en-US" altLang="zh-CN" sz="2000">
                <a:solidFill>
                  <a:srgbClr val="333399"/>
                </a:solidFill>
                <a:latin typeface="Arial" panose="020B0604020202020204" pitchFamily="34" charset="0"/>
              </a:rPr>
              <a:t>(TCP/UDP </a:t>
            </a:r>
            <a:r>
              <a:rPr kumimoji="1" lang="zh-CN" altLang="en-US" sz="2000">
                <a:solidFill>
                  <a:srgbClr val="333399"/>
                </a:solidFill>
                <a:latin typeface="Arial" panose="020B0604020202020204" pitchFamily="34" charset="0"/>
              </a:rPr>
              <a:t>报文段）</a:t>
            </a:r>
          </a:p>
        </p:txBody>
      </p:sp>
      <p:sp>
        <p:nvSpPr>
          <p:cNvPr id="648213" name="Line 21"/>
          <p:cNvSpPr>
            <a:spLocks noChangeShapeType="1"/>
          </p:cNvSpPr>
          <p:nvPr/>
        </p:nvSpPr>
        <p:spPr bwMode="auto">
          <a:xfrm>
            <a:off x="5073724" y="3152924"/>
            <a:ext cx="0" cy="3270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8214" name="Line 22"/>
          <p:cNvSpPr>
            <a:spLocks noChangeShapeType="1"/>
          </p:cNvSpPr>
          <p:nvPr/>
        </p:nvSpPr>
        <p:spPr bwMode="auto">
          <a:xfrm>
            <a:off x="8388424" y="3152924"/>
            <a:ext cx="0" cy="3270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8217" name="Line 25"/>
          <p:cNvSpPr>
            <a:spLocks noChangeShapeType="1"/>
          </p:cNvSpPr>
          <p:nvPr/>
        </p:nvSpPr>
        <p:spPr bwMode="auto">
          <a:xfrm>
            <a:off x="1908175" y="5576714"/>
            <a:ext cx="0" cy="3270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8218" name="Line 26"/>
          <p:cNvSpPr>
            <a:spLocks noChangeShapeType="1"/>
          </p:cNvSpPr>
          <p:nvPr/>
        </p:nvSpPr>
        <p:spPr bwMode="auto">
          <a:xfrm>
            <a:off x="9036050" y="5584651"/>
            <a:ext cx="0" cy="3270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8219" name="Line 27"/>
          <p:cNvSpPr>
            <a:spLocks noChangeShapeType="1"/>
          </p:cNvSpPr>
          <p:nvPr/>
        </p:nvSpPr>
        <p:spPr bwMode="auto">
          <a:xfrm flipV="1">
            <a:off x="1708150" y="4694064"/>
            <a:ext cx="527050" cy="209550"/>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8220" name="Line 28"/>
          <p:cNvSpPr>
            <a:spLocks noChangeShapeType="1"/>
          </p:cNvSpPr>
          <p:nvPr/>
        </p:nvSpPr>
        <p:spPr bwMode="auto">
          <a:xfrm>
            <a:off x="1920875" y="4365451"/>
            <a:ext cx="0" cy="1139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8221" name="Line 29"/>
          <p:cNvSpPr>
            <a:spLocks noChangeShapeType="1"/>
          </p:cNvSpPr>
          <p:nvPr/>
        </p:nvSpPr>
        <p:spPr bwMode="auto">
          <a:xfrm flipV="1">
            <a:off x="3635375" y="4640089"/>
            <a:ext cx="649288" cy="288925"/>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8222" name="Text Box 30"/>
          <p:cNvSpPr txBox="1">
            <a:spLocks noChangeArrowheads="1"/>
          </p:cNvSpPr>
          <p:nvPr/>
        </p:nvSpPr>
        <p:spPr bwMode="auto">
          <a:xfrm>
            <a:off x="5486474" y="1928962"/>
            <a:ext cx="26114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u="sng" dirty="0">
                <a:solidFill>
                  <a:srgbClr val="333399"/>
                </a:solidFill>
                <a:latin typeface="Arial" panose="020B0604020202020204" pitchFamily="34" charset="0"/>
              </a:rPr>
              <a:t>TCP/UDP </a:t>
            </a:r>
            <a:r>
              <a:rPr kumimoji="1" lang="zh-CN" altLang="en-US" sz="2000" u="sng" dirty="0">
                <a:solidFill>
                  <a:srgbClr val="333399"/>
                </a:solidFill>
                <a:latin typeface="Arial" panose="020B0604020202020204" pitchFamily="34" charset="0"/>
              </a:rPr>
              <a:t>首部</a:t>
            </a:r>
          </a:p>
          <a:p>
            <a:pPr algn="ctr"/>
            <a:r>
              <a:rPr kumimoji="1" lang="zh-CN" altLang="en-US" sz="2000" dirty="0">
                <a:solidFill>
                  <a:srgbClr val="333399"/>
                </a:solidFill>
                <a:latin typeface="Arial" panose="020B0604020202020204" pitchFamily="34" charset="0"/>
              </a:rPr>
              <a:t>和数据</a:t>
            </a:r>
          </a:p>
          <a:p>
            <a:pPr algn="ctr"/>
            <a:r>
              <a:rPr kumimoji="1" lang="zh-CN" altLang="en-US" sz="2000" dirty="0">
                <a:solidFill>
                  <a:srgbClr val="333399"/>
                </a:solidFill>
                <a:latin typeface="Arial" panose="020B0604020202020204" pitchFamily="34" charset="0"/>
              </a:rPr>
              <a:t>  </a:t>
            </a:r>
            <a:r>
              <a:rPr kumimoji="1" lang="en-US" altLang="zh-CN" sz="2000" dirty="0">
                <a:solidFill>
                  <a:srgbClr val="333399"/>
                </a:solidFill>
                <a:latin typeface="Arial" panose="020B0604020202020204" pitchFamily="34" charset="0"/>
              </a:rPr>
              <a:t>(TCP/UDP </a:t>
            </a:r>
            <a:r>
              <a:rPr kumimoji="1" lang="zh-CN" altLang="en-US" sz="2000" dirty="0">
                <a:solidFill>
                  <a:srgbClr val="333399"/>
                </a:solidFill>
                <a:latin typeface="Arial" panose="020B0604020202020204" pitchFamily="34" charset="0"/>
              </a:rPr>
              <a:t>报文段）</a:t>
            </a:r>
          </a:p>
        </p:txBody>
      </p:sp>
      <p:sp>
        <p:nvSpPr>
          <p:cNvPr id="648223" name="Line 31"/>
          <p:cNvSpPr>
            <a:spLocks noChangeShapeType="1"/>
          </p:cNvSpPr>
          <p:nvPr/>
        </p:nvSpPr>
        <p:spPr bwMode="auto">
          <a:xfrm flipV="1">
            <a:off x="4916562" y="2211537"/>
            <a:ext cx="1127125" cy="365125"/>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8224" name="Text Box 32"/>
          <p:cNvSpPr txBox="1">
            <a:spLocks noChangeArrowheads="1"/>
          </p:cNvSpPr>
          <p:nvPr/>
        </p:nvSpPr>
        <p:spPr bwMode="auto">
          <a:xfrm>
            <a:off x="1190700" y="2317105"/>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rPr>
              <a:t>无扩展首部</a:t>
            </a:r>
          </a:p>
        </p:txBody>
      </p:sp>
      <p:sp>
        <p:nvSpPr>
          <p:cNvPr id="648225" name="Text Box 33"/>
          <p:cNvSpPr txBox="1">
            <a:spLocks noChangeArrowheads="1"/>
          </p:cNvSpPr>
          <p:nvPr/>
        </p:nvSpPr>
        <p:spPr bwMode="auto">
          <a:xfrm>
            <a:off x="1322625" y="3645024"/>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333399"/>
                </a:solidFill>
              </a:rPr>
              <a:t>有扩展首部</a:t>
            </a:r>
          </a:p>
        </p:txBody>
      </p:sp>
      <p:sp>
        <p:nvSpPr>
          <p:cNvPr id="648226" name="Line 34"/>
          <p:cNvSpPr>
            <a:spLocks noChangeShapeType="1"/>
          </p:cNvSpPr>
          <p:nvPr/>
        </p:nvSpPr>
        <p:spPr bwMode="auto">
          <a:xfrm flipV="1">
            <a:off x="5461000" y="4713114"/>
            <a:ext cx="1127125" cy="365125"/>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335442465"/>
      </p:ext>
    </p:extLst>
  </p:cSld>
  <p:clrMapOvr>
    <a:masterClrMapping/>
  </p:clrMapOvr>
  <p:transition spd="med">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p:txBody>
          <a:bodyPr/>
          <a:lstStyle/>
          <a:p>
            <a:r>
              <a:rPr lang="zh-CN" altLang="en-US" dirty="0" smtClean="0"/>
              <a:t>扩展</a:t>
            </a:r>
            <a:r>
              <a:rPr lang="zh-CN" altLang="en-US" dirty="0"/>
              <a:t>首部举例</a:t>
            </a:r>
          </a:p>
        </p:txBody>
      </p:sp>
      <p:sp>
        <p:nvSpPr>
          <p:cNvPr id="649219" name="Rectangle 3"/>
          <p:cNvSpPr>
            <a:spLocks noGrp="1" noChangeArrowheads="1"/>
          </p:cNvSpPr>
          <p:nvPr>
            <p:ph type="body" idx="1"/>
          </p:nvPr>
        </p:nvSpPr>
        <p:spPr>
          <a:xfrm>
            <a:off x="249238" y="1863725"/>
            <a:ext cx="8715250" cy="2789238"/>
          </a:xfrm>
        </p:spPr>
        <p:txBody>
          <a:bodyPr/>
          <a:lstStyle/>
          <a:p>
            <a:r>
              <a:rPr lang="en-US" altLang="zh-CN" sz="2800" dirty="0"/>
              <a:t>IPv6 </a:t>
            </a:r>
            <a:r>
              <a:rPr lang="zh-CN" altLang="en-US" sz="2800" dirty="0"/>
              <a:t>把分片限制为由源站来完成。源站可以采用保证的最小 </a:t>
            </a:r>
            <a:r>
              <a:rPr lang="en-US" altLang="zh-CN" sz="2800" dirty="0"/>
              <a:t>MTU</a:t>
            </a:r>
            <a:r>
              <a:rPr lang="zh-CN" altLang="en-US" sz="2800" dirty="0"/>
              <a:t>（</a:t>
            </a:r>
            <a:r>
              <a:rPr lang="en-US" altLang="zh-CN" sz="2800" dirty="0"/>
              <a:t>1280</a:t>
            </a:r>
            <a:r>
              <a:rPr lang="zh-CN" altLang="en-US" sz="2800" dirty="0"/>
              <a:t>字节），或者在发送数据前完成</a:t>
            </a:r>
            <a:r>
              <a:rPr lang="zh-CN" altLang="en-US" sz="2800" dirty="0">
                <a:solidFill>
                  <a:schemeClr val="hlink"/>
                </a:solidFill>
              </a:rPr>
              <a:t>路径最大传送单元发现</a:t>
            </a:r>
            <a:r>
              <a:rPr lang="en-US" altLang="zh-CN" sz="2800" dirty="0"/>
              <a:t>(Path MTU Discovery)</a:t>
            </a:r>
            <a:r>
              <a:rPr lang="zh-CN" altLang="en-US" sz="2800" dirty="0"/>
              <a:t>，以确定沿着该路径到目的站的最小 </a:t>
            </a:r>
            <a:r>
              <a:rPr lang="en-US" altLang="zh-CN" sz="2800" dirty="0"/>
              <a:t>MTU</a:t>
            </a:r>
            <a:r>
              <a:rPr lang="zh-CN" altLang="en-US" sz="2800" dirty="0"/>
              <a:t>。</a:t>
            </a:r>
          </a:p>
          <a:p>
            <a:r>
              <a:rPr lang="zh-CN" altLang="en-US" sz="2800" dirty="0"/>
              <a:t>分片扩展首部的格式</a:t>
            </a:r>
            <a:r>
              <a:rPr lang="zh-CN" altLang="en-US" sz="2800" dirty="0" smtClean="0"/>
              <a:t>如下</a:t>
            </a:r>
            <a:endParaRPr lang="zh-CN" altLang="en-US" dirty="0"/>
          </a:p>
        </p:txBody>
      </p:sp>
      <p:sp>
        <p:nvSpPr>
          <p:cNvPr id="649220" name="Rectangle 4"/>
          <p:cNvSpPr>
            <a:spLocks noChangeArrowheads="1"/>
          </p:cNvSpPr>
          <p:nvPr/>
        </p:nvSpPr>
        <p:spPr bwMode="auto">
          <a:xfrm>
            <a:off x="887413" y="4948238"/>
            <a:ext cx="7781925" cy="107315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21" name="Line 5"/>
          <p:cNvSpPr>
            <a:spLocks noChangeShapeType="1"/>
          </p:cNvSpPr>
          <p:nvPr/>
        </p:nvSpPr>
        <p:spPr bwMode="auto">
          <a:xfrm>
            <a:off x="896938" y="5462588"/>
            <a:ext cx="77946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22" name="Line 6"/>
          <p:cNvSpPr>
            <a:spLocks noChangeShapeType="1"/>
          </p:cNvSpPr>
          <p:nvPr/>
        </p:nvSpPr>
        <p:spPr bwMode="auto">
          <a:xfrm>
            <a:off x="4787900" y="4956175"/>
            <a:ext cx="0" cy="509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23" name="Rectangle 7"/>
          <p:cNvSpPr>
            <a:spLocks noChangeArrowheads="1"/>
          </p:cNvSpPr>
          <p:nvPr/>
        </p:nvSpPr>
        <p:spPr bwMode="auto">
          <a:xfrm>
            <a:off x="808038" y="4543425"/>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0</a:t>
            </a:r>
          </a:p>
        </p:txBody>
      </p:sp>
      <p:sp>
        <p:nvSpPr>
          <p:cNvPr id="649224" name="Rectangle 8"/>
          <p:cNvSpPr>
            <a:spLocks noChangeArrowheads="1"/>
          </p:cNvSpPr>
          <p:nvPr/>
        </p:nvSpPr>
        <p:spPr bwMode="auto">
          <a:xfrm>
            <a:off x="7477125" y="4565650"/>
            <a:ext cx="4619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29</a:t>
            </a:r>
          </a:p>
        </p:txBody>
      </p:sp>
      <p:sp>
        <p:nvSpPr>
          <p:cNvPr id="649225" name="Rectangle 9"/>
          <p:cNvSpPr>
            <a:spLocks noChangeArrowheads="1"/>
          </p:cNvSpPr>
          <p:nvPr/>
        </p:nvSpPr>
        <p:spPr bwMode="auto">
          <a:xfrm>
            <a:off x="4686300" y="4565650"/>
            <a:ext cx="463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16</a:t>
            </a:r>
          </a:p>
        </p:txBody>
      </p:sp>
      <p:sp>
        <p:nvSpPr>
          <p:cNvPr id="649226" name="Rectangle 10"/>
          <p:cNvSpPr>
            <a:spLocks noChangeArrowheads="1"/>
          </p:cNvSpPr>
          <p:nvPr/>
        </p:nvSpPr>
        <p:spPr bwMode="auto">
          <a:xfrm>
            <a:off x="8255000" y="4565650"/>
            <a:ext cx="463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31</a:t>
            </a:r>
          </a:p>
        </p:txBody>
      </p:sp>
      <p:sp>
        <p:nvSpPr>
          <p:cNvPr id="649227" name="Rectangle 11"/>
          <p:cNvSpPr>
            <a:spLocks noChangeArrowheads="1"/>
          </p:cNvSpPr>
          <p:nvPr/>
        </p:nvSpPr>
        <p:spPr bwMode="auto">
          <a:xfrm>
            <a:off x="249238" y="4543425"/>
            <a:ext cx="434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位</a:t>
            </a:r>
          </a:p>
        </p:txBody>
      </p:sp>
      <p:sp>
        <p:nvSpPr>
          <p:cNvPr id="649228" name="Rectangle 12"/>
          <p:cNvSpPr>
            <a:spLocks noChangeArrowheads="1"/>
          </p:cNvSpPr>
          <p:nvPr/>
        </p:nvSpPr>
        <p:spPr bwMode="auto">
          <a:xfrm>
            <a:off x="971550" y="4994275"/>
            <a:ext cx="17303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下 一 个 首 部</a:t>
            </a:r>
          </a:p>
        </p:txBody>
      </p:sp>
      <p:sp>
        <p:nvSpPr>
          <p:cNvPr id="649229" name="Rectangle 13"/>
          <p:cNvSpPr>
            <a:spLocks noChangeArrowheads="1"/>
          </p:cNvSpPr>
          <p:nvPr/>
        </p:nvSpPr>
        <p:spPr bwMode="auto">
          <a:xfrm>
            <a:off x="5480050" y="4994275"/>
            <a:ext cx="16414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片     偏     移</a:t>
            </a:r>
          </a:p>
        </p:txBody>
      </p:sp>
      <p:sp>
        <p:nvSpPr>
          <p:cNvPr id="649230" name="Line 14"/>
          <p:cNvSpPr>
            <a:spLocks noChangeShapeType="1"/>
          </p:cNvSpPr>
          <p:nvPr/>
        </p:nvSpPr>
        <p:spPr bwMode="auto">
          <a:xfrm>
            <a:off x="2822575" y="4954588"/>
            <a:ext cx="0" cy="509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31" name="Rectangle 15"/>
          <p:cNvSpPr>
            <a:spLocks noChangeArrowheads="1"/>
          </p:cNvSpPr>
          <p:nvPr/>
        </p:nvSpPr>
        <p:spPr bwMode="auto">
          <a:xfrm>
            <a:off x="2735263" y="4564063"/>
            <a:ext cx="322262"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8</a:t>
            </a:r>
          </a:p>
        </p:txBody>
      </p:sp>
      <p:sp>
        <p:nvSpPr>
          <p:cNvPr id="649232" name="Rectangle 16"/>
          <p:cNvSpPr>
            <a:spLocks noChangeArrowheads="1"/>
          </p:cNvSpPr>
          <p:nvPr/>
        </p:nvSpPr>
        <p:spPr bwMode="auto">
          <a:xfrm>
            <a:off x="3568700" y="5511800"/>
            <a:ext cx="2759075"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标             识             符</a:t>
            </a:r>
          </a:p>
        </p:txBody>
      </p:sp>
      <p:sp>
        <p:nvSpPr>
          <p:cNvPr id="649233" name="Line 17"/>
          <p:cNvSpPr>
            <a:spLocks noChangeShapeType="1"/>
          </p:cNvSpPr>
          <p:nvPr/>
        </p:nvSpPr>
        <p:spPr bwMode="auto">
          <a:xfrm>
            <a:off x="8280400" y="4972050"/>
            <a:ext cx="0" cy="509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34" name="Line 18"/>
          <p:cNvSpPr>
            <a:spLocks noChangeShapeType="1"/>
          </p:cNvSpPr>
          <p:nvPr/>
        </p:nvSpPr>
        <p:spPr bwMode="auto">
          <a:xfrm>
            <a:off x="7580313" y="4949825"/>
            <a:ext cx="0" cy="50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35" name="Rectangle 19"/>
          <p:cNvSpPr>
            <a:spLocks noChangeArrowheads="1"/>
          </p:cNvSpPr>
          <p:nvPr/>
        </p:nvSpPr>
        <p:spPr bwMode="auto">
          <a:xfrm>
            <a:off x="3276600" y="4994275"/>
            <a:ext cx="11096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保      留</a:t>
            </a:r>
          </a:p>
        </p:txBody>
      </p:sp>
      <p:sp>
        <p:nvSpPr>
          <p:cNvPr id="649236" name="Rectangle 20"/>
          <p:cNvSpPr>
            <a:spLocks noChangeArrowheads="1"/>
          </p:cNvSpPr>
          <p:nvPr/>
        </p:nvSpPr>
        <p:spPr bwMode="auto">
          <a:xfrm>
            <a:off x="7562850" y="4994275"/>
            <a:ext cx="758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a:solidFill>
                  <a:srgbClr val="333399"/>
                </a:solidFill>
                <a:ea typeface="黑体" panose="02010609060101010101" pitchFamily="49" charset="-122"/>
              </a:rPr>
              <a:t>保 留</a:t>
            </a:r>
          </a:p>
        </p:txBody>
      </p:sp>
      <p:sp>
        <p:nvSpPr>
          <p:cNvPr id="649237" name="Rectangle 21"/>
          <p:cNvSpPr>
            <a:spLocks noChangeArrowheads="1"/>
          </p:cNvSpPr>
          <p:nvPr/>
        </p:nvSpPr>
        <p:spPr bwMode="auto">
          <a:xfrm>
            <a:off x="8264525" y="4994275"/>
            <a:ext cx="39211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a:solidFill>
                  <a:srgbClr val="333399"/>
                </a:solidFill>
                <a:ea typeface="黑体" panose="02010609060101010101" pitchFamily="49" charset="-122"/>
              </a:rPr>
              <a:t>M</a:t>
            </a:r>
          </a:p>
        </p:txBody>
      </p:sp>
    </p:spTree>
    <p:extLst>
      <p:ext uri="{BB962C8B-B14F-4D97-AF65-F5344CB8AC3E}">
        <p14:creationId xmlns:p14="http://schemas.microsoft.com/office/powerpoint/2010/main" val="76123312"/>
      </p:ext>
    </p:extLst>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r>
              <a:rPr lang="zh-CN" altLang="en-US" dirty="0"/>
              <a:t>扩展首部</a:t>
            </a:r>
            <a:r>
              <a:rPr lang="zh-CN" altLang="en-US" dirty="0" smtClean="0"/>
              <a:t>举例（续）</a:t>
            </a:r>
            <a:endParaRPr lang="zh-CN" altLang="en-US" dirty="0"/>
          </a:p>
        </p:txBody>
      </p:sp>
      <p:sp>
        <p:nvSpPr>
          <p:cNvPr id="650243" name="Rectangle 3"/>
          <p:cNvSpPr>
            <a:spLocks noGrp="1" noChangeArrowheads="1"/>
          </p:cNvSpPr>
          <p:nvPr>
            <p:ph type="body" idx="1"/>
          </p:nvPr>
        </p:nvSpPr>
        <p:spPr>
          <a:xfrm>
            <a:off x="292100" y="1852612"/>
            <a:ext cx="8384356" cy="1655763"/>
          </a:xfrm>
        </p:spPr>
        <p:txBody>
          <a:bodyPr/>
          <a:lstStyle/>
          <a:p>
            <a:pPr>
              <a:lnSpc>
                <a:spcPct val="90000"/>
              </a:lnSpc>
            </a:pPr>
            <a:r>
              <a:rPr lang="en-US" altLang="zh-CN" sz="2800" dirty="0"/>
              <a:t>IPv6 </a:t>
            </a:r>
            <a:r>
              <a:rPr lang="zh-CN" altLang="en-US" sz="2800" dirty="0"/>
              <a:t>数据报的有效载荷长度为 </a:t>
            </a:r>
            <a:r>
              <a:rPr lang="en-US" altLang="zh-CN" sz="2800" dirty="0"/>
              <a:t>3000 </a:t>
            </a:r>
            <a:r>
              <a:rPr lang="zh-CN" altLang="en-US" sz="2800" dirty="0" smtClean="0"/>
              <a:t>字节，下层</a:t>
            </a:r>
            <a:r>
              <a:rPr lang="zh-CN" altLang="en-US" sz="2800" dirty="0"/>
              <a:t>的以太网的最大传送单元 </a:t>
            </a:r>
            <a:r>
              <a:rPr lang="en-US" altLang="zh-CN" sz="2800" dirty="0"/>
              <a:t>MTU </a:t>
            </a:r>
            <a:r>
              <a:rPr lang="zh-CN" altLang="en-US" sz="2800" dirty="0"/>
              <a:t>是 </a:t>
            </a:r>
            <a:r>
              <a:rPr lang="en-US" altLang="zh-CN" sz="2800" dirty="0"/>
              <a:t>1500 </a:t>
            </a:r>
            <a:r>
              <a:rPr lang="zh-CN" altLang="en-US" sz="2800" dirty="0" smtClean="0"/>
              <a:t>字节</a:t>
            </a:r>
            <a:endParaRPr lang="zh-CN" altLang="en-US" sz="2800" dirty="0"/>
          </a:p>
          <a:p>
            <a:pPr>
              <a:lnSpc>
                <a:spcPct val="90000"/>
              </a:lnSpc>
            </a:pPr>
            <a:r>
              <a:rPr lang="zh-CN" altLang="en-US" sz="2800" dirty="0"/>
              <a:t>分成三个数据报片，两个 </a:t>
            </a:r>
            <a:r>
              <a:rPr lang="en-US" altLang="zh-CN" sz="2800" dirty="0"/>
              <a:t>1400 </a:t>
            </a:r>
            <a:r>
              <a:rPr lang="zh-CN" altLang="en-US" sz="2800" dirty="0"/>
              <a:t>字节长，最后一个是 </a:t>
            </a:r>
            <a:r>
              <a:rPr lang="en-US" altLang="zh-CN" sz="2800" dirty="0"/>
              <a:t>200 </a:t>
            </a:r>
            <a:r>
              <a:rPr lang="zh-CN" altLang="en-US" sz="2800" dirty="0"/>
              <a:t>字节</a:t>
            </a:r>
            <a:r>
              <a:rPr lang="zh-CN" altLang="en-US" sz="2800" dirty="0" smtClean="0"/>
              <a:t>长</a:t>
            </a:r>
            <a:endParaRPr lang="zh-CN" altLang="en-US" sz="2800" dirty="0"/>
          </a:p>
        </p:txBody>
      </p:sp>
      <p:sp>
        <p:nvSpPr>
          <p:cNvPr id="650244" name="Rectangle 4"/>
          <p:cNvSpPr>
            <a:spLocks noChangeArrowheads="1"/>
          </p:cNvSpPr>
          <p:nvPr/>
        </p:nvSpPr>
        <p:spPr bwMode="auto">
          <a:xfrm>
            <a:off x="331788" y="4116388"/>
            <a:ext cx="8561387" cy="4191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50245" name="Line 5"/>
          <p:cNvSpPr>
            <a:spLocks noChangeShapeType="1"/>
          </p:cNvSpPr>
          <p:nvPr/>
        </p:nvSpPr>
        <p:spPr bwMode="auto">
          <a:xfrm>
            <a:off x="1887538" y="4116388"/>
            <a:ext cx="0"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0246" name="Text Box 6"/>
          <p:cNvSpPr txBox="1">
            <a:spLocks noChangeArrowheads="1"/>
          </p:cNvSpPr>
          <p:nvPr/>
        </p:nvSpPr>
        <p:spPr bwMode="auto">
          <a:xfrm>
            <a:off x="292100" y="4124325"/>
            <a:ext cx="161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a:solidFill>
                  <a:srgbClr val="333399"/>
                </a:solidFill>
                <a:latin typeface="Arial" panose="020B0604020202020204" pitchFamily="34" charset="0"/>
              </a:rPr>
              <a:t>IPv6 </a:t>
            </a:r>
            <a:r>
              <a:rPr kumimoji="1" lang="zh-CN" altLang="en-US" sz="1800">
                <a:solidFill>
                  <a:srgbClr val="333399"/>
                </a:solidFill>
                <a:latin typeface="Arial" panose="020B0604020202020204" pitchFamily="34" charset="0"/>
              </a:rPr>
              <a:t>基本首部</a:t>
            </a:r>
          </a:p>
        </p:txBody>
      </p:sp>
      <p:sp>
        <p:nvSpPr>
          <p:cNvPr id="650247" name="Rectangle 7"/>
          <p:cNvSpPr>
            <a:spLocks noChangeArrowheads="1"/>
          </p:cNvSpPr>
          <p:nvPr/>
        </p:nvSpPr>
        <p:spPr bwMode="auto">
          <a:xfrm>
            <a:off x="3367088" y="4129088"/>
            <a:ext cx="5526087"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0248" name="Text Box 8"/>
          <p:cNvSpPr txBox="1">
            <a:spLocks noChangeArrowheads="1"/>
          </p:cNvSpPr>
          <p:nvPr/>
        </p:nvSpPr>
        <p:spPr bwMode="auto">
          <a:xfrm>
            <a:off x="1971675" y="4124325"/>
            <a:ext cx="1289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rgbClr val="333399"/>
                </a:solidFill>
                <a:latin typeface="Arial" panose="020B0604020202020204" pitchFamily="34" charset="0"/>
              </a:rPr>
              <a:t>分片首部 </a:t>
            </a:r>
            <a:r>
              <a:rPr kumimoji="1" lang="en-US" altLang="zh-CN" sz="1800">
                <a:solidFill>
                  <a:srgbClr val="333399"/>
                </a:solidFill>
                <a:latin typeface="Arial" panose="020B0604020202020204" pitchFamily="34" charset="0"/>
              </a:rPr>
              <a:t>1</a:t>
            </a:r>
          </a:p>
        </p:txBody>
      </p:sp>
      <p:sp>
        <p:nvSpPr>
          <p:cNvPr id="650249" name="Line 9"/>
          <p:cNvSpPr>
            <a:spLocks noChangeShapeType="1"/>
          </p:cNvSpPr>
          <p:nvPr/>
        </p:nvSpPr>
        <p:spPr bwMode="auto">
          <a:xfrm>
            <a:off x="3367088" y="4116388"/>
            <a:ext cx="0"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0250" name="Text Box 10"/>
          <p:cNvSpPr txBox="1">
            <a:spLocks noChangeArrowheads="1"/>
          </p:cNvSpPr>
          <p:nvPr/>
        </p:nvSpPr>
        <p:spPr bwMode="auto">
          <a:xfrm>
            <a:off x="5129213" y="4124325"/>
            <a:ext cx="183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rgbClr val="333399"/>
                </a:solidFill>
                <a:latin typeface="Arial" panose="020B0604020202020204" pitchFamily="34" charset="0"/>
              </a:rPr>
              <a:t>第  一  个  分  片</a:t>
            </a:r>
          </a:p>
        </p:txBody>
      </p:sp>
      <p:sp>
        <p:nvSpPr>
          <p:cNvPr id="650251" name="Line 11"/>
          <p:cNvSpPr>
            <a:spLocks noChangeShapeType="1"/>
          </p:cNvSpPr>
          <p:nvPr/>
        </p:nvSpPr>
        <p:spPr bwMode="auto">
          <a:xfrm>
            <a:off x="3367088" y="4722813"/>
            <a:ext cx="552608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0252" name="Text Box 12"/>
          <p:cNvSpPr txBox="1">
            <a:spLocks noChangeArrowheads="1"/>
          </p:cNvSpPr>
          <p:nvPr/>
        </p:nvSpPr>
        <p:spPr bwMode="auto">
          <a:xfrm>
            <a:off x="5640388" y="4567238"/>
            <a:ext cx="121285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rgbClr val="333399"/>
                </a:solidFill>
                <a:latin typeface="Arial" panose="020B0604020202020204" pitchFamily="34" charset="0"/>
              </a:rPr>
              <a:t>1400 </a:t>
            </a:r>
            <a:r>
              <a:rPr kumimoji="1" lang="zh-CN" altLang="en-US" sz="1800">
                <a:solidFill>
                  <a:srgbClr val="333399"/>
                </a:solidFill>
                <a:latin typeface="Arial" panose="020B0604020202020204" pitchFamily="34" charset="0"/>
              </a:rPr>
              <a:t>字节</a:t>
            </a:r>
          </a:p>
        </p:txBody>
      </p:sp>
      <p:sp>
        <p:nvSpPr>
          <p:cNvPr id="650253" name="Rectangle 13"/>
          <p:cNvSpPr>
            <a:spLocks noChangeArrowheads="1"/>
          </p:cNvSpPr>
          <p:nvPr/>
        </p:nvSpPr>
        <p:spPr bwMode="auto">
          <a:xfrm>
            <a:off x="331788" y="5054600"/>
            <a:ext cx="8561387" cy="4191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50254" name="Line 14"/>
          <p:cNvSpPr>
            <a:spLocks noChangeShapeType="1"/>
          </p:cNvSpPr>
          <p:nvPr/>
        </p:nvSpPr>
        <p:spPr bwMode="auto">
          <a:xfrm>
            <a:off x="1887538" y="5054600"/>
            <a:ext cx="0"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0255" name="Text Box 15"/>
          <p:cNvSpPr txBox="1">
            <a:spLocks noChangeArrowheads="1"/>
          </p:cNvSpPr>
          <p:nvPr/>
        </p:nvSpPr>
        <p:spPr bwMode="auto">
          <a:xfrm>
            <a:off x="292100" y="5059363"/>
            <a:ext cx="161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a:solidFill>
                  <a:srgbClr val="333399"/>
                </a:solidFill>
                <a:latin typeface="Arial" panose="020B0604020202020204" pitchFamily="34" charset="0"/>
              </a:rPr>
              <a:t>IPv6 </a:t>
            </a:r>
            <a:r>
              <a:rPr kumimoji="1" lang="zh-CN" altLang="en-US" sz="1800">
                <a:solidFill>
                  <a:srgbClr val="333399"/>
                </a:solidFill>
                <a:latin typeface="Arial" panose="020B0604020202020204" pitchFamily="34" charset="0"/>
              </a:rPr>
              <a:t>基本首部</a:t>
            </a:r>
          </a:p>
        </p:txBody>
      </p:sp>
      <p:sp>
        <p:nvSpPr>
          <p:cNvPr id="650256" name="Rectangle 16"/>
          <p:cNvSpPr>
            <a:spLocks noChangeArrowheads="1"/>
          </p:cNvSpPr>
          <p:nvPr/>
        </p:nvSpPr>
        <p:spPr bwMode="auto">
          <a:xfrm>
            <a:off x="3367088" y="5067300"/>
            <a:ext cx="5526087" cy="4064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0257" name="Text Box 17"/>
          <p:cNvSpPr txBox="1">
            <a:spLocks noChangeArrowheads="1"/>
          </p:cNvSpPr>
          <p:nvPr/>
        </p:nvSpPr>
        <p:spPr bwMode="auto">
          <a:xfrm>
            <a:off x="1971675" y="5059363"/>
            <a:ext cx="1289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rgbClr val="333399"/>
                </a:solidFill>
                <a:latin typeface="Arial" panose="020B0604020202020204" pitchFamily="34" charset="0"/>
              </a:rPr>
              <a:t>分片首部 </a:t>
            </a:r>
            <a:r>
              <a:rPr kumimoji="1" lang="en-US" altLang="zh-CN" sz="1800">
                <a:solidFill>
                  <a:srgbClr val="333399"/>
                </a:solidFill>
                <a:latin typeface="Arial" panose="020B0604020202020204" pitchFamily="34" charset="0"/>
              </a:rPr>
              <a:t>2</a:t>
            </a:r>
          </a:p>
        </p:txBody>
      </p:sp>
      <p:sp>
        <p:nvSpPr>
          <p:cNvPr id="650258" name="Line 18"/>
          <p:cNvSpPr>
            <a:spLocks noChangeShapeType="1"/>
          </p:cNvSpPr>
          <p:nvPr/>
        </p:nvSpPr>
        <p:spPr bwMode="auto">
          <a:xfrm>
            <a:off x="3367088" y="5054600"/>
            <a:ext cx="0"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0259" name="Text Box 19"/>
          <p:cNvSpPr txBox="1">
            <a:spLocks noChangeArrowheads="1"/>
          </p:cNvSpPr>
          <p:nvPr/>
        </p:nvSpPr>
        <p:spPr bwMode="auto">
          <a:xfrm>
            <a:off x="5129213" y="5059363"/>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rgbClr val="333399"/>
                </a:solidFill>
                <a:latin typeface="Arial" panose="020B0604020202020204" pitchFamily="34" charset="0"/>
              </a:rPr>
              <a:t>第  二  个  分  片</a:t>
            </a:r>
          </a:p>
        </p:txBody>
      </p:sp>
      <p:sp>
        <p:nvSpPr>
          <p:cNvPr id="650260" name="Line 20"/>
          <p:cNvSpPr>
            <a:spLocks noChangeShapeType="1"/>
          </p:cNvSpPr>
          <p:nvPr/>
        </p:nvSpPr>
        <p:spPr bwMode="auto">
          <a:xfrm>
            <a:off x="3367088" y="5662613"/>
            <a:ext cx="552608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0261" name="Text Box 21"/>
          <p:cNvSpPr txBox="1">
            <a:spLocks noChangeArrowheads="1"/>
          </p:cNvSpPr>
          <p:nvPr/>
        </p:nvSpPr>
        <p:spPr bwMode="auto">
          <a:xfrm>
            <a:off x="5626100" y="5503863"/>
            <a:ext cx="121285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rgbClr val="333399"/>
                </a:solidFill>
                <a:latin typeface="Arial" panose="020B0604020202020204" pitchFamily="34" charset="0"/>
              </a:rPr>
              <a:t>1400 </a:t>
            </a:r>
            <a:r>
              <a:rPr kumimoji="1" lang="zh-CN" altLang="en-US" sz="1800">
                <a:solidFill>
                  <a:srgbClr val="333399"/>
                </a:solidFill>
                <a:latin typeface="Arial" panose="020B0604020202020204" pitchFamily="34" charset="0"/>
              </a:rPr>
              <a:t>字节</a:t>
            </a:r>
          </a:p>
        </p:txBody>
      </p:sp>
      <p:sp>
        <p:nvSpPr>
          <p:cNvPr id="650262" name="Rectangle 22"/>
          <p:cNvSpPr>
            <a:spLocks noChangeArrowheads="1"/>
          </p:cNvSpPr>
          <p:nvPr/>
        </p:nvSpPr>
        <p:spPr bwMode="auto">
          <a:xfrm>
            <a:off x="331788" y="5948363"/>
            <a:ext cx="4383087" cy="4191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50263" name="Line 23"/>
          <p:cNvSpPr>
            <a:spLocks noChangeShapeType="1"/>
          </p:cNvSpPr>
          <p:nvPr/>
        </p:nvSpPr>
        <p:spPr bwMode="auto">
          <a:xfrm>
            <a:off x="1887538" y="5948363"/>
            <a:ext cx="0"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0264" name="Text Box 24"/>
          <p:cNvSpPr txBox="1">
            <a:spLocks noChangeArrowheads="1"/>
          </p:cNvSpPr>
          <p:nvPr/>
        </p:nvSpPr>
        <p:spPr bwMode="auto">
          <a:xfrm>
            <a:off x="306388" y="5962650"/>
            <a:ext cx="161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a:solidFill>
                  <a:srgbClr val="333399"/>
                </a:solidFill>
                <a:latin typeface="Arial" panose="020B0604020202020204" pitchFamily="34" charset="0"/>
              </a:rPr>
              <a:t>IPv6 </a:t>
            </a:r>
            <a:r>
              <a:rPr kumimoji="1" lang="zh-CN" altLang="en-US" sz="1800">
                <a:solidFill>
                  <a:srgbClr val="333399"/>
                </a:solidFill>
                <a:latin typeface="Arial" panose="020B0604020202020204" pitchFamily="34" charset="0"/>
              </a:rPr>
              <a:t>基本首部</a:t>
            </a:r>
          </a:p>
        </p:txBody>
      </p:sp>
      <p:sp>
        <p:nvSpPr>
          <p:cNvPr id="650265" name="Rectangle 25"/>
          <p:cNvSpPr>
            <a:spLocks noChangeArrowheads="1"/>
          </p:cNvSpPr>
          <p:nvPr/>
        </p:nvSpPr>
        <p:spPr bwMode="auto">
          <a:xfrm>
            <a:off x="3367088" y="5983288"/>
            <a:ext cx="1341437" cy="3841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0266" name="Text Box 26"/>
          <p:cNvSpPr txBox="1">
            <a:spLocks noChangeArrowheads="1"/>
          </p:cNvSpPr>
          <p:nvPr/>
        </p:nvSpPr>
        <p:spPr bwMode="auto">
          <a:xfrm>
            <a:off x="1984375" y="5962650"/>
            <a:ext cx="1289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rgbClr val="333399"/>
                </a:solidFill>
                <a:latin typeface="Arial" panose="020B0604020202020204" pitchFamily="34" charset="0"/>
              </a:rPr>
              <a:t>分片首部 </a:t>
            </a:r>
            <a:r>
              <a:rPr kumimoji="1" lang="en-US" altLang="zh-CN" sz="1800">
                <a:solidFill>
                  <a:srgbClr val="333399"/>
                </a:solidFill>
                <a:latin typeface="Arial" panose="020B0604020202020204" pitchFamily="34" charset="0"/>
              </a:rPr>
              <a:t>3</a:t>
            </a:r>
          </a:p>
        </p:txBody>
      </p:sp>
      <p:sp>
        <p:nvSpPr>
          <p:cNvPr id="650267" name="Line 27"/>
          <p:cNvSpPr>
            <a:spLocks noChangeShapeType="1"/>
          </p:cNvSpPr>
          <p:nvPr/>
        </p:nvSpPr>
        <p:spPr bwMode="auto">
          <a:xfrm>
            <a:off x="3367088" y="5948363"/>
            <a:ext cx="0"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0268" name="Text Box 28"/>
          <p:cNvSpPr txBox="1">
            <a:spLocks noChangeArrowheads="1"/>
          </p:cNvSpPr>
          <p:nvPr/>
        </p:nvSpPr>
        <p:spPr bwMode="auto">
          <a:xfrm>
            <a:off x="3400425" y="5948363"/>
            <a:ext cx="1327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rgbClr val="333399"/>
                </a:solidFill>
                <a:latin typeface="Arial" panose="020B0604020202020204" pitchFamily="34" charset="0"/>
              </a:rPr>
              <a:t>第三个分片</a:t>
            </a:r>
          </a:p>
        </p:txBody>
      </p:sp>
      <p:sp>
        <p:nvSpPr>
          <p:cNvPr id="650269" name="Line 29"/>
          <p:cNvSpPr>
            <a:spLocks noChangeShapeType="1"/>
          </p:cNvSpPr>
          <p:nvPr/>
        </p:nvSpPr>
        <p:spPr bwMode="auto">
          <a:xfrm flipV="1">
            <a:off x="3367088" y="6510338"/>
            <a:ext cx="1382712" cy="7937"/>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0270" name="Text Box 30"/>
          <p:cNvSpPr txBox="1">
            <a:spLocks noChangeArrowheads="1"/>
          </p:cNvSpPr>
          <p:nvPr/>
        </p:nvSpPr>
        <p:spPr bwMode="auto">
          <a:xfrm>
            <a:off x="3559175" y="6518275"/>
            <a:ext cx="1085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rgbClr val="333399"/>
                </a:solidFill>
                <a:latin typeface="Arial" panose="020B0604020202020204" pitchFamily="34" charset="0"/>
              </a:rPr>
              <a:t>200 </a:t>
            </a:r>
            <a:r>
              <a:rPr kumimoji="1" lang="zh-CN" altLang="en-US" sz="1800">
                <a:solidFill>
                  <a:srgbClr val="333399"/>
                </a:solidFill>
                <a:latin typeface="Arial" panose="020B0604020202020204" pitchFamily="34" charset="0"/>
              </a:rPr>
              <a:t>字节</a:t>
            </a:r>
          </a:p>
        </p:txBody>
      </p:sp>
      <p:sp>
        <p:nvSpPr>
          <p:cNvPr id="650271" name="Text Box 31"/>
          <p:cNvSpPr txBox="1">
            <a:spLocks noChangeArrowheads="1"/>
          </p:cNvSpPr>
          <p:nvPr/>
        </p:nvSpPr>
        <p:spPr bwMode="auto">
          <a:xfrm>
            <a:off x="2106613" y="3709988"/>
            <a:ext cx="10969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rgbClr val="333399"/>
                </a:solidFill>
                <a:latin typeface="Arial" panose="020B0604020202020204" pitchFamily="34" charset="0"/>
              </a:rPr>
              <a:t>扩展首部</a:t>
            </a:r>
          </a:p>
        </p:txBody>
      </p:sp>
    </p:spTree>
    <p:extLst>
      <p:ext uri="{BB962C8B-B14F-4D97-AF65-F5344CB8AC3E}">
        <p14:creationId xmlns:p14="http://schemas.microsoft.com/office/powerpoint/2010/main" val="1165553669"/>
      </p:ext>
    </p:extLst>
  </p:cSld>
  <p:clrMapOvr>
    <a:masterClrMapping/>
  </p:clrMapOvr>
  <p:transition spd="med">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539552" y="214313"/>
            <a:ext cx="7993261" cy="1270471"/>
          </a:xfrm>
        </p:spPr>
        <p:txBody>
          <a:bodyPr/>
          <a:lstStyle/>
          <a:p>
            <a:r>
              <a:rPr lang="zh-CN" altLang="en-US" dirty="0"/>
              <a:t>用隧道技术来传送长数据报 </a:t>
            </a:r>
          </a:p>
        </p:txBody>
      </p:sp>
      <p:sp>
        <p:nvSpPr>
          <p:cNvPr id="651267" name="Rectangle 3"/>
          <p:cNvSpPr>
            <a:spLocks noGrp="1" noChangeArrowheads="1"/>
          </p:cNvSpPr>
          <p:nvPr>
            <p:ph type="body" idx="1"/>
          </p:nvPr>
        </p:nvSpPr>
        <p:spPr>
          <a:xfrm>
            <a:off x="251521" y="1906588"/>
            <a:ext cx="8563868" cy="4114800"/>
          </a:xfrm>
        </p:spPr>
        <p:txBody>
          <a:bodyPr/>
          <a:lstStyle/>
          <a:p>
            <a:r>
              <a:rPr lang="zh-CN" altLang="en-US" sz="2800" dirty="0"/>
              <a:t>当路径途中的路由器需要对数据报进行分片时，就创建一个全新的数据报，然后将这个新的数据报分片，并在各个数据报片中插入扩展首部和新的基本</a:t>
            </a:r>
            <a:r>
              <a:rPr lang="zh-CN" altLang="en-US" sz="2800" dirty="0" smtClean="0"/>
              <a:t>首部</a:t>
            </a:r>
            <a:endParaRPr lang="zh-CN" altLang="en-US" sz="2800" dirty="0"/>
          </a:p>
          <a:p>
            <a:r>
              <a:rPr lang="zh-CN" altLang="en-US" sz="2800" dirty="0"/>
              <a:t>路由器将每个数据报片发送给最终的目的站，而在目的站将收到的各个数据报片收集起来，组装成原来的数据报，再从中抽取出</a:t>
            </a:r>
            <a:r>
              <a:rPr lang="zh-CN" altLang="en-US" sz="2800" dirty="0" smtClean="0"/>
              <a:t>数据部分</a:t>
            </a:r>
            <a:endParaRPr lang="zh-CN" altLang="en-US" sz="2800" dirty="0"/>
          </a:p>
        </p:txBody>
      </p:sp>
    </p:spTree>
    <p:extLst>
      <p:ext uri="{BB962C8B-B14F-4D97-AF65-F5344CB8AC3E}">
        <p14:creationId xmlns:p14="http://schemas.microsoft.com/office/powerpoint/2010/main" val="62667357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dirty="0"/>
              <a:t>IPV6</a:t>
            </a:r>
            <a:endParaRPr lang="zh-CN" altLang="en-US" dirty="0" smtClean="0"/>
          </a:p>
        </p:txBody>
      </p:sp>
      <p:sp>
        <p:nvSpPr>
          <p:cNvPr id="18435" name="Rectangle 3"/>
          <p:cNvSpPr>
            <a:spLocks noGrp="1" noChangeArrowheads="1"/>
          </p:cNvSpPr>
          <p:nvPr>
            <p:ph idx="1"/>
          </p:nvPr>
        </p:nvSpPr>
        <p:spPr>
          <a:xfrm>
            <a:off x="251520" y="1844675"/>
            <a:ext cx="8892480" cy="4114800"/>
          </a:xfrm>
        </p:spPr>
        <p:txBody>
          <a:bodyPr/>
          <a:lstStyle/>
          <a:p>
            <a:pPr>
              <a:lnSpc>
                <a:spcPct val="120000"/>
              </a:lnSpc>
            </a:pPr>
            <a:r>
              <a:rPr lang="zh-CN" altLang="en-US" sz="2800" dirty="0">
                <a:latin typeface="+mn-ea"/>
              </a:rPr>
              <a:t>概述</a:t>
            </a:r>
            <a:endParaRPr lang="en-US" altLang="zh-CN" sz="2800" dirty="0">
              <a:latin typeface="+mn-ea"/>
              <a:sym typeface="+mn-ea"/>
            </a:endParaRPr>
          </a:p>
          <a:p>
            <a:pPr marL="0" indent="0">
              <a:buNone/>
            </a:pPr>
            <a:endParaRPr lang="en-US" altLang="zh-CN" sz="2800" dirty="0">
              <a:solidFill>
                <a:srgbClr val="FF0000"/>
              </a:solidFill>
              <a:latin typeface="+mn-ea"/>
            </a:endParaRPr>
          </a:p>
          <a:p>
            <a:r>
              <a:rPr lang="en-US" altLang="zh-CN" sz="2800" dirty="0">
                <a:latin typeface="+mn-ea"/>
              </a:rPr>
              <a:t>IPV6</a:t>
            </a:r>
            <a:r>
              <a:rPr lang="zh-CN" altLang="en-US" sz="2800" dirty="0">
                <a:latin typeface="+mn-ea"/>
              </a:rPr>
              <a:t>地址</a:t>
            </a:r>
            <a:r>
              <a:rPr lang="zh-CN" altLang="en-US" sz="2800" dirty="0" smtClean="0">
                <a:latin typeface="+mn-ea"/>
              </a:rPr>
              <a:t>规范</a:t>
            </a:r>
            <a:endParaRPr lang="en-US" altLang="zh-CN" sz="2800" dirty="0" smtClean="0">
              <a:latin typeface="+mn-ea"/>
            </a:endParaRPr>
          </a:p>
          <a:p>
            <a:endParaRPr lang="en-US" altLang="zh-CN" sz="2800" dirty="0">
              <a:latin typeface="+mn-ea"/>
            </a:endParaRPr>
          </a:p>
          <a:p>
            <a:pPr>
              <a:lnSpc>
                <a:spcPct val="120000"/>
              </a:lnSpc>
            </a:pPr>
            <a:r>
              <a:rPr lang="en-US" altLang="zh-CN" sz="2800" dirty="0">
                <a:latin typeface="+mn-ea"/>
              </a:rPr>
              <a:t>IPV6</a:t>
            </a:r>
            <a:r>
              <a:rPr lang="zh-CN" altLang="en-US" sz="2800" dirty="0">
                <a:latin typeface="+mn-ea"/>
              </a:rPr>
              <a:t>报文</a:t>
            </a:r>
            <a:endParaRPr lang="en-US" altLang="zh-CN" sz="2800" dirty="0">
              <a:latin typeface="+mn-ea"/>
            </a:endParaRPr>
          </a:p>
          <a:p>
            <a:endParaRPr lang="en-US" altLang="zh-CN" sz="2800" dirty="0">
              <a:latin typeface="+mn-ea"/>
            </a:endParaRPr>
          </a:p>
          <a:p>
            <a:pPr eaLnBrk="1" hangingPunct="1">
              <a:lnSpc>
                <a:spcPct val="120000"/>
              </a:lnSpc>
            </a:pPr>
            <a:r>
              <a:rPr lang="en-US" altLang="zh-CN" sz="2600" dirty="0">
                <a:solidFill>
                  <a:srgbClr val="FF0000"/>
                </a:solidFill>
                <a:latin typeface="+mn-ea"/>
              </a:rPr>
              <a:t>IPV6/IPV4</a:t>
            </a:r>
            <a:r>
              <a:rPr lang="zh-CN" altLang="en-US" sz="2600" dirty="0">
                <a:solidFill>
                  <a:srgbClr val="FF0000"/>
                </a:solidFill>
                <a:latin typeface="+mn-ea"/>
              </a:rPr>
              <a:t>过渡方法</a:t>
            </a:r>
            <a:endParaRPr lang="en-US" altLang="zh-CN" sz="2600" dirty="0">
              <a:solidFill>
                <a:srgbClr val="FF0000"/>
              </a:solidFill>
              <a:latin typeface="+mn-ea"/>
            </a:endParaRPr>
          </a:p>
        </p:txBody>
      </p:sp>
    </p:spTree>
    <p:extLst>
      <p:ext uri="{BB962C8B-B14F-4D97-AF65-F5344CB8AC3E}">
        <p14:creationId xmlns:p14="http://schemas.microsoft.com/office/powerpoint/2010/main" val="2843760627"/>
      </p:ext>
    </p:extLst>
  </p:cSld>
  <p:clrMapOvr>
    <a:masterClrMapping/>
  </p:clrMapOvr>
  <p:transition spd="med">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r>
              <a:rPr lang="zh-CN" altLang="en-US" dirty="0" smtClean="0"/>
              <a:t>从 </a:t>
            </a:r>
            <a:r>
              <a:rPr lang="en-US" altLang="zh-CN" dirty="0"/>
              <a:t>IPv4 </a:t>
            </a:r>
            <a:r>
              <a:rPr lang="zh-CN" altLang="en-US" dirty="0"/>
              <a:t>向 </a:t>
            </a:r>
            <a:r>
              <a:rPr lang="en-US" altLang="zh-CN" dirty="0"/>
              <a:t>IPv6 </a:t>
            </a:r>
            <a:r>
              <a:rPr lang="zh-CN" altLang="en-US" dirty="0"/>
              <a:t>过渡 </a:t>
            </a:r>
          </a:p>
        </p:txBody>
      </p:sp>
      <p:sp>
        <p:nvSpPr>
          <p:cNvPr id="665603" name="Rectangle 3"/>
          <p:cNvSpPr>
            <a:spLocks noGrp="1" noChangeArrowheads="1"/>
          </p:cNvSpPr>
          <p:nvPr>
            <p:ph type="body" idx="1"/>
          </p:nvPr>
        </p:nvSpPr>
        <p:spPr>
          <a:xfrm>
            <a:off x="251521" y="1906588"/>
            <a:ext cx="8563868" cy="4402137"/>
          </a:xfrm>
        </p:spPr>
        <p:txBody>
          <a:bodyPr/>
          <a:lstStyle/>
          <a:p>
            <a:pPr>
              <a:lnSpc>
                <a:spcPct val="90000"/>
              </a:lnSpc>
            </a:pPr>
            <a:r>
              <a:rPr lang="zh-CN" altLang="en-US" dirty="0"/>
              <a:t>向 </a:t>
            </a:r>
            <a:r>
              <a:rPr lang="en-US" altLang="zh-CN" dirty="0"/>
              <a:t>IPv6 </a:t>
            </a:r>
            <a:r>
              <a:rPr lang="zh-CN" altLang="en-US" dirty="0"/>
              <a:t>过渡只能采用逐步演进的办法，</a:t>
            </a:r>
            <a:r>
              <a:rPr lang="zh-CN" altLang="en-US" dirty="0" smtClean="0"/>
              <a:t>同时还</a:t>
            </a:r>
            <a:r>
              <a:rPr lang="zh-CN" altLang="en-US" dirty="0"/>
              <a:t>必须使新安装的 </a:t>
            </a:r>
            <a:r>
              <a:rPr lang="en-US" altLang="zh-CN" dirty="0"/>
              <a:t>IPv6 </a:t>
            </a:r>
            <a:r>
              <a:rPr lang="zh-CN" altLang="en-US" dirty="0"/>
              <a:t>系统能够向后</a:t>
            </a:r>
            <a:r>
              <a:rPr lang="zh-CN" altLang="en-US" dirty="0" smtClean="0"/>
              <a:t>兼容</a:t>
            </a:r>
            <a:endParaRPr lang="zh-CN" altLang="en-US" dirty="0"/>
          </a:p>
          <a:p>
            <a:pPr>
              <a:lnSpc>
                <a:spcPct val="90000"/>
              </a:lnSpc>
            </a:pPr>
            <a:r>
              <a:rPr lang="en-US" altLang="zh-CN" dirty="0"/>
              <a:t>IPv6 </a:t>
            </a:r>
            <a:r>
              <a:rPr lang="zh-CN" altLang="en-US" dirty="0"/>
              <a:t>系统必须能够接收和转发 </a:t>
            </a:r>
            <a:r>
              <a:rPr lang="en-US" altLang="zh-CN" dirty="0"/>
              <a:t>IPv4 </a:t>
            </a:r>
            <a:r>
              <a:rPr lang="zh-CN" altLang="en-US" dirty="0"/>
              <a:t>分组，并且能够为 </a:t>
            </a:r>
            <a:r>
              <a:rPr lang="en-US" altLang="zh-CN" dirty="0"/>
              <a:t>IPv4 </a:t>
            </a:r>
            <a:r>
              <a:rPr lang="zh-CN" altLang="en-US" dirty="0"/>
              <a:t>分组选择</a:t>
            </a:r>
            <a:r>
              <a:rPr lang="zh-CN" altLang="en-US" dirty="0" smtClean="0"/>
              <a:t>路由</a:t>
            </a:r>
            <a:endParaRPr lang="zh-CN" altLang="en-US" dirty="0"/>
          </a:p>
          <a:p>
            <a:pPr>
              <a:lnSpc>
                <a:spcPct val="90000"/>
              </a:lnSpc>
            </a:pPr>
            <a:r>
              <a:rPr lang="zh-CN" altLang="en-US" dirty="0">
                <a:solidFill>
                  <a:schemeClr val="hlink"/>
                </a:solidFill>
              </a:rPr>
              <a:t>双协议栈</a:t>
            </a:r>
            <a:r>
              <a:rPr lang="en-US" altLang="zh-CN" dirty="0"/>
              <a:t>(dual stack)</a:t>
            </a:r>
            <a:r>
              <a:rPr lang="zh-CN" altLang="en-US" dirty="0"/>
              <a:t>是指在完全过渡到 </a:t>
            </a:r>
            <a:r>
              <a:rPr lang="en-US" altLang="zh-CN" dirty="0"/>
              <a:t>IPv6 </a:t>
            </a:r>
            <a:r>
              <a:rPr lang="zh-CN" altLang="en-US" dirty="0"/>
              <a:t>之前，使一部分主机（或路由器）装有两个协议栈，一个 </a:t>
            </a:r>
            <a:r>
              <a:rPr lang="en-US" altLang="zh-CN" dirty="0"/>
              <a:t>IPv4 </a:t>
            </a:r>
            <a:r>
              <a:rPr lang="zh-CN" altLang="en-US" dirty="0"/>
              <a:t>和一个 </a:t>
            </a:r>
            <a:r>
              <a:rPr lang="en-US" altLang="zh-CN" dirty="0" smtClean="0"/>
              <a:t>IPv6</a:t>
            </a:r>
            <a:endParaRPr lang="zh-CN" altLang="en-US" dirty="0"/>
          </a:p>
        </p:txBody>
      </p:sp>
    </p:spTree>
    <p:extLst>
      <p:ext uri="{BB962C8B-B14F-4D97-AF65-F5344CB8AC3E}">
        <p14:creationId xmlns:p14="http://schemas.microsoft.com/office/powerpoint/2010/main" val="242748078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ChangeArrowheads="1"/>
          </p:cNvSpPr>
          <p:nvPr/>
        </p:nvSpPr>
        <p:spPr bwMode="auto">
          <a:xfrm>
            <a:off x="571500" y="785813"/>
            <a:ext cx="762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50000"/>
              </a:spcBef>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spcBef>
                <a:spcPct val="50000"/>
              </a:spcBef>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spcBef>
                <a:spcPct val="50000"/>
              </a:spcBef>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spcBef>
                <a:spcPct val="50000"/>
              </a:spcBef>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spcBef>
                <a:spcPct val="50000"/>
              </a:spcBef>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pPr>
            <a:r>
              <a:rPr lang="en-US" altLang="zh-CN" sz="3600" dirty="0" smtClean="0"/>
              <a:t>IPv4</a:t>
            </a:r>
            <a:r>
              <a:rPr lang="zh-CN" altLang="en-US" sz="3600" b="1" dirty="0"/>
              <a:t>的补</a:t>
            </a:r>
            <a:r>
              <a:rPr lang="zh-CN" altLang="en-US" sz="3600" b="1" dirty="0" smtClean="0"/>
              <a:t>丁方法</a:t>
            </a:r>
            <a:endParaRPr lang="en-US" altLang="en-US" sz="3800" dirty="0">
              <a:solidFill>
                <a:schemeClr val="tx2"/>
              </a:solidFill>
            </a:endParaRPr>
          </a:p>
        </p:txBody>
      </p:sp>
      <p:sp>
        <p:nvSpPr>
          <p:cNvPr id="4" name="Rectangle 3"/>
          <p:cNvSpPr txBox="1">
            <a:spLocks noChangeArrowheads="1"/>
          </p:cNvSpPr>
          <p:nvPr/>
        </p:nvSpPr>
        <p:spPr>
          <a:xfrm>
            <a:off x="251521" y="1844825"/>
            <a:ext cx="8280920" cy="3600399"/>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9pPr>
          </a:lstStyle>
          <a:p>
            <a:r>
              <a:rPr lang="zh-CN" altLang="zh-CN" sz="2400" b="1" dirty="0"/>
              <a:t>NAT  内部地址  </a:t>
            </a:r>
          </a:p>
          <a:p>
            <a:r>
              <a:rPr lang="zh-CN" altLang="zh-CN" sz="2400" b="1" dirty="0" smtClean="0"/>
              <a:t>CIDR</a:t>
            </a:r>
            <a:r>
              <a:rPr lang="zh-CN" altLang="en-US" sz="2400" b="1" dirty="0"/>
              <a:t>(</a:t>
            </a:r>
            <a:r>
              <a:rPr lang="en-US" altLang="zh-CN" sz="2400" b="1" dirty="0"/>
              <a:t>Classless Inter-Domain Routing</a:t>
            </a:r>
            <a:r>
              <a:rPr lang="en-US" altLang="zh-CN" sz="2400" b="1" dirty="0" smtClean="0"/>
              <a:t>)</a:t>
            </a:r>
          </a:p>
          <a:p>
            <a:pPr lvl="1"/>
            <a:r>
              <a:rPr lang="en-US" altLang="zh-CN" sz="2000" b="1" dirty="0"/>
              <a:t>Class A,B,C,D      Prefix</a:t>
            </a:r>
          </a:p>
          <a:p>
            <a:r>
              <a:rPr lang="en-US" altLang="zh-CN" sz="2400" b="1" dirty="0"/>
              <a:t>RSVP(Resource </a:t>
            </a:r>
            <a:r>
              <a:rPr lang="en-US" altLang="zh-CN" sz="2400" b="1" dirty="0" err="1"/>
              <a:t>reSerVation</a:t>
            </a:r>
            <a:r>
              <a:rPr lang="en-US" altLang="zh-CN" sz="2400" b="1" dirty="0"/>
              <a:t> Protocol)</a:t>
            </a:r>
          </a:p>
          <a:p>
            <a:r>
              <a:rPr lang="en-US" altLang="zh-CN" sz="2400" b="1" dirty="0" smtClean="0"/>
              <a:t>Mobile </a:t>
            </a:r>
            <a:r>
              <a:rPr lang="en-US" altLang="zh-CN" sz="2400" b="1" dirty="0"/>
              <a:t>IPv4</a:t>
            </a:r>
          </a:p>
          <a:p>
            <a:r>
              <a:rPr lang="en-US" altLang="zh-CN" sz="2400" b="1" dirty="0" smtClean="0"/>
              <a:t>IPsec   </a:t>
            </a:r>
            <a:r>
              <a:rPr lang="zh-CN" altLang="zh-CN" sz="2400" b="1" dirty="0"/>
              <a:t>为</a:t>
            </a:r>
            <a:r>
              <a:rPr lang="en-US" altLang="zh-CN" sz="2400" b="1" dirty="0"/>
              <a:t>IPv6</a:t>
            </a:r>
            <a:r>
              <a:rPr lang="zh-CN" altLang="zh-CN" sz="2400" b="1" dirty="0"/>
              <a:t>设计，搬到</a:t>
            </a:r>
            <a:r>
              <a:rPr lang="en-US" altLang="zh-CN" sz="2400" b="1" dirty="0"/>
              <a:t>IPv4</a:t>
            </a:r>
          </a:p>
        </p:txBody>
      </p:sp>
      <p:sp>
        <p:nvSpPr>
          <p:cNvPr id="5" name="Line 6"/>
          <p:cNvSpPr>
            <a:spLocks noChangeShapeType="1"/>
          </p:cNvSpPr>
          <p:nvPr/>
        </p:nvSpPr>
        <p:spPr bwMode="auto">
          <a:xfrm>
            <a:off x="3203848" y="2924944"/>
            <a:ext cx="457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19815764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0" nodeType="afterEffect">
                                  <p:stCondLst>
                                    <p:cond delay="0"/>
                                  </p:stCondLst>
                                  <p:childTnLst>
                                    <p:set>
                                      <p:cBhvr>
                                        <p:cTn id="6" dur="1" fill="hold">
                                          <p:stCondLst>
                                            <p:cond delay="0"/>
                                          </p:stCondLst>
                                        </p:cTn>
                                        <p:tgtEl>
                                          <p:spTgt spid="460802"/>
                                        </p:tgtEl>
                                        <p:attrNameLst>
                                          <p:attrName>style.visibility</p:attrName>
                                        </p:attrNameLst>
                                      </p:cBhvr>
                                      <p:to>
                                        <p:strVal val="visible"/>
                                      </p:to>
                                    </p:set>
                                    <p:animEffect transition="in" filter="checkerboard(down)">
                                      <p:cBhvr>
                                        <p:cTn id="7" dur="500"/>
                                        <p:tgtEl>
                                          <p:spTgt spid="460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a:xfrm>
            <a:off x="473075" y="304800"/>
            <a:ext cx="8102600" cy="1216025"/>
          </a:xfrm>
        </p:spPr>
        <p:txBody>
          <a:bodyPr/>
          <a:lstStyle/>
          <a:p>
            <a:r>
              <a:rPr lang="zh-CN" altLang="en-US" sz="4000" dirty="0" smtClean="0"/>
              <a:t>双</a:t>
            </a:r>
            <a:r>
              <a:rPr lang="zh-CN" altLang="en-US" sz="4000" dirty="0"/>
              <a:t>协议</a:t>
            </a:r>
            <a:r>
              <a:rPr lang="zh-CN" altLang="en-US" sz="4000" dirty="0" smtClean="0"/>
              <a:t>栈技术</a:t>
            </a:r>
            <a:endParaRPr lang="zh-CN" altLang="en-US" sz="4000" dirty="0"/>
          </a:p>
        </p:txBody>
      </p:sp>
      <p:sp>
        <p:nvSpPr>
          <p:cNvPr id="72" name="TextBox 42"/>
          <p:cNvSpPr txBox="1">
            <a:spLocks noChangeArrowheads="1"/>
          </p:cNvSpPr>
          <p:nvPr/>
        </p:nvSpPr>
        <p:spPr bwMode="auto">
          <a:xfrm>
            <a:off x="179512" y="1844824"/>
            <a:ext cx="864096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indent="-3587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69900" indent="-469900">
              <a:lnSpc>
                <a:spcPct val="90000"/>
              </a:lnSpc>
              <a:spcBef>
                <a:spcPct val="20000"/>
              </a:spcBef>
              <a:buClr>
                <a:schemeClr val="accent2"/>
              </a:buClr>
              <a:buFont typeface="Wingdings" panose="05000000000000000000" pitchFamily="2" charset="2"/>
              <a:buChar char="o"/>
            </a:pPr>
            <a:r>
              <a:rPr lang="zh-CN" altLang="en-US" sz="2400" dirty="0">
                <a:latin typeface="+mn-lt"/>
                <a:ea typeface="+mn-ea"/>
              </a:rPr>
              <a:t>主机和路由器上同时实现</a:t>
            </a:r>
            <a:r>
              <a:rPr lang="en-US" altLang="zh-CN" sz="2400" dirty="0">
                <a:latin typeface="+mn-lt"/>
                <a:ea typeface="+mn-ea"/>
              </a:rPr>
              <a:t>IPv4</a:t>
            </a:r>
            <a:r>
              <a:rPr lang="zh-CN" altLang="en-US" sz="2400" dirty="0">
                <a:latin typeface="+mn-lt"/>
                <a:ea typeface="+mn-ea"/>
              </a:rPr>
              <a:t>和</a:t>
            </a:r>
            <a:r>
              <a:rPr lang="en-US" altLang="zh-CN" sz="2400" dirty="0">
                <a:latin typeface="+mn-lt"/>
                <a:ea typeface="+mn-ea"/>
              </a:rPr>
              <a:t>IPv6</a:t>
            </a:r>
            <a:r>
              <a:rPr lang="zh-CN" altLang="en-US" sz="2400" dirty="0">
                <a:latin typeface="+mn-lt"/>
                <a:ea typeface="+mn-ea"/>
              </a:rPr>
              <a:t>双协议栈，各自独立实现</a:t>
            </a:r>
            <a:r>
              <a:rPr lang="en-US" altLang="zh-CN" sz="2400" dirty="0">
                <a:latin typeface="+mn-lt"/>
                <a:ea typeface="+mn-ea"/>
              </a:rPr>
              <a:t>IPv4</a:t>
            </a:r>
            <a:r>
              <a:rPr lang="zh-CN" altLang="en-US" sz="2400" dirty="0">
                <a:latin typeface="+mn-lt"/>
                <a:ea typeface="+mn-ea"/>
              </a:rPr>
              <a:t>和</a:t>
            </a:r>
            <a:r>
              <a:rPr lang="en-US" altLang="zh-CN" sz="2400" dirty="0">
                <a:latin typeface="+mn-lt"/>
                <a:ea typeface="+mn-ea"/>
              </a:rPr>
              <a:t>IPv6</a:t>
            </a:r>
            <a:r>
              <a:rPr lang="zh-CN" altLang="en-US" sz="2400" dirty="0">
                <a:latin typeface="+mn-lt"/>
                <a:ea typeface="+mn-ea"/>
              </a:rPr>
              <a:t>的处理和转发</a:t>
            </a:r>
          </a:p>
          <a:p>
            <a:pPr marL="469900" indent="-469900">
              <a:lnSpc>
                <a:spcPct val="90000"/>
              </a:lnSpc>
              <a:spcBef>
                <a:spcPct val="20000"/>
              </a:spcBef>
              <a:buClr>
                <a:schemeClr val="accent2"/>
              </a:buClr>
              <a:buFont typeface="Wingdings" panose="05000000000000000000" pitchFamily="2" charset="2"/>
              <a:buChar char="o"/>
            </a:pPr>
            <a:r>
              <a:rPr lang="zh-CN" altLang="en-US" sz="2400" dirty="0">
                <a:latin typeface="+mn-lt"/>
                <a:ea typeface="+mn-ea"/>
              </a:rPr>
              <a:t>双栈策略是</a:t>
            </a:r>
            <a:r>
              <a:rPr lang="en-US" altLang="zh-CN" sz="2400" dirty="0">
                <a:latin typeface="+mn-lt"/>
                <a:ea typeface="+mn-ea"/>
              </a:rPr>
              <a:t>IPv4/IPv6</a:t>
            </a:r>
            <a:r>
              <a:rPr lang="zh-CN" altLang="en-US" sz="2400" dirty="0">
                <a:latin typeface="+mn-lt"/>
                <a:ea typeface="+mn-ea"/>
              </a:rPr>
              <a:t>过渡基础</a:t>
            </a:r>
            <a:endParaRPr lang="en-US" altLang="zh-CN" sz="2400" dirty="0">
              <a:latin typeface="+mn-lt"/>
              <a:ea typeface="+mn-ea"/>
            </a:endParaRPr>
          </a:p>
          <a:p>
            <a:pPr marL="469900" indent="-469900">
              <a:lnSpc>
                <a:spcPct val="90000"/>
              </a:lnSpc>
              <a:spcBef>
                <a:spcPct val="20000"/>
              </a:spcBef>
              <a:buClr>
                <a:schemeClr val="accent2"/>
              </a:buClr>
              <a:buFont typeface="Wingdings" panose="05000000000000000000" pitchFamily="2" charset="2"/>
              <a:buChar char="o"/>
            </a:pPr>
            <a:r>
              <a:rPr lang="zh-CN" altLang="en-US" sz="2400" dirty="0">
                <a:latin typeface="+mn-lt"/>
                <a:ea typeface="+mn-ea"/>
              </a:rPr>
              <a:t>网络性能降低以及无法解决地址短缺问题</a:t>
            </a:r>
          </a:p>
        </p:txBody>
      </p:sp>
      <p:grpSp>
        <p:nvGrpSpPr>
          <p:cNvPr id="73" name="Group 3"/>
          <p:cNvGrpSpPr>
            <a:grpSpLocks/>
          </p:cNvGrpSpPr>
          <p:nvPr/>
        </p:nvGrpSpPr>
        <p:grpSpPr bwMode="auto">
          <a:xfrm>
            <a:off x="659036" y="3573016"/>
            <a:ext cx="7681912" cy="2871787"/>
            <a:chOff x="0" y="0"/>
            <a:chExt cx="7643865" cy="3716636"/>
          </a:xfrm>
        </p:grpSpPr>
        <p:grpSp>
          <p:nvGrpSpPr>
            <p:cNvPr id="74" name="Group 4"/>
            <p:cNvGrpSpPr>
              <a:grpSpLocks/>
            </p:cNvGrpSpPr>
            <p:nvPr/>
          </p:nvGrpSpPr>
          <p:grpSpPr bwMode="auto">
            <a:xfrm>
              <a:off x="0" y="0"/>
              <a:ext cx="2000264" cy="1928826"/>
              <a:chOff x="0" y="0"/>
              <a:chExt cx="2620521" cy="2500330"/>
            </a:xfrm>
          </p:grpSpPr>
          <p:pic>
            <p:nvPicPr>
              <p:cNvPr id="101" name="Picture 2" descr="objects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620521" cy="250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 name="AutoShape 4"/>
              <p:cNvSpPr>
                <a:spLocks noChangeArrowheads="1"/>
              </p:cNvSpPr>
              <p:nvPr/>
            </p:nvSpPr>
            <p:spPr bwMode="auto">
              <a:xfrm>
                <a:off x="37202" y="1910024"/>
                <a:ext cx="2308382" cy="518868"/>
              </a:xfrm>
              <a:prstGeom prst="cube">
                <a:avLst>
                  <a:gd name="adj" fmla="val 25000"/>
                </a:avLst>
              </a:prstGeom>
              <a:gradFill rotWithShape="0">
                <a:gsLst>
                  <a:gs pos="0">
                    <a:srgbClr val="F5E9CB"/>
                  </a:gs>
                  <a:gs pos="50000">
                    <a:srgbClr val="ECD498"/>
                  </a:gs>
                  <a:gs pos="100000">
                    <a:srgbClr val="F5E9CB"/>
                  </a:gs>
                </a:gsLst>
                <a:lin ang="0" scaled="1"/>
              </a:gradFill>
              <a:ln w="0"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t>Physical/Data Link</a:t>
                </a:r>
              </a:p>
            </p:txBody>
          </p:sp>
          <p:sp>
            <p:nvSpPr>
              <p:cNvPr id="103" name="AutoShape 5"/>
              <p:cNvSpPr>
                <a:spLocks noChangeArrowheads="1"/>
              </p:cNvSpPr>
              <p:nvPr/>
            </p:nvSpPr>
            <p:spPr bwMode="auto">
              <a:xfrm>
                <a:off x="39017" y="1282266"/>
                <a:ext cx="1208634" cy="403940"/>
              </a:xfrm>
              <a:prstGeom prst="cube">
                <a:avLst>
                  <a:gd name="adj" fmla="val 25000"/>
                </a:avLst>
              </a:prstGeom>
              <a:gradFill rotWithShape="0">
                <a:gsLst>
                  <a:gs pos="0">
                    <a:srgbClr val="FF9900"/>
                  </a:gs>
                  <a:gs pos="50000">
                    <a:srgbClr val="C27400"/>
                  </a:gs>
                  <a:gs pos="100000">
                    <a:srgbClr val="FF9900"/>
                  </a:gs>
                </a:gsLst>
                <a:lin ang="0" scaled="1"/>
              </a:gradFill>
              <a:ln w="0"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t>IPv6</a:t>
                </a:r>
              </a:p>
            </p:txBody>
          </p:sp>
          <p:sp>
            <p:nvSpPr>
              <p:cNvPr id="104" name="AutoShape 6"/>
              <p:cNvSpPr>
                <a:spLocks noChangeArrowheads="1"/>
              </p:cNvSpPr>
              <p:nvPr/>
            </p:nvSpPr>
            <p:spPr bwMode="auto">
              <a:xfrm>
                <a:off x="1146024" y="1282266"/>
                <a:ext cx="1201375" cy="403940"/>
              </a:xfrm>
              <a:prstGeom prst="cube">
                <a:avLst>
                  <a:gd name="adj" fmla="val 25000"/>
                </a:avLst>
              </a:prstGeom>
              <a:gradFill rotWithShape="0">
                <a:gsLst>
                  <a:gs pos="0">
                    <a:srgbClr val="FFCC99"/>
                  </a:gs>
                  <a:gs pos="50000">
                    <a:srgbClr val="C29B74"/>
                  </a:gs>
                  <a:gs pos="100000">
                    <a:srgbClr val="FFCC99"/>
                  </a:gs>
                </a:gsLst>
                <a:lin ang="0" scaled="1"/>
              </a:gradFill>
              <a:ln w="0"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t>IPv4</a:t>
                </a:r>
              </a:p>
            </p:txBody>
          </p:sp>
          <p:sp>
            <p:nvSpPr>
              <p:cNvPr id="105" name="AutoShape 7"/>
              <p:cNvSpPr>
                <a:spLocks noChangeArrowheads="1"/>
              </p:cNvSpPr>
              <p:nvPr/>
            </p:nvSpPr>
            <p:spPr bwMode="auto">
              <a:xfrm>
                <a:off x="44461" y="989788"/>
                <a:ext cx="1205004" cy="403940"/>
              </a:xfrm>
              <a:prstGeom prst="cube">
                <a:avLst>
                  <a:gd name="adj" fmla="val 25000"/>
                </a:avLst>
              </a:prstGeom>
              <a:gradFill rotWithShape="0">
                <a:gsLst>
                  <a:gs pos="0">
                    <a:srgbClr val="00CCFF"/>
                  </a:gs>
                  <a:gs pos="50000">
                    <a:srgbClr val="00A8D2"/>
                  </a:gs>
                  <a:gs pos="100000">
                    <a:srgbClr val="00CCFF"/>
                  </a:gs>
                </a:gsLst>
                <a:lin ang="0" scaled="1"/>
              </a:gradFill>
              <a:ln w="0"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t>TCP/UDP</a:t>
                </a:r>
              </a:p>
            </p:txBody>
          </p:sp>
          <p:sp>
            <p:nvSpPr>
              <p:cNvPr id="106" name="AutoShape 8"/>
              <p:cNvSpPr>
                <a:spLocks noChangeArrowheads="1"/>
              </p:cNvSpPr>
              <p:nvPr/>
            </p:nvSpPr>
            <p:spPr bwMode="auto">
              <a:xfrm>
                <a:off x="6208" y="23969"/>
                <a:ext cx="2371605" cy="756370"/>
              </a:xfrm>
              <a:prstGeom prst="cube">
                <a:avLst>
                  <a:gd name="adj" fmla="val 25000"/>
                </a:avLst>
              </a:prstGeom>
              <a:gradFill rotWithShape="0">
                <a:gsLst>
                  <a:gs pos="0">
                    <a:srgbClr val="90D3D3"/>
                  </a:gs>
                  <a:gs pos="50000">
                    <a:schemeClr val="hlink"/>
                  </a:gs>
                  <a:gs pos="100000">
                    <a:srgbClr val="90D3D3"/>
                  </a:gs>
                </a:gsLst>
                <a:lin ang="0" scaled="1"/>
              </a:gradFill>
              <a:ln w="0"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t>Applications</a:t>
                </a:r>
              </a:p>
            </p:txBody>
          </p:sp>
          <p:sp>
            <p:nvSpPr>
              <p:cNvPr id="107" name="Line 9"/>
              <p:cNvSpPr>
                <a:spLocks noChangeShapeType="1"/>
              </p:cNvSpPr>
              <p:nvPr/>
            </p:nvSpPr>
            <p:spPr bwMode="auto">
              <a:xfrm flipV="1">
                <a:off x="536263" y="1699581"/>
                <a:ext cx="908" cy="340185"/>
              </a:xfrm>
              <a:prstGeom prst="line">
                <a:avLst/>
              </a:prstGeom>
              <a:noFill/>
              <a:ln w="38100" cmpd="sng">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 name="Line 10"/>
              <p:cNvSpPr>
                <a:spLocks noChangeShapeType="1"/>
              </p:cNvSpPr>
              <p:nvPr/>
            </p:nvSpPr>
            <p:spPr bwMode="auto">
              <a:xfrm flipV="1">
                <a:off x="1730378" y="1699581"/>
                <a:ext cx="908" cy="340185"/>
              </a:xfrm>
              <a:prstGeom prst="line">
                <a:avLst/>
              </a:prstGeom>
              <a:noFill/>
              <a:ln w="38100" cmpd="sng">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 name="Line 13"/>
              <p:cNvSpPr>
                <a:spLocks noChangeShapeType="1"/>
              </p:cNvSpPr>
              <p:nvPr/>
            </p:nvSpPr>
            <p:spPr bwMode="auto">
              <a:xfrm flipV="1">
                <a:off x="599780" y="800748"/>
                <a:ext cx="908" cy="264835"/>
              </a:xfrm>
              <a:prstGeom prst="line">
                <a:avLst/>
              </a:prstGeom>
              <a:noFill/>
              <a:ln w="38100" cmpd="sng">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0" name="AutoShape 14"/>
              <p:cNvSpPr>
                <a:spLocks noChangeArrowheads="1"/>
              </p:cNvSpPr>
              <p:nvPr/>
            </p:nvSpPr>
            <p:spPr bwMode="auto">
              <a:xfrm>
                <a:off x="1142394" y="989788"/>
                <a:ext cx="1205004" cy="403940"/>
              </a:xfrm>
              <a:prstGeom prst="cube">
                <a:avLst>
                  <a:gd name="adj" fmla="val 25000"/>
                </a:avLst>
              </a:prstGeom>
              <a:gradFill rotWithShape="0">
                <a:gsLst>
                  <a:gs pos="0">
                    <a:srgbClr val="99CCFF"/>
                  </a:gs>
                  <a:gs pos="50000">
                    <a:srgbClr val="749BC2"/>
                  </a:gs>
                  <a:gs pos="100000">
                    <a:srgbClr val="99CCFF"/>
                  </a:gs>
                </a:gsLst>
                <a:lin ang="0" scaled="1"/>
              </a:gradFill>
              <a:ln w="0"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t>TCP/UDP</a:t>
                </a:r>
              </a:p>
            </p:txBody>
          </p:sp>
          <p:sp>
            <p:nvSpPr>
              <p:cNvPr id="111" name="Line 15"/>
              <p:cNvSpPr>
                <a:spLocks noChangeShapeType="1"/>
              </p:cNvSpPr>
              <p:nvPr/>
            </p:nvSpPr>
            <p:spPr bwMode="auto">
              <a:xfrm flipV="1">
                <a:off x="1608789" y="815015"/>
                <a:ext cx="908" cy="264835"/>
              </a:xfrm>
              <a:prstGeom prst="line">
                <a:avLst/>
              </a:prstGeom>
              <a:noFill/>
              <a:ln w="38100" cmpd="sng">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pic>
          <p:nvPicPr>
            <p:cNvPr id="75" name="Picture 11" descr="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35" y="2214578"/>
              <a:ext cx="2357454" cy="1143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2" descr="1"/>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15039" y="2643205"/>
              <a:ext cx="1785950" cy="1073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5" descr="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3601" y="1214446"/>
              <a:ext cx="2000264" cy="1242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8" name="Group 19"/>
            <p:cNvGrpSpPr>
              <a:grpSpLocks noChangeAspect="1"/>
            </p:cNvGrpSpPr>
            <p:nvPr/>
          </p:nvGrpSpPr>
          <p:grpSpPr bwMode="auto">
            <a:xfrm>
              <a:off x="428627" y="2143140"/>
              <a:ext cx="842963" cy="982662"/>
              <a:chOff x="0" y="0"/>
              <a:chExt cx="513" cy="572"/>
            </a:xfrm>
          </p:grpSpPr>
          <p:pic>
            <p:nvPicPr>
              <p:cNvPr id="99" name="Picture 126" descr="0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 y="0"/>
                <a:ext cx="332"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127" descr="00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46"/>
                <a:ext cx="227"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9" name="Group 22"/>
            <p:cNvGrpSpPr>
              <a:grpSpLocks/>
            </p:cNvGrpSpPr>
            <p:nvPr/>
          </p:nvGrpSpPr>
          <p:grpSpPr bwMode="auto">
            <a:xfrm>
              <a:off x="3643337" y="142876"/>
              <a:ext cx="1571636" cy="1714512"/>
              <a:chOff x="0" y="0"/>
              <a:chExt cx="2620521" cy="2500330"/>
            </a:xfrm>
          </p:grpSpPr>
          <p:pic>
            <p:nvPicPr>
              <p:cNvPr id="88" name="Picture 2" descr="objects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620521" cy="250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AutoShape 4"/>
              <p:cNvSpPr>
                <a:spLocks noChangeArrowheads="1"/>
              </p:cNvSpPr>
              <p:nvPr/>
            </p:nvSpPr>
            <p:spPr bwMode="auto">
              <a:xfrm>
                <a:off x="37202" y="1910024"/>
                <a:ext cx="2308382" cy="518868"/>
              </a:xfrm>
              <a:prstGeom prst="cube">
                <a:avLst>
                  <a:gd name="adj" fmla="val 25000"/>
                </a:avLst>
              </a:prstGeom>
              <a:gradFill rotWithShape="0">
                <a:gsLst>
                  <a:gs pos="0">
                    <a:srgbClr val="F5E9CB"/>
                  </a:gs>
                  <a:gs pos="50000">
                    <a:srgbClr val="ECD498"/>
                  </a:gs>
                  <a:gs pos="100000">
                    <a:srgbClr val="F5E9CB"/>
                  </a:gs>
                </a:gsLst>
                <a:lin ang="0" scaled="1"/>
              </a:gradFill>
              <a:ln w="0"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000"/>
                  <a:t>Physical/Data Link</a:t>
                </a:r>
              </a:p>
            </p:txBody>
          </p:sp>
          <p:sp>
            <p:nvSpPr>
              <p:cNvPr id="90" name="AutoShape 5"/>
              <p:cNvSpPr>
                <a:spLocks noChangeArrowheads="1"/>
              </p:cNvSpPr>
              <p:nvPr/>
            </p:nvSpPr>
            <p:spPr bwMode="auto">
              <a:xfrm>
                <a:off x="39017" y="1282266"/>
                <a:ext cx="1208634" cy="403940"/>
              </a:xfrm>
              <a:prstGeom prst="cube">
                <a:avLst>
                  <a:gd name="adj" fmla="val 25000"/>
                </a:avLst>
              </a:prstGeom>
              <a:gradFill rotWithShape="0">
                <a:gsLst>
                  <a:gs pos="0">
                    <a:srgbClr val="FF9900"/>
                  </a:gs>
                  <a:gs pos="50000">
                    <a:srgbClr val="C27400"/>
                  </a:gs>
                  <a:gs pos="100000">
                    <a:srgbClr val="FF9900"/>
                  </a:gs>
                </a:gsLst>
                <a:lin ang="0" scaled="1"/>
              </a:gradFill>
              <a:ln w="0"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000"/>
                  <a:t>IPv6</a:t>
                </a:r>
              </a:p>
            </p:txBody>
          </p:sp>
          <p:sp>
            <p:nvSpPr>
              <p:cNvPr id="91" name="AutoShape 6"/>
              <p:cNvSpPr>
                <a:spLocks noChangeArrowheads="1"/>
              </p:cNvSpPr>
              <p:nvPr/>
            </p:nvSpPr>
            <p:spPr bwMode="auto">
              <a:xfrm>
                <a:off x="1146024" y="1282266"/>
                <a:ext cx="1201375" cy="403940"/>
              </a:xfrm>
              <a:prstGeom prst="cube">
                <a:avLst>
                  <a:gd name="adj" fmla="val 25000"/>
                </a:avLst>
              </a:prstGeom>
              <a:gradFill rotWithShape="0">
                <a:gsLst>
                  <a:gs pos="0">
                    <a:srgbClr val="FFCC99"/>
                  </a:gs>
                  <a:gs pos="50000">
                    <a:srgbClr val="C29B74"/>
                  </a:gs>
                  <a:gs pos="100000">
                    <a:srgbClr val="FFCC99"/>
                  </a:gs>
                </a:gsLst>
                <a:lin ang="0" scaled="1"/>
              </a:gradFill>
              <a:ln w="0"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000"/>
                  <a:t>IPv4</a:t>
                </a:r>
              </a:p>
            </p:txBody>
          </p:sp>
          <p:sp>
            <p:nvSpPr>
              <p:cNvPr id="92" name="AutoShape 7"/>
              <p:cNvSpPr>
                <a:spLocks noChangeArrowheads="1"/>
              </p:cNvSpPr>
              <p:nvPr/>
            </p:nvSpPr>
            <p:spPr bwMode="auto">
              <a:xfrm>
                <a:off x="44461" y="989788"/>
                <a:ext cx="1205004" cy="403940"/>
              </a:xfrm>
              <a:prstGeom prst="cube">
                <a:avLst>
                  <a:gd name="adj" fmla="val 25000"/>
                </a:avLst>
              </a:prstGeom>
              <a:gradFill rotWithShape="0">
                <a:gsLst>
                  <a:gs pos="0">
                    <a:srgbClr val="00CCFF"/>
                  </a:gs>
                  <a:gs pos="50000">
                    <a:srgbClr val="00A8D2"/>
                  </a:gs>
                  <a:gs pos="100000">
                    <a:srgbClr val="00CCFF"/>
                  </a:gs>
                </a:gsLst>
                <a:lin ang="0" scaled="1"/>
              </a:gradFill>
              <a:ln w="0"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000"/>
                  <a:t>TCP/UDP</a:t>
                </a:r>
              </a:p>
            </p:txBody>
          </p:sp>
          <p:sp>
            <p:nvSpPr>
              <p:cNvPr id="93" name="AutoShape 8"/>
              <p:cNvSpPr>
                <a:spLocks noChangeArrowheads="1"/>
              </p:cNvSpPr>
              <p:nvPr/>
            </p:nvSpPr>
            <p:spPr bwMode="auto">
              <a:xfrm>
                <a:off x="4111" y="25342"/>
                <a:ext cx="2375744" cy="755038"/>
              </a:xfrm>
              <a:prstGeom prst="cube">
                <a:avLst>
                  <a:gd name="adj" fmla="val 25000"/>
                </a:avLst>
              </a:prstGeom>
              <a:gradFill rotWithShape="0">
                <a:gsLst>
                  <a:gs pos="0">
                    <a:srgbClr val="90D3D3"/>
                  </a:gs>
                  <a:gs pos="50000">
                    <a:schemeClr val="hlink"/>
                  </a:gs>
                  <a:gs pos="100000">
                    <a:srgbClr val="90D3D3"/>
                  </a:gs>
                </a:gsLst>
                <a:lin ang="0" scaled="1"/>
              </a:gradFill>
              <a:ln w="0"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000"/>
                  <a:t>Applications</a:t>
                </a:r>
              </a:p>
            </p:txBody>
          </p:sp>
          <p:sp>
            <p:nvSpPr>
              <p:cNvPr id="94" name="Line 9"/>
              <p:cNvSpPr>
                <a:spLocks noChangeShapeType="1"/>
              </p:cNvSpPr>
              <p:nvPr/>
            </p:nvSpPr>
            <p:spPr bwMode="auto">
              <a:xfrm flipV="1">
                <a:off x="536263" y="1699581"/>
                <a:ext cx="908" cy="340185"/>
              </a:xfrm>
              <a:prstGeom prst="line">
                <a:avLst/>
              </a:prstGeom>
              <a:noFill/>
              <a:ln w="38100" cmpd="sng">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 name="Line 10"/>
              <p:cNvSpPr>
                <a:spLocks noChangeShapeType="1"/>
              </p:cNvSpPr>
              <p:nvPr/>
            </p:nvSpPr>
            <p:spPr bwMode="auto">
              <a:xfrm flipV="1">
                <a:off x="1730378" y="1699581"/>
                <a:ext cx="908" cy="340185"/>
              </a:xfrm>
              <a:prstGeom prst="line">
                <a:avLst/>
              </a:prstGeom>
              <a:noFill/>
              <a:ln w="38100" cmpd="sng">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 name="Line 13"/>
              <p:cNvSpPr>
                <a:spLocks noChangeShapeType="1"/>
              </p:cNvSpPr>
              <p:nvPr/>
            </p:nvSpPr>
            <p:spPr bwMode="auto">
              <a:xfrm flipV="1">
                <a:off x="599780" y="800748"/>
                <a:ext cx="908" cy="264835"/>
              </a:xfrm>
              <a:prstGeom prst="line">
                <a:avLst/>
              </a:prstGeom>
              <a:noFill/>
              <a:ln w="38100" cmpd="sng">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 name="AutoShape 14"/>
              <p:cNvSpPr>
                <a:spLocks noChangeArrowheads="1"/>
              </p:cNvSpPr>
              <p:nvPr/>
            </p:nvSpPr>
            <p:spPr bwMode="auto">
              <a:xfrm>
                <a:off x="1142394" y="989788"/>
                <a:ext cx="1205004" cy="403940"/>
              </a:xfrm>
              <a:prstGeom prst="cube">
                <a:avLst>
                  <a:gd name="adj" fmla="val 25000"/>
                </a:avLst>
              </a:prstGeom>
              <a:gradFill rotWithShape="0">
                <a:gsLst>
                  <a:gs pos="0">
                    <a:srgbClr val="99CCFF"/>
                  </a:gs>
                  <a:gs pos="50000">
                    <a:srgbClr val="749BC2"/>
                  </a:gs>
                  <a:gs pos="100000">
                    <a:srgbClr val="99CCFF"/>
                  </a:gs>
                </a:gsLst>
                <a:lin ang="0" scaled="1"/>
              </a:gradFill>
              <a:ln w="0"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000"/>
                  <a:t>TCP/UDP</a:t>
                </a:r>
              </a:p>
            </p:txBody>
          </p:sp>
          <p:sp>
            <p:nvSpPr>
              <p:cNvPr id="98" name="Line 15"/>
              <p:cNvSpPr>
                <a:spLocks noChangeShapeType="1"/>
              </p:cNvSpPr>
              <p:nvPr/>
            </p:nvSpPr>
            <p:spPr bwMode="auto">
              <a:xfrm flipV="1">
                <a:off x="1608789" y="815015"/>
                <a:ext cx="908" cy="264835"/>
              </a:xfrm>
              <a:prstGeom prst="line">
                <a:avLst/>
              </a:prstGeom>
              <a:noFill/>
              <a:ln w="38100" cmpd="sng">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pic>
          <p:nvPicPr>
            <p:cNvPr id="80" name="Picture 4" descr="G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3403" y="2286016"/>
              <a:ext cx="7048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1" name="直接连接符 11"/>
            <p:cNvCxnSpPr>
              <a:cxnSpLocks noChangeShapeType="1"/>
            </p:cNvCxnSpPr>
            <p:nvPr/>
          </p:nvCxnSpPr>
          <p:spPr bwMode="auto">
            <a:xfrm>
              <a:off x="1271608" y="2566102"/>
              <a:ext cx="300131" cy="21983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cxnSp>
        <p:cxnSp>
          <p:nvCxnSpPr>
            <p:cNvPr id="82" name="直接连接符 12"/>
            <p:cNvCxnSpPr>
              <a:cxnSpLocks noChangeShapeType="1"/>
            </p:cNvCxnSpPr>
            <p:nvPr/>
          </p:nvCxnSpPr>
          <p:spPr bwMode="auto">
            <a:xfrm flipV="1">
              <a:off x="3928558" y="2555830"/>
              <a:ext cx="214831" cy="230107"/>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cxnSp>
        <p:cxnSp>
          <p:nvCxnSpPr>
            <p:cNvPr id="83" name="直接连接符 13"/>
            <p:cNvCxnSpPr>
              <a:cxnSpLocks noChangeShapeType="1"/>
            </p:cNvCxnSpPr>
            <p:nvPr/>
          </p:nvCxnSpPr>
          <p:spPr bwMode="auto">
            <a:xfrm flipV="1">
              <a:off x="4847907" y="1834691"/>
              <a:ext cx="796137" cy="721139"/>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cxnSp>
        <p:cxnSp>
          <p:nvCxnSpPr>
            <p:cNvPr id="84" name="直接连接符 14"/>
            <p:cNvCxnSpPr>
              <a:cxnSpLocks noChangeShapeType="1"/>
            </p:cNvCxnSpPr>
            <p:nvPr/>
          </p:nvCxnSpPr>
          <p:spPr bwMode="auto">
            <a:xfrm>
              <a:off x="4847907" y="2555830"/>
              <a:ext cx="867221" cy="624576"/>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cxnSp>
        <p:sp>
          <p:nvSpPr>
            <p:cNvPr id="85" name="TextBox 72"/>
            <p:cNvSpPr txBox="1">
              <a:spLocks noChangeArrowheads="1"/>
            </p:cNvSpPr>
            <p:nvPr/>
          </p:nvSpPr>
          <p:spPr bwMode="auto">
            <a:xfrm>
              <a:off x="1571635" y="2571768"/>
              <a:ext cx="2428892" cy="51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IPv4/IPv6</a:t>
              </a:r>
              <a:r>
                <a:rPr lang="zh-CN" altLang="en-US" sz="2000"/>
                <a:t>双栈网络</a:t>
              </a:r>
            </a:p>
          </p:txBody>
        </p:sp>
        <p:sp>
          <p:nvSpPr>
            <p:cNvPr id="86" name="TextBox 81"/>
            <p:cNvSpPr txBox="1">
              <a:spLocks noChangeArrowheads="1"/>
            </p:cNvSpPr>
            <p:nvPr/>
          </p:nvSpPr>
          <p:spPr bwMode="auto">
            <a:xfrm>
              <a:off x="5786477" y="1643075"/>
              <a:ext cx="1714512" cy="47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IPv4</a:t>
              </a:r>
              <a:r>
                <a:rPr lang="zh-CN" altLang="en-US"/>
                <a:t> </a:t>
              </a:r>
              <a:r>
                <a:rPr lang="en-US" altLang="zh-CN"/>
                <a:t>Only</a:t>
              </a:r>
              <a:r>
                <a:rPr lang="zh-CN" altLang="en-US"/>
                <a:t>网络</a:t>
              </a:r>
            </a:p>
          </p:txBody>
        </p:sp>
        <p:sp>
          <p:nvSpPr>
            <p:cNvPr id="87" name="TextBox 82"/>
            <p:cNvSpPr txBox="1">
              <a:spLocks noChangeArrowheads="1"/>
            </p:cNvSpPr>
            <p:nvPr/>
          </p:nvSpPr>
          <p:spPr bwMode="auto">
            <a:xfrm>
              <a:off x="5857915" y="3059692"/>
              <a:ext cx="1714512" cy="47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IPv6</a:t>
              </a:r>
              <a:r>
                <a:rPr lang="zh-CN" altLang="en-US"/>
                <a:t> </a:t>
              </a:r>
              <a:r>
                <a:rPr lang="en-US" altLang="zh-CN"/>
                <a:t>Only</a:t>
              </a:r>
              <a:r>
                <a:rPr lang="zh-CN" altLang="en-US"/>
                <a:t>网络</a:t>
              </a:r>
            </a:p>
          </p:txBody>
        </p:sp>
      </p:grpSp>
    </p:spTree>
    <p:extLst>
      <p:ext uri="{BB962C8B-B14F-4D97-AF65-F5344CB8AC3E}">
        <p14:creationId xmlns:p14="http://schemas.microsoft.com/office/powerpoint/2010/main" val="1963765435"/>
      </p:ext>
    </p:extLst>
  </p:cSld>
  <p:clrMapOvr>
    <a:masterClrMapping/>
  </p:clrMapOvr>
  <p:transition spd="med">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779" name="Text Box 107"/>
          <p:cNvSpPr txBox="1">
            <a:spLocks noChangeArrowheads="1"/>
          </p:cNvSpPr>
          <p:nvPr/>
        </p:nvSpPr>
        <p:spPr bwMode="auto">
          <a:xfrm>
            <a:off x="539552" y="764704"/>
            <a:ext cx="43110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4000" dirty="0">
                <a:solidFill>
                  <a:schemeClr val="tx2"/>
                </a:solidFill>
                <a:latin typeface="+mj-lt"/>
                <a:ea typeface="+mj-ea"/>
                <a:cs typeface="+mj-cs"/>
              </a:rPr>
              <a:t>隧道技术 </a:t>
            </a:r>
          </a:p>
        </p:txBody>
      </p:sp>
      <p:sp>
        <p:nvSpPr>
          <p:cNvPr id="108" name="TextBox 34"/>
          <p:cNvSpPr txBox="1">
            <a:spLocks noChangeArrowheads="1"/>
          </p:cNvSpPr>
          <p:nvPr/>
        </p:nvSpPr>
        <p:spPr bwMode="auto">
          <a:xfrm>
            <a:off x="107504" y="1772816"/>
            <a:ext cx="8496944"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indent="-3587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69900" indent="-469900">
              <a:lnSpc>
                <a:spcPct val="90000"/>
              </a:lnSpc>
              <a:spcBef>
                <a:spcPct val="20000"/>
              </a:spcBef>
              <a:buClr>
                <a:schemeClr val="accent2"/>
              </a:buClr>
              <a:buFont typeface="Wingdings" panose="05000000000000000000" pitchFamily="2" charset="2"/>
              <a:buChar char="o"/>
            </a:pPr>
            <a:r>
              <a:rPr lang="zh-CN" altLang="en-US" sz="2400" dirty="0">
                <a:latin typeface="+mn-lt"/>
                <a:ea typeface="+mn-ea"/>
              </a:rPr>
              <a:t>隧道入口都必须显式指定隧道终点的</a:t>
            </a:r>
            <a:r>
              <a:rPr lang="en-US" altLang="zh-CN" sz="2400" dirty="0">
                <a:latin typeface="+mn-lt"/>
                <a:ea typeface="+mn-ea"/>
              </a:rPr>
              <a:t>IPv4</a:t>
            </a:r>
            <a:r>
              <a:rPr lang="zh-CN" altLang="en-US" sz="2400" dirty="0">
                <a:latin typeface="+mn-lt"/>
                <a:ea typeface="+mn-ea"/>
              </a:rPr>
              <a:t>地址（双向）</a:t>
            </a:r>
          </a:p>
          <a:p>
            <a:pPr marL="469900" indent="-469900">
              <a:lnSpc>
                <a:spcPct val="90000"/>
              </a:lnSpc>
              <a:spcBef>
                <a:spcPct val="20000"/>
              </a:spcBef>
              <a:buClr>
                <a:schemeClr val="accent2"/>
              </a:buClr>
              <a:buFont typeface="Wingdings" panose="05000000000000000000" pitchFamily="2" charset="2"/>
              <a:buChar char="o"/>
            </a:pPr>
            <a:r>
              <a:rPr lang="en-US" altLang="zh-CN" sz="2400" dirty="0">
                <a:latin typeface="+mn-lt"/>
                <a:ea typeface="+mn-ea"/>
              </a:rPr>
              <a:t>IPv6</a:t>
            </a:r>
            <a:r>
              <a:rPr lang="zh-CN" altLang="en-US" sz="2400" dirty="0">
                <a:latin typeface="+mn-lt"/>
                <a:ea typeface="+mn-ea"/>
              </a:rPr>
              <a:t>报文在隧道入口处封装</a:t>
            </a:r>
            <a:r>
              <a:rPr lang="en-US" altLang="zh-CN" sz="2400" dirty="0">
                <a:latin typeface="+mn-lt"/>
                <a:ea typeface="+mn-ea"/>
              </a:rPr>
              <a:t>IPv4</a:t>
            </a:r>
            <a:r>
              <a:rPr lang="zh-CN" altLang="en-US" sz="2400" dirty="0">
                <a:latin typeface="+mn-lt"/>
                <a:ea typeface="+mn-ea"/>
              </a:rPr>
              <a:t>报头，在隧道出口处解开</a:t>
            </a:r>
            <a:r>
              <a:rPr lang="zh-CN" altLang="en-US" sz="2400" dirty="0" smtClean="0">
                <a:latin typeface="+mn-lt"/>
                <a:ea typeface="+mn-ea"/>
              </a:rPr>
              <a:t>封装</a:t>
            </a:r>
            <a:endParaRPr lang="zh-CN" altLang="en-US" sz="2400" dirty="0">
              <a:latin typeface="+mn-lt"/>
              <a:ea typeface="+mn-ea"/>
            </a:endParaRPr>
          </a:p>
        </p:txBody>
      </p:sp>
      <p:grpSp>
        <p:nvGrpSpPr>
          <p:cNvPr id="109" name="Group 3"/>
          <p:cNvGrpSpPr>
            <a:grpSpLocks/>
          </p:cNvGrpSpPr>
          <p:nvPr/>
        </p:nvGrpSpPr>
        <p:grpSpPr bwMode="auto">
          <a:xfrm>
            <a:off x="323528" y="2936211"/>
            <a:ext cx="8623300" cy="3048000"/>
            <a:chOff x="0" y="0"/>
            <a:chExt cx="8623300" cy="3048000"/>
          </a:xfrm>
        </p:grpSpPr>
        <p:sp>
          <p:nvSpPr>
            <p:cNvPr id="110" name="Cloud"/>
            <p:cNvSpPr>
              <a:spLocks noChangeAspect="1" noEditPoints="1" noChangeArrowheads="1"/>
            </p:cNvSpPr>
            <p:nvPr/>
          </p:nvSpPr>
          <p:spPr bwMode="auto">
            <a:xfrm>
              <a:off x="2673350" y="49212"/>
              <a:ext cx="3124200" cy="2160588"/>
            </a:xfrm>
            <a:custGeom>
              <a:avLst/>
              <a:gdLst>
                <a:gd name="T0" fmla="*/ 9691 w 21600"/>
                <a:gd name="T1" fmla="*/ 1080294 h 21600"/>
                <a:gd name="T2" fmla="*/ 1562100 w 21600"/>
                <a:gd name="T3" fmla="*/ 2158287 h 21600"/>
                <a:gd name="T4" fmla="*/ 3121597 w 21600"/>
                <a:gd name="T5" fmla="*/ 1080294 h 21600"/>
                <a:gd name="T6" fmla="*/ 1562100 w 21600"/>
                <a:gd name="T7" fmla="*/ 123534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0">
              <a:gsLst>
                <a:gs pos="0">
                  <a:srgbClr val="6699FF"/>
                </a:gs>
                <a:gs pos="50000">
                  <a:srgbClr val="D1E0FF"/>
                </a:gs>
                <a:gs pos="100000">
                  <a:srgbClr val="6699FF"/>
                </a:gs>
              </a:gsLst>
              <a:lin ang="5400000" scaled="1"/>
            </a:gradFill>
            <a:ln>
              <a:noFill/>
            </a:ln>
            <a:effectLst>
              <a:outerShdw dist="107763"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11" name="Picture 684" descr="clou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2350" y="0"/>
              <a:ext cx="25209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683" descr="clou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28600"/>
              <a:ext cx="25209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Line 370"/>
            <p:cNvSpPr>
              <a:spLocks noChangeShapeType="1"/>
            </p:cNvSpPr>
            <p:nvPr/>
          </p:nvSpPr>
          <p:spPr bwMode="auto">
            <a:xfrm>
              <a:off x="1074738" y="1190625"/>
              <a:ext cx="974725" cy="0"/>
            </a:xfrm>
            <a:prstGeom prst="line">
              <a:avLst/>
            </a:prstGeom>
            <a:noFill/>
            <a:ln w="28575" cmpd="sng">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 name="Line 371"/>
            <p:cNvSpPr>
              <a:spLocks noChangeShapeType="1"/>
            </p:cNvSpPr>
            <p:nvPr/>
          </p:nvSpPr>
          <p:spPr bwMode="auto">
            <a:xfrm flipV="1">
              <a:off x="2806700" y="1219200"/>
              <a:ext cx="2838450" cy="0"/>
            </a:xfrm>
            <a:prstGeom prst="line">
              <a:avLst/>
            </a:prstGeom>
            <a:noFill/>
            <a:ln w="76200" cmpd="tri">
              <a:solidFill>
                <a:srgbClr val="9933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 name="Line 372"/>
            <p:cNvSpPr>
              <a:spLocks noChangeShapeType="1"/>
            </p:cNvSpPr>
            <p:nvPr/>
          </p:nvSpPr>
          <p:spPr bwMode="auto">
            <a:xfrm>
              <a:off x="5942013" y="1295400"/>
              <a:ext cx="1200150" cy="0"/>
            </a:xfrm>
            <a:prstGeom prst="line">
              <a:avLst/>
            </a:prstGeom>
            <a:noFill/>
            <a:ln w="28575" cmpd="sng">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 name="Rectangle 373"/>
            <p:cNvSpPr>
              <a:spLocks noChangeArrowheads="1"/>
            </p:cNvSpPr>
            <p:nvPr/>
          </p:nvSpPr>
          <p:spPr bwMode="auto">
            <a:xfrm>
              <a:off x="3663950" y="1219200"/>
              <a:ext cx="1173398"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effectLst>
                    <a:outerShdw blurRad="38100" dist="38100" dir="2700000" algn="tl">
                      <a:srgbClr val="C0C0C0"/>
                    </a:outerShdw>
                  </a:effectLst>
                  <a:ea typeface="DFKai-SB" charset="-120"/>
                </a:rPr>
                <a:t>IPv4 </a:t>
              </a:r>
              <a:r>
                <a:rPr lang="zh-CN" altLang="en-US">
                  <a:effectLst>
                    <a:outerShdw blurRad="38100" dist="38100" dir="2700000" algn="tl">
                      <a:srgbClr val="C0C0C0"/>
                    </a:outerShdw>
                  </a:effectLst>
                </a:rPr>
                <a:t>隧道</a:t>
              </a:r>
              <a:endParaRPr lang="zh-TW" altLang="en-US">
                <a:effectLst>
                  <a:outerShdw blurRad="38100" dist="38100" dir="2700000" algn="tl">
                    <a:srgbClr val="C0C0C0"/>
                  </a:outerShdw>
                </a:effectLst>
              </a:endParaRPr>
            </a:p>
          </p:txBody>
        </p:sp>
        <p:sp>
          <p:nvSpPr>
            <p:cNvPr id="117" name="Rectangle 663"/>
            <p:cNvSpPr>
              <a:spLocks noChangeArrowheads="1"/>
            </p:cNvSpPr>
            <p:nvPr/>
          </p:nvSpPr>
          <p:spPr bwMode="auto">
            <a:xfrm>
              <a:off x="5359400" y="1552575"/>
              <a:ext cx="1154163" cy="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ts val="600"/>
                </a:spcBef>
              </a:pPr>
              <a:r>
                <a:rPr lang="en-US" altLang="zh-CN" sz="1600">
                  <a:ea typeface="DFKai-SB" charset="-120"/>
                </a:rPr>
                <a:t>Dual-stack</a:t>
              </a:r>
            </a:p>
            <a:p>
              <a:pPr>
                <a:spcBef>
                  <a:spcPts val="600"/>
                </a:spcBef>
              </a:pPr>
              <a:r>
                <a:rPr lang="en-US" altLang="zh-CN" sz="1600">
                  <a:ea typeface="DFKai-SB" charset="-120"/>
                </a:rPr>
                <a:t>node</a:t>
              </a:r>
            </a:p>
          </p:txBody>
        </p:sp>
        <p:sp>
          <p:nvSpPr>
            <p:cNvPr id="118" name="Rectangle 664"/>
            <p:cNvSpPr>
              <a:spLocks noChangeArrowheads="1"/>
            </p:cNvSpPr>
            <p:nvPr/>
          </p:nvSpPr>
          <p:spPr bwMode="auto">
            <a:xfrm>
              <a:off x="1974850" y="1600200"/>
              <a:ext cx="1154163" cy="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ts val="600"/>
                </a:spcBef>
              </a:pPr>
              <a:r>
                <a:rPr lang="en-US" altLang="zh-CN" sz="1600">
                  <a:ea typeface="DFKai-SB" charset="-120"/>
                </a:rPr>
                <a:t>Dual-stack</a:t>
              </a:r>
            </a:p>
            <a:p>
              <a:pPr>
                <a:spcBef>
                  <a:spcPts val="600"/>
                </a:spcBef>
              </a:pPr>
              <a:r>
                <a:rPr lang="en-US" altLang="zh-CN" sz="1600">
                  <a:ea typeface="DFKai-SB" charset="-120"/>
                </a:rPr>
                <a:t>node</a:t>
              </a:r>
            </a:p>
          </p:txBody>
        </p:sp>
        <p:sp>
          <p:nvSpPr>
            <p:cNvPr id="119" name="Rectangle 665"/>
            <p:cNvSpPr>
              <a:spLocks noChangeArrowheads="1"/>
            </p:cNvSpPr>
            <p:nvPr/>
          </p:nvSpPr>
          <p:spPr bwMode="auto">
            <a:xfrm>
              <a:off x="2779713" y="2590800"/>
              <a:ext cx="900112" cy="457200"/>
            </a:xfrm>
            <a:prstGeom prst="rect">
              <a:avLst/>
            </a:prstGeom>
            <a:solidFill>
              <a:srgbClr val="6699FF"/>
            </a:solidFill>
            <a:ln w="9525" cmpd="sng">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contourClr>
                <a:srgbClr val="6699FF"/>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0" name="Rectangle 666"/>
            <p:cNvSpPr>
              <a:spLocks noChangeArrowheads="1"/>
            </p:cNvSpPr>
            <p:nvPr/>
          </p:nvSpPr>
          <p:spPr bwMode="auto">
            <a:xfrm>
              <a:off x="3756025" y="2590800"/>
              <a:ext cx="823913" cy="457200"/>
            </a:xfrm>
            <a:prstGeom prst="rect">
              <a:avLst/>
            </a:prstGeom>
            <a:solidFill>
              <a:srgbClr val="99FFCC"/>
            </a:solidFill>
            <a:ln w="9525" cmpd="sng">
              <a:miter lim="800000"/>
              <a:headEnd/>
              <a:tailEnd/>
            </a:ln>
            <a:scene3d>
              <a:camera prst="legacyObliqueTopRight"/>
              <a:lightRig rig="legacyFlat3" dir="b"/>
            </a:scene3d>
            <a:sp3d extrusionH="430200" prstMaterial="legacyMatte">
              <a:bevelT w="13500" h="13500" prst="angle"/>
              <a:bevelB w="13500" h="13500" prst="angle"/>
              <a:extrusionClr>
                <a:srgbClr val="99FFCC"/>
              </a:extrusionClr>
              <a:contourClr>
                <a:srgbClr val="99FFCC"/>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1" name="Rectangle 667"/>
            <p:cNvSpPr>
              <a:spLocks noChangeArrowheads="1"/>
            </p:cNvSpPr>
            <p:nvPr/>
          </p:nvSpPr>
          <p:spPr bwMode="auto">
            <a:xfrm>
              <a:off x="4654550" y="2590800"/>
              <a:ext cx="1125538" cy="457200"/>
            </a:xfrm>
            <a:prstGeom prst="rect">
              <a:avLst/>
            </a:prstGeom>
            <a:solidFill>
              <a:srgbClr val="FFFF99"/>
            </a:solidFill>
            <a:ln w="9525" cmpd="sng">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contourClr>
                <a:srgbClr val="FFFF99"/>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2" name="Text Box 668"/>
            <p:cNvSpPr txBox="1">
              <a:spLocks noChangeArrowheads="1"/>
            </p:cNvSpPr>
            <p:nvPr/>
          </p:nvSpPr>
          <p:spPr bwMode="auto">
            <a:xfrm>
              <a:off x="2855913" y="2667000"/>
              <a:ext cx="900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a:ea typeface="DFKai-SB" charset="-120"/>
                </a:rPr>
                <a:t>IPv4 H</a:t>
              </a:r>
            </a:p>
          </p:txBody>
        </p:sp>
        <p:sp>
          <p:nvSpPr>
            <p:cNvPr id="123" name="Text Box 669"/>
            <p:cNvSpPr txBox="1">
              <a:spLocks noChangeArrowheads="1"/>
            </p:cNvSpPr>
            <p:nvPr/>
          </p:nvSpPr>
          <p:spPr bwMode="auto">
            <a:xfrm>
              <a:off x="3756025" y="2667000"/>
              <a:ext cx="898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a:ea typeface="DFKai-SB" charset="-120"/>
                </a:rPr>
                <a:t>IPv6 H</a:t>
              </a:r>
            </a:p>
          </p:txBody>
        </p:sp>
        <p:sp>
          <p:nvSpPr>
            <p:cNvPr id="124" name="Text Box 670"/>
            <p:cNvSpPr txBox="1">
              <a:spLocks noChangeArrowheads="1"/>
            </p:cNvSpPr>
            <p:nvPr/>
          </p:nvSpPr>
          <p:spPr bwMode="auto">
            <a:xfrm>
              <a:off x="4654550" y="2667000"/>
              <a:ext cx="1050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a:ea typeface="DFKai-SB" charset="-120"/>
                </a:rPr>
                <a:t>Payload</a:t>
              </a:r>
            </a:p>
          </p:txBody>
        </p:sp>
        <p:sp>
          <p:nvSpPr>
            <p:cNvPr id="125" name="Rectangle 671"/>
            <p:cNvSpPr>
              <a:spLocks noChangeArrowheads="1"/>
            </p:cNvSpPr>
            <p:nvPr/>
          </p:nvSpPr>
          <p:spPr bwMode="auto">
            <a:xfrm>
              <a:off x="6311900" y="2590800"/>
              <a:ext cx="825500" cy="457200"/>
            </a:xfrm>
            <a:prstGeom prst="rect">
              <a:avLst/>
            </a:prstGeom>
            <a:solidFill>
              <a:srgbClr val="99FFCC"/>
            </a:solidFill>
            <a:ln w="9525" cmpd="sng">
              <a:miter lim="800000"/>
              <a:headEnd/>
              <a:tailEnd/>
            </a:ln>
            <a:scene3d>
              <a:camera prst="legacyObliqueTopRight"/>
              <a:lightRig rig="legacyFlat3" dir="b"/>
            </a:scene3d>
            <a:sp3d extrusionH="430200" prstMaterial="legacyMatte">
              <a:bevelT w="13500" h="13500" prst="angle"/>
              <a:bevelB w="13500" h="13500" prst="angle"/>
              <a:extrusionClr>
                <a:srgbClr val="99FFCC"/>
              </a:extrusionClr>
              <a:contourClr>
                <a:srgbClr val="99FFCC"/>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6" name="Rectangle 672"/>
            <p:cNvSpPr>
              <a:spLocks noChangeArrowheads="1"/>
            </p:cNvSpPr>
            <p:nvPr/>
          </p:nvSpPr>
          <p:spPr bwMode="auto">
            <a:xfrm>
              <a:off x="7212013" y="2590800"/>
              <a:ext cx="1123950" cy="457200"/>
            </a:xfrm>
            <a:prstGeom prst="rect">
              <a:avLst/>
            </a:prstGeom>
            <a:solidFill>
              <a:srgbClr val="FFFF99"/>
            </a:solidFill>
            <a:ln w="9525" cmpd="sng">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contourClr>
                <a:srgbClr val="FFFF99"/>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7" name="Text Box 673"/>
            <p:cNvSpPr txBox="1">
              <a:spLocks noChangeArrowheads="1"/>
            </p:cNvSpPr>
            <p:nvPr/>
          </p:nvSpPr>
          <p:spPr bwMode="auto">
            <a:xfrm>
              <a:off x="6311900" y="2667000"/>
              <a:ext cx="900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a:ea typeface="DFKai-SB" charset="-120"/>
                </a:rPr>
                <a:t>IPv6 H</a:t>
              </a:r>
            </a:p>
          </p:txBody>
        </p:sp>
        <p:sp>
          <p:nvSpPr>
            <p:cNvPr id="128" name="Text Box 674"/>
            <p:cNvSpPr txBox="1">
              <a:spLocks noChangeArrowheads="1"/>
            </p:cNvSpPr>
            <p:nvPr/>
          </p:nvSpPr>
          <p:spPr bwMode="auto">
            <a:xfrm>
              <a:off x="7212013" y="2667000"/>
              <a:ext cx="1049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a:ea typeface="DFKai-SB" charset="-120"/>
                </a:rPr>
                <a:t>Payload</a:t>
              </a:r>
            </a:p>
          </p:txBody>
        </p:sp>
        <p:sp>
          <p:nvSpPr>
            <p:cNvPr id="129" name="Rectangle 675"/>
            <p:cNvSpPr>
              <a:spLocks noChangeArrowheads="1"/>
            </p:cNvSpPr>
            <p:nvPr/>
          </p:nvSpPr>
          <p:spPr bwMode="auto">
            <a:xfrm>
              <a:off x="174625" y="2590800"/>
              <a:ext cx="825500" cy="457200"/>
            </a:xfrm>
            <a:prstGeom prst="rect">
              <a:avLst/>
            </a:prstGeom>
            <a:solidFill>
              <a:srgbClr val="99FFCC"/>
            </a:solidFill>
            <a:ln w="9525" cmpd="sng">
              <a:miter lim="800000"/>
              <a:headEnd/>
              <a:tailEnd/>
            </a:ln>
            <a:scene3d>
              <a:camera prst="legacyObliqueTopRight"/>
              <a:lightRig rig="legacyFlat3" dir="b"/>
            </a:scene3d>
            <a:sp3d extrusionH="430200" prstMaterial="legacyMatte">
              <a:bevelT w="13500" h="13500" prst="angle"/>
              <a:bevelB w="13500" h="13500" prst="angle"/>
              <a:extrusionClr>
                <a:srgbClr val="99FFCC"/>
              </a:extrusionClr>
              <a:contourClr>
                <a:srgbClr val="99FFCC"/>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0" name="Rectangle 676"/>
            <p:cNvSpPr>
              <a:spLocks noChangeArrowheads="1"/>
            </p:cNvSpPr>
            <p:nvPr/>
          </p:nvSpPr>
          <p:spPr bwMode="auto">
            <a:xfrm>
              <a:off x="1074738" y="2590800"/>
              <a:ext cx="1123950" cy="457200"/>
            </a:xfrm>
            <a:prstGeom prst="rect">
              <a:avLst/>
            </a:prstGeom>
            <a:solidFill>
              <a:srgbClr val="FFFF99"/>
            </a:solidFill>
            <a:ln w="9525" cmpd="sng">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contourClr>
                <a:srgbClr val="FFFF99"/>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1" name="Text Box 677"/>
            <p:cNvSpPr txBox="1">
              <a:spLocks noChangeArrowheads="1"/>
            </p:cNvSpPr>
            <p:nvPr/>
          </p:nvSpPr>
          <p:spPr bwMode="auto">
            <a:xfrm>
              <a:off x="174625" y="2667000"/>
              <a:ext cx="900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a:ea typeface="DFKai-SB" charset="-120"/>
                </a:rPr>
                <a:t>IPv6 H</a:t>
              </a:r>
            </a:p>
          </p:txBody>
        </p:sp>
        <p:sp>
          <p:nvSpPr>
            <p:cNvPr id="132" name="Text Box 678"/>
            <p:cNvSpPr txBox="1">
              <a:spLocks noChangeArrowheads="1"/>
            </p:cNvSpPr>
            <p:nvPr/>
          </p:nvSpPr>
          <p:spPr bwMode="auto">
            <a:xfrm>
              <a:off x="1074738" y="2667000"/>
              <a:ext cx="1049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a:ea typeface="DFKai-SB" charset="-120"/>
                </a:rPr>
                <a:t>Payload</a:t>
              </a:r>
            </a:p>
          </p:txBody>
        </p:sp>
        <p:sp>
          <p:nvSpPr>
            <p:cNvPr id="133" name="Rectangle 679"/>
            <p:cNvSpPr>
              <a:spLocks noChangeArrowheads="1"/>
            </p:cNvSpPr>
            <p:nvPr/>
          </p:nvSpPr>
          <p:spPr bwMode="auto">
            <a:xfrm>
              <a:off x="6819900" y="484187"/>
              <a:ext cx="14526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atinLnBrk="1"/>
              <a:r>
                <a:rPr lang="en-US" altLang="zh-CN" sz="2000">
                  <a:solidFill>
                    <a:srgbClr val="FF0066"/>
                  </a:solidFill>
                  <a:effectLst>
                    <a:outerShdw blurRad="38100" dist="38100" dir="2700000" algn="tl">
                      <a:srgbClr val="C0C0C0"/>
                    </a:outerShdw>
                  </a:effectLst>
                  <a:ea typeface="Gulim" pitchFamily="2" charset="-127"/>
                </a:rPr>
                <a:t>IPv6 Island</a:t>
              </a:r>
            </a:p>
          </p:txBody>
        </p:sp>
        <p:sp>
          <p:nvSpPr>
            <p:cNvPr id="134" name="Rectangle 680"/>
            <p:cNvSpPr>
              <a:spLocks noChangeArrowheads="1"/>
            </p:cNvSpPr>
            <p:nvPr/>
          </p:nvSpPr>
          <p:spPr bwMode="auto">
            <a:xfrm>
              <a:off x="566737" y="457200"/>
              <a:ext cx="14526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atinLnBrk="1"/>
              <a:r>
                <a:rPr lang="en-US" altLang="zh-CN" sz="2000" dirty="0">
                  <a:solidFill>
                    <a:srgbClr val="FF0066"/>
                  </a:solidFill>
                  <a:effectLst>
                    <a:outerShdw blurRad="38100" dist="38100" dir="2700000" algn="tl">
                      <a:srgbClr val="C0C0C0"/>
                    </a:outerShdw>
                  </a:effectLst>
                  <a:ea typeface="Gulim" pitchFamily="2" charset="-127"/>
                </a:rPr>
                <a:t>IPv6 Island</a:t>
              </a:r>
            </a:p>
          </p:txBody>
        </p:sp>
        <p:sp>
          <p:nvSpPr>
            <p:cNvPr id="135" name="Rectangle 682"/>
            <p:cNvSpPr>
              <a:spLocks noChangeArrowheads="1"/>
            </p:cNvSpPr>
            <p:nvPr/>
          </p:nvSpPr>
          <p:spPr bwMode="auto">
            <a:xfrm>
              <a:off x="3405187" y="488950"/>
              <a:ext cx="16722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atinLnBrk="1"/>
              <a:r>
                <a:rPr lang="en-US" altLang="zh-CN">
                  <a:solidFill>
                    <a:srgbClr val="003366"/>
                  </a:solidFill>
                  <a:effectLst>
                    <a:outerShdw blurRad="38100" dist="38100" dir="2700000" algn="tl">
                      <a:srgbClr val="C0C0C0"/>
                    </a:outerShdw>
                  </a:effectLst>
                  <a:ea typeface="Gulim" pitchFamily="2" charset="-127"/>
                </a:rPr>
                <a:t>IPv4 Networks</a:t>
              </a:r>
            </a:p>
          </p:txBody>
        </p:sp>
        <p:pic>
          <p:nvPicPr>
            <p:cNvPr id="136" name="Picture 688" descr="computer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990600"/>
              <a:ext cx="4857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689" descr="computer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6775" y="1057275"/>
              <a:ext cx="4857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10" descr="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600" y="874713"/>
              <a:ext cx="80327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10" descr="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4825" y="947738"/>
              <a:ext cx="80327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2305424"/>
      </p:ext>
    </p:extLst>
  </p:cSld>
  <p:clrMapOvr>
    <a:masterClrMapping/>
  </p:clrMapOvr>
  <p:transition spd="med">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4000" b="1" dirty="0">
                <a:solidFill>
                  <a:schemeClr val="tx1"/>
                </a:solidFill>
                <a:latin typeface="Times New Roman" panose="02020603050405020304" pitchFamily="18" charset="0"/>
              </a:rPr>
              <a:t>利用隧道技术建立6-</a:t>
            </a:r>
            <a:r>
              <a:rPr lang="en-US" altLang="zh-CN" sz="4000" b="1" dirty="0">
                <a:solidFill>
                  <a:schemeClr val="tx1"/>
                </a:solidFill>
                <a:latin typeface="Times New Roman" panose="02020603050405020304" pitchFamily="18" charset="0"/>
              </a:rPr>
              <a:t>Bone</a:t>
            </a:r>
            <a:endParaRPr lang="zh-CN" altLang="en-US" dirty="0" smtClean="0"/>
          </a:p>
        </p:txBody>
      </p:sp>
      <p:sp>
        <p:nvSpPr>
          <p:cNvPr id="18435" name="Rectangle 3"/>
          <p:cNvSpPr>
            <a:spLocks noGrp="1" noChangeArrowheads="1"/>
          </p:cNvSpPr>
          <p:nvPr>
            <p:ph idx="1"/>
          </p:nvPr>
        </p:nvSpPr>
        <p:spPr>
          <a:xfrm>
            <a:off x="307975" y="1844824"/>
            <a:ext cx="8534400" cy="4114800"/>
          </a:xfrm>
        </p:spPr>
        <p:txBody>
          <a:bodyPr/>
          <a:lstStyle/>
          <a:p>
            <a:pPr eaLnBrk="1" hangingPunct="1">
              <a:lnSpc>
                <a:spcPct val="120000"/>
              </a:lnSpc>
            </a:pPr>
            <a:r>
              <a:rPr lang="zh-CN" altLang="en-US" sz="2600" dirty="0" smtClean="0"/>
              <a:t>6</a:t>
            </a:r>
            <a:r>
              <a:rPr lang="zh-CN" altLang="en-US" sz="2600" dirty="0"/>
              <a:t>-</a:t>
            </a:r>
            <a:r>
              <a:rPr lang="en-US" altLang="zh-CN" sz="2600" dirty="0"/>
              <a:t>Bone</a:t>
            </a:r>
            <a:r>
              <a:rPr lang="zh-CN" altLang="en-US" sz="2600" dirty="0"/>
              <a:t>的基本结构：先在一个个</a:t>
            </a:r>
            <a:r>
              <a:rPr lang="en-US" altLang="zh-CN" sz="2600" dirty="0"/>
              <a:t>LAN</a:t>
            </a:r>
            <a:r>
              <a:rPr lang="zh-CN" altLang="en-US" sz="2600" dirty="0"/>
              <a:t>上实现</a:t>
            </a:r>
            <a:r>
              <a:rPr lang="en-US" altLang="zh-CN" sz="2600" dirty="0"/>
              <a:t>IPv6</a:t>
            </a:r>
            <a:r>
              <a:rPr lang="zh-CN" altLang="en-US" sz="2600" dirty="0"/>
              <a:t>岛，然后利用隧道将一个个</a:t>
            </a:r>
            <a:r>
              <a:rPr lang="en-US" altLang="zh-CN" sz="2600" dirty="0"/>
              <a:t>IPv6</a:t>
            </a:r>
            <a:r>
              <a:rPr lang="zh-CN" altLang="en-US" sz="2600" dirty="0"/>
              <a:t>岛连接</a:t>
            </a:r>
            <a:r>
              <a:rPr lang="zh-CN" altLang="en-US" sz="2600" dirty="0" smtClean="0"/>
              <a:t>起来</a:t>
            </a:r>
            <a:endParaRPr lang="zh-CN" altLang="en-US" sz="2600" dirty="0"/>
          </a:p>
          <a:p>
            <a:pPr eaLnBrk="1" hangingPunct="1">
              <a:lnSpc>
                <a:spcPct val="120000"/>
              </a:lnSpc>
            </a:pPr>
            <a:r>
              <a:rPr lang="zh-CN" altLang="en-US" sz="2600" dirty="0"/>
              <a:t>随着</a:t>
            </a:r>
            <a:r>
              <a:rPr lang="en-US" altLang="zh-CN" sz="2600" dirty="0"/>
              <a:t>IPv6</a:t>
            </a:r>
            <a:r>
              <a:rPr lang="zh-CN" altLang="en-US" sz="2600" dirty="0"/>
              <a:t>岛的逐步扩展，最终替代</a:t>
            </a:r>
            <a:r>
              <a:rPr lang="en-US" altLang="zh-CN" sz="2600" dirty="0" smtClean="0"/>
              <a:t>IPv4</a:t>
            </a:r>
            <a:endParaRPr lang="zh-CN" altLang="en-US" sz="2600" dirty="0"/>
          </a:p>
        </p:txBody>
      </p:sp>
      <p:graphicFrame>
        <p:nvGraphicFramePr>
          <p:cNvPr id="4" name="Object 6"/>
          <p:cNvGraphicFramePr>
            <a:graphicFrameLocks noChangeAspect="1"/>
          </p:cNvGraphicFramePr>
          <p:nvPr>
            <p:extLst>
              <p:ext uri="{D42A27DB-BD31-4B8C-83A1-F6EECF244321}">
                <p14:modId xmlns:p14="http://schemas.microsoft.com/office/powerpoint/2010/main" val="275259988"/>
              </p:ext>
            </p:extLst>
          </p:nvPr>
        </p:nvGraphicFramePr>
        <p:xfrm>
          <a:off x="577851" y="3359150"/>
          <a:ext cx="6946478" cy="3464443"/>
        </p:xfrm>
        <a:graphic>
          <a:graphicData uri="http://schemas.openxmlformats.org/presentationml/2006/ole">
            <mc:AlternateContent xmlns:mc="http://schemas.openxmlformats.org/markup-compatibility/2006">
              <mc:Choice xmlns:v="urn:schemas-microsoft-com:vml" Requires="v">
                <p:oleObj spid="_x0000_s171019" name="Document" r:id="rId5" imgW="5518992" imgH="2747612" progId="Word.Document.8">
                  <p:embed/>
                </p:oleObj>
              </mc:Choice>
              <mc:Fallback>
                <p:oleObj name="Document" r:id="rId5" imgW="5518992" imgH="2747612" progId="Word.Document.8">
                  <p:embed/>
                  <p:pic>
                    <p:nvPicPr>
                      <p:cNvPr id="0" name=""/>
                      <p:cNvPicPr>
                        <a:picLocks noChangeAspect="1" noChangeArrowheads="1"/>
                      </p:cNvPicPr>
                      <p:nvPr/>
                    </p:nvPicPr>
                    <p:blipFill>
                      <a:blip r:embed="rId6"/>
                      <a:srcRect/>
                      <a:stretch>
                        <a:fillRect/>
                      </a:stretch>
                    </p:blipFill>
                    <p:spPr bwMode="auto">
                      <a:xfrm>
                        <a:off x="577851" y="3359150"/>
                        <a:ext cx="6946478" cy="346444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935338304"/>
      </p:ext>
    </p:extLst>
  </p:cSld>
  <p:clrMapOvr>
    <a:masterClrMapping/>
  </p:clrMapOvr>
  <p:transition spd="med">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27" name="图片 7" descr="04.png"/>
          <p:cNvPicPr>
            <a:picLocks noChangeAspect="1" noChangeArrowheads="1"/>
          </p:cNvPicPr>
          <p:nvPr/>
        </p:nvPicPr>
        <p:blipFill>
          <a:blip r:embed="rId4">
            <a:lum contrast="20000"/>
            <a:extLst>
              <a:ext uri="{28A0092B-C50C-407E-A947-70E740481C1C}">
                <a14:useLocalDpi xmlns:a14="http://schemas.microsoft.com/office/drawing/2010/main" val="0"/>
              </a:ext>
            </a:extLst>
          </a:blip>
          <a:srcRect/>
          <a:stretch>
            <a:fillRect/>
          </a:stretch>
        </p:blipFill>
        <p:spPr bwMode="auto">
          <a:xfrm>
            <a:off x="0" y="0"/>
            <a:ext cx="91440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0" y="1238250"/>
            <a:ext cx="9144000" cy="6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TextBox 38"/>
          <p:cNvSpPr txBox="1"/>
          <p:nvPr/>
        </p:nvSpPr>
        <p:spPr>
          <a:xfrm>
            <a:off x="3643306" y="3071809"/>
            <a:ext cx="1871025" cy="707887"/>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zh-CN" altLang="en-US" sz="4000" b="1" cap="all" dirty="0">
                <a:ln w="0"/>
                <a:solidFill>
                  <a:srgbClr val="006600"/>
                </a:solidFill>
                <a:effectLst>
                  <a:reflection blurRad="6350" stA="50000" endA="300" endPos="50000" dist="29997" dir="5400000" sy="-100000" algn="bl" rotWithShape="0"/>
                </a:effectLst>
                <a:latin typeface="Arial" pitchFamily="34" charset="0"/>
                <a:ea typeface="+mn-ea"/>
                <a:cs typeface="Arial" pitchFamily="34" charset="0"/>
              </a:rPr>
              <a:t>谢 谢！</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42"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anim calcmode="lin" valueType="num">
                                      <p:cBhvr>
                                        <p:cTn id="12" dur="500" fill="hold"/>
                                        <p:tgtEl>
                                          <p:spTgt spid="39"/>
                                        </p:tgtEl>
                                        <p:attrNameLst>
                                          <p:attrName>ppt_x</p:attrName>
                                        </p:attrNameLst>
                                      </p:cBhvr>
                                      <p:tavLst>
                                        <p:tav tm="0">
                                          <p:val>
                                            <p:strVal val="#ppt_x"/>
                                          </p:val>
                                        </p:tav>
                                        <p:tav tm="100000">
                                          <p:val>
                                            <p:strVal val="#ppt_x"/>
                                          </p:val>
                                        </p:tav>
                                      </p:tavLst>
                                    </p:anim>
                                    <p:anim calcmode="lin" valueType="num">
                                      <p:cBhvr>
                                        <p:cTn id="13"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ChangeArrowheads="1"/>
          </p:cNvSpPr>
          <p:nvPr/>
        </p:nvSpPr>
        <p:spPr bwMode="auto">
          <a:xfrm>
            <a:off x="571500" y="785813"/>
            <a:ext cx="762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50000"/>
              </a:spcBef>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spcBef>
                <a:spcPct val="50000"/>
              </a:spcBef>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spcBef>
                <a:spcPct val="50000"/>
              </a:spcBef>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spcBef>
                <a:spcPct val="50000"/>
              </a:spcBef>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spcBef>
                <a:spcPct val="50000"/>
              </a:spcBef>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pPr>
            <a:r>
              <a:rPr lang="zh-CN" altLang="en-US" sz="3600" b="1" dirty="0" smtClean="0"/>
              <a:t>设计</a:t>
            </a:r>
            <a:r>
              <a:rPr lang="zh-CN" altLang="en-US" sz="3600" b="1" dirty="0"/>
              <a:t>新</a:t>
            </a:r>
            <a:r>
              <a:rPr lang="zh-CN" altLang="en-US" sz="3600" b="1" dirty="0" smtClean="0"/>
              <a:t>协议</a:t>
            </a:r>
            <a:endParaRPr lang="zh-CN" altLang="en-US" sz="3600" dirty="0"/>
          </a:p>
        </p:txBody>
      </p:sp>
      <p:sp>
        <p:nvSpPr>
          <p:cNvPr id="4" name="Rectangle 3"/>
          <p:cNvSpPr txBox="1">
            <a:spLocks noChangeArrowheads="1"/>
          </p:cNvSpPr>
          <p:nvPr/>
        </p:nvSpPr>
        <p:spPr>
          <a:xfrm>
            <a:off x="251521" y="1844825"/>
            <a:ext cx="8280920" cy="3600399"/>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9pPr>
          </a:lstStyle>
          <a:p>
            <a:r>
              <a:rPr lang="zh-CN" altLang="en-US" b="1" dirty="0" smtClean="0"/>
              <a:t>理想</a:t>
            </a:r>
            <a:r>
              <a:rPr lang="zh-CN" altLang="en-US" dirty="0" smtClean="0"/>
              <a:t> </a:t>
            </a:r>
            <a:endParaRPr lang="en-US" altLang="zh-CN" dirty="0" smtClean="0"/>
          </a:p>
          <a:p>
            <a:pPr lvl="1"/>
            <a:r>
              <a:rPr lang="zh-CN" altLang="en-US" dirty="0" smtClean="0"/>
              <a:t>全新</a:t>
            </a:r>
            <a:endParaRPr lang="zh-CN" altLang="en-US" dirty="0"/>
          </a:p>
          <a:p>
            <a:r>
              <a:rPr lang="zh-CN" altLang="en-US" b="1" dirty="0"/>
              <a:t>现实</a:t>
            </a:r>
            <a:r>
              <a:rPr lang="zh-CN" altLang="en-US" dirty="0"/>
              <a:t> </a:t>
            </a:r>
            <a:endParaRPr lang="en-US" altLang="zh-CN" dirty="0" smtClean="0"/>
          </a:p>
          <a:p>
            <a:pPr lvl="1"/>
            <a:r>
              <a:rPr lang="zh-CN" altLang="en-US" dirty="0" smtClean="0"/>
              <a:t>新</a:t>
            </a:r>
            <a:r>
              <a:rPr lang="zh-CN" altLang="en-US" dirty="0"/>
              <a:t>的关键部分，其他少</a:t>
            </a:r>
            <a:r>
              <a:rPr lang="zh-CN" altLang="en-US" dirty="0" smtClean="0"/>
              <a:t>动</a:t>
            </a:r>
            <a:endParaRPr lang="en-US" altLang="zh-CN" dirty="0" smtClean="0"/>
          </a:p>
          <a:p>
            <a:pPr lvl="1"/>
            <a:r>
              <a:rPr lang="en-US" altLang="zh-CN" dirty="0" smtClean="0"/>
              <a:t>IPv6</a:t>
            </a:r>
            <a:r>
              <a:rPr lang="zh-CN" altLang="zh-CN" dirty="0"/>
              <a:t>取代</a:t>
            </a:r>
            <a:r>
              <a:rPr lang="en-US" altLang="zh-CN" dirty="0"/>
              <a:t>IPv4，</a:t>
            </a:r>
            <a:r>
              <a:rPr lang="zh-CN" altLang="en-US" dirty="0"/>
              <a:t>其他少量改动</a:t>
            </a:r>
            <a:r>
              <a:rPr lang="zh-CN" altLang="en-US" dirty="0" smtClean="0"/>
              <a:t>，如 </a:t>
            </a:r>
            <a:r>
              <a:rPr lang="en-US" altLang="en-US" dirty="0"/>
              <a:t>TCP</a:t>
            </a:r>
            <a:r>
              <a:rPr lang="en-US" altLang="zh-CN" dirty="0"/>
              <a:t> </a:t>
            </a:r>
            <a:r>
              <a:rPr lang="zh-CN" altLang="en-US" dirty="0"/>
              <a:t>等</a:t>
            </a:r>
          </a:p>
        </p:txBody>
      </p:sp>
    </p:spTree>
    <p:extLst>
      <p:ext uri="{BB962C8B-B14F-4D97-AF65-F5344CB8AC3E}">
        <p14:creationId xmlns:p14="http://schemas.microsoft.com/office/powerpoint/2010/main" val="147575483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0" nodeType="afterEffect">
                                  <p:stCondLst>
                                    <p:cond delay="0"/>
                                  </p:stCondLst>
                                  <p:childTnLst>
                                    <p:set>
                                      <p:cBhvr>
                                        <p:cTn id="6" dur="1" fill="hold">
                                          <p:stCondLst>
                                            <p:cond delay="0"/>
                                          </p:stCondLst>
                                        </p:cTn>
                                        <p:tgtEl>
                                          <p:spTgt spid="460802"/>
                                        </p:tgtEl>
                                        <p:attrNameLst>
                                          <p:attrName>style.visibility</p:attrName>
                                        </p:attrNameLst>
                                      </p:cBhvr>
                                      <p:to>
                                        <p:strVal val="visible"/>
                                      </p:to>
                                    </p:set>
                                    <p:animEffect transition="in" filter="checkerboard(down)">
                                      <p:cBhvr>
                                        <p:cTn id="7" dur="500"/>
                                        <p:tgtEl>
                                          <p:spTgt spid="460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ChangeArrowheads="1"/>
          </p:cNvSpPr>
          <p:nvPr/>
        </p:nvSpPr>
        <p:spPr bwMode="auto">
          <a:xfrm>
            <a:off x="571500" y="785813"/>
            <a:ext cx="762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50000"/>
              </a:spcBef>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spcBef>
                <a:spcPct val="50000"/>
              </a:spcBef>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spcBef>
                <a:spcPct val="50000"/>
              </a:spcBef>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spcBef>
                <a:spcPct val="50000"/>
              </a:spcBef>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spcBef>
                <a:spcPct val="50000"/>
              </a:spcBef>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pPr>
            <a:r>
              <a:rPr lang="en-US" altLang="zh-CN" sz="3600" dirty="0" smtClean="0"/>
              <a:t>IPv6</a:t>
            </a:r>
            <a:r>
              <a:rPr lang="zh-CN" altLang="zh-CN" sz="3600" dirty="0"/>
              <a:t>新加特性</a:t>
            </a:r>
            <a:endParaRPr lang="en-US" altLang="en-US" sz="3600" dirty="0"/>
          </a:p>
        </p:txBody>
      </p:sp>
      <p:sp>
        <p:nvSpPr>
          <p:cNvPr id="4" name="Rectangle 3"/>
          <p:cNvSpPr txBox="1">
            <a:spLocks noChangeArrowheads="1"/>
          </p:cNvSpPr>
          <p:nvPr/>
        </p:nvSpPr>
        <p:spPr>
          <a:xfrm>
            <a:off x="251521" y="1844825"/>
            <a:ext cx="8280920" cy="3600399"/>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9pPr>
          </a:lstStyle>
          <a:p>
            <a:r>
              <a:rPr lang="zh-CN" altLang="en-US" sz="2400" dirty="0"/>
              <a:t>地址大小为128位</a:t>
            </a:r>
          </a:p>
          <a:p>
            <a:r>
              <a:rPr lang="zh-CN" altLang="en-US" sz="2400" dirty="0"/>
              <a:t>扩展的地址层次结构</a:t>
            </a:r>
          </a:p>
          <a:p>
            <a:r>
              <a:rPr lang="zh-CN" altLang="en-US" sz="2400" dirty="0"/>
              <a:t>报头格式简单</a:t>
            </a:r>
          </a:p>
          <a:p>
            <a:r>
              <a:rPr lang="zh-CN" altLang="en-US" sz="2400" dirty="0"/>
              <a:t>增加扩展头</a:t>
            </a:r>
          </a:p>
          <a:p>
            <a:r>
              <a:rPr lang="zh-CN" altLang="en-US" sz="2400" dirty="0"/>
              <a:t>支持多媒体, 实时传输</a:t>
            </a:r>
          </a:p>
          <a:p>
            <a:r>
              <a:rPr lang="zh-CN" altLang="en-US" sz="2400" dirty="0"/>
              <a:t>可扩展的协议，支持安全等</a:t>
            </a:r>
          </a:p>
        </p:txBody>
      </p:sp>
    </p:spTree>
    <p:extLst>
      <p:ext uri="{BB962C8B-B14F-4D97-AF65-F5344CB8AC3E}">
        <p14:creationId xmlns:p14="http://schemas.microsoft.com/office/powerpoint/2010/main" val="205066088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0" nodeType="afterEffect">
                                  <p:stCondLst>
                                    <p:cond delay="0"/>
                                  </p:stCondLst>
                                  <p:childTnLst>
                                    <p:set>
                                      <p:cBhvr>
                                        <p:cTn id="6" dur="1" fill="hold">
                                          <p:stCondLst>
                                            <p:cond delay="0"/>
                                          </p:stCondLst>
                                        </p:cTn>
                                        <p:tgtEl>
                                          <p:spTgt spid="460802"/>
                                        </p:tgtEl>
                                        <p:attrNameLst>
                                          <p:attrName>style.visibility</p:attrName>
                                        </p:attrNameLst>
                                      </p:cBhvr>
                                      <p:to>
                                        <p:strVal val="visible"/>
                                      </p:to>
                                    </p:set>
                                    <p:animEffect transition="in" filter="checkerboard(down)">
                                      <p:cBhvr>
                                        <p:cTn id="7" dur="500"/>
                                        <p:tgtEl>
                                          <p:spTgt spid="460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bwMode="auto">
          <a:xfrm>
            <a:off x="860692" y="668519"/>
            <a:ext cx="5796136"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3600" dirty="0">
                <a:solidFill>
                  <a:schemeClr val="tx1"/>
                </a:solidFill>
                <a:latin typeface="Verdana" panose="020B0604030504040204" pitchFamily="34" charset="0"/>
                <a:ea typeface="宋体" panose="02010600030101010101" pitchFamily="2" charset="-122"/>
                <a:cs typeface="+mn-cs"/>
              </a:rPr>
              <a:t>IPv6优势</a:t>
            </a:r>
          </a:p>
        </p:txBody>
      </p:sp>
      <p:grpSp>
        <p:nvGrpSpPr>
          <p:cNvPr id="3" name="Group 3"/>
          <p:cNvGrpSpPr>
            <a:grpSpLocks/>
          </p:cNvGrpSpPr>
          <p:nvPr/>
        </p:nvGrpSpPr>
        <p:grpSpPr bwMode="auto">
          <a:xfrm>
            <a:off x="611560" y="2636912"/>
            <a:ext cx="8361362" cy="3493964"/>
            <a:chOff x="0" y="216026"/>
            <a:chExt cx="8362192" cy="3494000"/>
          </a:xfrm>
        </p:grpSpPr>
        <p:graphicFrame>
          <p:nvGraphicFramePr>
            <p:cNvPr id="4" name="Object 2"/>
            <p:cNvGraphicFramePr>
              <a:graphicFrameLocks noChangeAspect="1"/>
            </p:cNvGraphicFramePr>
            <p:nvPr/>
          </p:nvGraphicFramePr>
          <p:xfrm>
            <a:off x="803275" y="1144626"/>
            <a:ext cx="2127250" cy="2565400"/>
          </p:xfrm>
          <a:graphic>
            <a:graphicData uri="http://schemas.openxmlformats.org/presentationml/2006/ole">
              <mc:AlternateContent xmlns:mc="http://schemas.openxmlformats.org/markup-compatibility/2006">
                <mc:Choice xmlns:v="urn:schemas-microsoft-com:vml" Requires="v">
                  <p:oleObj spid="_x0000_s170000" r:id="rId3" imgW="2991268" imgH="3428571" progId="PBrush">
                    <p:embed/>
                  </p:oleObj>
                </mc:Choice>
                <mc:Fallback>
                  <p:oleObj r:id="rId3" imgW="2991268" imgH="3428571"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275" y="1144626"/>
                          <a:ext cx="2127250" cy="2565400"/>
                        </a:xfrm>
                        <a:prstGeom prst="rect">
                          <a:avLst/>
                        </a:prstGeom>
                        <a:noFill/>
                        <a:ln>
                          <a:noFill/>
                        </a:ln>
                        <a:effectLst/>
                        <a:extLst>
                          <a:ext uri="{909E8E84-426E-40DD-AFC4-6F175D3DCCD1}">
                            <a14:hiddenFill xmlns:a14="http://schemas.microsoft.com/office/drawing/2010/main">
                              <a:solidFill>
                                <a:srgbClr val="99CCFF">
                                  <a:alpha val="50000"/>
                                </a:srgbClr>
                              </a:solidFill>
                            </a14:hiddenFill>
                          </a:ext>
                          <a:ext uri="{91240B29-F687-4F45-9708-019B960494DF}">
                            <a14:hiddenLine xmlns:a14="http://schemas.microsoft.com/office/drawing/2010/main" w="12700"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5"/>
            <p:cNvSpPr txBox="1">
              <a:spLocks noChangeArrowheads="1"/>
            </p:cNvSpPr>
            <p:nvPr/>
          </p:nvSpPr>
          <p:spPr bwMode="auto">
            <a:xfrm>
              <a:off x="2086584" y="216026"/>
              <a:ext cx="2788220" cy="369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rPr>
                <a:t>如果一个地址</a:t>
              </a:r>
              <a:r>
                <a:rPr lang="zh-CN" altLang="en-US" dirty="0" smtClean="0">
                  <a:effectLst>
                    <a:outerShdw blurRad="38100" dist="38100" dir="2700000" algn="tl">
                      <a:srgbClr val="C0C0C0"/>
                    </a:outerShdw>
                  </a:effectLst>
                </a:rPr>
                <a:t>重量为一克 </a:t>
              </a:r>
              <a:endParaRPr lang="zh-CN" altLang="en-US" dirty="0">
                <a:effectLst>
                  <a:outerShdw blurRad="38100" dist="38100" dir="2700000" algn="tl">
                    <a:srgbClr val="C0C0C0"/>
                  </a:outerShdw>
                </a:effectLst>
              </a:endParaRPr>
            </a:p>
          </p:txBody>
        </p:sp>
        <p:grpSp>
          <p:nvGrpSpPr>
            <p:cNvPr id="6" name="Group 6"/>
            <p:cNvGrpSpPr>
              <a:grpSpLocks/>
            </p:cNvGrpSpPr>
            <p:nvPr/>
          </p:nvGrpSpPr>
          <p:grpSpPr bwMode="auto">
            <a:xfrm>
              <a:off x="0" y="490576"/>
              <a:ext cx="3802063" cy="623888"/>
              <a:chOff x="0" y="0"/>
              <a:chExt cx="2395" cy="393"/>
            </a:xfrm>
          </p:grpSpPr>
          <p:sp>
            <p:nvSpPr>
              <p:cNvPr id="13" name="Text Box 7"/>
              <p:cNvSpPr txBox="1">
                <a:spLocks noChangeArrowheads="1"/>
              </p:cNvSpPr>
              <p:nvPr/>
            </p:nvSpPr>
            <p:spPr bwMode="auto">
              <a:xfrm>
                <a:off x="0" y="80"/>
                <a:ext cx="239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effectLst>
                      <a:outerShdw blurRad="38100" dist="38100" dir="2700000" algn="tl">
                        <a:srgbClr val="C0C0C0"/>
                      </a:outerShdw>
                    </a:effectLst>
                  </a:rPr>
                  <a:t>IPv4</a:t>
                </a:r>
                <a:r>
                  <a:rPr lang="zh-CN" altLang="en-US">
                    <a:effectLst>
                      <a:outerShdw blurRad="38100" dist="38100" dir="2700000" algn="tl">
                        <a:srgbClr val="C0C0C0"/>
                      </a:outerShdw>
                    </a:effectLst>
                  </a:rPr>
                  <a:t>地址空间相当于     个帝国大厦 </a:t>
                </a:r>
              </a:p>
            </p:txBody>
          </p:sp>
          <p:grpSp>
            <p:nvGrpSpPr>
              <p:cNvPr id="14" name="Group 8"/>
              <p:cNvGrpSpPr>
                <a:grpSpLocks/>
              </p:cNvGrpSpPr>
              <p:nvPr/>
            </p:nvGrpSpPr>
            <p:grpSpPr bwMode="auto">
              <a:xfrm>
                <a:off x="1296" y="0"/>
                <a:ext cx="318" cy="393"/>
                <a:chOff x="0" y="0"/>
                <a:chExt cx="318" cy="393"/>
              </a:xfrm>
            </p:grpSpPr>
            <p:sp>
              <p:nvSpPr>
                <p:cNvPr id="15" name="Text Box 9"/>
                <p:cNvSpPr txBox="1">
                  <a:spLocks noChangeArrowheads="1"/>
                </p:cNvSpPr>
                <p:nvPr/>
              </p:nvSpPr>
              <p:spPr bwMode="auto">
                <a:xfrm>
                  <a:off x="32" y="0"/>
                  <a:ext cx="2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effectLst>
                        <a:outerShdw blurRad="38100" dist="38100" dir="2700000" algn="tl">
                          <a:srgbClr val="C0C0C0"/>
                        </a:outerShdw>
                      </a:effectLst>
                    </a:rPr>
                    <a:t>1 </a:t>
                  </a:r>
                </a:p>
              </p:txBody>
            </p:sp>
            <p:sp>
              <p:nvSpPr>
                <p:cNvPr id="16" name="Text Box 10"/>
                <p:cNvSpPr txBox="1">
                  <a:spLocks noChangeArrowheads="1"/>
                </p:cNvSpPr>
                <p:nvPr/>
              </p:nvSpPr>
              <p:spPr bwMode="auto">
                <a:xfrm>
                  <a:off x="0" y="160"/>
                  <a:ext cx="3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effectLst>
                        <a:outerShdw blurRad="38100" dist="38100" dir="2700000" algn="tl">
                          <a:srgbClr val="C0C0C0"/>
                        </a:outerShdw>
                      </a:effectLst>
                    </a:rPr>
                    <a:t>76 </a:t>
                  </a:r>
                </a:p>
              </p:txBody>
            </p:sp>
            <p:sp>
              <p:nvSpPr>
                <p:cNvPr id="17" name="Line 11"/>
                <p:cNvSpPr>
                  <a:spLocks noChangeShapeType="1"/>
                </p:cNvSpPr>
                <p:nvPr/>
              </p:nvSpPr>
              <p:spPr bwMode="auto">
                <a:xfrm>
                  <a:off x="56" y="188"/>
                  <a:ext cx="136" cy="0"/>
                </a:xfrm>
                <a:prstGeom prst="line">
                  <a:avLst/>
                </a:prstGeom>
                <a:noFill/>
                <a:ln w="12700" cmpd="sng">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7" name="Text Box 12"/>
            <p:cNvSpPr txBox="1">
              <a:spLocks noChangeArrowheads="1"/>
            </p:cNvSpPr>
            <p:nvPr/>
          </p:nvSpPr>
          <p:spPr bwMode="auto">
            <a:xfrm>
              <a:off x="0" y="1671655"/>
              <a:ext cx="909306" cy="369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effectLst>
                    <a:outerShdw blurRad="38100" dist="38100" dir="2700000" algn="tl">
                      <a:srgbClr val="C0C0C0"/>
                    </a:outerShdw>
                  </a:effectLst>
                </a:rPr>
                <a:t>IPv4 = </a:t>
              </a:r>
            </a:p>
          </p:txBody>
        </p:sp>
        <p:sp>
          <p:nvSpPr>
            <p:cNvPr id="8" name="Text Box 13"/>
            <p:cNvSpPr txBox="1">
              <a:spLocks noChangeArrowheads="1"/>
            </p:cNvSpPr>
            <p:nvPr/>
          </p:nvSpPr>
          <p:spPr bwMode="auto">
            <a:xfrm>
              <a:off x="3791294" y="630244"/>
              <a:ext cx="4570898" cy="369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dirty="0">
                  <a:effectLst>
                    <a:outerShdw blurRad="38100" dist="38100" dir="2700000" algn="tl">
                      <a:srgbClr val="C0C0C0"/>
                    </a:outerShdw>
                  </a:effectLst>
                </a:rPr>
                <a:t>IPv6</a:t>
              </a:r>
              <a:r>
                <a:rPr lang="zh-CN" altLang="en-US" dirty="0">
                  <a:effectLst>
                    <a:outerShdw blurRad="38100" dist="38100" dir="2700000" algn="tl">
                      <a:srgbClr val="C0C0C0"/>
                    </a:outerShdw>
                  </a:effectLst>
                </a:rPr>
                <a:t>地址空间相当于</a:t>
              </a:r>
              <a:r>
                <a:rPr lang="en-US" altLang="zh-CN" dirty="0">
                  <a:effectLst>
                    <a:outerShdw blurRad="38100" dist="38100" dir="2700000" algn="tl">
                      <a:srgbClr val="C0C0C0"/>
                    </a:outerShdw>
                  </a:effectLst>
                </a:rPr>
                <a:t>56,713,727,820</a:t>
              </a:r>
              <a:r>
                <a:rPr lang="zh-CN" altLang="en-US" dirty="0">
                  <a:effectLst>
                    <a:outerShdw blurRad="38100" dist="38100" dir="2700000" algn="tl">
                      <a:srgbClr val="C0C0C0"/>
                    </a:outerShdw>
                  </a:effectLst>
                </a:rPr>
                <a:t>个地球</a:t>
              </a:r>
            </a:p>
          </p:txBody>
        </p:sp>
        <p:sp>
          <p:nvSpPr>
            <p:cNvPr id="9" name="Text Box 15"/>
            <p:cNvSpPr txBox="1">
              <a:spLocks noChangeArrowheads="1"/>
            </p:cNvSpPr>
            <p:nvPr/>
          </p:nvSpPr>
          <p:spPr bwMode="auto">
            <a:xfrm>
              <a:off x="4257493" y="1609638"/>
              <a:ext cx="710515" cy="369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dirty="0">
                  <a:effectLst>
                    <a:outerShdw blurRad="38100" dist="38100" dir="2700000" algn="tl">
                      <a:srgbClr val="C0C0C0"/>
                    </a:outerShdw>
                  </a:effectLst>
                </a:rPr>
                <a:t>IPv6 </a:t>
              </a:r>
            </a:p>
          </p:txBody>
        </p:sp>
        <p:grpSp>
          <p:nvGrpSpPr>
            <p:cNvPr id="10" name="Group 15"/>
            <p:cNvGrpSpPr>
              <a:grpSpLocks/>
            </p:cNvGrpSpPr>
            <p:nvPr/>
          </p:nvGrpSpPr>
          <p:grpSpPr bwMode="auto">
            <a:xfrm>
              <a:off x="6235710" y="2179676"/>
              <a:ext cx="1241427" cy="395288"/>
              <a:chOff x="0" y="0"/>
              <a:chExt cx="782" cy="249"/>
            </a:xfrm>
          </p:grpSpPr>
          <p:sp>
            <p:nvSpPr>
              <p:cNvPr id="11" name="Text Box 17"/>
              <p:cNvSpPr txBox="1">
                <a:spLocks noChangeArrowheads="1"/>
              </p:cNvSpPr>
              <p:nvPr/>
            </p:nvSpPr>
            <p:spPr bwMode="auto">
              <a:xfrm>
                <a:off x="0" y="0"/>
                <a:ext cx="2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effectLst>
                      <a:outerShdw blurRad="38100" dist="38100" dir="2700000" algn="tl">
                        <a:srgbClr val="C0C0C0"/>
                      </a:outerShdw>
                    </a:effectLst>
                  </a:rPr>
                  <a:t>x </a:t>
                </a:r>
              </a:p>
            </p:txBody>
          </p:sp>
          <p:sp>
            <p:nvSpPr>
              <p:cNvPr id="12" name="Text Box 18"/>
              <p:cNvSpPr txBox="1">
                <a:spLocks noChangeArrowheads="1"/>
              </p:cNvSpPr>
              <p:nvPr/>
            </p:nvSpPr>
            <p:spPr bwMode="auto">
              <a:xfrm>
                <a:off x="112" y="16"/>
                <a:ext cx="67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effectLst>
                      <a:outerShdw blurRad="38100" dist="38100" dir="2700000" algn="tl">
                        <a:srgbClr val="C0C0C0"/>
                      </a:outerShdw>
                    </a:effectLst>
                  </a:rPr>
                  <a:t>567</a:t>
                </a:r>
                <a:r>
                  <a:rPr lang="zh-CN" altLang="en-US">
                    <a:effectLst>
                      <a:outerShdw blurRad="38100" dist="38100" dir="2700000" algn="tl">
                        <a:srgbClr val="C0C0C0"/>
                      </a:outerShdw>
                    </a:effectLst>
                  </a:rPr>
                  <a:t>亿 </a:t>
                </a:r>
                <a:r>
                  <a:rPr lang="en-US" altLang="zh-CN">
                    <a:effectLst>
                      <a:outerShdw blurRad="38100" dist="38100" dir="2700000" algn="tl">
                        <a:srgbClr val="C0C0C0"/>
                      </a:outerShdw>
                    </a:effectLst>
                  </a:rPr>
                  <a:t>= </a:t>
                </a:r>
              </a:p>
            </p:txBody>
          </p:sp>
        </p:grpSp>
      </p:grpSp>
      <p:sp>
        <p:nvSpPr>
          <p:cNvPr id="18" name="Rectangle 7"/>
          <p:cNvSpPr>
            <a:spLocks noChangeArrowheads="1"/>
          </p:cNvSpPr>
          <p:nvPr/>
        </p:nvSpPr>
        <p:spPr bwMode="auto">
          <a:xfrm>
            <a:off x="611560" y="1646573"/>
            <a:ext cx="7315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buFont typeface="Arial" panose="020B0604020202020204" pitchFamily="34" charset="0"/>
              <a:buChar char="•"/>
            </a:pPr>
            <a:r>
              <a:rPr lang="en-US" altLang="zh-CN" sz="3200" dirty="0">
                <a:effectLst>
                  <a:outerShdw blurRad="38100" dist="38100" dir="2700000" algn="tl">
                    <a:srgbClr val="C0C0C0"/>
                  </a:outerShdw>
                </a:effectLst>
              </a:rPr>
              <a:t> 2</a:t>
            </a:r>
            <a:r>
              <a:rPr lang="en-US" altLang="zh-CN" sz="3200" baseline="30000" dirty="0">
                <a:effectLst>
                  <a:outerShdw blurRad="38100" dist="38100" dir="2700000" algn="tl">
                    <a:srgbClr val="C0C0C0"/>
                  </a:outerShdw>
                </a:effectLst>
              </a:rPr>
              <a:t>128</a:t>
            </a:r>
            <a:r>
              <a:rPr lang="en-US" altLang="zh-CN" sz="3200" dirty="0">
                <a:effectLst>
                  <a:outerShdw blurRad="38100" dist="38100" dir="2700000" algn="tl">
                    <a:srgbClr val="C0C0C0"/>
                  </a:outerShdw>
                </a:effectLst>
              </a:rPr>
              <a:t> addresses</a:t>
            </a:r>
          </a:p>
          <a:p>
            <a:pPr lvl="1" algn="just" eaLnBrk="1" hangingPunct="1">
              <a:lnSpc>
                <a:spcPct val="120000"/>
              </a:lnSpc>
            </a:pPr>
            <a:r>
              <a:rPr lang="en-US" altLang="zh-CN" dirty="0">
                <a:effectLst>
                  <a:outerShdw blurRad="38100" dist="38100" dir="2700000" algn="tl">
                    <a:srgbClr val="C0C0C0"/>
                  </a:outerShdw>
                </a:effectLst>
              </a:rPr>
              <a:t>     = 340,282,366,920,938,463,463,374,607,431,770,000,000</a:t>
            </a:r>
          </a:p>
        </p:txBody>
      </p:sp>
      <p:pic>
        <p:nvPicPr>
          <p:cNvPr id="19" name="Picture 7" descr="Hein0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1" y="3619501"/>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73879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idx="4294967295"/>
          </p:nvPr>
        </p:nvSpPr>
        <p:spPr>
          <a:xfrm>
            <a:off x="494792" y="617058"/>
            <a:ext cx="6804248" cy="749256"/>
          </a:xfrm>
        </p:spPr>
        <p:txBody>
          <a:bodyPr/>
          <a:lstStyle/>
          <a:p>
            <a:r>
              <a:rPr lang="zh-CN" altLang="en-US" sz="3600" kern="1200" dirty="0">
                <a:solidFill>
                  <a:schemeClr val="tx1"/>
                </a:solidFill>
                <a:latin typeface="Verdana" panose="020B0604030504040204" pitchFamily="34" charset="0"/>
                <a:ea typeface="宋体" panose="02010600030101010101" pitchFamily="2" charset="-122"/>
                <a:cs typeface="+mn-cs"/>
              </a:rPr>
              <a:t>IPv</a:t>
            </a:r>
            <a:r>
              <a:rPr lang="zh-CN" altLang="en-US" sz="3600" kern="1200" dirty="0" smtClean="0">
                <a:solidFill>
                  <a:schemeClr val="tx1"/>
                </a:solidFill>
                <a:latin typeface="Verdana" panose="020B0604030504040204" pitchFamily="34" charset="0"/>
                <a:ea typeface="宋体" panose="02010600030101010101" pitchFamily="2" charset="-122"/>
                <a:cs typeface="+mn-cs"/>
              </a:rPr>
              <a:t>6优势</a:t>
            </a:r>
            <a:endParaRPr lang="zh-CN" altLang="en-US" sz="3600" kern="1200" dirty="0">
              <a:solidFill>
                <a:schemeClr val="tx1"/>
              </a:solidFill>
              <a:latin typeface="Verdana" panose="020B0604030504040204" pitchFamily="34" charset="0"/>
              <a:ea typeface="宋体" panose="02010600030101010101" pitchFamily="2" charset="-122"/>
              <a:cs typeface="+mn-cs"/>
            </a:endParaRPr>
          </a:p>
        </p:txBody>
      </p:sp>
      <p:sp>
        <p:nvSpPr>
          <p:cNvPr id="12291" name="灯片编号占位符 2"/>
          <p:cNvSpPr txBox="1">
            <a:spLocks noGrp="1" noChangeArrowheads="1"/>
          </p:cNvSpPr>
          <p:nvPr/>
        </p:nvSpPr>
        <p:spPr bwMode="auto">
          <a:xfrm>
            <a:off x="1463278" y="5722145"/>
            <a:ext cx="2394347" cy="15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EFC024C7-0590-46FA-B84F-54E3ACF3A475}" type="slidenum">
              <a:rPr lang="zh-CN" altLang="en-US" sz="1050">
                <a:solidFill>
                  <a:srgbClr val="FFFFFF"/>
                </a:solidFill>
              </a:rPr>
              <a:pPr eaLnBrk="1" hangingPunct="1"/>
              <a:t>8</a:t>
            </a:fld>
            <a:r>
              <a:rPr lang="en-US" altLang="zh-CN" sz="1050">
                <a:solidFill>
                  <a:srgbClr val="FFFFFF"/>
                </a:solidFill>
              </a:rPr>
              <a:t> |</a:t>
            </a:r>
          </a:p>
        </p:txBody>
      </p:sp>
      <p:sp>
        <p:nvSpPr>
          <p:cNvPr id="12292" name="Oval 3"/>
          <p:cNvSpPr>
            <a:spLocks noChangeArrowheads="1"/>
          </p:cNvSpPr>
          <p:nvPr/>
        </p:nvSpPr>
        <p:spPr bwMode="auto">
          <a:xfrm>
            <a:off x="3193016" y="2478473"/>
            <a:ext cx="2543175" cy="2543175"/>
          </a:xfrm>
          <a:prstGeom prst="ellipse">
            <a:avLst/>
          </a:prstGeom>
          <a:gradFill rotWithShape="1">
            <a:gsLst>
              <a:gs pos="0">
                <a:schemeClr val="bg1">
                  <a:alpha val="0"/>
                </a:schemeClr>
              </a:gs>
              <a:gs pos="50000">
                <a:srgbClr val="000000">
                  <a:alpha val="26999"/>
                </a:srgbClr>
              </a:gs>
              <a:gs pos="100000">
                <a:schemeClr val="bg1">
                  <a:alpha val="0"/>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2293" name="Picture 4" descr="a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5873" y="2473712"/>
            <a:ext cx="2555081" cy="2550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Arc 5"/>
          <p:cNvSpPr>
            <a:spLocks noChangeArrowheads="1"/>
          </p:cNvSpPr>
          <p:nvPr/>
        </p:nvSpPr>
        <p:spPr bwMode="auto">
          <a:xfrm>
            <a:off x="4463413" y="2483237"/>
            <a:ext cx="1279922" cy="1279922"/>
          </a:xfrm>
          <a:custGeom>
            <a:avLst/>
            <a:gdLst>
              <a:gd name="T0" fmla="*/ 0 w 21597"/>
              <a:gd name="T1" fmla="*/ 0 h 21600"/>
              <a:gd name="T2" fmla="*/ 2147483647 w 21597"/>
              <a:gd name="T3" fmla="*/ 2147483647 h 21600"/>
              <a:gd name="T4" fmla="*/ 0 w 21597"/>
              <a:gd name="T5" fmla="*/ 2147483647 h 21600"/>
              <a:gd name="T6" fmla="*/ 0 60000 65536"/>
              <a:gd name="T7" fmla="*/ 0 60000 65536"/>
              <a:gd name="T8" fmla="*/ 0 60000 65536"/>
              <a:gd name="T9" fmla="*/ 0 w 21597"/>
              <a:gd name="T10" fmla="*/ 0 h 21600"/>
              <a:gd name="T11" fmla="*/ 21597 w 21597"/>
              <a:gd name="T12" fmla="*/ 21600 h 21600"/>
            </a:gdLst>
            <a:ahLst/>
            <a:cxnLst>
              <a:cxn ang="T6">
                <a:pos x="T0" y="T1"/>
              </a:cxn>
              <a:cxn ang="T7">
                <a:pos x="T2" y="T3"/>
              </a:cxn>
              <a:cxn ang="T8">
                <a:pos x="T4" y="T5"/>
              </a:cxn>
            </a:cxnLst>
            <a:rect l="T9" t="T10" r="T11" b="T12"/>
            <a:pathLst>
              <a:path w="21597" h="21600" fill="none" extrusionOk="0">
                <a:moveTo>
                  <a:pt x="-1" y="0"/>
                </a:moveTo>
                <a:cubicBezTo>
                  <a:pt x="11791" y="0"/>
                  <a:pt x="21403" y="9456"/>
                  <a:pt x="21597" y="21245"/>
                </a:cubicBezTo>
              </a:path>
              <a:path w="21597" h="21600" stroke="0" extrusionOk="0">
                <a:moveTo>
                  <a:pt x="-1" y="0"/>
                </a:moveTo>
                <a:cubicBezTo>
                  <a:pt x="11791" y="0"/>
                  <a:pt x="21403" y="9456"/>
                  <a:pt x="21597" y="21245"/>
                </a:cubicBezTo>
                <a:lnTo>
                  <a:pt x="0" y="21600"/>
                </a:lnTo>
                <a:close/>
              </a:path>
            </a:pathLst>
          </a:custGeom>
          <a:solidFill>
            <a:schemeClr val="hlink">
              <a:alpha val="59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endParaRPr lang="zh-CN" altLang="en-US" sz="1200"/>
          </a:p>
        </p:txBody>
      </p:sp>
      <p:sp>
        <p:nvSpPr>
          <p:cNvPr id="12295" name="Arc 6"/>
          <p:cNvSpPr>
            <a:spLocks noChangeArrowheads="1"/>
          </p:cNvSpPr>
          <p:nvPr/>
        </p:nvSpPr>
        <p:spPr bwMode="auto">
          <a:xfrm rot="5400000">
            <a:off x="4459245" y="3738750"/>
            <a:ext cx="1287066" cy="1285875"/>
          </a:xfrm>
          <a:custGeom>
            <a:avLst/>
            <a:gdLst>
              <a:gd name="T0" fmla="*/ 0 w 22011"/>
              <a:gd name="T1" fmla="*/ 2147483647 h 21670"/>
              <a:gd name="T2" fmla="*/ 2147483647 w 22011"/>
              <a:gd name="T3" fmla="*/ 2147483647 h 21670"/>
              <a:gd name="T4" fmla="*/ 2147483647 w 22011"/>
              <a:gd name="T5" fmla="*/ 2147483647 h 21670"/>
              <a:gd name="T6" fmla="*/ 0 60000 65536"/>
              <a:gd name="T7" fmla="*/ 0 60000 65536"/>
              <a:gd name="T8" fmla="*/ 0 60000 65536"/>
              <a:gd name="T9" fmla="*/ 0 w 22011"/>
              <a:gd name="T10" fmla="*/ 0 h 21670"/>
              <a:gd name="T11" fmla="*/ 22011 w 22011"/>
              <a:gd name="T12" fmla="*/ 21670 h 21670"/>
            </a:gdLst>
            <a:ahLst/>
            <a:cxnLst>
              <a:cxn ang="T6">
                <a:pos x="T0" y="T1"/>
              </a:cxn>
              <a:cxn ang="T7">
                <a:pos x="T2" y="T3"/>
              </a:cxn>
              <a:cxn ang="T8">
                <a:pos x="T4" y="T5"/>
              </a:cxn>
            </a:cxnLst>
            <a:rect l="T9" t="T10" r="T11" b="T12"/>
            <a:pathLst>
              <a:path w="22011" h="21670" fill="none" extrusionOk="0">
                <a:moveTo>
                  <a:pt x="-1" y="3"/>
                </a:moveTo>
                <a:cubicBezTo>
                  <a:pt x="136" y="1"/>
                  <a:pt x="273" y="-1"/>
                  <a:pt x="411" y="0"/>
                </a:cubicBezTo>
                <a:cubicBezTo>
                  <a:pt x="12340" y="0"/>
                  <a:pt x="22011" y="9670"/>
                  <a:pt x="22011" y="21600"/>
                </a:cubicBezTo>
                <a:cubicBezTo>
                  <a:pt x="22011" y="21623"/>
                  <a:pt x="22010" y="21646"/>
                  <a:pt x="22010" y="21669"/>
                </a:cubicBezTo>
              </a:path>
              <a:path w="22011" h="21670" stroke="0" extrusionOk="0">
                <a:moveTo>
                  <a:pt x="-1" y="3"/>
                </a:moveTo>
                <a:cubicBezTo>
                  <a:pt x="136" y="1"/>
                  <a:pt x="273" y="-1"/>
                  <a:pt x="411" y="0"/>
                </a:cubicBezTo>
                <a:cubicBezTo>
                  <a:pt x="12340" y="0"/>
                  <a:pt x="22011" y="9670"/>
                  <a:pt x="22011" y="21600"/>
                </a:cubicBezTo>
                <a:cubicBezTo>
                  <a:pt x="22011" y="21623"/>
                  <a:pt x="22010" y="21646"/>
                  <a:pt x="22010" y="21669"/>
                </a:cubicBezTo>
                <a:lnTo>
                  <a:pt x="411" y="21600"/>
                </a:lnTo>
                <a:close/>
              </a:path>
            </a:pathLst>
          </a:custGeom>
          <a:solidFill>
            <a:schemeClr val="folHlink">
              <a:alpha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6" name="Arc 7"/>
          <p:cNvSpPr>
            <a:spLocks noChangeArrowheads="1"/>
          </p:cNvSpPr>
          <p:nvPr/>
        </p:nvSpPr>
        <p:spPr bwMode="auto">
          <a:xfrm rot="5400000" flipH="1" flipV="1">
            <a:off x="3195994" y="2474308"/>
            <a:ext cx="1279922" cy="1278731"/>
          </a:xfrm>
          <a:custGeom>
            <a:avLst/>
            <a:gdLst>
              <a:gd name="T0" fmla="*/ 2147483647 w 21600"/>
              <a:gd name="T1" fmla="*/ 0 h 21787"/>
              <a:gd name="T2" fmla="*/ 2147483647 w 21600"/>
              <a:gd name="T3" fmla="*/ 2147483647 h 21787"/>
              <a:gd name="T4" fmla="*/ 0 w 21600"/>
              <a:gd name="T5" fmla="*/ 2147483647 h 21787"/>
              <a:gd name="T6" fmla="*/ 0 60000 65536"/>
              <a:gd name="T7" fmla="*/ 0 60000 65536"/>
              <a:gd name="T8" fmla="*/ 0 60000 65536"/>
              <a:gd name="T9" fmla="*/ 0 w 21600"/>
              <a:gd name="T10" fmla="*/ 0 h 21787"/>
              <a:gd name="T11" fmla="*/ 21600 w 21600"/>
              <a:gd name="T12" fmla="*/ 21787 h 21787"/>
            </a:gdLst>
            <a:ahLst/>
            <a:cxnLst>
              <a:cxn ang="T6">
                <a:pos x="T0" y="T1"/>
              </a:cxn>
              <a:cxn ang="T7">
                <a:pos x="T2" y="T3"/>
              </a:cxn>
              <a:cxn ang="T8">
                <a:pos x="T4" y="T5"/>
              </a:cxn>
            </a:cxnLst>
            <a:rect l="T9" t="T10" r="T11" b="T12"/>
            <a:pathLst>
              <a:path w="21600" h="21787" fill="none" extrusionOk="0">
                <a:moveTo>
                  <a:pt x="425" y="0"/>
                </a:moveTo>
                <a:cubicBezTo>
                  <a:pt x="12187" y="232"/>
                  <a:pt x="21600" y="9832"/>
                  <a:pt x="21600" y="21596"/>
                </a:cubicBezTo>
                <a:cubicBezTo>
                  <a:pt x="21600" y="21659"/>
                  <a:pt x="21599" y="21723"/>
                  <a:pt x="21599" y="21787"/>
                </a:cubicBezTo>
              </a:path>
              <a:path w="21600" h="21787" stroke="0" extrusionOk="0">
                <a:moveTo>
                  <a:pt x="425" y="0"/>
                </a:moveTo>
                <a:cubicBezTo>
                  <a:pt x="12187" y="232"/>
                  <a:pt x="21600" y="9832"/>
                  <a:pt x="21600" y="21596"/>
                </a:cubicBezTo>
                <a:cubicBezTo>
                  <a:pt x="21600" y="21659"/>
                  <a:pt x="21599" y="21723"/>
                  <a:pt x="21599" y="21787"/>
                </a:cubicBezTo>
                <a:lnTo>
                  <a:pt x="0" y="21596"/>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7" name="Arc 8"/>
          <p:cNvSpPr>
            <a:spLocks noChangeArrowheads="1"/>
          </p:cNvSpPr>
          <p:nvPr/>
        </p:nvSpPr>
        <p:spPr bwMode="auto">
          <a:xfrm rot="10419033">
            <a:off x="3259691" y="3656002"/>
            <a:ext cx="1257300" cy="1432322"/>
          </a:xfrm>
          <a:custGeom>
            <a:avLst/>
            <a:gdLst>
              <a:gd name="T0" fmla="*/ 2147483647 w 21600"/>
              <a:gd name="T1" fmla="*/ 0 h 24344"/>
              <a:gd name="T2" fmla="*/ 2147483647 w 21600"/>
              <a:gd name="T3" fmla="*/ 2147483647 h 24344"/>
              <a:gd name="T4" fmla="*/ 0 w 21600"/>
              <a:gd name="T5" fmla="*/ 2147483647 h 24344"/>
              <a:gd name="T6" fmla="*/ 0 60000 65536"/>
              <a:gd name="T7" fmla="*/ 0 60000 65536"/>
              <a:gd name="T8" fmla="*/ 0 60000 65536"/>
              <a:gd name="T9" fmla="*/ 0 w 21600"/>
              <a:gd name="T10" fmla="*/ 0 h 24344"/>
              <a:gd name="T11" fmla="*/ 21600 w 21600"/>
              <a:gd name="T12" fmla="*/ 24344 h 24344"/>
            </a:gdLst>
            <a:ahLst/>
            <a:cxnLst>
              <a:cxn ang="T6">
                <a:pos x="T0" y="T1"/>
              </a:cxn>
              <a:cxn ang="T7">
                <a:pos x="T2" y="T3"/>
              </a:cxn>
              <a:cxn ang="T8">
                <a:pos x="T4" y="T5"/>
              </a:cxn>
            </a:cxnLst>
            <a:rect l="T9" t="T10" r="T11" b="T12"/>
            <a:pathLst>
              <a:path w="21600" h="24344" fill="none" extrusionOk="0">
                <a:moveTo>
                  <a:pt x="2139" y="0"/>
                </a:moveTo>
                <a:cubicBezTo>
                  <a:pt x="13185" y="1100"/>
                  <a:pt x="21600" y="10393"/>
                  <a:pt x="21600" y="21494"/>
                </a:cubicBezTo>
                <a:cubicBezTo>
                  <a:pt x="21600" y="22447"/>
                  <a:pt x="21536" y="23399"/>
                  <a:pt x="21411" y="24344"/>
                </a:cubicBezTo>
              </a:path>
              <a:path w="21600" h="24344" stroke="0" extrusionOk="0">
                <a:moveTo>
                  <a:pt x="2139" y="0"/>
                </a:moveTo>
                <a:cubicBezTo>
                  <a:pt x="13185" y="1100"/>
                  <a:pt x="21600" y="10393"/>
                  <a:pt x="21600" y="21494"/>
                </a:cubicBezTo>
                <a:cubicBezTo>
                  <a:pt x="21600" y="22447"/>
                  <a:pt x="21536" y="23399"/>
                  <a:pt x="21411" y="24344"/>
                </a:cubicBezTo>
                <a:lnTo>
                  <a:pt x="0" y="21494"/>
                </a:lnTo>
                <a:close/>
              </a:path>
            </a:pathLst>
          </a:custGeom>
          <a:solidFill>
            <a:schemeClr val="accent2">
              <a:alpha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2298" name="Group 10"/>
          <p:cNvGrpSpPr>
            <a:grpSpLocks/>
          </p:cNvGrpSpPr>
          <p:nvPr/>
        </p:nvGrpSpPr>
        <p:grpSpPr bwMode="auto">
          <a:xfrm rot="14245961" flipV="1">
            <a:off x="4087771" y="2573129"/>
            <a:ext cx="1962150" cy="432197"/>
            <a:chOff x="0" y="0"/>
            <a:chExt cx="893" cy="246"/>
          </a:xfrm>
        </p:grpSpPr>
        <p:grpSp>
          <p:nvGrpSpPr>
            <p:cNvPr id="12299" name="Group 11"/>
            <p:cNvGrpSpPr>
              <a:grpSpLocks/>
            </p:cNvGrpSpPr>
            <p:nvPr/>
          </p:nvGrpSpPr>
          <p:grpSpPr bwMode="auto">
            <a:xfrm>
              <a:off x="-4" y="9"/>
              <a:ext cx="742" cy="186"/>
              <a:chOff x="0" y="0"/>
              <a:chExt cx="1118" cy="279"/>
            </a:xfrm>
          </p:grpSpPr>
          <p:sp>
            <p:nvSpPr>
              <p:cNvPr id="12300" name="AutoShape 11"/>
              <p:cNvSpPr>
                <a:spLocks noChangeArrowheads="1"/>
              </p:cNvSpPr>
              <p:nvPr/>
            </p:nvSpPr>
            <p:spPr bwMode="auto">
              <a:xfrm rot="5263130">
                <a:off x="293" y="-294"/>
                <a:ext cx="227" cy="816"/>
              </a:xfrm>
              <a:prstGeom prst="moon">
                <a:avLst>
                  <a:gd name="adj" fmla="val 49773"/>
                </a:avLst>
              </a:prstGeom>
              <a:solidFill>
                <a:srgbClr val="FFFFFF">
                  <a:alpha val="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01" name="AutoShape 12"/>
              <p:cNvSpPr>
                <a:spLocks noChangeArrowheads="1"/>
              </p:cNvSpPr>
              <p:nvPr/>
            </p:nvSpPr>
            <p:spPr bwMode="auto">
              <a:xfrm rot="6078281">
                <a:off x="429" y="-294"/>
                <a:ext cx="227" cy="816"/>
              </a:xfrm>
              <a:prstGeom prst="moon">
                <a:avLst>
                  <a:gd name="adj" fmla="val 49773"/>
                </a:avLst>
              </a:prstGeom>
              <a:solidFill>
                <a:srgbClr val="FFFFFF">
                  <a:alpha val="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02" name="AutoShape 13"/>
              <p:cNvSpPr>
                <a:spLocks noChangeArrowheads="1"/>
              </p:cNvSpPr>
              <p:nvPr/>
            </p:nvSpPr>
            <p:spPr bwMode="auto">
              <a:xfrm rot="6373927">
                <a:off x="505" y="-272"/>
                <a:ext cx="227" cy="816"/>
              </a:xfrm>
              <a:prstGeom prst="moon">
                <a:avLst>
                  <a:gd name="adj" fmla="val 49773"/>
                </a:avLst>
              </a:prstGeom>
              <a:solidFill>
                <a:srgbClr val="FFFFFF">
                  <a:alpha val="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03" name="AutoShape 14"/>
              <p:cNvSpPr>
                <a:spLocks noChangeArrowheads="1"/>
              </p:cNvSpPr>
              <p:nvPr/>
            </p:nvSpPr>
            <p:spPr bwMode="auto">
              <a:xfrm rot="6906312">
                <a:off x="595" y="-242"/>
                <a:ext cx="227" cy="816"/>
              </a:xfrm>
              <a:prstGeom prst="moon">
                <a:avLst>
                  <a:gd name="adj" fmla="val 49773"/>
                </a:avLst>
              </a:prstGeom>
              <a:solidFill>
                <a:srgbClr val="FFFFFF">
                  <a:alpha val="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304" name="Group 16"/>
            <p:cNvGrpSpPr>
              <a:grpSpLocks/>
            </p:cNvGrpSpPr>
            <p:nvPr/>
          </p:nvGrpSpPr>
          <p:grpSpPr bwMode="auto">
            <a:xfrm rot="1353540">
              <a:off x="148" y="59"/>
              <a:ext cx="742" cy="186"/>
              <a:chOff x="0" y="0"/>
              <a:chExt cx="1118" cy="279"/>
            </a:xfrm>
          </p:grpSpPr>
          <p:sp>
            <p:nvSpPr>
              <p:cNvPr id="12305" name="AutoShape 16"/>
              <p:cNvSpPr>
                <a:spLocks noChangeArrowheads="1"/>
              </p:cNvSpPr>
              <p:nvPr/>
            </p:nvSpPr>
            <p:spPr bwMode="auto">
              <a:xfrm rot="5263130">
                <a:off x="293" y="-294"/>
                <a:ext cx="227" cy="816"/>
              </a:xfrm>
              <a:prstGeom prst="moon">
                <a:avLst>
                  <a:gd name="adj" fmla="val 49773"/>
                </a:avLst>
              </a:prstGeom>
              <a:solidFill>
                <a:srgbClr val="FFFFFF">
                  <a:alpha val="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06" name="AutoShape 17"/>
              <p:cNvSpPr>
                <a:spLocks noChangeArrowheads="1"/>
              </p:cNvSpPr>
              <p:nvPr/>
            </p:nvSpPr>
            <p:spPr bwMode="auto">
              <a:xfrm rot="6078281">
                <a:off x="429" y="-294"/>
                <a:ext cx="227" cy="816"/>
              </a:xfrm>
              <a:prstGeom prst="moon">
                <a:avLst>
                  <a:gd name="adj" fmla="val 49773"/>
                </a:avLst>
              </a:prstGeom>
              <a:solidFill>
                <a:srgbClr val="FFFFFF">
                  <a:alpha val="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07" name="AutoShape 18"/>
              <p:cNvSpPr>
                <a:spLocks noChangeArrowheads="1"/>
              </p:cNvSpPr>
              <p:nvPr/>
            </p:nvSpPr>
            <p:spPr bwMode="auto">
              <a:xfrm rot="6373927">
                <a:off x="505" y="-272"/>
                <a:ext cx="227" cy="816"/>
              </a:xfrm>
              <a:prstGeom prst="moon">
                <a:avLst>
                  <a:gd name="adj" fmla="val 49773"/>
                </a:avLst>
              </a:prstGeom>
              <a:solidFill>
                <a:srgbClr val="FFFFFF">
                  <a:alpha val="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08" name="AutoShape 19"/>
              <p:cNvSpPr>
                <a:spLocks noChangeArrowheads="1"/>
              </p:cNvSpPr>
              <p:nvPr/>
            </p:nvSpPr>
            <p:spPr bwMode="auto">
              <a:xfrm rot="6906312">
                <a:off x="595" y="-242"/>
                <a:ext cx="227" cy="816"/>
              </a:xfrm>
              <a:prstGeom prst="moon">
                <a:avLst>
                  <a:gd name="adj" fmla="val 49773"/>
                </a:avLst>
              </a:prstGeom>
              <a:solidFill>
                <a:srgbClr val="FFFFFF">
                  <a:alpha val="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2309" name="Group 21"/>
          <p:cNvGrpSpPr>
            <a:grpSpLocks/>
          </p:cNvGrpSpPr>
          <p:nvPr/>
        </p:nvGrpSpPr>
        <p:grpSpPr bwMode="auto">
          <a:xfrm rot="3774324" flipV="1">
            <a:off x="2789990" y="4329301"/>
            <a:ext cx="1962150" cy="432197"/>
            <a:chOff x="0" y="0"/>
            <a:chExt cx="893" cy="246"/>
          </a:xfrm>
        </p:grpSpPr>
        <p:grpSp>
          <p:nvGrpSpPr>
            <p:cNvPr id="12310" name="Group 22"/>
            <p:cNvGrpSpPr>
              <a:grpSpLocks/>
            </p:cNvGrpSpPr>
            <p:nvPr/>
          </p:nvGrpSpPr>
          <p:grpSpPr bwMode="auto">
            <a:xfrm>
              <a:off x="-4" y="9"/>
              <a:ext cx="742" cy="186"/>
              <a:chOff x="0" y="0"/>
              <a:chExt cx="1118" cy="279"/>
            </a:xfrm>
          </p:grpSpPr>
          <p:sp>
            <p:nvSpPr>
              <p:cNvPr id="12311" name="AutoShape 22"/>
              <p:cNvSpPr>
                <a:spLocks noChangeArrowheads="1"/>
              </p:cNvSpPr>
              <p:nvPr/>
            </p:nvSpPr>
            <p:spPr bwMode="auto">
              <a:xfrm rot="5263130">
                <a:off x="293" y="-294"/>
                <a:ext cx="227" cy="816"/>
              </a:xfrm>
              <a:prstGeom prst="moon">
                <a:avLst>
                  <a:gd name="adj" fmla="val 49773"/>
                </a:avLst>
              </a:prstGeom>
              <a:solidFill>
                <a:srgbClr val="FFFFFF">
                  <a:alpha val="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2" name="AutoShape 23"/>
              <p:cNvSpPr>
                <a:spLocks noChangeArrowheads="1"/>
              </p:cNvSpPr>
              <p:nvPr/>
            </p:nvSpPr>
            <p:spPr bwMode="auto">
              <a:xfrm rot="6078281">
                <a:off x="429" y="-294"/>
                <a:ext cx="227" cy="816"/>
              </a:xfrm>
              <a:prstGeom prst="moon">
                <a:avLst>
                  <a:gd name="adj" fmla="val 49773"/>
                </a:avLst>
              </a:prstGeom>
              <a:solidFill>
                <a:srgbClr val="FFFFFF">
                  <a:alpha val="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3" name="AutoShape 24"/>
              <p:cNvSpPr>
                <a:spLocks noChangeArrowheads="1"/>
              </p:cNvSpPr>
              <p:nvPr/>
            </p:nvSpPr>
            <p:spPr bwMode="auto">
              <a:xfrm rot="6373927">
                <a:off x="505" y="-272"/>
                <a:ext cx="227" cy="816"/>
              </a:xfrm>
              <a:prstGeom prst="moon">
                <a:avLst>
                  <a:gd name="adj" fmla="val 49773"/>
                </a:avLst>
              </a:prstGeom>
              <a:solidFill>
                <a:srgbClr val="FFFFFF">
                  <a:alpha val="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4" name="AutoShape 25"/>
              <p:cNvSpPr>
                <a:spLocks noChangeArrowheads="1"/>
              </p:cNvSpPr>
              <p:nvPr/>
            </p:nvSpPr>
            <p:spPr bwMode="auto">
              <a:xfrm rot="6906312">
                <a:off x="595" y="-242"/>
                <a:ext cx="227" cy="816"/>
              </a:xfrm>
              <a:prstGeom prst="moon">
                <a:avLst>
                  <a:gd name="adj" fmla="val 49773"/>
                </a:avLst>
              </a:prstGeom>
              <a:solidFill>
                <a:srgbClr val="FFFFFF">
                  <a:alpha val="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315" name="Group 27"/>
            <p:cNvGrpSpPr>
              <a:grpSpLocks/>
            </p:cNvGrpSpPr>
            <p:nvPr/>
          </p:nvGrpSpPr>
          <p:grpSpPr bwMode="auto">
            <a:xfrm rot="1353540">
              <a:off x="148" y="59"/>
              <a:ext cx="742" cy="186"/>
              <a:chOff x="0" y="0"/>
              <a:chExt cx="1118" cy="279"/>
            </a:xfrm>
          </p:grpSpPr>
          <p:sp>
            <p:nvSpPr>
              <p:cNvPr id="12316" name="AutoShape 27"/>
              <p:cNvSpPr>
                <a:spLocks noChangeArrowheads="1"/>
              </p:cNvSpPr>
              <p:nvPr/>
            </p:nvSpPr>
            <p:spPr bwMode="auto">
              <a:xfrm rot="5263130">
                <a:off x="293" y="-294"/>
                <a:ext cx="227" cy="816"/>
              </a:xfrm>
              <a:prstGeom prst="moon">
                <a:avLst>
                  <a:gd name="adj" fmla="val 49773"/>
                </a:avLst>
              </a:prstGeom>
              <a:solidFill>
                <a:srgbClr val="FFFFFF">
                  <a:alpha val="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7" name="AutoShape 28"/>
              <p:cNvSpPr>
                <a:spLocks noChangeArrowheads="1"/>
              </p:cNvSpPr>
              <p:nvPr/>
            </p:nvSpPr>
            <p:spPr bwMode="auto">
              <a:xfrm rot="6078281">
                <a:off x="429" y="-294"/>
                <a:ext cx="227" cy="816"/>
              </a:xfrm>
              <a:prstGeom prst="moon">
                <a:avLst>
                  <a:gd name="adj" fmla="val 49773"/>
                </a:avLst>
              </a:prstGeom>
              <a:solidFill>
                <a:srgbClr val="FFFFFF">
                  <a:alpha val="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8" name="AutoShape 29"/>
              <p:cNvSpPr>
                <a:spLocks noChangeArrowheads="1"/>
              </p:cNvSpPr>
              <p:nvPr/>
            </p:nvSpPr>
            <p:spPr bwMode="auto">
              <a:xfrm rot="6373927">
                <a:off x="505" y="-272"/>
                <a:ext cx="227" cy="816"/>
              </a:xfrm>
              <a:prstGeom prst="moon">
                <a:avLst>
                  <a:gd name="adj" fmla="val 49773"/>
                </a:avLst>
              </a:prstGeom>
              <a:solidFill>
                <a:srgbClr val="FFFFFF">
                  <a:alpha val="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9" name="AutoShape 30"/>
              <p:cNvSpPr>
                <a:spLocks noChangeArrowheads="1"/>
              </p:cNvSpPr>
              <p:nvPr/>
            </p:nvSpPr>
            <p:spPr bwMode="auto">
              <a:xfrm rot="6906312">
                <a:off x="595" y="-242"/>
                <a:ext cx="227" cy="816"/>
              </a:xfrm>
              <a:prstGeom prst="moon">
                <a:avLst>
                  <a:gd name="adj" fmla="val 49773"/>
                </a:avLst>
              </a:prstGeom>
              <a:solidFill>
                <a:srgbClr val="FFFFFF">
                  <a:alpha val="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2320" name="Group 32"/>
          <p:cNvGrpSpPr>
            <a:grpSpLocks/>
          </p:cNvGrpSpPr>
          <p:nvPr/>
        </p:nvGrpSpPr>
        <p:grpSpPr bwMode="auto">
          <a:xfrm>
            <a:off x="4027645" y="3319055"/>
            <a:ext cx="873919" cy="1058466"/>
            <a:chOff x="0" y="0"/>
            <a:chExt cx="851" cy="1031"/>
          </a:xfrm>
        </p:grpSpPr>
        <p:pic>
          <p:nvPicPr>
            <p:cNvPr id="12321" name="Picture 32"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51"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22" name="Group 34"/>
            <p:cNvGrpSpPr>
              <a:grpSpLocks/>
            </p:cNvGrpSpPr>
            <p:nvPr/>
          </p:nvGrpSpPr>
          <p:grpSpPr bwMode="auto">
            <a:xfrm>
              <a:off x="8" y="1"/>
              <a:ext cx="846" cy="846"/>
              <a:chOff x="0" y="0"/>
              <a:chExt cx="1158240" cy="1158240"/>
            </a:xfrm>
          </p:grpSpPr>
          <p:pic>
            <p:nvPicPr>
              <p:cNvPr id="12323" name="Oval 3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58240" cy="1158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2324" name="Text Box 36"/>
              <p:cNvSpPr txBox="1">
                <a:spLocks noChangeArrowheads="1"/>
              </p:cNvSpPr>
              <p:nvPr/>
            </p:nvSpPr>
            <p:spPr bwMode="auto">
              <a:xfrm>
                <a:off x="172388" y="174424"/>
                <a:ext cx="813287" cy="81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325" name="Group 37"/>
            <p:cNvGrpSpPr>
              <a:grpSpLocks/>
            </p:cNvGrpSpPr>
            <p:nvPr/>
          </p:nvGrpSpPr>
          <p:grpSpPr bwMode="auto">
            <a:xfrm rot="-3733502" flipH="1" flipV="1">
              <a:off x="264" y="576"/>
              <a:ext cx="733" cy="169"/>
              <a:chOff x="0" y="0"/>
              <a:chExt cx="894" cy="236"/>
            </a:xfrm>
          </p:grpSpPr>
          <p:grpSp>
            <p:nvGrpSpPr>
              <p:cNvPr id="12326" name="Group 38"/>
              <p:cNvGrpSpPr>
                <a:grpSpLocks/>
              </p:cNvGrpSpPr>
              <p:nvPr/>
            </p:nvGrpSpPr>
            <p:grpSpPr bwMode="auto">
              <a:xfrm>
                <a:off x="0" y="0"/>
                <a:ext cx="742" cy="186"/>
                <a:chOff x="0" y="0"/>
                <a:chExt cx="1118" cy="279"/>
              </a:xfrm>
            </p:grpSpPr>
            <p:sp>
              <p:nvSpPr>
                <p:cNvPr id="12327" name="AutoShape 36"/>
                <p:cNvSpPr>
                  <a:spLocks noChangeArrowheads="1"/>
                </p:cNvSpPr>
                <p:nvPr/>
              </p:nvSpPr>
              <p:spPr bwMode="auto">
                <a:xfrm rot="5263130">
                  <a:off x="293" y="-294"/>
                  <a:ext cx="227" cy="816"/>
                </a:xfrm>
                <a:prstGeom prst="moon">
                  <a:avLst>
                    <a:gd name="adj" fmla="val 49773"/>
                  </a:avLst>
                </a:prstGeom>
                <a:solidFill>
                  <a:srgbClr val="FFFFFF">
                    <a:alpha val="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28" name="AutoShape 37"/>
                <p:cNvSpPr>
                  <a:spLocks noChangeArrowheads="1"/>
                </p:cNvSpPr>
                <p:nvPr/>
              </p:nvSpPr>
              <p:spPr bwMode="auto">
                <a:xfrm rot="6078281">
                  <a:off x="429" y="-294"/>
                  <a:ext cx="227" cy="816"/>
                </a:xfrm>
                <a:prstGeom prst="moon">
                  <a:avLst>
                    <a:gd name="adj" fmla="val 49773"/>
                  </a:avLst>
                </a:prstGeom>
                <a:solidFill>
                  <a:srgbClr val="FFFFFF">
                    <a:alpha val="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29" name="AutoShape 38"/>
                <p:cNvSpPr>
                  <a:spLocks noChangeArrowheads="1"/>
                </p:cNvSpPr>
                <p:nvPr/>
              </p:nvSpPr>
              <p:spPr bwMode="auto">
                <a:xfrm rot="6373927">
                  <a:off x="505" y="-272"/>
                  <a:ext cx="227" cy="816"/>
                </a:xfrm>
                <a:prstGeom prst="moon">
                  <a:avLst>
                    <a:gd name="adj" fmla="val 49773"/>
                  </a:avLst>
                </a:prstGeom>
                <a:solidFill>
                  <a:srgbClr val="FFFFFF">
                    <a:alpha val="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0" name="AutoShape 39"/>
                <p:cNvSpPr>
                  <a:spLocks noChangeArrowheads="1"/>
                </p:cNvSpPr>
                <p:nvPr/>
              </p:nvSpPr>
              <p:spPr bwMode="auto">
                <a:xfrm rot="6906312">
                  <a:off x="595" y="-242"/>
                  <a:ext cx="227" cy="816"/>
                </a:xfrm>
                <a:prstGeom prst="moon">
                  <a:avLst>
                    <a:gd name="adj" fmla="val 49773"/>
                  </a:avLst>
                </a:prstGeom>
                <a:solidFill>
                  <a:srgbClr val="FFFFFF">
                    <a:alpha val="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331" name="Group 43"/>
              <p:cNvGrpSpPr>
                <a:grpSpLocks/>
              </p:cNvGrpSpPr>
              <p:nvPr/>
            </p:nvGrpSpPr>
            <p:grpSpPr bwMode="auto">
              <a:xfrm rot="1353540">
                <a:off x="152" y="50"/>
                <a:ext cx="742" cy="186"/>
                <a:chOff x="0" y="0"/>
                <a:chExt cx="1118" cy="279"/>
              </a:xfrm>
            </p:grpSpPr>
            <p:sp>
              <p:nvSpPr>
                <p:cNvPr id="12332" name="AutoShape 41"/>
                <p:cNvSpPr>
                  <a:spLocks noChangeArrowheads="1"/>
                </p:cNvSpPr>
                <p:nvPr/>
              </p:nvSpPr>
              <p:spPr bwMode="auto">
                <a:xfrm rot="5263130">
                  <a:off x="293" y="-294"/>
                  <a:ext cx="227" cy="816"/>
                </a:xfrm>
                <a:prstGeom prst="moon">
                  <a:avLst>
                    <a:gd name="adj" fmla="val 49773"/>
                  </a:avLst>
                </a:prstGeom>
                <a:solidFill>
                  <a:srgbClr val="FFFFFF">
                    <a:alpha val="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3" name="AutoShape 42"/>
                <p:cNvSpPr>
                  <a:spLocks noChangeArrowheads="1"/>
                </p:cNvSpPr>
                <p:nvPr/>
              </p:nvSpPr>
              <p:spPr bwMode="auto">
                <a:xfrm rot="6078281">
                  <a:off x="429" y="-294"/>
                  <a:ext cx="227" cy="816"/>
                </a:xfrm>
                <a:prstGeom prst="moon">
                  <a:avLst>
                    <a:gd name="adj" fmla="val 49773"/>
                  </a:avLst>
                </a:prstGeom>
                <a:solidFill>
                  <a:srgbClr val="FFFFFF">
                    <a:alpha val="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4" name="AutoShape 43"/>
                <p:cNvSpPr>
                  <a:spLocks noChangeArrowheads="1"/>
                </p:cNvSpPr>
                <p:nvPr/>
              </p:nvSpPr>
              <p:spPr bwMode="auto">
                <a:xfrm rot="6373927">
                  <a:off x="505" y="-272"/>
                  <a:ext cx="227" cy="816"/>
                </a:xfrm>
                <a:prstGeom prst="moon">
                  <a:avLst>
                    <a:gd name="adj" fmla="val 49773"/>
                  </a:avLst>
                </a:prstGeom>
                <a:solidFill>
                  <a:srgbClr val="FFFFFF">
                    <a:alpha val="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5" name="AutoShape 44"/>
                <p:cNvSpPr>
                  <a:spLocks noChangeArrowheads="1"/>
                </p:cNvSpPr>
                <p:nvPr/>
              </p:nvSpPr>
              <p:spPr bwMode="auto">
                <a:xfrm rot="6906312">
                  <a:off x="595" y="-242"/>
                  <a:ext cx="227" cy="816"/>
                </a:xfrm>
                <a:prstGeom prst="moon">
                  <a:avLst>
                    <a:gd name="adj" fmla="val 49773"/>
                  </a:avLst>
                </a:prstGeom>
                <a:solidFill>
                  <a:srgbClr val="FFFFFF">
                    <a:alpha val="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sp>
        <p:nvSpPr>
          <p:cNvPr id="12336" name="Text Box 53"/>
          <p:cNvSpPr txBox="1">
            <a:spLocks noChangeArrowheads="1"/>
          </p:cNvSpPr>
          <p:nvPr/>
        </p:nvSpPr>
        <p:spPr bwMode="auto">
          <a:xfrm>
            <a:off x="3995936" y="3597661"/>
            <a:ext cx="128944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500">
                <a:cs typeface="Arial" panose="020B0604020202020204" pitchFamily="34" charset="0"/>
              </a:rPr>
              <a:t>IPv6</a:t>
            </a:r>
            <a:r>
              <a:rPr lang="zh-CN" altLang="en-US" sz="1500">
                <a:cs typeface="Arial" panose="020B0604020202020204" pitchFamily="34" charset="0"/>
              </a:rPr>
              <a:t>优势</a:t>
            </a:r>
          </a:p>
        </p:txBody>
      </p:sp>
      <p:sp>
        <p:nvSpPr>
          <p:cNvPr id="12337" name="WordArt 54"/>
          <p:cNvSpPr>
            <a:spLocks noChangeArrowheads="1" noChangeShapeType="1" noTextEdit="1"/>
          </p:cNvSpPr>
          <p:nvPr/>
        </p:nvSpPr>
        <p:spPr bwMode="auto">
          <a:xfrm rot="18551135">
            <a:off x="3476385" y="2952343"/>
            <a:ext cx="1378744" cy="90725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2749236"/>
              </a:avLst>
            </a:prstTxWarp>
          </a:bodyPr>
          <a:lstStyle/>
          <a:p>
            <a:pPr algn="ctr"/>
            <a:r>
              <a:rPr lang="zh-CN" altLang="en-US" b="1" kern="10" dirty="0">
                <a:latin typeface="+mn-ea"/>
                <a:cs typeface="+mn-ea"/>
              </a:rPr>
              <a:t>即插即用</a:t>
            </a:r>
          </a:p>
        </p:txBody>
      </p:sp>
      <p:pic>
        <p:nvPicPr>
          <p:cNvPr id="12338" name="WordArt 5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936" y="2634445"/>
            <a:ext cx="1646634"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2339" name="WordArt 56"/>
          <p:cNvSpPr>
            <a:spLocks noChangeArrowheads="1" noChangeShapeType="1" noTextEdit="1"/>
          </p:cNvSpPr>
          <p:nvPr/>
        </p:nvSpPr>
        <p:spPr bwMode="auto">
          <a:xfrm rot="8012292" flipH="1" flipV="1">
            <a:off x="4379475" y="3859004"/>
            <a:ext cx="1101328" cy="6381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Down">
              <a:avLst>
                <a:gd name="adj" fmla="val 1047909"/>
              </a:avLst>
            </a:prstTxWarp>
          </a:bodyPr>
          <a:lstStyle/>
          <a:p>
            <a:pPr algn="ctr"/>
            <a:r>
              <a:rPr lang="zh-CN" altLang="en-US" b="1" kern="10">
                <a:latin typeface="+mn-ea"/>
                <a:cs typeface="+mn-ea"/>
              </a:rPr>
              <a:t>良好移动</a:t>
            </a:r>
          </a:p>
        </p:txBody>
      </p:sp>
      <p:sp>
        <p:nvSpPr>
          <p:cNvPr id="12340" name="WordArt 57"/>
          <p:cNvSpPr>
            <a:spLocks noChangeArrowheads="1" noChangeShapeType="1" noTextEdit="1"/>
          </p:cNvSpPr>
          <p:nvPr/>
        </p:nvSpPr>
        <p:spPr bwMode="auto">
          <a:xfrm rot="13376840" flipH="1" flipV="1">
            <a:off x="3372802" y="3694102"/>
            <a:ext cx="1383506" cy="8001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Down">
              <a:avLst>
                <a:gd name="adj" fmla="val 1045962"/>
              </a:avLst>
            </a:prstTxWarp>
          </a:bodyPr>
          <a:lstStyle/>
          <a:p>
            <a:pPr algn="ctr"/>
            <a:r>
              <a:rPr lang="zh-CN" altLang="en-US" b="1" kern="10">
                <a:latin typeface="+mn-ea"/>
                <a:cs typeface="+mn-ea"/>
              </a:rPr>
              <a:t>更高网络安全</a:t>
            </a:r>
          </a:p>
        </p:txBody>
      </p:sp>
      <p:sp>
        <p:nvSpPr>
          <p:cNvPr id="12341" name="Line 8"/>
          <p:cNvSpPr>
            <a:spLocks noChangeShapeType="1"/>
          </p:cNvSpPr>
          <p:nvPr/>
        </p:nvSpPr>
        <p:spPr bwMode="auto">
          <a:xfrm>
            <a:off x="737815" y="4408885"/>
            <a:ext cx="1701404" cy="9525"/>
          </a:xfrm>
          <a:prstGeom prst="line">
            <a:avLst/>
          </a:prstGeom>
          <a:noFill/>
          <a:ln w="38100" cmpd="sng">
            <a:solidFill>
              <a:srgbClr val="00008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2342" name="Text Box 9"/>
          <p:cNvSpPr txBox="1">
            <a:spLocks noChangeArrowheads="1"/>
          </p:cNvSpPr>
          <p:nvPr/>
        </p:nvSpPr>
        <p:spPr bwMode="auto">
          <a:xfrm>
            <a:off x="927125" y="4030266"/>
            <a:ext cx="13561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1C1C70"/>
                </a:solidFill>
              </a:rPr>
              <a:t>网络安全</a:t>
            </a:r>
          </a:p>
        </p:txBody>
      </p:sp>
      <p:sp>
        <p:nvSpPr>
          <p:cNvPr id="12343" name="Text Box 10"/>
          <p:cNvSpPr txBox="1">
            <a:spLocks noChangeArrowheads="1"/>
          </p:cNvSpPr>
          <p:nvPr/>
        </p:nvSpPr>
        <p:spPr bwMode="auto">
          <a:xfrm>
            <a:off x="81730" y="2432447"/>
            <a:ext cx="3303218"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215900" indent="-2159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ts val="450"/>
              </a:spcBef>
              <a:buClr>
                <a:schemeClr val="accent2"/>
              </a:buClr>
              <a:buSzPct val="80000"/>
              <a:buFont typeface="Wingdings" panose="05000000000000000000" pitchFamily="2" charset="2"/>
              <a:buChar char="p"/>
            </a:pPr>
            <a:r>
              <a:rPr lang="zh-CN" altLang="en-US" dirty="0">
                <a:cs typeface="Arial" panose="020B0604020202020204" pitchFamily="34" charset="0"/>
              </a:rPr>
              <a:t>无状态地址配置，无需手工配置或使用专用服务器，即插即用自动获取</a:t>
            </a:r>
            <a:r>
              <a:rPr lang="en-US" altLang="zh-CN" dirty="0">
                <a:cs typeface="Arial" panose="020B0604020202020204" pitchFamily="34" charset="0"/>
              </a:rPr>
              <a:t>IPv6 </a:t>
            </a:r>
            <a:r>
              <a:rPr lang="zh-CN" altLang="en-US" dirty="0">
                <a:cs typeface="Arial" panose="020B0604020202020204" pitchFamily="34" charset="0"/>
              </a:rPr>
              <a:t>地址。</a:t>
            </a:r>
            <a:endParaRPr lang="en-US" altLang="zh-CN" dirty="0">
              <a:cs typeface="Arial" panose="020B0604020202020204" pitchFamily="34" charset="0"/>
            </a:endParaRPr>
          </a:p>
        </p:txBody>
      </p:sp>
      <p:sp>
        <p:nvSpPr>
          <p:cNvPr id="12344" name="Line 11"/>
          <p:cNvSpPr>
            <a:spLocks noChangeShapeType="1"/>
          </p:cNvSpPr>
          <p:nvPr/>
        </p:nvSpPr>
        <p:spPr bwMode="auto">
          <a:xfrm>
            <a:off x="1381125" y="2375297"/>
            <a:ext cx="1863329" cy="0"/>
          </a:xfrm>
          <a:prstGeom prst="line">
            <a:avLst/>
          </a:prstGeom>
          <a:noFill/>
          <a:ln w="38100" cmpd="sng">
            <a:solidFill>
              <a:srgbClr val="339966"/>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2345" name="Text Box 12"/>
          <p:cNvSpPr txBox="1">
            <a:spLocks noChangeArrowheads="1"/>
          </p:cNvSpPr>
          <p:nvPr/>
        </p:nvSpPr>
        <p:spPr bwMode="auto">
          <a:xfrm>
            <a:off x="915202" y="2051209"/>
            <a:ext cx="16740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00CC66"/>
                </a:solidFill>
              </a:rPr>
              <a:t>即插即用</a:t>
            </a:r>
          </a:p>
        </p:txBody>
      </p:sp>
      <p:sp>
        <p:nvSpPr>
          <p:cNvPr id="12346" name="Text Box 13"/>
          <p:cNvSpPr txBox="1">
            <a:spLocks noChangeArrowheads="1"/>
          </p:cNvSpPr>
          <p:nvPr/>
        </p:nvSpPr>
        <p:spPr bwMode="auto">
          <a:xfrm>
            <a:off x="192979" y="4467226"/>
            <a:ext cx="3415806"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7338" indent="-2873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450"/>
              </a:spcBef>
              <a:buClr>
                <a:schemeClr val="accent2"/>
              </a:buClr>
              <a:buSzPct val="80000"/>
              <a:buFont typeface="Wingdings" panose="05000000000000000000" pitchFamily="2" charset="2"/>
              <a:buChar char="p"/>
            </a:pPr>
            <a:r>
              <a:rPr lang="en-US" altLang="zh-CN" dirty="0" err="1">
                <a:cs typeface="Arial" panose="020B0604020202020204" pitchFamily="34" charset="0"/>
              </a:rPr>
              <a:t>IPSec</a:t>
            </a:r>
            <a:r>
              <a:rPr lang="zh-CN" altLang="en-US" dirty="0">
                <a:cs typeface="Arial" panose="020B0604020202020204" pitchFamily="34" charset="0"/>
              </a:rPr>
              <a:t>强制实现，提供数据机密性、数据完整性、数据源验证和防重放服务</a:t>
            </a:r>
            <a:endParaRPr lang="en-US" altLang="zh-CN" dirty="0">
              <a:cs typeface="Arial" panose="020B0604020202020204" pitchFamily="34" charset="0"/>
            </a:endParaRPr>
          </a:p>
        </p:txBody>
      </p:sp>
      <p:grpSp>
        <p:nvGrpSpPr>
          <p:cNvPr id="12347" name="Group 59"/>
          <p:cNvGrpSpPr>
            <a:grpSpLocks/>
          </p:cNvGrpSpPr>
          <p:nvPr/>
        </p:nvGrpSpPr>
        <p:grpSpPr bwMode="auto">
          <a:xfrm>
            <a:off x="467544" y="3949305"/>
            <a:ext cx="457200" cy="482203"/>
            <a:chOff x="0" y="0"/>
            <a:chExt cx="609600" cy="642938"/>
          </a:xfrm>
        </p:grpSpPr>
        <p:grpSp>
          <p:nvGrpSpPr>
            <p:cNvPr id="12348" name="Group 60"/>
            <p:cNvGrpSpPr>
              <a:grpSpLocks/>
            </p:cNvGrpSpPr>
            <p:nvPr/>
          </p:nvGrpSpPr>
          <p:grpSpPr bwMode="auto">
            <a:xfrm>
              <a:off x="0" y="0"/>
              <a:ext cx="609600" cy="642938"/>
              <a:chOff x="0" y="0"/>
              <a:chExt cx="1680" cy="1680"/>
            </a:xfrm>
          </p:grpSpPr>
          <p:sp>
            <p:nvSpPr>
              <p:cNvPr id="12349" name="Oval 71"/>
              <p:cNvSpPr>
                <a:spLocks noChangeArrowheads="1"/>
              </p:cNvSpPr>
              <p:nvPr/>
            </p:nvSpPr>
            <p:spPr bwMode="auto">
              <a:xfrm>
                <a:off x="0" y="0"/>
                <a:ext cx="1680" cy="1680"/>
              </a:xfrm>
              <a:prstGeom prst="ellipse">
                <a:avLst/>
              </a:prstGeom>
              <a:gradFill rotWithShape="1">
                <a:gsLst>
                  <a:gs pos="0">
                    <a:srgbClr val="4996E3"/>
                  </a:gs>
                  <a:gs pos="100000">
                    <a:srgbClr val="162D4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50" name="Freeform 72"/>
              <p:cNvSpPr>
                <a:spLocks noChangeArrowheads="1"/>
              </p:cNvSpPr>
              <p:nvPr/>
            </p:nvSpPr>
            <p:spPr bwMode="auto">
              <a:xfrm>
                <a:off x="192" y="28"/>
                <a:ext cx="1296" cy="634"/>
              </a:xfrm>
              <a:custGeom>
                <a:avLst/>
                <a:gdLst>
                  <a:gd name="T0" fmla="*/ 734 w 1321"/>
                  <a:gd name="T1" fmla="*/ 12 h 712"/>
                  <a:gd name="T2" fmla="*/ 743 w 1321"/>
                  <a:gd name="T3" fmla="*/ 13 h 712"/>
                  <a:gd name="T4" fmla="*/ 745 w 1321"/>
                  <a:gd name="T5" fmla="*/ 14 h 712"/>
                  <a:gd name="T6" fmla="*/ 741 w 1321"/>
                  <a:gd name="T7" fmla="*/ 16 h 712"/>
                  <a:gd name="T8" fmla="*/ 732 w 1321"/>
                  <a:gd name="T9" fmla="*/ 17 h 712"/>
                  <a:gd name="T10" fmla="*/ 717 w 1321"/>
                  <a:gd name="T11" fmla="*/ 18 h 712"/>
                  <a:gd name="T12" fmla="*/ 698 w 1321"/>
                  <a:gd name="T13" fmla="*/ 18 h 712"/>
                  <a:gd name="T14" fmla="*/ 674 w 1321"/>
                  <a:gd name="T15" fmla="*/ 19 h 712"/>
                  <a:gd name="T16" fmla="*/ 647 w 1321"/>
                  <a:gd name="T17" fmla="*/ 20 h 712"/>
                  <a:gd name="T18" fmla="*/ 615 w 1321"/>
                  <a:gd name="T19" fmla="*/ 20 h 712"/>
                  <a:gd name="T20" fmla="*/ 581 w 1321"/>
                  <a:gd name="T21" fmla="*/ 20 h 712"/>
                  <a:gd name="T22" fmla="*/ 545 w 1321"/>
                  <a:gd name="T23" fmla="*/ 21 h 712"/>
                  <a:gd name="T24" fmla="*/ 505 w 1321"/>
                  <a:gd name="T25" fmla="*/ 21 h 712"/>
                  <a:gd name="T26" fmla="*/ 465 w 1321"/>
                  <a:gd name="T27" fmla="*/ 21 h 712"/>
                  <a:gd name="T28" fmla="*/ 448 w 1321"/>
                  <a:gd name="T29" fmla="*/ 22 h 712"/>
                  <a:gd name="T30" fmla="*/ 269 w 1321"/>
                  <a:gd name="T31" fmla="*/ 22 h 712"/>
                  <a:gd name="T32" fmla="*/ 266 w 1321"/>
                  <a:gd name="T33" fmla="*/ 22 h 712"/>
                  <a:gd name="T34" fmla="*/ 230 w 1321"/>
                  <a:gd name="T35" fmla="*/ 21 h 712"/>
                  <a:gd name="T36" fmla="*/ 197 w 1321"/>
                  <a:gd name="T37" fmla="*/ 21 h 712"/>
                  <a:gd name="T38" fmla="*/ 165 w 1321"/>
                  <a:gd name="T39" fmla="*/ 21 h 712"/>
                  <a:gd name="T40" fmla="*/ 132 w 1321"/>
                  <a:gd name="T41" fmla="*/ 20 h 712"/>
                  <a:gd name="T42" fmla="*/ 107 w 1321"/>
                  <a:gd name="T43" fmla="*/ 20 h 712"/>
                  <a:gd name="T44" fmla="*/ 78 w 1321"/>
                  <a:gd name="T45" fmla="*/ 20 h 712"/>
                  <a:gd name="T46" fmla="*/ 60 w 1321"/>
                  <a:gd name="T47" fmla="*/ 20 h 712"/>
                  <a:gd name="T48" fmla="*/ 37 w 1321"/>
                  <a:gd name="T49" fmla="*/ 19 h 712"/>
                  <a:gd name="T50" fmla="*/ 26 w 1321"/>
                  <a:gd name="T51" fmla="*/ 18 h 712"/>
                  <a:gd name="T52" fmla="*/ 18 w 1321"/>
                  <a:gd name="T53" fmla="*/ 18 h 712"/>
                  <a:gd name="T54" fmla="*/ 6 w 1321"/>
                  <a:gd name="T55" fmla="*/ 17 h 712"/>
                  <a:gd name="T56" fmla="*/ 0 w 1321"/>
                  <a:gd name="T57" fmla="*/ 16 h 712"/>
                  <a:gd name="T58" fmla="*/ 0 w 1321"/>
                  <a:gd name="T59" fmla="*/ 16 h 712"/>
                  <a:gd name="T60" fmla="*/ 4 w 1321"/>
                  <a:gd name="T61" fmla="*/ 14 h 712"/>
                  <a:gd name="T62" fmla="*/ 16 w 1321"/>
                  <a:gd name="T63" fmla="*/ 13 h 712"/>
                  <a:gd name="T64" fmla="*/ 26 w 1321"/>
                  <a:gd name="T65" fmla="*/ 11 h 712"/>
                  <a:gd name="T66" fmla="*/ 56 w 1321"/>
                  <a:gd name="T67" fmla="*/ 9 h 712"/>
                  <a:gd name="T68" fmla="*/ 82 w 1321"/>
                  <a:gd name="T69" fmla="*/ 7 h 712"/>
                  <a:gd name="T70" fmla="*/ 116 w 1321"/>
                  <a:gd name="T71" fmla="*/ 5 h 712"/>
                  <a:gd name="T72" fmla="*/ 153 w 1321"/>
                  <a:gd name="T73" fmla="*/ 4 h 712"/>
                  <a:gd name="T74" fmla="*/ 193 w 1321"/>
                  <a:gd name="T75" fmla="*/ 4 h 712"/>
                  <a:gd name="T76" fmla="*/ 233 w 1321"/>
                  <a:gd name="T77" fmla="*/ 4 h 712"/>
                  <a:gd name="T78" fmla="*/ 280 w 1321"/>
                  <a:gd name="T79" fmla="*/ 4 h 712"/>
                  <a:gd name="T80" fmla="*/ 328 w 1321"/>
                  <a:gd name="T81" fmla="*/ 4 h 712"/>
                  <a:gd name="T82" fmla="*/ 377 w 1321"/>
                  <a:gd name="T83" fmla="*/ 0 h 712"/>
                  <a:gd name="T84" fmla="*/ 377 w 1321"/>
                  <a:gd name="T85" fmla="*/ 0 h 712"/>
                  <a:gd name="T86" fmla="*/ 428 w 1321"/>
                  <a:gd name="T87" fmla="*/ 4 h 712"/>
                  <a:gd name="T88" fmla="*/ 477 w 1321"/>
                  <a:gd name="T89" fmla="*/ 4 h 712"/>
                  <a:gd name="T90" fmla="*/ 525 w 1321"/>
                  <a:gd name="T91" fmla="*/ 4 h 712"/>
                  <a:gd name="T92" fmla="*/ 570 w 1321"/>
                  <a:gd name="T93" fmla="*/ 4 h 712"/>
                  <a:gd name="T94" fmla="*/ 610 w 1321"/>
                  <a:gd name="T95" fmla="*/ 4 h 712"/>
                  <a:gd name="T96" fmla="*/ 648 w 1321"/>
                  <a:gd name="T97" fmla="*/ 6 h 712"/>
                  <a:gd name="T98" fmla="*/ 681 w 1321"/>
                  <a:gd name="T99" fmla="*/ 8 h 712"/>
                  <a:gd name="T100" fmla="*/ 709 w 1321"/>
                  <a:gd name="T101" fmla="*/ 10 h 712"/>
                  <a:gd name="T102" fmla="*/ 734 w 1321"/>
                  <a:gd name="T103" fmla="*/ 12 h 712"/>
                  <a:gd name="T104" fmla="*/ 734 w 1321"/>
                  <a:gd name="T105" fmla="*/ 12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66A7E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2351" name="Text Box 73"/>
            <p:cNvSpPr txBox="1">
              <a:spLocks noChangeArrowheads="1"/>
            </p:cNvSpPr>
            <p:nvPr/>
          </p:nvSpPr>
          <p:spPr bwMode="auto">
            <a:xfrm>
              <a:off x="123825" y="95249"/>
              <a:ext cx="41720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bg1"/>
                  </a:solidFill>
                  <a:effectLst>
                    <a:outerShdw blurRad="38100" dist="38100" dir="2700000" algn="tl">
                      <a:srgbClr val="C0C0C0"/>
                    </a:outerShdw>
                  </a:effectLst>
                </a:rPr>
                <a:t>2</a:t>
              </a:r>
            </a:p>
          </p:txBody>
        </p:sp>
      </p:grpSp>
      <p:grpSp>
        <p:nvGrpSpPr>
          <p:cNvPr id="12352" name="Group 64"/>
          <p:cNvGrpSpPr>
            <a:grpSpLocks/>
          </p:cNvGrpSpPr>
          <p:nvPr/>
        </p:nvGrpSpPr>
        <p:grpSpPr bwMode="auto">
          <a:xfrm>
            <a:off x="301382" y="1938338"/>
            <a:ext cx="457200" cy="482203"/>
            <a:chOff x="0" y="0"/>
            <a:chExt cx="384" cy="405"/>
          </a:xfrm>
        </p:grpSpPr>
        <p:sp>
          <p:nvSpPr>
            <p:cNvPr id="12353" name="Oval 78"/>
            <p:cNvSpPr>
              <a:spLocks noChangeArrowheads="1"/>
            </p:cNvSpPr>
            <p:nvPr/>
          </p:nvSpPr>
          <p:spPr bwMode="auto">
            <a:xfrm>
              <a:off x="0" y="0"/>
              <a:ext cx="384" cy="40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54" name="Freeform 79"/>
            <p:cNvSpPr>
              <a:spLocks noChangeArrowheads="1"/>
            </p:cNvSpPr>
            <p:nvPr/>
          </p:nvSpPr>
          <p:spPr bwMode="auto">
            <a:xfrm>
              <a:off x="44" y="7"/>
              <a:ext cx="296" cy="153"/>
            </a:xfrm>
            <a:custGeom>
              <a:avLst/>
              <a:gdLst>
                <a:gd name="T0" fmla="*/ 0 w 1321"/>
                <a:gd name="T1" fmla="*/ 0 h 712"/>
                <a:gd name="T2" fmla="*/ 0 w 1321"/>
                <a:gd name="T3" fmla="*/ 0 h 712"/>
                <a:gd name="T4" fmla="*/ 0 w 1321"/>
                <a:gd name="T5" fmla="*/ 0 h 712"/>
                <a:gd name="T6" fmla="*/ 0 w 1321"/>
                <a:gd name="T7" fmla="*/ 0 h 712"/>
                <a:gd name="T8" fmla="*/ 0 w 1321"/>
                <a:gd name="T9" fmla="*/ 0 h 712"/>
                <a:gd name="T10" fmla="*/ 0 w 1321"/>
                <a:gd name="T11" fmla="*/ 0 h 712"/>
                <a:gd name="T12" fmla="*/ 0 w 1321"/>
                <a:gd name="T13" fmla="*/ 0 h 712"/>
                <a:gd name="T14" fmla="*/ 0 w 1321"/>
                <a:gd name="T15" fmla="*/ 0 h 712"/>
                <a:gd name="T16" fmla="*/ 0 w 1321"/>
                <a:gd name="T17" fmla="*/ 0 h 712"/>
                <a:gd name="T18" fmla="*/ 0 w 1321"/>
                <a:gd name="T19" fmla="*/ 0 h 712"/>
                <a:gd name="T20" fmla="*/ 0 w 1321"/>
                <a:gd name="T21" fmla="*/ 0 h 712"/>
                <a:gd name="T22" fmla="*/ 0 w 1321"/>
                <a:gd name="T23" fmla="*/ 0 h 712"/>
                <a:gd name="T24" fmla="*/ 0 w 1321"/>
                <a:gd name="T25" fmla="*/ 0 h 712"/>
                <a:gd name="T26" fmla="*/ 0 w 1321"/>
                <a:gd name="T27" fmla="*/ 0 h 712"/>
                <a:gd name="T28" fmla="*/ 0 w 1321"/>
                <a:gd name="T29" fmla="*/ 0 h 712"/>
                <a:gd name="T30" fmla="*/ 0 w 1321"/>
                <a:gd name="T31" fmla="*/ 0 h 712"/>
                <a:gd name="T32" fmla="*/ 0 w 1321"/>
                <a:gd name="T33" fmla="*/ 0 h 712"/>
                <a:gd name="T34" fmla="*/ 0 w 1321"/>
                <a:gd name="T35" fmla="*/ 0 h 712"/>
                <a:gd name="T36" fmla="*/ 0 w 1321"/>
                <a:gd name="T37" fmla="*/ 0 h 712"/>
                <a:gd name="T38" fmla="*/ 0 w 1321"/>
                <a:gd name="T39" fmla="*/ 0 h 712"/>
                <a:gd name="T40" fmla="*/ 0 w 1321"/>
                <a:gd name="T41" fmla="*/ 0 h 712"/>
                <a:gd name="T42" fmla="*/ 0 w 1321"/>
                <a:gd name="T43" fmla="*/ 0 h 712"/>
                <a:gd name="T44" fmla="*/ 0 w 1321"/>
                <a:gd name="T45" fmla="*/ 0 h 712"/>
                <a:gd name="T46" fmla="*/ 0 w 1321"/>
                <a:gd name="T47" fmla="*/ 0 h 712"/>
                <a:gd name="T48" fmla="*/ 0 w 1321"/>
                <a:gd name="T49" fmla="*/ 0 h 712"/>
                <a:gd name="T50" fmla="*/ 0 w 1321"/>
                <a:gd name="T51" fmla="*/ 0 h 712"/>
                <a:gd name="T52" fmla="*/ 0 w 1321"/>
                <a:gd name="T53" fmla="*/ 0 h 712"/>
                <a:gd name="T54" fmla="*/ 0 w 1321"/>
                <a:gd name="T55" fmla="*/ 0 h 712"/>
                <a:gd name="T56" fmla="*/ 0 w 1321"/>
                <a:gd name="T57" fmla="*/ 0 h 712"/>
                <a:gd name="T58" fmla="*/ 0 w 1321"/>
                <a:gd name="T59" fmla="*/ 0 h 712"/>
                <a:gd name="T60" fmla="*/ 0 w 1321"/>
                <a:gd name="T61" fmla="*/ 0 h 712"/>
                <a:gd name="T62" fmla="*/ 0 w 1321"/>
                <a:gd name="T63" fmla="*/ 0 h 712"/>
                <a:gd name="T64" fmla="*/ 0 w 1321"/>
                <a:gd name="T65" fmla="*/ 0 h 712"/>
                <a:gd name="T66" fmla="*/ 0 w 1321"/>
                <a:gd name="T67" fmla="*/ 0 h 712"/>
                <a:gd name="T68" fmla="*/ 0 w 1321"/>
                <a:gd name="T69" fmla="*/ 0 h 712"/>
                <a:gd name="T70" fmla="*/ 0 w 1321"/>
                <a:gd name="T71" fmla="*/ 0 h 712"/>
                <a:gd name="T72" fmla="*/ 0 w 1321"/>
                <a:gd name="T73" fmla="*/ 0 h 712"/>
                <a:gd name="T74" fmla="*/ 0 w 1321"/>
                <a:gd name="T75" fmla="*/ 0 h 712"/>
                <a:gd name="T76" fmla="*/ 0 w 1321"/>
                <a:gd name="T77" fmla="*/ 0 h 712"/>
                <a:gd name="T78" fmla="*/ 0 w 1321"/>
                <a:gd name="T79" fmla="*/ 0 h 712"/>
                <a:gd name="T80" fmla="*/ 0 w 1321"/>
                <a:gd name="T81" fmla="*/ 0 h 712"/>
                <a:gd name="T82" fmla="*/ 0 w 1321"/>
                <a:gd name="T83" fmla="*/ 0 h 712"/>
                <a:gd name="T84" fmla="*/ 0 w 1321"/>
                <a:gd name="T85" fmla="*/ 0 h 712"/>
                <a:gd name="T86" fmla="*/ 0 w 1321"/>
                <a:gd name="T87" fmla="*/ 0 h 712"/>
                <a:gd name="T88" fmla="*/ 0 w 1321"/>
                <a:gd name="T89" fmla="*/ 0 h 712"/>
                <a:gd name="T90" fmla="*/ 0 w 1321"/>
                <a:gd name="T91" fmla="*/ 0 h 712"/>
                <a:gd name="T92" fmla="*/ 0 w 1321"/>
                <a:gd name="T93" fmla="*/ 0 h 712"/>
                <a:gd name="T94" fmla="*/ 0 w 1321"/>
                <a:gd name="T95" fmla="*/ 0 h 712"/>
                <a:gd name="T96" fmla="*/ 0 w 1321"/>
                <a:gd name="T97" fmla="*/ 0 h 712"/>
                <a:gd name="T98" fmla="*/ 0 w 1321"/>
                <a:gd name="T99" fmla="*/ 0 h 712"/>
                <a:gd name="T100" fmla="*/ 0 w 1321"/>
                <a:gd name="T101" fmla="*/ 0 h 712"/>
                <a:gd name="T102" fmla="*/ 0 w 1321"/>
                <a:gd name="T103" fmla="*/ 0 h 712"/>
                <a:gd name="T104" fmla="*/ 0 w 1321"/>
                <a:gd name="T105" fmla="*/ 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chemeClr val="bg1"/>
                </a:gs>
                <a:gs pos="100000">
                  <a:srgbClr val="99FF6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55" name="Text Box 80"/>
            <p:cNvSpPr txBox="1">
              <a:spLocks noChangeArrowheads="1"/>
            </p:cNvSpPr>
            <p:nvPr/>
          </p:nvSpPr>
          <p:spPr bwMode="auto">
            <a:xfrm>
              <a:off x="83" y="61"/>
              <a:ext cx="26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bg1"/>
                  </a:solidFill>
                  <a:effectLst>
                    <a:outerShdw blurRad="38100" dist="38100" dir="2700000" algn="tl">
                      <a:srgbClr val="C0C0C0"/>
                    </a:outerShdw>
                  </a:effectLst>
                </a:rPr>
                <a:t>1</a:t>
              </a:r>
            </a:p>
          </p:txBody>
        </p:sp>
      </p:grpSp>
      <p:sp>
        <p:nvSpPr>
          <p:cNvPr id="12356" name="Line 14"/>
          <p:cNvSpPr>
            <a:spLocks noChangeShapeType="1"/>
          </p:cNvSpPr>
          <p:nvPr/>
        </p:nvSpPr>
        <p:spPr bwMode="auto">
          <a:xfrm flipH="1">
            <a:off x="5778105" y="2213967"/>
            <a:ext cx="2025253" cy="0"/>
          </a:xfrm>
          <a:prstGeom prst="line">
            <a:avLst/>
          </a:prstGeom>
          <a:noFill/>
          <a:ln w="38100" cmpd="sng">
            <a:solidFill>
              <a:srgbClr val="FF66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2357" name="Text Box 15"/>
          <p:cNvSpPr txBox="1">
            <a:spLocks noChangeArrowheads="1"/>
          </p:cNvSpPr>
          <p:nvPr/>
        </p:nvSpPr>
        <p:spPr bwMode="auto">
          <a:xfrm>
            <a:off x="6103145" y="1835348"/>
            <a:ext cx="1846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EF5815"/>
                </a:solidFill>
              </a:rPr>
              <a:t>完善</a:t>
            </a:r>
            <a:r>
              <a:rPr lang="en-US" altLang="zh-CN">
                <a:solidFill>
                  <a:srgbClr val="EF5815"/>
                </a:solidFill>
              </a:rPr>
              <a:t>QoS</a:t>
            </a:r>
            <a:endParaRPr lang="zh-CN" altLang="en-US">
              <a:solidFill>
                <a:srgbClr val="EF5815"/>
              </a:solidFill>
            </a:endParaRPr>
          </a:p>
        </p:txBody>
      </p:sp>
      <p:sp>
        <p:nvSpPr>
          <p:cNvPr id="12358" name="Text Box 16"/>
          <p:cNvSpPr txBox="1">
            <a:spLocks noChangeArrowheads="1"/>
          </p:cNvSpPr>
          <p:nvPr/>
        </p:nvSpPr>
        <p:spPr bwMode="auto">
          <a:xfrm>
            <a:off x="5720953" y="2276872"/>
            <a:ext cx="3256026" cy="181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7338" indent="-2873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450"/>
              </a:spcBef>
              <a:buClr>
                <a:schemeClr val="accent2"/>
              </a:buClr>
              <a:buSzPct val="80000"/>
              <a:buFont typeface="Wingdings" panose="05000000000000000000" pitchFamily="2" charset="2"/>
              <a:buChar char="p"/>
            </a:pPr>
            <a:r>
              <a:rPr lang="zh-CN" altLang="en-US" dirty="0"/>
              <a:t>流标签使基于流的</a:t>
            </a:r>
            <a:r>
              <a:rPr lang="en-US" altLang="zh-CN" dirty="0" err="1"/>
              <a:t>QoS</a:t>
            </a:r>
            <a:r>
              <a:rPr lang="zh-CN" altLang="en-US" dirty="0"/>
              <a:t>实现更简捷，有助于实时数据流的处理</a:t>
            </a:r>
            <a:endParaRPr lang="en-US" altLang="zh-CN" dirty="0"/>
          </a:p>
          <a:p>
            <a:pPr eaLnBrk="1" hangingPunct="1">
              <a:lnSpc>
                <a:spcPct val="120000"/>
              </a:lnSpc>
              <a:spcBef>
                <a:spcPts val="450"/>
              </a:spcBef>
              <a:buClr>
                <a:schemeClr val="accent2"/>
              </a:buClr>
              <a:buSzPct val="80000"/>
              <a:buFont typeface="Wingdings" panose="05000000000000000000" pitchFamily="2" charset="2"/>
              <a:buChar char="p"/>
            </a:pPr>
            <a:r>
              <a:rPr lang="en-US" altLang="zh-CN" dirty="0"/>
              <a:t>IPv6</a:t>
            </a:r>
            <a:r>
              <a:rPr lang="zh-CN" altLang="en-US" dirty="0"/>
              <a:t>报头简化设计，提高</a:t>
            </a:r>
            <a:r>
              <a:rPr lang="en-US" altLang="zh-CN" dirty="0" err="1"/>
              <a:t>QoS</a:t>
            </a:r>
            <a:r>
              <a:rPr lang="zh-CN" altLang="en-US" dirty="0"/>
              <a:t>处理效率。</a:t>
            </a:r>
            <a:endParaRPr lang="en-US" altLang="zh-CN" dirty="0"/>
          </a:p>
        </p:txBody>
      </p:sp>
      <p:grpSp>
        <p:nvGrpSpPr>
          <p:cNvPr id="12359" name="Group 71"/>
          <p:cNvGrpSpPr>
            <a:grpSpLocks/>
          </p:cNvGrpSpPr>
          <p:nvPr/>
        </p:nvGrpSpPr>
        <p:grpSpPr bwMode="auto">
          <a:xfrm>
            <a:off x="5643562" y="1700808"/>
            <a:ext cx="471488" cy="475060"/>
            <a:chOff x="0" y="0"/>
            <a:chExt cx="432" cy="432"/>
          </a:xfrm>
        </p:grpSpPr>
        <p:grpSp>
          <p:nvGrpSpPr>
            <p:cNvPr id="12360" name="Group 72"/>
            <p:cNvGrpSpPr>
              <a:grpSpLocks/>
            </p:cNvGrpSpPr>
            <p:nvPr/>
          </p:nvGrpSpPr>
          <p:grpSpPr bwMode="auto">
            <a:xfrm>
              <a:off x="0" y="0"/>
              <a:ext cx="432" cy="432"/>
              <a:chOff x="0" y="0"/>
              <a:chExt cx="1680" cy="1680"/>
            </a:xfrm>
          </p:grpSpPr>
          <p:sp>
            <p:nvSpPr>
              <p:cNvPr id="12361" name="Oval 63"/>
              <p:cNvSpPr>
                <a:spLocks noChangeArrowheads="1"/>
              </p:cNvSpPr>
              <p:nvPr/>
            </p:nvSpPr>
            <p:spPr bwMode="auto">
              <a:xfrm>
                <a:off x="0" y="0"/>
                <a:ext cx="1680" cy="1680"/>
              </a:xfrm>
              <a:prstGeom prst="ellipse">
                <a:avLst/>
              </a:prstGeom>
              <a:gradFill rotWithShape="1">
                <a:gsLst>
                  <a:gs pos="0">
                    <a:srgbClr val="FF9900"/>
                  </a:gs>
                  <a:gs pos="100000">
                    <a:srgbClr val="643C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62" name="Freeform 64"/>
              <p:cNvSpPr>
                <a:spLocks noChangeArrowheads="1"/>
              </p:cNvSpPr>
              <p:nvPr/>
            </p:nvSpPr>
            <p:spPr bwMode="auto">
              <a:xfrm>
                <a:off x="192" y="28"/>
                <a:ext cx="1296" cy="634"/>
              </a:xfrm>
              <a:custGeom>
                <a:avLst/>
                <a:gdLst>
                  <a:gd name="T0" fmla="*/ 734 w 1321"/>
                  <a:gd name="T1" fmla="*/ 12 h 712"/>
                  <a:gd name="T2" fmla="*/ 743 w 1321"/>
                  <a:gd name="T3" fmla="*/ 13 h 712"/>
                  <a:gd name="T4" fmla="*/ 745 w 1321"/>
                  <a:gd name="T5" fmla="*/ 14 h 712"/>
                  <a:gd name="T6" fmla="*/ 741 w 1321"/>
                  <a:gd name="T7" fmla="*/ 16 h 712"/>
                  <a:gd name="T8" fmla="*/ 732 w 1321"/>
                  <a:gd name="T9" fmla="*/ 17 h 712"/>
                  <a:gd name="T10" fmla="*/ 717 w 1321"/>
                  <a:gd name="T11" fmla="*/ 18 h 712"/>
                  <a:gd name="T12" fmla="*/ 698 w 1321"/>
                  <a:gd name="T13" fmla="*/ 18 h 712"/>
                  <a:gd name="T14" fmla="*/ 674 w 1321"/>
                  <a:gd name="T15" fmla="*/ 19 h 712"/>
                  <a:gd name="T16" fmla="*/ 647 w 1321"/>
                  <a:gd name="T17" fmla="*/ 20 h 712"/>
                  <a:gd name="T18" fmla="*/ 615 w 1321"/>
                  <a:gd name="T19" fmla="*/ 20 h 712"/>
                  <a:gd name="T20" fmla="*/ 581 w 1321"/>
                  <a:gd name="T21" fmla="*/ 20 h 712"/>
                  <a:gd name="T22" fmla="*/ 545 w 1321"/>
                  <a:gd name="T23" fmla="*/ 21 h 712"/>
                  <a:gd name="T24" fmla="*/ 505 w 1321"/>
                  <a:gd name="T25" fmla="*/ 21 h 712"/>
                  <a:gd name="T26" fmla="*/ 465 w 1321"/>
                  <a:gd name="T27" fmla="*/ 21 h 712"/>
                  <a:gd name="T28" fmla="*/ 448 w 1321"/>
                  <a:gd name="T29" fmla="*/ 22 h 712"/>
                  <a:gd name="T30" fmla="*/ 269 w 1321"/>
                  <a:gd name="T31" fmla="*/ 22 h 712"/>
                  <a:gd name="T32" fmla="*/ 266 w 1321"/>
                  <a:gd name="T33" fmla="*/ 22 h 712"/>
                  <a:gd name="T34" fmla="*/ 230 w 1321"/>
                  <a:gd name="T35" fmla="*/ 21 h 712"/>
                  <a:gd name="T36" fmla="*/ 197 w 1321"/>
                  <a:gd name="T37" fmla="*/ 21 h 712"/>
                  <a:gd name="T38" fmla="*/ 165 w 1321"/>
                  <a:gd name="T39" fmla="*/ 21 h 712"/>
                  <a:gd name="T40" fmla="*/ 132 w 1321"/>
                  <a:gd name="T41" fmla="*/ 20 h 712"/>
                  <a:gd name="T42" fmla="*/ 107 w 1321"/>
                  <a:gd name="T43" fmla="*/ 20 h 712"/>
                  <a:gd name="T44" fmla="*/ 78 w 1321"/>
                  <a:gd name="T45" fmla="*/ 20 h 712"/>
                  <a:gd name="T46" fmla="*/ 60 w 1321"/>
                  <a:gd name="T47" fmla="*/ 20 h 712"/>
                  <a:gd name="T48" fmla="*/ 37 w 1321"/>
                  <a:gd name="T49" fmla="*/ 19 h 712"/>
                  <a:gd name="T50" fmla="*/ 26 w 1321"/>
                  <a:gd name="T51" fmla="*/ 18 h 712"/>
                  <a:gd name="T52" fmla="*/ 18 w 1321"/>
                  <a:gd name="T53" fmla="*/ 18 h 712"/>
                  <a:gd name="T54" fmla="*/ 6 w 1321"/>
                  <a:gd name="T55" fmla="*/ 17 h 712"/>
                  <a:gd name="T56" fmla="*/ 0 w 1321"/>
                  <a:gd name="T57" fmla="*/ 16 h 712"/>
                  <a:gd name="T58" fmla="*/ 0 w 1321"/>
                  <a:gd name="T59" fmla="*/ 16 h 712"/>
                  <a:gd name="T60" fmla="*/ 4 w 1321"/>
                  <a:gd name="T61" fmla="*/ 14 h 712"/>
                  <a:gd name="T62" fmla="*/ 16 w 1321"/>
                  <a:gd name="T63" fmla="*/ 13 h 712"/>
                  <a:gd name="T64" fmla="*/ 26 w 1321"/>
                  <a:gd name="T65" fmla="*/ 11 h 712"/>
                  <a:gd name="T66" fmla="*/ 56 w 1321"/>
                  <a:gd name="T67" fmla="*/ 9 h 712"/>
                  <a:gd name="T68" fmla="*/ 82 w 1321"/>
                  <a:gd name="T69" fmla="*/ 7 h 712"/>
                  <a:gd name="T70" fmla="*/ 116 w 1321"/>
                  <a:gd name="T71" fmla="*/ 5 h 712"/>
                  <a:gd name="T72" fmla="*/ 153 w 1321"/>
                  <a:gd name="T73" fmla="*/ 4 h 712"/>
                  <a:gd name="T74" fmla="*/ 193 w 1321"/>
                  <a:gd name="T75" fmla="*/ 4 h 712"/>
                  <a:gd name="T76" fmla="*/ 233 w 1321"/>
                  <a:gd name="T77" fmla="*/ 4 h 712"/>
                  <a:gd name="T78" fmla="*/ 280 w 1321"/>
                  <a:gd name="T79" fmla="*/ 4 h 712"/>
                  <a:gd name="T80" fmla="*/ 328 w 1321"/>
                  <a:gd name="T81" fmla="*/ 4 h 712"/>
                  <a:gd name="T82" fmla="*/ 377 w 1321"/>
                  <a:gd name="T83" fmla="*/ 0 h 712"/>
                  <a:gd name="T84" fmla="*/ 377 w 1321"/>
                  <a:gd name="T85" fmla="*/ 0 h 712"/>
                  <a:gd name="T86" fmla="*/ 428 w 1321"/>
                  <a:gd name="T87" fmla="*/ 4 h 712"/>
                  <a:gd name="T88" fmla="*/ 477 w 1321"/>
                  <a:gd name="T89" fmla="*/ 4 h 712"/>
                  <a:gd name="T90" fmla="*/ 525 w 1321"/>
                  <a:gd name="T91" fmla="*/ 4 h 712"/>
                  <a:gd name="T92" fmla="*/ 570 w 1321"/>
                  <a:gd name="T93" fmla="*/ 4 h 712"/>
                  <a:gd name="T94" fmla="*/ 610 w 1321"/>
                  <a:gd name="T95" fmla="*/ 4 h 712"/>
                  <a:gd name="T96" fmla="*/ 648 w 1321"/>
                  <a:gd name="T97" fmla="*/ 6 h 712"/>
                  <a:gd name="T98" fmla="*/ 681 w 1321"/>
                  <a:gd name="T99" fmla="*/ 8 h 712"/>
                  <a:gd name="T100" fmla="*/ 709 w 1321"/>
                  <a:gd name="T101" fmla="*/ 10 h 712"/>
                  <a:gd name="T102" fmla="*/ 734 w 1321"/>
                  <a:gd name="T103" fmla="*/ 12 h 712"/>
                  <a:gd name="T104" fmla="*/ 734 w 1321"/>
                  <a:gd name="T105" fmla="*/ 12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99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2363" name="Text Box 65"/>
            <p:cNvSpPr txBox="1">
              <a:spLocks noChangeArrowheads="1"/>
            </p:cNvSpPr>
            <p:nvPr/>
          </p:nvSpPr>
          <p:spPr bwMode="auto">
            <a:xfrm>
              <a:off x="105" y="53"/>
              <a:ext cx="28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bg1"/>
                  </a:solidFill>
                  <a:effectLst>
                    <a:outerShdw blurRad="38100" dist="38100" dir="2700000" algn="tl">
                      <a:srgbClr val="C0C0C0"/>
                    </a:outerShdw>
                  </a:effectLst>
                </a:rPr>
                <a:t>3</a:t>
              </a:r>
            </a:p>
          </p:txBody>
        </p:sp>
      </p:grpSp>
      <p:sp>
        <p:nvSpPr>
          <p:cNvPr id="12364" name="Line 14"/>
          <p:cNvSpPr>
            <a:spLocks noChangeShapeType="1"/>
          </p:cNvSpPr>
          <p:nvPr/>
        </p:nvSpPr>
        <p:spPr bwMode="auto">
          <a:xfrm flipH="1">
            <a:off x="5807869" y="4519762"/>
            <a:ext cx="2006204" cy="0"/>
          </a:xfrm>
          <a:prstGeom prst="line">
            <a:avLst/>
          </a:prstGeom>
          <a:noFill/>
          <a:ln w="38100" cmpd="sng">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2365" name="Text Box 15"/>
          <p:cNvSpPr txBox="1">
            <a:spLocks noChangeArrowheads="1"/>
          </p:cNvSpPr>
          <p:nvPr/>
        </p:nvSpPr>
        <p:spPr bwMode="auto">
          <a:xfrm>
            <a:off x="6132911" y="4141143"/>
            <a:ext cx="18168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66"/>
                </a:solidFill>
              </a:rPr>
              <a:t>良好移动</a:t>
            </a:r>
          </a:p>
        </p:txBody>
      </p:sp>
      <p:sp>
        <p:nvSpPr>
          <p:cNvPr id="12366" name="Text Box 16"/>
          <p:cNvSpPr txBox="1">
            <a:spLocks noChangeArrowheads="1"/>
          </p:cNvSpPr>
          <p:nvPr/>
        </p:nvSpPr>
        <p:spPr bwMode="auto">
          <a:xfrm>
            <a:off x="5711429" y="4535240"/>
            <a:ext cx="3291311" cy="1486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287338" indent="-287338"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ts val="450"/>
              </a:spcBef>
              <a:buClr>
                <a:schemeClr val="accent2"/>
              </a:buClr>
              <a:buSzPct val="80000"/>
              <a:buFont typeface="Wingdings" panose="05000000000000000000" pitchFamily="2" charset="2"/>
              <a:buChar char="p"/>
            </a:pPr>
            <a:r>
              <a:rPr lang="en-US" altLang="zh-CN" dirty="0"/>
              <a:t>MIPv6</a:t>
            </a:r>
            <a:r>
              <a:rPr lang="zh-CN" altLang="en-US" dirty="0"/>
              <a:t>实现移动节点与通信对端通信路径一致</a:t>
            </a:r>
            <a:endParaRPr lang="en-US" altLang="zh-CN" dirty="0"/>
          </a:p>
          <a:p>
            <a:pPr lvl="1" eaLnBrk="1" hangingPunct="1">
              <a:lnSpc>
                <a:spcPct val="120000"/>
              </a:lnSpc>
              <a:spcBef>
                <a:spcPts val="450"/>
              </a:spcBef>
              <a:buClr>
                <a:schemeClr val="accent2"/>
              </a:buClr>
              <a:buSzPct val="80000"/>
              <a:buFont typeface="Wingdings" panose="05000000000000000000" pitchFamily="2" charset="2"/>
              <a:buChar char="p"/>
            </a:pPr>
            <a:r>
              <a:rPr lang="zh-CN" altLang="en-US" dirty="0"/>
              <a:t>满足未来移动设备对地址空间的海量需求</a:t>
            </a:r>
          </a:p>
        </p:txBody>
      </p:sp>
      <p:grpSp>
        <p:nvGrpSpPr>
          <p:cNvPr id="12367" name="Group 79"/>
          <p:cNvGrpSpPr>
            <a:grpSpLocks/>
          </p:cNvGrpSpPr>
          <p:nvPr/>
        </p:nvGrpSpPr>
        <p:grpSpPr bwMode="auto">
          <a:xfrm>
            <a:off x="5673328" y="4006603"/>
            <a:ext cx="471488" cy="475060"/>
            <a:chOff x="0" y="0"/>
            <a:chExt cx="396" cy="399"/>
          </a:xfrm>
        </p:grpSpPr>
        <p:sp>
          <p:nvSpPr>
            <p:cNvPr id="12368" name="Oval 63"/>
            <p:cNvSpPr>
              <a:spLocks noChangeArrowheads="1"/>
            </p:cNvSpPr>
            <p:nvPr/>
          </p:nvSpPr>
          <p:spPr bwMode="auto">
            <a:xfrm>
              <a:off x="0" y="0"/>
              <a:ext cx="396" cy="399"/>
            </a:xfrm>
            <a:prstGeom prst="ellipse">
              <a:avLst/>
            </a:pr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69" name="Freeform 64"/>
            <p:cNvSpPr>
              <a:spLocks noChangeArrowheads="1"/>
            </p:cNvSpPr>
            <p:nvPr/>
          </p:nvSpPr>
          <p:spPr bwMode="auto">
            <a:xfrm>
              <a:off x="45" y="7"/>
              <a:ext cx="306" cy="150"/>
            </a:xfrm>
            <a:custGeom>
              <a:avLst/>
              <a:gdLst>
                <a:gd name="T0" fmla="*/ 0 w 1321"/>
                <a:gd name="T1" fmla="*/ 0 h 712"/>
                <a:gd name="T2" fmla="*/ 0 w 1321"/>
                <a:gd name="T3" fmla="*/ 0 h 712"/>
                <a:gd name="T4" fmla="*/ 0 w 1321"/>
                <a:gd name="T5" fmla="*/ 0 h 712"/>
                <a:gd name="T6" fmla="*/ 0 w 1321"/>
                <a:gd name="T7" fmla="*/ 0 h 712"/>
                <a:gd name="T8" fmla="*/ 0 w 1321"/>
                <a:gd name="T9" fmla="*/ 0 h 712"/>
                <a:gd name="T10" fmla="*/ 0 w 1321"/>
                <a:gd name="T11" fmla="*/ 0 h 712"/>
                <a:gd name="T12" fmla="*/ 0 w 1321"/>
                <a:gd name="T13" fmla="*/ 0 h 712"/>
                <a:gd name="T14" fmla="*/ 0 w 1321"/>
                <a:gd name="T15" fmla="*/ 0 h 712"/>
                <a:gd name="T16" fmla="*/ 0 w 1321"/>
                <a:gd name="T17" fmla="*/ 0 h 712"/>
                <a:gd name="T18" fmla="*/ 0 w 1321"/>
                <a:gd name="T19" fmla="*/ 0 h 712"/>
                <a:gd name="T20" fmla="*/ 0 w 1321"/>
                <a:gd name="T21" fmla="*/ 0 h 712"/>
                <a:gd name="T22" fmla="*/ 0 w 1321"/>
                <a:gd name="T23" fmla="*/ 0 h 712"/>
                <a:gd name="T24" fmla="*/ 0 w 1321"/>
                <a:gd name="T25" fmla="*/ 0 h 712"/>
                <a:gd name="T26" fmla="*/ 0 w 1321"/>
                <a:gd name="T27" fmla="*/ 0 h 712"/>
                <a:gd name="T28" fmla="*/ 0 w 1321"/>
                <a:gd name="T29" fmla="*/ 0 h 712"/>
                <a:gd name="T30" fmla="*/ 0 w 1321"/>
                <a:gd name="T31" fmla="*/ 0 h 712"/>
                <a:gd name="T32" fmla="*/ 0 w 1321"/>
                <a:gd name="T33" fmla="*/ 0 h 712"/>
                <a:gd name="T34" fmla="*/ 0 w 1321"/>
                <a:gd name="T35" fmla="*/ 0 h 712"/>
                <a:gd name="T36" fmla="*/ 0 w 1321"/>
                <a:gd name="T37" fmla="*/ 0 h 712"/>
                <a:gd name="T38" fmla="*/ 0 w 1321"/>
                <a:gd name="T39" fmla="*/ 0 h 712"/>
                <a:gd name="T40" fmla="*/ 0 w 1321"/>
                <a:gd name="T41" fmla="*/ 0 h 712"/>
                <a:gd name="T42" fmla="*/ 0 w 1321"/>
                <a:gd name="T43" fmla="*/ 0 h 712"/>
                <a:gd name="T44" fmla="*/ 0 w 1321"/>
                <a:gd name="T45" fmla="*/ 0 h 712"/>
                <a:gd name="T46" fmla="*/ 0 w 1321"/>
                <a:gd name="T47" fmla="*/ 0 h 712"/>
                <a:gd name="T48" fmla="*/ 0 w 1321"/>
                <a:gd name="T49" fmla="*/ 0 h 712"/>
                <a:gd name="T50" fmla="*/ 0 w 1321"/>
                <a:gd name="T51" fmla="*/ 0 h 712"/>
                <a:gd name="T52" fmla="*/ 0 w 1321"/>
                <a:gd name="T53" fmla="*/ 0 h 712"/>
                <a:gd name="T54" fmla="*/ 0 w 1321"/>
                <a:gd name="T55" fmla="*/ 0 h 712"/>
                <a:gd name="T56" fmla="*/ 0 w 1321"/>
                <a:gd name="T57" fmla="*/ 0 h 712"/>
                <a:gd name="T58" fmla="*/ 0 w 1321"/>
                <a:gd name="T59" fmla="*/ 0 h 712"/>
                <a:gd name="T60" fmla="*/ 0 w 1321"/>
                <a:gd name="T61" fmla="*/ 0 h 712"/>
                <a:gd name="T62" fmla="*/ 0 w 1321"/>
                <a:gd name="T63" fmla="*/ 0 h 712"/>
                <a:gd name="T64" fmla="*/ 0 w 1321"/>
                <a:gd name="T65" fmla="*/ 0 h 712"/>
                <a:gd name="T66" fmla="*/ 0 w 1321"/>
                <a:gd name="T67" fmla="*/ 0 h 712"/>
                <a:gd name="T68" fmla="*/ 0 w 1321"/>
                <a:gd name="T69" fmla="*/ 0 h 712"/>
                <a:gd name="T70" fmla="*/ 0 w 1321"/>
                <a:gd name="T71" fmla="*/ 0 h 712"/>
                <a:gd name="T72" fmla="*/ 0 w 1321"/>
                <a:gd name="T73" fmla="*/ 0 h 712"/>
                <a:gd name="T74" fmla="*/ 0 w 1321"/>
                <a:gd name="T75" fmla="*/ 0 h 712"/>
                <a:gd name="T76" fmla="*/ 0 w 1321"/>
                <a:gd name="T77" fmla="*/ 0 h 712"/>
                <a:gd name="T78" fmla="*/ 0 w 1321"/>
                <a:gd name="T79" fmla="*/ 0 h 712"/>
                <a:gd name="T80" fmla="*/ 0 w 1321"/>
                <a:gd name="T81" fmla="*/ 0 h 712"/>
                <a:gd name="T82" fmla="*/ 0 w 1321"/>
                <a:gd name="T83" fmla="*/ 0 h 712"/>
                <a:gd name="T84" fmla="*/ 0 w 1321"/>
                <a:gd name="T85" fmla="*/ 0 h 712"/>
                <a:gd name="T86" fmla="*/ 0 w 1321"/>
                <a:gd name="T87" fmla="*/ 0 h 712"/>
                <a:gd name="T88" fmla="*/ 0 w 1321"/>
                <a:gd name="T89" fmla="*/ 0 h 712"/>
                <a:gd name="T90" fmla="*/ 0 w 1321"/>
                <a:gd name="T91" fmla="*/ 0 h 712"/>
                <a:gd name="T92" fmla="*/ 0 w 1321"/>
                <a:gd name="T93" fmla="*/ 0 h 712"/>
                <a:gd name="T94" fmla="*/ 0 w 1321"/>
                <a:gd name="T95" fmla="*/ 0 h 712"/>
                <a:gd name="T96" fmla="*/ 0 w 1321"/>
                <a:gd name="T97" fmla="*/ 0 h 712"/>
                <a:gd name="T98" fmla="*/ 0 w 1321"/>
                <a:gd name="T99" fmla="*/ 0 h 712"/>
                <a:gd name="T100" fmla="*/ 0 w 1321"/>
                <a:gd name="T101" fmla="*/ 0 h 712"/>
                <a:gd name="T102" fmla="*/ 0 w 1321"/>
                <a:gd name="T103" fmla="*/ 0 h 712"/>
                <a:gd name="T104" fmla="*/ 0 w 1321"/>
                <a:gd name="T105" fmla="*/ 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6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70" name="Text Box 65"/>
            <p:cNvSpPr txBox="1">
              <a:spLocks noChangeArrowheads="1"/>
            </p:cNvSpPr>
            <p:nvPr/>
          </p:nvSpPr>
          <p:spPr bwMode="auto">
            <a:xfrm>
              <a:off x="88" y="49"/>
              <a:ext cx="26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bg1"/>
                  </a:solidFill>
                  <a:effectLst>
                    <a:outerShdw blurRad="38100" dist="38100" dir="2700000" algn="tl">
                      <a:srgbClr val="C0C0C0"/>
                    </a:outerShdw>
                  </a:effectLst>
                </a:rPr>
                <a:t>4</a:t>
              </a:r>
            </a:p>
          </p:txBody>
        </p:sp>
      </p:grpSp>
    </p:spTree>
    <p:extLst>
      <p:ext uri="{BB962C8B-B14F-4D97-AF65-F5344CB8AC3E}">
        <p14:creationId xmlns:p14="http://schemas.microsoft.com/office/powerpoint/2010/main" val="762753193"/>
      </p:ext>
    </p:extLst>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val 2"/>
          <p:cNvSpPr>
            <a:spLocks noChangeArrowheads="1"/>
          </p:cNvSpPr>
          <p:nvPr/>
        </p:nvSpPr>
        <p:spPr bwMode="auto">
          <a:xfrm>
            <a:off x="3220641" y="3009901"/>
            <a:ext cx="2565797" cy="1079897"/>
          </a:xfrm>
          <a:prstGeom prst="ellipse">
            <a:avLst/>
          </a:prstGeom>
          <a:noFill/>
          <a:ln w="19050" cmpd="sng">
            <a:solidFill>
              <a:srgbClr val="B5CBE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39" name="Rectangle 3"/>
          <p:cNvSpPr>
            <a:spLocks noChangeArrowheads="1"/>
          </p:cNvSpPr>
          <p:nvPr/>
        </p:nvSpPr>
        <p:spPr bwMode="auto">
          <a:xfrm>
            <a:off x="5620941" y="3950495"/>
            <a:ext cx="2071688" cy="12311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0" name="Rectangle 4"/>
          <p:cNvSpPr>
            <a:spLocks noChangeArrowheads="1"/>
          </p:cNvSpPr>
          <p:nvPr/>
        </p:nvSpPr>
        <p:spPr bwMode="auto">
          <a:xfrm>
            <a:off x="1459706" y="1927624"/>
            <a:ext cx="2071688" cy="12311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1" name="Rectangle 5"/>
          <p:cNvSpPr>
            <a:spLocks noGrp="1" noChangeArrowheads="1"/>
          </p:cNvSpPr>
          <p:nvPr>
            <p:ph type="title" idx="4294967295"/>
          </p:nvPr>
        </p:nvSpPr>
        <p:spPr>
          <a:xfrm>
            <a:off x="663969" y="825040"/>
            <a:ext cx="6347221" cy="704561"/>
          </a:xfrm>
        </p:spPr>
        <p:txBody>
          <a:bodyPr/>
          <a:lstStyle/>
          <a:p>
            <a:r>
              <a:rPr lang="zh-CN" altLang="en-US" sz="3600" kern="1200" dirty="0">
                <a:solidFill>
                  <a:schemeClr val="tx1"/>
                </a:solidFill>
                <a:latin typeface="Verdana" panose="020B0604030504040204" pitchFamily="34" charset="0"/>
                <a:ea typeface="宋体" panose="02010600030101010101" pitchFamily="2" charset="-122"/>
                <a:cs typeface="+mn-cs"/>
              </a:rPr>
              <a:t>IPv6远景</a:t>
            </a:r>
          </a:p>
        </p:txBody>
      </p:sp>
      <p:grpSp>
        <p:nvGrpSpPr>
          <p:cNvPr id="14342" name="Group 6"/>
          <p:cNvGrpSpPr>
            <a:grpSpLocks noChangeAspect="1"/>
          </p:cNvGrpSpPr>
          <p:nvPr/>
        </p:nvGrpSpPr>
        <p:grpSpPr bwMode="auto">
          <a:xfrm>
            <a:off x="1584724" y="1925242"/>
            <a:ext cx="1915715" cy="1187053"/>
            <a:chOff x="0" y="0"/>
            <a:chExt cx="1609" cy="997"/>
          </a:xfrm>
        </p:grpSpPr>
        <p:pic>
          <p:nvPicPr>
            <p:cNvPr id="14343" name="Picture 7" descr="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 y="125"/>
              <a:ext cx="113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 y="607"/>
              <a:ext cx="735"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5" name="Rectangle 9"/>
            <p:cNvSpPr>
              <a:spLocks noChangeAspect="1" noChangeArrowheads="1"/>
            </p:cNvSpPr>
            <p:nvPr/>
          </p:nvSpPr>
          <p:spPr bwMode="auto">
            <a:xfrm>
              <a:off x="0" y="0"/>
              <a:ext cx="539" cy="216"/>
            </a:xfrm>
            <a:prstGeom prst="rect">
              <a:avLst/>
            </a:prstGeom>
            <a:gradFill rotWithShape="1">
              <a:gsLst>
                <a:gs pos="0">
                  <a:srgbClr val="FF66CC">
                    <a:alpha val="42999"/>
                  </a:srgbClr>
                </a:gs>
                <a:gs pos="100000">
                  <a:srgbClr val="62A3CF">
                    <a:alpha val="73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ea typeface="黑体" panose="02010609060101010101" pitchFamily="49" charset="-122"/>
                </a:rPr>
                <a:t>Car</a:t>
              </a:r>
            </a:p>
          </p:txBody>
        </p:sp>
      </p:grpSp>
      <p:grpSp>
        <p:nvGrpSpPr>
          <p:cNvPr id="14346" name="Group 10"/>
          <p:cNvGrpSpPr>
            <a:grpSpLocks/>
          </p:cNvGrpSpPr>
          <p:nvPr/>
        </p:nvGrpSpPr>
        <p:grpSpPr bwMode="auto">
          <a:xfrm>
            <a:off x="3598070" y="1831183"/>
            <a:ext cx="1964531" cy="1327547"/>
            <a:chOff x="0" y="0"/>
            <a:chExt cx="1650" cy="1115"/>
          </a:xfrm>
        </p:grpSpPr>
        <p:sp>
          <p:nvSpPr>
            <p:cNvPr id="14347" name="Rectangle 11"/>
            <p:cNvSpPr>
              <a:spLocks noChangeArrowheads="1"/>
            </p:cNvSpPr>
            <p:nvPr/>
          </p:nvSpPr>
          <p:spPr bwMode="auto">
            <a:xfrm>
              <a:off x="0" y="81"/>
              <a:ext cx="1650" cy="103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8" name="Oval 12"/>
            <p:cNvSpPr>
              <a:spLocks noChangeAspect="1" noChangeArrowheads="1"/>
            </p:cNvSpPr>
            <p:nvPr/>
          </p:nvSpPr>
          <p:spPr bwMode="auto">
            <a:xfrm rot="9140952">
              <a:off x="68" y="419"/>
              <a:ext cx="1309" cy="509"/>
            </a:xfrm>
            <a:prstGeom prst="ellipse">
              <a:avLst/>
            </a:prstGeom>
            <a:noFill/>
            <a:ln w="19050" cmpd="sng">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4349" name="Picture 7"/>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7" y="186"/>
              <a:ext cx="404"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50" name="Group 14"/>
            <p:cNvGrpSpPr>
              <a:grpSpLocks noChangeAspect="1"/>
            </p:cNvGrpSpPr>
            <p:nvPr/>
          </p:nvGrpSpPr>
          <p:grpSpPr bwMode="auto">
            <a:xfrm>
              <a:off x="978" y="542"/>
              <a:ext cx="322" cy="512"/>
              <a:chOff x="0" y="0"/>
              <a:chExt cx="542" cy="847"/>
            </a:xfrm>
          </p:grpSpPr>
          <p:pic>
            <p:nvPicPr>
              <p:cNvPr id="14351"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542"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2"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 y="108"/>
                <a:ext cx="340"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3" name="Group 17"/>
            <p:cNvGrpSpPr>
              <a:grpSpLocks noChangeAspect="1"/>
            </p:cNvGrpSpPr>
            <p:nvPr/>
          </p:nvGrpSpPr>
          <p:grpSpPr bwMode="auto">
            <a:xfrm>
              <a:off x="1270" y="551"/>
              <a:ext cx="332" cy="227"/>
              <a:chOff x="0" y="0"/>
              <a:chExt cx="805" cy="702"/>
            </a:xfrm>
          </p:grpSpPr>
          <p:pic>
            <p:nvPicPr>
              <p:cNvPr id="14354" name="Picture 18" descr="SMMC64_1"/>
              <p:cNvPicPr>
                <a:picLocks noChangeAspect="1" noChangeArrowheads="1"/>
              </p:cNvPicPr>
              <p:nvPr/>
            </p:nvPicPr>
            <p:blipFill>
              <a:blip r:embed="rId8" cstate="print">
                <a:lum bright="6000"/>
                <a:extLst>
                  <a:ext uri="{28A0092B-C50C-407E-A947-70E740481C1C}">
                    <a14:useLocalDpi xmlns:a14="http://schemas.microsoft.com/office/drawing/2010/main" val="0"/>
                  </a:ext>
                </a:extLst>
              </a:blip>
              <a:srcRect/>
              <a:stretch>
                <a:fillRect/>
              </a:stretch>
            </p:blipFill>
            <p:spPr bwMode="auto">
              <a:xfrm>
                <a:off x="0" y="0"/>
                <a:ext cx="805"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5" name="Text Box 19"/>
              <p:cNvSpPr txBox="1">
                <a:spLocks noChangeAspect="1" noChangeArrowheads="1"/>
              </p:cNvSpPr>
              <p:nvPr/>
            </p:nvSpPr>
            <p:spPr bwMode="auto">
              <a:xfrm>
                <a:off x="155" y="102"/>
                <a:ext cx="5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750">
                    <a:solidFill>
                      <a:srgbClr val="000000"/>
                    </a:solidFill>
                    <a:ea typeface="HG丸ｺﾞｼｯｸM-PRO" pitchFamily="1" charset="-128"/>
                  </a:rPr>
                  <a:t>SD</a:t>
                </a:r>
              </a:p>
              <a:p>
                <a:r>
                  <a:rPr lang="en-US" altLang="zh-CN" sz="750">
                    <a:solidFill>
                      <a:srgbClr val="000000"/>
                    </a:solidFill>
                    <a:ea typeface="HG丸ｺﾞｼｯｸM-PRO" pitchFamily="1" charset="-128"/>
                  </a:rPr>
                  <a:t>MMC</a:t>
                </a:r>
              </a:p>
            </p:txBody>
          </p:sp>
        </p:grpSp>
        <p:pic>
          <p:nvPicPr>
            <p:cNvPr id="14356" name="Picture 20"/>
            <p:cNvPicPr>
              <a:picLocks noChangeAspect="1" noChangeArrowheads="1"/>
            </p:cNvPicPr>
            <p:nvPr/>
          </p:nvPicPr>
          <p:blipFill>
            <a:blip r:embed="rId9"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94" y="384"/>
              <a:ext cx="493" cy="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7" name="Text Box 21"/>
            <p:cNvSpPr txBox="1">
              <a:spLocks noChangeAspect="1" noChangeArrowheads="1"/>
            </p:cNvSpPr>
            <p:nvPr/>
          </p:nvSpPr>
          <p:spPr bwMode="auto">
            <a:xfrm>
              <a:off x="676" y="787"/>
              <a:ext cx="28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750">
                  <a:solidFill>
                    <a:srgbClr val="000000"/>
                  </a:solidFill>
                  <a:ea typeface="HG丸ｺﾞｼｯｸM-PRO" pitchFamily="1" charset="-128"/>
                </a:rPr>
                <a:t>SD</a:t>
              </a:r>
            </a:p>
            <a:p>
              <a:r>
                <a:rPr lang="en-US" altLang="zh-CN" sz="750">
                  <a:solidFill>
                    <a:srgbClr val="000000"/>
                  </a:solidFill>
                  <a:ea typeface="HG丸ｺﾞｼｯｸM-PRO" pitchFamily="1" charset="-128"/>
                </a:rPr>
                <a:t>MMC</a:t>
              </a:r>
            </a:p>
          </p:txBody>
        </p:sp>
        <p:sp>
          <p:nvSpPr>
            <p:cNvPr id="14358" name="Text Box 22"/>
            <p:cNvSpPr txBox="1">
              <a:spLocks noChangeAspect="1" noChangeArrowheads="1"/>
            </p:cNvSpPr>
            <p:nvPr/>
          </p:nvSpPr>
          <p:spPr bwMode="auto">
            <a:xfrm>
              <a:off x="718" y="668"/>
              <a:ext cx="19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750">
                  <a:solidFill>
                    <a:srgbClr val="000000"/>
                  </a:solidFill>
                  <a:ea typeface="HG丸ｺﾞｼｯｸM-PRO" pitchFamily="1" charset="-128"/>
                </a:rPr>
                <a:t>SIM</a:t>
              </a:r>
            </a:p>
          </p:txBody>
        </p:sp>
        <p:pic>
          <p:nvPicPr>
            <p:cNvPr id="14359" name="Picture 23"/>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1" y="0"/>
              <a:ext cx="381"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0" name="Rectangle 24"/>
            <p:cNvSpPr>
              <a:spLocks noChangeAspect="1" noChangeArrowheads="1"/>
            </p:cNvSpPr>
            <p:nvPr/>
          </p:nvSpPr>
          <p:spPr bwMode="auto">
            <a:xfrm>
              <a:off x="85" y="79"/>
              <a:ext cx="539" cy="216"/>
            </a:xfrm>
            <a:prstGeom prst="rect">
              <a:avLst/>
            </a:prstGeom>
            <a:gradFill rotWithShape="1">
              <a:gsLst>
                <a:gs pos="0">
                  <a:srgbClr val="FF66CC">
                    <a:alpha val="42999"/>
                  </a:srgbClr>
                </a:gs>
                <a:gs pos="100000">
                  <a:srgbClr val="62A3CF">
                    <a:alpha val="73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ea typeface="黑体" panose="02010609060101010101" pitchFamily="49" charset="-122"/>
                </a:rPr>
                <a:t>Mobile</a:t>
              </a:r>
            </a:p>
          </p:txBody>
        </p:sp>
      </p:grpSp>
      <p:grpSp>
        <p:nvGrpSpPr>
          <p:cNvPr id="14361" name="Group 25"/>
          <p:cNvGrpSpPr>
            <a:grpSpLocks/>
          </p:cNvGrpSpPr>
          <p:nvPr/>
        </p:nvGrpSpPr>
        <p:grpSpPr bwMode="auto">
          <a:xfrm>
            <a:off x="5505450" y="1915716"/>
            <a:ext cx="2196704" cy="1514475"/>
            <a:chOff x="0" y="0"/>
            <a:chExt cx="1845" cy="1272"/>
          </a:xfrm>
        </p:grpSpPr>
        <p:sp>
          <p:nvSpPr>
            <p:cNvPr id="14362" name="Rectangle 26"/>
            <p:cNvSpPr>
              <a:spLocks noChangeArrowheads="1"/>
            </p:cNvSpPr>
            <p:nvPr/>
          </p:nvSpPr>
          <p:spPr bwMode="auto">
            <a:xfrm>
              <a:off x="105" y="10"/>
              <a:ext cx="1740" cy="103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4363" name="Group 27"/>
            <p:cNvGrpSpPr>
              <a:grpSpLocks noChangeAspect="1"/>
            </p:cNvGrpSpPr>
            <p:nvPr/>
          </p:nvGrpSpPr>
          <p:grpSpPr bwMode="auto">
            <a:xfrm rot="7943604">
              <a:off x="369" y="318"/>
              <a:ext cx="497" cy="908"/>
              <a:chOff x="0" y="0"/>
              <a:chExt cx="665" cy="1092"/>
            </a:xfrm>
          </p:grpSpPr>
          <p:sp>
            <p:nvSpPr>
              <p:cNvPr id="14364" name="Arc 28"/>
              <p:cNvSpPr>
                <a:spLocks noChangeAspect="1"/>
              </p:cNvSpPr>
              <p:nvPr/>
            </p:nvSpPr>
            <p:spPr bwMode="auto">
              <a:xfrm>
                <a:off x="57" y="360"/>
                <a:ext cx="152" cy="361"/>
              </a:xfrm>
              <a:custGeom>
                <a:avLst/>
                <a:gdLst>
                  <a:gd name="T0" fmla="*/ 0 w 21600"/>
                  <a:gd name="T1" fmla="*/ 0 h 33688"/>
                  <a:gd name="T2" fmla="*/ 0 w 21600"/>
                  <a:gd name="T3" fmla="*/ 0 h 33688"/>
                  <a:gd name="T4" fmla="*/ 0 w 21600"/>
                  <a:gd name="T5" fmla="*/ 0 h 33688"/>
                  <a:gd name="T6" fmla="*/ 0 60000 65536"/>
                  <a:gd name="T7" fmla="*/ 0 60000 65536"/>
                  <a:gd name="T8" fmla="*/ 0 60000 65536"/>
                  <a:gd name="T9" fmla="*/ 0 w 21600"/>
                  <a:gd name="T10" fmla="*/ 0 h 33688"/>
                  <a:gd name="T11" fmla="*/ 21600 w 21600"/>
                  <a:gd name="T12" fmla="*/ 33688 h 33688"/>
                </a:gdLst>
                <a:ahLst/>
                <a:cxnLst>
                  <a:cxn ang="T6">
                    <a:pos x="T0" y="T1"/>
                  </a:cxn>
                  <a:cxn ang="T7">
                    <a:pos x="T2" y="T3"/>
                  </a:cxn>
                  <a:cxn ang="T8">
                    <a:pos x="T4" y="T5"/>
                  </a:cxn>
                </a:cxnLst>
                <a:rect l="T9" t="T10" r="T11" b="T12"/>
                <a:pathLst>
                  <a:path w="21600" h="33688" fill="none" extrusionOk="0">
                    <a:moveTo>
                      <a:pt x="13108" y="-1"/>
                    </a:moveTo>
                    <a:cubicBezTo>
                      <a:pt x="18459" y="4086"/>
                      <a:pt x="21600" y="10434"/>
                      <a:pt x="21600" y="17168"/>
                    </a:cubicBezTo>
                    <a:cubicBezTo>
                      <a:pt x="21600" y="23538"/>
                      <a:pt x="18788" y="29583"/>
                      <a:pt x="13915" y="33687"/>
                    </a:cubicBezTo>
                  </a:path>
                  <a:path w="21600" h="33688" stroke="0" extrusionOk="0">
                    <a:moveTo>
                      <a:pt x="13108" y="-1"/>
                    </a:moveTo>
                    <a:cubicBezTo>
                      <a:pt x="18459" y="4086"/>
                      <a:pt x="21600" y="10434"/>
                      <a:pt x="21600" y="17168"/>
                    </a:cubicBezTo>
                    <a:cubicBezTo>
                      <a:pt x="21600" y="23538"/>
                      <a:pt x="18788" y="29583"/>
                      <a:pt x="13915" y="33687"/>
                    </a:cubicBezTo>
                    <a:lnTo>
                      <a:pt x="0" y="17168"/>
                    </a:lnTo>
                    <a:close/>
                  </a:path>
                </a:pathLst>
              </a:custGeom>
              <a:noFill/>
              <a:ln w="25400" cmpd="sng">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5" name="Arc 29"/>
              <p:cNvSpPr>
                <a:spLocks noChangeAspect="1"/>
              </p:cNvSpPr>
              <p:nvPr/>
            </p:nvSpPr>
            <p:spPr bwMode="auto">
              <a:xfrm>
                <a:off x="0" y="259"/>
                <a:ext cx="361" cy="599"/>
              </a:xfrm>
              <a:custGeom>
                <a:avLst/>
                <a:gdLst>
                  <a:gd name="T0" fmla="*/ 0 w 21600"/>
                  <a:gd name="T1" fmla="*/ 0 h 27205"/>
                  <a:gd name="T2" fmla="*/ 0 w 21600"/>
                  <a:gd name="T3" fmla="*/ 0 h 27205"/>
                  <a:gd name="T4" fmla="*/ 0 w 21600"/>
                  <a:gd name="T5" fmla="*/ 0 h 27205"/>
                  <a:gd name="T6" fmla="*/ 0 60000 65536"/>
                  <a:gd name="T7" fmla="*/ 0 60000 65536"/>
                  <a:gd name="T8" fmla="*/ 0 60000 65536"/>
                  <a:gd name="T9" fmla="*/ 0 w 21600"/>
                  <a:gd name="T10" fmla="*/ 0 h 27205"/>
                  <a:gd name="T11" fmla="*/ 21600 w 21600"/>
                  <a:gd name="T12" fmla="*/ 27205 h 27205"/>
                </a:gdLst>
                <a:ahLst/>
                <a:cxnLst>
                  <a:cxn ang="T6">
                    <a:pos x="T0" y="T1"/>
                  </a:cxn>
                  <a:cxn ang="T7">
                    <a:pos x="T2" y="T3"/>
                  </a:cxn>
                  <a:cxn ang="T8">
                    <a:pos x="T4" y="T5"/>
                  </a:cxn>
                </a:cxnLst>
                <a:rect l="T9" t="T10" r="T11" b="T12"/>
                <a:pathLst>
                  <a:path w="21600" h="27205" fill="none" extrusionOk="0">
                    <a:moveTo>
                      <a:pt x="17476" y="-1"/>
                    </a:moveTo>
                    <a:cubicBezTo>
                      <a:pt x="20156" y="3689"/>
                      <a:pt x="21600" y="8133"/>
                      <a:pt x="21600" y="12694"/>
                    </a:cubicBezTo>
                    <a:cubicBezTo>
                      <a:pt x="21600" y="18058"/>
                      <a:pt x="19603" y="23231"/>
                      <a:pt x="15999" y="27204"/>
                    </a:cubicBezTo>
                  </a:path>
                  <a:path w="21600" h="27205" stroke="0" extrusionOk="0">
                    <a:moveTo>
                      <a:pt x="17476" y="-1"/>
                    </a:moveTo>
                    <a:cubicBezTo>
                      <a:pt x="20156" y="3689"/>
                      <a:pt x="21600" y="8133"/>
                      <a:pt x="21600" y="12694"/>
                    </a:cubicBezTo>
                    <a:cubicBezTo>
                      <a:pt x="21600" y="18058"/>
                      <a:pt x="19603" y="23231"/>
                      <a:pt x="15999" y="27204"/>
                    </a:cubicBezTo>
                    <a:lnTo>
                      <a:pt x="0" y="12694"/>
                    </a:lnTo>
                    <a:close/>
                  </a:path>
                </a:pathLst>
              </a:custGeom>
              <a:noFill/>
              <a:ln w="25400" cmpd="sng">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6" name="Arc 30"/>
              <p:cNvSpPr>
                <a:spLocks noChangeAspect="1"/>
              </p:cNvSpPr>
              <p:nvPr/>
            </p:nvSpPr>
            <p:spPr bwMode="auto">
              <a:xfrm>
                <a:off x="25" y="122"/>
                <a:ext cx="488" cy="854"/>
              </a:xfrm>
              <a:custGeom>
                <a:avLst/>
                <a:gdLst>
                  <a:gd name="T0" fmla="*/ 0 w 21600"/>
                  <a:gd name="T1" fmla="*/ 0 h 27301"/>
                  <a:gd name="T2" fmla="*/ 0 w 21600"/>
                  <a:gd name="T3" fmla="*/ 0 h 27301"/>
                  <a:gd name="T4" fmla="*/ 0 w 21600"/>
                  <a:gd name="T5" fmla="*/ 0 h 27301"/>
                  <a:gd name="T6" fmla="*/ 0 60000 65536"/>
                  <a:gd name="T7" fmla="*/ 0 60000 65536"/>
                  <a:gd name="T8" fmla="*/ 0 60000 65536"/>
                  <a:gd name="T9" fmla="*/ 0 w 21600"/>
                  <a:gd name="T10" fmla="*/ 0 h 27301"/>
                  <a:gd name="T11" fmla="*/ 21600 w 21600"/>
                  <a:gd name="T12" fmla="*/ 27301 h 27301"/>
                </a:gdLst>
                <a:ahLst/>
                <a:cxnLst>
                  <a:cxn ang="T6">
                    <a:pos x="T0" y="T1"/>
                  </a:cxn>
                  <a:cxn ang="T7">
                    <a:pos x="T2" y="T3"/>
                  </a:cxn>
                  <a:cxn ang="T8">
                    <a:pos x="T4" y="T5"/>
                  </a:cxn>
                </a:cxnLst>
                <a:rect l="T9" t="T10" r="T11" b="T12"/>
                <a:pathLst>
                  <a:path w="21600" h="27301" fill="none" extrusionOk="0">
                    <a:moveTo>
                      <a:pt x="16813" y="-1"/>
                    </a:moveTo>
                    <a:cubicBezTo>
                      <a:pt x="19910" y="3840"/>
                      <a:pt x="21600" y="8625"/>
                      <a:pt x="21600" y="13560"/>
                    </a:cubicBezTo>
                    <a:cubicBezTo>
                      <a:pt x="21600" y="18574"/>
                      <a:pt x="19855" y="23432"/>
                      <a:pt x="16665" y="27300"/>
                    </a:cubicBezTo>
                  </a:path>
                  <a:path w="21600" h="27301" stroke="0" extrusionOk="0">
                    <a:moveTo>
                      <a:pt x="16813" y="-1"/>
                    </a:moveTo>
                    <a:cubicBezTo>
                      <a:pt x="19910" y="3840"/>
                      <a:pt x="21600" y="8625"/>
                      <a:pt x="21600" y="13560"/>
                    </a:cubicBezTo>
                    <a:cubicBezTo>
                      <a:pt x="21600" y="18574"/>
                      <a:pt x="19855" y="23432"/>
                      <a:pt x="16665" y="27300"/>
                    </a:cubicBezTo>
                    <a:lnTo>
                      <a:pt x="0" y="13560"/>
                    </a:lnTo>
                    <a:close/>
                  </a:path>
                </a:pathLst>
              </a:custGeom>
              <a:noFill/>
              <a:ln w="25400" cmpd="sng">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7" name="Arc 31"/>
              <p:cNvSpPr>
                <a:spLocks noChangeAspect="1"/>
              </p:cNvSpPr>
              <p:nvPr/>
            </p:nvSpPr>
            <p:spPr bwMode="auto">
              <a:xfrm>
                <a:off x="36" y="0"/>
                <a:ext cx="629" cy="1092"/>
              </a:xfrm>
              <a:custGeom>
                <a:avLst/>
                <a:gdLst>
                  <a:gd name="T0" fmla="*/ 0 w 21600"/>
                  <a:gd name="T1" fmla="*/ 0 h 27309"/>
                  <a:gd name="T2" fmla="*/ 0 w 21600"/>
                  <a:gd name="T3" fmla="*/ 0 h 27309"/>
                  <a:gd name="T4" fmla="*/ 0 w 21600"/>
                  <a:gd name="T5" fmla="*/ 0 h 27309"/>
                  <a:gd name="T6" fmla="*/ 0 60000 65536"/>
                  <a:gd name="T7" fmla="*/ 0 60000 65536"/>
                  <a:gd name="T8" fmla="*/ 0 60000 65536"/>
                  <a:gd name="T9" fmla="*/ 0 w 21600"/>
                  <a:gd name="T10" fmla="*/ 0 h 27309"/>
                  <a:gd name="T11" fmla="*/ 21600 w 21600"/>
                  <a:gd name="T12" fmla="*/ 27309 h 27309"/>
                </a:gdLst>
                <a:ahLst/>
                <a:cxnLst>
                  <a:cxn ang="T6">
                    <a:pos x="T0" y="T1"/>
                  </a:cxn>
                  <a:cxn ang="T7">
                    <a:pos x="T2" y="T3"/>
                  </a:cxn>
                  <a:cxn ang="T8">
                    <a:pos x="T4" y="T5"/>
                  </a:cxn>
                </a:cxnLst>
                <a:rect l="T9" t="T10" r="T11" b="T12"/>
                <a:pathLst>
                  <a:path w="21600" h="27309" fill="none" extrusionOk="0">
                    <a:moveTo>
                      <a:pt x="16647" y="-1"/>
                    </a:moveTo>
                    <a:cubicBezTo>
                      <a:pt x="19848" y="3871"/>
                      <a:pt x="21600" y="8738"/>
                      <a:pt x="21600" y="13763"/>
                    </a:cubicBezTo>
                    <a:cubicBezTo>
                      <a:pt x="21600" y="18690"/>
                      <a:pt x="19915" y="23470"/>
                      <a:pt x="16824" y="27308"/>
                    </a:cubicBezTo>
                  </a:path>
                  <a:path w="21600" h="27309" stroke="0" extrusionOk="0">
                    <a:moveTo>
                      <a:pt x="16647" y="-1"/>
                    </a:moveTo>
                    <a:cubicBezTo>
                      <a:pt x="19848" y="3871"/>
                      <a:pt x="21600" y="8738"/>
                      <a:pt x="21600" y="13763"/>
                    </a:cubicBezTo>
                    <a:cubicBezTo>
                      <a:pt x="21600" y="18690"/>
                      <a:pt x="19915" y="23470"/>
                      <a:pt x="16824" y="27308"/>
                    </a:cubicBezTo>
                    <a:lnTo>
                      <a:pt x="0" y="13763"/>
                    </a:lnTo>
                    <a:close/>
                  </a:path>
                </a:pathLst>
              </a:custGeom>
              <a:noFill/>
              <a:ln w="25400" cmpd="sng">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4368" name="Oval 32"/>
            <p:cNvSpPr>
              <a:spLocks noChangeAspect="1" noChangeArrowheads="1"/>
            </p:cNvSpPr>
            <p:nvPr/>
          </p:nvSpPr>
          <p:spPr bwMode="auto">
            <a:xfrm rot="9140952">
              <a:off x="365" y="260"/>
              <a:ext cx="1357" cy="510"/>
            </a:xfrm>
            <a:prstGeom prst="ellipse">
              <a:avLst/>
            </a:prstGeom>
            <a:noFill/>
            <a:ln w="19050" cmpd="sng">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4369" name="Picture 33"/>
            <p:cNvPicPr>
              <a:picLocks noChangeAspect="1" noChangeArrowheads="1"/>
            </p:cNvPicPr>
            <p:nvPr/>
          </p:nvPicPr>
          <p:blipFill>
            <a:blip r:embed="rId11" cstate="print">
              <a:clrChange>
                <a:clrFrom>
                  <a:srgbClr val="FEFAFE"/>
                </a:clrFrom>
                <a:clrTo>
                  <a:srgbClr val="FEFAFE">
                    <a:alpha val="0"/>
                  </a:srgbClr>
                </a:clrTo>
              </a:clrChange>
              <a:extLst>
                <a:ext uri="{28A0092B-C50C-407E-A947-70E740481C1C}">
                  <a14:useLocalDpi xmlns:a14="http://schemas.microsoft.com/office/drawing/2010/main" val="0"/>
                </a:ext>
              </a:extLst>
            </a:blip>
            <a:srcRect/>
            <a:stretch>
              <a:fillRect/>
            </a:stretch>
          </p:blipFill>
          <p:spPr bwMode="auto">
            <a:xfrm>
              <a:off x="1155" y="537"/>
              <a:ext cx="561"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0" name="Picture 34" descr="Server3500p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15" y="201"/>
              <a:ext cx="19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71" name="Rectangle 35"/>
            <p:cNvSpPr>
              <a:spLocks noChangeAspect="1" noChangeArrowheads="1"/>
            </p:cNvSpPr>
            <p:nvPr/>
          </p:nvSpPr>
          <p:spPr bwMode="auto">
            <a:xfrm>
              <a:off x="801" y="819"/>
              <a:ext cx="46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10000"/>
                  </a:solidFill>
                  <a:ea typeface="MS PGothic" panose="020B0600070205080204" pitchFamily="34" charset="-128"/>
                </a:rPr>
                <a:t>IC Card</a:t>
              </a:r>
              <a:endParaRPr lang="en-US" altLang="zh-CN">
                <a:ea typeface="MS PGothic" panose="020B0600070205080204" pitchFamily="34" charset="-128"/>
              </a:endParaRPr>
            </a:p>
          </p:txBody>
        </p:sp>
        <p:pic>
          <p:nvPicPr>
            <p:cNvPr id="14372" name="Picture 36" descr="Maxel IC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3" y="664"/>
              <a:ext cx="258"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3" name="Picture 5"/>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21" y="264"/>
              <a:ext cx="285" cy="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4" name="Picture 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296" y="10"/>
              <a:ext cx="528"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5" name="Picture 39"/>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14" y="214"/>
              <a:ext cx="750"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6" name="Picture 40" descr="BS02064_"/>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9" y="931"/>
              <a:ext cx="346"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77" name="Text Box 41"/>
            <p:cNvSpPr txBox="1">
              <a:spLocks noChangeAspect="1" noChangeArrowheads="1"/>
            </p:cNvSpPr>
            <p:nvPr/>
          </p:nvSpPr>
          <p:spPr bwMode="auto">
            <a:xfrm>
              <a:off x="0" y="663"/>
              <a:ext cx="68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900">
                  <a:ea typeface="HG丸ｺﾞｼｯｸM-PRO" pitchFamily="1" charset="-128"/>
                </a:rPr>
                <a:t>Intranet </a:t>
              </a:r>
            </a:p>
            <a:p>
              <a:r>
                <a:rPr lang="en-US" altLang="zh-CN" sz="900">
                  <a:ea typeface="HG丸ｺﾞｼｯｸM-PRO" pitchFamily="1" charset="-128"/>
                </a:rPr>
                <a:t>Information</a:t>
              </a:r>
            </a:p>
          </p:txBody>
        </p:sp>
        <p:sp>
          <p:nvSpPr>
            <p:cNvPr id="14378" name="Rectangle 42"/>
            <p:cNvSpPr>
              <a:spLocks noChangeAspect="1" noChangeArrowheads="1"/>
            </p:cNvSpPr>
            <p:nvPr/>
          </p:nvSpPr>
          <p:spPr bwMode="auto">
            <a:xfrm>
              <a:off x="299" y="0"/>
              <a:ext cx="539" cy="216"/>
            </a:xfrm>
            <a:prstGeom prst="rect">
              <a:avLst/>
            </a:prstGeom>
            <a:gradFill rotWithShape="1">
              <a:gsLst>
                <a:gs pos="0">
                  <a:srgbClr val="FF66CC">
                    <a:alpha val="42999"/>
                  </a:srgbClr>
                </a:gs>
                <a:gs pos="100000">
                  <a:srgbClr val="62A3CF">
                    <a:alpha val="73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ea typeface="黑体" panose="02010609060101010101" pitchFamily="49" charset="-122"/>
                </a:rPr>
                <a:t>Office</a:t>
              </a:r>
            </a:p>
          </p:txBody>
        </p:sp>
      </p:grpSp>
      <p:grpSp>
        <p:nvGrpSpPr>
          <p:cNvPr id="14379" name="Group 43"/>
          <p:cNvGrpSpPr>
            <a:grpSpLocks/>
          </p:cNvGrpSpPr>
          <p:nvPr/>
        </p:nvGrpSpPr>
        <p:grpSpPr bwMode="auto">
          <a:xfrm>
            <a:off x="1485901" y="3381375"/>
            <a:ext cx="2221706" cy="1820466"/>
            <a:chOff x="0" y="0"/>
            <a:chExt cx="1866" cy="1529"/>
          </a:xfrm>
        </p:grpSpPr>
        <p:sp>
          <p:nvSpPr>
            <p:cNvPr id="14380" name="Rectangle 44"/>
            <p:cNvSpPr>
              <a:spLocks noChangeArrowheads="1"/>
            </p:cNvSpPr>
            <p:nvPr/>
          </p:nvSpPr>
          <p:spPr bwMode="auto">
            <a:xfrm>
              <a:off x="0" y="470"/>
              <a:ext cx="1740" cy="103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4381" name="Group 45"/>
            <p:cNvGrpSpPr>
              <a:grpSpLocks noChangeAspect="1"/>
            </p:cNvGrpSpPr>
            <p:nvPr/>
          </p:nvGrpSpPr>
          <p:grpSpPr bwMode="auto">
            <a:xfrm rot="-2733096">
              <a:off x="1180" y="150"/>
              <a:ext cx="548" cy="824"/>
              <a:chOff x="0" y="0"/>
              <a:chExt cx="665" cy="1092"/>
            </a:xfrm>
          </p:grpSpPr>
          <p:sp>
            <p:nvSpPr>
              <p:cNvPr id="14382" name="Arc 46"/>
              <p:cNvSpPr>
                <a:spLocks noChangeAspect="1"/>
              </p:cNvSpPr>
              <p:nvPr/>
            </p:nvSpPr>
            <p:spPr bwMode="auto">
              <a:xfrm>
                <a:off x="57" y="360"/>
                <a:ext cx="152" cy="361"/>
              </a:xfrm>
              <a:custGeom>
                <a:avLst/>
                <a:gdLst>
                  <a:gd name="T0" fmla="*/ 0 w 21600"/>
                  <a:gd name="T1" fmla="*/ 0 h 33688"/>
                  <a:gd name="T2" fmla="*/ 0 w 21600"/>
                  <a:gd name="T3" fmla="*/ 0 h 33688"/>
                  <a:gd name="T4" fmla="*/ 0 w 21600"/>
                  <a:gd name="T5" fmla="*/ 0 h 33688"/>
                  <a:gd name="T6" fmla="*/ 0 60000 65536"/>
                  <a:gd name="T7" fmla="*/ 0 60000 65536"/>
                  <a:gd name="T8" fmla="*/ 0 60000 65536"/>
                  <a:gd name="T9" fmla="*/ 0 w 21600"/>
                  <a:gd name="T10" fmla="*/ 0 h 33688"/>
                  <a:gd name="T11" fmla="*/ 21600 w 21600"/>
                  <a:gd name="T12" fmla="*/ 33688 h 33688"/>
                </a:gdLst>
                <a:ahLst/>
                <a:cxnLst>
                  <a:cxn ang="T6">
                    <a:pos x="T0" y="T1"/>
                  </a:cxn>
                  <a:cxn ang="T7">
                    <a:pos x="T2" y="T3"/>
                  </a:cxn>
                  <a:cxn ang="T8">
                    <a:pos x="T4" y="T5"/>
                  </a:cxn>
                </a:cxnLst>
                <a:rect l="T9" t="T10" r="T11" b="T12"/>
                <a:pathLst>
                  <a:path w="21600" h="33688" fill="none" extrusionOk="0">
                    <a:moveTo>
                      <a:pt x="13108" y="-1"/>
                    </a:moveTo>
                    <a:cubicBezTo>
                      <a:pt x="18459" y="4086"/>
                      <a:pt x="21600" y="10434"/>
                      <a:pt x="21600" y="17168"/>
                    </a:cubicBezTo>
                    <a:cubicBezTo>
                      <a:pt x="21600" y="23538"/>
                      <a:pt x="18788" y="29583"/>
                      <a:pt x="13915" y="33687"/>
                    </a:cubicBezTo>
                  </a:path>
                  <a:path w="21600" h="33688" stroke="0" extrusionOk="0">
                    <a:moveTo>
                      <a:pt x="13108" y="-1"/>
                    </a:moveTo>
                    <a:cubicBezTo>
                      <a:pt x="18459" y="4086"/>
                      <a:pt x="21600" y="10434"/>
                      <a:pt x="21600" y="17168"/>
                    </a:cubicBezTo>
                    <a:cubicBezTo>
                      <a:pt x="21600" y="23538"/>
                      <a:pt x="18788" y="29583"/>
                      <a:pt x="13915" y="33687"/>
                    </a:cubicBezTo>
                    <a:lnTo>
                      <a:pt x="0" y="17168"/>
                    </a:lnTo>
                    <a:close/>
                  </a:path>
                </a:pathLst>
              </a:custGeom>
              <a:noFill/>
              <a:ln w="25400" cmpd="sng">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83" name="Arc 47"/>
              <p:cNvSpPr>
                <a:spLocks noChangeAspect="1"/>
              </p:cNvSpPr>
              <p:nvPr/>
            </p:nvSpPr>
            <p:spPr bwMode="auto">
              <a:xfrm>
                <a:off x="0" y="259"/>
                <a:ext cx="361" cy="599"/>
              </a:xfrm>
              <a:custGeom>
                <a:avLst/>
                <a:gdLst>
                  <a:gd name="T0" fmla="*/ 0 w 21600"/>
                  <a:gd name="T1" fmla="*/ 0 h 27205"/>
                  <a:gd name="T2" fmla="*/ 0 w 21600"/>
                  <a:gd name="T3" fmla="*/ 0 h 27205"/>
                  <a:gd name="T4" fmla="*/ 0 w 21600"/>
                  <a:gd name="T5" fmla="*/ 0 h 27205"/>
                  <a:gd name="T6" fmla="*/ 0 60000 65536"/>
                  <a:gd name="T7" fmla="*/ 0 60000 65536"/>
                  <a:gd name="T8" fmla="*/ 0 60000 65536"/>
                  <a:gd name="T9" fmla="*/ 0 w 21600"/>
                  <a:gd name="T10" fmla="*/ 0 h 27205"/>
                  <a:gd name="T11" fmla="*/ 21600 w 21600"/>
                  <a:gd name="T12" fmla="*/ 27205 h 27205"/>
                </a:gdLst>
                <a:ahLst/>
                <a:cxnLst>
                  <a:cxn ang="T6">
                    <a:pos x="T0" y="T1"/>
                  </a:cxn>
                  <a:cxn ang="T7">
                    <a:pos x="T2" y="T3"/>
                  </a:cxn>
                  <a:cxn ang="T8">
                    <a:pos x="T4" y="T5"/>
                  </a:cxn>
                </a:cxnLst>
                <a:rect l="T9" t="T10" r="T11" b="T12"/>
                <a:pathLst>
                  <a:path w="21600" h="27205" fill="none" extrusionOk="0">
                    <a:moveTo>
                      <a:pt x="17476" y="-1"/>
                    </a:moveTo>
                    <a:cubicBezTo>
                      <a:pt x="20156" y="3689"/>
                      <a:pt x="21600" y="8133"/>
                      <a:pt x="21600" y="12694"/>
                    </a:cubicBezTo>
                    <a:cubicBezTo>
                      <a:pt x="21600" y="18058"/>
                      <a:pt x="19603" y="23231"/>
                      <a:pt x="15999" y="27204"/>
                    </a:cubicBezTo>
                  </a:path>
                  <a:path w="21600" h="27205" stroke="0" extrusionOk="0">
                    <a:moveTo>
                      <a:pt x="17476" y="-1"/>
                    </a:moveTo>
                    <a:cubicBezTo>
                      <a:pt x="20156" y="3689"/>
                      <a:pt x="21600" y="8133"/>
                      <a:pt x="21600" y="12694"/>
                    </a:cubicBezTo>
                    <a:cubicBezTo>
                      <a:pt x="21600" y="18058"/>
                      <a:pt x="19603" y="23231"/>
                      <a:pt x="15999" y="27204"/>
                    </a:cubicBezTo>
                    <a:lnTo>
                      <a:pt x="0" y="12694"/>
                    </a:lnTo>
                    <a:close/>
                  </a:path>
                </a:pathLst>
              </a:custGeom>
              <a:noFill/>
              <a:ln w="25400" cmpd="sng">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84" name="Arc 48"/>
              <p:cNvSpPr>
                <a:spLocks noChangeAspect="1"/>
              </p:cNvSpPr>
              <p:nvPr/>
            </p:nvSpPr>
            <p:spPr bwMode="auto">
              <a:xfrm>
                <a:off x="25" y="122"/>
                <a:ext cx="488" cy="854"/>
              </a:xfrm>
              <a:custGeom>
                <a:avLst/>
                <a:gdLst>
                  <a:gd name="T0" fmla="*/ 0 w 21600"/>
                  <a:gd name="T1" fmla="*/ 0 h 27301"/>
                  <a:gd name="T2" fmla="*/ 0 w 21600"/>
                  <a:gd name="T3" fmla="*/ 0 h 27301"/>
                  <a:gd name="T4" fmla="*/ 0 w 21600"/>
                  <a:gd name="T5" fmla="*/ 0 h 27301"/>
                  <a:gd name="T6" fmla="*/ 0 60000 65536"/>
                  <a:gd name="T7" fmla="*/ 0 60000 65536"/>
                  <a:gd name="T8" fmla="*/ 0 60000 65536"/>
                  <a:gd name="T9" fmla="*/ 0 w 21600"/>
                  <a:gd name="T10" fmla="*/ 0 h 27301"/>
                  <a:gd name="T11" fmla="*/ 21600 w 21600"/>
                  <a:gd name="T12" fmla="*/ 27301 h 27301"/>
                </a:gdLst>
                <a:ahLst/>
                <a:cxnLst>
                  <a:cxn ang="T6">
                    <a:pos x="T0" y="T1"/>
                  </a:cxn>
                  <a:cxn ang="T7">
                    <a:pos x="T2" y="T3"/>
                  </a:cxn>
                  <a:cxn ang="T8">
                    <a:pos x="T4" y="T5"/>
                  </a:cxn>
                </a:cxnLst>
                <a:rect l="T9" t="T10" r="T11" b="T12"/>
                <a:pathLst>
                  <a:path w="21600" h="27301" fill="none" extrusionOk="0">
                    <a:moveTo>
                      <a:pt x="16813" y="-1"/>
                    </a:moveTo>
                    <a:cubicBezTo>
                      <a:pt x="19910" y="3840"/>
                      <a:pt x="21600" y="8625"/>
                      <a:pt x="21600" y="13560"/>
                    </a:cubicBezTo>
                    <a:cubicBezTo>
                      <a:pt x="21600" y="18574"/>
                      <a:pt x="19855" y="23432"/>
                      <a:pt x="16665" y="27300"/>
                    </a:cubicBezTo>
                  </a:path>
                  <a:path w="21600" h="27301" stroke="0" extrusionOk="0">
                    <a:moveTo>
                      <a:pt x="16813" y="-1"/>
                    </a:moveTo>
                    <a:cubicBezTo>
                      <a:pt x="19910" y="3840"/>
                      <a:pt x="21600" y="8625"/>
                      <a:pt x="21600" y="13560"/>
                    </a:cubicBezTo>
                    <a:cubicBezTo>
                      <a:pt x="21600" y="18574"/>
                      <a:pt x="19855" y="23432"/>
                      <a:pt x="16665" y="27300"/>
                    </a:cubicBezTo>
                    <a:lnTo>
                      <a:pt x="0" y="13560"/>
                    </a:lnTo>
                    <a:close/>
                  </a:path>
                </a:pathLst>
              </a:custGeom>
              <a:noFill/>
              <a:ln w="25400" cmpd="sng">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85" name="Arc 49"/>
              <p:cNvSpPr>
                <a:spLocks noChangeAspect="1"/>
              </p:cNvSpPr>
              <p:nvPr/>
            </p:nvSpPr>
            <p:spPr bwMode="auto">
              <a:xfrm>
                <a:off x="36" y="0"/>
                <a:ext cx="629" cy="1092"/>
              </a:xfrm>
              <a:custGeom>
                <a:avLst/>
                <a:gdLst>
                  <a:gd name="T0" fmla="*/ 0 w 21600"/>
                  <a:gd name="T1" fmla="*/ 0 h 27309"/>
                  <a:gd name="T2" fmla="*/ 0 w 21600"/>
                  <a:gd name="T3" fmla="*/ 0 h 27309"/>
                  <a:gd name="T4" fmla="*/ 0 w 21600"/>
                  <a:gd name="T5" fmla="*/ 0 h 27309"/>
                  <a:gd name="T6" fmla="*/ 0 60000 65536"/>
                  <a:gd name="T7" fmla="*/ 0 60000 65536"/>
                  <a:gd name="T8" fmla="*/ 0 60000 65536"/>
                  <a:gd name="T9" fmla="*/ 0 w 21600"/>
                  <a:gd name="T10" fmla="*/ 0 h 27309"/>
                  <a:gd name="T11" fmla="*/ 21600 w 21600"/>
                  <a:gd name="T12" fmla="*/ 27309 h 27309"/>
                </a:gdLst>
                <a:ahLst/>
                <a:cxnLst>
                  <a:cxn ang="T6">
                    <a:pos x="T0" y="T1"/>
                  </a:cxn>
                  <a:cxn ang="T7">
                    <a:pos x="T2" y="T3"/>
                  </a:cxn>
                  <a:cxn ang="T8">
                    <a:pos x="T4" y="T5"/>
                  </a:cxn>
                </a:cxnLst>
                <a:rect l="T9" t="T10" r="T11" b="T12"/>
                <a:pathLst>
                  <a:path w="21600" h="27309" fill="none" extrusionOk="0">
                    <a:moveTo>
                      <a:pt x="16647" y="-1"/>
                    </a:moveTo>
                    <a:cubicBezTo>
                      <a:pt x="19848" y="3871"/>
                      <a:pt x="21600" y="8738"/>
                      <a:pt x="21600" y="13763"/>
                    </a:cubicBezTo>
                    <a:cubicBezTo>
                      <a:pt x="21600" y="18690"/>
                      <a:pt x="19915" y="23470"/>
                      <a:pt x="16824" y="27308"/>
                    </a:cubicBezTo>
                  </a:path>
                  <a:path w="21600" h="27309" stroke="0" extrusionOk="0">
                    <a:moveTo>
                      <a:pt x="16647" y="-1"/>
                    </a:moveTo>
                    <a:cubicBezTo>
                      <a:pt x="19848" y="3871"/>
                      <a:pt x="21600" y="8738"/>
                      <a:pt x="21600" y="13763"/>
                    </a:cubicBezTo>
                    <a:cubicBezTo>
                      <a:pt x="21600" y="18690"/>
                      <a:pt x="19915" y="23470"/>
                      <a:pt x="16824" y="27308"/>
                    </a:cubicBezTo>
                    <a:lnTo>
                      <a:pt x="0" y="13763"/>
                    </a:lnTo>
                    <a:close/>
                  </a:path>
                </a:pathLst>
              </a:custGeom>
              <a:noFill/>
              <a:ln w="25400" cmpd="sng">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4386" name="Oval 50"/>
            <p:cNvSpPr>
              <a:spLocks noChangeAspect="1" noChangeArrowheads="1"/>
            </p:cNvSpPr>
            <p:nvPr/>
          </p:nvSpPr>
          <p:spPr bwMode="auto">
            <a:xfrm rot="9140952">
              <a:off x="84" y="770"/>
              <a:ext cx="1229" cy="510"/>
            </a:xfrm>
            <a:prstGeom prst="ellipse">
              <a:avLst/>
            </a:prstGeom>
            <a:noFill/>
            <a:ln w="19050" cmpd="sng">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87" name="Rectangle 51"/>
            <p:cNvSpPr>
              <a:spLocks noChangeAspect="1" noChangeArrowheads="1"/>
            </p:cNvSpPr>
            <p:nvPr/>
          </p:nvSpPr>
          <p:spPr bwMode="auto">
            <a:xfrm>
              <a:off x="1130" y="502"/>
              <a:ext cx="54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ea typeface="HG丸ｺﾞｼｯｸM-PRO" pitchFamily="1" charset="-128"/>
                </a:rPr>
                <a:t>Game Machine </a:t>
              </a:r>
            </a:p>
          </p:txBody>
        </p:sp>
        <p:sp>
          <p:nvSpPr>
            <p:cNvPr id="14388" name="Rectangle 52"/>
            <p:cNvSpPr>
              <a:spLocks noChangeAspect="1" noChangeArrowheads="1"/>
            </p:cNvSpPr>
            <p:nvPr/>
          </p:nvSpPr>
          <p:spPr bwMode="auto">
            <a:xfrm>
              <a:off x="47" y="1390"/>
              <a:ext cx="338"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ea typeface="HG丸ｺﾞｼｯｸM-PRO" pitchFamily="1" charset="-128"/>
                </a:rPr>
                <a:t>Telephone</a:t>
              </a:r>
            </a:p>
          </p:txBody>
        </p:sp>
        <p:sp>
          <p:nvSpPr>
            <p:cNvPr id="14389" name="Rectangle 53"/>
            <p:cNvSpPr>
              <a:spLocks noChangeAspect="1" noChangeArrowheads="1"/>
            </p:cNvSpPr>
            <p:nvPr/>
          </p:nvSpPr>
          <p:spPr bwMode="auto">
            <a:xfrm>
              <a:off x="28" y="830"/>
              <a:ext cx="25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ea typeface="HG丸ｺﾞｼｯｸM-PRO" pitchFamily="1" charset="-128"/>
                </a:rPr>
                <a:t>PC</a:t>
              </a:r>
            </a:p>
          </p:txBody>
        </p:sp>
        <p:sp>
          <p:nvSpPr>
            <p:cNvPr id="14390" name="Rectangle 54"/>
            <p:cNvSpPr>
              <a:spLocks noChangeAspect="1" noChangeArrowheads="1"/>
            </p:cNvSpPr>
            <p:nvPr/>
          </p:nvSpPr>
          <p:spPr bwMode="auto">
            <a:xfrm>
              <a:off x="878" y="1294"/>
              <a:ext cx="323"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ea typeface="HG丸ｺﾞｼｯｸM-PRO" pitchFamily="1" charset="-128"/>
                </a:rPr>
                <a:t>DVD</a:t>
              </a:r>
            </a:p>
          </p:txBody>
        </p:sp>
        <p:pic>
          <p:nvPicPr>
            <p:cNvPr id="14391" name="Picture 55" descr="DENON-PRESTA75M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69" y="898"/>
              <a:ext cx="44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92" name="Rectangle 56"/>
            <p:cNvSpPr>
              <a:spLocks noChangeAspect="1" noChangeArrowheads="1"/>
            </p:cNvSpPr>
            <p:nvPr/>
          </p:nvSpPr>
          <p:spPr bwMode="auto">
            <a:xfrm>
              <a:off x="1171" y="1049"/>
              <a:ext cx="494"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ea typeface="HG丸ｺﾞｼｯｸM-PRO" pitchFamily="1" charset="-128"/>
                </a:rPr>
                <a:t>Audio </a:t>
              </a:r>
            </a:p>
          </p:txBody>
        </p:sp>
        <p:pic>
          <p:nvPicPr>
            <p:cNvPr id="14393" name="Picture 57" descr="Printe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 y="1052"/>
              <a:ext cx="336"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94" name="Picture 58" descr="電話"/>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0" y="1294"/>
              <a:ext cx="413"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95" name="Picture 59" descr="DVD-playe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14" y="1115"/>
              <a:ext cx="54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96" name="Picture 60" descr="DVC"/>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3" y="622"/>
              <a:ext cx="25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97" name="Picture 61" descr="note-PC"/>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0" y="804"/>
              <a:ext cx="36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98" name="Picture 62" descr="TV-W28G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6" y="782"/>
              <a:ext cx="47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99" name="Rectangle 63"/>
            <p:cNvSpPr>
              <a:spLocks noChangeAspect="1" noChangeArrowheads="1"/>
            </p:cNvSpPr>
            <p:nvPr/>
          </p:nvSpPr>
          <p:spPr bwMode="auto">
            <a:xfrm>
              <a:off x="549" y="678"/>
              <a:ext cx="29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ea typeface="HG丸ｺﾞｼｯｸM-PRO" pitchFamily="1" charset="-128"/>
                </a:rPr>
                <a:t>TV</a:t>
              </a:r>
            </a:p>
          </p:txBody>
        </p:sp>
        <p:pic>
          <p:nvPicPr>
            <p:cNvPr id="14400" name="Picture 64" descr="IR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17" y="616"/>
              <a:ext cx="517"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01" name="Rectangle 65"/>
            <p:cNvSpPr>
              <a:spLocks noChangeAspect="1" noChangeArrowheads="1"/>
            </p:cNvSpPr>
            <p:nvPr/>
          </p:nvSpPr>
          <p:spPr bwMode="auto">
            <a:xfrm>
              <a:off x="808" y="547"/>
              <a:ext cx="29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10000"/>
                  </a:solidFill>
                  <a:ea typeface="HG丸ｺﾞｼｯｸM-PRO" pitchFamily="1" charset="-128"/>
                </a:rPr>
                <a:t>STB</a:t>
              </a:r>
              <a:endParaRPr lang="en-US" altLang="zh-CN" sz="900">
                <a:ea typeface="HG丸ｺﾞｼｯｸM-PRO" pitchFamily="1" charset="-128"/>
              </a:endParaRPr>
            </a:p>
          </p:txBody>
        </p:sp>
        <p:sp>
          <p:nvSpPr>
            <p:cNvPr id="14402" name="Rectangle 66"/>
            <p:cNvSpPr>
              <a:spLocks noChangeAspect="1" noChangeArrowheads="1"/>
            </p:cNvSpPr>
            <p:nvPr/>
          </p:nvSpPr>
          <p:spPr bwMode="auto">
            <a:xfrm>
              <a:off x="40" y="544"/>
              <a:ext cx="39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10000"/>
                  </a:solidFill>
                  <a:ea typeface="HG丸ｺﾞｼｯｸM-PRO" pitchFamily="1" charset="-128"/>
                </a:rPr>
                <a:t>DVC</a:t>
              </a:r>
              <a:endParaRPr lang="en-US" altLang="zh-CN" sz="900">
                <a:ea typeface="HG丸ｺﾞｼｯｸM-PRO" pitchFamily="1" charset="-128"/>
              </a:endParaRPr>
            </a:p>
          </p:txBody>
        </p:sp>
        <p:pic>
          <p:nvPicPr>
            <p:cNvPr id="14403" name="Picture 6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50" y="624"/>
              <a:ext cx="3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04" name="Text Box 68"/>
            <p:cNvSpPr txBox="1">
              <a:spLocks noChangeAspect="1" noChangeArrowheads="1"/>
            </p:cNvSpPr>
            <p:nvPr/>
          </p:nvSpPr>
          <p:spPr bwMode="auto">
            <a:xfrm>
              <a:off x="626" y="0"/>
              <a:ext cx="81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900">
                  <a:ea typeface="HG丸ｺﾞｼｯｸM-PRO" pitchFamily="1" charset="-128"/>
                </a:rPr>
                <a:t>Personal</a:t>
              </a:r>
            </a:p>
            <a:p>
              <a:r>
                <a:rPr lang="en-US" altLang="zh-CN" sz="900">
                  <a:ea typeface="HG丸ｺﾞｼｯｸM-PRO" pitchFamily="1" charset="-128"/>
                </a:rPr>
                <a:t>Information</a:t>
              </a:r>
            </a:p>
          </p:txBody>
        </p:sp>
        <p:pic>
          <p:nvPicPr>
            <p:cNvPr id="14405" name="Picture 69" descr="BS00559_"/>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633" y="271"/>
              <a:ext cx="476"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06" name="Rectangle 70"/>
            <p:cNvSpPr>
              <a:spLocks noChangeAspect="1" noChangeArrowheads="1"/>
            </p:cNvSpPr>
            <p:nvPr/>
          </p:nvSpPr>
          <p:spPr bwMode="auto">
            <a:xfrm>
              <a:off x="1153" y="1313"/>
              <a:ext cx="539" cy="216"/>
            </a:xfrm>
            <a:prstGeom prst="rect">
              <a:avLst/>
            </a:prstGeom>
            <a:gradFill rotWithShape="1">
              <a:gsLst>
                <a:gs pos="0">
                  <a:srgbClr val="FF66CC">
                    <a:alpha val="42999"/>
                  </a:srgbClr>
                </a:gs>
                <a:gs pos="100000">
                  <a:srgbClr val="62A3CF">
                    <a:alpha val="73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ea typeface="黑体" panose="02010609060101010101" pitchFamily="49" charset="-122"/>
                </a:rPr>
                <a:t>Home</a:t>
              </a:r>
            </a:p>
          </p:txBody>
        </p:sp>
      </p:grpSp>
      <p:grpSp>
        <p:nvGrpSpPr>
          <p:cNvPr id="14407" name="Group 71"/>
          <p:cNvGrpSpPr>
            <a:grpSpLocks/>
          </p:cNvGrpSpPr>
          <p:nvPr/>
        </p:nvGrpSpPr>
        <p:grpSpPr bwMode="auto">
          <a:xfrm>
            <a:off x="3598070" y="3960020"/>
            <a:ext cx="1964531" cy="1231106"/>
            <a:chOff x="0" y="0"/>
            <a:chExt cx="1650" cy="1034"/>
          </a:xfrm>
        </p:grpSpPr>
        <p:sp>
          <p:nvSpPr>
            <p:cNvPr id="14408" name="Rectangle 72"/>
            <p:cNvSpPr>
              <a:spLocks noChangeArrowheads="1"/>
            </p:cNvSpPr>
            <p:nvPr/>
          </p:nvSpPr>
          <p:spPr bwMode="auto">
            <a:xfrm>
              <a:off x="0" y="0"/>
              <a:ext cx="1650" cy="103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4409" name="Group 73"/>
            <p:cNvGrpSpPr>
              <a:grpSpLocks noChangeAspect="1"/>
            </p:cNvGrpSpPr>
            <p:nvPr/>
          </p:nvGrpSpPr>
          <p:grpSpPr bwMode="auto">
            <a:xfrm rot="5537467" flipH="1">
              <a:off x="664" y="93"/>
              <a:ext cx="547" cy="824"/>
              <a:chOff x="0" y="0"/>
              <a:chExt cx="665" cy="1092"/>
            </a:xfrm>
          </p:grpSpPr>
          <p:sp>
            <p:nvSpPr>
              <p:cNvPr id="14410" name="Arc 74"/>
              <p:cNvSpPr>
                <a:spLocks noChangeAspect="1"/>
              </p:cNvSpPr>
              <p:nvPr/>
            </p:nvSpPr>
            <p:spPr bwMode="auto">
              <a:xfrm>
                <a:off x="57" y="360"/>
                <a:ext cx="152" cy="361"/>
              </a:xfrm>
              <a:custGeom>
                <a:avLst/>
                <a:gdLst>
                  <a:gd name="T0" fmla="*/ 0 w 21600"/>
                  <a:gd name="T1" fmla="*/ 0 h 33688"/>
                  <a:gd name="T2" fmla="*/ 0 w 21600"/>
                  <a:gd name="T3" fmla="*/ 0 h 33688"/>
                  <a:gd name="T4" fmla="*/ 0 w 21600"/>
                  <a:gd name="T5" fmla="*/ 0 h 33688"/>
                  <a:gd name="T6" fmla="*/ 0 60000 65536"/>
                  <a:gd name="T7" fmla="*/ 0 60000 65536"/>
                  <a:gd name="T8" fmla="*/ 0 60000 65536"/>
                  <a:gd name="T9" fmla="*/ 0 w 21600"/>
                  <a:gd name="T10" fmla="*/ 0 h 33688"/>
                  <a:gd name="T11" fmla="*/ 21600 w 21600"/>
                  <a:gd name="T12" fmla="*/ 33688 h 33688"/>
                </a:gdLst>
                <a:ahLst/>
                <a:cxnLst>
                  <a:cxn ang="T6">
                    <a:pos x="T0" y="T1"/>
                  </a:cxn>
                  <a:cxn ang="T7">
                    <a:pos x="T2" y="T3"/>
                  </a:cxn>
                  <a:cxn ang="T8">
                    <a:pos x="T4" y="T5"/>
                  </a:cxn>
                </a:cxnLst>
                <a:rect l="T9" t="T10" r="T11" b="T12"/>
                <a:pathLst>
                  <a:path w="21600" h="33688" fill="none" extrusionOk="0">
                    <a:moveTo>
                      <a:pt x="13108" y="-1"/>
                    </a:moveTo>
                    <a:cubicBezTo>
                      <a:pt x="18459" y="4086"/>
                      <a:pt x="21600" y="10434"/>
                      <a:pt x="21600" y="17168"/>
                    </a:cubicBezTo>
                    <a:cubicBezTo>
                      <a:pt x="21600" y="23538"/>
                      <a:pt x="18788" y="29583"/>
                      <a:pt x="13915" y="33687"/>
                    </a:cubicBezTo>
                  </a:path>
                  <a:path w="21600" h="33688" stroke="0" extrusionOk="0">
                    <a:moveTo>
                      <a:pt x="13108" y="-1"/>
                    </a:moveTo>
                    <a:cubicBezTo>
                      <a:pt x="18459" y="4086"/>
                      <a:pt x="21600" y="10434"/>
                      <a:pt x="21600" y="17168"/>
                    </a:cubicBezTo>
                    <a:cubicBezTo>
                      <a:pt x="21600" y="23538"/>
                      <a:pt x="18788" y="29583"/>
                      <a:pt x="13915" y="33687"/>
                    </a:cubicBezTo>
                    <a:lnTo>
                      <a:pt x="0" y="17168"/>
                    </a:lnTo>
                    <a:close/>
                  </a:path>
                </a:pathLst>
              </a:custGeom>
              <a:noFill/>
              <a:ln w="25400" cmpd="sng">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11" name="Arc 75"/>
              <p:cNvSpPr>
                <a:spLocks noChangeAspect="1"/>
              </p:cNvSpPr>
              <p:nvPr/>
            </p:nvSpPr>
            <p:spPr bwMode="auto">
              <a:xfrm>
                <a:off x="0" y="259"/>
                <a:ext cx="361" cy="599"/>
              </a:xfrm>
              <a:custGeom>
                <a:avLst/>
                <a:gdLst>
                  <a:gd name="T0" fmla="*/ 0 w 21600"/>
                  <a:gd name="T1" fmla="*/ 0 h 27205"/>
                  <a:gd name="T2" fmla="*/ 0 w 21600"/>
                  <a:gd name="T3" fmla="*/ 0 h 27205"/>
                  <a:gd name="T4" fmla="*/ 0 w 21600"/>
                  <a:gd name="T5" fmla="*/ 0 h 27205"/>
                  <a:gd name="T6" fmla="*/ 0 60000 65536"/>
                  <a:gd name="T7" fmla="*/ 0 60000 65536"/>
                  <a:gd name="T8" fmla="*/ 0 60000 65536"/>
                  <a:gd name="T9" fmla="*/ 0 w 21600"/>
                  <a:gd name="T10" fmla="*/ 0 h 27205"/>
                  <a:gd name="T11" fmla="*/ 21600 w 21600"/>
                  <a:gd name="T12" fmla="*/ 27205 h 27205"/>
                </a:gdLst>
                <a:ahLst/>
                <a:cxnLst>
                  <a:cxn ang="T6">
                    <a:pos x="T0" y="T1"/>
                  </a:cxn>
                  <a:cxn ang="T7">
                    <a:pos x="T2" y="T3"/>
                  </a:cxn>
                  <a:cxn ang="T8">
                    <a:pos x="T4" y="T5"/>
                  </a:cxn>
                </a:cxnLst>
                <a:rect l="T9" t="T10" r="T11" b="T12"/>
                <a:pathLst>
                  <a:path w="21600" h="27205" fill="none" extrusionOk="0">
                    <a:moveTo>
                      <a:pt x="17476" y="-1"/>
                    </a:moveTo>
                    <a:cubicBezTo>
                      <a:pt x="20156" y="3689"/>
                      <a:pt x="21600" y="8133"/>
                      <a:pt x="21600" y="12694"/>
                    </a:cubicBezTo>
                    <a:cubicBezTo>
                      <a:pt x="21600" y="18058"/>
                      <a:pt x="19603" y="23231"/>
                      <a:pt x="15999" y="27204"/>
                    </a:cubicBezTo>
                  </a:path>
                  <a:path w="21600" h="27205" stroke="0" extrusionOk="0">
                    <a:moveTo>
                      <a:pt x="17476" y="-1"/>
                    </a:moveTo>
                    <a:cubicBezTo>
                      <a:pt x="20156" y="3689"/>
                      <a:pt x="21600" y="8133"/>
                      <a:pt x="21600" y="12694"/>
                    </a:cubicBezTo>
                    <a:cubicBezTo>
                      <a:pt x="21600" y="18058"/>
                      <a:pt x="19603" y="23231"/>
                      <a:pt x="15999" y="27204"/>
                    </a:cubicBezTo>
                    <a:lnTo>
                      <a:pt x="0" y="12694"/>
                    </a:lnTo>
                    <a:close/>
                  </a:path>
                </a:pathLst>
              </a:custGeom>
              <a:noFill/>
              <a:ln w="25400" cmpd="sng">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12" name="Arc 76"/>
              <p:cNvSpPr>
                <a:spLocks noChangeAspect="1"/>
              </p:cNvSpPr>
              <p:nvPr/>
            </p:nvSpPr>
            <p:spPr bwMode="auto">
              <a:xfrm>
                <a:off x="25" y="122"/>
                <a:ext cx="488" cy="854"/>
              </a:xfrm>
              <a:custGeom>
                <a:avLst/>
                <a:gdLst>
                  <a:gd name="T0" fmla="*/ 0 w 21600"/>
                  <a:gd name="T1" fmla="*/ 0 h 27301"/>
                  <a:gd name="T2" fmla="*/ 0 w 21600"/>
                  <a:gd name="T3" fmla="*/ 0 h 27301"/>
                  <a:gd name="T4" fmla="*/ 0 w 21600"/>
                  <a:gd name="T5" fmla="*/ 0 h 27301"/>
                  <a:gd name="T6" fmla="*/ 0 60000 65536"/>
                  <a:gd name="T7" fmla="*/ 0 60000 65536"/>
                  <a:gd name="T8" fmla="*/ 0 60000 65536"/>
                  <a:gd name="T9" fmla="*/ 0 w 21600"/>
                  <a:gd name="T10" fmla="*/ 0 h 27301"/>
                  <a:gd name="T11" fmla="*/ 21600 w 21600"/>
                  <a:gd name="T12" fmla="*/ 27301 h 27301"/>
                </a:gdLst>
                <a:ahLst/>
                <a:cxnLst>
                  <a:cxn ang="T6">
                    <a:pos x="T0" y="T1"/>
                  </a:cxn>
                  <a:cxn ang="T7">
                    <a:pos x="T2" y="T3"/>
                  </a:cxn>
                  <a:cxn ang="T8">
                    <a:pos x="T4" y="T5"/>
                  </a:cxn>
                </a:cxnLst>
                <a:rect l="T9" t="T10" r="T11" b="T12"/>
                <a:pathLst>
                  <a:path w="21600" h="27301" fill="none" extrusionOk="0">
                    <a:moveTo>
                      <a:pt x="16813" y="-1"/>
                    </a:moveTo>
                    <a:cubicBezTo>
                      <a:pt x="19910" y="3840"/>
                      <a:pt x="21600" y="8625"/>
                      <a:pt x="21600" y="13560"/>
                    </a:cubicBezTo>
                    <a:cubicBezTo>
                      <a:pt x="21600" y="18574"/>
                      <a:pt x="19855" y="23432"/>
                      <a:pt x="16665" y="27300"/>
                    </a:cubicBezTo>
                  </a:path>
                  <a:path w="21600" h="27301" stroke="0" extrusionOk="0">
                    <a:moveTo>
                      <a:pt x="16813" y="-1"/>
                    </a:moveTo>
                    <a:cubicBezTo>
                      <a:pt x="19910" y="3840"/>
                      <a:pt x="21600" y="8625"/>
                      <a:pt x="21600" y="13560"/>
                    </a:cubicBezTo>
                    <a:cubicBezTo>
                      <a:pt x="21600" y="18574"/>
                      <a:pt x="19855" y="23432"/>
                      <a:pt x="16665" y="27300"/>
                    </a:cubicBezTo>
                    <a:lnTo>
                      <a:pt x="0" y="13560"/>
                    </a:lnTo>
                    <a:close/>
                  </a:path>
                </a:pathLst>
              </a:custGeom>
              <a:noFill/>
              <a:ln w="25400" cmpd="sng">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13" name="Arc 77"/>
              <p:cNvSpPr>
                <a:spLocks noChangeAspect="1"/>
              </p:cNvSpPr>
              <p:nvPr/>
            </p:nvSpPr>
            <p:spPr bwMode="auto">
              <a:xfrm>
                <a:off x="36" y="0"/>
                <a:ext cx="629" cy="1092"/>
              </a:xfrm>
              <a:custGeom>
                <a:avLst/>
                <a:gdLst>
                  <a:gd name="T0" fmla="*/ 0 w 21600"/>
                  <a:gd name="T1" fmla="*/ 0 h 27309"/>
                  <a:gd name="T2" fmla="*/ 0 w 21600"/>
                  <a:gd name="T3" fmla="*/ 0 h 27309"/>
                  <a:gd name="T4" fmla="*/ 0 w 21600"/>
                  <a:gd name="T5" fmla="*/ 0 h 27309"/>
                  <a:gd name="T6" fmla="*/ 0 60000 65536"/>
                  <a:gd name="T7" fmla="*/ 0 60000 65536"/>
                  <a:gd name="T8" fmla="*/ 0 60000 65536"/>
                  <a:gd name="T9" fmla="*/ 0 w 21600"/>
                  <a:gd name="T10" fmla="*/ 0 h 27309"/>
                  <a:gd name="T11" fmla="*/ 21600 w 21600"/>
                  <a:gd name="T12" fmla="*/ 27309 h 27309"/>
                </a:gdLst>
                <a:ahLst/>
                <a:cxnLst>
                  <a:cxn ang="T6">
                    <a:pos x="T0" y="T1"/>
                  </a:cxn>
                  <a:cxn ang="T7">
                    <a:pos x="T2" y="T3"/>
                  </a:cxn>
                  <a:cxn ang="T8">
                    <a:pos x="T4" y="T5"/>
                  </a:cxn>
                </a:cxnLst>
                <a:rect l="T9" t="T10" r="T11" b="T12"/>
                <a:pathLst>
                  <a:path w="21600" h="27309" fill="none" extrusionOk="0">
                    <a:moveTo>
                      <a:pt x="16647" y="-1"/>
                    </a:moveTo>
                    <a:cubicBezTo>
                      <a:pt x="19848" y="3871"/>
                      <a:pt x="21600" y="8738"/>
                      <a:pt x="21600" y="13763"/>
                    </a:cubicBezTo>
                    <a:cubicBezTo>
                      <a:pt x="21600" y="18690"/>
                      <a:pt x="19915" y="23470"/>
                      <a:pt x="16824" y="27308"/>
                    </a:cubicBezTo>
                  </a:path>
                  <a:path w="21600" h="27309" stroke="0" extrusionOk="0">
                    <a:moveTo>
                      <a:pt x="16647" y="-1"/>
                    </a:moveTo>
                    <a:cubicBezTo>
                      <a:pt x="19848" y="3871"/>
                      <a:pt x="21600" y="8738"/>
                      <a:pt x="21600" y="13763"/>
                    </a:cubicBezTo>
                    <a:cubicBezTo>
                      <a:pt x="21600" y="18690"/>
                      <a:pt x="19915" y="23470"/>
                      <a:pt x="16824" y="27308"/>
                    </a:cubicBezTo>
                    <a:lnTo>
                      <a:pt x="0" y="13763"/>
                    </a:lnTo>
                    <a:close/>
                  </a:path>
                </a:pathLst>
              </a:custGeom>
              <a:noFill/>
              <a:ln w="25400" cmpd="sng">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pic>
          <p:nvPicPr>
            <p:cNvPr id="14414" name="Picture 78" descr="1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1" y="603"/>
              <a:ext cx="691"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15" name="Picture 79" descr="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64" y="165"/>
              <a:ext cx="48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16" name="Picture 80" descr="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8" y="312"/>
              <a:ext cx="44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17" name="Rectangle 81"/>
            <p:cNvSpPr>
              <a:spLocks noChangeAspect="1" noChangeArrowheads="1"/>
            </p:cNvSpPr>
            <p:nvPr/>
          </p:nvSpPr>
          <p:spPr bwMode="auto">
            <a:xfrm>
              <a:off x="351" y="63"/>
              <a:ext cx="39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900">
                  <a:ea typeface="HG丸ｺﾞｼｯｸM-PRO" pitchFamily="1" charset="-128"/>
                </a:rPr>
                <a:t>Map Information </a:t>
              </a:r>
            </a:p>
          </p:txBody>
        </p:sp>
        <p:grpSp>
          <p:nvGrpSpPr>
            <p:cNvPr id="14418" name="Group 82"/>
            <p:cNvGrpSpPr>
              <a:grpSpLocks noChangeAspect="1"/>
            </p:cNvGrpSpPr>
            <p:nvPr/>
          </p:nvGrpSpPr>
          <p:grpSpPr bwMode="auto">
            <a:xfrm>
              <a:off x="820" y="281"/>
              <a:ext cx="661" cy="512"/>
              <a:chOff x="0" y="0"/>
              <a:chExt cx="735" cy="573"/>
            </a:xfrm>
          </p:grpSpPr>
          <p:grpSp>
            <p:nvGrpSpPr>
              <p:cNvPr id="14419" name="Group 83"/>
              <p:cNvGrpSpPr>
                <a:grpSpLocks noChangeAspect="1"/>
              </p:cNvGrpSpPr>
              <p:nvPr/>
            </p:nvGrpSpPr>
            <p:grpSpPr bwMode="auto">
              <a:xfrm>
                <a:off x="163" y="0"/>
                <a:ext cx="162" cy="395"/>
                <a:chOff x="0" y="0"/>
                <a:chExt cx="176" cy="472"/>
              </a:xfrm>
            </p:grpSpPr>
            <p:sp>
              <p:nvSpPr>
                <p:cNvPr id="14420" name="Line 84"/>
                <p:cNvSpPr>
                  <a:spLocks noChangeAspect="1" noChangeShapeType="1"/>
                </p:cNvSpPr>
                <p:nvPr/>
              </p:nvSpPr>
              <p:spPr bwMode="auto">
                <a:xfrm flipH="1">
                  <a:off x="8" y="72"/>
                  <a:ext cx="72" cy="392"/>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1" name="Line 85"/>
                <p:cNvSpPr>
                  <a:spLocks noChangeAspect="1" noChangeShapeType="1"/>
                </p:cNvSpPr>
                <p:nvPr/>
              </p:nvSpPr>
              <p:spPr bwMode="auto">
                <a:xfrm>
                  <a:off x="88" y="80"/>
                  <a:ext cx="72" cy="392"/>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2" name="Line 86"/>
                <p:cNvSpPr>
                  <a:spLocks noChangeAspect="1" noChangeShapeType="1"/>
                </p:cNvSpPr>
                <p:nvPr/>
              </p:nvSpPr>
              <p:spPr bwMode="auto">
                <a:xfrm>
                  <a:off x="0" y="168"/>
                  <a:ext cx="176"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3" name="Line 87"/>
                <p:cNvSpPr>
                  <a:spLocks noChangeAspect="1" noChangeShapeType="1"/>
                </p:cNvSpPr>
                <p:nvPr/>
              </p:nvSpPr>
              <p:spPr bwMode="auto">
                <a:xfrm>
                  <a:off x="0" y="264"/>
                  <a:ext cx="176"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4" name="Line 88"/>
                <p:cNvSpPr>
                  <a:spLocks noChangeAspect="1" noChangeShapeType="1"/>
                </p:cNvSpPr>
                <p:nvPr/>
              </p:nvSpPr>
              <p:spPr bwMode="auto">
                <a:xfrm>
                  <a:off x="24" y="440"/>
                  <a:ext cx="0"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5" name="Line 89"/>
                <p:cNvSpPr>
                  <a:spLocks noChangeAspect="1" noChangeShapeType="1"/>
                </p:cNvSpPr>
                <p:nvPr/>
              </p:nvSpPr>
              <p:spPr bwMode="auto">
                <a:xfrm flipV="1">
                  <a:off x="8" y="328"/>
                  <a:ext cx="144" cy="136"/>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6" name="Line 90"/>
                <p:cNvSpPr>
                  <a:spLocks noChangeAspect="1" noChangeShapeType="1"/>
                </p:cNvSpPr>
                <p:nvPr/>
              </p:nvSpPr>
              <p:spPr bwMode="auto">
                <a:xfrm flipH="1" flipV="1">
                  <a:off x="24" y="320"/>
                  <a:ext cx="136" cy="136"/>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7" name="Line 91"/>
                <p:cNvSpPr>
                  <a:spLocks noChangeAspect="1" noChangeShapeType="1"/>
                </p:cNvSpPr>
                <p:nvPr/>
              </p:nvSpPr>
              <p:spPr bwMode="auto">
                <a:xfrm>
                  <a:off x="80" y="0"/>
                  <a:ext cx="0" cy="88"/>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14428" name="Picture 4"/>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0" y="363"/>
                <a:ext cx="73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429" name="Rectangle 93"/>
            <p:cNvSpPr>
              <a:spLocks noChangeAspect="1" noChangeArrowheads="1"/>
            </p:cNvSpPr>
            <p:nvPr/>
          </p:nvSpPr>
          <p:spPr bwMode="auto">
            <a:xfrm>
              <a:off x="1029" y="803"/>
              <a:ext cx="539" cy="216"/>
            </a:xfrm>
            <a:prstGeom prst="rect">
              <a:avLst/>
            </a:prstGeom>
            <a:gradFill rotWithShape="1">
              <a:gsLst>
                <a:gs pos="0">
                  <a:srgbClr val="FF66CC">
                    <a:alpha val="42999"/>
                  </a:srgbClr>
                </a:gs>
                <a:gs pos="100000">
                  <a:srgbClr val="62A3CF">
                    <a:alpha val="73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ea typeface="黑体" panose="02010609060101010101" pitchFamily="49" charset="-122"/>
                </a:rPr>
                <a:t>Outdoor</a:t>
              </a:r>
            </a:p>
          </p:txBody>
        </p:sp>
      </p:grpSp>
      <p:grpSp>
        <p:nvGrpSpPr>
          <p:cNvPr id="14430" name="Group 94"/>
          <p:cNvGrpSpPr>
            <a:grpSpLocks noChangeAspect="1"/>
          </p:cNvGrpSpPr>
          <p:nvPr/>
        </p:nvGrpSpPr>
        <p:grpSpPr bwMode="auto">
          <a:xfrm>
            <a:off x="5519737" y="3838576"/>
            <a:ext cx="2252663" cy="1359694"/>
            <a:chOff x="0" y="0"/>
            <a:chExt cx="1892" cy="1142"/>
          </a:xfrm>
        </p:grpSpPr>
        <p:grpSp>
          <p:nvGrpSpPr>
            <p:cNvPr id="14431" name="Group 95"/>
            <p:cNvGrpSpPr>
              <a:grpSpLocks noChangeAspect="1"/>
            </p:cNvGrpSpPr>
            <p:nvPr/>
          </p:nvGrpSpPr>
          <p:grpSpPr bwMode="auto">
            <a:xfrm rot="-8461085">
              <a:off x="646" y="23"/>
              <a:ext cx="552" cy="816"/>
              <a:chOff x="0" y="0"/>
              <a:chExt cx="665" cy="1092"/>
            </a:xfrm>
          </p:grpSpPr>
          <p:sp>
            <p:nvSpPr>
              <p:cNvPr id="14432" name="Arc 96"/>
              <p:cNvSpPr>
                <a:spLocks noChangeAspect="1"/>
              </p:cNvSpPr>
              <p:nvPr/>
            </p:nvSpPr>
            <p:spPr bwMode="auto">
              <a:xfrm>
                <a:off x="57" y="360"/>
                <a:ext cx="152" cy="361"/>
              </a:xfrm>
              <a:custGeom>
                <a:avLst/>
                <a:gdLst>
                  <a:gd name="T0" fmla="*/ 0 w 21600"/>
                  <a:gd name="T1" fmla="*/ 0 h 33688"/>
                  <a:gd name="T2" fmla="*/ 0 w 21600"/>
                  <a:gd name="T3" fmla="*/ 0 h 33688"/>
                  <a:gd name="T4" fmla="*/ 0 w 21600"/>
                  <a:gd name="T5" fmla="*/ 0 h 33688"/>
                  <a:gd name="T6" fmla="*/ 0 60000 65536"/>
                  <a:gd name="T7" fmla="*/ 0 60000 65536"/>
                  <a:gd name="T8" fmla="*/ 0 60000 65536"/>
                  <a:gd name="T9" fmla="*/ 0 w 21600"/>
                  <a:gd name="T10" fmla="*/ 0 h 33688"/>
                  <a:gd name="T11" fmla="*/ 21600 w 21600"/>
                  <a:gd name="T12" fmla="*/ 33688 h 33688"/>
                </a:gdLst>
                <a:ahLst/>
                <a:cxnLst>
                  <a:cxn ang="T6">
                    <a:pos x="T0" y="T1"/>
                  </a:cxn>
                  <a:cxn ang="T7">
                    <a:pos x="T2" y="T3"/>
                  </a:cxn>
                  <a:cxn ang="T8">
                    <a:pos x="T4" y="T5"/>
                  </a:cxn>
                </a:cxnLst>
                <a:rect l="T9" t="T10" r="T11" b="T12"/>
                <a:pathLst>
                  <a:path w="21600" h="33688" fill="none" extrusionOk="0">
                    <a:moveTo>
                      <a:pt x="13108" y="-1"/>
                    </a:moveTo>
                    <a:cubicBezTo>
                      <a:pt x="18459" y="4086"/>
                      <a:pt x="21600" y="10434"/>
                      <a:pt x="21600" y="17168"/>
                    </a:cubicBezTo>
                    <a:cubicBezTo>
                      <a:pt x="21600" y="23538"/>
                      <a:pt x="18788" y="29583"/>
                      <a:pt x="13915" y="33687"/>
                    </a:cubicBezTo>
                  </a:path>
                  <a:path w="21600" h="33688" stroke="0" extrusionOk="0">
                    <a:moveTo>
                      <a:pt x="13108" y="-1"/>
                    </a:moveTo>
                    <a:cubicBezTo>
                      <a:pt x="18459" y="4086"/>
                      <a:pt x="21600" y="10434"/>
                      <a:pt x="21600" y="17168"/>
                    </a:cubicBezTo>
                    <a:cubicBezTo>
                      <a:pt x="21600" y="23538"/>
                      <a:pt x="18788" y="29583"/>
                      <a:pt x="13915" y="33687"/>
                    </a:cubicBezTo>
                    <a:lnTo>
                      <a:pt x="0" y="17168"/>
                    </a:lnTo>
                    <a:close/>
                  </a:path>
                </a:pathLst>
              </a:custGeom>
              <a:noFill/>
              <a:ln w="25400" cmpd="sng">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33" name="Arc 97"/>
              <p:cNvSpPr>
                <a:spLocks noChangeAspect="1"/>
              </p:cNvSpPr>
              <p:nvPr/>
            </p:nvSpPr>
            <p:spPr bwMode="auto">
              <a:xfrm>
                <a:off x="0" y="259"/>
                <a:ext cx="361" cy="599"/>
              </a:xfrm>
              <a:custGeom>
                <a:avLst/>
                <a:gdLst>
                  <a:gd name="T0" fmla="*/ 0 w 21600"/>
                  <a:gd name="T1" fmla="*/ 0 h 27205"/>
                  <a:gd name="T2" fmla="*/ 0 w 21600"/>
                  <a:gd name="T3" fmla="*/ 0 h 27205"/>
                  <a:gd name="T4" fmla="*/ 0 w 21600"/>
                  <a:gd name="T5" fmla="*/ 0 h 27205"/>
                  <a:gd name="T6" fmla="*/ 0 60000 65536"/>
                  <a:gd name="T7" fmla="*/ 0 60000 65536"/>
                  <a:gd name="T8" fmla="*/ 0 60000 65536"/>
                  <a:gd name="T9" fmla="*/ 0 w 21600"/>
                  <a:gd name="T10" fmla="*/ 0 h 27205"/>
                  <a:gd name="T11" fmla="*/ 21600 w 21600"/>
                  <a:gd name="T12" fmla="*/ 27205 h 27205"/>
                </a:gdLst>
                <a:ahLst/>
                <a:cxnLst>
                  <a:cxn ang="T6">
                    <a:pos x="T0" y="T1"/>
                  </a:cxn>
                  <a:cxn ang="T7">
                    <a:pos x="T2" y="T3"/>
                  </a:cxn>
                  <a:cxn ang="T8">
                    <a:pos x="T4" y="T5"/>
                  </a:cxn>
                </a:cxnLst>
                <a:rect l="T9" t="T10" r="T11" b="T12"/>
                <a:pathLst>
                  <a:path w="21600" h="27205" fill="none" extrusionOk="0">
                    <a:moveTo>
                      <a:pt x="17476" y="-1"/>
                    </a:moveTo>
                    <a:cubicBezTo>
                      <a:pt x="20156" y="3689"/>
                      <a:pt x="21600" y="8133"/>
                      <a:pt x="21600" y="12694"/>
                    </a:cubicBezTo>
                    <a:cubicBezTo>
                      <a:pt x="21600" y="18058"/>
                      <a:pt x="19603" y="23231"/>
                      <a:pt x="15999" y="27204"/>
                    </a:cubicBezTo>
                  </a:path>
                  <a:path w="21600" h="27205" stroke="0" extrusionOk="0">
                    <a:moveTo>
                      <a:pt x="17476" y="-1"/>
                    </a:moveTo>
                    <a:cubicBezTo>
                      <a:pt x="20156" y="3689"/>
                      <a:pt x="21600" y="8133"/>
                      <a:pt x="21600" y="12694"/>
                    </a:cubicBezTo>
                    <a:cubicBezTo>
                      <a:pt x="21600" y="18058"/>
                      <a:pt x="19603" y="23231"/>
                      <a:pt x="15999" y="27204"/>
                    </a:cubicBezTo>
                    <a:lnTo>
                      <a:pt x="0" y="12694"/>
                    </a:lnTo>
                    <a:close/>
                  </a:path>
                </a:pathLst>
              </a:custGeom>
              <a:noFill/>
              <a:ln w="25400" cmpd="sng">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34" name="Arc 98"/>
              <p:cNvSpPr>
                <a:spLocks noChangeAspect="1"/>
              </p:cNvSpPr>
              <p:nvPr/>
            </p:nvSpPr>
            <p:spPr bwMode="auto">
              <a:xfrm>
                <a:off x="25" y="122"/>
                <a:ext cx="488" cy="854"/>
              </a:xfrm>
              <a:custGeom>
                <a:avLst/>
                <a:gdLst>
                  <a:gd name="T0" fmla="*/ 0 w 21600"/>
                  <a:gd name="T1" fmla="*/ 0 h 27301"/>
                  <a:gd name="T2" fmla="*/ 0 w 21600"/>
                  <a:gd name="T3" fmla="*/ 0 h 27301"/>
                  <a:gd name="T4" fmla="*/ 0 w 21600"/>
                  <a:gd name="T5" fmla="*/ 0 h 27301"/>
                  <a:gd name="T6" fmla="*/ 0 60000 65536"/>
                  <a:gd name="T7" fmla="*/ 0 60000 65536"/>
                  <a:gd name="T8" fmla="*/ 0 60000 65536"/>
                  <a:gd name="T9" fmla="*/ 0 w 21600"/>
                  <a:gd name="T10" fmla="*/ 0 h 27301"/>
                  <a:gd name="T11" fmla="*/ 21600 w 21600"/>
                  <a:gd name="T12" fmla="*/ 27301 h 27301"/>
                </a:gdLst>
                <a:ahLst/>
                <a:cxnLst>
                  <a:cxn ang="T6">
                    <a:pos x="T0" y="T1"/>
                  </a:cxn>
                  <a:cxn ang="T7">
                    <a:pos x="T2" y="T3"/>
                  </a:cxn>
                  <a:cxn ang="T8">
                    <a:pos x="T4" y="T5"/>
                  </a:cxn>
                </a:cxnLst>
                <a:rect l="T9" t="T10" r="T11" b="T12"/>
                <a:pathLst>
                  <a:path w="21600" h="27301" fill="none" extrusionOk="0">
                    <a:moveTo>
                      <a:pt x="16813" y="-1"/>
                    </a:moveTo>
                    <a:cubicBezTo>
                      <a:pt x="19910" y="3840"/>
                      <a:pt x="21600" y="8625"/>
                      <a:pt x="21600" y="13560"/>
                    </a:cubicBezTo>
                    <a:cubicBezTo>
                      <a:pt x="21600" y="18574"/>
                      <a:pt x="19855" y="23432"/>
                      <a:pt x="16665" y="27300"/>
                    </a:cubicBezTo>
                  </a:path>
                  <a:path w="21600" h="27301" stroke="0" extrusionOk="0">
                    <a:moveTo>
                      <a:pt x="16813" y="-1"/>
                    </a:moveTo>
                    <a:cubicBezTo>
                      <a:pt x="19910" y="3840"/>
                      <a:pt x="21600" y="8625"/>
                      <a:pt x="21600" y="13560"/>
                    </a:cubicBezTo>
                    <a:cubicBezTo>
                      <a:pt x="21600" y="18574"/>
                      <a:pt x="19855" y="23432"/>
                      <a:pt x="16665" y="27300"/>
                    </a:cubicBezTo>
                    <a:lnTo>
                      <a:pt x="0" y="13560"/>
                    </a:lnTo>
                    <a:close/>
                  </a:path>
                </a:pathLst>
              </a:custGeom>
              <a:noFill/>
              <a:ln w="25400" cmpd="sng">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35" name="Arc 99"/>
              <p:cNvSpPr>
                <a:spLocks noChangeAspect="1"/>
              </p:cNvSpPr>
              <p:nvPr/>
            </p:nvSpPr>
            <p:spPr bwMode="auto">
              <a:xfrm>
                <a:off x="36" y="0"/>
                <a:ext cx="629" cy="1092"/>
              </a:xfrm>
              <a:custGeom>
                <a:avLst/>
                <a:gdLst>
                  <a:gd name="T0" fmla="*/ 0 w 21600"/>
                  <a:gd name="T1" fmla="*/ 0 h 27309"/>
                  <a:gd name="T2" fmla="*/ 0 w 21600"/>
                  <a:gd name="T3" fmla="*/ 0 h 27309"/>
                  <a:gd name="T4" fmla="*/ 0 w 21600"/>
                  <a:gd name="T5" fmla="*/ 0 h 27309"/>
                  <a:gd name="T6" fmla="*/ 0 60000 65536"/>
                  <a:gd name="T7" fmla="*/ 0 60000 65536"/>
                  <a:gd name="T8" fmla="*/ 0 60000 65536"/>
                  <a:gd name="T9" fmla="*/ 0 w 21600"/>
                  <a:gd name="T10" fmla="*/ 0 h 27309"/>
                  <a:gd name="T11" fmla="*/ 21600 w 21600"/>
                  <a:gd name="T12" fmla="*/ 27309 h 27309"/>
                </a:gdLst>
                <a:ahLst/>
                <a:cxnLst>
                  <a:cxn ang="T6">
                    <a:pos x="T0" y="T1"/>
                  </a:cxn>
                  <a:cxn ang="T7">
                    <a:pos x="T2" y="T3"/>
                  </a:cxn>
                  <a:cxn ang="T8">
                    <a:pos x="T4" y="T5"/>
                  </a:cxn>
                </a:cxnLst>
                <a:rect l="T9" t="T10" r="T11" b="T12"/>
                <a:pathLst>
                  <a:path w="21600" h="27309" fill="none" extrusionOk="0">
                    <a:moveTo>
                      <a:pt x="16647" y="-1"/>
                    </a:moveTo>
                    <a:cubicBezTo>
                      <a:pt x="19848" y="3871"/>
                      <a:pt x="21600" y="8738"/>
                      <a:pt x="21600" y="13763"/>
                    </a:cubicBezTo>
                    <a:cubicBezTo>
                      <a:pt x="21600" y="18690"/>
                      <a:pt x="19915" y="23470"/>
                      <a:pt x="16824" y="27308"/>
                    </a:cubicBezTo>
                  </a:path>
                  <a:path w="21600" h="27309" stroke="0" extrusionOk="0">
                    <a:moveTo>
                      <a:pt x="16647" y="-1"/>
                    </a:moveTo>
                    <a:cubicBezTo>
                      <a:pt x="19848" y="3871"/>
                      <a:pt x="21600" y="8738"/>
                      <a:pt x="21600" y="13763"/>
                    </a:cubicBezTo>
                    <a:cubicBezTo>
                      <a:pt x="21600" y="18690"/>
                      <a:pt x="19915" y="23470"/>
                      <a:pt x="16824" y="27308"/>
                    </a:cubicBezTo>
                    <a:lnTo>
                      <a:pt x="0" y="13763"/>
                    </a:lnTo>
                    <a:close/>
                  </a:path>
                </a:pathLst>
              </a:custGeom>
              <a:noFill/>
              <a:ln w="25400" cmpd="sng">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4436" name="Oval 100"/>
            <p:cNvSpPr>
              <a:spLocks noChangeAspect="1" noChangeArrowheads="1"/>
            </p:cNvSpPr>
            <p:nvPr/>
          </p:nvSpPr>
          <p:spPr bwMode="auto">
            <a:xfrm rot="9140952">
              <a:off x="480" y="466"/>
              <a:ext cx="1230" cy="509"/>
            </a:xfrm>
            <a:prstGeom prst="ellipse">
              <a:avLst/>
            </a:prstGeom>
            <a:noFill/>
            <a:ln w="19050" cmpd="sng">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4437" name="Picture 101" descr="gas"/>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43" y="590"/>
              <a:ext cx="1339"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38" name="Picture 2"/>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1423" y="238"/>
              <a:ext cx="439"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39" name="Picture 10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058" y="240"/>
              <a:ext cx="259"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440" name="Group 104"/>
            <p:cNvGrpSpPr>
              <a:grpSpLocks noChangeAspect="1"/>
            </p:cNvGrpSpPr>
            <p:nvPr/>
          </p:nvGrpSpPr>
          <p:grpSpPr bwMode="auto">
            <a:xfrm>
              <a:off x="959" y="526"/>
              <a:ext cx="311" cy="180"/>
              <a:chOff x="0" y="0"/>
              <a:chExt cx="805" cy="714"/>
            </a:xfrm>
          </p:grpSpPr>
          <p:pic>
            <p:nvPicPr>
              <p:cNvPr id="14441" name="Picture 105" descr="SMMC64_1"/>
              <p:cNvPicPr>
                <a:picLocks noChangeAspect="1" noChangeArrowheads="1"/>
              </p:cNvPicPr>
              <p:nvPr/>
            </p:nvPicPr>
            <p:blipFill>
              <a:blip r:embed="rId35" cstate="print">
                <a:lum bright="6000"/>
                <a:extLst>
                  <a:ext uri="{28A0092B-C50C-407E-A947-70E740481C1C}">
                    <a14:useLocalDpi xmlns:a14="http://schemas.microsoft.com/office/drawing/2010/main" val="0"/>
                  </a:ext>
                </a:extLst>
              </a:blip>
              <a:srcRect/>
              <a:stretch>
                <a:fillRect/>
              </a:stretch>
            </p:blipFill>
            <p:spPr bwMode="auto">
              <a:xfrm>
                <a:off x="0" y="0"/>
                <a:ext cx="805"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42" name="Text Box 106"/>
              <p:cNvSpPr txBox="1">
                <a:spLocks noChangeAspect="1" noChangeArrowheads="1"/>
              </p:cNvSpPr>
              <p:nvPr/>
            </p:nvSpPr>
            <p:spPr bwMode="auto">
              <a:xfrm>
                <a:off x="160" y="99"/>
                <a:ext cx="492"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600">
                    <a:solidFill>
                      <a:srgbClr val="000000"/>
                    </a:solidFill>
                    <a:ea typeface="HG丸ｺﾞｼｯｸM-PRO" pitchFamily="1" charset="-128"/>
                  </a:rPr>
                  <a:t>SD</a:t>
                </a:r>
              </a:p>
              <a:p>
                <a:r>
                  <a:rPr lang="en-US" altLang="zh-CN" sz="600">
                    <a:solidFill>
                      <a:srgbClr val="000000"/>
                    </a:solidFill>
                    <a:ea typeface="HG丸ｺﾞｼｯｸM-PRO" pitchFamily="1" charset="-128"/>
                  </a:rPr>
                  <a:t>MMC</a:t>
                </a:r>
              </a:p>
            </p:txBody>
          </p:sp>
        </p:grpSp>
        <p:sp>
          <p:nvSpPr>
            <p:cNvPr id="14443" name="Text Box 107"/>
            <p:cNvSpPr txBox="1">
              <a:spLocks noChangeAspect="1" noChangeArrowheads="1"/>
            </p:cNvSpPr>
            <p:nvPr/>
          </p:nvSpPr>
          <p:spPr bwMode="auto">
            <a:xfrm>
              <a:off x="844" y="84"/>
              <a:ext cx="775"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900">
                  <a:ea typeface="HG丸ｺﾞｼｯｸM-PRO" pitchFamily="1" charset="-128"/>
                </a:rPr>
                <a:t>E-Tower</a:t>
              </a:r>
            </a:p>
          </p:txBody>
        </p:sp>
        <p:grpSp>
          <p:nvGrpSpPr>
            <p:cNvPr id="14444" name="Group 108"/>
            <p:cNvGrpSpPr>
              <a:grpSpLocks noChangeAspect="1"/>
            </p:cNvGrpSpPr>
            <p:nvPr/>
          </p:nvGrpSpPr>
          <p:grpSpPr bwMode="auto">
            <a:xfrm>
              <a:off x="314" y="106"/>
              <a:ext cx="381" cy="349"/>
              <a:chOff x="0" y="-20"/>
              <a:chExt cx="717" cy="771"/>
            </a:xfrm>
          </p:grpSpPr>
          <p:grpSp>
            <p:nvGrpSpPr>
              <p:cNvPr id="14445" name="Group 109"/>
              <p:cNvGrpSpPr>
                <a:grpSpLocks noChangeAspect="1"/>
              </p:cNvGrpSpPr>
              <p:nvPr/>
            </p:nvGrpSpPr>
            <p:grpSpPr bwMode="auto">
              <a:xfrm>
                <a:off x="34" y="326"/>
                <a:ext cx="483" cy="239"/>
                <a:chOff x="0" y="0"/>
                <a:chExt cx="1239" cy="1083"/>
              </a:xfrm>
            </p:grpSpPr>
            <p:grpSp>
              <p:nvGrpSpPr>
                <p:cNvPr id="14446" name="Group 110"/>
                <p:cNvGrpSpPr>
                  <a:grpSpLocks noChangeAspect="1"/>
                </p:cNvGrpSpPr>
                <p:nvPr/>
              </p:nvGrpSpPr>
              <p:grpSpPr bwMode="auto">
                <a:xfrm>
                  <a:off x="0" y="1"/>
                  <a:ext cx="638" cy="469"/>
                  <a:chOff x="0" y="0"/>
                  <a:chExt cx="638" cy="469"/>
                </a:xfrm>
              </p:grpSpPr>
              <p:sp>
                <p:nvSpPr>
                  <p:cNvPr id="14447" name="Freeform 111"/>
                  <p:cNvSpPr>
                    <a:spLocks noChangeAspect="1" noChangeArrowheads="1"/>
                  </p:cNvSpPr>
                  <p:nvPr/>
                </p:nvSpPr>
                <p:spPr bwMode="auto">
                  <a:xfrm>
                    <a:off x="0" y="0"/>
                    <a:ext cx="638" cy="469"/>
                  </a:xfrm>
                  <a:custGeom>
                    <a:avLst/>
                    <a:gdLst>
                      <a:gd name="T0" fmla="*/ 9 w 1278"/>
                      <a:gd name="T1" fmla="*/ 0 h 940"/>
                      <a:gd name="T2" fmla="*/ 8 w 1278"/>
                      <a:gd name="T3" fmla="*/ 0 h 940"/>
                      <a:gd name="T4" fmla="*/ 8 w 1278"/>
                      <a:gd name="T5" fmla="*/ 0 h 940"/>
                      <a:gd name="T6" fmla="*/ 7 w 1278"/>
                      <a:gd name="T7" fmla="*/ 0 h 940"/>
                      <a:gd name="T8" fmla="*/ 6 w 1278"/>
                      <a:gd name="T9" fmla="*/ 0 h 940"/>
                      <a:gd name="T10" fmla="*/ 6 w 1278"/>
                      <a:gd name="T11" fmla="*/ 0 h 940"/>
                      <a:gd name="T12" fmla="*/ 5 w 1278"/>
                      <a:gd name="T13" fmla="*/ 0 h 940"/>
                      <a:gd name="T14" fmla="*/ 4 w 1278"/>
                      <a:gd name="T15" fmla="*/ 0 h 940"/>
                      <a:gd name="T16" fmla="*/ 3 w 1278"/>
                      <a:gd name="T17" fmla="*/ 0 h 940"/>
                      <a:gd name="T18" fmla="*/ 3 w 1278"/>
                      <a:gd name="T19" fmla="*/ 0 h 940"/>
                      <a:gd name="T20" fmla="*/ 2 w 1278"/>
                      <a:gd name="T21" fmla="*/ 0 h 940"/>
                      <a:gd name="T22" fmla="*/ 1 w 1278"/>
                      <a:gd name="T23" fmla="*/ 1 h 940"/>
                      <a:gd name="T24" fmla="*/ 0 w 1278"/>
                      <a:gd name="T25" fmla="*/ 1 h 940"/>
                      <a:gd name="T26" fmla="*/ 0 w 1278"/>
                      <a:gd name="T27" fmla="*/ 2 h 940"/>
                      <a:gd name="T28" fmla="*/ 0 w 1278"/>
                      <a:gd name="T29" fmla="*/ 2 h 940"/>
                      <a:gd name="T30" fmla="*/ 0 w 1278"/>
                      <a:gd name="T31" fmla="*/ 3 h 940"/>
                      <a:gd name="T32" fmla="*/ 0 w 1278"/>
                      <a:gd name="T33" fmla="*/ 3 h 940"/>
                      <a:gd name="T34" fmla="*/ 0 w 1278"/>
                      <a:gd name="T35" fmla="*/ 4 h 940"/>
                      <a:gd name="T36" fmla="*/ 0 w 1278"/>
                      <a:gd name="T37" fmla="*/ 4 h 940"/>
                      <a:gd name="T38" fmla="*/ 0 w 1278"/>
                      <a:gd name="T39" fmla="*/ 5 h 940"/>
                      <a:gd name="T40" fmla="*/ 0 w 1278"/>
                      <a:gd name="T41" fmla="*/ 5 h 940"/>
                      <a:gd name="T42" fmla="*/ 1 w 1278"/>
                      <a:gd name="T43" fmla="*/ 6 h 940"/>
                      <a:gd name="T44" fmla="*/ 3 w 1278"/>
                      <a:gd name="T45" fmla="*/ 6 h 940"/>
                      <a:gd name="T46" fmla="*/ 2 w 1278"/>
                      <a:gd name="T47" fmla="*/ 5 h 940"/>
                      <a:gd name="T48" fmla="*/ 1 w 1278"/>
                      <a:gd name="T49" fmla="*/ 4 h 940"/>
                      <a:gd name="T50" fmla="*/ 1 w 1278"/>
                      <a:gd name="T51" fmla="*/ 4 h 940"/>
                      <a:gd name="T52" fmla="*/ 1 w 1278"/>
                      <a:gd name="T53" fmla="*/ 4 h 940"/>
                      <a:gd name="T54" fmla="*/ 1 w 1278"/>
                      <a:gd name="T55" fmla="*/ 3 h 940"/>
                      <a:gd name="T56" fmla="*/ 1 w 1278"/>
                      <a:gd name="T57" fmla="*/ 3 h 940"/>
                      <a:gd name="T58" fmla="*/ 2 w 1278"/>
                      <a:gd name="T59" fmla="*/ 2 h 940"/>
                      <a:gd name="T60" fmla="*/ 2 w 1278"/>
                      <a:gd name="T61" fmla="*/ 2 h 940"/>
                      <a:gd name="T62" fmla="*/ 3 w 1278"/>
                      <a:gd name="T63" fmla="*/ 1 h 940"/>
                      <a:gd name="T64" fmla="*/ 3 w 1278"/>
                      <a:gd name="T65" fmla="*/ 1 h 940"/>
                      <a:gd name="T66" fmla="*/ 4 w 1278"/>
                      <a:gd name="T67" fmla="*/ 1 h 940"/>
                      <a:gd name="T68" fmla="*/ 4 w 1278"/>
                      <a:gd name="T69" fmla="*/ 1 h 940"/>
                      <a:gd name="T70" fmla="*/ 5 w 1278"/>
                      <a:gd name="T71" fmla="*/ 1 h 940"/>
                      <a:gd name="T72" fmla="*/ 5 w 1278"/>
                      <a:gd name="T73" fmla="*/ 1 h 940"/>
                      <a:gd name="T74" fmla="*/ 6 w 1278"/>
                      <a:gd name="T75" fmla="*/ 1 h 940"/>
                      <a:gd name="T76" fmla="*/ 7 w 1278"/>
                      <a:gd name="T77" fmla="*/ 1 h 940"/>
                      <a:gd name="T78" fmla="*/ 7 w 1278"/>
                      <a:gd name="T79" fmla="*/ 1 h 940"/>
                      <a:gd name="T80" fmla="*/ 8 w 1278"/>
                      <a:gd name="T81" fmla="*/ 1 h 940"/>
                      <a:gd name="T82" fmla="*/ 9 w 1278"/>
                      <a:gd name="T83" fmla="*/ 1 h 94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78"/>
                      <a:gd name="T127" fmla="*/ 0 h 940"/>
                      <a:gd name="T128" fmla="*/ 1278 w 1278"/>
                      <a:gd name="T129" fmla="*/ 940 h 94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78" h="940">
                        <a:moveTo>
                          <a:pt x="1278" y="171"/>
                        </a:moveTo>
                        <a:lnTo>
                          <a:pt x="1210" y="120"/>
                        </a:lnTo>
                        <a:lnTo>
                          <a:pt x="1163" y="95"/>
                        </a:lnTo>
                        <a:lnTo>
                          <a:pt x="1132" y="82"/>
                        </a:lnTo>
                        <a:lnTo>
                          <a:pt x="1096" y="68"/>
                        </a:lnTo>
                        <a:lnTo>
                          <a:pt x="1063" y="54"/>
                        </a:lnTo>
                        <a:lnTo>
                          <a:pt x="1022" y="40"/>
                        </a:lnTo>
                        <a:lnTo>
                          <a:pt x="977" y="29"/>
                        </a:lnTo>
                        <a:lnTo>
                          <a:pt x="924" y="18"/>
                        </a:lnTo>
                        <a:lnTo>
                          <a:pt x="874" y="9"/>
                        </a:lnTo>
                        <a:lnTo>
                          <a:pt x="840" y="3"/>
                        </a:lnTo>
                        <a:lnTo>
                          <a:pt x="798" y="0"/>
                        </a:lnTo>
                        <a:lnTo>
                          <a:pt x="761" y="1"/>
                        </a:lnTo>
                        <a:lnTo>
                          <a:pt x="710" y="1"/>
                        </a:lnTo>
                        <a:lnTo>
                          <a:pt x="655" y="3"/>
                        </a:lnTo>
                        <a:lnTo>
                          <a:pt x="612" y="7"/>
                        </a:lnTo>
                        <a:lnTo>
                          <a:pt x="563" y="12"/>
                        </a:lnTo>
                        <a:lnTo>
                          <a:pt x="507" y="21"/>
                        </a:lnTo>
                        <a:lnTo>
                          <a:pt x="452" y="35"/>
                        </a:lnTo>
                        <a:lnTo>
                          <a:pt x="396" y="50"/>
                        </a:lnTo>
                        <a:lnTo>
                          <a:pt x="332" y="75"/>
                        </a:lnTo>
                        <a:lnTo>
                          <a:pt x="270" y="102"/>
                        </a:lnTo>
                        <a:lnTo>
                          <a:pt x="211" y="134"/>
                        </a:lnTo>
                        <a:lnTo>
                          <a:pt x="163" y="170"/>
                        </a:lnTo>
                        <a:lnTo>
                          <a:pt x="117" y="212"/>
                        </a:lnTo>
                        <a:lnTo>
                          <a:pt x="82" y="250"/>
                        </a:lnTo>
                        <a:lnTo>
                          <a:pt x="55" y="286"/>
                        </a:lnTo>
                        <a:lnTo>
                          <a:pt x="33" y="326"/>
                        </a:lnTo>
                        <a:lnTo>
                          <a:pt x="21" y="353"/>
                        </a:lnTo>
                        <a:lnTo>
                          <a:pt x="13" y="380"/>
                        </a:lnTo>
                        <a:lnTo>
                          <a:pt x="4" y="418"/>
                        </a:lnTo>
                        <a:lnTo>
                          <a:pt x="0" y="451"/>
                        </a:lnTo>
                        <a:lnTo>
                          <a:pt x="0" y="481"/>
                        </a:lnTo>
                        <a:lnTo>
                          <a:pt x="2" y="506"/>
                        </a:lnTo>
                        <a:lnTo>
                          <a:pt x="4" y="535"/>
                        </a:lnTo>
                        <a:lnTo>
                          <a:pt x="7" y="567"/>
                        </a:lnTo>
                        <a:lnTo>
                          <a:pt x="14" y="594"/>
                        </a:lnTo>
                        <a:lnTo>
                          <a:pt x="18" y="613"/>
                        </a:lnTo>
                        <a:lnTo>
                          <a:pt x="23" y="631"/>
                        </a:lnTo>
                        <a:lnTo>
                          <a:pt x="34" y="659"/>
                        </a:lnTo>
                        <a:lnTo>
                          <a:pt x="52" y="689"/>
                        </a:lnTo>
                        <a:lnTo>
                          <a:pt x="84" y="739"/>
                        </a:lnTo>
                        <a:lnTo>
                          <a:pt x="112" y="772"/>
                        </a:lnTo>
                        <a:lnTo>
                          <a:pt x="192" y="848"/>
                        </a:lnTo>
                        <a:lnTo>
                          <a:pt x="303" y="940"/>
                        </a:lnTo>
                        <a:lnTo>
                          <a:pt x="511" y="835"/>
                        </a:lnTo>
                        <a:lnTo>
                          <a:pt x="287" y="673"/>
                        </a:lnTo>
                        <a:lnTo>
                          <a:pt x="270" y="653"/>
                        </a:lnTo>
                        <a:lnTo>
                          <a:pt x="259" y="639"/>
                        </a:lnTo>
                        <a:lnTo>
                          <a:pt x="244" y="618"/>
                        </a:lnTo>
                        <a:lnTo>
                          <a:pt x="231" y="596"/>
                        </a:lnTo>
                        <a:lnTo>
                          <a:pt x="221" y="570"/>
                        </a:lnTo>
                        <a:lnTo>
                          <a:pt x="216" y="546"/>
                        </a:lnTo>
                        <a:lnTo>
                          <a:pt x="210" y="516"/>
                        </a:lnTo>
                        <a:lnTo>
                          <a:pt x="210" y="490"/>
                        </a:lnTo>
                        <a:lnTo>
                          <a:pt x="216" y="451"/>
                        </a:lnTo>
                        <a:lnTo>
                          <a:pt x="221" y="421"/>
                        </a:lnTo>
                        <a:lnTo>
                          <a:pt x="230" y="401"/>
                        </a:lnTo>
                        <a:lnTo>
                          <a:pt x="243" y="373"/>
                        </a:lnTo>
                        <a:lnTo>
                          <a:pt x="263" y="345"/>
                        </a:lnTo>
                        <a:lnTo>
                          <a:pt x="292" y="312"/>
                        </a:lnTo>
                        <a:lnTo>
                          <a:pt x="332" y="282"/>
                        </a:lnTo>
                        <a:lnTo>
                          <a:pt x="387" y="254"/>
                        </a:lnTo>
                        <a:lnTo>
                          <a:pt x="428" y="239"/>
                        </a:lnTo>
                        <a:lnTo>
                          <a:pt x="472" y="222"/>
                        </a:lnTo>
                        <a:lnTo>
                          <a:pt x="511" y="212"/>
                        </a:lnTo>
                        <a:lnTo>
                          <a:pt x="536" y="208"/>
                        </a:lnTo>
                        <a:lnTo>
                          <a:pt x="568" y="199"/>
                        </a:lnTo>
                        <a:lnTo>
                          <a:pt x="595" y="194"/>
                        </a:lnTo>
                        <a:lnTo>
                          <a:pt x="639" y="190"/>
                        </a:lnTo>
                        <a:lnTo>
                          <a:pt x="666" y="189"/>
                        </a:lnTo>
                        <a:lnTo>
                          <a:pt x="699" y="184"/>
                        </a:lnTo>
                        <a:lnTo>
                          <a:pt x="732" y="186"/>
                        </a:lnTo>
                        <a:lnTo>
                          <a:pt x="755" y="186"/>
                        </a:lnTo>
                        <a:lnTo>
                          <a:pt x="812" y="190"/>
                        </a:lnTo>
                        <a:lnTo>
                          <a:pt x="869" y="197"/>
                        </a:lnTo>
                        <a:lnTo>
                          <a:pt x="910" y="205"/>
                        </a:lnTo>
                        <a:lnTo>
                          <a:pt x="938" y="213"/>
                        </a:lnTo>
                        <a:lnTo>
                          <a:pt x="970" y="223"/>
                        </a:lnTo>
                        <a:lnTo>
                          <a:pt x="1002" y="234"/>
                        </a:lnTo>
                        <a:lnTo>
                          <a:pt x="1024" y="243"/>
                        </a:lnTo>
                        <a:lnTo>
                          <a:pt x="1047" y="253"/>
                        </a:lnTo>
                        <a:lnTo>
                          <a:pt x="1082" y="267"/>
                        </a:lnTo>
                        <a:lnTo>
                          <a:pt x="1278" y="171"/>
                        </a:lnTo>
                        <a:close/>
                      </a:path>
                    </a:pathLst>
                  </a:cu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48" name="Freeform 112"/>
                  <p:cNvSpPr>
                    <a:spLocks noChangeAspect="1" noChangeArrowheads="1"/>
                  </p:cNvSpPr>
                  <p:nvPr/>
                </p:nvSpPr>
                <p:spPr bwMode="auto">
                  <a:xfrm>
                    <a:off x="94" y="66"/>
                    <a:ext cx="538" cy="204"/>
                  </a:xfrm>
                  <a:custGeom>
                    <a:avLst/>
                    <a:gdLst>
                      <a:gd name="T0" fmla="*/ 8 w 1077"/>
                      <a:gd name="T1" fmla="*/ 0 h 410"/>
                      <a:gd name="T2" fmla="*/ 6 w 1077"/>
                      <a:gd name="T3" fmla="*/ 1 h 410"/>
                      <a:gd name="T4" fmla="*/ 6 w 1077"/>
                      <a:gd name="T5" fmla="*/ 0 h 410"/>
                      <a:gd name="T6" fmla="*/ 5 w 1077"/>
                      <a:gd name="T7" fmla="*/ 0 h 410"/>
                      <a:gd name="T8" fmla="*/ 5 w 1077"/>
                      <a:gd name="T9" fmla="*/ 0 h 410"/>
                      <a:gd name="T10" fmla="*/ 4 w 1077"/>
                      <a:gd name="T11" fmla="*/ 0 h 410"/>
                      <a:gd name="T12" fmla="*/ 4 w 1077"/>
                      <a:gd name="T13" fmla="*/ 0 h 410"/>
                      <a:gd name="T14" fmla="*/ 3 w 1077"/>
                      <a:gd name="T15" fmla="*/ 0 h 410"/>
                      <a:gd name="T16" fmla="*/ 2 w 1077"/>
                      <a:gd name="T17" fmla="*/ 0 h 410"/>
                      <a:gd name="T18" fmla="*/ 2 w 1077"/>
                      <a:gd name="T19" fmla="*/ 0 h 410"/>
                      <a:gd name="T20" fmla="*/ 1 w 1077"/>
                      <a:gd name="T21" fmla="*/ 1 h 410"/>
                      <a:gd name="T22" fmla="*/ 1 w 1077"/>
                      <a:gd name="T23" fmla="*/ 1 h 410"/>
                      <a:gd name="T24" fmla="*/ 0 w 1077"/>
                      <a:gd name="T25" fmla="*/ 1 h 410"/>
                      <a:gd name="T26" fmla="*/ 0 w 1077"/>
                      <a:gd name="T27" fmla="*/ 1 h 410"/>
                      <a:gd name="T28" fmla="*/ 0 w 1077"/>
                      <a:gd name="T29" fmla="*/ 2 h 410"/>
                      <a:gd name="T30" fmla="*/ 0 w 1077"/>
                      <a:gd name="T31" fmla="*/ 2 h 410"/>
                      <a:gd name="T32" fmla="*/ 0 w 1077"/>
                      <a:gd name="T33" fmla="*/ 2 h 410"/>
                      <a:gd name="T34" fmla="*/ 0 w 1077"/>
                      <a:gd name="T35" fmla="*/ 3 h 410"/>
                      <a:gd name="T36" fmla="*/ 0 w 1077"/>
                      <a:gd name="T37" fmla="*/ 2 h 410"/>
                      <a:gd name="T38" fmla="*/ 0 w 1077"/>
                      <a:gd name="T39" fmla="*/ 2 h 410"/>
                      <a:gd name="T40" fmla="*/ 0 w 1077"/>
                      <a:gd name="T41" fmla="*/ 2 h 410"/>
                      <a:gd name="T42" fmla="*/ 0 w 1077"/>
                      <a:gd name="T43" fmla="*/ 1 h 410"/>
                      <a:gd name="T44" fmla="*/ 0 w 1077"/>
                      <a:gd name="T45" fmla="*/ 1 h 410"/>
                      <a:gd name="T46" fmla="*/ 0 w 1077"/>
                      <a:gd name="T47" fmla="*/ 0 h 410"/>
                      <a:gd name="T48" fmla="*/ 1 w 1077"/>
                      <a:gd name="T49" fmla="*/ 0 h 410"/>
                      <a:gd name="T50" fmla="*/ 1 w 1077"/>
                      <a:gd name="T51" fmla="*/ 0 h 410"/>
                      <a:gd name="T52" fmla="*/ 1 w 1077"/>
                      <a:gd name="T53" fmla="*/ 0 h 410"/>
                      <a:gd name="T54" fmla="*/ 2 w 1077"/>
                      <a:gd name="T55" fmla="*/ 0 h 410"/>
                      <a:gd name="T56" fmla="*/ 2 w 1077"/>
                      <a:gd name="T57" fmla="*/ 0 h 410"/>
                      <a:gd name="T58" fmla="*/ 3 w 1077"/>
                      <a:gd name="T59" fmla="*/ 0 h 410"/>
                      <a:gd name="T60" fmla="*/ 3 w 1077"/>
                      <a:gd name="T61" fmla="*/ 0 h 410"/>
                      <a:gd name="T62" fmla="*/ 4 w 1077"/>
                      <a:gd name="T63" fmla="*/ 0 h 410"/>
                      <a:gd name="T64" fmla="*/ 4 w 1077"/>
                      <a:gd name="T65" fmla="*/ 0 h 410"/>
                      <a:gd name="T66" fmla="*/ 5 w 1077"/>
                      <a:gd name="T67" fmla="*/ 0 h 410"/>
                      <a:gd name="T68" fmla="*/ 5 w 1077"/>
                      <a:gd name="T69" fmla="*/ 0 h 410"/>
                      <a:gd name="T70" fmla="*/ 6 w 1077"/>
                      <a:gd name="T71" fmla="*/ 0 h 410"/>
                      <a:gd name="T72" fmla="*/ 6 w 1077"/>
                      <a:gd name="T73" fmla="*/ 0 h 410"/>
                      <a:gd name="T74" fmla="*/ 7 w 1077"/>
                      <a:gd name="T75" fmla="*/ 0 h 410"/>
                      <a:gd name="T76" fmla="*/ 7 w 1077"/>
                      <a:gd name="T77" fmla="*/ 0 h 410"/>
                      <a:gd name="T78" fmla="*/ 7 w 1077"/>
                      <a:gd name="T79" fmla="*/ 0 h 410"/>
                      <a:gd name="T80" fmla="*/ 7 w 1077"/>
                      <a:gd name="T81" fmla="*/ 0 h 410"/>
                      <a:gd name="T82" fmla="*/ 7 w 1077"/>
                      <a:gd name="T83" fmla="*/ 0 h 410"/>
                      <a:gd name="T84" fmla="*/ 8 w 1077"/>
                      <a:gd name="T85" fmla="*/ 0 h 410"/>
                      <a:gd name="T86" fmla="*/ 8 w 1077"/>
                      <a:gd name="T87" fmla="*/ 0 h 4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77"/>
                      <a:gd name="T133" fmla="*/ 0 h 410"/>
                      <a:gd name="T134" fmla="*/ 1077 w 1077"/>
                      <a:gd name="T135" fmla="*/ 410 h 41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77" h="410">
                        <a:moveTo>
                          <a:pt x="1077" y="44"/>
                        </a:moveTo>
                        <a:lnTo>
                          <a:pt x="871" y="148"/>
                        </a:lnTo>
                        <a:lnTo>
                          <a:pt x="824" y="124"/>
                        </a:lnTo>
                        <a:lnTo>
                          <a:pt x="762" y="101"/>
                        </a:lnTo>
                        <a:lnTo>
                          <a:pt x="697" y="85"/>
                        </a:lnTo>
                        <a:lnTo>
                          <a:pt x="618" y="74"/>
                        </a:lnTo>
                        <a:lnTo>
                          <a:pt x="535" y="71"/>
                        </a:lnTo>
                        <a:lnTo>
                          <a:pt x="432" y="74"/>
                        </a:lnTo>
                        <a:lnTo>
                          <a:pt x="365" y="85"/>
                        </a:lnTo>
                        <a:lnTo>
                          <a:pt x="277" y="104"/>
                        </a:lnTo>
                        <a:lnTo>
                          <a:pt x="206" y="132"/>
                        </a:lnTo>
                        <a:lnTo>
                          <a:pt x="153" y="158"/>
                        </a:lnTo>
                        <a:lnTo>
                          <a:pt x="112" y="185"/>
                        </a:lnTo>
                        <a:lnTo>
                          <a:pt x="77" y="221"/>
                        </a:lnTo>
                        <a:lnTo>
                          <a:pt x="47" y="265"/>
                        </a:lnTo>
                        <a:lnTo>
                          <a:pt x="30" y="316"/>
                        </a:lnTo>
                        <a:lnTo>
                          <a:pt x="21" y="363"/>
                        </a:lnTo>
                        <a:lnTo>
                          <a:pt x="18" y="410"/>
                        </a:lnTo>
                        <a:lnTo>
                          <a:pt x="4" y="359"/>
                        </a:lnTo>
                        <a:lnTo>
                          <a:pt x="0" y="319"/>
                        </a:lnTo>
                        <a:lnTo>
                          <a:pt x="9" y="265"/>
                        </a:lnTo>
                        <a:lnTo>
                          <a:pt x="26" y="221"/>
                        </a:lnTo>
                        <a:lnTo>
                          <a:pt x="59" y="171"/>
                        </a:lnTo>
                        <a:lnTo>
                          <a:pt x="98" y="127"/>
                        </a:lnTo>
                        <a:lnTo>
                          <a:pt x="141" y="95"/>
                        </a:lnTo>
                        <a:lnTo>
                          <a:pt x="183" y="71"/>
                        </a:lnTo>
                        <a:lnTo>
                          <a:pt x="235" y="51"/>
                        </a:lnTo>
                        <a:lnTo>
                          <a:pt x="294" y="31"/>
                        </a:lnTo>
                        <a:lnTo>
                          <a:pt x="350" y="20"/>
                        </a:lnTo>
                        <a:lnTo>
                          <a:pt x="415" y="7"/>
                        </a:lnTo>
                        <a:lnTo>
                          <a:pt x="459" y="4"/>
                        </a:lnTo>
                        <a:lnTo>
                          <a:pt x="514" y="0"/>
                        </a:lnTo>
                        <a:lnTo>
                          <a:pt x="580" y="0"/>
                        </a:lnTo>
                        <a:lnTo>
                          <a:pt x="645" y="4"/>
                        </a:lnTo>
                        <a:lnTo>
                          <a:pt x="727" y="17"/>
                        </a:lnTo>
                        <a:lnTo>
                          <a:pt x="791" y="31"/>
                        </a:lnTo>
                        <a:lnTo>
                          <a:pt x="850" y="48"/>
                        </a:lnTo>
                        <a:lnTo>
                          <a:pt x="897" y="64"/>
                        </a:lnTo>
                        <a:lnTo>
                          <a:pt x="906" y="67"/>
                        </a:lnTo>
                        <a:lnTo>
                          <a:pt x="927" y="44"/>
                        </a:lnTo>
                        <a:lnTo>
                          <a:pt x="956" y="28"/>
                        </a:lnTo>
                        <a:lnTo>
                          <a:pt x="986" y="14"/>
                        </a:lnTo>
                        <a:lnTo>
                          <a:pt x="1033" y="14"/>
                        </a:lnTo>
                        <a:lnTo>
                          <a:pt x="1077" y="44"/>
                        </a:lnTo>
                        <a:close/>
                      </a:path>
                    </a:pathLst>
                  </a:cu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49" name="Arc 113"/>
                  <p:cNvSpPr>
                    <a:spLocks noChangeAspect="1"/>
                  </p:cNvSpPr>
                  <p:nvPr/>
                </p:nvSpPr>
                <p:spPr bwMode="auto">
                  <a:xfrm>
                    <a:off x="26" y="162"/>
                    <a:ext cx="28" cy="94"/>
                  </a:xfrm>
                  <a:custGeom>
                    <a:avLst/>
                    <a:gdLst>
                      <a:gd name="T0" fmla="*/ 0 w 21395"/>
                      <a:gd name="T1" fmla="*/ 0 h 20324"/>
                      <a:gd name="T2" fmla="*/ 0 w 21395"/>
                      <a:gd name="T3" fmla="*/ 0 h 20324"/>
                      <a:gd name="T4" fmla="*/ 0 w 21395"/>
                      <a:gd name="T5" fmla="*/ 0 h 20324"/>
                      <a:gd name="T6" fmla="*/ 0 60000 65536"/>
                      <a:gd name="T7" fmla="*/ 0 60000 65536"/>
                      <a:gd name="T8" fmla="*/ 0 60000 65536"/>
                      <a:gd name="T9" fmla="*/ 0 w 21395"/>
                      <a:gd name="T10" fmla="*/ 0 h 20324"/>
                      <a:gd name="T11" fmla="*/ 21395 w 21395"/>
                      <a:gd name="T12" fmla="*/ 20324 h 20324"/>
                    </a:gdLst>
                    <a:ahLst/>
                    <a:cxnLst>
                      <a:cxn ang="T6">
                        <a:pos x="T0" y="T1"/>
                      </a:cxn>
                      <a:cxn ang="T7">
                        <a:pos x="T2" y="T3"/>
                      </a:cxn>
                      <a:cxn ang="T8">
                        <a:pos x="T4" y="T5"/>
                      </a:cxn>
                    </a:cxnLst>
                    <a:rect l="T9" t="T10" r="T11" b="T12"/>
                    <a:pathLst>
                      <a:path w="21395" h="20324" fill="none" extrusionOk="0">
                        <a:moveTo>
                          <a:pt x="-1" y="17358"/>
                        </a:moveTo>
                        <a:cubicBezTo>
                          <a:pt x="1101" y="9405"/>
                          <a:pt x="6524" y="2719"/>
                          <a:pt x="14080" y="0"/>
                        </a:cubicBezTo>
                      </a:path>
                      <a:path w="21395" h="20324" stroke="0" extrusionOk="0">
                        <a:moveTo>
                          <a:pt x="-1" y="17358"/>
                        </a:moveTo>
                        <a:cubicBezTo>
                          <a:pt x="1101" y="9405"/>
                          <a:pt x="6524" y="2719"/>
                          <a:pt x="14080" y="0"/>
                        </a:cubicBezTo>
                        <a:lnTo>
                          <a:pt x="21395" y="20324"/>
                        </a:lnTo>
                        <a:close/>
                      </a:path>
                    </a:pathLst>
                  </a:custGeom>
                  <a:noFill/>
                  <a:ln w="6350" cmpd="sng">
                    <a:solidFill>
                      <a:srgbClr val="E0E0E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4450" name="Group 114"/>
                <p:cNvGrpSpPr>
                  <a:grpSpLocks noChangeAspect="1"/>
                </p:cNvGrpSpPr>
                <p:nvPr/>
              </p:nvGrpSpPr>
              <p:grpSpPr bwMode="auto">
                <a:xfrm>
                  <a:off x="97" y="0"/>
                  <a:ext cx="1142" cy="1083"/>
                  <a:chOff x="0" y="0"/>
                  <a:chExt cx="1142" cy="1083"/>
                </a:xfrm>
              </p:grpSpPr>
              <p:grpSp>
                <p:nvGrpSpPr>
                  <p:cNvPr id="14451" name="Group 115"/>
                  <p:cNvGrpSpPr>
                    <a:grpSpLocks noChangeAspect="1"/>
                  </p:cNvGrpSpPr>
                  <p:nvPr/>
                </p:nvGrpSpPr>
                <p:grpSpPr bwMode="auto">
                  <a:xfrm>
                    <a:off x="0" y="0"/>
                    <a:ext cx="1142" cy="1083"/>
                    <a:chOff x="0" y="0"/>
                    <a:chExt cx="1142" cy="1083"/>
                  </a:xfrm>
                </p:grpSpPr>
                <p:grpSp>
                  <p:nvGrpSpPr>
                    <p:cNvPr id="14452" name="Group 116"/>
                    <p:cNvGrpSpPr>
                      <a:grpSpLocks noChangeAspect="1"/>
                    </p:cNvGrpSpPr>
                    <p:nvPr/>
                  </p:nvGrpSpPr>
                  <p:grpSpPr bwMode="auto">
                    <a:xfrm>
                      <a:off x="0" y="0"/>
                      <a:ext cx="679" cy="723"/>
                      <a:chOff x="0" y="0"/>
                      <a:chExt cx="679" cy="723"/>
                    </a:xfrm>
                  </p:grpSpPr>
                  <p:sp>
                    <p:nvSpPr>
                      <p:cNvPr id="14453" name="Freeform 117"/>
                      <p:cNvSpPr>
                        <a:spLocks noChangeAspect="1"/>
                      </p:cNvSpPr>
                      <p:nvPr/>
                    </p:nvSpPr>
                    <p:spPr bwMode="auto">
                      <a:xfrm>
                        <a:off x="52" y="40"/>
                        <a:ext cx="627" cy="683"/>
                      </a:xfrm>
                      <a:custGeom>
                        <a:avLst/>
                        <a:gdLst>
                          <a:gd name="T0" fmla="*/ 0 w 1253"/>
                          <a:gd name="T1" fmla="*/ 11 h 1365"/>
                          <a:gd name="T2" fmla="*/ 0 w 1253"/>
                          <a:gd name="T3" fmla="*/ 5 h 1365"/>
                          <a:gd name="T4" fmla="*/ 10 w 1253"/>
                          <a:gd name="T5" fmla="*/ 0 h 1365"/>
                          <a:gd name="T6" fmla="*/ 10 w 1253"/>
                          <a:gd name="T7" fmla="*/ 6 h 1365"/>
                          <a:gd name="T8" fmla="*/ 0 w 1253"/>
                          <a:gd name="T9" fmla="*/ 11 h 1365"/>
                          <a:gd name="T10" fmla="*/ 0 60000 65536"/>
                          <a:gd name="T11" fmla="*/ 0 60000 65536"/>
                          <a:gd name="T12" fmla="*/ 0 60000 65536"/>
                          <a:gd name="T13" fmla="*/ 0 60000 65536"/>
                          <a:gd name="T14" fmla="*/ 0 60000 65536"/>
                          <a:gd name="T15" fmla="*/ 0 w 1253"/>
                          <a:gd name="T16" fmla="*/ 0 h 1365"/>
                          <a:gd name="T17" fmla="*/ 1253 w 1253"/>
                          <a:gd name="T18" fmla="*/ 1365 h 1365"/>
                        </a:gdLst>
                        <a:ahLst/>
                        <a:cxnLst>
                          <a:cxn ang="T10">
                            <a:pos x="T0" y="T1"/>
                          </a:cxn>
                          <a:cxn ang="T11">
                            <a:pos x="T2" y="T3"/>
                          </a:cxn>
                          <a:cxn ang="T12">
                            <a:pos x="T4" y="T5"/>
                          </a:cxn>
                          <a:cxn ang="T13">
                            <a:pos x="T6" y="T7"/>
                          </a:cxn>
                          <a:cxn ang="T14">
                            <a:pos x="T8" y="T9"/>
                          </a:cxn>
                        </a:cxnLst>
                        <a:rect l="T15" t="T16" r="T17" b="T18"/>
                        <a:pathLst>
                          <a:path w="1253" h="1365">
                            <a:moveTo>
                              <a:pt x="0" y="1365"/>
                            </a:moveTo>
                            <a:lnTo>
                              <a:pt x="0" y="622"/>
                            </a:lnTo>
                            <a:lnTo>
                              <a:pt x="1253" y="0"/>
                            </a:lnTo>
                            <a:lnTo>
                              <a:pt x="1251" y="700"/>
                            </a:lnTo>
                            <a:lnTo>
                              <a:pt x="0" y="1365"/>
                            </a:lnTo>
                            <a:close/>
                          </a:path>
                        </a:pathLst>
                      </a:custGeom>
                      <a:solidFill>
                        <a:srgbClr val="40404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54" name="Freeform 118"/>
                      <p:cNvSpPr>
                        <a:spLocks noChangeAspect="1"/>
                      </p:cNvSpPr>
                      <p:nvPr/>
                    </p:nvSpPr>
                    <p:spPr bwMode="auto">
                      <a:xfrm>
                        <a:off x="0" y="312"/>
                        <a:ext cx="52" cy="411"/>
                      </a:xfrm>
                      <a:custGeom>
                        <a:avLst/>
                        <a:gdLst>
                          <a:gd name="T0" fmla="*/ 0 w 104"/>
                          <a:gd name="T1" fmla="*/ 0 h 820"/>
                          <a:gd name="T2" fmla="*/ 1 w 104"/>
                          <a:gd name="T3" fmla="*/ 1 h 820"/>
                          <a:gd name="T4" fmla="*/ 1 w 104"/>
                          <a:gd name="T5" fmla="*/ 7 h 820"/>
                          <a:gd name="T6" fmla="*/ 0 w 104"/>
                          <a:gd name="T7" fmla="*/ 6 h 820"/>
                          <a:gd name="T8" fmla="*/ 0 w 104"/>
                          <a:gd name="T9" fmla="*/ 0 h 820"/>
                          <a:gd name="T10" fmla="*/ 0 60000 65536"/>
                          <a:gd name="T11" fmla="*/ 0 60000 65536"/>
                          <a:gd name="T12" fmla="*/ 0 60000 65536"/>
                          <a:gd name="T13" fmla="*/ 0 60000 65536"/>
                          <a:gd name="T14" fmla="*/ 0 60000 65536"/>
                          <a:gd name="T15" fmla="*/ 0 w 104"/>
                          <a:gd name="T16" fmla="*/ 0 h 820"/>
                          <a:gd name="T17" fmla="*/ 104 w 104"/>
                          <a:gd name="T18" fmla="*/ 820 h 820"/>
                        </a:gdLst>
                        <a:ahLst/>
                        <a:cxnLst>
                          <a:cxn ang="T10">
                            <a:pos x="T0" y="T1"/>
                          </a:cxn>
                          <a:cxn ang="T11">
                            <a:pos x="T2" y="T3"/>
                          </a:cxn>
                          <a:cxn ang="T12">
                            <a:pos x="T4" y="T5"/>
                          </a:cxn>
                          <a:cxn ang="T13">
                            <a:pos x="T6" y="T7"/>
                          </a:cxn>
                          <a:cxn ang="T14">
                            <a:pos x="T8" y="T9"/>
                          </a:cxn>
                        </a:cxnLst>
                        <a:rect l="T15" t="T16" r="T17" b="T18"/>
                        <a:pathLst>
                          <a:path w="104" h="820">
                            <a:moveTo>
                              <a:pt x="0" y="0"/>
                            </a:moveTo>
                            <a:lnTo>
                              <a:pt x="104" y="77"/>
                            </a:lnTo>
                            <a:lnTo>
                              <a:pt x="104" y="820"/>
                            </a:lnTo>
                            <a:lnTo>
                              <a:pt x="0" y="743"/>
                            </a:lnTo>
                            <a:lnTo>
                              <a:pt x="0" y="0"/>
                            </a:lnTo>
                            <a:close/>
                          </a:path>
                        </a:pathLst>
                      </a:custGeom>
                      <a:solidFill>
                        <a:srgbClr val="60606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55" name="Freeform 119"/>
                      <p:cNvSpPr>
                        <a:spLocks noChangeAspect="1"/>
                      </p:cNvSpPr>
                      <p:nvPr/>
                    </p:nvSpPr>
                    <p:spPr bwMode="auto">
                      <a:xfrm>
                        <a:off x="0" y="0"/>
                        <a:ext cx="679" cy="351"/>
                      </a:xfrm>
                      <a:custGeom>
                        <a:avLst/>
                        <a:gdLst>
                          <a:gd name="T0" fmla="*/ 0 w 1357"/>
                          <a:gd name="T1" fmla="*/ 5 h 702"/>
                          <a:gd name="T2" fmla="*/ 1 w 1357"/>
                          <a:gd name="T3" fmla="*/ 5 h 702"/>
                          <a:gd name="T4" fmla="*/ 11 w 1357"/>
                          <a:gd name="T5" fmla="*/ 1 h 702"/>
                          <a:gd name="T6" fmla="*/ 10 w 1357"/>
                          <a:gd name="T7" fmla="*/ 0 h 702"/>
                          <a:gd name="T8" fmla="*/ 0 w 1357"/>
                          <a:gd name="T9" fmla="*/ 5 h 702"/>
                          <a:gd name="T10" fmla="*/ 0 60000 65536"/>
                          <a:gd name="T11" fmla="*/ 0 60000 65536"/>
                          <a:gd name="T12" fmla="*/ 0 60000 65536"/>
                          <a:gd name="T13" fmla="*/ 0 60000 65536"/>
                          <a:gd name="T14" fmla="*/ 0 60000 65536"/>
                          <a:gd name="T15" fmla="*/ 0 w 1357"/>
                          <a:gd name="T16" fmla="*/ 0 h 702"/>
                          <a:gd name="T17" fmla="*/ 1357 w 1357"/>
                          <a:gd name="T18" fmla="*/ 702 h 702"/>
                        </a:gdLst>
                        <a:ahLst/>
                        <a:cxnLst>
                          <a:cxn ang="T10">
                            <a:pos x="T0" y="T1"/>
                          </a:cxn>
                          <a:cxn ang="T11">
                            <a:pos x="T2" y="T3"/>
                          </a:cxn>
                          <a:cxn ang="T12">
                            <a:pos x="T4" y="T5"/>
                          </a:cxn>
                          <a:cxn ang="T13">
                            <a:pos x="T6" y="T7"/>
                          </a:cxn>
                          <a:cxn ang="T14">
                            <a:pos x="T8" y="T9"/>
                          </a:cxn>
                        </a:cxnLst>
                        <a:rect l="T15" t="T16" r="T17" b="T18"/>
                        <a:pathLst>
                          <a:path w="1357" h="702">
                            <a:moveTo>
                              <a:pt x="0" y="625"/>
                            </a:moveTo>
                            <a:lnTo>
                              <a:pt x="105" y="702"/>
                            </a:lnTo>
                            <a:lnTo>
                              <a:pt x="1357" y="80"/>
                            </a:lnTo>
                            <a:lnTo>
                              <a:pt x="1257" y="0"/>
                            </a:lnTo>
                            <a:lnTo>
                              <a:pt x="0" y="625"/>
                            </a:lnTo>
                            <a:close/>
                          </a:path>
                        </a:pathLst>
                      </a:custGeom>
                      <a:solidFill>
                        <a:srgbClr val="A0A0A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4456" name="Group 120"/>
                    <p:cNvGrpSpPr>
                      <a:grpSpLocks noChangeAspect="1"/>
                    </p:cNvGrpSpPr>
                    <p:nvPr/>
                  </p:nvGrpSpPr>
                  <p:grpSpPr bwMode="auto">
                    <a:xfrm>
                      <a:off x="66" y="49"/>
                      <a:ext cx="678" cy="723"/>
                      <a:chOff x="0" y="0"/>
                      <a:chExt cx="678" cy="723"/>
                    </a:xfrm>
                  </p:grpSpPr>
                  <p:sp>
                    <p:nvSpPr>
                      <p:cNvPr id="14457" name="Freeform 121"/>
                      <p:cNvSpPr>
                        <a:spLocks noChangeAspect="1"/>
                      </p:cNvSpPr>
                      <p:nvPr/>
                    </p:nvSpPr>
                    <p:spPr bwMode="auto">
                      <a:xfrm>
                        <a:off x="53" y="41"/>
                        <a:ext cx="625" cy="682"/>
                      </a:xfrm>
                      <a:custGeom>
                        <a:avLst/>
                        <a:gdLst>
                          <a:gd name="T0" fmla="*/ 0 w 1252"/>
                          <a:gd name="T1" fmla="*/ 10 h 1365"/>
                          <a:gd name="T2" fmla="*/ 0 w 1252"/>
                          <a:gd name="T3" fmla="*/ 4 h 1365"/>
                          <a:gd name="T4" fmla="*/ 9 w 1252"/>
                          <a:gd name="T5" fmla="*/ 0 h 1365"/>
                          <a:gd name="T6" fmla="*/ 9 w 1252"/>
                          <a:gd name="T7" fmla="*/ 5 h 1365"/>
                          <a:gd name="T8" fmla="*/ 0 w 1252"/>
                          <a:gd name="T9" fmla="*/ 10 h 1365"/>
                          <a:gd name="T10" fmla="*/ 0 60000 65536"/>
                          <a:gd name="T11" fmla="*/ 0 60000 65536"/>
                          <a:gd name="T12" fmla="*/ 0 60000 65536"/>
                          <a:gd name="T13" fmla="*/ 0 60000 65536"/>
                          <a:gd name="T14" fmla="*/ 0 60000 65536"/>
                          <a:gd name="T15" fmla="*/ 0 w 1252"/>
                          <a:gd name="T16" fmla="*/ 0 h 1365"/>
                          <a:gd name="T17" fmla="*/ 1252 w 1252"/>
                          <a:gd name="T18" fmla="*/ 1365 h 1365"/>
                        </a:gdLst>
                        <a:ahLst/>
                        <a:cxnLst>
                          <a:cxn ang="T10">
                            <a:pos x="T0" y="T1"/>
                          </a:cxn>
                          <a:cxn ang="T11">
                            <a:pos x="T2" y="T3"/>
                          </a:cxn>
                          <a:cxn ang="T12">
                            <a:pos x="T4" y="T5"/>
                          </a:cxn>
                          <a:cxn ang="T13">
                            <a:pos x="T6" y="T7"/>
                          </a:cxn>
                          <a:cxn ang="T14">
                            <a:pos x="T8" y="T9"/>
                          </a:cxn>
                        </a:cxnLst>
                        <a:rect l="T15" t="T16" r="T17" b="T18"/>
                        <a:pathLst>
                          <a:path w="1252" h="1365">
                            <a:moveTo>
                              <a:pt x="0" y="1365"/>
                            </a:moveTo>
                            <a:lnTo>
                              <a:pt x="0" y="621"/>
                            </a:lnTo>
                            <a:lnTo>
                              <a:pt x="1249" y="0"/>
                            </a:lnTo>
                            <a:lnTo>
                              <a:pt x="1252" y="697"/>
                            </a:lnTo>
                            <a:lnTo>
                              <a:pt x="0" y="1365"/>
                            </a:lnTo>
                            <a:close/>
                          </a:path>
                        </a:pathLst>
                      </a:custGeom>
                      <a:solidFill>
                        <a:srgbClr val="40404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58" name="Freeform 122"/>
                      <p:cNvSpPr>
                        <a:spLocks noChangeAspect="1"/>
                      </p:cNvSpPr>
                      <p:nvPr/>
                    </p:nvSpPr>
                    <p:spPr bwMode="auto">
                      <a:xfrm>
                        <a:off x="0" y="313"/>
                        <a:ext cx="53" cy="410"/>
                      </a:xfrm>
                      <a:custGeom>
                        <a:avLst/>
                        <a:gdLst>
                          <a:gd name="T0" fmla="*/ 1 w 105"/>
                          <a:gd name="T1" fmla="*/ 0 h 821"/>
                          <a:gd name="T2" fmla="*/ 1 w 105"/>
                          <a:gd name="T3" fmla="*/ 0 h 821"/>
                          <a:gd name="T4" fmla="*/ 1 w 105"/>
                          <a:gd name="T5" fmla="*/ 6 h 821"/>
                          <a:gd name="T6" fmla="*/ 0 w 105"/>
                          <a:gd name="T7" fmla="*/ 5 h 821"/>
                          <a:gd name="T8" fmla="*/ 1 w 105"/>
                          <a:gd name="T9" fmla="*/ 0 h 821"/>
                          <a:gd name="T10" fmla="*/ 0 60000 65536"/>
                          <a:gd name="T11" fmla="*/ 0 60000 65536"/>
                          <a:gd name="T12" fmla="*/ 0 60000 65536"/>
                          <a:gd name="T13" fmla="*/ 0 60000 65536"/>
                          <a:gd name="T14" fmla="*/ 0 60000 65536"/>
                          <a:gd name="T15" fmla="*/ 0 w 105"/>
                          <a:gd name="T16" fmla="*/ 0 h 821"/>
                          <a:gd name="T17" fmla="*/ 105 w 105"/>
                          <a:gd name="T18" fmla="*/ 821 h 821"/>
                        </a:gdLst>
                        <a:ahLst/>
                        <a:cxnLst>
                          <a:cxn ang="T10">
                            <a:pos x="T0" y="T1"/>
                          </a:cxn>
                          <a:cxn ang="T11">
                            <a:pos x="T2" y="T3"/>
                          </a:cxn>
                          <a:cxn ang="T12">
                            <a:pos x="T4" y="T5"/>
                          </a:cxn>
                          <a:cxn ang="T13">
                            <a:pos x="T6" y="T7"/>
                          </a:cxn>
                          <a:cxn ang="T14">
                            <a:pos x="T8" y="T9"/>
                          </a:cxn>
                        </a:cxnLst>
                        <a:rect l="T15" t="T16" r="T17" b="T18"/>
                        <a:pathLst>
                          <a:path w="105" h="821">
                            <a:moveTo>
                              <a:pt x="1" y="0"/>
                            </a:moveTo>
                            <a:lnTo>
                              <a:pt x="105" y="77"/>
                            </a:lnTo>
                            <a:lnTo>
                              <a:pt x="105" y="821"/>
                            </a:lnTo>
                            <a:lnTo>
                              <a:pt x="0" y="742"/>
                            </a:lnTo>
                            <a:lnTo>
                              <a:pt x="1" y="0"/>
                            </a:lnTo>
                            <a:close/>
                          </a:path>
                        </a:pathLst>
                      </a:custGeom>
                      <a:solidFill>
                        <a:srgbClr val="60606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59" name="Freeform 123"/>
                      <p:cNvSpPr>
                        <a:spLocks noChangeAspect="1"/>
                      </p:cNvSpPr>
                      <p:nvPr/>
                    </p:nvSpPr>
                    <p:spPr bwMode="auto">
                      <a:xfrm>
                        <a:off x="0" y="0"/>
                        <a:ext cx="678" cy="351"/>
                      </a:xfrm>
                      <a:custGeom>
                        <a:avLst/>
                        <a:gdLst>
                          <a:gd name="T0" fmla="*/ 0 w 1355"/>
                          <a:gd name="T1" fmla="*/ 4 h 703"/>
                          <a:gd name="T2" fmla="*/ 1 w 1355"/>
                          <a:gd name="T3" fmla="*/ 5 h 703"/>
                          <a:gd name="T4" fmla="*/ 11 w 1355"/>
                          <a:gd name="T5" fmla="*/ 0 h 703"/>
                          <a:gd name="T6" fmla="*/ 10 w 1355"/>
                          <a:gd name="T7" fmla="*/ 0 h 703"/>
                          <a:gd name="T8" fmla="*/ 0 w 1355"/>
                          <a:gd name="T9" fmla="*/ 4 h 703"/>
                          <a:gd name="T10" fmla="*/ 0 60000 65536"/>
                          <a:gd name="T11" fmla="*/ 0 60000 65536"/>
                          <a:gd name="T12" fmla="*/ 0 60000 65536"/>
                          <a:gd name="T13" fmla="*/ 0 60000 65536"/>
                          <a:gd name="T14" fmla="*/ 0 60000 65536"/>
                          <a:gd name="T15" fmla="*/ 0 w 1355"/>
                          <a:gd name="T16" fmla="*/ 0 h 703"/>
                          <a:gd name="T17" fmla="*/ 1355 w 1355"/>
                          <a:gd name="T18" fmla="*/ 703 h 703"/>
                        </a:gdLst>
                        <a:ahLst/>
                        <a:cxnLst>
                          <a:cxn ang="T10">
                            <a:pos x="T0" y="T1"/>
                          </a:cxn>
                          <a:cxn ang="T11">
                            <a:pos x="T2" y="T3"/>
                          </a:cxn>
                          <a:cxn ang="T12">
                            <a:pos x="T4" y="T5"/>
                          </a:cxn>
                          <a:cxn ang="T13">
                            <a:pos x="T6" y="T7"/>
                          </a:cxn>
                          <a:cxn ang="T14">
                            <a:pos x="T8" y="T9"/>
                          </a:cxn>
                        </a:cxnLst>
                        <a:rect l="T15" t="T16" r="T17" b="T18"/>
                        <a:pathLst>
                          <a:path w="1355" h="703">
                            <a:moveTo>
                              <a:pt x="0" y="625"/>
                            </a:moveTo>
                            <a:lnTo>
                              <a:pt x="106" y="703"/>
                            </a:lnTo>
                            <a:lnTo>
                              <a:pt x="1355" y="82"/>
                            </a:lnTo>
                            <a:lnTo>
                              <a:pt x="1250" y="0"/>
                            </a:lnTo>
                            <a:lnTo>
                              <a:pt x="0" y="625"/>
                            </a:lnTo>
                            <a:close/>
                          </a:path>
                        </a:pathLst>
                      </a:custGeom>
                      <a:solidFill>
                        <a:srgbClr val="A0A0A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4460" name="Group 124"/>
                    <p:cNvGrpSpPr>
                      <a:grpSpLocks noChangeAspect="1"/>
                    </p:cNvGrpSpPr>
                    <p:nvPr/>
                  </p:nvGrpSpPr>
                  <p:grpSpPr bwMode="auto">
                    <a:xfrm>
                      <a:off x="130" y="99"/>
                      <a:ext cx="679" cy="723"/>
                      <a:chOff x="0" y="0"/>
                      <a:chExt cx="679" cy="723"/>
                    </a:xfrm>
                  </p:grpSpPr>
                  <p:sp>
                    <p:nvSpPr>
                      <p:cNvPr id="14461" name="Freeform 125"/>
                      <p:cNvSpPr>
                        <a:spLocks noChangeAspect="1"/>
                      </p:cNvSpPr>
                      <p:nvPr/>
                    </p:nvSpPr>
                    <p:spPr bwMode="auto">
                      <a:xfrm>
                        <a:off x="52" y="40"/>
                        <a:ext cx="627" cy="683"/>
                      </a:xfrm>
                      <a:custGeom>
                        <a:avLst/>
                        <a:gdLst>
                          <a:gd name="T0" fmla="*/ 0 w 1255"/>
                          <a:gd name="T1" fmla="*/ 11 h 1365"/>
                          <a:gd name="T2" fmla="*/ 0 w 1255"/>
                          <a:gd name="T3" fmla="*/ 5 h 1365"/>
                          <a:gd name="T4" fmla="*/ 9 w 1255"/>
                          <a:gd name="T5" fmla="*/ 0 h 1365"/>
                          <a:gd name="T6" fmla="*/ 9 w 1255"/>
                          <a:gd name="T7" fmla="*/ 6 h 1365"/>
                          <a:gd name="T8" fmla="*/ 0 w 1255"/>
                          <a:gd name="T9" fmla="*/ 11 h 1365"/>
                          <a:gd name="T10" fmla="*/ 0 60000 65536"/>
                          <a:gd name="T11" fmla="*/ 0 60000 65536"/>
                          <a:gd name="T12" fmla="*/ 0 60000 65536"/>
                          <a:gd name="T13" fmla="*/ 0 60000 65536"/>
                          <a:gd name="T14" fmla="*/ 0 60000 65536"/>
                          <a:gd name="T15" fmla="*/ 0 w 1255"/>
                          <a:gd name="T16" fmla="*/ 0 h 1365"/>
                          <a:gd name="T17" fmla="*/ 1255 w 1255"/>
                          <a:gd name="T18" fmla="*/ 1365 h 1365"/>
                        </a:gdLst>
                        <a:ahLst/>
                        <a:cxnLst>
                          <a:cxn ang="T10">
                            <a:pos x="T0" y="T1"/>
                          </a:cxn>
                          <a:cxn ang="T11">
                            <a:pos x="T2" y="T3"/>
                          </a:cxn>
                          <a:cxn ang="T12">
                            <a:pos x="T4" y="T5"/>
                          </a:cxn>
                          <a:cxn ang="T13">
                            <a:pos x="T6" y="T7"/>
                          </a:cxn>
                          <a:cxn ang="T14">
                            <a:pos x="T8" y="T9"/>
                          </a:cxn>
                        </a:cxnLst>
                        <a:rect l="T15" t="T16" r="T17" b="T18"/>
                        <a:pathLst>
                          <a:path w="1255" h="1365">
                            <a:moveTo>
                              <a:pt x="0" y="1365"/>
                            </a:moveTo>
                            <a:lnTo>
                              <a:pt x="0" y="622"/>
                            </a:lnTo>
                            <a:lnTo>
                              <a:pt x="1255" y="0"/>
                            </a:lnTo>
                            <a:lnTo>
                              <a:pt x="1253" y="700"/>
                            </a:lnTo>
                            <a:lnTo>
                              <a:pt x="0" y="1365"/>
                            </a:lnTo>
                            <a:close/>
                          </a:path>
                        </a:pathLst>
                      </a:custGeom>
                      <a:solidFill>
                        <a:srgbClr val="40404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62" name="Freeform 126"/>
                      <p:cNvSpPr>
                        <a:spLocks noChangeAspect="1"/>
                      </p:cNvSpPr>
                      <p:nvPr/>
                    </p:nvSpPr>
                    <p:spPr bwMode="auto">
                      <a:xfrm>
                        <a:off x="0" y="312"/>
                        <a:ext cx="52" cy="411"/>
                      </a:xfrm>
                      <a:custGeom>
                        <a:avLst/>
                        <a:gdLst>
                          <a:gd name="T0" fmla="*/ 0 w 104"/>
                          <a:gd name="T1" fmla="*/ 0 h 821"/>
                          <a:gd name="T2" fmla="*/ 1 w 104"/>
                          <a:gd name="T3" fmla="*/ 1 h 821"/>
                          <a:gd name="T4" fmla="*/ 1 w 104"/>
                          <a:gd name="T5" fmla="*/ 7 h 821"/>
                          <a:gd name="T6" fmla="*/ 0 w 104"/>
                          <a:gd name="T7" fmla="*/ 6 h 821"/>
                          <a:gd name="T8" fmla="*/ 0 w 104"/>
                          <a:gd name="T9" fmla="*/ 0 h 821"/>
                          <a:gd name="T10" fmla="*/ 0 60000 65536"/>
                          <a:gd name="T11" fmla="*/ 0 60000 65536"/>
                          <a:gd name="T12" fmla="*/ 0 60000 65536"/>
                          <a:gd name="T13" fmla="*/ 0 60000 65536"/>
                          <a:gd name="T14" fmla="*/ 0 60000 65536"/>
                          <a:gd name="T15" fmla="*/ 0 w 104"/>
                          <a:gd name="T16" fmla="*/ 0 h 821"/>
                          <a:gd name="T17" fmla="*/ 104 w 104"/>
                          <a:gd name="T18" fmla="*/ 821 h 821"/>
                        </a:gdLst>
                        <a:ahLst/>
                        <a:cxnLst>
                          <a:cxn ang="T10">
                            <a:pos x="T0" y="T1"/>
                          </a:cxn>
                          <a:cxn ang="T11">
                            <a:pos x="T2" y="T3"/>
                          </a:cxn>
                          <a:cxn ang="T12">
                            <a:pos x="T4" y="T5"/>
                          </a:cxn>
                          <a:cxn ang="T13">
                            <a:pos x="T6" y="T7"/>
                          </a:cxn>
                          <a:cxn ang="T14">
                            <a:pos x="T8" y="T9"/>
                          </a:cxn>
                        </a:cxnLst>
                        <a:rect l="T15" t="T16" r="T17" b="T18"/>
                        <a:pathLst>
                          <a:path w="104" h="821">
                            <a:moveTo>
                              <a:pt x="0" y="0"/>
                            </a:moveTo>
                            <a:lnTo>
                              <a:pt x="104" y="78"/>
                            </a:lnTo>
                            <a:lnTo>
                              <a:pt x="104" y="821"/>
                            </a:lnTo>
                            <a:lnTo>
                              <a:pt x="0" y="743"/>
                            </a:lnTo>
                            <a:lnTo>
                              <a:pt x="0" y="0"/>
                            </a:lnTo>
                            <a:close/>
                          </a:path>
                        </a:pathLst>
                      </a:custGeom>
                      <a:solidFill>
                        <a:srgbClr val="60606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63" name="Freeform 127"/>
                      <p:cNvSpPr>
                        <a:spLocks noChangeAspect="1"/>
                      </p:cNvSpPr>
                      <p:nvPr/>
                    </p:nvSpPr>
                    <p:spPr bwMode="auto">
                      <a:xfrm>
                        <a:off x="0" y="0"/>
                        <a:ext cx="679" cy="352"/>
                      </a:xfrm>
                      <a:custGeom>
                        <a:avLst/>
                        <a:gdLst>
                          <a:gd name="T0" fmla="*/ 0 w 1359"/>
                          <a:gd name="T1" fmla="*/ 5 h 703"/>
                          <a:gd name="T2" fmla="*/ 0 w 1359"/>
                          <a:gd name="T3" fmla="*/ 6 h 703"/>
                          <a:gd name="T4" fmla="*/ 10 w 1359"/>
                          <a:gd name="T5" fmla="*/ 1 h 703"/>
                          <a:gd name="T6" fmla="*/ 9 w 1359"/>
                          <a:gd name="T7" fmla="*/ 0 h 703"/>
                          <a:gd name="T8" fmla="*/ 0 w 1359"/>
                          <a:gd name="T9" fmla="*/ 5 h 703"/>
                          <a:gd name="T10" fmla="*/ 0 60000 65536"/>
                          <a:gd name="T11" fmla="*/ 0 60000 65536"/>
                          <a:gd name="T12" fmla="*/ 0 60000 65536"/>
                          <a:gd name="T13" fmla="*/ 0 60000 65536"/>
                          <a:gd name="T14" fmla="*/ 0 60000 65536"/>
                          <a:gd name="T15" fmla="*/ 0 w 1359"/>
                          <a:gd name="T16" fmla="*/ 0 h 703"/>
                          <a:gd name="T17" fmla="*/ 1359 w 1359"/>
                          <a:gd name="T18" fmla="*/ 703 h 703"/>
                        </a:gdLst>
                        <a:ahLst/>
                        <a:cxnLst>
                          <a:cxn ang="T10">
                            <a:pos x="T0" y="T1"/>
                          </a:cxn>
                          <a:cxn ang="T11">
                            <a:pos x="T2" y="T3"/>
                          </a:cxn>
                          <a:cxn ang="T12">
                            <a:pos x="T4" y="T5"/>
                          </a:cxn>
                          <a:cxn ang="T13">
                            <a:pos x="T6" y="T7"/>
                          </a:cxn>
                          <a:cxn ang="T14">
                            <a:pos x="T8" y="T9"/>
                          </a:cxn>
                        </a:cxnLst>
                        <a:rect l="T15" t="T16" r="T17" b="T18"/>
                        <a:pathLst>
                          <a:path w="1359" h="703">
                            <a:moveTo>
                              <a:pt x="0" y="625"/>
                            </a:moveTo>
                            <a:lnTo>
                              <a:pt x="105" y="703"/>
                            </a:lnTo>
                            <a:lnTo>
                              <a:pt x="1359" y="81"/>
                            </a:lnTo>
                            <a:lnTo>
                              <a:pt x="1258" y="0"/>
                            </a:lnTo>
                            <a:lnTo>
                              <a:pt x="0" y="625"/>
                            </a:lnTo>
                            <a:close/>
                          </a:path>
                        </a:pathLst>
                      </a:custGeom>
                      <a:solidFill>
                        <a:srgbClr val="A0A0A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4464" name="Group 128"/>
                    <p:cNvGrpSpPr>
                      <a:grpSpLocks noChangeAspect="1"/>
                    </p:cNvGrpSpPr>
                    <p:nvPr/>
                  </p:nvGrpSpPr>
                  <p:grpSpPr bwMode="auto">
                    <a:xfrm>
                      <a:off x="196" y="151"/>
                      <a:ext cx="678" cy="723"/>
                      <a:chOff x="0" y="0"/>
                      <a:chExt cx="678" cy="723"/>
                    </a:xfrm>
                  </p:grpSpPr>
                  <p:sp>
                    <p:nvSpPr>
                      <p:cNvPr id="14465" name="Freeform 129"/>
                      <p:cNvSpPr>
                        <a:spLocks noChangeAspect="1"/>
                      </p:cNvSpPr>
                      <p:nvPr/>
                    </p:nvSpPr>
                    <p:spPr bwMode="auto">
                      <a:xfrm>
                        <a:off x="53" y="42"/>
                        <a:ext cx="625" cy="681"/>
                      </a:xfrm>
                      <a:custGeom>
                        <a:avLst/>
                        <a:gdLst>
                          <a:gd name="T0" fmla="*/ 0 w 1249"/>
                          <a:gd name="T1" fmla="*/ 11 h 1362"/>
                          <a:gd name="T2" fmla="*/ 0 w 1249"/>
                          <a:gd name="T3" fmla="*/ 5 h 1362"/>
                          <a:gd name="T4" fmla="*/ 10 w 1249"/>
                          <a:gd name="T5" fmla="*/ 0 h 1362"/>
                          <a:gd name="T6" fmla="*/ 10 w 1249"/>
                          <a:gd name="T7" fmla="*/ 5 h 1362"/>
                          <a:gd name="T8" fmla="*/ 0 w 1249"/>
                          <a:gd name="T9" fmla="*/ 11 h 1362"/>
                          <a:gd name="T10" fmla="*/ 0 60000 65536"/>
                          <a:gd name="T11" fmla="*/ 0 60000 65536"/>
                          <a:gd name="T12" fmla="*/ 0 60000 65536"/>
                          <a:gd name="T13" fmla="*/ 0 60000 65536"/>
                          <a:gd name="T14" fmla="*/ 0 60000 65536"/>
                          <a:gd name="T15" fmla="*/ 0 w 1249"/>
                          <a:gd name="T16" fmla="*/ 0 h 1362"/>
                          <a:gd name="T17" fmla="*/ 1249 w 1249"/>
                          <a:gd name="T18" fmla="*/ 1362 h 1362"/>
                        </a:gdLst>
                        <a:ahLst/>
                        <a:cxnLst>
                          <a:cxn ang="T10">
                            <a:pos x="T0" y="T1"/>
                          </a:cxn>
                          <a:cxn ang="T11">
                            <a:pos x="T2" y="T3"/>
                          </a:cxn>
                          <a:cxn ang="T12">
                            <a:pos x="T4" y="T5"/>
                          </a:cxn>
                          <a:cxn ang="T13">
                            <a:pos x="T6" y="T7"/>
                          </a:cxn>
                          <a:cxn ang="T14">
                            <a:pos x="T8" y="T9"/>
                          </a:cxn>
                        </a:cxnLst>
                        <a:rect l="T15" t="T16" r="T17" b="T18"/>
                        <a:pathLst>
                          <a:path w="1249" h="1362">
                            <a:moveTo>
                              <a:pt x="0" y="1362"/>
                            </a:moveTo>
                            <a:lnTo>
                              <a:pt x="0" y="619"/>
                            </a:lnTo>
                            <a:lnTo>
                              <a:pt x="1249" y="0"/>
                            </a:lnTo>
                            <a:lnTo>
                              <a:pt x="1244" y="696"/>
                            </a:lnTo>
                            <a:lnTo>
                              <a:pt x="0" y="1362"/>
                            </a:lnTo>
                            <a:close/>
                          </a:path>
                        </a:pathLst>
                      </a:custGeom>
                      <a:solidFill>
                        <a:srgbClr val="40404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66" name="Freeform 130"/>
                      <p:cNvSpPr>
                        <a:spLocks noChangeAspect="1"/>
                      </p:cNvSpPr>
                      <p:nvPr/>
                    </p:nvSpPr>
                    <p:spPr bwMode="auto">
                      <a:xfrm>
                        <a:off x="0" y="313"/>
                        <a:ext cx="53" cy="410"/>
                      </a:xfrm>
                      <a:custGeom>
                        <a:avLst/>
                        <a:gdLst>
                          <a:gd name="T0" fmla="*/ 0 w 106"/>
                          <a:gd name="T1" fmla="*/ 0 h 820"/>
                          <a:gd name="T2" fmla="*/ 1 w 106"/>
                          <a:gd name="T3" fmla="*/ 1 h 820"/>
                          <a:gd name="T4" fmla="*/ 1 w 106"/>
                          <a:gd name="T5" fmla="*/ 6 h 820"/>
                          <a:gd name="T6" fmla="*/ 1 w 106"/>
                          <a:gd name="T7" fmla="*/ 6 h 820"/>
                          <a:gd name="T8" fmla="*/ 0 w 106"/>
                          <a:gd name="T9" fmla="*/ 0 h 820"/>
                          <a:gd name="T10" fmla="*/ 0 60000 65536"/>
                          <a:gd name="T11" fmla="*/ 0 60000 65536"/>
                          <a:gd name="T12" fmla="*/ 0 60000 65536"/>
                          <a:gd name="T13" fmla="*/ 0 60000 65536"/>
                          <a:gd name="T14" fmla="*/ 0 60000 65536"/>
                          <a:gd name="T15" fmla="*/ 0 w 106"/>
                          <a:gd name="T16" fmla="*/ 0 h 820"/>
                          <a:gd name="T17" fmla="*/ 106 w 106"/>
                          <a:gd name="T18" fmla="*/ 820 h 820"/>
                        </a:gdLst>
                        <a:ahLst/>
                        <a:cxnLst>
                          <a:cxn ang="T10">
                            <a:pos x="T0" y="T1"/>
                          </a:cxn>
                          <a:cxn ang="T11">
                            <a:pos x="T2" y="T3"/>
                          </a:cxn>
                          <a:cxn ang="T12">
                            <a:pos x="T4" y="T5"/>
                          </a:cxn>
                          <a:cxn ang="T13">
                            <a:pos x="T6" y="T7"/>
                          </a:cxn>
                          <a:cxn ang="T14">
                            <a:pos x="T8" y="T9"/>
                          </a:cxn>
                        </a:cxnLst>
                        <a:rect l="T15" t="T16" r="T17" b="T18"/>
                        <a:pathLst>
                          <a:path w="106" h="820">
                            <a:moveTo>
                              <a:pt x="0" y="0"/>
                            </a:moveTo>
                            <a:lnTo>
                              <a:pt x="106" y="77"/>
                            </a:lnTo>
                            <a:lnTo>
                              <a:pt x="106" y="820"/>
                            </a:lnTo>
                            <a:lnTo>
                              <a:pt x="1" y="743"/>
                            </a:lnTo>
                            <a:lnTo>
                              <a:pt x="0" y="0"/>
                            </a:lnTo>
                            <a:close/>
                          </a:path>
                        </a:pathLst>
                      </a:custGeom>
                      <a:solidFill>
                        <a:srgbClr val="60606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67" name="Freeform 131"/>
                      <p:cNvSpPr>
                        <a:spLocks noChangeAspect="1"/>
                      </p:cNvSpPr>
                      <p:nvPr/>
                    </p:nvSpPr>
                    <p:spPr bwMode="auto">
                      <a:xfrm>
                        <a:off x="1" y="0"/>
                        <a:ext cx="677" cy="352"/>
                      </a:xfrm>
                      <a:custGeom>
                        <a:avLst/>
                        <a:gdLst>
                          <a:gd name="T0" fmla="*/ 0 w 1354"/>
                          <a:gd name="T1" fmla="*/ 5 h 703"/>
                          <a:gd name="T2" fmla="*/ 1 w 1354"/>
                          <a:gd name="T3" fmla="*/ 6 h 703"/>
                          <a:gd name="T4" fmla="*/ 11 w 1354"/>
                          <a:gd name="T5" fmla="*/ 1 h 703"/>
                          <a:gd name="T6" fmla="*/ 10 w 1354"/>
                          <a:gd name="T7" fmla="*/ 0 h 703"/>
                          <a:gd name="T8" fmla="*/ 0 w 1354"/>
                          <a:gd name="T9" fmla="*/ 5 h 703"/>
                          <a:gd name="T10" fmla="*/ 0 60000 65536"/>
                          <a:gd name="T11" fmla="*/ 0 60000 65536"/>
                          <a:gd name="T12" fmla="*/ 0 60000 65536"/>
                          <a:gd name="T13" fmla="*/ 0 60000 65536"/>
                          <a:gd name="T14" fmla="*/ 0 60000 65536"/>
                          <a:gd name="T15" fmla="*/ 0 w 1354"/>
                          <a:gd name="T16" fmla="*/ 0 h 703"/>
                          <a:gd name="T17" fmla="*/ 1354 w 1354"/>
                          <a:gd name="T18" fmla="*/ 703 h 703"/>
                        </a:gdLst>
                        <a:ahLst/>
                        <a:cxnLst>
                          <a:cxn ang="T10">
                            <a:pos x="T0" y="T1"/>
                          </a:cxn>
                          <a:cxn ang="T11">
                            <a:pos x="T2" y="T3"/>
                          </a:cxn>
                          <a:cxn ang="T12">
                            <a:pos x="T4" y="T5"/>
                          </a:cxn>
                          <a:cxn ang="T13">
                            <a:pos x="T6" y="T7"/>
                          </a:cxn>
                          <a:cxn ang="T14">
                            <a:pos x="T8" y="T9"/>
                          </a:cxn>
                        </a:cxnLst>
                        <a:rect l="T15" t="T16" r="T17" b="T18"/>
                        <a:pathLst>
                          <a:path w="1354" h="703">
                            <a:moveTo>
                              <a:pt x="0" y="626"/>
                            </a:moveTo>
                            <a:lnTo>
                              <a:pt x="106" y="703"/>
                            </a:lnTo>
                            <a:lnTo>
                              <a:pt x="1354" y="84"/>
                            </a:lnTo>
                            <a:lnTo>
                              <a:pt x="1250" y="0"/>
                            </a:lnTo>
                            <a:lnTo>
                              <a:pt x="0" y="626"/>
                            </a:lnTo>
                            <a:close/>
                          </a:path>
                        </a:pathLst>
                      </a:custGeom>
                      <a:solidFill>
                        <a:srgbClr val="A0A0A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4468" name="Group 132"/>
                    <p:cNvGrpSpPr>
                      <a:grpSpLocks noChangeAspect="1"/>
                    </p:cNvGrpSpPr>
                    <p:nvPr/>
                  </p:nvGrpSpPr>
                  <p:grpSpPr bwMode="auto">
                    <a:xfrm>
                      <a:off x="264" y="205"/>
                      <a:ext cx="678" cy="723"/>
                      <a:chOff x="0" y="0"/>
                      <a:chExt cx="678" cy="723"/>
                    </a:xfrm>
                  </p:grpSpPr>
                  <p:sp>
                    <p:nvSpPr>
                      <p:cNvPr id="14469" name="Freeform 133"/>
                      <p:cNvSpPr>
                        <a:spLocks noChangeAspect="1"/>
                      </p:cNvSpPr>
                      <p:nvPr/>
                    </p:nvSpPr>
                    <p:spPr bwMode="auto">
                      <a:xfrm>
                        <a:off x="51" y="40"/>
                        <a:ext cx="627" cy="683"/>
                      </a:xfrm>
                      <a:custGeom>
                        <a:avLst/>
                        <a:gdLst>
                          <a:gd name="T0" fmla="*/ 0 w 1254"/>
                          <a:gd name="T1" fmla="*/ 10 h 1367"/>
                          <a:gd name="T2" fmla="*/ 0 w 1254"/>
                          <a:gd name="T3" fmla="*/ 4 h 1367"/>
                          <a:gd name="T4" fmla="*/ 10 w 1254"/>
                          <a:gd name="T5" fmla="*/ 0 h 1367"/>
                          <a:gd name="T6" fmla="*/ 10 w 1254"/>
                          <a:gd name="T7" fmla="*/ 5 h 1367"/>
                          <a:gd name="T8" fmla="*/ 0 w 1254"/>
                          <a:gd name="T9" fmla="*/ 10 h 1367"/>
                          <a:gd name="T10" fmla="*/ 0 60000 65536"/>
                          <a:gd name="T11" fmla="*/ 0 60000 65536"/>
                          <a:gd name="T12" fmla="*/ 0 60000 65536"/>
                          <a:gd name="T13" fmla="*/ 0 60000 65536"/>
                          <a:gd name="T14" fmla="*/ 0 60000 65536"/>
                          <a:gd name="T15" fmla="*/ 0 w 1254"/>
                          <a:gd name="T16" fmla="*/ 0 h 1367"/>
                          <a:gd name="T17" fmla="*/ 1254 w 1254"/>
                          <a:gd name="T18" fmla="*/ 1367 h 1367"/>
                        </a:gdLst>
                        <a:ahLst/>
                        <a:cxnLst>
                          <a:cxn ang="T10">
                            <a:pos x="T0" y="T1"/>
                          </a:cxn>
                          <a:cxn ang="T11">
                            <a:pos x="T2" y="T3"/>
                          </a:cxn>
                          <a:cxn ang="T12">
                            <a:pos x="T4" y="T5"/>
                          </a:cxn>
                          <a:cxn ang="T13">
                            <a:pos x="T6" y="T7"/>
                          </a:cxn>
                          <a:cxn ang="T14">
                            <a:pos x="T8" y="T9"/>
                          </a:cxn>
                        </a:cxnLst>
                        <a:rect l="T15" t="T16" r="T17" b="T18"/>
                        <a:pathLst>
                          <a:path w="1254" h="1367">
                            <a:moveTo>
                              <a:pt x="0" y="1367"/>
                            </a:moveTo>
                            <a:lnTo>
                              <a:pt x="0" y="623"/>
                            </a:lnTo>
                            <a:lnTo>
                              <a:pt x="1254" y="0"/>
                            </a:lnTo>
                            <a:lnTo>
                              <a:pt x="1251" y="701"/>
                            </a:lnTo>
                            <a:lnTo>
                              <a:pt x="0" y="1367"/>
                            </a:lnTo>
                            <a:close/>
                          </a:path>
                        </a:pathLst>
                      </a:custGeom>
                      <a:solidFill>
                        <a:srgbClr val="40404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70" name="Freeform 134"/>
                      <p:cNvSpPr>
                        <a:spLocks noChangeAspect="1"/>
                      </p:cNvSpPr>
                      <p:nvPr/>
                    </p:nvSpPr>
                    <p:spPr bwMode="auto">
                      <a:xfrm>
                        <a:off x="0" y="312"/>
                        <a:ext cx="51" cy="411"/>
                      </a:xfrm>
                      <a:custGeom>
                        <a:avLst/>
                        <a:gdLst>
                          <a:gd name="T0" fmla="*/ 0 w 104"/>
                          <a:gd name="T1" fmla="*/ 0 h 822"/>
                          <a:gd name="T2" fmla="*/ 0 w 104"/>
                          <a:gd name="T3" fmla="*/ 1 h 822"/>
                          <a:gd name="T4" fmla="*/ 0 w 104"/>
                          <a:gd name="T5" fmla="*/ 6 h 822"/>
                          <a:gd name="T6" fmla="*/ 0 w 104"/>
                          <a:gd name="T7" fmla="*/ 6 h 822"/>
                          <a:gd name="T8" fmla="*/ 0 w 104"/>
                          <a:gd name="T9" fmla="*/ 0 h 822"/>
                          <a:gd name="T10" fmla="*/ 0 60000 65536"/>
                          <a:gd name="T11" fmla="*/ 0 60000 65536"/>
                          <a:gd name="T12" fmla="*/ 0 60000 65536"/>
                          <a:gd name="T13" fmla="*/ 0 60000 65536"/>
                          <a:gd name="T14" fmla="*/ 0 60000 65536"/>
                          <a:gd name="T15" fmla="*/ 0 w 104"/>
                          <a:gd name="T16" fmla="*/ 0 h 822"/>
                          <a:gd name="T17" fmla="*/ 104 w 104"/>
                          <a:gd name="T18" fmla="*/ 822 h 822"/>
                        </a:gdLst>
                        <a:ahLst/>
                        <a:cxnLst>
                          <a:cxn ang="T10">
                            <a:pos x="T0" y="T1"/>
                          </a:cxn>
                          <a:cxn ang="T11">
                            <a:pos x="T2" y="T3"/>
                          </a:cxn>
                          <a:cxn ang="T12">
                            <a:pos x="T4" y="T5"/>
                          </a:cxn>
                          <a:cxn ang="T13">
                            <a:pos x="T6" y="T7"/>
                          </a:cxn>
                          <a:cxn ang="T14">
                            <a:pos x="T8" y="T9"/>
                          </a:cxn>
                        </a:cxnLst>
                        <a:rect l="T15" t="T16" r="T17" b="T18"/>
                        <a:pathLst>
                          <a:path w="104" h="822">
                            <a:moveTo>
                              <a:pt x="0" y="0"/>
                            </a:moveTo>
                            <a:lnTo>
                              <a:pt x="104" y="78"/>
                            </a:lnTo>
                            <a:lnTo>
                              <a:pt x="104" y="822"/>
                            </a:lnTo>
                            <a:lnTo>
                              <a:pt x="0" y="743"/>
                            </a:lnTo>
                            <a:lnTo>
                              <a:pt x="0" y="0"/>
                            </a:lnTo>
                            <a:close/>
                          </a:path>
                        </a:pathLst>
                      </a:custGeom>
                      <a:solidFill>
                        <a:srgbClr val="60606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71" name="Freeform 135"/>
                      <p:cNvSpPr>
                        <a:spLocks noChangeAspect="1"/>
                      </p:cNvSpPr>
                      <p:nvPr/>
                    </p:nvSpPr>
                    <p:spPr bwMode="auto">
                      <a:xfrm>
                        <a:off x="0" y="0"/>
                        <a:ext cx="678" cy="351"/>
                      </a:xfrm>
                      <a:custGeom>
                        <a:avLst/>
                        <a:gdLst>
                          <a:gd name="T0" fmla="*/ 0 w 1358"/>
                          <a:gd name="T1" fmla="*/ 4 h 703"/>
                          <a:gd name="T2" fmla="*/ 0 w 1358"/>
                          <a:gd name="T3" fmla="*/ 5 h 703"/>
                          <a:gd name="T4" fmla="*/ 10 w 1358"/>
                          <a:gd name="T5" fmla="*/ 0 h 703"/>
                          <a:gd name="T6" fmla="*/ 9 w 1358"/>
                          <a:gd name="T7" fmla="*/ 0 h 703"/>
                          <a:gd name="T8" fmla="*/ 0 w 1358"/>
                          <a:gd name="T9" fmla="*/ 4 h 703"/>
                          <a:gd name="T10" fmla="*/ 0 60000 65536"/>
                          <a:gd name="T11" fmla="*/ 0 60000 65536"/>
                          <a:gd name="T12" fmla="*/ 0 60000 65536"/>
                          <a:gd name="T13" fmla="*/ 0 60000 65536"/>
                          <a:gd name="T14" fmla="*/ 0 60000 65536"/>
                          <a:gd name="T15" fmla="*/ 0 w 1358"/>
                          <a:gd name="T16" fmla="*/ 0 h 703"/>
                          <a:gd name="T17" fmla="*/ 1358 w 1358"/>
                          <a:gd name="T18" fmla="*/ 703 h 703"/>
                        </a:gdLst>
                        <a:ahLst/>
                        <a:cxnLst>
                          <a:cxn ang="T10">
                            <a:pos x="T0" y="T1"/>
                          </a:cxn>
                          <a:cxn ang="T11">
                            <a:pos x="T2" y="T3"/>
                          </a:cxn>
                          <a:cxn ang="T12">
                            <a:pos x="T4" y="T5"/>
                          </a:cxn>
                          <a:cxn ang="T13">
                            <a:pos x="T6" y="T7"/>
                          </a:cxn>
                          <a:cxn ang="T14">
                            <a:pos x="T8" y="T9"/>
                          </a:cxn>
                        </a:cxnLst>
                        <a:rect l="T15" t="T16" r="T17" b="T18"/>
                        <a:pathLst>
                          <a:path w="1358" h="703">
                            <a:moveTo>
                              <a:pt x="0" y="625"/>
                            </a:moveTo>
                            <a:lnTo>
                              <a:pt x="104" y="703"/>
                            </a:lnTo>
                            <a:lnTo>
                              <a:pt x="1358" y="80"/>
                            </a:lnTo>
                            <a:lnTo>
                              <a:pt x="1257" y="0"/>
                            </a:lnTo>
                            <a:lnTo>
                              <a:pt x="0" y="625"/>
                            </a:lnTo>
                            <a:close/>
                          </a:path>
                        </a:pathLst>
                      </a:custGeom>
                      <a:solidFill>
                        <a:srgbClr val="A0A0A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4472" name="Group 136"/>
                    <p:cNvGrpSpPr>
                      <a:grpSpLocks noChangeAspect="1"/>
                    </p:cNvGrpSpPr>
                    <p:nvPr/>
                  </p:nvGrpSpPr>
                  <p:grpSpPr bwMode="auto">
                    <a:xfrm>
                      <a:off x="330" y="257"/>
                      <a:ext cx="677" cy="723"/>
                      <a:chOff x="0" y="0"/>
                      <a:chExt cx="677" cy="723"/>
                    </a:xfrm>
                  </p:grpSpPr>
                  <p:sp>
                    <p:nvSpPr>
                      <p:cNvPr id="14473" name="Freeform 137"/>
                      <p:cNvSpPr>
                        <a:spLocks noChangeAspect="1"/>
                      </p:cNvSpPr>
                      <p:nvPr/>
                    </p:nvSpPr>
                    <p:spPr bwMode="auto">
                      <a:xfrm>
                        <a:off x="52" y="42"/>
                        <a:ext cx="625" cy="681"/>
                      </a:xfrm>
                      <a:custGeom>
                        <a:avLst/>
                        <a:gdLst>
                          <a:gd name="T0" fmla="*/ 0 w 1251"/>
                          <a:gd name="T1" fmla="*/ 10 h 1363"/>
                          <a:gd name="T2" fmla="*/ 0 w 1251"/>
                          <a:gd name="T3" fmla="*/ 4 h 1363"/>
                          <a:gd name="T4" fmla="*/ 9 w 1251"/>
                          <a:gd name="T5" fmla="*/ 0 h 1363"/>
                          <a:gd name="T6" fmla="*/ 9 w 1251"/>
                          <a:gd name="T7" fmla="*/ 5 h 1363"/>
                          <a:gd name="T8" fmla="*/ 0 w 1251"/>
                          <a:gd name="T9" fmla="*/ 10 h 1363"/>
                          <a:gd name="T10" fmla="*/ 0 60000 65536"/>
                          <a:gd name="T11" fmla="*/ 0 60000 65536"/>
                          <a:gd name="T12" fmla="*/ 0 60000 65536"/>
                          <a:gd name="T13" fmla="*/ 0 60000 65536"/>
                          <a:gd name="T14" fmla="*/ 0 60000 65536"/>
                          <a:gd name="T15" fmla="*/ 0 w 1251"/>
                          <a:gd name="T16" fmla="*/ 0 h 1363"/>
                          <a:gd name="T17" fmla="*/ 1251 w 1251"/>
                          <a:gd name="T18" fmla="*/ 1363 h 1363"/>
                        </a:gdLst>
                        <a:ahLst/>
                        <a:cxnLst>
                          <a:cxn ang="T10">
                            <a:pos x="T0" y="T1"/>
                          </a:cxn>
                          <a:cxn ang="T11">
                            <a:pos x="T2" y="T3"/>
                          </a:cxn>
                          <a:cxn ang="T12">
                            <a:pos x="T4" y="T5"/>
                          </a:cxn>
                          <a:cxn ang="T13">
                            <a:pos x="T6" y="T7"/>
                          </a:cxn>
                          <a:cxn ang="T14">
                            <a:pos x="T8" y="T9"/>
                          </a:cxn>
                        </a:cxnLst>
                        <a:rect l="T15" t="T16" r="T17" b="T18"/>
                        <a:pathLst>
                          <a:path w="1251" h="1363">
                            <a:moveTo>
                              <a:pt x="0" y="1363"/>
                            </a:moveTo>
                            <a:lnTo>
                              <a:pt x="0" y="621"/>
                            </a:lnTo>
                            <a:lnTo>
                              <a:pt x="1251" y="0"/>
                            </a:lnTo>
                            <a:lnTo>
                              <a:pt x="1246" y="696"/>
                            </a:lnTo>
                            <a:lnTo>
                              <a:pt x="0" y="1363"/>
                            </a:lnTo>
                            <a:close/>
                          </a:path>
                        </a:pathLst>
                      </a:custGeom>
                      <a:solidFill>
                        <a:srgbClr val="40404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74" name="Freeform 138"/>
                      <p:cNvSpPr>
                        <a:spLocks noChangeAspect="1"/>
                      </p:cNvSpPr>
                      <p:nvPr/>
                    </p:nvSpPr>
                    <p:spPr bwMode="auto">
                      <a:xfrm>
                        <a:off x="0" y="313"/>
                        <a:ext cx="52" cy="410"/>
                      </a:xfrm>
                      <a:custGeom>
                        <a:avLst/>
                        <a:gdLst>
                          <a:gd name="T0" fmla="*/ 0 w 105"/>
                          <a:gd name="T1" fmla="*/ 0 h 820"/>
                          <a:gd name="T2" fmla="*/ 0 w 105"/>
                          <a:gd name="T3" fmla="*/ 1 h 820"/>
                          <a:gd name="T4" fmla="*/ 0 w 105"/>
                          <a:gd name="T5" fmla="*/ 6 h 820"/>
                          <a:gd name="T6" fmla="*/ 0 w 105"/>
                          <a:gd name="T7" fmla="*/ 6 h 820"/>
                          <a:gd name="T8" fmla="*/ 0 w 105"/>
                          <a:gd name="T9" fmla="*/ 0 h 820"/>
                          <a:gd name="T10" fmla="*/ 0 60000 65536"/>
                          <a:gd name="T11" fmla="*/ 0 60000 65536"/>
                          <a:gd name="T12" fmla="*/ 0 60000 65536"/>
                          <a:gd name="T13" fmla="*/ 0 60000 65536"/>
                          <a:gd name="T14" fmla="*/ 0 60000 65536"/>
                          <a:gd name="T15" fmla="*/ 0 w 105"/>
                          <a:gd name="T16" fmla="*/ 0 h 820"/>
                          <a:gd name="T17" fmla="*/ 105 w 105"/>
                          <a:gd name="T18" fmla="*/ 820 h 820"/>
                        </a:gdLst>
                        <a:ahLst/>
                        <a:cxnLst>
                          <a:cxn ang="T10">
                            <a:pos x="T0" y="T1"/>
                          </a:cxn>
                          <a:cxn ang="T11">
                            <a:pos x="T2" y="T3"/>
                          </a:cxn>
                          <a:cxn ang="T12">
                            <a:pos x="T4" y="T5"/>
                          </a:cxn>
                          <a:cxn ang="T13">
                            <a:pos x="T6" y="T7"/>
                          </a:cxn>
                          <a:cxn ang="T14">
                            <a:pos x="T8" y="T9"/>
                          </a:cxn>
                        </a:cxnLst>
                        <a:rect l="T15" t="T16" r="T17" b="T18"/>
                        <a:pathLst>
                          <a:path w="105" h="820">
                            <a:moveTo>
                              <a:pt x="2" y="0"/>
                            </a:moveTo>
                            <a:lnTo>
                              <a:pt x="105" y="78"/>
                            </a:lnTo>
                            <a:lnTo>
                              <a:pt x="105" y="820"/>
                            </a:lnTo>
                            <a:lnTo>
                              <a:pt x="0" y="742"/>
                            </a:lnTo>
                            <a:lnTo>
                              <a:pt x="2" y="0"/>
                            </a:lnTo>
                            <a:close/>
                          </a:path>
                        </a:pathLst>
                      </a:custGeom>
                      <a:solidFill>
                        <a:srgbClr val="60606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75" name="Freeform 139"/>
                      <p:cNvSpPr>
                        <a:spLocks noChangeAspect="1"/>
                      </p:cNvSpPr>
                      <p:nvPr/>
                    </p:nvSpPr>
                    <p:spPr bwMode="auto">
                      <a:xfrm>
                        <a:off x="0" y="0"/>
                        <a:ext cx="677" cy="352"/>
                      </a:xfrm>
                      <a:custGeom>
                        <a:avLst/>
                        <a:gdLst>
                          <a:gd name="T0" fmla="*/ 0 w 1356"/>
                          <a:gd name="T1" fmla="*/ 5 h 704"/>
                          <a:gd name="T2" fmla="*/ 0 w 1356"/>
                          <a:gd name="T3" fmla="*/ 6 h 704"/>
                          <a:gd name="T4" fmla="*/ 10 w 1356"/>
                          <a:gd name="T5" fmla="*/ 1 h 704"/>
                          <a:gd name="T6" fmla="*/ 9 w 1356"/>
                          <a:gd name="T7" fmla="*/ 0 h 704"/>
                          <a:gd name="T8" fmla="*/ 0 w 1356"/>
                          <a:gd name="T9" fmla="*/ 5 h 704"/>
                          <a:gd name="T10" fmla="*/ 0 60000 65536"/>
                          <a:gd name="T11" fmla="*/ 0 60000 65536"/>
                          <a:gd name="T12" fmla="*/ 0 60000 65536"/>
                          <a:gd name="T13" fmla="*/ 0 60000 65536"/>
                          <a:gd name="T14" fmla="*/ 0 60000 65536"/>
                          <a:gd name="T15" fmla="*/ 0 w 1356"/>
                          <a:gd name="T16" fmla="*/ 0 h 704"/>
                          <a:gd name="T17" fmla="*/ 1356 w 1356"/>
                          <a:gd name="T18" fmla="*/ 704 h 704"/>
                        </a:gdLst>
                        <a:ahLst/>
                        <a:cxnLst>
                          <a:cxn ang="T10">
                            <a:pos x="T0" y="T1"/>
                          </a:cxn>
                          <a:cxn ang="T11">
                            <a:pos x="T2" y="T3"/>
                          </a:cxn>
                          <a:cxn ang="T12">
                            <a:pos x="T4" y="T5"/>
                          </a:cxn>
                          <a:cxn ang="T13">
                            <a:pos x="T6" y="T7"/>
                          </a:cxn>
                          <a:cxn ang="T14">
                            <a:pos x="T8" y="T9"/>
                          </a:cxn>
                        </a:cxnLst>
                        <a:rect l="T15" t="T16" r="T17" b="T18"/>
                        <a:pathLst>
                          <a:path w="1356" h="704">
                            <a:moveTo>
                              <a:pt x="0" y="625"/>
                            </a:moveTo>
                            <a:lnTo>
                              <a:pt x="105" y="704"/>
                            </a:lnTo>
                            <a:lnTo>
                              <a:pt x="1356" y="83"/>
                            </a:lnTo>
                            <a:lnTo>
                              <a:pt x="1251" y="0"/>
                            </a:lnTo>
                            <a:lnTo>
                              <a:pt x="0" y="625"/>
                            </a:lnTo>
                            <a:close/>
                          </a:path>
                        </a:pathLst>
                      </a:custGeom>
                      <a:solidFill>
                        <a:srgbClr val="A0A0A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4476" name="Group 140"/>
                    <p:cNvGrpSpPr>
                      <a:grpSpLocks noChangeAspect="1"/>
                    </p:cNvGrpSpPr>
                    <p:nvPr/>
                  </p:nvGrpSpPr>
                  <p:grpSpPr bwMode="auto">
                    <a:xfrm>
                      <a:off x="399" y="307"/>
                      <a:ext cx="679" cy="724"/>
                      <a:chOff x="0" y="0"/>
                      <a:chExt cx="679" cy="724"/>
                    </a:xfrm>
                  </p:grpSpPr>
                  <p:sp>
                    <p:nvSpPr>
                      <p:cNvPr id="14477" name="Freeform 141"/>
                      <p:cNvSpPr>
                        <a:spLocks noChangeAspect="1"/>
                      </p:cNvSpPr>
                      <p:nvPr/>
                    </p:nvSpPr>
                    <p:spPr bwMode="auto">
                      <a:xfrm>
                        <a:off x="52" y="41"/>
                        <a:ext cx="626" cy="683"/>
                      </a:xfrm>
                      <a:custGeom>
                        <a:avLst/>
                        <a:gdLst>
                          <a:gd name="T0" fmla="*/ 0 w 1253"/>
                          <a:gd name="T1" fmla="*/ 11 h 1365"/>
                          <a:gd name="T2" fmla="*/ 0 w 1253"/>
                          <a:gd name="T3" fmla="*/ 5 h 1365"/>
                          <a:gd name="T4" fmla="*/ 9 w 1253"/>
                          <a:gd name="T5" fmla="*/ 0 h 1365"/>
                          <a:gd name="T6" fmla="*/ 9 w 1253"/>
                          <a:gd name="T7" fmla="*/ 6 h 1365"/>
                          <a:gd name="T8" fmla="*/ 0 w 1253"/>
                          <a:gd name="T9" fmla="*/ 11 h 1365"/>
                          <a:gd name="T10" fmla="*/ 0 60000 65536"/>
                          <a:gd name="T11" fmla="*/ 0 60000 65536"/>
                          <a:gd name="T12" fmla="*/ 0 60000 65536"/>
                          <a:gd name="T13" fmla="*/ 0 60000 65536"/>
                          <a:gd name="T14" fmla="*/ 0 60000 65536"/>
                          <a:gd name="T15" fmla="*/ 0 w 1253"/>
                          <a:gd name="T16" fmla="*/ 0 h 1365"/>
                          <a:gd name="T17" fmla="*/ 1253 w 1253"/>
                          <a:gd name="T18" fmla="*/ 1365 h 1365"/>
                        </a:gdLst>
                        <a:ahLst/>
                        <a:cxnLst>
                          <a:cxn ang="T10">
                            <a:pos x="T0" y="T1"/>
                          </a:cxn>
                          <a:cxn ang="T11">
                            <a:pos x="T2" y="T3"/>
                          </a:cxn>
                          <a:cxn ang="T12">
                            <a:pos x="T4" y="T5"/>
                          </a:cxn>
                          <a:cxn ang="T13">
                            <a:pos x="T6" y="T7"/>
                          </a:cxn>
                          <a:cxn ang="T14">
                            <a:pos x="T8" y="T9"/>
                          </a:cxn>
                        </a:cxnLst>
                        <a:rect l="T15" t="T16" r="T17" b="T18"/>
                        <a:pathLst>
                          <a:path w="1253" h="1365">
                            <a:moveTo>
                              <a:pt x="0" y="1365"/>
                            </a:moveTo>
                            <a:lnTo>
                              <a:pt x="0" y="622"/>
                            </a:lnTo>
                            <a:lnTo>
                              <a:pt x="1253" y="0"/>
                            </a:lnTo>
                            <a:lnTo>
                              <a:pt x="1250" y="700"/>
                            </a:lnTo>
                            <a:lnTo>
                              <a:pt x="0" y="1365"/>
                            </a:lnTo>
                            <a:close/>
                          </a:path>
                        </a:pathLst>
                      </a:custGeom>
                      <a:solidFill>
                        <a:srgbClr val="40404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78" name="Freeform 142"/>
                      <p:cNvSpPr>
                        <a:spLocks noChangeAspect="1"/>
                      </p:cNvSpPr>
                      <p:nvPr/>
                    </p:nvSpPr>
                    <p:spPr bwMode="auto">
                      <a:xfrm>
                        <a:off x="0" y="313"/>
                        <a:ext cx="52" cy="411"/>
                      </a:xfrm>
                      <a:custGeom>
                        <a:avLst/>
                        <a:gdLst>
                          <a:gd name="T0" fmla="*/ 0 w 104"/>
                          <a:gd name="T1" fmla="*/ 0 h 820"/>
                          <a:gd name="T2" fmla="*/ 1 w 104"/>
                          <a:gd name="T3" fmla="*/ 1 h 820"/>
                          <a:gd name="T4" fmla="*/ 1 w 104"/>
                          <a:gd name="T5" fmla="*/ 7 h 820"/>
                          <a:gd name="T6" fmla="*/ 0 w 104"/>
                          <a:gd name="T7" fmla="*/ 6 h 820"/>
                          <a:gd name="T8" fmla="*/ 0 w 104"/>
                          <a:gd name="T9" fmla="*/ 0 h 820"/>
                          <a:gd name="T10" fmla="*/ 0 60000 65536"/>
                          <a:gd name="T11" fmla="*/ 0 60000 65536"/>
                          <a:gd name="T12" fmla="*/ 0 60000 65536"/>
                          <a:gd name="T13" fmla="*/ 0 60000 65536"/>
                          <a:gd name="T14" fmla="*/ 0 60000 65536"/>
                          <a:gd name="T15" fmla="*/ 0 w 104"/>
                          <a:gd name="T16" fmla="*/ 0 h 820"/>
                          <a:gd name="T17" fmla="*/ 104 w 104"/>
                          <a:gd name="T18" fmla="*/ 820 h 820"/>
                        </a:gdLst>
                        <a:ahLst/>
                        <a:cxnLst>
                          <a:cxn ang="T10">
                            <a:pos x="T0" y="T1"/>
                          </a:cxn>
                          <a:cxn ang="T11">
                            <a:pos x="T2" y="T3"/>
                          </a:cxn>
                          <a:cxn ang="T12">
                            <a:pos x="T4" y="T5"/>
                          </a:cxn>
                          <a:cxn ang="T13">
                            <a:pos x="T6" y="T7"/>
                          </a:cxn>
                          <a:cxn ang="T14">
                            <a:pos x="T8" y="T9"/>
                          </a:cxn>
                        </a:cxnLst>
                        <a:rect l="T15" t="T16" r="T17" b="T18"/>
                        <a:pathLst>
                          <a:path w="104" h="820">
                            <a:moveTo>
                              <a:pt x="0" y="0"/>
                            </a:moveTo>
                            <a:lnTo>
                              <a:pt x="104" y="77"/>
                            </a:lnTo>
                            <a:lnTo>
                              <a:pt x="104" y="820"/>
                            </a:lnTo>
                            <a:lnTo>
                              <a:pt x="0" y="742"/>
                            </a:lnTo>
                            <a:lnTo>
                              <a:pt x="0" y="0"/>
                            </a:lnTo>
                            <a:close/>
                          </a:path>
                        </a:pathLst>
                      </a:custGeom>
                      <a:solidFill>
                        <a:srgbClr val="60606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79" name="Freeform 143"/>
                      <p:cNvSpPr>
                        <a:spLocks noChangeAspect="1" noChangeArrowheads="1"/>
                      </p:cNvSpPr>
                      <p:nvPr/>
                    </p:nvSpPr>
                    <p:spPr bwMode="auto">
                      <a:xfrm>
                        <a:off x="0" y="0"/>
                        <a:ext cx="679" cy="353"/>
                      </a:xfrm>
                      <a:custGeom>
                        <a:avLst/>
                        <a:gdLst>
                          <a:gd name="T0" fmla="*/ 0 w 1360"/>
                          <a:gd name="T1" fmla="*/ 5 h 705"/>
                          <a:gd name="T2" fmla="*/ 0 w 1360"/>
                          <a:gd name="T3" fmla="*/ 6 h 705"/>
                          <a:gd name="T4" fmla="*/ 10 w 1360"/>
                          <a:gd name="T5" fmla="*/ 1 h 705"/>
                          <a:gd name="T6" fmla="*/ 9 w 1360"/>
                          <a:gd name="T7" fmla="*/ 0 h 705"/>
                          <a:gd name="T8" fmla="*/ 0 w 1360"/>
                          <a:gd name="T9" fmla="*/ 5 h 705"/>
                          <a:gd name="T10" fmla="*/ 0 60000 65536"/>
                          <a:gd name="T11" fmla="*/ 0 60000 65536"/>
                          <a:gd name="T12" fmla="*/ 0 60000 65536"/>
                          <a:gd name="T13" fmla="*/ 0 60000 65536"/>
                          <a:gd name="T14" fmla="*/ 0 60000 65536"/>
                          <a:gd name="T15" fmla="*/ 0 w 1360"/>
                          <a:gd name="T16" fmla="*/ 0 h 705"/>
                          <a:gd name="T17" fmla="*/ 1360 w 1360"/>
                          <a:gd name="T18" fmla="*/ 705 h 705"/>
                        </a:gdLst>
                        <a:ahLst/>
                        <a:cxnLst>
                          <a:cxn ang="T10">
                            <a:pos x="T0" y="T1"/>
                          </a:cxn>
                          <a:cxn ang="T11">
                            <a:pos x="T2" y="T3"/>
                          </a:cxn>
                          <a:cxn ang="T12">
                            <a:pos x="T4" y="T5"/>
                          </a:cxn>
                          <a:cxn ang="T13">
                            <a:pos x="T6" y="T7"/>
                          </a:cxn>
                          <a:cxn ang="T14">
                            <a:pos x="T8" y="T9"/>
                          </a:cxn>
                        </a:cxnLst>
                        <a:rect l="T15" t="T16" r="T17" b="T18"/>
                        <a:pathLst>
                          <a:path w="1360" h="705">
                            <a:moveTo>
                              <a:pt x="0" y="628"/>
                            </a:moveTo>
                            <a:lnTo>
                              <a:pt x="105" y="705"/>
                            </a:lnTo>
                            <a:lnTo>
                              <a:pt x="1360" y="81"/>
                            </a:lnTo>
                            <a:lnTo>
                              <a:pt x="1259" y="0"/>
                            </a:lnTo>
                            <a:lnTo>
                              <a:pt x="0" y="628"/>
                            </a:lnTo>
                            <a:close/>
                          </a:path>
                        </a:pathLst>
                      </a:cu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4480" name="Group 144"/>
                    <p:cNvGrpSpPr>
                      <a:grpSpLocks noChangeAspect="1"/>
                    </p:cNvGrpSpPr>
                    <p:nvPr/>
                  </p:nvGrpSpPr>
                  <p:grpSpPr bwMode="auto">
                    <a:xfrm>
                      <a:off x="465" y="360"/>
                      <a:ext cx="677" cy="723"/>
                      <a:chOff x="0" y="0"/>
                      <a:chExt cx="677" cy="723"/>
                    </a:xfrm>
                  </p:grpSpPr>
                  <p:sp>
                    <p:nvSpPr>
                      <p:cNvPr id="14481" name="Freeform 145"/>
                      <p:cNvSpPr>
                        <a:spLocks noChangeAspect="1"/>
                      </p:cNvSpPr>
                      <p:nvPr/>
                    </p:nvSpPr>
                    <p:spPr bwMode="auto">
                      <a:xfrm>
                        <a:off x="52" y="41"/>
                        <a:ext cx="625" cy="682"/>
                      </a:xfrm>
                      <a:custGeom>
                        <a:avLst/>
                        <a:gdLst>
                          <a:gd name="T0" fmla="*/ 0 w 1250"/>
                          <a:gd name="T1" fmla="*/ 11 h 1363"/>
                          <a:gd name="T2" fmla="*/ 0 w 1250"/>
                          <a:gd name="T3" fmla="*/ 5 h 1363"/>
                          <a:gd name="T4" fmla="*/ 10 w 1250"/>
                          <a:gd name="T5" fmla="*/ 0 h 1363"/>
                          <a:gd name="T6" fmla="*/ 10 w 1250"/>
                          <a:gd name="T7" fmla="*/ 6 h 1363"/>
                          <a:gd name="T8" fmla="*/ 0 w 1250"/>
                          <a:gd name="T9" fmla="*/ 11 h 1363"/>
                          <a:gd name="T10" fmla="*/ 0 60000 65536"/>
                          <a:gd name="T11" fmla="*/ 0 60000 65536"/>
                          <a:gd name="T12" fmla="*/ 0 60000 65536"/>
                          <a:gd name="T13" fmla="*/ 0 60000 65536"/>
                          <a:gd name="T14" fmla="*/ 0 60000 65536"/>
                          <a:gd name="T15" fmla="*/ 0 w 1250"/>
                          <a:gd name="T16" fmla="*/ 0 h 1363"/>
                          <a:gd name="T17" fmla="*/ 1250 w 1250"/>
                          <a:gd name="T18" fmla="*/ 1363 h 1363"/>
                        </a:gdLst>
                        <a:ahLst/>
                        <a:cxnLst>
                          <a:cxn ang="T10">
                            <a:pos x="T0" y="T1"/>
                          </a:cxn>
                          <a:cxn ang="T11">
                            <a:pos x="T2" y="T3"/>
                          </a:cxn>
                          <a:cxn ang="T12">
                            <a:pos x="T4" y="T5"/>
                          </a:cxn>
                          <a:cxn ang="T13">
                            <a:pos x="T6" y="T7"/>
                          </a:cxn>
                          <a:cxn ang="T14">
                            <a:pos x="T8" y="T9"/>
                          </a:cxn>
                        </a:cxnLst>
                        <a:rect l="T15" t="T16" r="T17" b="T18"/>
                        <a:pathLst>
                          <a:path w="1250" h="1363">
                            <a:moveTo>
                              <a:pt x="0" y="1363"/>
                            </a:moveTo>
                            <a:lnTo>
                              <a:pt x="0" y="620"/>
                            </a:lnTo>
                            <a:lnTo>
                              <a:pt x="1250" y="0"/>
                            </a:lnTo>
                            <a:lnTo>
                              <a:pt x="1247" y="696"/>
                            </a:lnTo>
                            <a:lnTo>
                              <a:pt x="0" y="1363"/>
                            </a:lnTo>
                            <a:close/>
                          </a:path>
                        </a:pathLst>
                      </a:custGeom>
                      <a:solidFill>
                        <a:srgbClr val="40404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82" name="Freeform 146"/>
                      <p:cNvSpPr>
                        <a:spLocks noChangeAspect="1"/>
                      </p:cNvSpPr>
                      <p:nvPr/>
                    </p:nvSpPr>
                    <p:spPr bwMode="auto">
                      <a:xfrm>
                        <a:off x="0" y="313"/>
                        <a:ext cx="52" cy="410"/>
                      </a:xfrm>
                      <a:custGeom>
                        <a:avLst/>
                        <a:gdLst>
                          <a:gd name="T0" fmla="*/ 1 w 104"/>
                          <a:gd name="T1" fmla="*/ 0 h 819"/>
                          <a:gd name="T2" fmla="*/ 1 w 104"/>
                          <a:gd name="T3" fmla="*/ 1 h 819"/>
                          <a:gd name="T4" fmla="*/ 1 w 104"/>
                          <a:gd name="T5" fmla="*/ 7 h 819"/>
                          <a:gd name="T6" fmla="*/ 0 w 104"/>
                          <a:gd name="T7" fmla="*/ 6 h 819"/>
                          <a:gd name="T8" fmla="*/ 1 w 104"/>
                          <a:gd name="T9" fmla="*/ 0 h 819"/>
                          <a:gd name="T10" fmla="*/ 0 60000 65536"/>
                          <a:gd name="T11" fmla="*/ 0 60000 65536"/>
                          <a:gd name="T12" fmla="*/ 0 60000 65536"/>
                          <a:gd name="T13" fmla="*/ 0 60000 65536"/>
                          <a:gd name="T14" fmla="*/ 0 60000 65536"/>
                          <a:gd name="T15" fmla="*/ 0 w 104"/>
                          <a:gd name="T16" fmla="*/ 0 h 819"/>
                          <a:gd name="T17" fmla="*/ 104 w 104"/>
                          <a:gd name="T18" fmla="*/ 819 h 819"/>
                        </a:gdLst>
                        <a:ahLst/>
                        <a:cxnLst>
                          <a:cxn ang="T10">
                            <a:pos x="T0" y="T1"/>
                          </a:cxn>
                          <a:cxn ang="T11">
                            <a:pos x="T2" y="T3"/>
                          </a:cxn>
                          <a:cxn ang="T12">
                            <a:pos x="T4" y="T5"/>
                          </a:cxn>
                          <a:cxn ang="T13">
                            <a:pos x="T6" y="T7"/>
                          </a:cxn>
                          <a:cxn ang="T14">
                            <a:pos x="T8" y="T9"/>
                          </a:cxn>
                        </a:cxnLst>
                        <a:rect l="T15" t="T16" r="T17" b="T18"/>
                        <a:pathLst>
                          <a:path w="104" h="819">
                            <a:moveTo>
                              <a:pt x="1" y="0"/>
                            </a:moveTo>
                            <a:lnTo>
                              <a:pt x="104" y="76"/>
                            </a:lnTo>
                            <a:lnTo>
                              <a:pt x="104" y="819"/>
                            </a:lnTo>
                            <a:lnTo>
                              <a:pt x="0" y="741"/>
                            </a:lnTo>
                            <a:lnTo>
                              <a:pt x="1" y="0"/>
                            </a:lnTo>
                            <a:close/>
                          </a:path>
                        </a:pathLst>
                      </a:custGeom>
                      <a:solidFill>
                        <a:srgbClr val="60606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83" name="Freeform 147"/>
                      <p:cNvSpPr>
                        <a:spLocks noChangeAspect="1"/>
                      </p:cNvSpPr>
                      <p:nvPr/>
                    </p:nvSpPr>
                    <p:spPr bwMode="auto">
                      <a:xfrm>
                        <a:off x="0" y="0"/>
                        <a:ext cx="677" cy="351"/>
                      </a:xfrm>
                      <a:custGeom>
                        <a:avLst/>
                        <a:gdLst>
                          <a:gd name="T0" fmla="*/ 0 w 1354"/>
                          <a:gd name="T1" fmla="*/ 5 h 702"/>
                          <a:gd name="T2" fmla="*/ 1 w 1354"/>
                          <a:gd name="T3" fmla="*/ 5 h 702"/>
                          <a:gd name="T4" fmla="*/ 11 w 1354"/>
                          <a:gd name="T5" fmla="*/ 1 h 702"/>
                          <a:gd name="T6" fmla="*/ 10 w 1354"/>
                          <a:gd name="T7" fmla="*/ 0 h 702"/>
                          <a:gd name="T8" fmla="*/ 0 w 1354"/>
                          <a:gd name="T9" fmla="*/ 5 h 702"/>
                          <a:gd name="T10" fmla="*/ 0 60000 65536"/>
                          <a:gd name="T11" fmla="*/ 0 60000 65536"/>
                          <a:gd name="T12" fmla="*/ 0 60000 65536"/>
                          <a:gd name="T13" fmla="*/ 0 60000 65536"/>
                          <a:gd name="T14" fmla="*/ 0 60000 65536"/>
                          <a:gd name="T15" fmla="*/ 0 w 1354"/>
                          <a:gd name="T16" fmla="*/ 0 h 702"/>
                          <a:gd name="T17" fmla="*/ 1354 w 1354"/>
                          <a:gd name="T18" fmla="*/ 702 h 702"/>
                        </a:gdLst>
                        <a:ahLst/>
                        <a:cxnLst>
                          <a:cxn ang="T10">
                            <a:pos x="T0" y="T1"/>
                          </a:cxn>
                          <a:cxn ang="T11">
                            <a:pos x="T2" y="T3"/>
                          </a:cxn>
                          <a:cxn ang="T12">
                            <a:pos x="T4" y="T5"/>
                          </a:cxn>
                          <a:cxn ang="T13">
                            <a:pos x="T6" y="T7"/>
                          </a:cxn>
                          <a:cxn ang="T14">
                            <a:pos x="T8" y="T9"/>
                          </a:cxn>
                        </a:cxnLst>
                        <a:rect l="T15" t="T16" r="T17" b="T18"/>
                        <a:pathLst>
                          <a:path w="1354" h="702">
                            <a:moveTo>
                              <a:pt x="0" y="625"/>
                            </a:moveTo>
                            <a:lnTo>
                              <a:pt x="104" y="702"/>
                            </a:lnTo>
                            <a:lnTo>
                              <a:pt x="1354" y="82"/>
                            </a:lnTo>
                            <a:lnTo>
                              <a:pt x="1250" y="0"/>
                            </a:lnTo>
                            <a:lnTo>
                              <a:pt x="0" y="625"/>
                            </a:lnTo>
                            <a:close/>
                          </a:path>
                        </a:pathLst>
                      </a:custGeom>
                      <a:solidFill>
                        <a:srgbClr val="A0A0A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4484" name="Group 148"/>
                  <p:cNvGrpSpPr>
                    <a:grpSpLocks noChangeAspect="1"/>
                  </p:cNvGrpSpPr>
                  <p:nvPr/>
                </p:nvGrpSpPr>
                <p:grpSpPr bwMode="auto">
                  <a:xfrm>
                    <a:off x="748" y="597"/>
                    <a:ext cx="204" cy="281"/>
                    <a:chOff x="0" y="0"/>
                    <a:chExt cx="204" cy="281"/>
                  </a:xfrm>
                </p:grpSpPr>
                <p:grpSp>
                  <p:nvGrpSpPr>
                    <p:cNvPr id="14485" name="Group 149"/>
                    <p:cNvGrpSpPr>
                      <a:grpSpLocks noChangeAspect="1"/>
                    </p:cNvGrpSpPr>
                    <p:nvPr/>
                  </p:nvGrpSpPr>
                  <p:grpSpPr bwMode="auto">
                    <a:xfrm>
                      <a:off x="0" y="0"/>
                      <a:ext cx="204" cy="281"/>
                      <a:chOff x="0" y="0"/>
                      <a:chExt cx="204" cy="281"/>
                    </a:xfrm>
                  </p:grpSpPr>
                  <p:sp>
                    <p:nvSpPr>
                      <p:cNvPr id="14486" name="Oval 150"/>
                      <p:cNvSpPr>
                        <a:spLocks noChangeAspect="1" noChangeArrowheads="1"/>
                      </p:cNvSpPr>
                      <p:nvPr/>
                    </p:nvSpPr>
                    <p:spPr bwMode="auto">
                      <a:xfrm>
                        <a:off x="0" y="0"/>
                        <a:ext cx="196" cy="272"/>
                      </a:xfrm>
                      <a:prstGeom prst="ellipse">
                        <a:avLst/>
                      </a:prstGeom>
                      <a:solidFill>
                        <a:srgbClr val="000000"/>
                      </a:solidFill>
                      <a:ln w="6350" cmpd="sng">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87" name="Oval 151"/>
                      <p:cNvSpPr>
                        <a:spLocks noChangeAspect="1" noChangeArrowheads="1"/>
                      </p:cNvSpPr>
                      <p:nvPr/>
                    </p:nvSpPr>
                    <p:spPr bwMode="auto">
                      <a:xfrm>
                        <a:off x="8" y="9"/>
                        <a:ext cx="196" cy="272"/>
                      </a:xfrm>
                      <a:prstGeom prst="ellipse">
                        <a:avLst/>
                      </a:prstGeom>
                      <a:solidFill>
                        <a:srgbClr val="606060"/>
                      </a:solidFill>
                      <a:ln w="6350" cmpd="sng">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4488" name="Freeform 152"/>
                    <p:cNvSpPr>
                      <a:spLocks noChangeAspect="1"/>
                    </p:cNvSpPr>
                    <p:nvPr/>
                  </p:nvSpPr>
                  <p:spPr bwMode="auto">
                    <a:xfrm>
                      <a:off x="88" y="64"/>
                      <a:ext cx="26" cy="151"/>
                    </a:xfrm>
                    <a:custGeom>
                      <a:avLst/>
                      <a:gdLst>
                        <a:gd name="T0" fmla="*/ 0 w 53"/>
                        <a:gd name="T1" fmla="*/ 1 h 302"/>
                        <a:gd name="T2" fmla="*/ 0 w 53"/>
                        <a:gd name="T3" fmla="*/ 0 h 302"/>
                        <a:gd name="T4" fmla="*/ 0 w 53"/>
                        <a:gd name="T5" fmla="*/ 2 h 302"/>
                        <a:gd name="T6" fmla="*/ 0 w 53"/>
                        <a:gd name="T7" fmla="*/ 2 h 302"/>
                        <a:gd name="T8" fmla="*/ 0 w 53"/>
                        <a:gd name="T9" fmla="*/ 1 h 302"/>
                        <a:gd name="T10" fmla="*/ 0 60000 65536"/>
                        <a:gd name="T11" fmla="*/ 0 60000 65536"/>
                        <a:gd name="T12" fmla="*/ 0 60000 65536"/>
                        <a:gd name="T13" fmla="*/ 0 60000 65536"/>
                        <a:gd name="T14" fmla="*/ 0 60000 65536"/>
                        <a:gd name="T15" fmla="*/ 0 w 53"/>
                        <a:gd name="T16" fmla="*/ 0 h 302"/>
                        <a:gd name="T17" fmla="*/ 53 w 53"/>
                        <a:gd name="T18" fmla="*/ 302 h 302"/>
                      </a:gdLst>
                      <a:ahLst/>
                      <a:cxnLst>
                        <a:cxn ang="T10">
                          <a:pos x="T0" y="T1"/>
                        </a:cxn>
                        <a:cxn ang="T11">
                          <a:pos x="T2" y="T3"/>
                        </a:cxn>
                        <a:cxn ang="T12">
                          <a:pos x="T4" y="T5"/>
                        </a:cxn>
                        <a:cxn ang="T13">
                          <a:pos x="T6" y="T7"/>
                        </a:cxn>
                        <a:cxn ang="T14">
                          <a:pos x="T8" y="T9"/>
                        </a:cxn>
                      </a:cxnLst>
                      <a:rect l="T15" t="T16" r="T17" b="T18"/>
                      <a:pathLst>
                        <a:path w="53" h="302">
                          <a:moveTo>
                            <a:pt x="0" y="19"/>
                          </a:moveTo>
                          <a:lnTo>
                            <a:pt x="53" y="0"/>
                          </a:lnTo>
                          <a:lnTo>
                            <a:pt x="53" y="282"/>
                          </a:lnTo>
                          <a:lnTo>
                            <a:pt x="0" y="302"/>
                          </a:lnTo>
                          <a:lnTo>
                            <a:pt x="0" y="19"/>
                          </a:lnTo>
                          <a:close/>
                        </a:path>
                      </a:pathLst>
                    </a:custGeom>
                    <a:solidFill>
                      <a:srgbClr val="404040"/>
                    </a:solidFill>
                    <a:ln w="6350" cmpd="sng">
                      <a:solidFill>
                        <a:srgbClr val="C0C0C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sp>
            <p:nvSpPr>
              <p:cNvPr id="14489" name="Text Box 153"/>
              <p:cNvSpPr txBox="1">
                <a:spLocks noChangeAspect="1" noChangeArrowheads="1"/>
              </p:cNvSpPr>
              <p:nvPr/>
            </p:nvSpPr>
            <p:spPr bwMode="auto">
              <a:xfrm>
                <a:off x="0" y="-20"/>
                <a:ext cx="717"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ja-JP" altLang="en-US" sz="2100">
                    <a:solidFill>
                      <a:srgbClr val="00FF00"/>
                    </a:solidFill>
                    <a:ea typeface="ＤＦＰ特太ゴシック体" pitchFamily="2" charset="-128"/>
                  </a:rPr>
                  <a:t>♪</a:t>
                </a:r>
              </a:p>
            </p:txBody>
          </p:sp>
        </p:grpSp>
        <p:pic>
          <p:nvPicPr>
            <p:cNvPr id="14490" name="Picture 3"/>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0" y="206"/>
              <a:ext cx="33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91" name="Text Box 155"/>
            <p:cNvSpPr txBox="1">
              <a:spLocks noChangeAspect="1" noChangeArrowheads="1"/>
            </p:cNvSpPr>
            <p:nvPr/>
          </p:nvSpPr>
          <p:spPr bwMode="auto">
            <a:xfrm>
              <a:off x="110" y="0"/>
              <a:ext cx="55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900">
                  <a:ea typeface="HG丸ｺﾞｼｯｸM-PRO" pitchFamily="1" charset="-128"/>
                </a:rPr>
                <a:t>Digital</a:t>
              </a:r>
            </a:p>
            <a:p>
              <a:r>
                <a:rPr lang="en-US" altLang="zh-CN" sz="900">
                  <a:ea typeface="HG丸ｺﾞｼｯｸM-PRO" pitchFamily="1" charset="-128"/>
                </a:rPr>
                <a:t>contents</a:t>
              </a:r>
            </a:p>
          </p:txBody>
        </p:sp>
        <p:sp>
          <p:nvSpPr>
            <p:cNvPr id="14492" name="Rectangle 156"/>
            <p:cNvSpPr>
              <a:spLocks noChangeAspect="1" noChangeArrowheads="1"/>
            </p:cNvSpPr>
            <p:nvPr/>
          </p:nvSpPr>
          <p:spPr bwMode="auto">
            <a:xfrm>
              <a:off x="1105" y="926"/>
              <a:ext cx="787" cy="216"/>
            </a:xfrm>
            <a:prstGeom prst="rect">
              <a:avLst/>
            </a:prstGeom>
            <a:gradFill rotWithShape="1">
              <a:gsLst>
                <a:gs pos="0">
                  <a:srgbClr val="FF66CC">
                    <a:alpha val="42999"/>
                  </a:srgbClr>
                </a:gs>
                <a:gs pos="100000">
                  <a:srgbClr val="62A3CF">
                    <a:alpha val="73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ea typeface="黑体" panose="02010609060101010101" pitchFamily="49" charset="-122"/>
                </a:rPr>
                <a:t>Street/Shop</a:t>
              </a:r>
            </a:p>
          </p:txBody>
        </p:sp>
      </p:grpSp>
      <p:sp>
        <p:nvSpPr>
          <p:cNvPr id="14493" name="WordArt 157"/>
          <p:cNvSpPr>
            <a:spLocks noChangeArrowheads="1" noChangeShapeType="1" noTextEdit="1"/>
          </p:cNvSpPr>
          <p:nvPr/>
        </p:nvSpPr>
        <p:spPr bwMode="auto">
          <a:xfrm>
            <a:off x="4014789" y="3244453"/>
            <a:ext cx="1050131" cy="517922"/>
          </a:xfrm>
          <a:prstGeom prst="rect">
            <a:avLst/>
          </a:prstGeom>
        </p:spPr>
        <p:txBody>
          <a:bodyPr wrap="none" fromWordArt="1">
            <a:prstTxWarp prst="textPlain">
              <a:avLst>
                <a:gd name="adj" fmla="val 50000"/>
              </a:avLst>
            </a:prstTxWarp>
          </a:bodyPr>
          <a:lstStyle/>
          <a:p>
            <a:pPr algn="ctr"/>
            <a:r>
              <a:rPr lang="en-US" altLang="zh-CN" sz="4500" b="1" kern="10">
                <a:ln w="12700" cmpd="sng">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8999"/>
                    </a:srgbClr>
                  </a:outerShdw>
                </a:effectLst>
                <a:ea typeface="+mn-lt"/>
                <a:cs typeface="+mn-lt"/>
              </a:rPr>
              <a:t>IPv6</a:t>
            </a:r>
            <a:endParaRPr lang="zh-CN" altLang="en-US" sz="4500" b="1" kern="10">
              <a:ln w="12700" cmpd="sng">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8999"/>
                  </a:srgbClr>
                </a:outerShdw>
              </a:effectLst>
              <a:ea typeface="+mn-lt"/>
              <a:cs typeface="+mn-lt"/>
            </a:endParaRPr>
          </a:p>
        </p:txBody>
      </p:sp>
    </p:spTree>
    <p:extLst>
      <p:ext uri="{BB962C8B-B14F-4D97-AF65-F5344CB8AC3E}">
        <p14:creationId xmlns:p14="http://schemas.microsoft.com/office/powerpoint/2010/main" val="344368980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4342"/>
                                        </p:tgtEl>
                                        <p:attrNameLst>
                                          <p:attrName>style.visibility</p:attrName>
                                        </p:attrNameLst>
                                      </p:cBhvr>
                                      <p:to>
                                        <p:strVal val="visible"/>
                                      </p:to>
                                    </p:set>
                                    <p:anim calcmode="lin" valueType="num">
                                      <p:cBhvr>
                                        <p:cTn id="7" dur="1000" fill="hold"/>
                                        <p:tgtEl>
                                          <p:spTgt spid="14342"/>
                                        </p:tgtEl>
                                        <p:attrNameLst>
                                          <p:attrName>ppt_w</p:attrName>
                                        </p:attrNameLst>
                                      </p:cBhvr>
                                      <p:tavLst>
                                        <p:tav tm="0">
                                          <p:val>
                                            <p:fltVal val="0"/>
                                          </p:val>
                                        </p:tav>
                                        <p:tav tm="100000">
                                          <p:val>
                                            <p:strVal val="#ppt_w"/>
                                          </p:val>
                                        </p:tav>
                                      </p:tavLst>
                                    </p:anim>
                                    <p:anim calcmode="lin" valueType="num">
                                      <p:cBhvr>
                                        <p:cTn id="8" dur="1000" fill="hold"/>
                                        <p:tgtEl>
                                          <p:spTgt spid="14342"/>
                                        </p:tgtEl>
                                        <p:attrNameLst>
                                          <p:attrName>ppt_h</p:attrName>
                                        </p:attrNameLst>
                                      </p:cBhvr>
                                      <p:tavLst>
                                        <p:tav tm="0">
                                          <p:val>
                                            <p:fltVal val="0"/>
                                          </p:val>
                                        </p:tav>
                                        <p:tav tm="100000">
                                          <p:val>
                                            <p:strVal val="#ppt_h"/>
                                          </p:val>
                                        </p:tav>
                                      </p:tavLst>
                                    </p:anim>
                                    <p:anim calcmode="lin" valueType="num">
                                      <p:cBhvr>
                                        <p:cTn id="9" dur="1000" fill="hold"/>
                                        <p:tgtEl>
                                          <p:spTgt spid="14342"/>
                                        </p:tgtEl>
                                        <p:attrNameLst>
                                          <p:attrName>style.rotation</p:attrName>
                                        </p:attrNameLst>
                                      </p:cBhvr>
                                      <p:tavLst>
                                        <p:tav tm="0">
                                          <p:val>
                                            <p:fltVal val="90"/>
                                          </p:val>
                                        </p:tav>
                                        <p:tav tm="100000">
                                          <p:val>
                                            <p:fltVal val="0"/>
                                          </p:val>
                                        </p:tav>
                                      </p:tavLst>
                                    </p:anim>
                                    <p:animEffect transition="in" filter="fade">
                                      <p:cBhvr>
                                        <p:cTn id="10" dur="1000"/>
                                        <p:tgtEl>
                                          <p:spTgt spid="1434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iterate type="lt">
                                    <p:tmPct val="5000"/>
                                  </p:iterate>
                                  <p:childTnLst>
                                    <p:set>
                                      <p:cBhvr>
                                        <p:cTn id="14" dur="1" fill="hold">
                                          <p:stCondLst>
                                            <p:cond delay="0"/>
                                          </p:stCondLst>
                                        </p:cTn>
                                        <p:tgtEl>
                                          <p:spTgt spid="14346"/>
                                        </p:tgtEl>
                                        <p:attrNameLst>
                                          <p:attrName>style.visibility</p:attrName>
                                        </p:attrNameLst>
                                      </p:cBhvr>
                                      <p:to>
                                        <p:strVal val="visible"/>
                                      </p:to>
                                    </p:set>
                                    <p:anim calcmode="lin" valueType="num">
                                      <p:cBhvr>
                                        <p:cTn id="15" dur="1000" fill="hold"/>
                                        <p:tgtEl>
                                          <p:spTgt spid="14346"/>
                                        </p:tgtEl>
                                        <p:attrNameLst>
                                          <p:attrName>ppt_w</p:attrName>
                                        </p:attrNameLst>
                                      </p:cBhvr>
                                      <p:tavLst>
                                        <p:tav tm="0">
                                          <p:val>
                                            <p:fltVal val="0"/>
                                          </p:val>
                                        </p:tav>
                                        <p:tav tm="100000">
                                          <p:val>
                                            <p:strVal val="#ppt_w"/>
                                          </p:val>
                                        </p:tav>
                                      </p:tavLst>
                                    </p:anim>
                                    <p:anim calcmode="lin" valueType="num">
                                      <p:cBhvr>
                                        <p:cTn id="16" dur="1000" fill="hold"/>
                                        <p:tgtEl>
                                          <p:spTgt spid="14346"/>
                                        </p:tgtEl>
                                        <p:attrNameLst>
                                          <p:attrName>ppt_h</p:attrName>
                                        </p:attrNameLst>
                                      </p:cBhvr>
                                      <p:tavLst>
                                        <p:tav tm="0">
                                          <p:val>
                                            <p:fltVal val="0"/>
                                          </p:val>
                                        </p:tav>
                                        <p:tav tm="100000">
                                          <p:val>
                                            <p:strVal val="#ppt_h"/>
                                          </p:val>
                                        </p:tav>
                                      </p:tavLst>
                                    </p:anim>
                                    <p:anim calcmode="lin" valueType="num">
                                      <p:cBhvr>
                                        <p:cTn id="17" dur="1000" fill="hold"/>
                                        <p:tgtEl>
                                          <p:spTgt spid="14346"/>
                                        </p:tgtEl>
                                        <p:attrNameLst>
                                          <p:attrName>style.rotation</p:attrName>
                                        </p:attrNameLst>
                                      </p:cBhvr>
                                      <p:tavLst>
                                        <p:tav tm="0">
                                          <p:val>
                                            <p:fltVal val="90"/>
                                          </p:val>
                                        </p:tav>
                                        <p:tav tm="100000">
                                          <p:val>
                                            <p:fltVal val="0"/>
                                          </p:val>
                                        </p:tav>
                                      </p:tavLst>
                                    </p:anim>
                                    <p:animEffect transition="in" filter="fade">
                                      <p:cBhvr>
                                        <p:cTn id="18" dur="1000"/>
                                        <p:tgtEl>
                                          <p:spTgt spid="1434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4361"/>
                                        </p:tgtEl>
                                        <p:attrNameLst>
                                          <p:attrName>style.visibility</p:attrName>
                                        </p:attrNameLst>
                                      </p:cBhvr>
                                      <p:to>
                                        <p:strVal val="visible"/>
                                      </p:to>
                                    </p:set>
                                    <p:anim calcmode="lin" valueType="num">
                                      <p:cBhvr additive="base">
                                        <p:cTn id="23" dur="500" fill="hold"/>
                                        <p:tgtEl>
                                          <p:spTgt spid="14361"/>
                                        </p:tgtEl>
                                        <p:attrNameLst>
                                          <p:attrName>ppt_x</p:attrName>
                                        </p:attrNameLst>
                                      </p:cBhvr>
                                      <p:tavLst>
                                        <p:tav tm="0">
                                          <p:val>
                                            <p:strVal val="#ppt_x"/>
                                          </p:val>
                                        </p:tav>
                                        <p:tav tm="100000">
                                          <p:val>
                                            <p:strVal val="#ppt_x"/>
                                          </p:val>
                                        </p:tav>
                                      </p:tavLst>
                                    </p:anim>
                                    <p:anim calcmode="lin" valueType="num">
                                      <p:cBhvr additive="base">
                                        <p:cTn id="24" dur="500" fill="hold"/>
                                        <p:tgtEl>
                                          <p:spTgt spid="14361"/>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4379"/>
                                        </p:tgtEl>
                                        <p:attrNameLst>
                                          <p:attrName>style.visibility</p:attrName>
                                        </p:attrNameLst>
                                      </p:cBhvr>
                                      <p:to>
                                        <p:strVal val="visible"/>
                                      </p:to>
                                    </p:set>
                                    <p:anim calcmode="lin" valueType="num">
                                      <p:cBhvr additive="base">
                                        <p:cTn id="29" dur="500" fill="hold"/>
                                        <p:tgtEl>
                                          <p:spTgt spid="14379"/>
                                        </p:tgtEl>
                                        <p:attrNameLst>
                                          <p:attrName>ppt_x</p:attrName>
                                        </p:attrNameLst>
                                      </p:cBhvr>
                                      <p:tavLst>
                                        <p:tav tm="0">
                                          <p:val>
                                            <p:strVal val="#ppt_x"/>
                                          </p:val>
                                        </p:tav>
                                        <p:tav tm="100000">
                                          <p:val>
                                            <p:strVal val="#ppt_x"/>
                                          </p:val>
                                        </p:tav>
                                      </p:tavLst>
                                    </p:anim>
                                    <p:anim calcmode="lin" valueType="num">
                                      <p:cBhvr additive="base">
                                        <p:cTn id="30" dur="500" fill="hold"/>
                                        <p:tgtEl>
                                          <p:spTgt spid="14379"/>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4407"/>
                                        </p:tgtEl>
                                        <p:attrNameLst>
                                          <p:attrName>style.visibility</p:attrName>
                                        </p:attrNameLst>
                                      </p:cBhvr>
                                      <p:to>
                                        <p:strVal val="visible"/>
                                      </p:to>
                                    </p:set>
                                    <p:anim calcmode="lin" valueType="num">
                                      <p:cBhvr additive="base">
                                        <p:cTn id="35" dur="500" fill="hold"/>
                                        <p:tgtEl>
                                          <p:spTgt spid="14407"/>
                                        </p:tgtEl>
                                        <p:attrNameLst>
                                          <p:attrName>ppt_x</p:attrName>
                                        </p:attrNameLst>
                                      </p:cBhvr>
                                      <p:tavLst>
                                        <p:tav tm="0">
                                          <p:val>
                                            <p:strVal val="#ppt_x"/>
                                          </p:val>
                                        </p:tav>
                                        <p:tav tm="100000">
                                          <p:val>
                                            <p:strVal val="#ppt_x"/>
                                          </p:val>
                                        </p:tav>
                                      </p:tavLst>
                                    </p:anim>
                                    <p:anim calcmode="lin" valueType="num">
                                      <p:cBhvr additive="base">
                                        <p:cTn id="36" dur="500" fill="hold"/>
                                        <p:tgtEl>
                                          <p:spTgt spid="14407"/>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4430"/>
                                        </p:tgtEl>
                                        <p:attrNameLst>
                                          <p:attrName>style.visibility</p:attrName>
                                        </p:attrNameLst>
                                      </p:cBhvr>
                                      <p:to>
                                        <p:strVal val="visible"/>
                                      </p:to>
                                    </p:set>
                                    <p:anim calcmode="lin" valueType="num">
                                      <p:cBhvr additive="base">
                                        <p:cTn id="41" dur="500" fill="hold"/>
                                        <p:tgtEl>
                                          <p:spTgt spid="14430"/>
                                        </p:tgtEl>
                                        <p:attrNameLst>
                                          <p:attrName>ppt_x</p:attrName>
                                        </p:attrNameLst>
                                      </p:cBhvr>
                                      <p:tavLst>
                                        <p:tav tm="0">
                                          <p:val>
                                            <p:strVal val="#ppt_x"/>
                                          </p:val>
                                        </p:tav>
                                        <p:tav tm="100000">
                                          <p:val>
                                            <p:strVal val="#ppt_x"/>
                                          </p:val>
                                        </p:tav>
                                      </p:tavLst>
                                    </p:anim>
                                    <p:anim calcmode="lin" valueType="num">
                                      <p:cBhvr additive="base">
                                        <p:cTn id="42" dur="500" fill="hold"/>
                                        <p:tgtEl>
                                          <p:spTgt spid="144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spPr>
      <a:bodyPr vert="horz" wrap="square" lIns="91440" tIns="45720" rIns="91440" bIns="45720" numCol="1" anchor="t" anchorCtr="0" compatLnSpc="1">
        <a:spAutoFit/>
      </a:bodyPr>
      <a:lstStyle>
        <a:defPPr marL="0" marR="0" indent="0" algn="ctr" defTabSz="914400" rtl="0" eaLnBrk="0" fontAlgn="base" latinLnBrk="0" hangingPunct="0">
          <a:spcBef>
            <a:spcPct val="50000"/>
          </a:spcBef>
          <a:spcAft>
            <a:spcPct val="0"/>
          </a:spcAft>
          <a:buClrTx/>
          <a:buSzTx/>
          <a:buFontTx/>
          <a:buNone/>
          <a:defRPr kumimoji="0" 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spPr>
      <a:bodyPr vert="horz" wrap="square" lIns="91440" tIns="45720" rIns="91440" bIns="45720" numCol="1" anchor="t" anchorCtr="0" compatLnSpc="1">
        <a:spAutoFit/>
      </a:bodyPr>
      <a:lstStyle>
        <a:defPPr marL="0" marR="0" indent="0" algn="ctr" defTabSz="914400" rtl="0" eaLnBrk="0" fontAlgn="base" latinLnBrk="0" hangingPunct="0">
          <a:spcBef>
            <a:spcPct val="50000"/>
          </a:spcBef>
          <a:spcAft>
            <a:spcPct val="0"/>
          </a:spcAft>
          <a:buClrTx/>
          <a:buSzTx/>
          <a:buFontTx/>
          <a:buNone/>
          <a:defRPr kumimoji="0" 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Profile</Template>
  <TotalTime>3971</TotalTime>
  <Pages>0</Pages>
  <Words>3116</Words>
  <Characters>0</Characters>
  <Application>Microsoft Office PowerPoint</Application>
  <DocSecurity>0</DocSecurity>
  <PresentationFormat>全屏显示(4:3)</PresentationFormat>
  <Lines>0</Lines>
  <Paragraphs>638</Paragraphs>
  <Slides>43</Slides>
  <Notes>41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8" baseType="lpstr">
      <vt:lpstr>DFKai-SB</vt:lpstr>
      <vt:lpstr>ＤＦＰ特太ゴシック体</vt:lpstr>
      <vt:lpstr>Gulim</vt:lpstr>
      <vt:lpstr>HG丸ｺﾞｼｯｸM-PRO</vt:lpstr>
      <vt:lpstr>Monotype Sorts</vt:lpstr>
      <vt:lpstr>MS PGothic</vt:lpstr>
      <vt:lpstr>黑体</vt:lpstr>
      <vt:lpstr>宋体</vt:lpstr>
      <vt:lpstr>Arial</vt:lpstr>
      <vt:lpstr>Tahoma</vt:lpstr>
      <vt:lpstr>Times New Roman</vt:lpstr>
      <vt:lpstr>Verdana</vt:lpstr>
      <vt:lpstr>Wingdings</vt:lpstr>
      <vt:lpstr>Profile</vt:lpstr>
      <vt:lpstr>Document</vt:lpstr>
      <vt:lpstr>IPV6</vt:lpstr>
      <vt:lpstr>IPV6</vt:lpstr>
      <vt:lpstr>IPv4面临的问题</vt:lpstr>
      <vt:lpstr>PowerPoint 演示文稿</vt:lpstr>
      <vt:lpstr>PowerPoint 演示文稿</vt:lpstr>
      <vt:lpstr>PowerPoint 演示文稿</vt:lpstr>
      <vt:lpstr>PowerPoint 演示文稿</vt:lpstr>
      <vt:lpstr>IPv6优势</vt:lpstr>
      <vt:lpstr>IPv6远景</vt:lpstr>
      <vt:lpstr>IPV6</vt:lpstr>
      <vt:lpstr>冒号十六进制记法 (colon hexadecimal notation) </vt:lpstr>
      <vt:lpstr>点分十进制记法的后缀 </vt:lpstr>
      <vt:lpstr>特殊地址 </vt:lpstr>
      <vt:lpstr>IPv6地址类型</vt:lpstr>
      <vt:lpstr>结点与接口</vt:lpstr>
      <vt:lpstr>全球单播地址的等级结构 </vt:lpstr>
      <vt:lpstr>EUI-64 </vt:lpstr>
      <vt:lpstr>把以太网地址转换为 IPv6 地址 </vt:lpstr>
      <vt:lpstr>IPV6</vt:lpstr>
      <vt:lpstr>IPv6 数据报的一般形式 </vt:lpstr>
      <vt:lpstr>IPv6 数据报的首部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IPv6扩展首部及下一个首部字段 </vt:lpstr>
      <vt:lpstr>六种扩展首部 （ RFC 2460 ）</vt:lpstr>
      <vt:lpstr>IPv6 的扩展首部 </vt:lpstr>
      <vt:lpstr>扩展首部举例</vt:lpstr>
      <vt:lpstr>扩展首部举例（续）</vt:lpstr>
      <vt:lpstr>用隧道技术来传送长数据报 </vt:lpstr>
      <vt:lpstr>IPV6</vt:lpstr>
      <vt:lpstr>从 IPv4 向 IPv6 过渡 </vt:lpstr>
      <vt:lpstr>双协议栈技术</vt:lpstr>
      <vt:lpstr>PowerPoint 演示文稿</vt:lpstr>
      <vt:lpstr>利用隧道技术建立6-Bone</vt:lpstr>
      <vt:lpstr>PowerPoint 演示文稿</vt:lpstr>
    </vt:vector>
  </TitlesOfParts>
  <Manager/>
  <Company>Red Mountain High School</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 Semester 1, Chapter 1</dc:title>
  <dc:subject/>
  <dc:creator>StRUT</dc:creator>
  <cp:keywords/>
  <dc:description/>
  <cp:lastModifiedBy>soft</cp:lastModifiedBy>
  <cp:revision>401</cp:revision>
  <dcterms:created xsi:type="dcterms:W3CDTF">2001-03-25T17:13:46Z</dcterms:created>
  <dcterms:modified xsi:type="dcterms:W3CDTF">2016-06-01T11:20:33Z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