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1"/>
  </p:notesMasterIdLst>
  <p:handoutMasterIdLst>
    <p:handoutMasterId r:id="rId72"/>
  </p:handoutMasterIdLst>
  <p:sldIdLst>
    <p:sldId id="661" r:id="rId2"/>
    <p:sldId id="543" r:id="rId3"/>
    <p:sldId id="651" r:id="rId4"/>
    <p:sldId id="302" r:id="rId5"/>
    <p:sldId id="542" r:id="rId6"/>
    <p:sldId id="652" r:id="rId7"/>
    <p:sldId id="653" r:id="rId8"/>
    <p:sldId id="654" r:id="rId9"/>
    <p:sldId id="655" r:id="rId10"/>
    <p:sldId id="656" r:id="rId11"/>
    <p:sldId id="577" r:id="rId12"/>
    <p:sldId id="304" r:id="rId13"/>
    <p:sldId id="305" r:id="rId14"/>
    <p:sldId id="306" r:id="rId15"/>
    <p:sldId id="308" r:id="rId16"/>
    <p:sldId id="309" r:id="rId17"/>
    <p:sldId id="310" r:id="rId18"/>
    <p:sldId id="311" r:id="rId19"/>
    <p:sldId id="313" r:id="rId20"/>
    <p:sldId id="314" r:id="rId21"/>
    <p:sldId id="666" r:id="rId22"/>
    <p:sldId id="667" r:id="rId23"/>
    <p:sldId id="668" r:id="rId24"/>
    <p:sldId id="669" r:id="rId25"/>
    <p:sldId id="580" r:id="rId26"/>
    <p:sldId id="581" r:id="rId27"/>
    <p:sldId id="583" r:id="rId28"/>
    <p:sldId id="589" r:id="rId29"/>
    <p:sldId id="597" r:id="rId30"/>
    <p:sldId id="598" r:id="rId31"/>
    <p:sldId id="599" r:id="rId32"/>
    <p:sldId id="591" r:id="rId33"/>
    <p:sldId id="592" r:id="rId34"/>
    <p:sldId id="593" r:id="rId35"/>
    <p:sldId id="618" r:id="rId36"/>
    <p:sldId id="619" r:id="rId37"/>
    <p:sldId id="620" r:id="rId38"/>
    <p:sldId id="621" r:id="rId39"/>
    <p:sldId id="646" r:id="rId40"/>
    <p:sldId id="622" r:id="rId41"/>
    <p:sldId id="672" r:id="rId42"/>
    <p:sldId id="623" r:id="rId43"/>
    <p:sldId id="670" r:id="rId44"/>
    <p:sldId id="671" r:id="rId45"/>
    <p:sldId id="624" r:id="rId46"/>
    <p:sldId id="726" r:id="rId47"/>
    <p:sldId id="729" r:id="rId48"/>
    <p:sldId id="625" r:id="rId49"/>
    <p:sldId id="626" r:id="rId50"/>
    <p:sldId id="627" r:id="rId51"/>
    <p:sldId id="728" r:id="rId52"/>
    <p:sldId id="727" r:id="rId53"/>
    <p:sldId id="628" r:id="rId54"/>
    <p:sldId id="629" r:id="rId55"/>
    <p:sldId id="630" r:id="rId56"/>
    <p:sldId id="631" r:id="rId57"/>
    <p:sldId id="634" r:id="rId58"/>
    <p:sldId id="632" r:id="rId59"/>
    <p:sldId id="659" r:id="rId60"/>
    <p:sldId id="633" r:id="rId61"/>
    <p:sldId id="658" r:id="rId62"/>
    <p:sldId id="635" r:id="rId63"/>
    <p:sldId id="636" r:id="rId64"/>
    <p:sldId id="637" r:id="rId65"/>
    <p:sldId id="640" r:id="rId66"/>
    <p:sldId id="639" r:id="rId67"/>
    <p:sldId id="641" r:id="rId68"/>
    <p:sldId id="643" r:id="rId69"/>
    <p:sldId id="660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2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9E"/>
    <a:srgbClr val="006600"/>
    <a:srgbClr val="336699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513" autoAdjust="0"/>
    <p:restoredTop sz="80519" autoAdjust="0"/>
  </p:normalViewPr>
  <p:slideViewPr>
    <p:cSldViewPr>
      <p:cViewPr varScale="1">
        <p:scale>
          <a:sx n="69" d="100"/>
          <a:sy n="69" d="100"/>
        </p:scale>
        <p:origin x="1277" y="67"/>
      </p:cViewPr>
      <p:guideLst>
        <p:guide orient="horz" pos="2147"/>
        <p:guide pos="29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57DFD0B-1EAA-4EB9-8B1F-A88190FC6B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6F606C3-909E-461F-921C-743CDB153D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17056F64-3419-489C-9D61-706E4479AD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3C76341E-05FF-4728-B004-00AD9EE967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noProof="1" dirty="0">
                <a:latin typeface="Tahoma" pitchFamily="34" charset="0"/>
                <a:ea typeface="宋体" charset="-122"/>
                <a:cs typeface="+mn-ea"/>
              </a:defRPr>
            </a:lvl1pPr>
          </a:lstStyle>
          <a:p>
            <a:fld id="{8C516B7C-CAD3-4780-9852-DB76D8164691}" type="slidenum">
              <a:rPr lang="zh-CN" altLang="en-US"/>
              <a:pPr/>
              <a:t>‹#›</a:t>
            </a:fld>
            <a:endParaRPr lang="en-US" altLang="zh-CN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684FA88-19D0-4097-848A-E82A7FA010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979100A-B52A-4BFA-B11A-99AF66D11F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0FCB6F0-58DF-4643-9014-851E3A0C362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5AF387B9-4AD2-40E1-A3CB-564F7ADE70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DAFFB3CC-C6F3-477B-ADC3-8B19C79048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98C06B9E-5A49-4616-97A5-435D53209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noProof="1" dirty="0">
                <a:latin typeface="Tahoma" pitchFamily="34" charset="0"/>
                <a:ea typeface="宋体" charset="-122"/>
                <a:cs typeface="+mn-ea"/>
              </a:defRPr>
            </a:lvl1pPr>
          </a:lstStyle>
          <a:p>
            <a:fld id="{644C47CF-96F7-4884-B014-DCC27598A357}" type="slidenum">
              <a:rPr lang="zh-CN" altLang="en-US"/>
              <a:pPr/>
              <a:t>‹#›</a:t>
            </a:fld>
            <a:endParaRPr lang="en-US" altLang="zh-CN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679636CB-7647-476D-8F4D-358D6CA5A46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04883E04-4A29-41F3-8220-568199D897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5D6B7649-C71C-45A3-B340-AF5CDAECD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FD639E0-0F0E-4410-B661-9905B2B517FB}" type="slidenum">
              <a:rPr lang="zh-CN" altLang="en-US" smtClean="0">
                <a:ea typeface="宋体" panose="02010600030101010101" pitchFamily="2" charset="-122"/>
              </a:rPr>
              <a:pPr/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7F70F90-D4EA-4ED5-98A4-10A714A2E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1918246-3F7F-4963-984F-FD589FBEBB2B}" type="slidenum">
              <a:rPr lang="zh-CN" altLang="en-US" smtClean="0">
                <a:ea typeface="宋体" panose="02010600030101010101" pitchFamily="2" charset="-122"/>
              </a:rPr>
              <a:pPr/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618DDA3-B9BD-4FCA-8214-3DAD4CA934A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ACBC557-7CA0-4AF7-B8B0-B1D6E9BF5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D6C17BFA-8B70-4726-BFC5-1C1AD0070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C2323B2-E9D9-45A1-B3B3-D037774FC7EE}" type="slidenum">
              <a:rPr lang="zh-CN" altLang="en-US" smtClean="0">
                <a:ea typeface="宋体" panose="02010600030101010101" pitchFamily="2" charset="-122"/>
              </a:rPr>
              <a:pPr/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43D665D-1B55-4627-9716-397EED06C00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CD4FD87-B09E-47F3-8742-F76AEED4EE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CCDE965-72F1-4152-B3F0-9FF644AC7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94135EC-8F4B-427E-9A60-0D5B290569C6}" type="slidenum">
              <a:rPr lang="zh-CN" altLang="en-US" smtClean="0">
                <a:ea typeface="宋体" panose="02010600030101010101" pitchFamily="2" charset="-122"/>
              </a:rPr>
              <a:pPr/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0A2F5D5-064D-4787-9CF2-B1C312168F7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ED2F9D4-B629-42A7-A183-BAF1F86AA4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F72C739A-F87F-4B44-82D5-FEF9D70CD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CECEA0A-D44D-45EA-9F9B-12DAAA5713A8}" type="slidenum">
              <a:rPr lang="zh-CN" altLang="en-US" smtClean="0">
                <a:ea typeface="宋体" panose="02010600030101010101" pitchFamily="2" charset="-122"/>
              </a:rPr>
              <a:pPr/>
              <a:t>13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62F6A08-136C-4543-8F68-087DEEF8B71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48DCCC9-1E0C-40F4-AADB-C73F5797C2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DCCE758-0A1B-4A90-A389-841957FD0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F390655-072A-4C70-8C11-DC411E498ED7}" type="slidenum">
              <a:rPr lang="zh-CN" altLang="en-US" smtClean="0">
                <a:ea typeface="宋体" panose="02010600030101010101" pitchFamily="2" charset="-122"/>
              </a:rPr>
              <a:pPr/>
              <a:t>14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761D3B6-65B4-4693-855E-8E0FED5FFB4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20E159-375F-4C8A-A207-7A77033968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2FA1F327-3A67-409F-BE65-9743E8419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C34F7DD-BFE1-4FC5-9A8A-A5EF08A4FE56}" type="slidenum">
              <a:rPr lang="zh-CN" altLang="en-US" smtClean="0">
                <a:ea typeface="宋体" panose="02010600030101010101" pitchFamily="2" charset="-122"/>
              </a:rPr>
              <a:pPr/>
              <a:t>15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16639E9-8395-4EF0-A66B-8D96BF26553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B757909-3501-41C8-9500-F02B55BD20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8928E0F7-5E15-498D-98CA-47A21C840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A64D551-6102-4669-B816-50DB47CBFEC4}" type="slidenum">
              <a:rPr lang="zh-CN" altLang="en-US" smtClean="0">
                <a:ea typeface="宋体" panose="02010600030101010101" pitchFamily="2" charset="-122"/>
              </a:rPr>
              <a:pPr/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094ADB4-088E-4F9C-85DC-A8EC5F3E6B1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017C9A5-C3CF-45A3-90AB-4137CAE3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3BE72C40-37D9-40DE-AA1C-0AB497F2C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7F37DC4-D14D-455F-8961-F67D943B79A7}" type="slidenum">
              <a:rPr lang="zh-CN" altLang="en-US" smtClean="0">
                <a:ea typeface="宋体" panose="02010600030101010101" pitchFamily="2" charset="-122"/>
              </a:rPr>
              <a:pPr/>
              <a:t>17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7BDC3FC-E2F9-42A3-8234-98BF1AD392C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B360357-AC3F-4247-B66E-3CB038052B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37911A14-DF91-4A56-859E-E1A89D55E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3688D9F-67B3-4A7F-8646-8E805F3E4363}" type="slidenum">
              <a:rPr lang="zh-CN" altLang="en-US" smtClean="0">
                <a:ea typeface="宋体" panose="02010600030101010101" pitchFamily="2" charset="-122"/>
              </a:rPr>
              <a:pPr/>
              <a:t>18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6E817EC-9FBB-4794-8781-C416A26F9B4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46F52ED-4CBB-4DE8-A105-3846AD89AC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524B158F-8DEC-492F-B2D5-AB64D102B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16B6379-AC84-4F8E-858E-60C9DB274B84}" type="slidenum">
              <a:rPr lang="zh-CN" altLang="en-US" smtClean="0">
                <a:ea typeface="宋体" panose="02010600030101010101" pitchFamily="2" charset="-122"/>
              </a:rPr>
              <a:pPr/>
              <a:t>19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FF3F77C-A40B-4778-AD45-C34C5F7AC29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2427812-2FE6-42B0-9110-8430859E69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5874ADD6-7236-4DB2-87AA-FDA53D9520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7EC4D97-41EC-45E6-99B1-BB439852D393}" type="slidenum">
              <a:rPr lang="zh-CN" altLang="en-US" smtClean="0">
                <a:ea typeface="宋体" panose="02010600030101010101" pitchFamily="2" charset="-122"/>
              </a:rPr>
              <a:pPr/>
              <a:t>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44F4D40-4CBD-459D-8929-50FA84EFECC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5DF9779-BD19-4053-BA3D-86F71BDCC6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3C6A87C0-B0BD-4317-84EB-134AEC6F3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85442DE-7DF9-44C6-92D2-BB525E6657BA}" type="slidenum">
              <a:rPr lang="zh-CN" altLang="en-US" smtClean="0">
                <a:ea typeface="宋体" panose="02010600030101010101" pitchFamily="2" charset="-122"/>
              </a:rPr>
              <a:pPr/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88AB664-5B1E-4382-A931-B3E65A698B5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4B95ABA-7911-4C67-AA6D-CDD2EF518A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6435FDD2-5A24-4D73-91CB-89FEACE5A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E52D553-6EE2-44D3-9C80-1E41CCB6F8B3}" type="slidenum">
              <a:rPr lang="zh-CN" altLang="en-US" smtClean="0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22901DC-9168-492D-BE25-4966EEC22EE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030FFC8-9C26-4516-9E14-4AFB45B35A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FD26D5E-C601-4DC9-9EF7-12F481140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E032826-35C2-4C3B-B0FD-DFD85863CB3F}" type="slidenum">
              <a:rPr lang="zh-CN" altLang="en-US" smtClean="0">
                <a:ea typeface="宋体" panose="02010600030101010101" pitchFamily="2" charset="-122"/>
              </a:rPr>
              <a:pPr/>
              <a:t>22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1E93CC9E-704E-45D5-B807-BF97E456B64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B8A36EBF-7B20-422F-A43F-5CEF5C859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A4B4AA4A-EA9D-4A75-8EC3-DC408377D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72C110D-64E7-4589-8282-E393EA9D99D1}" type="slidenum">
              <a:rPr lang="zh-CN" altLang="en-US" smtClean="0">
                <a:ea typeface="宋体" panose="02010600030101010101" pitchFamily="2" charset="-122"/>
              </a:rPr>
              <a:pPr/>
              <a:t>23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8409368-680F-4F7B-8DF0-EBEFACCF488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BB70ED3-7D31-44F2-8145-B8CCD0B042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02F7A1FD-499C-4C0E-B715-182CE0EEA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E40AE6D-3731-4D29-9966-3BE8B80CC2E4}" type="slidenum">
              <a:rPr lang="zh-CN" altLang="en-US" smtClean="0">
                <a:ea typeface="宋体" panose="02010600030101010101" pitchFamily="2" charset="-122"/>
              </a:rPr>
              <a:pPr/>
              <a:t>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F063FFE-90EC-4F03-90A0-ABFD5DD799E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52B5E6B-136C-4F97-B17B-C28B9A9A8F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C69A21B-FA71-428F-9541-BFC4B89CB7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51A8415-82DC-4B49-BB94-CB6E2FA8776D}" type="slidenum">
              <a:rPr lang="zh-CN" altLang="en-US" smtClean="0">
                <a:ea typeface="宋体" panose="02010600030101010101" pitchFamily="2" charset="-122"/>
              </a:rPr>
              <a:pPr/>
              <a:t>25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EB87CCD-2C74-4B3A-89B5-9D558665D60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1AA1E08-C0FE-4C86-9FDC-A2E34D6B6C2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97F1D07-AEE4-48D9-BBF8-EA6E8284F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8F41B52-3270-4CE3-A303-5BF3D94F10DD}" type="slidenum">
              <a:rPr lang="zh-CN" altLang="en-US" smtClean="0">
                <a:ea typeface="宋体" panose="02010600030101010101" pitchFamily="2" charset="-122"/>
              </a:rPr>
              <a:pPr/>
              <a:t>26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856F385C-6724-40BD-A066-ED0A6B51E7E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8371" name="Rectangle 1027">
            <a:extLst>
              <a:ext uri="{FF2B5EF4-FFF2-40B4-BE49-F238E27FC236}">
                <a16:creationId xmlns:a16="http://schemas.microsoft.com/office/drawing/2014/main" id="{6E642C4E-C1F8-4E35-B754-DCC41712F42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5D5C50D2-F002-40DE-805E-E8E5C4358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F257164-4846-4F0E-A321-1F5EFD99F476}" type="slidenum">
              <a:rPr lang="zh-CN" altLang="en-US" smtClean="0">
                <a:ea typeface="宋体" panose="02010600030101010101" pitchFamily="2" charset="-122"/>
              </a:rPr>
              <a:pPr/>
              <a:t>27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8310D25-BB27-4AF6-9B18-EC96718AC46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1C45B9B-C90F-4CCB-825F-F49764D5345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E7C1BDEE-84DC-4369-8C43-712DD978E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C19933A-098B-4FAD-9CFE-3E67186483B7}" type="slidenum">
              <a:rPr lang="zh-CN" altLang="en-US" smtClean="0">
                <a:ea typeface="宋体" panose="02010600030101010101" pitchFamily="2" charset="-122"/>
              </a:rPr>
              <a:pPr/>
              <a:t>28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923000B-4101-4BAF-AAEB-FD815B110F9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5572970-0222-44A0-B758-5ED0856B79E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9AA456A2-2B0D-4230-AEC3-486F5A236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004FCAD-3F6B-44F4-8A7F-D37745752BE0}" type="slidenum">
              <a:rPr lang="zh-CN" altLang="en-US" smtClean="0">
                <a:ea typeface="宋体" panose="02010600030101010101" pitchFamily="2" charset="-122"/>
              </a:rPr>
              <a:pPr/>
              <a:t>29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0D33D48-0EFF-42BC-92D0-72283022F54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1392B47-71E4-4F83-935A-7072255D9C8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CD327934-46AF-49D8-ADE1-09F216F8F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4F78DAE-A544-4F80-A058-F0CDC9FCE500}" type="slidenum">
              <a:rPr lang="zh-CN" altLang="en-US" smtClean="0">
                <a:ea typeface="宋体" panose="02010600030101010101" pitchFamily="2" charset="-122"/>
              </a:rPr>
              <a:pPr/>
              <a:t>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0474ABD-A723-4D12-B894-62EAC2E6CF3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4A28B88-615F-44BE-B0CC-9C2318437B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2B6138B5-670E-473D-840F-800E7FC80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2CCF3A6-5718-4C86-B985-61C1CF5156C5}" type="slidenum">
              <a:rPr lang="zh-CN" altLang="en-US" smtClean="0">
                <a:ea typeface="宋体" panose="02010600030101010101" pitchFamily="2" charset="-122"/>
              </a:rPr>
              <a:pPr/>
              <a:t>30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16CFB08-071E-4062-9798-0E8DB4BF2F96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6546A29-9B95-47EA-933E-D75DC734631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A40A3A23-ACB9-49F1-A58D-99C7CA4DE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473E866-F09D-40B0-9C29-C18F88D1A90C}" type="slidenum">
              <a:rPr lang="zh-CN" altLang="en-US" smtClean="0">
                <a:ea typeface="宋体" panose="02010600030101010101" pitchFamily="2" charset="-122"/>
              </a:rPr>
              <a:pPr/>
              <a:t>31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C07CE2E-1C69-40A2-AC0B-40AA7381986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D53A1E-DD2A-403C-9010-D033360C48F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8BDE877E-6519-4483-BEC2-FFA3A9B2F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8C1F97E-DA51-4E29-8176-9CEB06C7AACD}" type="slidenum">
              <a:rPr lang="zh-CN" altLang="en-US" smtClean="0">
                <a:ea typeface="宋体" panose="02010600030101010101" pitchFamily="2" charset="-122"/>
              </a:rPr>
              <a:pPr/>
              <a:t>32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7E8AFDD-CBE8-41B0-B0C7-2F049C51D3B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2FF0B77-B927-4E6A-8372-BA17809FD2E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51A0FFC7-EC1E-4002-8FD7-43204CE13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5BC84E0-46B3-437B-82EA-E9A0A3737134}" type="slidenum">
              <a:rPr lang="zh-CN" altLang="en-US" smtClean="0">
                <a:ea typeface="宋体" panose="02010600030101010101" pitchFamily="2" charset="-122"/>
              </a:rPr>
              <a:pPr/>
              <a:t>33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0B28CBB-12B1-4695-A234-232B84F4C93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A28D9CB-5AEC-4BA5-891E-827B128EE76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4A315A7C-C1BD-410E-A0B9-EC9CD74A8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29399B5-45A5-4B56-A7F8-7A2C1AFE6F24}" type="slidenum">
              <a:rPr lang="zh-CN" altLang="en-US" smtClean="0">
                <a:ea typeface="宋体" panose="02010600030101010101" pitchFamily="2" charset="-122"/>
              </a:rPr>
              <a:pPr/>
              <a:t>34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F02E450-F955-47E9-9688-F1310419ACC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F75695A-E28D-44DA-BEDA-932BCEDD5E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181E15F9-16A3-4345-8CB3-07BAB0D5B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E8EF82B-BA34-4970-BA9B-BBD33ABD8E7B}" type="slidenum">
              <a:rPr lang="zh-CN" altLang="en-US" smtClean="0">
                <a:ea typeface="宋体" panose="02010600030101010101" pitchFamily="2" charset="-122"/>
              </a:rPr>
              <a:pPr/>
              <a:t>35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9A3AAF6-8FEA-4814-B80C-10528127006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E90CA6D-BA84-4014-B940-56DC066F7E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AD0D1A55-A528-494F-90D6-5E74C621B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C5B3524-D634-4ED5-AF4B-0C5A2455CD1A}" type="slidenum">
              <a:rPr lang="zh-CN" altLang="en-US" smtClean="0">
                <a:ea typeface="宋体" panose="02010600030101010101" pitchFamily="2" charset="-122"/>
              </a:rPr>
              <a:pPr/>
              <a:t>36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00D841A-258F-4E06-9946-598F765FC1A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67CF912-2B22-42B4-A062-10C6E07154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7D74DC68-9E0D-4F03-ADD1-011D050A5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3F4B500-9841-4D5C-9D7F-324A54ADCC59}" type="slidenum">
              <a:rPr lang="zh-CN" altLang="en-US" smtClean="0">
                <a:ea typeface="宋体" panose="02010600030101010101" pitchFamily="2" charset="-122"/>
              </a:rPr>
              <a:pPr/>
              <a:t>37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8F8FD9F-BC94-4FE0-AC0F-C1C71750C1C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C5ECDEE-5A7F-459A-BE6F-1EB5E51821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B6AE78B1-48DF-4F13-95B3-683AEC1E9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0403A38-E04F-498D-B869-83EC7105F218}" type="slidenum">
              <a:rPr lang="zh-CN" altLang="en-US" smtClean="0">
                <a:ea typeface="宋体" panose="02010600030101010101" pitchFamily="2" charset="-122"/>
              </a:rPr>
              <a:pPr/>
              <a:t>38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E981B7F-0BE7-43F6-B6CC-C3338FEF221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1E431AF-DD19-499E-B6E3-FD42296345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C8CEC8F3-AC92-494F-B9A1-88AD9A45F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C34FBF3-3E08-4B0E-A646-52E74441AE26}" type="slidenum">
              <a:rPr lang="zh-CN" altLang="en-US" smtClean="0">
                <a:ea typeface="宋体" panose="02010600030101010101" pitchFamily="2" charset="-122"/>
              </a:rPr>
              <a:pPr/>
              <a:t>39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14E71B6-162F-499A-BAF4-03C8D9302E3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1CB1E3D-2110-4A74-8C9B-354739BB3F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Othogonal Frequency Division Multiplexing: </a:t>
            </a:r>
            <a:r>
              <a:rPr lang="zh-CN" altLang="en-US">
                <a:latin typeface="Arial" panose="020B0604020202020204" pitchFamily="34" charset="0"/>
              </a:rPr>
              <a:t>正交频分复用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9B4D298E-FCE2-476D-8821-46E3253BA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08D41B8-9C90-4852-B92C-01729B572C87}" type="slidenum">
              <a:rPr lang="zh-CN" altLang="en-US" smtClean="0">
                <a:ea typeface="宋体" panose="02010600030101010101" pitchFamily="2" charset="-122"/>
              </a:rPr>
              <a:pPr/>
              <a:t>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28032E3-4E9B-45CF-953B-34B81295935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8319B9-95FC-486E-A552-BCDB36B5C5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266AED37-5164-4E61-B3E7-613AFE67E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B520984-B9DB-414F-A759-58E06A0AD4F4}" type="slidenum">
              <a:rPr lang="zh-CN" altLang="en-US" smtClean="0">
                <a:ea typeface="宋体" panose="02010600030101010101" pitchFamily="2" charset="-122"/>
              </a:rPr>
              <a:pPr/>
              <a:t>40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04C90C2-C324-4D4D-A207-880A4AEACEA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DAD5039-0274-46E0-B6EF-718117CD4B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>
            <a:extLst>
              <a:ext uri="{FF2B5EF4-FFF2-40B4-BE49-F238E27FC236}">
                <a16:creationId xmlns:a16="http://schemas.microsoft.com/office/drawing/2014/main" id="{179FAA06-C6BA-4FEA-9105-6A016223C9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9090" name="备注占位符 2">
            <a:extLst>
              <a:ext uri="{FF2B5EF4-FFF2-40B4-BE49-F238E27FC236}">
                <a16:creationId xmlns:a16="http://schemas.microsoft.com/office/drawing/2014/main" id="{71731496-87B5-4327-8214-B1A2453B6E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112C101E-F961-445C-9A14-92278A01A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28A4EB8-AA86-430F-89D7-85FF86F7B668}" type="slidenum">
              <a:rPr lang="zh-CN" altLang="en-US" smtClean="0">
                <a:ea typeface="宋体" panose="02010600030101010101" pitchFamily="2" charset="-122"/>
              </a:rPr>
              <a:pPr/>
              <a:t>41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612A4B72-6146-4F6E-AF62-0C26ECA6A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F70DAD4-C44E-4B5E-B65C-B16B08B7BA84}" type="slidenum">
              <a:rPr lang="zh-CN" altLang="en-US" smtClean="0">
                <a:ea typeface="宋体" panose="02010600030101010101" pitchFamily="2" charset="-122"/>
              </a:rPr>
              <a:pPr/>
              <a:t>42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6DC2EA2-418A-4393-80F3-BBB5231D79F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00714E7-C4A1-4C41-AAA1-DE8D7A045F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>
            <a:extLst>
              <a:ext uri="{FF2B5EF4-FFF2-40B4-BE49-F238E27FC236}">
                <a16:creationId xmlns:a16="http://schemas.microsoft.com/office/drawing/2014/main" id="{3EBD1481-0B1C-4171-A9EF-74F15E230CC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3186" name="备注占位符 2">
            <a:extLst>
              <a:ext uri="{FF2B5EF4-FFF2-40B4-BE49-F238E27FC236}">
                <a16:creationId xmlns:a16="http://schemas.microsoft.com/office/drawing/2014/main" id="{7EF9D810-B3D4-404F-9E85-8974DD8702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D3A17023-3CE8-4AD8-9676-3A26F0A11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4F544A8-7A8A-49F0-AAE0-B37FEAB173F7}" type="slidenum">
              <a:rPr lang="zh-CN" altLang="en-US" smtClean="0">
                <a:ea typeface="宋体" panose="02010600030101010101" pitchFamily="2" charset="-122"/>
              </a:rPr>
              <a:pPr/>
              <a:t>43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0B312CAE-DD30-46DD-867F-2BA27B3692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18453408-D1CA-4F5A-9585-E6265B9F1C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DB7A8BC0-F54A-4909-8AB0-22D560AF8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5A0478D-3A5F-43B2-97F4-2DCA5884CBE2}" type="slidenum">
              <a:rPr lang="zh-CN" altLang="en-US" smtClean="0">
                <a:ea typeface="宋体" panose="02010600030101010101" pitchFamily="2" charset="-122"/>
              </a:rPr>
              <a:pPr/>
              <a:t>44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CB6C5692-94E9-42C9-B656-05C6D88D5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BD70C4F-2ACC-44DF-B082-A3B15EE9E068}" type="slidenum">
              <a:rPr lang="zh-CN" altLang="en-US" smtClean="0">
                <a:ea typeface="宋体" panose="02010600030101010101" pitchFamily="2" charset="-122"/>
              </a:rPr>
              <a:pPr/>
              <a:t>45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BD5046A-9478-413C-8754-B28E9987F3C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F7252F9-48AB-4172-90FB-386DFB4B9E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E8DB6753-AC41-47CB-9562-ACEA9F205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fld id="{B0E60225-9602-4BDD-947B-7A35080E0B60}" type="slidenum">
              <a:rPr lang="zh-CN" altLang="en-US" sz="1800" smtClean="0">
                <a:ea typeface="宋体" panose="02010600030101010101" pitchFamily="2" charset="-122"/>
              </a:rPr>
              <a:pPr algn="ctr" eaLnBrk="0" hangingPunct="0">
                <a:spcBef>
                  <a:spcPct val="50000"/>
                </a:spcBef>
              </a:pPr>
              <a:t>46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46BC13E-BD33-4B94-B54B-D64B770BE32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6B4118F-7B17-411C-AF3B-B7B400FFE9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</a:rPr>
              <a:t>802.11 </a:t>
            </a:r>
            <a:r>
              <a:rPr lang="zh-CN" altLang="en-US">
                <a:latin typeface="Arial" panose="020B0604020202020204" pitchFamily="34" charset="0"/>
              </a:rPr>
              <a:t>帧共有三种类型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控制帧、数据帧和管理帧，而每一种帧又分为若干种子类型。例如，控制帧有</a:t>
            </a:r>
            <a:r>
              <a:rPr lang="en-US" altLang="zh-CN">
                <a:latin typeface="Arial" panose="020B0604020202020204" pitchFamily="34" charset="0"/>
              </a:rPr>
              <a:t>RTS 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CTS 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ACK </a:t>
            </a:r>
            <a:r>
              <a:rPr lang="zh-CN" altLang="en-US">
                <a:latin typeface="Arial" panose="020B0604020202020204" pitchFamily="34" charset="0"/>
              </a:rPr>
              <a:t>等几种不同的控制帧。控制帧和管理帧都有其特定的帧格式。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802.11 </a:t>
            </a:r>
            <a:r>
              <a:rPr lang="zh-CN" altLang="en-US">
                <a:latin typeface="Arial" panose="020B0604020202020204" pitchFamily="34" charset="0"/>
              </a:rPr>
              <a:t>数据帧最特殊的地方就是有四个地址宇段。地址</a:t>
            </a:r>
            <a:r>
              <a:rPr lang="en-US" altLang="zh-CN">
                <a:latin typeface="Arial" panose="020B0604020202020204" pitchFamily="34" charset="0"/>
              </a:rPr>
              <a:t>4 </a:t>
            </a:r>
            <a:r>
              <a:rPr lang="zh-CN" altLang="en-US">
                <a:latin typeface="Arial" panose="020B0604020202020204" pitchFamily="34" charset="0"/>
              </a:rPr>
              <a:t>用于自组网络。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当站点</a:t>
            </a:r>
            <a:r>
              <a:rPr lang="en-US" altLang="zh-CN">
                <a:latin typeface="Arial" panose="020B0604020202020204" pitchFamily="34" charset="0"/>
              </a:rPr>
              <a:t>A </a:t>
            </a:r>
            <a:r>
              <a:rPr lang="zh-CN" altLang="en-US">
                <a:latin typeface="Arial" panose="020B0604020202020204" pitchFamily="34" charset="0"/>
              </a:rPr>
              <a:t>把数据帧发送给</a:t>
            </a:r>
            <a:r>
              <a:rPr lang="en-US" altLang="zh-CN">
                <a:latin typeface="Arial" panose="020B0604020202020204" pitchFamily="34" charset="0"/>
              </a:rPr>
              <a:t>AP</a:t>
            </a:r>
            <a:r>
              <a:rPr lang="zh-CN" altLang="en-US">
                <a:latin typeface="Arial" panose="020B0604020202020204" pitchFamily="34" charset="0"/>
              </a:rPr>
              <a:t>时，帧控制宇段中的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到</a:t>
            </a:r>
            <a:r>
              <a:rPr lang="en-US" altLang="zh-CN">
                <a:latin typeface="Arial" panose="020B0604020202020204" pitchFamily="34" charset="0"/>
              </a:rPr>
              <a:t>DS = 1" </a:t>
            </a:r>
            <a:r>
              <a:rPr lang="zh-CN" altLang="en-US">
                <a:latin typeface="Arial" panose="020B0604020202020204" pitchFamily="34" charset="0"/>
              </a:rPr>
              <a:t>而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从</a:t>
            </a:r>
            <a:r>
              <a:rPr lang="en-US" altLang="zh-CN">
                <a:latin typeface="Arial" panose="020B0604020202020204" pitchFamily="34" charset="0"/>
              </a:rPr>
              <a:t>DS = 0"</a:t>
            </a:r>
            <a:r>
              <a:rPr lang="zh-CN" altLang="en-US">
                <a:latin typeface="Arial" panose="020B0604020202020204" pitchFamily="34" charset="0"/>
              </a:rPr>
              <a:t>。地址</a:t>
            </a:r>
            <a:r>
              <a:rPr lang="en-US" altLang="zh-CN">
                <a:latin typeface="Arial" panose="020B0604020202020204" pitchFamily="34" charset="0"/>
              </a:rPr>
              <a:t>1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AP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el-GR" altLang="zh-CN">
                <a:latin typeface="Arial" panose="020B0604020202020204" pitchFamily="34" charset="0"/>
              </a:rPr>
              <a:t>( </a:t>
            </a:r>
            <a:r>
              <a:rPr lang="zh-CN" altLang="en-US">
                <a:latin typeface="Arial" panose="020B0604020202020204" pitchFamily="34" charset="0"/>
              </a:rPr>
              <a:t>接收地址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，地址</a:t>
            </a:r>
            <a:r>
              <a:rPr lang="en-US" altLang="zh-CN">
                <a:latin typeface="Arial" panose="020B0604020202020204" pitchFamily="34" charset="0"/>
              </a:rPr>
              <a:t>2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A 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源地址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，地址</a:t>
            </a:r>
            <a:r>
              <a:rPr lang="en-US" altLang="zh-CN">
                <a:latin typeface="Arial" panose="020B0604020202020204" pitchFamily="34" charset="0"/>
              </a:rPr>
              <a:t>3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B 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目的地址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。请注意，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接收地址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目的地址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并不等同。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当</a:t>
            </a:r>
            <a:r>
              <a:rPr lang="en-US" altLang="zh-CN">
                <a:latin typeface="Arial" panose="020B0604020202020204" pitchFamily="34" charset="0"/>
              </a:rPr>
              <a:t>AP</a:t>
            </a:r>
            <a:r>
              <a:rPr lang="zh-CN" altLang="en-US">
                <a:latin typeface="Arial" panose="020B0604020202020204" pitchFamily="34" charset="0"/>
              </a:rPr>
              <a:t>把数据帧发送给站点</a:t>
            </a:r>
            <a:r>
              <a:rPr lang="en-US" altLang="zh-CN">
                <a:latin typeface="Arial" panose="020B0604020202020204" pitchFamily="34" charset="0"/>
              </a:rPr>
              <a:t>B </a:t>
            </a:r>
            <a:r>
              <a:rPr lang="zh-CN" altLang="en-US">
                <a:latin typeface="Arial" panose="020B0604020202020204" pitchFamily="34" charset="0"/>
              </a:rPr>
              <a:t>时，帧控制宇段中的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到</a:t>
            </a:r>
            <a:r>
              <a:rPr lang="en-US" altLang="zh-CN">
                <a:latin typeface="Arial" panose="020B0604020202020204" pitchFamily="34" charset="0"/>
              </a:rPr>
              <a:t>DS = 0" </a:t>
            </a:r>
            <a:r>
              <a:rPr lang="zh-CN" altLang="en-US">
                <a:latin typeface="Arial" panose="020B0604020202020204" pitchFamily="34" charset="0"/>
              </a:rPr>
              <a:t>而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从</a:t>
            </a:r>
            <a:r>
              <a:rPr lang="en-US" altLang="zh-CN">
                <a:latin typeface="Arial" panose="020B0604020202020204" pitchFamily="34" charset="0"/>
              </a:rPr>
              <a:t>DS = 1"</a:t>
            </a:r>
            <a:r>
              <a:rPr lang="zh-CN" altLang="en-US">
                <a:latin typeface="Arial" panose="020B0604020202020204" pitchFamily="34" charset="0"/>
              </a:rPr>
              <a:t>。因此地址</a:t>
            </a:r>
            <a:r>
              <a:rPr lang="en-US" altLang="zh-CN">
                <a:latin typeface="Arial" panose="020B0604020202020204" pitchFamily="34" charset="0"/>
              </a:rPr>
              <a:t>1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B 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目的地址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，地址</a:t>
            </a:r>
            <a:r>
              <a:rPr lang="en-US" altLang="zh-CN">
                <a:latin typeface="Arial" panose="020B0604020202020204" pitchFamily="34" charset="0"/>
              </a:rPr>
              <a:t>2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AP </a:t>
            </a:r>
            <a:r>
              <a:rPr lang="zh-CN" altLang="en-US">
                <a:latin typeface="Arial" panose="020B0604020202020204" pitchFamily="34" charset="0"/>
              </a:rPr>
              <a:t>，的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发送地址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，地址</a:t>
            </a:r>
            <a:r>
              <a:rPr lang="en-US" altLang="zh-CN">
                <a:latin typeface="Arial" panose="020B0604020202020204" pitchFamily="34" charset="0"/>
              </a:rPr>
              <a:t>3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A 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源地址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。请注意，上述的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发送地址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源地址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也不相同。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AP 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MAC </a:t>
            </a:r>
            <a:r>
              <a:rPr lang="zh-CN" altLang="en-US">
                <a:latin typeface="Arial" panose="020B0604020202020204" pitchFamily="34" charset="0"/>
              </a:rPr>
              <a:t>地址在</a:t>
            </a:r>
            <a:r>
              <a:rPr lang="en-US" altLang="zh-CN">
                <a:latin typeface="Arial" panose="020B0604020202020204" pitchFamily="34" charset="0"/>
              </a:rPr>
              <a:t>802.11 </a:t>
            </a:r>
            <a:r>
              <a:rPr lang="zh-CN" altLang="en-US">
                <a:latin typeface="Arial" panose="020B0604020202020204" pitchFamily="34" charset="0"/>
              </a:rPr>
              <a:t>标准中叫做基本服务集标识符</a:t>
            </a:r>
            <a:r>
              <a:rPr lang="en-US" altLang="zh-CN">
                <a:latin typeface="Arial" panose="020B0604020202020204" pitchFamily="34" charset="0"/>
              </a:rPr>
              <a:t>BSSID. </a:t>
            </a:r>
            <a:r>
              <a:rPr lang="zh-CN" altLang="en-US">
                <a:latin typeface="Arial" panose="020B0604020202020204" pitchFamily="34" charset="0"/>
              </a:rPr>
              <a:t>也是</a:t>
            </a:r>
            <a:r>
              <a:rPr lang="en-US" altLang="zh-CN">
                <a:latin typeface="Arial" panose="020B0604020202020204" pitchFamily="34" charset="0"/>
              </a:rPr>
              <a:t>-</a:t>
            </a:r>
            <a:r>
              <a:rPr lang="zh-CN" altLang="en-US">
                <a:latin typeface="Arial" panose="020B0604020202020204" pitchFamily="34" charset="0"/>
              </a:rPr>
              <a:t>个</a:t>
            </a:r>
            <a:r>
              <a:rPr lang="en-US" altLang="zh-CN">
                <a:latin typeface="Arial" panose="020B0604020202020204" pitchFamily="34" charset="0"/>
              </a:rPr>
              <a:t>6 </a:t>
            </a:r>
            <a:r>
              <a:rPr lang="zh-CN" altLang="en-US">
                <a:latin typeface="Arial" panose="020B0604020202020204" pitchFamily="34" charset="0"/>
              </a:rPr>
              <a:t>字节</a:t>
            </a:r>
            <a:r>
              <a:rPr lang="en-US" altLang="zh-CN">
                <a:latin typeface="Arial" panose="020B0604020202020204" pitchFamily="34" charset="0"/>
              </a:rPr>
              <a:t>(48 </a:t>
            </a:r>
            <a:r>
              <a:rPr lang="zh-CN" altLang="en-US">
                <a:latin typeface="Arial" panose="020B0604020202020204" pitchFamily="34" charset="0"/>
              </a:rPr>
              <a:t>位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地址。和以太网地址相似，对于单</a:t>
            </a:r>
            <a:r>
              <a:rPr lang="en-US" altLang="zh-CN">
                <a:latin typeface="Arial" panose="020B0604020202020204" pitchFamily="34" charset="0"/>
              </a:rPr>
              <a:t>-</a:t>
            </a:r>
            <a:r>
              <a:rPr lang="zh-CN" altLang="en-US">
                <a:latin typeface="Arial" panose="020B0604020202020204" pitchFamily="34" charset="0"/>
              </a:rPr>
              <a:t>全球管理的地址，其第</a:t>
            </a:r>
            <a:r>
              <a:rPr lang="en-US" altLang="zh-CN">
                <a:latin typeface="Arial" panose="020B0604020202020204" pitchFamily="34" charset="0"/>
              </a:rPr>
              <a:t>1 </a:t>
            </a:r>
            <a:r>
              <a:rPr lang="zh-CN" altLang="en-US">
                <a:latin typeface="Arial" panose="020B0604020202020204" pitchFamily="34" charset="0"/>
              </a:rPr>
              <a:t>字节的最低位是</a:t>
            </a:r>
            <a:r>
              <a:rPr lang="en-US" altLang="zh-CN">
                <a:latin typeface="Arial" panose="020B0604020202020204" pitchFamily="34" charset="0"/>
              </a:rPr>
              <a:t>O </a:t>
            </a:r>
            <a:r>
              <a:rPr lang="zh-CN" altLang="en-US">
                <a:latin typeface="Arial" panose="020B0604020202020204" pitchFamily="34" charset="0"/>
              </a:rPr>
              <a:t>而最低第</a:t>
            </a:r>
            <a:r>
              <a:rPr lang="en-US" altLang="zh-CN">
                <a:latin typeface="Arial" panose="020B0604020202020204" pitchFamily="34" charset="0"/>
              </a:rPr>
              <a:t>2 </a:t>
            </a:r>
            <a:r>
              <a:rPr lang="zh-CN" altLang="en-US">
                <a:latin typeface="Arial" panose="020B0604020202020204" pitchFamily="34" charset="0"/>
              </a:rPr>
              <a:t>位是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7C34D656-5173-43F5-82AB-0350515CA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DF3B9A6-1FCA-41A4-AE5E-FAC2546702E2}" type="slidenum">
              <a:rPr lang="zh-CN" altLang="en-US" smtClean="0">
                <a:ea typeface="宋体" panose="02010600030101010101" pitchFamily="2" charset="-122"/>
              </a:rPr>
              <a:pPr/>
              <a:t>48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EC76AB6-8249-4FCE-935A-614930F510B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B776C28-E656-4280-84D2-FA743FDDF2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84FBCB2E-EA85-4788-9B0A-9B121F405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6FC920D-8E2C-4196-A54D-3FAD3D6F93C1}" type="slidenum">
              <a:rPr lang="zh-CN" altLang="en-US" smtClean="0">
                <a:ea typeface="宋体" panose="02010600030101010101" pitchFamily="2" charset="-122"/>
              </a:rPr>
              <a:pPr/>
              <a:t>49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29299531-A73C-4CDB-B91D-BC3FBA3E74C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8FE95A5-AA0F-425E-A5F8-1CF28B2054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96F6410A-89B1-48C7-9C97-425D91E35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B3A4461-1C55-4EB9-B873-FF8F1DDCA23D}" type="slidenum">
              <a:rPr lang="zh-CN" altLang="en-US" smtClean="0">
                <a:ea typeface="宋体" panose="02010600030101010101" pitchFamily="2" charset="-122"/>
              </a:rPr>
              <a:pPr/>
              <a:t>50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082FE3E-7F69-439A-81DC-AD439F05AF1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DE0BC4B-621D-4BCB-8808-67634FA25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8CCD8890-0DCA-444D-A846-9C7F02619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C4AC0F9-84D3-476F-8B8C-525B0631B9AA}" type="slidenum">
              <a:rPr lang="zh-CN" altLang="en-US" smtClean="0">
                <a:ea typeface="宋体" panose="02010600030101010101" pitchFamily="2" charset="-122"/>
              </a:rPr>
              <a:pPr/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7604EBE8-2B8D-4F33-A82C-6D81A13E897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E4BAC49C-540F-44E0-AAAB-BFC6908C71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6B6CEB1E-147D-4AAD-8A53-1536EA917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fld id="{E1EFB776-B182-45F4-83BA-172D7510C0BD}" type="slidenum">
              <a:rPr lang="zh-CN" altLang="en-US" sz="1800" smtClean="0">
                <a:ea typeface="宋体" panose="02010600030101010101" pitchFamily="2" charset="-122"/>
              </a:rPr>
              <a:pPr algn="ctr" eaLnBrk="0" hangingPunct="0">
                <a:spcBef>
                  <a:spcPct val="50000"/>
                </a:spcBef>
              </a:pPr>
              <a:t>51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3883A83-F730-4C04-8767-F061FDDC198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1B9F1F2-1DCE-42F9-866A-5B876193D7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</a:rPr>
              <a:t>802.11 </a:t>
            </a:r>
            <a:r>
              <a:rPr lang="zh-CN" altLang="en-US">
                <a:latin typeface="Arial" panose="020B0604020202020204" pitchFamily="34" charset="0"/>
              </a:rPr>
              <a:t>标准采用了一种叫做虚拟载波监昕</a:t>
            </a:r>
            <a:r>
              <a:rPr lang="en-US" altLang="zh-CN">
                <a:latin typeface="Arial" panose="020B0604020202020204" pitchFamily="34" charset="0"/>
              </a:rPr>
              <a:t>(Virtual Carrier Sense) </a:t>
            </a:r>
            <a:r>
              <a:rPr lang="zh-CN" altLang="en-US">
                <a:latin typeface="Arial" panose="020B0604020202020204" pitchFamily="34" charset="0"/>
              </a:rPr>
              <a:t>的机制，这就是让源站把它要占用信道的时间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包括目的站发回确认帧所需的时间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写入到所发送的数据帧中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即在首部中的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持续时间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字段中写入需要占用信道的时间，以微秒为单位，一直到目的站把确认帧发送完为止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，以便使其他所有站在这一段时间都不要发送数据。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当站点检测到正在信道中传送的帧中的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持续时间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字段时，就调整自己的网络分配向量</a:t>
            </a:r>
            <a:r>
              <a:rPr lang="en-US" altLang="zh-CN">
                <a:latin typeface="Arial" panose="020B0604020202020204" pitchFamily="34" charset="0"/>
              </a:rPr>
              <a:t>NAV (Network Allocation Vector)NAV </a:t>
            </a:r>
            <a:r>
              <a:rPr lang="zh-CN" altLang="en-US">
                <a:latin typeface="Arial" panose="020B0604020202020204" pitchFamily="34" charset="0"/>
              </a:rPr>
              <a:t>指出了信道处于忙状态的持续时间。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为什么信道空闲还要再等待呢</a:t>
            </a:r>
            <a:r>
              <a:rPr lang="en-US" altLang="zh-CN">
                <a:latin typeface="Arial" panose="020B0604020202020204" pitchFamily="34" charset="0"/>
              </a:rPr>
              <a:t>?</a:t>
            </a:r>
            <a:r>
              <a:rPr lang="zh-CN" altLang="en-US">
                <a:latin typeface="Arial" panose="020B0604020202020204" pitchFamily="34" charset="0"/>
              </a:rPr>
              <a:t>就是考虑可能有其他站点有高优先级的帧要发送。如有，就让高优先级帧先发迭。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SIFS </a:t>
            </a:r>
            <a:r>
              <a:rPr lang="zh-CN" altLang="en-US">
                <a:latin typeface="Arial" panose="020B0604020202020204" pitchFamily="34" charset="0"/>
              </a:rPr>
              <a:t>，即短</a:t>
            </a:r>
            <a:r>
              <a:rPr lang="en-US" altLang="zh-CN">
                <a:latin typeface="Arial" panose="020B0604020202020204" pitchFamily="34" charset="0"/>
              </a:rPr>
              <a:t>(Short)</a:t>
            </a:r>
            <a:r>
              <a:rPr lang="zh-CN" altLang="en-US">
                <a:latin typeface="Arial" panose="020B0604020202020204" pitchFamily="34" charset="0"/>
              </a:rPr>
              <a:t>帧间间隔</a:t>
            </a:r>
            <a:r>
              <a:rPr lang="en-US" altLang="zh-CN">
                <a:latin typeface="Arial" panose="020B0604020202020204" pitchFamily="34" charset="0"/>
              </a:rPr>
              <a:t>, PIFS </a:t>
            </a:r>
            <a:r>
              <a:rPr lang="zh-CN" altLang="en-US">
                <a:latin typeface="Arial" panose="020B0604020202020204" pitchFamily="34" charset="0"/>
              </a:rPr>
              <a:t>，即点协调功能帧间间隔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比</a:t>
            </a:r>
            <a:r>
              <a:rPr lang="en-US" altLang="zh-CN">
                <a:latin typeface="Arial" panose="020B0604020202020204" pitchFamily="34" charset="0"/>
              </a:rPr>
              <a:t>SIFS </a:t>
            </a:r>
            <a:r>
              <a:rPr lang="zh-CN" altLang="en-US">
                <a:latin typeface="Arial" panose="020B0604020202020204" pitchFamily="34" charset="0"/>
              </a:rPr>
              <a:t>长</a:t>
            </a:r>
            <a:r>
              <a:rPr lang="en-US" altLang="zh-CN">
                <a:latin typeface="Arial" panose="020B0604020202020204" pitchFamily="34" charset="0"/>
              </a:rPr>
              <a:t>), DIFS </a:t>
            </a:r>
            <a:r>
              <a:rPr lang="zh-CN" altLang="en-US">
                <a:latin typeface="Arial" panose="020B0604020202020204" pitchFamily="34" charset="0"/>
              </a:rPr>
              <a:t>，即分布协调功能帧间间隔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最长的</a:t>
            </a:r>
            <a:r>
              <a:rPr lang="en-US" altLang="zh-CN">
                <a:latin typeface="Arial" panose="020B0604020202020204" pitchFamily="34" charset="0"/>
              </a:rPr>
              <a:t>IFS)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435A18C0-5C8C-456F-870E-FFBC19E93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fld id="{704B965A-D6F4-4206-B909-6C5C73B6C829}" type="slidenum">
              <a:rPr lang="zh-CN" altLang="en-US" sz="1800" smtClean="0">
                <a:ea typeface="宋体" panose="02010600030101010101" pitchFamily="2" charset="-122"/>
              </a:rPr>
              <a:pPr algn="ctr" eaLnBrk="0" hangingPunct="0">
                <a:spcBef>
                  <a:spcPct val="50000"/>
                </a:spcBef>
              </a:pPr>
              <a:t>52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7ED35DA-1CF9-49F2-ACFD-66396EDA442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D4487E7-05BC-4668-906B-4C709756B8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047B0278-12A7-40FC-99CE-B985FD390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E284901-422C-4F96-8617-E954463CC9C7}" type="slidenum">
              <a:rPr lang="zh-CN" altLang="en-US" smtClean="0">
                <a:ea typeface="宋体" panose="02010600030101010101" pitchFamily="2" charset="-122"/>
              </a:rPr>
              <a:pPr/>
              <a:t>53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B10430C-7262-4691-92C3-2C582726E7F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587E717-FB9A-4DBA-BEF5-8E2CA3D138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3B22C38F-A36D-4A9D-AB6C-BA06FF07E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678BFDB-9FD5-4F48-BAE7-6621BBB571CA}" type="slidenum">
              <a:rPr lang="zh-CN" altLang="en-US" smtClean="0">
                <a:ea typeface="宋体" panose="02010600030101010101" pitchFamily="2" charset="-122"/>
              </a:rPr>
              <a:pPr/>
              <a:t>54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5CA9F0A-DCDC-46F5-9140-0F8D3DC2F8E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2038309-CE66-498B-8A62-03BFD9F306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3E24C719-4DE7-4CCE-B48E-C8F8FFE4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0340FA5-F717-411B-AC30-515F8FF8BF6C}" type="slidenum">
              <a:rPr lang="zh-CN" altLang="en-US" smtClean="0">
                <a:ea typeface="宋体" panose="02010600030101010101" pitchFamily="2" charset="-122"/>
              </a:rPr>
              <a:pPr/>
              <a:t>55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6192EC04-18DF-4452-892E-F2DA2A18574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20BF5A7-7306-458F-8009-6B779690635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72859732-0B81-4E62-98F2-546DD1D46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27CF471-0944-42EE-B86D-A14477E5FABD}" type="slidenum">
              <a:rPr lang="zh-CN" altLang="en-US" smtClean="0">
                <a:ea typeface="宋体" panose="02010600030101010101" pitchFamily="2" charset="-122"/>
              </a:rPr>
              <a:pPr/>
              <a:t>56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4663B961-FD65-4F89-A9DB-A48636699B8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26AF9D5-8883-4BDB-9D0F-981B3A068F4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8E7CCAF4-B022-4C71-8001-9799B88F1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D880562-1D6B-4CCC-A28F-8B74E14350F7}" type="slidenum">
              <a:rPr lang="zh-CN" altLang="en-US" smtClean="0">
                <a:ea typeface="宋体" panose="02010600030101010101" pitchFamily="2" charset="-122"/>
              </a:rPr>
              <a:pPr/>
              <a:t>57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CF56D21C-05E4-4B98-B68E-30945FD50C7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69BD593-2BE5-4AF3-8B1F-88514E5DB6B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6655403B-7C18-4FCA-B8B5-BF98EDE0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EA803F6-A683-4DF3-8446-D6DFEF3C0C8A}" type="slidenum">
              <a:rPr lang="zh-CN" altLang="en-US" smtClean="0">
                <a:ea typeface="宋体" panose="02010600030101010101" pitchFamily="2" charset="-122"/>
              </a:rPr>
              <a:pPr/>
              <a:t>58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A65202AE-278D-4B65-BA29-6C1897A2F67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E8684FC-D1C4-48F6-8320-06336AFCEA5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CE052F0D-F144-482B-B4D0-702915C71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126FD7B-6412-4B34-AD31-F21682301EC1}" type="slidenum">
              <a:rPr lang="zh-CN" altLang="en-US" smtClean="0">
                <a:ea typeface="宋体" panose="02010600030101010101" pitchFamily="2" charset="-122"/>
              </a:rPr>
              <a:pPr/>
              <a:t>59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4EBDAB26-DB8A-4752-8593-2635D525171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BC8C196-18B2-4392-8AE1-D5341A0411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E365D8BA-9E54-44FF-8DD1-50CCBACC8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5D735E7-4D95-4FF7-A4A3-43C81B1FFDA6}" type="slidenum">
              <a:rPr lang="zh-CN" altLang="en-US" smtClean="0">
                <a:ea typeface="宋体" panose="02010600030101010101" pitchFamily="2" charset="-122"/>
              </a:rPr>
              <a:pPr/>
              <a:t>60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4F1F67AE-D525-4BDD-8937-7AB66A73C47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2B22BFF-254C-4B49-B033-36BF66B98C3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55453B17-64A6-4EAA-BB80-A519E713D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548C064-3ECF-4205-9C04-165C8AB844FB}" type="slidenum">
              <a:rPr lang="zh-CN" altLang="en-US" smtClean="0">
                <a:ea typeface="宋体" panose="02010600030101010101" pitchFamily="2" charset="-122"/>
              </a:rPr>
              <a:pPr/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FBC3062-3AB7-43AC-9A08-4E2BAB1E883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3AA5BE-147B-44F3-A7F8-7F06648F32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C968D0C9-99CA-40F6-BF5C-2A72D00DB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C3AD043-213F-4314-B5AF-175333C98EBC}" type="slidenum">
              <a:rPr lang="zh-CN" altLang="en-US" smtClean="0">
                <a:ea typeface="宋体" panose="02010600030101010101" pitchFamily="2" charset="-122"/>
              </a:rPr>
              <a:pPr/>
              <a:t>61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EB5B51B1-C2E7-4A2E-B69D-FBA2006586F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E554550-FED3-44C6-A840-165EF0D80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4E000374-F4B5-44BD-A88B-C5E674361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73CC0AC-DB90-453A-BAD9-81E9F13945C8}" type="slidenum">
              <a:rPr lang="zh-CN" altLang="en-US" smtClean="0">
                <a:ea typeface="宋体" panose="02010600030101010101" pitchFamily="2" charset="-122"/>
              </a:rPr>
              <a:pPr/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F3FDF794-71E8-4F2B-90B7-4AFF738F21D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8CC0353-D044-4EEE-AEBC-33AEF988E1E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A5C3A242-67BE-401A-8BFB-2651FCF19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081ED36-92B0-421D-8014-8E22DB72471B}" type="slidenum">
              <a:rPr lang="zh-CN" altLang="en-US" smtClean="0">
                <a:ea typeface="宋体" panose="02010600030101010101" pitchFamily="2" charset="-122"/>
              </a:rPr>
              <a:pPr/>
              <a:t>63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2E4DE788-43D7-41E1-8C14-458218E2E45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70DC76D-DD38-4AF8-B951-FD6F680D4CF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46AFF3FC-D2D2-46E4-88B0-ED8554EB6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3C1FE22-7DA4-410E-BC5C-68A0DD9375B6}" type="slidenum">
              <a:rPr lang="zh-CN" altLang="en-US" smtClean="0">
                <a:ea typeface="宋体" panose="02010600030101010101" pitchFamily="2" charset="-122"/>
              </a:rPr>
              <a:pPr/>
              <a:t>64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53C44BB3-F307-464D-A865-BDB8BC5B48D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E421709B-3EF4-416D-9019-343F4FD5150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0A6AC552-9AB9-44BD-90D0-14107148C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D5681EC-C6BB-43EA-86DB-985AD909A0A2}" type="slidenum">
              <a:rPr lang="zh-CN" altLang="en-US" smtClean="0">
                <a:ea typeface="宋体" panose="02010600030101010101" pitchFamily="2" charset="-122"/>
              </a:rPr>
              <a:pPr/>
              <a:t>65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27470551-CF3B-4937-B176-935761589D8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D9AD4CD-5056-4F34-BEED-8E77FC89F4C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EBD16953-08E5-498B-BE39-E21A81DCC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E37E3D6-1BA5-4896-81E9-E20C45760B8A}" type="slidenum">
              <a:rPr lang="zh-CN" altLang="en-US" smtClean="0">
                <a:ea typeface="宋体" panose="02010600030101010101" pitchFamily="2" charset="-122"/>
              </a:rPr>
              <a:pPr/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AA34B1-7208-415C-A133-75513E8C779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CC4D4A8-0586-4B25-BDAD-DCFA9EC0CCF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53C88CD6-4C5A-4D4C-A4F4-1789F2B78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B3D92A3-1DBB-499F-ABF9-F35419804F29}" type="slidenum">
              <a:rPr lang="zh-CN" altLang="en-US" smtClean="0">
                <a:ea typeface="宋体" panose="02010600030101010101" pitchFamily="2" charset="-122"/>
              </a:rPr>
              <a:pPr/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A4AEF3ED-9F55-4DCA-8715-73F4D5F3A8E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B6E27789-C4B5-4194-B291-78EBE7C8CB3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647A7D8A-7860-44B8-B96C-DF1E1DD39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ECD09BC-FDE0-485B-A2F6-462CF887FFB0}" type="slidenum">
              <a:rPr lang="zh-CN" altLang="en-US" smtClean="0">
                <a:ea typeface="宋体" panose="02010600030101010101" pitchFamily="2" charset="-122"/>
              </a:rPr>
              <a:pPr/>
              <a:t>68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19732CD2-2CB2-4AE6-B494-5F075BBF442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9A8C8AD-1179-4D07-ADF1-C8EF0E33FD8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幻灯片图像占位符 1">
            <a:extLst>
              <a:ext uri="{FF2B5EF4-FFF2-40B4-BE49-F238E27FC236}">
                <a16:creationId xmlns:a16="http://schemas.microsoft.com/office/drawing/2014/main" id="{18249F65-4992-4A07-90F3-CB7A2A8E6A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5410" name="备注占位符 2">
            <a:extLst>
              <a:ext uri="{FF2B5EF4-FFF2-40B4-BE49-F238E27FC236}">
                <a16:creationId xmlns:a16="http://schemas.microsoft.com/office/drawing/2014/main" id="{25F6A2CA-A63F-44ED-97EB-3748B3133A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5411" name="灯片编号占位符 3">
            <a:extLst>
              <a:ext uri="{FF2B5EF4-FFF2-40B4-BE49-F238E27FC236}">
                <a16:creationId xmlns:a16="http://schemas.microsoft.com/office/drawing/2014/main" id="{B153D301-ED63-4194-B96E-BB27AB32D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435A116-1AE0-48F3-B5D6-F7577FD50B57}" type="slidenum">
              <a:rPr lang="zh-CN" altLang="en-US" smtClean="0">
                <a:ea typeface="宋体" panose="02010600030101010101" pitchFamily="2" charset="-122"/>
              </a:rPr>
              <a:pPr/>
              <a:t>69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8A424A4F-647C-4FAE-8448-20F867B54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F18DC6B-FDD0-4241-89F7-563D63416284}" type="slidenum">
              <a:rPr lang="zh-CN" altLang="en-US" smtClean="0">
                <a:ea typeface="宋体" panose="02010600030101010101" pitchFamily="2" charset="-122"/>
              </a:rPr>
              <a:pPr/>
              <a:t>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4A35DA5-7682-4714-A1B9-86592D4AC63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4B21363-6306-4DBD-A00A-5A97AF5795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EFB0E99-F0AB-47DC-91DE-D4E0D517F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49DC33B-079C-43B5-8DE6-5F2C894C8256}" type="slidenum">
              <a:rPr lang="zh-CN" altLang="en-US" smtClean="0">
                <a:ea typeface="宋体" panose="02010600030101010101" pitchFamily="2" charset="-122"/>
              </a:rPr>
              <a:pPr/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0283253-5866-4F9D-BDF0-7EB1510625D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2A57B3-25D5-4625-BD9E-0D7C3F165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A608CF34-EF85-4F2D-A431-FBF2BA5AB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4DC96E3-8B29-4701-8F90-FEB1B975F736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816D0CA-30EC-4973-9630-739579F0F57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DD0DA3-4149-4DDA-ABF7-B5C113543A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74E00694-E711-40AF-A0A6-CE6372FC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6688C-C2FF-4CFA-8C9C-ADA11D913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897FE-0C8A-4214-B597-8654C5D2A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B0E1D-9EB9-480C-AE5C-83AF1E5C7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1066FEE-4233-4F1C-9B4F-2EB36F9AB1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549008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66BE55-FC57-479C-8B01-DD0682468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D0D9B7-8F18-41DF-95B7-355AFD886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7A0C706-622E-4F57-A864-A58CD36ECA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05FB8-0E5A-44FD-8B53-722B93C35A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11899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DBD172-CCA4-4AB3-A00C-FE73CAAC9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25D7EBC-5EC0-4BA6-90B6-9DF0BD018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3315751-EAD1-4B2D-89BC-C2B8318E0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6ECE0-88D1-436D-B346-7159F8BB77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482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>
            <a:extLst>
              <a:ext uri="{FF2B5EF4-FFF2-40B4-BE49-F238E27FC236}">
                <a16:creationId xmlns:a16="http://schemas.microsoft.com/office/drawing/2014/main" id="{53746FBA-F7B3-446B-A095-E9942AA6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786063"/>
            <a:ext cx="7127875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9338D5-9722-4F26-A275-0DA668D8B6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59A4B72-839B-4089-B8BF-1CAD2F3CAB6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BMP 图像" r:id="rId4" imgW="7430537" imgH="724001" progId="Paint.Picture">
                  <p:embed/>
                </p:oleObj>
              </mc:Choice>
              <mc:Fallback>
                <p:oleObj name="BMP 图像" r:id="rId4" imgW="7430537" imgH="724001" progId="Paint.Picture">
                  <p:embed/>
                  <p:pic>
                    <p:nvPicPr>
                      <p:cNvPr id="3076" name="Object 2">
                        <a:extLst>
                          <a:ext uri="{FF2B5EF4-FFF2-40B4-BE49-F238E27FC236}">
                            <a16:creationId xmlns:a16="http://schemas.microsoft.com/office/drawing/2014/main" id="{094D9B60-3B73-4C03-98EB-00837B3B6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7638105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190C6E-9994-484B-A103-1C7B9FB7E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4CC4D04-1CA9-41AD-9B59-FB7BD547F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A7464A3-2061-46E9-98DE-96275C3D5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CED13-7774-421B-A9DE-04DBA9B3D1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49020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704FC0-7392-4B2F-BF58-24C1DE52C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2B43BAF-8ADA-4B60-9BDC-B582ABE7F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4607D46-4633-43AF-B61B-BDA214DB8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39B6F-A3B0-4D79-9842-135ECD944C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856625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93E02-D339-4D92-AAEE-494EDE5C1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4F84398-2A83-49A5-97B6-40EB9E87B7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6B5E08E-AFE3-4149-976A-ED42FDB52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C4CC9-64C9-4881-8B55-AE6C680C8A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988722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531D-353C-4C4E-9DE5-6C72A6FC7D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8FB20-7250-408A-A311-0BA9248C31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C7442-D090-4A7E-9F8F-994068EB7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AA5F2-597E-4F51-BA8B-6038B3F63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276390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0ACBC0C-4685-451B-A4A4-744C43F79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9640759-D538-422B-B411-93C98A09E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37A7EE-18CA-4431-8142-196E659F3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DD322-A60D-4EC1-8200-597ED73F03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441409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A76736E-6128-40FD-A1DA-7B39A6BFD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A648CCB-7ADD-4150-8F9F-08883F665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1AD644C-E226-40F3-80D6-D1F73D216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8513F-7016-4D34-BDED-6F1C2C1C3C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64593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998DF7-FBA9-4ECF-BD4D-AEDD29E0F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02AF44A-4172-499E-83B1-BDBC4C495E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9F9BFA5-135D-4A54-A43F-332CDDBE7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7D3CE-4ACA-4174-B631-7088E4A9D4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54254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805B54-62E5-49E7-9C29-0636CB621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C9AD116-CE98-4207-93A0-7B7F4F5F8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01CD503-AFD8-4736-B914-A134724B2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C594C-975C-426D-8E89-C5990DCD46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8516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D1E863-7AF4-4AB1-BD3F-18DB504F1C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E95EE6-0D8E-416B-A16E-B25CBF84AF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472892E9-17E4-4489-8111-DEC4ACCA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31E1263D-BB61-4DA6-AFEC-A310663B0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46886" name="Rectangle 6">
            <a:extLst>
              <a:ext uri="{FF2B5EF4-FFF2-40B4-BE49-F238E27FC236}">
                <a16:creationId xmlns:a16="http://schemas.microsoft.com/office/drawing/2014/main" id="{D36D6FF7-9988-4E93-B7F9-EC5775F4C0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887" name="Rectangle 7">
            <a:extLst>
              <a:ext uri="{FF2B5EF4-FFF2-40B4-BE49-F238E27FC236}">
                <a16:creationId xmlns:a16="http://schemas.microsoft.com/office/drawing/2014/main" id="{BEE62F8E-AF3D-43C0-BEEB-5DBB71682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888" name="Rectangle 8">
            <a:extLst>
              <a:ext uri="{FF2B5EF4-FFF2-40B4-BE49-F238E27FC236}">
                <a16:creationId xmlns:a16="http://schemas.microsoft.com/office/drawing/2014/main" id="{D77A8B95-AA10-42BB-B0DB-1E192C33A9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noProof="1" dirty="0">
                <a:ea typeface="宋体" charset="-122"/>
                <a:cs typeface="+mn-ea"/>
              </a:defRPr>
            </a:lvl1pPr>
          </a:lstStyle>
          <a:p>
            <a:fld id="{3A17AB82-80EA-4DBE-B817-B09383292985}" type="slidenum">
              <a:rPr lang="zh-CN" altLang="en-US"/>
              <a:pPr/>
              <a:t>‹#›</a:t>
            </a:fld>
            <a:endParaRPr lang="en-US" altLang="zh-CN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  <p:sldLayoutId id="2147483683" r:id="rId12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">
            <a:extLst>
              <a:ext uri="{FF2B5EF4-FFF2-40B4-BE49-F238E27FC236}">
                <a16:creationId xmlns:a16="http://schemas.microsoft.com/office/drawing/2014/main" id="{821EE5ED-A92C-4901-A14A-A5856ED7F6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5938" y="1214438"/>
            <a:ext cx="6672262" cy="1470025"/>
          </a:xfrm>
        </p:spPr>
        <p:txBody>
          <a:bodyPr/>
          <a:lstStyle/>
          <a:p>
            <a:pPr eaLnBrk="1" hangingPunct="1"/>
            <a:r>
              <a:rPr lang="en-US" altLang="zh-CN"/>
              <a:t>OSI Layer 2:</a:t>
            </a:r>
            <a:br>
              <a:rPr lang="en-US" altLang="zh-CN"/>
            </a:br>
            <a:r>
              <a:rPr lang="en-US" altLang="zh-CN" sz="4000"/>
              <a:t>Data Link Layer</a:t>
            </a:r>
            <a:endParaRPr lang="zh-CN" altLang="en-US"/>
          </a:p>
        </p:txBody>
      </p:sp>
      <p:pic>
        <p:nvPicPr>
          <p:cNvPr id="6146" name="Picture 23">
            <a:extLst>
              <a:ext uri="{FF2B5EF4-FFF2-40B4-BE49-F238E27FC236}">
                <a16:creationId xmlns:a16="http://schemas.microsoft.com/office/drawing/2014/main" id="{C7DEE681-AE7D-4663-8D69-9FE87F07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286375"/>
            <a:ext cx="1079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>
            <a:extLst>
              <a:ext uri="{FF2B5EF4-FFF2-40B4-BE49-F238E27FC236}">
                <a16:creationId xmlns:a16="http://schemas.microsoft.com/office/drawing/2014/main" id="{F268DF65-0568-482A-84F0-EE64CD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774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LAN Transmission Methods</a:t>
            </a:r>
          </a:p>
        </p:txBody>
      </p:sp>
      <p:sp>
        <p:nvSpPr>
          <p:cNvPr id="1178627" name="Rectangle 3">
            <a:extLst>
              <a:ext uri="{FF2B5EF4-FFF2-40B4-BE49-F238E27FC236}">
                <a16:creationId xmlns:a16="http://schemas.microsoft.com/office/drawing/2014/main" id="{A2FA6896-EBF9-4017-8E9E-37343781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84978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</a:rPr>
              <a:t>LAN data transmissions fall into 3 classifications:</a:t>
            </a:r>
          </a:p>
          <a:p>
            <a:pPr algn="l" eaLnBrk="1" hangingPunct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</a:pPr>
            <a:r>
              <a:rPr lang="en-US" altLang="en-US" sz="2600" b="1">
                <a:solidFill>
                  <a:schemeClr val="hlink"/>
                </a:solidFill>
                <a:latin typeface="Arial" panose="020B0604020202020204" pitchFamily="34" charset="0"/>
              </a:rPr>
              <a:t>unicast</a:t>
            </a:r>
            <a:r>
              <a:rPr lang="en-US" altLang="en-US" sz="2600">
                <a:latin typeface="Arial" panose="020B0604020202020204" pitchFamily="34" charset="0"/>
              </a:rPr>
              <a:t>--a single packet is sent from the source to a single destination on a network</a:t>
            </a:r>
          </a:p>
          <a:p>
            <a:pPr algn="l" eaLnBrk="1" hangingPunct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</a:pPr>
            <a:r>
              <a:rPr lang="en-US" altLang="en-US" sz="2600" b="1">
                <a:solidFill>
                  <a:schemeClr val="hlink"/>
                </a:solidFill>
                <a:latin typeface="Arial" panose="020B0604020202020204" pitchFamily="34" charset="0"/>
              </a:rPr>
              <a:t>multicast</a:t>
            </a:r>
            <a:r>
              <a:rPr lang="en-US" altLang="en-US" sz="2600" b="1">
                <a:latin typeface="Arial" panose="020B0604020202020204" pitchFamily="34" charset="0"/>
              </a:rPr>
              <a:t>--</a:t>
            </a:r>
            <a:r>
              <a:rPr lang="en-US" altLang="en-US" sz="2600">
                <a:latin typeface="Arial" panose="020B0604020202020204" pitchFamily="34" charset="0"/>
              </a:rPr>
              <a:t>consists of a single data packet that is sent to a specific subset of nodes on the network.</a:t>
            </a:r>
          </a:p>
          <a:p>
            <a:pPr algn="l" eaLnBrk="1" hangingPunct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n"/>
            </a:pPr>
            <a:r>
              <a:rPr lang="en-US" altLang="en-US" sz="2600" b="1">
                <a:solidFill>
                  <a:schemeClr val="hlink"/>
                </a:solidFill>
                <a:latin typeface="Arial" panose="020B0604020202020204" pitchFamily="34" charset="0"/>
              </a:rPr>
              <a:t>broadcast</a:t>
            </a:r>
            <a:r>
              <a:rPr lang="en-US" altLang="en-US" sz="2600" b="1">
                <a:latin typeface="Arial" panose="020B0604020202020204" pitchFamily="34" charset="0"/>
              </a:rPr>
              <a:t>--</a:t>
            </a:r>
            <a:r>
              <a:rPr lang="en-US" altLang="en-US" sz="2600">
                <a:latin typeface="Arial" panose="020B0604020202020204" pitchFamily="34" charset="0"/>
              </a:rPr>
              <a:t>consists of a single data packet that is transmitted to all nodes on the network.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7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7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17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17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17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6" grpId="0"/>
      <p:bldP spid="117862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074">
            <a:extLst>
              <a:ext uri="{FF2B5EF4-FFF2-40B4-BE49-F238E27FC236}">
                <a16:creationId xmlns:a16="http://schemas.microsoft.com/office/drawing/2014/main" id="{8DEEC512-FEDB-4B6E-86C5-D7A5E5FFC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Layer2: Data Link Layer</a:t>
            </a:r>
            <a:endParaRPr lang="zh-CN" altLang="en-US"/>
          </a:p>
        </p:txBody>
      </p:sp>
      <p:sp>
        <p:nvSpPr>
          <p:cNvPr id="26626" name="Rectangle 3075">
            <a:extLst>
              <a:ext uri="{FF2B5EF4-FFF2-40B4-BE49-F238E27FC236}">
                <a16:creationId xmlns:a16="http://schemas.microsoft.com/office/drawing/2014/main" id="{F8D4A858-1897-4F65-8467-6E77F02BF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6868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/>
              <a:t>Overview of the Data Link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>
                <a:solidFill>
                  <a:srgbClr val="006600"/>
                </a:solidFill>
              </a:rPr>
              <a:t>Ethernet and CSMA/CD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>
                <a:solidFill>
                  <a:srgbClr val="006600"/>
                </a:solidFill>
              </a:rPr>
              <a:t>LLC and MAC Sub-layers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Media Access Control in MAC Sub-layer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Wireless LAN and CSMA/CA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Layer 2 Devices</a:t>
            </a: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6E05975F-4A10-45AC-AE1D-D983761A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LAN Standards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2CCC2F49-B355-4750-8A88-311F3DEF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85938"/>
            <a:ext cx="846296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physical media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connectors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to connect devices to media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devices communicate at the DATA LINK LAYER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LINK LAYER defines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data is transported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a physical media.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LINK LAYER also defines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altLang="en-US" sz="2400" i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encapsulate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protocol-specific traffic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such a way that traffic going to different upper-layer protocols can use the same </a:t>
            </a:r>
            <a:r>
              <a:rPr lang="en-US" altLang="en-US" sz="2400" i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goes up the stack.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/>
      <p:bldP spid="4648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>
            <a:extLst>
              <a:ext uri="{FF2B5EF4-FFF2-40B4-BE49-F238E27FC236}">
                <a16:creationId xmlns:a16="http://schemas.microsoft.com/office/drawing/2014/main" id="{E85ADBEB-EA87-4374-B409-0188C807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14500"/>
            <a:ext cx="5329237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948" name="Rectangle 4">
            <a:extLst>
              <a:ext uri="{FF2B5EF4-FFF2-40B4-BE49-F238E27FC236}">
                <a16:creationId xmlns:a16="http://schemas.microsoft.com/office/drawing/2014/main" id="{C28BA9A1-197F-4C84-9A72-F9AEFEDE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LAN Standards</a:t>
            </a:r>
          </a:p>
        </p:txBody>
      </p:sp>
      <p:sp>
        <p:nvSpPr>
          <p:cNvPr id="466949" name="Text Box 5">
            <a:extLst>
              <a:ext uri="{FF2B5EF4-FFF2-40B4-BE49-F238E27FC236}">
                <a16:creationId xmlns:a16="http://schemas.microsoft.com/office/drawing/2014/main" id="{9C9954D3-D11D-4E07-8DE0-F3D7717D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43063"/>
            <a:ext cx="3657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4213" indent="-227013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5000"/>
              <a:buFont typeface="Monotype Sorts" pitchFamily="2" charset="2"/>
              <a:buChar char="n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Data link layer is broken into two parts by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IEEE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  <a:endParaRPr lang="en-US" altLang="en-US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5000"/>
              <a:buFont typeface="Monotype Sorts" pitchFamily="2" charset="2"/>
              <a:buChar char="n"/>
            </a:pPr>
            <a:r>
              <a:rPr lang="en-US" altLang="en-US"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Access Control</a:t>
            </a:r>
            <a:r>
              <a:rPr lang="en-US" altLang="en-US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(MAC)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(transitions down to media)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5000"/>
              <a:buFont typeface="Monotype Sorts" pitchFamily="2" charset="2"/>
              <a:buChar char="n"/>
            </a:pPr>
            <a:r>
              <a:rPr lang="en-US" altLang="en-US"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Link Control</a:t>
            </a:r>
            <a:r>
              <a:rPr lang="en-US" altLang="en-US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(LLC)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(transitions up to the network layer)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66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66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/>
      <p:bldP spid="4669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Text Box 3">
            <a:extLst>
              <a:ext uri="{FF2B5EF4-FFF2-40B4-BE49-F238E27FC236}">
                <a16:creationId xmlns:a16="http://schemas.microsoft.com/office/drawing/2014/main" id="{A1BD6FAE-2CB5-4351-9496-90732C8B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4675"/>
            <a:ext cx="86868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The IEEE standard appears, at first glance, to violate the OSI model in two ways. </a:t>
            </a:r>
          </a:p>
          <a:p>
            <a:pPr lvl="1" algn="l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First, it defines its own layer (LLC), including its interfaces, etc. </a:t>
            </a:r>
          </a:p>
          <a:p>
            <a:pPr lvl="1" algn="l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Second, it appears that the MAC layer standards, 802.3 and 802.5, cross over the Layer 2/Layer 1 interface.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However, 802.3 and 802.5 define the naming, framing, and Media Access Control rules around which specific technologies were built.</a:t>
            </a:r>
          </a:p>
        </p:txBody>
      </p:sp>
      <p:sp>
        <p:nvSpPr>
          <p:cNvPr id="468996" name="Rectangle 4">
            <a:extLst>
              <a:ext uri="{FF2B5EF4-FFF2-40B4-BE49-F238E27FC236}">
                <a16:creationId xmlns:a16="http://schemas.microsoft.com/office/drawing/2014/main" id="{5446936A-9E50-4A2E-A589-48965272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LAN Standards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/>
      <p:bldP spid="4689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>
            <a:extLst>
              <a:ext uri="{FF2B5EF4-FFF2-40B4-BE49-F238E27FC236}">
                <a16:creationId xmlns:a16="http://schemas.microsoft.com/office/drawing/2014/main" id="{8645DEA3-8228-4499-9C16-E06BD6C1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0213"/>
            <a:ext cx="493236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091" name="Text Box 3">
            <a:extLst>
              <a:ext uri="{FF2B5EF4-FFF2-40B4-BE49-F238E27FC236}">
                <a16:creationId xmlns:a16="http://schemas.microsoft.com/office/drawing/2014/main" id="{6C8A1B5D-3D97-49C4-AC8A-086C92E8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4319587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MAC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sublayer (802.3)</a:t>
            </a: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Defines how to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transmit </a:t>
            </a:r>
            <a:r>
              <a:rPr lang="en-US" altLang="en-US" sz="2000" u="sng">
                <a:solidFill>
                  <a:schemeClr val="hlink"/>
                </a:solidFill>
                <a:latin typeface="Arial" panose="020B0604020202020204" pitchFamily="34" charset="0"/>
              </a:rPr>
              <a:t>frames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on the physical wire</a:t>
            </a: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Handles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physical addressing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Define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network topology</a:t>
            </a:r>
            <a:endParaRPr lang="en-US" alt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Define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line discipline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sublayer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(802.2) 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hlink"/>
                </a:solidFill>
                <a:latin typeface="Verdana" panose="020B0604030504040204" pitchFamily="34" charset="0"/>
              </a:rPr>
              <a:t>logically identifies different protocol types </a:t>
            </a:r>
            <a:r>
              <a:rPr lang="en-US" altLang="en-US">
                <a:latin typeface="Verdana" panose="020B0604030504040204" pitchFamily="34" charset="0"/>
              </a:rPr>
              <a:t>and then</a:t>
            </a:r>
            <a:r>
              <a:rPr lang="en-US" altLang="en-US">
                <a:solidFill>
                  <a:schemeClr val="hlink"/>
                </a:solidFill>
                <a:latin typeface="Verdana" panose="020B0604030504040204" pitchFamily="34" charset="0"/>
              </a:rPr>
              <a:t> encapsulates </a:t>
            </a:r>
            <a:r>
              <a:rPr lang="en-US" altLang="en-US">
                <a:latin typeface="Verdana" panose="020B0604030504040204" pitchFamily="34" charset="0"/>
              </a:rPr>
              <a:t>them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en-US" altLang="zh-C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Use SAP identifier to perform the logical identification</a:t>
            </a:r>
            <a:endParaRPr lang="en-US" altLang="zh-C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l">
              <a:spcBef>
                <a:spcPct val="0"/>
              </a:spcBef>
              <a:buClr>
                <a:schemeClr val="fol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The type of LLC frame depends on what identifier the upper layer protocol expects. </a:t>
            </a:r>
            <a:endParaRPr lang="en-US" altLang="en-US" sz="2000" b="1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473092" name="Rectangle 4">
            <a:extLst>
              <a:ext uri="{FF2B5EF4-FFF2-40B4-BE49-F238E27FC236}">
                <a16:creationId xmlns:a16="http://schemas.microsoft.com/office/drawing/2014/main" id="{D7C64DA6-6C4F-41A5-91C4-E826D99E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381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LAN Standards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  <p:bldP spid="4730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DCA3ACE3-1F7C-45FC-BF3E-1A7505F4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765175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Media Access Control Sublayer</a:t>
            </a:r>
          </a:p>
        </p:txBody>
      </p:sp>
      <p:grpSp>
        <p:nvGrpSpPr>
          <p:cNvPr id="36866" name="Group 29">
            <a:extLst>
              <a:ext uri="{FF2B5EF4-FFF2-40B4-BE49-F238E27FC236}">
                <a16:creationId xmlns:a16="http://schemas.microsoft.com/office/drawing/2014/main" id="{F7507282-6039-4211-9D94-B8AFA728CDDF}"/>
              </a:ext>
            </a:extLst>
          </p:cNvPr>
          <p:cNvGrpSpPr>
            <a:grpSpLocks/>
          </p:cNvGrpSpPr>
          <p:nvPr/>
        </p:nvGrpSpPr>
        <p:grpSpPr bwMode="auto">
          <a:xfrm>
            <a:off x="0" y="1773238"/>
            <a:ext cx="8839200" cy="4038600"/>
            <a:chOff x="0" y="1616"/>
            <a:chExt cx="5568" cy="2544"/>
          </a:xfrm>
        </p:grpSpPr>
        <p:grpSp>
          <p:nvGrpSpPr>
            <p:cNvPr id="36867" name="Group 9">
              <a:extLst>
                <a:ext uri="{FF2B5EF4-FFF2-40B4-BE49-F238E27FC236}">
                  <a16:creationId xmlns:a16="http://schemas.microsoft.com/office/drawing/2014/main" id="{8B6895D7-EA6B-4A3F-9CD7-689EF0A02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6"/>
              <a:ext cx="5568" cy="2064"/>
              <a:chOff x="0" y="1872"/>
              <a:chExt cx="5568" cy="1920"/>
            </a:xfrm>
          </p:grpSpPr>
          <p:grpSp>
            <p:nvGrpSpPr>
              <p:cNvPr id="36868" name="Group 10">
                <a:extLst>
                  <a:ext uri="{FF2B5EF4-FFF2-40B4-BE49-F238E27FC236}">
                    <a16:creationId xmlns:a16="http://schemas.microsoft.com/office/drawing/2014/main" id="{F0737545-DC2C-43A6-8404-12E5739CB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5568" cy="624"/>
                <a:chOff x="0" y="1872"/>
                <a:chExt cx="5568" cy="624"/>
              </a:xfrm>
            </p:grpSpPr>
            <p:grpSp>
              <p:nvGrpSpPr>
                <p:cNvPr id="36869" name="Group 11">
                  <a:extLst>
                    <a:ext uri="{FF2B5EF4-FFF2-40B4-BE49-F238E27FC236}">
                      <a16:creationId xmlns:a16="http://schemas.microsoft.com/office/drawing/2014/main" id="{A6965152-DCEF-4013-9829-438B1CA54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112"/>
                  <a:ext cx="5184" cy="384"/>
                  <a:chOff x="288" y="2016"/>
                  <a:chExt cx="5184" cy="384"/>
                </a:xfrm>
              </p:grpSpPr>
              <p:sp>
                <p:nvSpPr>
                  <p:cNvPr id="36870" name="Rectangle 12">
                    <a:extLst>
                      <a:ext uri="{FF2B5EF4-FFF2-40B4-BE49-F238E27FC236}">
                        <a16:creationId xmlns:a16="http://schemas.microsoft.com/office/drawing/2014/main" id="{37302725-7D02-4277-A305-86E257E18E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Preamble</a:t>
                    </a:r>
                  </a:p>
                </p:txBody>
              </p:sp>
              <p:sp>
                <p:nvSpPr>
                  <p:cNvPr id="36871" name="Rectangle 13">
                    <a:extLst>
                      <a:ext uri="{FF2B5EF4-FFF2-40B4-BE49-F238E27FC236}">
                        <a16:creationId xmlns:a16="http://schemas.microsoft.com/office/drawing/2014/main" id="{C83D9F9C-26DB-453E-AE1D-741C5E5FA9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Dest. add.</a:t>
                    </a:r>
                  </a:p>
                </p:txBody>
              </p:sp>
              <p:sp>
                <p:nvSpPr>
                  <p:cNvPr id="36872" name="Rectangle 14">
                    <a:extLst>
                      <a:ext uri="{FF2B5EF4-FFF2-40B4-BE49-F238E27FC236}">
                        <a16:creationId xmlns:a16="http://schemas.microsoft.com/office/drawing/2014/main" id="{2081AF79-AD08-4488-98C1-31493B0413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Source add.</a:t>
                    </a:r>
                  </a:p>
                </p:txBody>
              </p:sp>
              <p:sp>
                <p:nvSpPr>
                  <p:cNvPr id="36873" name="Rectangle 15">
                    <a:extLst>
                      <a:ext uri="{FF2B5EF4-FFF2-40B4-BE49-F238E27FC236}">
                        <a16:creationId xmlns:a16="http://schemas.microsoft.com/office/drawing/2014/main" id="{AAA8A98D-9264-4E25-B581-52554D164E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Length</a:t>
                    </a:r>
                  </a:p>
                </p:txBody>
              </p:sp>
              <p:sp>
                <p:nvSpPr>
                  <p:cNvPr id="36874" name="Rectangle 16">
                    <a:extLst>
                      <a:ext uri="{FF2B5EF4-FFF2-40B4-BE49-F238E27FC236}">
                        <a16:creationId xmlns:a16="http://schemas.microsoft.com/office/drawing/2014/main" id="{84D23B1A-97AD-4F89-BD43-19E27793FE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Data</a:t>
                    </a:r>
                  </a:p>
                </p:txBody>
              </p:sp>
              <p:sp>
                <p:nvSpPr>
                  <p:cNvPr id="36875" name="Rectangle 17">
                    <a:extLst>
                      <a:ext uri="{FF2B5EF4-FFF2-40B4-BE49-F238E27FC236}">
                        <a16:creationId xmlns:a16="http://schemas.microsoft.com/office/drawing/2014/main" id="{7424847D-081F-48D8-9515-1CE716C6D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FCS</a:t>
                    </a:r>
                  </a:p>
                </p:txBody>
              </p:sp>
            </p:grpSp>
            <p:sp>
              <p:nvSpPr>
                <p:cNvPr id="36876" name="Text Box 18">
                  <a:extLst>
                    <a:ext uri="{FF2B5EF4-FFF2-40B4-BE49-F238E27FC236}">
                      <a16:creationId xmlns:a16="http://schemas.microsoft.com/office/drawing/2014/main" id="{0E1BFF9F-14B4-4DD7-B4A0-307601E9DB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872"/>
                  <a:ext cx="556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1200">
                      <a:latin typeface="Times New Roman" panose="02020603050405020304" pitchFamily="18" charset="0"/>
                    </a:rPr>
                    <a:t># </a:t>
                  </a:r>
                  <a:r>
                    <a:rPr lang="en-US" altLang="zh-CN" sz="1200">
                      <a:latin typeface="Times New Roman" panose="02020603050405020304" pitchFamily="18" charset="0"/>
                    </a:rPr>
                    <a:t>of bytes           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8                   6                         6                      2                 Variable               4</a:t>
                  </a:r>
                </a:p>
              </p:txBody>
            </p:sp>
          </p:grpSp>
          <p:sp>
            <p:nvSpPr>
              <p:cNvPr id="36877" name="AutoShape 19">
                <a:extLst>
                  <a:ext uri="{FF2B5EF4-FFF2-40B4-BE49-F238E27FC236}">
                    <a16:creationId xmlns:a16="http://schemas.microsoft.com/office/drawing/2014/main" id="{E0198B51-AB69-4FEC-83E8-FE9CA73DE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3120" y="2592"/>
                <a:ext cx="432" cy="336"/>
              </a:xfrm>
              <a:custGeom>
                <a:avLst/>
                <a:gdLst>
                  <a:gd name="T0" fmla="*/ 21600 w 21600"/>
                  <a:gd name="T1" fmla="*/ 6079 h 21600"/>
                  <a:gd name="T2" fmla="*/ 15126 w 21600"/>
                  <a:gd name="T3" fmla="*/ 0 h 21600"/>
                  <a:gd name="T4" fmla="*/ 15126 w 21600"/>
                  <a:gd name="T5" fmla="*/ 2912 h 21600"/>
                  <a:gd name="T6" fmla="*/ 12427 w 21600"/>
                  <a:gd name="T7" fmla="*/ 2912 h 21600"/>
                  <a:gd name="T8" fmla="*/ 0 w 21600"/>
                  <a:gd name="T9" fmla="*/ 12158 h 21600"/>
                  <a:gd name="T10" fmla="*/ 0 w 21600"/>
                  <a:gd name="T11" fmla="*/ 21600 h 21600"/>
                  <a:gd name="T12" fmla="*/ 6474 w 21600"/>
                  <a:gd name="T13" fmla="*/ 21600 h 21600"/>
                  <a:gd name="T14" fmla="*/ 6474 w 21600"/>
                  <a:gd name="T15" fmla="*/ 12158 h 21600"/>
                  <a:gd name="T16" fmla="*/ 12427 w 21600"/>
                  <a:gd name="T17" fmla="*/ 9246 h 21600"/>
                  <a:gd name="T18" fmla="*/ 15126 w 21600"/>
                  <a:gd name="T19" fmla="*/ 9246 h 21600"/>
                  <a:gd name="T20" fmla="*/ 15126 w 21600"/>
                  <a:gd name="T21" fmla="*/ 12158 h 21600"/>
                  <a:gd name="T22" fmla="*/ 21600 w 21600"/>
                  <a:gd name="T23" fmla="*/ 607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8" name="Text Box 20">
                <a:extLst>
                  <a:ext uri="{FF2B5EF4-FFF2-40B4-BE49-F238E27FC236}">
                    <a16:creationId xmlns:a16="http://schemas.microsoft.com/office/drawing/2014/main" id="{7D56913E-9365-4410-BCBC-202185BAD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1680" cy="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Ethernet II uses “Type” here and does not use 802.2</a:t>
                </a:r>
              </a:p>
            </p:txBody>
          </p:sp>
          <p:sp>
            <p:nvSpPr>
              <p:cNvPr id="36879" name="AutoShape 21">
                <a:extLst>
                  <a:ext uri="{FF2B5EF4-FFF2-40B4-BE49-F238E27FC236}">
                    <a16:creationId xmlns:a16="http://schemas.microsoft.com/office/drawing/2014/main" id="{30AC4F30-911B-4C53-AA07-1D29E8A4D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20" y="2496"/>
                <a:ext cx="1728" cy="129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880" name="Line 22">
              <a:extLst>
                <a:ext uri="{FF2B5EF4-FFF2-40B4-BE49-F238E27FC236}">
                  <a16:creationId xmlns:a16="http://schemas.microsoft.com/office/drawing/2014/main" id="{B3F20B53-E0A6-4E30-AB2C-7EB8EBD8F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81" name="Text Box 24">
              <a:extLst>
                <a:ext uri="{FF2B5EF4-FFF2-40B4-BE49-F238E27FC236}">
                  <a16:creationId xmlns:a16="http://schemas.microsoft.com/office/drawing/2014/main" id="{76113827-F727-47BF-8CC2-8EBED2426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24"/>
              <a:ext cx="1426" cy="2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0000.0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C            XX.XXXX</a:t>
              </a:r>
            </a:p>
          </p:txBody>
        </p:sp>
        <p:sp>
          <p:nvSpPr>
            <p:cNvPr id="36882" name="Text Box 25">
              <a:extLst>
                <a:ext uri="{FF2B5EF4-FFF2-40B4-BE49-F238E27FC236}">
                  <a16:creationId xmlns:a16="http://schemas.microsoft.com/office/drawing/2014/main" id="{AA2B6376-E84A-480C-919A-48D0D564F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80"/>
              <a:ext cx="1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latin typeface="Times New Roman" panose="02020603050405020304" pitchFamily="18" charset="0"/>
                </a:rPr>
                <a:t>IEEE assigned    Vendor assigned</a:t>
              </a:r>
            </a:p>
          </p:txBody>
        </p:sp>
        <p:sp>
          <p:nvSpPr>
            <p:cNvPr id="36883" name="Text Box 26">
              <a:extLst>
                <a:ext uri="{FF2B5EF4-FFF2-40B4-BE49-F238E27FC236}">
                  <a16:creationId xmlns:a16="http://schemas.microsoft.com/office/drawing/2014/main" id="{406AF46E-E5FD-4F17-B2F4-F36BB061A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7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b="1">
                  <a:latin typeface="Arial" panose="020B0604020202020204" pitchFamily="34" charset="0"/>
                </a:rPr>
                <a:t>MAC address</a:t>
              </a:r>
            </a:p>
          </p:txBody>
        </p:sp>
        <p:sp>
          <p:nvSpPr>
            <p:cNvPr id="36884" name="Text Box 27">
              <a:extLst>
                <a:ext uri="{FF2B5EF4-FFF2-40B4-BE49-F238E27FC236}">
                  <a16:creationId xmlns:a16="http://schemas.microsoft.com/office/drawing/2014/main" id="{FF5ED0D1-F17E-4417-88A2-AFD92D9CF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440"/>
              <a:ext cx="2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3200" b="1">
                  <a:latin typeface="Arial" panose="020B0604020202020204" pitchFamily="34" charset="0"/>
                </a:rPr>
                <a:t>MAC Layer 802.3</a:t>
              </a:r>
            </a:p>
          </p:txBody>
        </p:sp>
        <p:sp>
          <p:nvSpPr>
            <p:cNvPr id="36885" name="Line 23">
              <a:extLst>
                <a:ext uri="{FF2B5EF4-FFF2-40B4-BE49-F238E27FC236}">
                  <a16:creationId xmlns:a16="http://schemas.microsoft.com/office/drawing/2014/main" id="{171A624B-446B-4460-ABD1-1D2E9E3CA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1026">
            <a:extLst>
              <a:ext uri="{FF2B5EF4-FFF2-40B4-BE49-F238E27FC236}">
                <a16:creationId xmlns:a16="http://schemas.microsoft.com/office/drawing/2014/main" id="{C9E8256A-AE56-41B5-BF68-BA51FA20E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MAC Sub-layer: Fields in a Frame</a:t>
            </a:r>
          </a:p>
        </p:txBody>
      </p:sp>
      <p:sp>
        <p:nvSpPr>
          <p:cNvPr id="477187" name="Text Box 1027">
            <a:extLst>
              <a:ext uri="{FF2B5EF4-FFF2-40B4-BE49-F238E27FC236}">
                <a16:creationId xmlns:a16="http://schemas.microsoft.com/office/drawing/2014/main" id="{86DE1F78-6EBA-4332-BC47-A0B4B00E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00213"/>
            <a:ext cx="89154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2"/>
              </a:buClr>
              <a:buSzPct val="99000"/>
              <a:buFont typeface="Wingdings" panose="05000000000000000000" pitchFamily="2" charset="2"/>
              <a:buChar char="p"/>
            </a:pP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 Begin with an alternating pattern of 1s and 0s called a </a:t>
            </a:r>
            <a:r>
              <a:rPr lang="en-US" altLang="en-US" sz="2300" i="1">
                <a:solidFill>
                  <a:srgbClr val="006600"/>
                </a:solidFill>
                <a:latin typeface="Arial" panose="020B0604020202020204" pitchFamily="34" charset="0"/>
              </a:rPr>
              <a:t>preamble</a:t>
            </a: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. (10101011) </a:t>
            </a:r>
          </a:p>
          <a:p>
            <a:pPr eaLnBrk="0" hangingPunct="0">
              <a:spcBef>
                <a:spcPct val="0"/>
              </a:spcBef>
              <a:buClr>
                <a:schemeClr val="accent2"/>
              </a:buClr>
              <a:buSzPct val="99000"/>
              <a:buFont typeface="Wingdings" panose="05000000000000000000" pitchFamily="2" charset="2"/>
              <a:buChar char="p"/>
            </a:pP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300" i="1">
                <a:solidFill>
                  <a:srgbClr val="000000"/>
                </a:solidFill>
                <a:latin typeface="Arial" panose="020B0604020202020204" pitchFamily="34" charset="0"/>
              </a:rPr>
              <a:t>preamble</a:t>
            </a: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 tells receiving stations that a frame is coming.</a:t>
            </a:r>
          </a:p>
        </p:txBody>
      </p:sp>
      <p:grpSp>
        <p:nvGrpSpPr>
          <p:cNvPr id="38915" name="Group 1052">
            <a:extLst>
              <a:ext uri="{FF2B5EF4-FFF2-40B4-BE49-F238E27FC236}">
                <a16:creationId xmlns:a16="http://schemas.microsoft.com/office/drawing/2014/main" id="{E288814D-8B3F-4C44-BF76-D1A553D7D462}"/>
              </a:ext>
            </a:extLst>
          </p:cNvPr>
          <p:cNvGrpSpPr>
            <a:grpSpLocks/>
          </p:cNvGrpSpPr>
          <p:nvPr/>
        </p:nvGrpSpPr>
        <p:grpSpPr bwMode="auto">
          <a:xfrm>
            <a:off x="0" y="2636838"/>
            <a:ext cx="8820150" cy="3970337"/>
            <a:chOff x="0" y="1616"/>
            <a:chExt cx="5568" cy="2550"/>
          </a:xfrm>
        </p:grpSpPr>
        <p:grpSp>
          <p:nvGrpSpPr>
            <p:cNvPr id="38916" name="Group 1053">
              <a:extLst>
                <a:ext uri="{FF2B5EF4-FFF2-40B4-BE49-F238E27FC236}">
                  <a16:creationId xmlns:a16="http://schemas.microsoft.com/office/drawing/2014/main" id="{3FBA5200-4DA6-4358-B735-8B9520563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6"/>
              <a:ext cx="5568" cy="2064"/>
              <a:chOff x="0" y="1872"/>
              <a:chExt cx="5568" cy="1920"/>
            </a:xfrm>
          </p:grpSpPr>
          <p:grpSp>
            <p:nvGrpSpPr>
              <p:cNvPr id="38917" name="Group 1054">
                <a:extLst>
                  <a:ext uri="{FF2B5EF4-FFF2-40B4-BE49-F238E27FC236}">
                    <a16:creationId xmlns:a16="http://schemas.microsoft.com/office/drawing/2014/main" id="{197775B9-93FA-449F-9AC0-5A31EED9C3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5568" cy="624"/>
                <a:chOff x="0" y="1872"/>
                <a:chExt cx="5568" cy="624"/>
              </a:xfrm>
            </p:grpSpPr>
            <p:grpSp>
              <p:nvGrpSpPr>
                <p:cNvPr id="38918" name="Group 1055">
                  <a:extLst>
                    <a:ext uri="{FF2B5EF4-FFF2-40B4-BE49-F238E27FC236}">
                      <a16:creationId xmlns:a16="http://schemas.microsoft.com/office/drawing/2014/main" id="{02827214-4F4B-4988-9C88-5C646F2A09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112"/>
                  <a:ext cx="5184" cy="384"/>
                  <a:chOff x="288" y="2016"/>
                  <a:chExt cx="5184" cy="384"/>
                </a:xfrm>
              </p:grpSpPr>
              <p:sp>
                <p:nvSpPr>
                  <p:cNvPr id="38919" name="Rectangle 1056">
                    <a:extLst>
                      <a:ext uri="{FF2B5EF4-FFF2-40B4-BE49-F238E27FC236}">
                        <a16:creationId xmlns:a16="http://schemas.microsoft.com/office/drawing/2014/main" id="{0D2FE32D-BB94-4B79-AE1C-9CDBED000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Preamble</a:t>
                    </a:r>
                  </a:p>
                </p:txBody>
              </p:sp>
              <p:sp>
                <p:nvSpPr>
                  <p:cNvPr id="38920" name="Rectangle 1057">
                    <a:extLst>
                      <a:ext uri="{FF2B5EF4-FFF2-40B4-BE49-F238E27FC236}">
                        <a16:creationId xmlns:a16="http://schemas.microsoft.com/office/drawing/2014/main" id="{36308D8D-FE2E-4ED4-A818-7560264D3A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Dest. add.</a:t>
                    </a:r>
                  </a:p>
                </p:txBody>
              </p:sp>
              <p:sp>
                <p:nvSpPr>
                  <p:cNvPr id="38921" name="Rectangle 1058">
                    <a:extLst>
                      <a:ext uri="{FF2B5EF4-FFF2-40B4-BE49-F238E27FC236}">
                        <a16:creationId xmlns:a16="http://schemas.microsoft.com/office/drawing/2014/main" id="{09A832F5-DC7A-4D12-A708-60C1772D3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Source add.</a:t>
                    </a:r>
                  </a:p>
                </p:txBody>
              </p:sp>
              <p:sp>
                <p:nvSpPr>
                  <p:cNvPr id="38922" name="Rectangle 1059">
                    <a:extLst>
                      <a:ext uri="{FF2B5EF4-FFF2-40B4-BE49-F238E27FC236}">
                        <a16:creationId xmlns:a16="http://schemas.microsoft.com/office/drawing/2014/main" id="{5C9CEADA-96C0-4457-AEDB-AC6D9A3535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Length</a:t>
                    </a:r>
                  </a:p>
                </p:txBody>
              </p:sp>
              <p:sp>
                <p:nvSpPr>
                  <p:cNvPr id="38923" name="Rectangle 1060">
                    <a:extLst>
                      <a:ext uri="{FF2B5EF4-FFF2-40B4-BE49-F238E27FC236}">
                        <a16:creationId xmlns:a16="http://schemas.microsoft.com/office/drawing/2014/main" id="{1806912F-8477-41D5-B0F6-40D9EDA075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Data</a:t>
                    </a:r>
                  </a:p>
                </p:txBody>
              </p:sp>
              <p:sp>
                <p:nvSpPr>
                  <p:cNvPr id="38924" name="Rectangle 1061">
                    <a:extLst>
                      <a:ext uri="{FF2B5EF4-FFF2-40B4-BE49-F238E27FC236}">
                        <a16:creationId xmlns:a16="http://schemas.microsoft.com/office/drawing/2014/main" id="{D20193EA-4529-4995-9AA1-670D9EA8D9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FCS</a:t>
                    </a:r>
                  </a:p>
                </p:txBody>
              </p:sp>
            </p:grpSp>
            <p:sp>
              <p:nvSpPr>
                <p:cNvPr id="38925" name="Text Box 1062">
                  <a:extLst>
                    <a:ext uri="{FF2B5EF4-FFF2-40B4-BE49-F238E27FC236}">
                      <a16:creationId xmlns:a16="http://schemas.microsoft.com/office/drawing/2014/main" id="{51F34C6A-0099-4D87-ABDB-F0BCFC0D0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872"/>
                  <a:ext cx="5568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1200">
                      <a:latin typeface="Times New Roman" panose="02020603050405020304" pitchFamily="18" charset="0"/>
                    </a:rPr>
                    <a:t># </a:t>
                  </a:r>
                  <a:r>
                    <a:rPr lang="en-US" altLang="zh-CN" sz="1200">
                      <a:latin typeface="Times New Roman" panose="02020603050405020304" pitchFamily="18" charset="0"/>
                    </a:rPr>
                    <a:t>of bytes           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8                   6                         6                      2                 Variable               4</a:t>
                  </a:r>
                </a:p>
              </p:txBody>
            </p:sp>
          </p:grpSp>
          <p:sp>
            <p:nvSpPr>
              <p:cNvPr id="38926" name="AutoShape 1063">
                <a:extLst>
                  <a:ext uri="{FF2B5EF4-FFF2-40B4-BE49-F238E27FC236}">
                    <a16:creationId xmlns:a16="http://schemas.microsoft.com/office/drawing/2014/main" id="{A6DD3428-EA32-413D-97BB-7406E70DE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3120" y="2592"/>
                <a:ext cx="432" cy="336"/>
              </a:xfrm>
              <a:custGeom>
                <a:avLst/>
                <a:gdLst>
                  <a:gd name="T0" fmla="*/ 21600 w 21600"/>
                  <a:gd name="T1" fmla="*/ 6079 h 21600"/>
                  <a:gd name="T2" fmla="*/ 15126 w 21600"/>
                  <a:gd name="T3" fmla="*/ 0 h 21600"/>
                  <a:gd name="T4" fmla="*/ 15126 w 21600"/>
                  <a:gd name="T5" fmla="*/ 2912 h 21600"/>
                  <a:gd name="T6" fmla="*/ 12427 w 21600"/>
                  <a:gd name="T7" fmla="*/ 2912 h 21600"/>
                  <a:gd name="T8" fmla="*/ 0 w 21600"/>
                  <a:gd name="T9" fmla="*/ 12158 h 21600"/>
                  <a:gd name="T10" fmla="*/ 0 w 21600"/>
                  <a:gd name="T11" fmla="*/ 21600 h 21600"/>
                  <a:gd name="T12" fmla="*/ 6474 w 21600"/>
                  <a:gd name="T13" fmla="*/ 21600 h 21600"/>
                  <a:gd name="T14" fmla="*/ 6474 w 21600"/>
                  <a:gd name="T15" fmla="*/ 12158 h 21600"/>
                  <a:gd name="T16" fmla="*/ 12427 w 21600"/>
                  <a:gd name="T17" fmla="*/ 9246 h 21600"/>
                  <a:gd name="T18" fmla="*/ 15126 w 21600"/>
                  <a:gd name="T19" fmla="*/ 9246 h 21600"/>
                  <a:gd name="T20" fmla="*/ 15126 w 21600"/>
                  <a:gd name="T21" fmla="*/ 12158 h 21600"/>
                  <a:gd name="T22" fmla="*/ 21600 w 21600"/>
                  <a:gd name="T23" fmla="*/ 607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7" name="Text Box 1064">
                <a:extLst>
                  <a:ext uri="{FF2B5EF4-FFF2-40B4-BE49-F238E27FC236}">
                    <a16:creationId xmlns:a16="http://schemas.microsoft.com/office/drawing/2014/main" id="{440ADB57-2032-47E1-897D-04799FA9A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1680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Ethernet II uses “Type” here and does not use 802.2</a:t>
                </a:r>
              </a:p>
            </p:txBody>
          </p:sp>
          <p:sp>
            <p:nvSpPr>
              <p:cNvPr id="38928" name="AutoShape 1065">
                <a:extLst>
                  <a:ext uri="{FF2B5EF4-FFF2-40B4-BE49-F238E27FC236}">
                    <a16:creationId xmlns:a16="http://schemas.microsoft.com/office/drawing/2014/main" id="{F96C2607-780C-4CC7-AB8F-2AD64F7B9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20" y="2496"/>
                <a:ext cx="1728" cy="129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29" name="Line 1066">
              <a:extLst>
                <a:ext uri="{FF2B5EF4-FFF2-40B4-BE49-F238E27FC236}">
                  <a16:creationId xmlns:a16="http://schemas.microsoft.com/office/drawing/2014/main" id="{654CF299-66E3-4429-843B-05A89190F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30" name="Text Box 1067">
              <a:extLst>
                <a:ext uri="{FF2B5EF4-FFF2-40B4-BE49-F238E27FC236}">
                  <a16:creationId xmlns:a16="http://schemas.microsoft.com/office/drawing/2014/main" id="{4CE116B5-3141-43E7-AC20-5CA5E773F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24"/>
              <a:ext cx="1426" cy="2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0000.0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C            XX.XXXX</a:t>
              </a:r>
            </a:p>
          </p:txBody>
        </p:sp>
        <p:sp>
          <p:nvSpPr>
            <p:cNvPr id="38931" name="Text Box 1068">
              <a:extLst>
                <a:ext uri="{FF2B5EF4-FFF2-40B4-BE49-F238E27FC236}">
                  <a16:creationId xmlns:a16="http://schemas.microsoft.com/office/drawing/2014/main" id="{FA73FD31-8C80-4308-9B9E-A2EB02231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80"/>
              <a:ext cx="196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latin typeface="Times New Roman" panose="02020603050405020304" pitchFamily="18" charset="0"/>
                </a:rPr>
                <a:t>IEEE assigned    Vendor assigned</a:t>
              </a:r>
            </a:p>
          </p:txBody>
        </p:sp>
        <p:sp>
          <p:nvSpPr>
            <p:cNvPr id="38932" name="Text Box 1069">
              <a:extLst>
                <a:ext uri="{FF2B5EF4-FFF2-40B4-BE49-F238E27FC236}">
                  <a16:creationId xmlns:a16="http://schemas.microsoft.com/office/drawing/2014/main" id="{EF551645-BC68-41B1-A993-688D960AF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72"/>
              <a:ext cx="192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8933" name="Text Box 1070">
              <a:extLst>
                <a:ext uri="{FF2B5EF4-FFF2-40B4-BE49-F238E27FC236}">
                  <a16:creationId xmlns:a16="http://schemas.microsoft.com/office/drawing/2014/main" id="{4FDACC46-1ABC-4014-96FB-67CD57EAB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440"/>
              <a:ext cx="2496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8934" name="Line 1071">
              <a:extLst>
                <a:ext uri="{FF2B5EF4-FFF2-40B4-BE49-F238E27FC236}">
                  <a16:creationId xmlns:a16="http://schemas.microsoft.com/office/drawing/2014/main" id="{90DFFE00-AF0F-4915-84EE-504399131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 build="p" advAuto="3000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1026">
            <a:extLst>
              <a:ext uri="{FF2B5EF4-FFF2-40B4-BE49-F238E27FC236}">
                <a16:creationId xmlns:a16="http://schemas.microsoft.com/office/drawing/2014/main" id="{6ECA81C9-DC02-41CE-BD73-10061539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MAC Sub-layer: Fields in a Frame</a:t>
            </a:r>
          </a:p>
        </p:txBody>
      </p:sp>
      <p:sp>
        <p:nvSpPr>
          <p:cNvPr id="479235" name="Text Box 1027">
            <a:extLst>
              <a:ext uri="{FF2B5EF4-FFF2-40B4-BE49-F238E27FC236}">
                <a16:creationId xmlns:a16="http://schemas.microsoft.com/office/drawing/2014/main" id="{8F445C4F-62BE-4AED-AEE7-7F0B386E0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679575"/>
            <a:ext cx="8358188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 typeface="Wingdings" pitchFamily="2" charset="2"/>
              <a:buChar char="p"/>
              <a:defRPr/>
            </a:pPr>
            <a:r>
              <a:rPr lang="en-US" altLang="en-US" sz="2400" i="1" u="sng" dirty="0">
                <a:solidFill>
                  <a:srgbClr val="006600"/>
                </a:solidFill>
                <a:latin typeface="Arial" charset="0"/>
                <a:ea typeface="宋体" charset="-122"/>
              </a:rPr>
              <a:t> Destination</a:t>
            </a:r>
            <a:r>
              <a:rPr lang="en-US" altLang="en-US" sz="2400" u="sng" dirty="0">
                <a:latin typeface="Arial" charset="0"/>
                <a:ea typeface="宋体" charset="-122"/>
              </a:rPr>
              <a:t> and </a:t>
            </a:r>
            <a:r>
              <a:rPr lang="en-US" altLang="en-US" sz="2400" i="1" u="sng" dirty="0">
                <a:solidFill>
                  <a:srgbClr val="006600"/>
                </a:solidFill>
                <a:latin typeface="Arial" charset="0"/>
                <a:ea typeface="宋体" charset="-122"/>
              </a:rPr>
              <a:t>source </a:t>
            </a:r>
            <a:r>
              <a:rPr lang="en-US" altLang="en-US" sz="2400" u="sng" dirty="0">
                <a:solidFill>
                  <a:srgbClr val="006600"/>
                </a:solidFill>
                <a:latin typeface="Arial" charset="0"/>
                <a:ea typeface="宋体" charset="-122"/>
              </a:rPr>
              <a:t>physical address </a:t>
            </a:r>
            <a:r>
              <a:rPr lang="en-US" altLang="en-US" sz="2400" u="sng" dirty="0">
                <a:solidFill>
                  <a:srgbClr val="000000"/>
                </a:solidFill>
                <a:latin typeface="Arial" charset="0"/>
                <a:ea typeface="宋体" charset="-122"/>
              </a:rPr>
              <a:t>fields</a:t>
            </a:r>
          </a:p>
          <a:p>
            <a:pPr lvl="1" eaLnBrk="0" hangingPunct="0">
              <a:spcBef>
                <a:spcPct val="0"/>
              </a:spcBef>
              <a:buClr>
                <a:schemeClr val="accent6"/>
              </a:buClr>
              <a:buSzPct val="95000"/>
              <a:buFont typeface="Wingdings" pitchFamily="2" charset="2"/>
              <a:buChar char="n"/>
              <a:defRPr/>
            </a:pPr>
            <a:r>
              <a:rPr lang="en-US" altLang="en-US" sz="2400" i="1" dirty="0">
                <a:solidFill>
                  <a:srgbClr val="000000"/>
                </a:solidFill>
                <a:latin typeface="Arial" charset="0"/>
                <a:ea typeface="宋体" charset="-122"/>
              </a:rPr>
              <a:t>source address: 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always a </a:t>
            </a:r>
            <a:r>
              <a:rPr lang="en-US" altLang="en-US" sz="2400" dirty="0" err="1">
                <a:solidFill>
                  <a:srgbClr val="000000"/>
                </a:solidFill>
                <a:latin typeface="Arial" charset="0"/>
                <a:ea typeface="宋体" charset="-122"/>
              </a:rPr>
              <a:t>unicast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 address</a:t>
            </a:r>
          </a:p>
          <a:p>
            <a:pPr lvl="1" eaLnBrk="0" hangingPunct="0">
              <a:spcBef>
                <a:spcPct val="0"/>
              </a:spcBef>
              <a:buClr>
                <a:schemeClr val="accent6"/>
              </a:buClr>
              <a:buSzPct val="95000"/>
              <a:buFont typeface="Wingdings" pitchFamily="2" charset="2"/>
              <a:buChar char="n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destination address: </a:t>
            </a:r>
            <a:r>
              <a:rPr lang="en-US" altLang="en-US" sz="2400" dirty="0" err="1">
                <a:solidFill>
                  <a:srgbClr val="000000"/>
                </a:solidFill>
                <a:latin typeface="Arial" charset="0"/>
                <a:ea typeface="宋体" charset="-122"/>
              </a:rPr>
              <a:t>unicast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, multicast, or broadcast.</a:t>
            </a:r>
          </a:p>
        </p:txBody>
      </p:sp>
      <p:grpSp>
        <p:nvGrpSpPr>
          <p:cNvPr id="40963" name="Group 1052">
            <a:extLst>
              <a:ext uri="{FF2B5EF4-FFF2-40B4-BE49-F238E27FC236}">
                <a16:creationId xmlns:a16="http://schemas.microsoft.com/office/drawing/2014/main" id="{9EE5397B-C6B9-44DA-9F25-F49602F028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57500"/>
            <a:ext cx="8532813" cy="3714750"/>
            <a:chOff x="0" y="1616"/>
            <a:chExt cx="5568" cy="2572"/>
          </a:xfrm>
        </p:grpSpPr>
        <p:grpSp>
          <p:nvGrpSpPr>
            <p:cNvPr id="40964" name="Group 1053">
              <a:extLst>
                <a:ext uri="{FF2B5EF4-FFF2-40B4-BE49-F238E27FC236}">
                  <a16:creationId xmlns:a16="http://schemas.microsoft.com/office/drawing/2014/main" id="{756088FB-B6EB-4465-88E2-E47018E78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6"/>
              <a:ext cx="5568" cy="2064"/>
              <a:chOff x="0" y="1872"/>
              <a:chExt cx="5568" cy="1920"/>
            </a:xfrm>
          </p:grpSpPr>
          <p:grpSp>
            <p:nvGrpSpPr>
              <p:cNvPr id="40965" name="Group 1054">
                <a:extLst>
                  <a:ext uri="{FF2B5EF4-FFF2-40B4-BE49-F238E27FC236}">
                    <a16:creationId xmlns:a16="http://schemas.microsoft.com/office/drawing/2014/main" id="{A246C391-3798-4F87-B1FA-914D6E2815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5568" cy="624"/>
                <a:chOff x="0" y="1872"/>
                <a:chExt cx="5568" cy="624"/>
              </a:xfrm>
            </p:grpSpPr>
            <p:grpSp>
              <p:nvGrpSpPr>
                <p:cNvPr id="40966" name="Group 1055">
                  <a:extLst>
                    <a:ext uri="{FF2B5EF4-FFF2-40B4-BE49-F238E27FC236}">
                      <a16:creationId xmlns:a16="http://schemas.microsoft.com/office/drawing/2014/main" id="{9A4216B5-4BDA-48C6-8DEF-0401BB6979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112"/>
                  <a:ext cx="5184" cy="384"/>
                  <a:chOff x="288" y="2016"/>
                  <a:chExt cx="5184" cy="384"/>
                </a:xfrm>
              </p:grpSpPr>
              <p:sp>
                <p:nvSpPr>
                  <p:cNvPr id="40967" name="Rectangle 1056">
                    <a:extLst>
                      <a:ext uri="{FF2B5EF4-FFF2-40B4-BE49-F238E27FC236}">
                        <a16:creationId xmlns:a16="http://schemas.microsoft.com/office/drawing/2014/main" id="{98A7D839-CF7B-47CB-BFBB-2AB407296F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Preamble</a:t>
                    </a:r>
                  </a:p>
                </p:txBody>
              </p:sp>
              <p:sp>
                <p:nvSpPr>
                  <p:cNvPr id="40968" name="Rectangle 1057">
                    <a:extLst>
                      <a:ext uri="{FF2B5EF4-FFF2-40B4-BE49-F238E27FC236}">
                        <a16:creationId xmlns:a16="http://schemas.microsoft.com/office/drawing/2014/main" id="{2FE62026-8BFC-4394-BA18-3AE6F9F7F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Dest. add.</a:t>
                    </a:r>
                  </a:p>
                </p:txBody>
              </p:sp>
              <p:sp>
                <p:nvSpPr>
                  <p:cNvPr id="40969" name="Rectangle 1058">
                    <a:extLst>
                      <a:ext uri="{FF2B5EF4-FFF2-40B4-BE49-F238E27FC236}">
                        <a16:creationId xmlns:a16="http://schemas.microsoft.com/office/drawing/2014/main" id="{DFCF58F5-75E0-4DCE-A247-B91AD0A03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Source add.</a:t>
                    </a:r>
                  </a:p>
                </p:txBody>
              </p:sp>
              <p:sp>
                <p:nvSpPr>
                  <p:cNvPr id="40970" name="Rectangle 1059">
                    <a:extLst>
                      <a:ext uri="{FF2B5EF4-FFF2-40B4-BE49-F238E27FC236}">
                        <a16:creationId xmlns:a16="http://schemas.microsoft.com/office/drawing/2014/main" id="{E5AD4DF6-AD03-44DA-8451-8157A18E3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Length</a:t>
                    </a:r>
                  </a:p>
                </p:txBody>
              </p:sp>
              <p:sp>
                <p:nvSpPr>
                  <p:cNvPr id="40971" name="Rectangle 1060">
                    <a:extLst>
                      <a:ext uri="{FF2B5EF4-FFF2-40B4-BE49-F238E27FC236}">
                        <a16:creationId xmlns:a16="http://schemas.microsoft.com/office/drawing/2014/main" id="{36DDDA3E-500A-4BFF-9A67-AD7864EF6D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Data</a:t>
                    </a:r>
                  </a:p>
                </p:txBody>
              </p:sp>
              <p:sp>
                <p:nvSpPr>
                  <p:cNvPr id="40972" name="Rectangle 1061">
                    <a:extLst>
                      <a:ext uri="{FF2B5EF4-FFF2-40B4-BE49-F238E27FC236}">
                        <a16:creationId xmlns:a16="http://schemas.microsoft.com/office/drawing/2014/main" id="{6DAD2EB8-B3A5-43C9-9E4C-8C096538CF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FCS</a:t>
                    </a:r>
                  </a:p>
                </p:txBody>
              </p:sp>
            </p:grpSp>
            <p:sp>
              <p:nvSpPr>
                <p:cNvPr id="40973" name="Text Box 1062">
                  <a:extLst>
                    <a:ext uri="{FF2B5EF4-FFF2-40B4-BE49-F238E27FC236}">
                      <a16:creationId xmlns:a16="http://schemas.microsoft.com/office/drawing/2014/main" id="{3695DD86-EC3A-465D-A7D6-1B6A66C93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872"/>
                  <a:ext cx="5568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1200">
                      <a:latin typeface="Times New Roman" panose="02020603050405020304" pitchFamily="18" charset="0"/>
                    </a:rPr>
                    <a:t># </a:t>
                  </a:r>
                  <a:r>
                    <a:rPr lang="en-US" altLang="zh-CN" sz="1200">
                      <a:latin typeface="Times New Roman" panose="02020603050405020304" pitchFamily="18" charset="0"/>
                    </a:rPr>
                    <a:t>of bytes           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8                  6                         6                      2                 Variable               4</a:t>
                  </a:r>
                </a:p>
              </p:txBody>
            </p:sp>
          </p:grpSp>
          <p:sp>
            <p:nvSpPr>
              <p:cNvPr id="40974" name="AutoShape 1063">
                <a:extLst>
                  <a:ext uri="{FF2B5EF4-FFF2-40B4-BE49-F238E27FC236}">
                    <a16:creationId xmlns:a16="http://schemas.microsoft.com/office/drawing/2014/main" id="{F6FB6800-4890-4DE9-B91C-50BFF05BC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3120" y="2592"/>
                <a:ext cx="432" cy="336"/>
              </a:xfrm>
              <a:custGeom>
                <a:avLst/>
                <a:gdLst>
                  <a:gd name="T0" fmla="*/ 21600 w 21600"/>
                  <a:gd name="T1" fmla="*/ 6079 h 21600"/>
                  <a:gd name="T2" fmla="*/ 15126 w 21600"/>
                  <a:gd name="T3" fmla="*/ 0 h 21600"/>
                  <a:gd name="T4" fmla="*/ 15126 w 21600"/>
                  <a:gd name="T5" fmla="*/ 2912 h 21600"/>
                  <a:gd name="T6" fmla="*/ 12427 w 21600"/>
                  <a:gd name="T7" fmla="*/ 2912 h 21600"/>
                  <a:gd name="T8" fmla="*/ 0 w 21600"/>
                  <a:gd name="T9" fmla="*/ 12158 h 21600"/>
                  <a:gd name="T10" fmla="*/ 0 w 21600"/>
                  <a:gd name="T11" fmla="*/ 21600 h 21600"/>
                  <a:gd name="T12" fmla="*/ 6474 w 21600"/>
                  <a:gd name="T13" fmla="*/ 21600 h 21600"/>
                  <a:gd name="T14" fmla="*/ 6474 w 21600"/>
                  <a:gd name="T15" fmla="*/ 12158 h 21600"/>
                  <a:gd name="T16" fmla="*/ 12427 w 21600"/>
                  <a:gd name="T17" fmla="*/ 9246 h 21600"/>
                  <a:gd name="T18" fmla="*/ 15126 w 21600"/>
                  <a:gd name="T19" fmla="*/ 9246 h 21600"/>
                  <a:gd name="T20" fmla="*/ 15126 w 21600"/>
                  <a:gd name="T21" fmla="*/ 12158 h 21600"/>
                  <a:gd name="T22" fmla="*/ 21600 w 21600"/>
                  <a:gd name="T23" fmla="*/ 607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5" name="Text Box 1064">
                <a:extLst>
                  <a:ext uri="{FF2B5EF4-FFF2-40B4-BE49-F238E27FC236}">
                    <a16:creationId xmlns:a16="http://schemas.microsoft.com/office/drawing/2014/main" id="{F407C894-1372-4E66-8F72-AB721C787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1680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Ethernet II uses “Type” here and does not use 802.2</a:t>
                </a:r>
              </a:p>
            </p:txBody>
          </p:sp>
          <p:sp>
            <p:nvSpPr>
              <p:cNvPr id="40976" name="AutoShape 1065">
                <a:extLst>
                  <a:ext uri="{FF2B5EF4-FFF2-40B4-BE49-F238E27FC236}">
                    <a16:creationId xmlns:a16="http://schemas.microsoft.com/office/drawing/2014/main" id="{6A38DEF6-A088-4D3E-972A-EDC8BF7A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20" y="2496"/>
                <a:ext cx="1728" cy="129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77" name="Line 1066">
              <a:extLst>
                <a:ext uri="{FF2B5EF4-FFF2-40B4-BE49-F238E27FC236}">
                  <a16:creationId xmlns:a16="http://schemas.microsoft.com/office/drawing/2014/main" id="{6658B32E-96C5-4E9F-923A-DE8E2ECF6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0978" name="Text Box 1067">
              <a:extLst>
                <a:ext uri="{FF2B5EF4-FFF2-40B4-BE49-F238E27FC236}">
                  <a16:creationId xmlns:a16="http://schemas.microsoft.com/office/drawing/2014/main" id="{DE7A59C8-AE26-459E-81A1-DBF2A89CB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24"/>
              <a:ext cx="1426" cy="2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0000.0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C            XX.XXXX</a:t>
              </a:r>
            </a:p>
          </p:txBody>
        </p:sp>
        <p:sp>
          <p:nvSpPr>
            <p:cNvPr id="40979" name="Text Box 1068">
              <a:extLst>
                <a:ext uri="{FF2B5EF4-FFF2-40B4-BE49-F238E27FC236}">
                  <a16:creationId xmlns:a16="http://schemas.microsoft.com/office/drawing/2014/main" id="{B85F6C98-AF9B-4F65-9D47-E83EDAF34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80"/>
              <a:ext cx="19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latin typeface="Times New Roman" panose="02020603050405020304" pitchFamily="18" charset="0"/>
                </a:rPr>
                <a:t>IEEE assigned    Vendor assigned</a:t>
              </a:r>
            </a:p>
          </p:txBody>
        </p:sp>
        <p:sp>
          <p:nvSpPr>
            <p:cNvPr id="40980" name="Text Box 1069">
              <a:extLst>
                <a:ext uri="{FF2B5EF4-FFF2-40B4-BE49-F238E27FC236}">
                  <a16:creationId xmlns:a16="http://schemas.microsoft.com/office/drawing/2014/main" id="{4DE835BB-1F21-4EA3-B5FE-B3253386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72"/>
              <a:ext cx="192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070">
              <a:extLst>
                <a:ext uri="{FF2B5EF4-FFF2-40B4-BE49-F238E27FC236}">
                  <a16:creationId xmlns:a16="http://schemas.microsoft.com/office/drawing/2014/main" id="{1495CC5D-4279-45D8-9518-710BEF996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3440"/>
              <a:ext cx="249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0982" name="Line 1071">
              <a:extLst>
                <a:ext uri="{FF2B5EF4-FFF2-40B4-BE49-F238E27FC236}">
                  <a16:creationId xmlns:a16="http://schemas.microsoft.com/office/drawing/2014/main" id="{B2987752-765E-4D56-99BA-8F3EAC178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/>
      <p:bldP spid="479235" grpId="0" build="p" advAuto="3000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1026">
            <a:extLst>
              <a:ext uri="{FF2B5EF4-FFF2-40B4-BE49-F238E27FC236}">
                <a16:creationId xmlns:a16="http://schemas.microsoft.com/office/drawing/2014/main" id="{E2271D30-9619-431D-99F9-A5F79F7F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MAC Sub-layer: Fields in a Frame</a:t>
            </a:r>
          </a:p>
        </p:txBody>
      </p:sp>
      <p:sp>
        <p:nvSpPr>
          <p:cNvPr id="483331" name="Text Box 1027">
            <a:extLst>
              <a:ext uri="{FF2B5EF4-FFF2-40B4-BE49-F238E27FC236}">
                <a16:creationId xmlns:a16="http://schemas.microsoft.com/office/drawing/2014/main" id="{1A98E8F4-4C1D-4392-A4C4-B1DA520A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5775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2400" i="1">
                <a:solidFill>
                  <a:srgbClr val="006600"/>
                </a:solidFill>
                <a:latin typeface="Arial" panose="020B0604020202020204" pitchFamily="34" charset="0"/>
              </a:rPr>
              <a:t> length</a:t>
            </a: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indicates the number of bytes of data that follow this field and precede the frame check sequence field.  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400" i="1">
                <a:solidFill>
                  <a:srgbClr val="0066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field contains the information you want to send.</a:t>
            </a:r>
          </a:p>
        </p:txBody>
      </p:sp>
      <p:grpSp>
        <p:nvGrpSpPr>
          <p:cNvPr id="43011" name="Group 1052">
            <a:extLst>
              <a:ext uri="{FF2B5EF4-FFF2-40B4-BE49-F238E27FC236}">
                <a16:creationId xmlns:a16="http://schemas.microsoft.com/office/drawing/2014/main" id="{A47CA056-A0A8-4234-8591-CC62D5E739D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997200"/>
            <a:ext cx="8497888" cy="3521075"/>
            <a:chOff x="0" y="1616"/>
            <a:chExt cx="5568" cy="2592"/>
          </a:xfrm>
        </p:grpSpPr>
        <p:grpSp>
          <p:nvGrpSpPr>
            <p:cNvPr id="43012" name="Group 1053">
              <a:extLst>
                <a:ext uri="{FF2B5EF4-FFF2-40B4-BE49-F238E27FC236}">
                  <a16:creationId xmlns:a16="http://schemas.microsoft.com/office/drawing/2014/main" id="{1A4E066C-2360-455A-968F-A0FF4E50D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6"/>
              <a:ext cx="5568" cy="2064"/>
              <a:chOff x="0" y="1872"/>
              <a:chExt cx="5568" cy="1920"/>
            </a:xfrm>
          </p:grpSpPr>
          <p:grpSp>
            <p:nvGrpSpPr>
              <p:cNvPr id="43013" name="Group 1054">
                <a:extLst>
                  <a:ext uri="{FF2B5EF4-FFF2-40B4-BE49-F238E27FC236}">
                    <a16:creationId xmlns:a16="http://schemas.microsoft.com/office/drawing/2014/main" id="{FFB8959C-4893-4F81-98F6-058F8691F1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5568" cy="624"/>
                <a:chOff x="0" y="1872"/>
                <a:chExt cx="5568" cy="624"/>
              </a:xfrm>
            </p:grpSpPr>
            <p:grpSp>
              <p:nvGrpSpPr>
                <p:cNvPr id="43014" name="Group 1055">
                  <a:extLst>
                    <a:ext uri="{FF2B5EF4-FFF2-40B4-BE49-F238E27FC236}">
                      <a16:creationId xmlns:a16="http://schemas.microsoft.com/office/drawing/2014/main" id="{F8757523-2609-484A-931A-D0AF3692F6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112"/>
                  <a:ext cx="5184" cy="384"/>
                  <a:chOff x="288" y="2016"/>
                  <a:chExt cx="5184" cy="384"/>
                </a:xfrm>
              </p:grpSpPr>
              <p:sp>
                <p:nvSpPr>
                  <p:cNvPr id="43015" name="Rectangle 1056">
                    <a:extLst>
                      <a:ext uri="{FF2B5EF4-FFF2-40B4-BE49-F238E27FC236}">
                        <a16:creationId xmlns:a16="http://schemas.microsoft.com/office/drawing/2014/main" id="{5BA51459-C40D-4A43-99DB-4A22BC998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Preamble</a:t>
                    </a:r>
                  </a:p>
                </p:txBody>
              </p:sp>
              <p:sp>
                <p:nvSpPr>
                  <p:cNvPr id="43016" name="Rectangle 1057">
                    <a:extLst>
                      <a:ext uri="{FF2B5EF4-FFF2-40B4-BE49-F238E27FC236}">
                        <a16:creationId xmlns:a16="http://schemas.microsoft.com/office/drawing/2014/main" id="{5925A68E-21EA-4A65-BEDA-49818CB6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Dest. add.</a:t>
                    </a:r>
                  </a:p>
                </p:txBody>
              </p:sp>
              <p:sp>
                <p:nvSpPr>
                  <p:cNvPr id="43017" name="Rectangle 1058">
                    <a:extLst>
                      <a:ext uri="{FF2B5EF4-FFF2-40B4-BE49-F238E27FC236}">
                        <a16:creationId xmlns:a16="http://schemas.microsoft.com/office/drawing/2014/main" id="{21187855-EF14-4796-B6A9-1F1B2FE78A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Source add.</a:t>
                    </a:r>
                  </a:p>
                </p:txBody>
              </p:sp>
              <p:sp>
                <p:nvSpPr>
                  <p:cNvPr id="43018" name="Rectangle 1059">
                    <a:extLst>
                      <a:ext uri="{FF2B5EF4-FFF2-40B4-BE49-F238E27FC236}">
                        <a16:creationId xmlns:a16="http://schemas.microsoft.com/office/drawing/2014/main" id="{7136EDEC-9035-4F79-B105-B9B6407B37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Length</a:t>
                    </a:r>
                  </a:p>
                </p:txBody>
              </p:sp>
              <p:sp>
                <p:nvSpPr>
                  <p:cNvPr id="43019" name="Rectangle 1060">
                    <a:extLst>
                      <a:ext uri="{FF2B5EF4-FFF2-40B4-BE49-F238E27FC236}">
                        <a16:creationId xmlns:a16="http://schemas.microsoft.com/office/drawing/2014/main" id="{4B9B272D-55F6-4F1E-9A09-0D351FC4C4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Data</a:t>
                    </a:r>
                  </a:p>
                </p:txBody>
              </p:sp>
              <p:sp>
                <p:nvSpPr>
                  <p:cNvPr id="43020" name="Rectangle 1061">
                    <a:extLst>
                      <a:ext uri="{FF2B5EF4-FFF2-40B4-BE49-F238E27FC236}">
                        <a16:creationId xmlns:a16="http://schemas.microsoft.com/office/drawing/2014/main" id="{91F23221-2695-453B-B802-B3885243FB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FCS</a:t>
                    </a:r>
                  </a:p>
                </p:txBody>
              </p:sp>
            </p:grpSp>
            <p:sp>
              <p:nvSpPr>
                <p:cNvPr id="43021" name="Text Box 1062">
                  <a:extLst>
                    <a:ext uri="{FF2B5EF4-FFF2-40B4-BE49-F238E27FC236}">
                      <a16:creationId xmlns:a16="http://schemas.microsoft.com/office/drawing/2014/main" id="{F4A82831-9BE0-460A-8A8C-9E9D72C58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872"/>
                  <a:ext cx="5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1200">
                      <a:latin typeface="Times New Roman" panose="02020603050405020304" pitchFamily="18" charset="0"/>
                    </a:rPr>
                    <a:t># </a:t>
                  </a:r>
                  <a:r>
                    <a:rPr lang="en-US" altLang="zh-CN" sz="1200">
                      <a:latin typeface="Times New Roman" panose="02020603050405020304" pitchFamily="18" charset="0"/>
                    </a:rPr>
                    <a:t>of bytes           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8                   6                         6                      2                 Variable               4</a:t>
                  </a:r>
                </a:p>
              </p:txBody>
            </p:sp>
          </p:grpSp>
          <p:sp>
            <p:nvSpPr>
              <p:cNvPr id="43022" name="AutoShape 1063">
                <a:extLst>
                  <a:ext uri="{FF2B5EF4-FFF2-40B4-BE49-F238E27FC236}">
                    <a16:creationId xmlns:a16="http://schemas.microsoft.com/office/drawing/2014/main" id="{955DC74A-27BA-4572-86F7-A33B3AFB4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3120" y="2592"/>
                <a:ext cx="432" cy="336"/>
              </a:xfrm>
              <a:custGeom>
                <a:avLst/>
                <a:gdLst>
                  <a:gd name="T0" fmla="*/ 21600 w 21600"/>
                  <a:gd name="T1" fmla="*/ 6079 h 21600"/>
                  <a:gd name="T2" fmla="*/ 15126 w 21600"/>
                  <a:gd name="T3" fmla="*/ 0 h 21600"/>
                  <a:gd name="T4" fmla="*/ 15126 w 21600"/>
                  <a:gd name="T5" fmla="*/ 2912 h 21600"/>
                  <a:gd name="T6" fmla="*/ 12427 w 21600"/>
                  <a:gd name="T7" fmla="*/ 2912 h 21600"/>
                  <a:gd name="T8" fmla="*/ 0 w 21600"/>
                  <a:gd name="T9" fmla="*/ 12158 h 21600"/>
                  <a:gd name="T10" fmla="*/ 0 w 21600"/>
                  <a:gd name="T11" fmla="*/ 21600 h 21600"/>
                  <a:gd name="T12" fmla="*/ 6474 w 21600"/>
                  <a:gd name="T13" fmla="*/ 21600 h 21600"/>
                  <a:gd name="T14" fmla="*/ 6474 w 21600"/>
                  <a:gd name="T15" fmla="*/ 12158 h 21600"/>
                  <a:gd name="T16" fmla="*/ 12427 w 21600"/>
                  <a:gd name="T17" fmla="*/ 9246 h 21600"/>
                  <a:gd name="T18" fmla="*/ 15126 w 21600"/>
                  <a:gd name="T19" fmla="*/ 9246 h 21600"/>
                  <a:gd name="T20" fmla="*/ 15126 w 21600"/>
                  <a:gd name="T21" fmla="*/ 12158 h 21600"/>
                  <a:gd name="T22" fmla="*/ 21600 w 21600"/>
                  <a:gd name="T23" fmla="*/ 607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3" name="Text Box 1064">
                <a:extLst>
                  <a:ext uri="{FF2B5EF4-FFF2-40B4-BE49-F238E27FC236}">
                    <a16:creationId xmlns:a16="http://schemas.microsoft.com/office/drawing/2014/main" id="{38A64F83-F0CB-4930-B041-174D26DE1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1680" cy="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Ethernet II uses “Type” here and does not use 802.2</a:t>
                </a:r>
              </a:p>
            </p:txBody>
          </p:sp>
          <p:sp>
            <p:nvSpPr>
              <p:cNvPr id="43024" name="AutoShape 1065">
                <a:extLst>
                  <a:ext uri="{FF2B5EF4-FFF2-40B4-BE49-F238E27FC236}">
                    <a16:creationId xmlns:a16="http://schemas.microsoft.com/office/drawing/2014/main" id="{3D16C32A-CBBA-43B5-B7FD-8284BE001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20" y="2496"/>
                <a:ext cx="1728" cy="129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025" name="Line 1066">
              <a:extLst>
                <a:ext uri="{FF2B5EF4-FFF2-40B4-BE49-F238E27FC236}">
                  <a16:creationId xmlns:a16="http://schemas.microsoft.com/office/drawing/2014/main" id="{16C00EA8-BE32-48AB-89BC-1082AC5B6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3026" name="Text Box 1067">
              <a:extLst>
                <a:ext uri="{FF2B5EF4-FFF2-40B4-BE49-F238E27FC236}">
                  <a16:creationId xmlns:a16="http://schemas.microsoft.com/office/drawing/2014/main" id="{9314DEC0-6B74-44FC-9C9B-DE0393B17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24"/>
              <a:ext cx="1426" cy="2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0000.0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C            XX.XXXX</a:t>
              </a:r>
            </a:p>
          </p:txBody>
        </p:sp>
        <p:sp>
          <p:nvSpPr>
            <p:cNvPr id="43027" name="Text Box 1068">
              <a:extLst>
                <a:ext uri="{FF2B5EF4-FFF2-40B4-BE49-F238E27FC236}">
                  <a16:creationId xmlns:a16="http://schemas.microsoft.com/office/drawing/2014/main" id="{CB2CECD8-6D2B-41B5-8F94-7D9463155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80"/>
              <a:ext cx="196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latin typeface="Times New Roman" panose="02020603050405020304" pitchFamily="18" charset="0"/>
                </a:rPr>
                <a:t>IEEE assigned    Vendor assigned</a:t>
              </a:r>
            </a:p>
          </p:txBody>
        </p:sp>
        <p:sp>
          <p:nvSpPr>
            <p:cNvPr id="43028" name="Text Box 1069">
              <a:extLst>
                <a:ext uri="{FF2B5EF4-FFF2-40B4-BE49-F238E27FC236}">
                  <a16:creationId xmlns:a16="http://schemas.microsoft.com/office/drawing/2014/main" id="{F6F635E0-BF04-4CAD-8702-D4B4E68C0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72"/>
              <a:ext cx="192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3029" name="Text Box 1070">
              <a:extLst>
                <a:ext uri="{FF2B5EF4-FFF2-40B4-BE49-F238E27FC236}">
                  <a16:creationId xmlns:a16="http://schemas.microsoft.com/office/drawing/2014/main" id="{45E706A1-9D36-4800-B2F4-35016FB09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440"/>
              <a:ext cx="249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3030" name="Line 1071">
              <a:extLst>
                <a:ext uri="{FF2B5EF4-FFF2-40B4-BE49-F238E27FC236}">
                  <a16:creationId xmlns:a16="http://schemas.microsoft.com/office/drawing/2014/main" id="{7F636ECC-4251-4603-B539-2399CB715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/>
      <p:bldP spid="483331" grpId="0" build="p" advAuto="3000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432A9214-1C56-4BA5-93E6-5F7A68FF1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Layer2: Data Link Layer</a:t>
            </a:r>
            <a:endParaRPr lang="zh-CN" altLang="en-US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742C8CC3-3F3A-4158-9C23-66D0A2A02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44675"/>
            <a:ext cx="8534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>
                <a:solidFill>
                  <a:srgbClr val="006600"/>
                </a:solidFill>
              </a:rPr>
              <a:t>Overview of the Data Link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Ethernet and CSMA/CD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LLC and MAC Sub-layers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Media Access Control in MAC Sub-layer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Wireless LAN and CSMA/CA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Layer 2 Devices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8868B12D-1122-46D9-BF57-0276C6DC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65175"/>
            <a:ext cx="767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MAC Sub-layer: Fields in a Frame</a:t>
            </a:r>
          </a:p>
        </p:txBody>
      </p:sp>
      <p:sp>
        <p:nvSpPr>
          <p:cNvPr id="485379" name="Text Box 3">
            <a:extLst>
              <a:ext uri="{FF2B5EF4-FFF2-40B4-BE49-F238E27FC236}">
                <a16:creationId xmlns:a16="http://schemas.microsoft.com/office/drawing/2014/main" id="{CCA17B67-3383-4CC6-9566-3D88265C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8950"/>
            <a:ext cx="8915400" cy="1446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en-US" sz="2200" dirty="0">
                <a:solidFill>
                  <a:srgbClr val="006600"/>
                </a:solidFill>
                <a:latin typeface="Arial" charset="0"/>
                <a:ea typeface="宋体" charset="-122"/>
              </a:rPr>
              <a:t>FCS </a:t>
            </a:r>
            <a:r>
              <a:rPr lang="en-US" altLang="en-US" sz="2200" dirty="0">
                <a:solidFill>
                  <a:srgbClr val="000000"/>
                </a:solidFill>
                <a:latin typeface="Arial" charset="0"/>
                <a:ea typeface="宋体" charset="-122"/>
              </a:rPr>
              <a:t>field (four bytes) contains a </a:t>
            </a:r>
            <a:r>
              <a:rPr lang="en-US" altLang="en-US" sz="2200" dirty="0">
                <a:solidFill>
                  <a:schemeClr val="hlink"/>
                </a:solidFill>
                <a:latin typeface="Arial" charset="0"/>
                <a:ea typeface="宋体" charset="-122"/>
              </a:rPr>
              <a:t>cyclic redundancy check</a:t>
            </a:r>
            <a:r>
              <a:rPr lang="en-US" altLang="en-US" sz="2200" dirty="0">
                <a:solidFill>
                  <a:srgbClr val="000000"/>
                </a:solidFill>
                <a:latin typeface="Arial" charset="0"/>
                <a:ea typeface="宋体" charset="-122"/>
              </a:rPr>
              <a:t> value</a:t>
            </a:r>
          </a:p>
          <a:p>
            <a:pPr lvl="1"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" charset="0"/>
                <a:ea typeface="宋体" charset="-122"/>
              </a:rPr>
              <a:t>The sending device creates the CRC</a:t>
            </a:r>
          </a:p>
          <a:p>
            <a:pPr lvl="1"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en-US" sz="2200" dirty="0">
                <a:solidFill>
                  <a:srgbClr val="000000"/>
                </a:solidFill>
                <a:latin typeface="Arial" charset="0"/>
                <a:ea typeface="宋体" charset="-122"/>
              </a:rPr>
              <a:t>The receiving device recalculates the CRC to check for damage that might have occurred to the frame in transit.</a:t>
            </a:r>
          </a:p>
        </p:txBody>
      </p:sp>
      <p:grpSp>
        <p:nvGrpSpPr>
          <p:cNvPr id="45059" name="Group 28">
            <a:extLst>
              <a:ext uri="{FF2B5EF4-FFF2-40B4-BE49-F238E27FC236}">
                <a16:creationId xmlns:a16="http://schemas.microsoft.com/office/drawing/2014/main" id="{079100DC-46A1-45B8-8788-1856EC1CE49F}"/>
              </a:ext>
            </a:extLst>
          </p:cNvPr>
          <p:cNvGrpSpPr>
            <a:grpSpLocks/>
          </p:cNvGrpSpPr>
          <p:nvPr/>
        </p:nvGrpSpPr>
        <p:grpSpPr bwMode="auto">
          <a:xfrm>
            <a:off x="0" y="3068638"/>
            <a:ext cx="8893175" cy="3273425"/>
            <a:chOff x="0" y="1616"/>
            <a:chExt cx="5568" cy="2623"/>
          </a:xfrm>
        </p:grpSpPr>
        <p:grpSp>
          <p:nvGrpSpPr>
            <p:cNvPr id="45060" name="Group 29">
              <a:extLst>
                <a:ext uri="{FF2B5EF4-FFF2-40B4-BE49-F238E27FC236}">
                  <a16:creationId xmlns:a16="http://schemas.microsoft.com/office/drawing/2014/main" id="{97224C6E-0BEE-423E-9101-FDB3FBF76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6"/>
              <a:ext cx="5568" cy="2064"/>
              <a:chOff x="0" y="1872"/>
              <a:chExt cx="5568" cy="1920"/>
            </a:xfrm>
          </p:grpSpPr>
          <p:grpSp>
            <p:nvGrpSpPr>
              <p:cNvPr id="45061" name="Group 30">
                <a:extLst>
                  <a:ext uri="{FF2B5EF4-FFF2-40B4-BE49-F238E27FC236}">
                    <a16:creationId xmlns:a16="http://schemas.microsoft.com/office/drawing/2014/main" id="{2C22C8AC-AE08-4545-9E1A-491B580982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5568" cy="624"/>
                <a:chOff x="0" y="1872"/>
                <a:chExt cx="5568" cy="624"/>
              </a:xfrm>
            </p:grpSpPr>
            <p:grpSp>
              <p:nvGrpSpPr>
                <p:cNvPr id="45062" name="Group 31">
                  <a:extLst>
                    <a:ext uri="{FF2B5EF4-FFF2-40B4-BE49-F238E27FC236}">
                      <a16:creationId xmlns:a16="http://schemas.microsoft.com/office/drawing/2014/main" id="{2BD8B81A-AD4E-4178-85F5-BC342DEAFB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112"/>
                  <a:ext cx="5184" cy="384"/>
                  <a:chOff x="288" y="2016"/>
                  <a:chExt cx="5184" cy="384"/>
                </a:xfrm>
              </p:grpSpPr>
              <p:sp>
                <p:nvSpPr>
                  <p:cNvPr id="45063" name="Rectangle 32">
                    <a:extLst>
                      <a:ext uri="{FF2B5EF4-FFF2-40B4-BE49-F238E27FC236}">
                        <a16:creationId xmlns:a16="http://schemas.microsoft.com/office/drawing/2014/main" id="{BBE9B465-8958-4A0C-8BD8-F0BB56908C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Preamble</a:t>
                    </a:r>
                  </a:p>
                </p:txBody>
              </p:sp>
              <p:sp>
                <p:nvSpPr>
                  <p:cNvPr id="45064" name="Rectangle 33">
                    <a:extLst>
                      <a:ext uri="{FF2B5EF4-FFF2-40B4-BE49-F238E27FC236}">
                        <a16:creationId xmlns:a16="http://schemas.microsoft.com/office/drawing/2014/main" id="{CC68711E-ED87-4C43-9CBC-C4215AA404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Dest. add.</a:t>
                    </a:r>
                  </a:p>
                </p:txBody>
              </p:sp>
              <p:sp>
                <p:nvSpPr>
                  <p:cNvPr id="45065" name="Rectangle 34">
                    <a:extLst>
                      <a:ext uri="{FF2B5EF4-FFF2-40B4-BE49-F238E27FC236}">
                        <a16:creationId xmlns:a16="http://schemas.microsoft.com/office/drawing/2014/main" id="{02265818-D30E-4ADE-A977-FC92E07BA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Source add.</a:t>
                    </a:r>
                  </a:p>
                </p:txBody>
              </p:sp>
              <p:sp>
                <p:nvSpPr>
                  <p:cNvPr id="45066" name="Rectangle 35">
                    <a:extLst>
                      <a:ext uri="{FF2B5EF4-FFF2-40B4-BE49-F238E27FC236}">
                        <a16:creationId xmlns:a16="http://schemas.microsoft.com/office/drawing/2014/main" id="{60C850F3-F81D-4873-8B9C-27DBC6DBE0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Length</a:t>
                    </a:r>
                  </a:p>
                </p:txBody>
              </p:sp>
              <p:sp>
                <p:nvSpPr>
                  <p:cNvPr id="45067" name="Rectangle 36">
                    <a:extLst>
                      <a:ext uri="{FF2B5EF4-FFF2-40B4-BE49-F238E27FC236}">
                        <a16:creationId xmlns:a16="http://schemas.microsoft.com/office/drawing/2014/main" id="{371014CB-2C59-4341-AB14-409EBF4DB8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912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Data</a:t>
                    </a:r>
                  </a:p>
                </p:txBody>
              </p:sp>
              <p:sp>
                <p:nvSpPr>
                  <p:cNvPr id="45068" name="Rectangle 37">
                    <a:extLst>
                      <a:ext uri="{FF2B5EF4-FFF2-40B4-BE49-F238E27FC236}">
                        <a16:creationId xmlns:a16="http://schemas.microsoft.com/office/drawing/2014/main" id="{25B46FE8-C082-413C-8C57-E7A6082071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864" cy="384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0"/>
                      </a:spcBef>
                    </a:pPr>
                    <a:r>
                      <a:rPr lang="en-US" altLang="zh-CN">
                        <a:solidFill>
                          <a:schemeClr val="bg1"/>
                        </a:solidFill>
                        <a:latin typeface="Times New Roman" panose="02020603050405020304" pitchFamily="18" charset="0"/>
                      </a:rPr>
                      <a:t>FCS</a:t>
                    </a:r>
                  </a:p>
                </p:txBody>
              </p:sp>
            </p:grpSp>
            <p:sp>
              <p:nvSpPr>
                <p:cNvPr id="45069" name="Text Box 38">
                  <a:extLst>
                    <a:ext uri="{FF2B5EF4-FFF2-40B4-BE49-F238E27FC236}">
                      <a16:creationId xmlns:a16="http://schemas.microsoft.com/office/drawing/2014/main" id="{A9BF9419-CE00-4BCC-989E-1F6BA1BF02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872"/>
                  <a:ext cx="5568" cy="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1200">
                      <a:latin typeface="Times New Roman" panose="02020603050405020304" pitchFamily="18" charset="0"/>
                    </a:rPr>
                    <a:t># </a:t>
                  </a:r>
                  <a:r>
                    <a:rPr lang="en-US" altLang="zh-CN" sz="1200">
                      <a:latin typeface="Times New Roman" panose="02020603050405020304" pitchFamily="18" charset="0"/>
                    </a:rPr>
                    <a:t>of bytes           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8                   6                         6                      2                 Variable               4</a:t>
                  </a:r>
                </a:p>
              </p:txBody>
            </p:sp>
          </p:grpSp>
          <p:sp>
            <p:nvSpPr>
              <p:cNvPr id="45070" name="AutoShape 39">
                <a:extLst>
                  <a:ext uri="{FF2B5EF4-FFF2-40B4-BE49-F238E27FC236}">
                    <a16:creationId xmlns:a16="http://schemas.microsoft.com/office/drawing/2014/main" id="{9C87707A-E301-4507-A261-456CDC416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3120" y="2592"/>
                <a:ext cx="432" cy="336"/>
              </a:xfrm>
              <a:custGeom>
                <a:avLst/>
                <a:gdLst>
                  <a:gd name="T0" fmla="*/ 21600 w 21600"/>
                  <a:gd name="T1" fmla="*/ 6079 h 21600"/>
                  <a:gd name="T2" fmla="*/ 15126 w 21600"/>
                  <a:gd name="T3" fmla="*/ 0 h 21600"/>
                  <a:gd name="T4" fmla="*/ 15126 w 21600"/>
                  <a:gd name="T5" fmla="*/ 2912 h 21600"/>
                  <a:gd name="T6" fmla="*/ 12427 w 21600"/>
                  <a:gd name="T7" fmla="*/ 2912 h 21600"/>
                  <a:gd name="T8" fmla="*/ 0 w 21600"/>
                  <a:gd name="T9" fmla="*/ 12158 h 21600"/>
                  <a:gd name="T10" fmla="*/ 0 w 21600"/>
                  <a:gd name="T11" fmla="*/ 21600 h 21600"/>
                  <a:gd name="T12" fmla="*/ 6474 w 21600"/>
                  <a:gd name="T13" fmla="*/ 21600 h 21600"/>
                  <a:gd name="T14" fmla="*/ 6474 w 21600"/>
                  <a:gd name="T15" fmla="*/ 12158 h 21600"/>
                  <a:gd name="T16" fmla="*/ 12427 w 21600"/>
                  <a:gd name="T17" fmla="*/ 9246 h 21600"/>
                  <a:gd name="T18" fmla="*/ 15126 w 21600"/>
                  <a:gd name="T19" fmla="*/ 9246 h 21600"/>
                  <a:gd name="T20" fmla="*/ 15126 w 21600"/>
                  <a:gd name="T21" fmla="*/ 12158 h 21600"/>
                  <a:gd name="T22" fmla="*/ 21600 w 21600"/>
                  <a:gd name="T23" fmla="*/ 607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Text Box 40">
                <a:extLst>
                  <a:ext uri="{FF2B5EF4-FFF2-40B4-BE49-F238E27FC236}">
                    <a16:creationId xmlns:a16="http://schemas.microsoft.com/office/drawing/2014/main" id="{25FF51CC-6DF7-41B0-82F8-77AA999E6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1680" cy="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Ethernet II uses “Type” here and does not use 802.2</a:t>
                </a:r>
              </a:p>
            </p:txBody>
          </p:sp>
          <p:sp>
            <p:nvSpPr>
              <p:cNvPr id="45072" name="AutoShape 41">
                <a:extLst>
                  <a:ext uri="{FF2B5EF4-FFF2-40B4-BE49-F238E27FC236}">
                    <a16:creationId xmlns:a16="http://schemas.microsoft.com/office/drawing/2014/main" id="{193C3AC9-D133-4D9E-B769-F29A2EE7A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20" y="2496"/>
                <a:ext cx="1728" cy="129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73" name="Line 42">
              <a:extLst>
                <a:ext uri="{FF2B5EF4-FFF2-40B4-BE49-F238E27FC236}">
                  <a16:creationId xmlns:a16="http://schemas.microsoft.com/office/drawing/2014/main" id="{6C4435EC-0E3A-4E72-AD9D-B5EF203C8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074" name="Text Box 43">
              <a:extLst>
                <a:ext uri="{FF2B5EF4-FFF2-40B4-BE49-F238E27FC236}">
                  <a16:creationId xmlns:a16="http://schemas.microsoft.com/office/drawing/2014/main" id="{7D4B7075-7F53-4C73-9848-3C7B2DB84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24"/>
              <a:ext cx="1426" cy="2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0000.0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C            XX.XXXX</a:t>
              </a:r>
            </a:p>
          </p:txBody>
        </p:sp>
        <p:sp>
          <p:nvSpPr>
            <p:cNvPr id="45075" name="Text Box 44">
              <a:extLst>
                <a:ext uri="{FF2B5EF4-FFF2-40B4-BE49-F238E27FC236}">
                  <a16:creationId xmlns:a16="http://schemas.microsoft.com/office/drawing/2014/main" id="{2604371D-65E9-418C-807E-13B4882B7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81"/>
              <a:ext cx="19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latin typeface="Times New Roman" panose="02020603050405020304" pitchFamily="18" charset="0"/>
                </a:rPr>
                <a:t>IEEE assigned    Vendor assigned</a:t>
              </a:r>
            </a:p>
          </p:txBody>
        </p:sp>
        <p:sp>
          <p:nvSpPr>
            <p:cNvPr id="45076" name="Text Box 45">
              <a:extLst>
                <a:ext uri="{FF2B5EF4-FFF2-40B4-BE49-F238E27FC236}">
                  <a16:creationId xmlns:a16="http://schemas.microsoft.com/office/drawing/2014/main" id="{A9EF9ED3-4D49-4417-8E7B-F73373297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72"/>
              <a:ext cx="192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46">
              <a:extLst>
                <a:ext uri="{FF2B5EF4-FFF2-40B4-BE49-F238E27FC236}">
                  <a16:creationId xmlns:a16="http://schemas.microsoft.com/office/drawing/2014/main" id="{C95EC0B9-F324-4EEF-98E9-C4860E8E4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440"/>
              <a:ext cx="249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5078" name="Line 47">
              <a:extLst>
                <a:ext uri="{FF2B5EF4-FFF2-40B4-BE49-F238E27FC236}">
                  <a16:creationId xmlns:a16="http://schemas.microsoft.com/office/drawing/2014/main" id="{5E1E17C8-FF0C-47AB-BE80-9BBAEEBE6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8" grpId="0"/>
      <p:bldP spid="485379" grpId="0" build="p" advAuto="3000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4CB89DC8-553C-4770-B6F5-39A3FD17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Logical Link Control Sublayer</a:t>
            </a:r>
          </a:p>
        </p:txBody>
      </p:sp>
      <p:sp>
        <p:nvSpPr>
          <p:cNvPr id="487427" name="Text Box 3">
            <a:extLst>
              <a:ext uri="{FF2B5EF4-FFF2-40B4-BE49-F238E27FC236}">
                <a16:creationId xmlns:a16="http://schemas.microsoft.com/office/drawing/2014/main" id="{1194E76B-3217-45FD-BB99-EECF2509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73238"/>
            <a:ext cx="8675687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603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The Logical Link Control (LLC) sublayer manages communication between devices over a single link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LLC is defined in the IEEE 802.2 specification and supports both </a:t>
            </a:r>
            <a:r>
              <a:rPr lang="en-US" altLang="en-US" sz="2400" i="1">
                <a:solidFill>
                  <a:srgbClr val="000000"/>
                </a:solidFill>
                <a:latin typeface="Arial" panose="020B0604020202020204" pitchFamily="34" charset="0"/>
              </a:rPr>
              <a:t>connectionless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Arial" panose="020B0604020202020204" pitchFamily="34" charset="0"/>
              </a:rPr>
              <a:t>connect-oriented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services.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LLC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sublayer allows part of the DATA LINK LAYER to function independently from existing technologies.  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 single LLC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sub-layer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can be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compatible with different MAC sub-layers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F68EDC26-E6D9-454F-B387-C8522EB78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LLC Sub-layer: Encapsulation</a:t>
            </a:r>
            <a:endParaRPr lang="en-US" altLang="zh-CN" sz="360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E05D5FB2-552E-44C1-835F-60E3B11C3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5072063"/>
            <a:ext cx="7772400" cy="417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/>
              <a:t>(</a:t>
            </a:r>
            <a:r>
              <a:rPr lang="en-US" altLang="zh-CN" sz="2100"/>
              <a:t>a) Position of LLC 		    (b) Encapsulation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1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B3F21F-9E2E-43F8-A64B-45C71CED9F6B}"/>
              </a:ext>
            </a:extLst>
          </p:cNvPr>
          <p:cNvSpPr/>
          <p:nvPr/>
        </p:nvSpPr>
        <p:spPr bwMode="auto">
          <a:xfrm>
            <a:off x="1571625" y="3000375"/>
            <a:ext cx="2500313" cy="5238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/>
              <a:t>LLC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BCEF19-8A10-4E3F-B107-73B8C54ED387}"/>
              </a:ext>
            </a:extLst>
          </p:cNvPr>
          <p:cNvSpPr/>
          <p:nvPr/>
        </p:nvSpPr>
        <p:spPr bwMode="auto">
          <a:xfrm>
            <a:off x="1571625" y="3500438"/>
            <a:ext cx="2500313" cy="5238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/>
              <a:t>MAC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7" name="TextBox 8">
            <a:extLst>
              <a:ext uri="{FF2B5EF4-FFF2-40B4-BE49-F238E27FC236}">
                <a16:creationId xmlns:a16="http://schemas.microsoft.com/office/drawing/2014/main" id="{FBC93BF0-B116-4FCE-A261-A773DA43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214688"/>
            <a:ext cx="12684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ts val="1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Data Link</a:t>
            </a:r>
          </a:p>
          <a:p>
            <a:pPr algn="ctr" eaLnBrk="0" hangingPunct="0">
              <a:lnSpc>
                <a:spcPts val="1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158" name="直接箭头连接符 10">
            <a:extLst>
              <a:ext uri="{FF2B5EF4-FFF2-40B4-BE49-F238E27FC236}">
                <a16:creationId xmlns:a16="http://schemas.microsoft.com/office/drawing/2014/main" id="{2EA87DD1-BB37-4407-8B1C-35F1FB7170D7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rot="16200000" flipH="1">
            <a:off x="2559051" y="2738437"/>
            <a:ext cx="519112" cy="476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直接箭头连接符 21">
            <a:extLst>
              <a:ext uri="{FF2B5EF4-FFF2-40B4-BE49-F238E27FC236}">
                <a16:creationId xmlns:a16="http://schemas.microsoft.com/office/drawing/2014/main" id="{A5716C53-B13B-46AE-9048-B7185D7D44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529681" y="4256882"/>
            <a:ext cx="519113" cy="63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TextBox 22">
            <a:extLst>
              <a:ext uri="{FF2B5EF4-FFF2-40B4-BE49-F238E27FC236}">
                <a16:creationId xmlns:a16="http://schemas.microsoft.com/office/drawing/2014/main" id="{405CF2B1-79EC-4AA2-86DC-2536CC43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640263"/>
            <a:ext cx="1924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ts val="1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Physical  Layer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61" name="TextBox 23">
            <a:extLst>
              <a:ext uri="{FF2B5EF4-FFF2-40B4-BE49-F238E27FC236}">
                <a16:creationId xmlns:a16="http://schemas.microsoft.com/office/drawing/2014/main" id="{1752C316-DD20-4358-9704-A0905041E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2143125"/>
            <a:ext cx="1836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ts val="1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Network Layer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04EEF07-03D2-4BB9-93BC-FA00D2D00C8C}"/>
              </a:ext>
            </a:extLst>
          </p:cNvPr>
          <p:cNvGraphicFramePr>
            <a:graphicFrameLocks noGrp="1"/>
          </p:cNvGraphicFramePr>
          <p:nvPr/>
        </p:nvGraphicFramePr>
        <p:xfrm>
          <a:off x="5572125" y="3000375"/>
          <a:ext cx="2214563" cy="45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Arial" pitchFamily="34" charset="0"/>
                          <a:cs typeface="Arial" pitchFamily="34" charset="0"/>
                        </a:rPr>
                        <a:t>LLC</a:t>
                      </a:r>
                      <a:endParaRPr lang="zh-CN" alt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Arial" pitchFamily="34" charset="0"/>
                          <a:cs typeface="Arial" pitchFamily="34" charset="0"/>
                        </a:rPr>
                        <a:t>Packet</a:t>
                      </a:r>
                      <a:endParaRPr lang="zh-CN" alt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3FCEF74-5F9A-4243-95F8-1EB3D753554C}"/>
              </a:ext>
            </a:extLst>
          </p:cNvPr>
          <p:cNvGraphicFramePr>
            <a:graphicFrameLocks noGrp="1"/>
          </p:cNvGraphicFramePr>
          <p:nvPr/>
        </p:nvGraphicFramePr>
        <p:xfrm>
          <a:off x="4500563" y="3500438"/>
          <a:ext cx="4286250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Arial" pitchFamily="34" charset="0"/>
                          <a:cs typeface="Arial" pitchFamily="34" charset="0"/>
                        </a:rPr>
                        <a:t>MAC</a:t>
                      </a:r>
                      <a:endParaRPr lang="zh-CN" alt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Arial" pitchFamily="34" charset="0"/>
                          <a:cs typeface="Arial" pitchFamily="34" charset="0"/>
                        </a:rPr>
                        <a:t>LLC</a:t>
                      </a:r>
                      <a:endParaRPr lang="zh-CN" alt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Arial" pitchFamily="34" charset="0"/>
                          <a:cs typeface="Arial" pitchFamily="34" charset="0"/>
                        </a:rPr>
                        <a:t>Packet</a:t>
                      </a:r>
                      <a:endParaRPr lang="zh-CN" alt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Arial" pitchFamily="34" charset="0"/>
                          <a:cs typeface="Arial" pitchFamily="34" charset="0"/>
                        </a:rPr>
                        <a:t>MAC</a:t>
                      </a:r>
                      <a:endParaRPr lang="zh-CN" alt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182" name="直接箭头连接符 26">
            <a:extLst>
              <a:ext uri="{FF2B5EF4-FFF2-40B4-BE49-F238E27FC236}">
                <a16:creationId xmlns:a16="http://schemas.microsoft.com/office/drawing/2014/main" id="{E66B97AB-632B-4861-A282-62D06E60D7C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388100" y="4187826"/>
            <a:ext cx="517525" cy="63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TextBox 27">
            <a:extLst>
              <a:ext uri="{FF2B5EF4-FFF2-40B4-BE49-F238E27FC236}">
                <a16:creationId xmlns:a16="http://schemas.microsoft.com/office/drawing/2014/main" id="{DC5AB4AF-A711-467F-8322-68D76DDB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4572000"/>
            <a:ext cx="8842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ts val="1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184" name="直接箭头连接符 28">
            <a:extLst>
              <a:ext uri="{FF2B5EF4-FFF2-40B4-BE49-F238E27FC236}">
                <a16:creationId xmlns:a16="http://schemas.microsoft.com/office/drawing/2014/main" id="{8BBC10EC-078F-4072-B2BE-51DB689D805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415881" y="2736057"/>
            <a:ext cx="519113" cy="63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5" name="TextBox 29">
            <a:extLst>
              <a:ext uri="{FF2B5EF4-FFF2-40B4-BE49-F238E27FC236}">
                <a16:creationId xmlns:a16="http://schemas.microsoft.com/office/drawing/2014/main" id="{2807F408-D32D-4D73-8841-B815E89C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2143125"/>
            <a:ext cx="18367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ts val="1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1026">
            <a:extLst>
              <a:ext uri="{FF2B5EF4-FFF2-40B4-BE49-F238E27FC236}">
                <a16:creationId xmlns:a16="http://schemas.microsoft.com/office/drawing/2014/main" id="{D59BCF07-7295-4F13-AEFB-D58F0684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873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LLC Sub-layer: Encapsulation</a:t>
            </a:r>
          </a:p>
        </p:txBody>
      </p:sp>
      <p:sp>
        <p:nvSpPr>
          <p:cNvPr id="489475" name="Text Box 1027">
            <a:extLst>
              <a:ext uri="{FF2B5EF4-FFF2-40B4-BE49-F238E27FC236}">
                <a16:creationId xmlns:a16="http://schemas.microsoft.com/office/drawing/2014/main" id="{CDEE59AD-E9D4-4294-81C9-FCD2ED78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85938"/>
            <a:ext cx="891540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p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The LLC takes the network protocol data (packet), and adds more control information to help deliver the packet to its destination. 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p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It adds two addressing components of the 802.2 specification to identify the upper layer protocol at each end :  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p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The Destination Service Access Point (DSAP) 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p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The Source Service Access Point (SSAP)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p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This repackaged data then travels to the MAC for further encapsulation of the data.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/>
      <p:bldP spid="489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CF96964A-8078-42AA-B86D-0DEBD2030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Layer2: Data Link Layer</a:t>
            </a:r>
            <a:endParaRPr lang="zh-CN" altLang="en-US"/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9C32F72E-654D-4D2E-AD77-113C4A5DE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6868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Overview of the Data Link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Ethernet and CSMA/CD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/>
              <a:t>LLC and MAC Sub-layers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Media Access Control in MAC Sub-layer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Wireless LAN and CSMA/CA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Layer 2 Devices</a:t>
            </a: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C29F282B-35E5-4902-BD73-8386F59E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8964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200">
                <a:solidFill>
                  <a:schemeClr val="tx2"/>
                </a:solidFill>
              </a:rPr>
              <a:t>Hexadecimal Numbers as MAC Addresses</a:t>
            </a:r>
          </a:p>
        </p:txBody>
      </p:sp>
      <p:sp>
        <p:nvSpPr>
          <p:cNvPr id="999427" name="Text Box 3">
            <a:extLst>
              <a:ext uri="{FF2B5EF4-FFF2-40B4-BE49-F238E27FC236}">
                <a16:creationId xmlns:a16="http://schemas.microsoft.com/office/drawing/2014/main" id="{2752F33D-9DBE-4244-A040-76AC859E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3238"/>
            <a:ext cx="434340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6075" indent="-346075" eaLnBrk="0" hangingPunct="0">
              <a:lnSpc>
                <a:spcPct val="110000"/>
              </a:lnSpc>
              <a:spcBef>
                <a:spcPct val="0"/>
              </a:spcBef>
              <a:buClr>
                <a:schemeClr val="accent6"/>
              </a:buClr>
              <a:buSzPct val="110000"/>
              <a:buFont typeface="Wingdings" pitchFamily="2" charset="2"/>
              <a:buChar char="p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MAC addresses are 48 bits and are always expressed as 12 hexadecimal digits.</a:t>
            </a:r>
          </a:p>
          <a:p>
            <a:pPr marL="346075" indent="-346075" eaLnBrk="0" hangingPunct="0">
              <a:lnSpc>
                <a:spcPct val="110000"/>
              </a:lnSpc>
              <a:spcBef>
                <a:spcPct val="0"/>
              </a:spcBef>
              <a:buClr>
                <a:schemeClr val="accent6"/>
              </a:buClr>
              <a:buSzPct val="110000"/>
              <a:buFont typeface="Wingdings" pitchFamily="2" charset="2"/>
              <a:buChar char="p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The first 6 hexadecimal digits (from left to right), which the IEEE administers, identify the </a:t>
            </a:r>
            <a:r>
              <a:rPr lang="en-US" alt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manufacturer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or </a:t>
            </a:r>
            <a:r>
              <a:rPr lang="en-US" alt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vendor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and comprise the </a:t>
            </a:r>
            <a:r>
              <a:rPr lang="en-US" altLang="en-US" sz="2000" i="1" dirty="0">
                <a:solidFill>
                  <a:srgbClr val="336699"/>
                </a:solidFill>
                <a:latin typeface="Arial" charset="0"/>
                <a:cs typeface="Arial" charset="0"/>
              </a:rPr>
              <a:t>Organizational Unique Identifier</a:t>
            </a:r>
            <a:r>
              <a:rPr lang="en-US" altLang="en-US" sz="2000" dirty="0">
                <a:solidFill>
                  <a:srgbClr val="336699"/>
                </a:solidFill>
                <a:latin typeface="Arial" charset="0"/>
                <a:cs typeface="Arial" charset="0"/>
              </a:rPr>
              <a:t> (OUI)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.  </a:t>
            </a:r>
          </a:p>
          <a:p>
            <a:pPr marL="346075" indent="-346075" eaLnBrk="0" hangingPunct="0">
              <a:lnSpc>
                <a:spcPct val="110000"/>
              </a:lnSpc>
              <a:spcBef>
                <a:spcPct val="0"/>
              </a:spcBef>
              <a:buClr>
                <a:schemeClr val="accent6"/>
              </a:buClr>
              <a:buSzPct val="110000"/>
              <a:buFont typeface="Wingdings" pitchFamily="2" charset="2"/>
              <a:buChar char="p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The remaining 6 hex digits comprise the interface serial number, administered by specific vendor.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305D898C-0A53-4F4A-B26E-A9EFB038A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755775"/>
          <a:ext cx="3776663" cy="37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BMP 图像" r:id="rId4" imgW="3600000" imgH="3352381" progId="Paint.Picture">
                  <p:embed/>
                </p:oleObj>
              </mc:Choice>
              <mc:Fallback>
                <p:oleObj name="BMP 图像" r:id="rId4" imgW="3600000" imgH="3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5775"/>
                        <a:ext cx="3776663" cy="370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矩形 4">
            <a:extLst>
              <a:ext uri="{FF2B5EF4-FFF2-40B4-BE49-F238E27FC236}">
                <a16:creationId xmlns:a16="http://schemas.microsoft.com/office/drawing/2014/main" id="{1B900304-2371-4CF5-AB6C-E64A3D119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72125"/>
            <a:ext cx="408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0000.0c12.3456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00-00-0c-12-34-56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6" grpId="0"/>
      <p:bldP spid="9994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>
            <a:extLst>
              <a:ext uri="{FF2B5EF4-FFF2-40B4-BE49-F238E27FC236}">
                <a16:creationId xmlns:a16="http://schemas.microsoft.com/office/drawing/2014/main" id="{6DAF3277-B782-4570-9174-749D8BD9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Ethernet 802.3 Broadcast</a:t>
            </a:r>
          </a:p>
        </p:txBody>
      </p:sp>
      <p:sp>
        <p:nvSpPr>
          <p:cNvPr id="1001475" name="Text Box 3">
            <a:extLst>
              <a:ext uri="{FF2B5EF4-FFF2-40B4-BE49-F238E27FC236}">
                <a16:creationId xmlns:a16="http://schemas.microsoft.com/office/drawing/2014/main" id="{15F5083F-B3F3-45EA-9BC5-B89E4404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674813"/>
            <a:ext cx="8921750" cy="4013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6075" indent="-346075" eaLnBrk="0" hangingPunct="0">
              <a:lnSpc>
                <a:spcPct val="130000"/>
              </a:lnSpc>
              <a:spcBef>
                <a:spcPct val="0"/>
              </a:spcBef>
              <a:buClr>
                <a:srgbClr val="336699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Broadcast</a:t>
            </a:r>
          </a:p>
          <a:p>
            <a:pPr marL="803275" lvl="1" indent="-346075" eaLnBrk="0" hangingPunct="0">
              <a:lnSpc>
                <a:spcPct val="130000"/>
              </a:lnSpc>
              <a:spcBef>
                <a:spcPct val="0"/>
              </a:spcBef>
              <a:buClr>
                <a:srgbClr val="336699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The destination MAC: all 1s (FFFF.FFFF.FFFF)</a:t>
            </a:r>
          </a:p>
          <a:p>
            <a:pPr marL="346075" indent="-346075" eaLnBrk="0" hangingPunct="0">
              <a:lnSpc>
                <a:spcPct val="130000"/>
              </a:lnSpc>
              <a:spcBef>
                <a:spcPct val="0"/>
              </a:spcBef>
              <a:buClr>
                <a:srgbClr val="336699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Broadcasting can </a:t>
            </a:r>
            <a:r>
              <a:rPr lang="en-US" altLang="en-US" sz="2800" dirty="0">
                <a:solidFill>
                  <a:schemeClr val="hlink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seriously affect the performance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of stations by interrupting them unnecessarily</a:t>
            </a:r>
          </a:p>
          <a:p>
            <a:pPr marL="346075" indent="-346075" eaLnBrk="0" hangingPunct="0">
              <a:lnSpc>
                <a:spcPct val="130000"/>
              </a:lnSpc>
              <a:spcBef>
                <a:spcPct val="0"/>
              </a:spcBef>
              <a:buClr>
                <a:srgbClr val="336699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So broadcasts should be used only when:</a:t>
            </a:r>
          </a:p>
          <a:p>
            <a:pPr marL="960755" lvl="1" indent="-457200" eaLnBrk="0" hangingPunct="0">
              <a:lnSpc>
                <a:spcPct val="130000"/>
              </a:lnSpc>
              <a:spcBef>
                <a:spcPct val="0"/>
              </a:spcBef>
              <a:buClr>
                <a:srgbClr val="336699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The MAC address of the destination is unknown </a:t>
            </a:r>
          </a:p>
          <a:p>
            <a:pPr marL="960755" lvl="1" indent="-457200" eaLnBrk="0" hangingPunct="0">
              <a:lnSpc>
                <a:spcPct val="130000"/>
              </a:lnSpc>
              <a:spcBef>
                <a:spcPct val="0"/>
              </a:spcBef>
              <a:buClr>
                <a:srgbClr val="336699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The destination is all hosts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4" grpId="0"/>
      <p:bldP spid="10014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>
            <a:extLst>
              <a:ext uri="{FF2B5EF4-FFF2-40B4-BE49-F238E27FC236}">
                <a16:creationId xmlns:a16="http://schemas.microsoft.com/office/drawing/2014/main" id="{B95653BD-9EB1-458B-BABC-F210B2FB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Framing</a:t>
            </a:r>
          </a:p>
        </p:txBody>
      </p:sp>
      <p:sp>
        <p:nvSpPr>
          <p:cNvPr id="1005571" name="Text Box 3">
            <a:extLst>
              <a:ext uri="{FF2B5EF4-FFF2-40B4-BE49-F238E27FC236}">
                <a16:creationId xmlns:a16="http://schemas.microsoft.com/office/drawing/2014/main" id="{4A3F4B57-BA50-4C5F-9A80-631E4543D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628775"/>
            <a:ext cx="89217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 is the Layer 2 </a:t>
            </a:r>
            <a:r>
              <a:rPr lang="en-US" altLang="en-US" sz="2400" i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Bef>
                <a:spcPct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frame is a Layer 2 protocol data unit (</a:t>
            </a:r>
            <a:r>
              <a:rPr lang="en-US" altLang="en-US" sz="2400" i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PDU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Bef>
                <a:spcPct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frame has sections called </a:t>
            </a:r>
            <a:r>
              <a:rPr lang="en-US" altLang="en-US" sz="2400" i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each field is composed of bytes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05572" name="Text Box 4">
            <a:extLst>
              <a:ext uri="{FF2B5EF4-FFF2-40B4-BE49-F238E27FC236}">
                <a16:creationId xmlns:a16="http://schemas.microsoft.com/office/drawing/2014/main" id="{3EEB390C-2702-46A6-AB35-FB717F1F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41663"/>
            <a:ext cx="510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60438" indent="-4572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l"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field</a:t>
            </a:r>
          </a:p>
          <a:p>
            <a:pPr lvl="1" algn="l"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check sequence field</a:t>
            </a:r>
          </a:p>
          <a:p>
            <a:pPr lvl="1" algn="l"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stop field</a:t>
            </a:r>
          </a:p>
        </p:txBody>
      </p:sp>
      <p:sp>
        <p:nvSpPr>
          <p:cNvPr id="1005573" name="Text Box 5">
            <a:extLst>
              <a:ext uri="{FF2B5EF4-FFF2-40B4-BE49-F238E27FC236}">
                <a16:creationId xmlns:a16="http://schemas.microsoft.com/office/drawing/2014/main" id="{3F42F382-4C13-4204-9446-7F87402B7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3141663"/>
            <a:ext cx="510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60438" indent="-4572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l"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start field		</a:t>
            </a:r>
          </a:p>
          <a:p>
            <a:pPr lvl="1" algn="l"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field</a:t>
            </a:r>
          </a:p>
          <a:p>
            <a:pPr lvl="1" algn="l"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length/type/control field</a:t>
            </a:r>
          </a:p>
        </p:txBody>
      </p:sp>
      <p:pic>
        <p:nvPicPr>
          <p:cNvPr id="59397" name="Picture 6">
            <a:extLst>
              <a:ext uri="{FF2B5EF4-FFF2-40B4-BE49-F238E27FC236}">
                <a16:creationId xmlns:a16="http://schemas.microsoft.com/office/drawing/2014/main" id="{79402085-3679-4C2E-A4BE-8674CCDE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3713"/>
            <a:ext cx="58483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0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5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5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05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0" grpId="0"/>
      <p:bldP spid="1005571" grpId="0" build="p" bldLvl="2"/>
      <p:bldP spid="1005572" grpId="0" build="p" bldLvl="2"/>
      <p:bldP spid="100557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>
            <a:extLst>
              <a:ext uri="{FF2B5EF4-FFF2-40B4-BE49-F238E27FC236}">
                <a16:creationId xmlns:a16="http://schemas.microsoft.com/office/drawing/2014/main" id="{70BA81B0-EAD5-4A33-B7F9-6BF45E9B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6756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Ethernet Media Access Control</a:t>
            </a:r>
          </a:p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——CSMA/CD: History</a:t>
            </a:r>
          </a:p>
        </p:txBody>
      </p:sp>
      <p:sp>
        <p:nvSpPr>
          <p:cNvPr id="1017859" name="Rectangle 3">
            <a:extLst>
              <a:ext uri="{FF2B5EF4-FFF2-40B4-BE49-F238E27FC236}">
                <a16:creationId xmlns:a16="http://schemas.microsoft.com/office/drawing/2014/main" id="{ABAE32FF-FAF7-4554-B824-7104F36A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Ethernet /IEEE 802.3 MAC mechanism: CSMA/CD.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CSMA/CD stems from ALOHA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 1970s, Norman Abramson designed ALOHA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Pure ALOHA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Hosts always can send the data </a:t>
            </a:r>
            <a:r>
              <a:rPr lang="en-US" altLang="zh-CN" sz="2000" i="1" u="sng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they want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If the signals collided, </a:t>
            </a:r>
            <a:r>
              <a:rPr lang="en-US" altLang="zh-CN" sz="2000">
                <a:latin typeface="Tahoma" panose="020B0604030504040204" pitchFamily="34" charset="0"/>
              </a:rPr>
              <a:t>back off appropriate amount of time and resend 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Slotted ALOHA</a:t>
            </a:r>
            <a:r>
              <a:rPr lang="zh-CN" altLang="en-US" sz="2000">
                <a:latin typeface="Arial" panose="020B0604020202020204" pitchFamily="34" charset="0"/>
              </a:rPr>
              <a:t>:</a:t>
            </a:r>
          </a:p>
          <a:p>
            <a:pPr lvl="1" algn="l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Hosts always can send the data </a:t>
            </a:r>
            <a:r>
              <a:rPr lang="en-US" altLang="zh-CN" sz="2000" i="1" u="sng">
                <a:solidFill>
                  <a:srgbClr val="006600"/>
                </a:solidFill>
                <a:latin typeface="Arial" panose="020B0604020202020204" pitchFamily="34" charset="0"/>
              </a:rPr>
              <a:t>if they want, but they must wait for a new slot </a:t>
            </a:r>
            <a:r>
              <a:rPr lang="en-US" altLang="zh-CN" sz="2000">
                <a:latin typeface="Arial" panose="020B0604020202020204" pitchFamily="34" charset="0"/>
              </a:rPr>
              <a:t>: </a:t>
            </a:r>
          </a:p>
          <a:p>
            <a:pPr lvl="2" algn="l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If the signals collided, </a:t>
            </a:r>
            <a:r>
              <a:rPr lang="en-US" altLang="zh-CN" sz="2000">
                <a:latin typeface="Tahoma" panose="020B0604030504040204" pitchFamily="34" charset="0"/>
              </a:rPr>
              <a:t>back off appropriate amount of time and resend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8" grpId="0"/>
      <p:bldP spid="10178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D743E2DF-5BEF-4B74-9EE1-AB582529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8625"/>
            <a:ext cx="8604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Ethernet Media Access Control</a:t>
            </a:r>
          </a:p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——CSMA/CD: History</a:t>
            </a:r>
          </a:p>
        </p:txBody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6B398560-1751-44BD-825A-66DF8247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00213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Question: Why don’t we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listen to </a:t>
            </a:r>
            <a:r>
              <a:rPr lang="en-US" altLang="zh-CN" sz="2400">
                <a:latin typeface="Arial" panose="020B0604020202020204" pitchFamily="34" charset="0"/>
              </a:rPr>
              <a:t>the channel first to make sure that the channel is free?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That is CSMA(Carrier Sense Multiple Access)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1-persist CSMA </a:t>
            </a:r>
            <a:r>
              <a:rPr lang="zh-CN" altLang="en-US" sz="2400">
                <a:latin typeface="Arial" panose="020B0604020202020204" pitchFamily="34" charset="0"/>
              </a:rPr>
              <a:t>: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Hosts always can send the data (have the probability of 1) if they </a:t>
            </a:r>
            <a:r>
              <a:rPr lang="en-US" altLang="zh-CN" sz="2400" i="1" u="sng">
                <a:solidFill>
                  <a:srgbClr val="006600"/>
                </a:solidFill>
                <a:latin typeface="Arial" panose="020B0604020202020204" pitchFamily="34" charset="0"/>
              </a:rPr>
              <a:t>find the channel is free; if the channel is busy,they will listen to the channel and wait </a:t>
            </a:r>
            <a:r>
              <a:rPr lang="en-US" altLang="zh-CN" sz="2400">
                <a:latin typeface="Arial" panose="020B0604020202020204" pitchFamily="34" charset="0"/>
              </a:rPr>
              <a:t>: 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If the signals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collided, </a:t>
            </a:r>
            <a:r>
              <a:rPr lang="en-US" altLang="zh-CN" sz="2400">
                <a:latin typeface="Tahoma" panose="020B0604030504040204" pitchFamily="34" charset="0"/>
              </a:rPr>
              <a:t>back off appropriate amount of time and resend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0" grpId="0"/>
      <p:bldP spid="1031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C26279D6-6C30-47E7-A6CE-0DF0B09CE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6856412" cy="768350"/>
          </a:xfrm>
        </p:spPr>
        <p:txBody>
          <a:bodyPr/>
          <a:lstStyle/>
          <a:p>
            <a:pPr eaLnBrk="1" hangingPunct="1"/>
            <a:r>
              <a:rPr lang="en-US" altLang="zh-CN"/>
              <a:t>Data Link Layer </a:t>
            </a:r>
          </a:p>
        </p:txBody>
      </p:sp>
      <p:sp>
        <p:nvSpPr>
          <p:cNvPr id="1168387" name="Rectangle 3">
            <a:extLst>
              <a:ext uri="{FF2B5EF4-FFF2-40B4-BE49-F238E27FC236}">
                <a16:creationId xmlns:a16="http://schemas.microsoft.com/office/drawing/2014/main" id="{5B9AFAC6-AFAE-432B-8667-9E714C6CA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8424863" cy="48402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Problem:How to transfer data correctly on a instable link?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The </a:t>
            </a:r>
            <a:r>
              <a:rPr lang="en-US" altLang="en-US" sz="2000">
                <a:solidFill>
                  <a:schemeClr val="folHlink"/>
                </a:solidFill>
              </a:rPr>
              <a:t>DATA LINK LAYER</a:t>
            </a:r>
            <a:r>
              <a:rPr lang="en-US" altLang="en-US" sz="2000">
                <a:solidFill>
                  <a:srgbClr val="000000"/>
                </a:solidFill>
              </a:rPr>
              <a:t> provides</a:t>
            </a:r>
            <a:r>
              <a:rPr lang="en-US" altLang="zh-CN" sz="200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Access</a:t>
            </a:r>
            <a:r>
              <a:rPr lang="en-US" altLang="zh-CN" sz="2000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to the networking media </a:t>
            </a:r>
            <a:endParaRPr lang="en-US" altLang="zh-CN" sz="200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Physical</a:t>
            </a:r>
            <a:r>
              <a:rPr lang="en-US" altLang="zh-CN" sz="2000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transmission across the media</a:t>
            </a: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Layer 2 protocols (procedures) define: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The format of data exchanged on a link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The action of the two nodes on the link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/>
              <a:t>In Data Link Layer, </a:t>
            </a: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procedure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 = </a:t>
            </a: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protocol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15988C-AC5E-4AD2-B3A6-339477A6C80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76475"/>
            <a:ext cx="7632700" cy="863600"/>
            <a:chOff x="567" y="2251"/>
            <a:chExt cx="4808" cy="544"/>
          </a:xfrm>
        </p:grpSpPr>
        <p:sp>
          <p:nvSpPr>
            <p:cNvPr id="10244" name="Oval 5">
              <a:extLst>
                <a:ext uri="{FF2B5EF4-FFF2-40B4-BE49-F238E27FC236}">
                  <a16:creationId xmlns:a16="http://schemas.microsoft.com/office/drawing/2014/main" id="{83F6BB09-992A-40F5-983B-6CAD61FC3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251"/>
              <a:ext cx="499" cy="49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99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Node</a:t>
              </a:r>
            </a:p>
          </p:txBody>
        </p:sp>
        <p:sp>
          <p:nvSpPr>
            <p:cNvPr id="10245" name="Oval 6">
              <a:extLst>
                <a:ext uri="{FF2B5EF4-FFF2-40B4-BE49-F238E27FC236}">
                  <a16:creationId xmlns:a16="http://schemas.microsoft.com/office/drawing/2014/main" id="{B0E4E6E5-D587-47DF-9022-E88F4AA5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251"/>
              <a:ext cx="499" cy="49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99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Node</a:t>
              </a:r>
            </a:p>
          </p:txBody>
        </p:sp>
        <p:sp>
          <p:nvSpPr>
            <p:cNvPr id="10246" name="Line 7">
              <a:extLst>
                <a:ext uri="{FF2B5EF4-FFF2-40B4-BE49-F238E27FC236}">
                  <a16:creationId xmlns:a16="http://schemas.microsoft.com/office/drawing/2014/main" id="{04EA8434-3604-4C13-B474-519A1ABE5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523"/>
              <a:ext cx="38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47" name="AutoShape 8">
              <a:extLst>
                <a:ext uri="{FF2B5EF4-FFF2-40B4-BE49-F238E27FC236}">
                  <a16:creationId xmlns:a16="http://schemas.microsoft.com/office/drawing/2014/main" id="{4531ECAC-6B12-41C7-ACDA-230CA79CD4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76" y="686"/>
              <a:ext cx="544" cy="3674"/>
            </a:xfrm>
            <a:prstGeom prst="can">
              <a:avLst>
                <a:gd name="adj" fmla="val 22418"/>
              </a:avLst>
            </a:prstGeom>
            <a:gradFill rotWithShape="1">
              <a:gsLst>
                <a:gs pos="0">
                  <a:srgbClr val="5E6D76"/>
                </a:gs>
                <a:gs pos="50000">
                  <a:srgbClr val="CCECFF"/>
                </a:gs>
                <a:gs pos="100000">
                  <a:srgbClr val="5E6D76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48" name="Rectangle 9">
              <a:extLst>
                <a:ext uri="{FF2B5EF4-FFF2-40B4-BE49-F238E27FC236}">
                  <a16:creationId xmlns:a16="http://schemas.microsoft.com/office/drawing/2014/main" id="{3B1A57EC-BDD0-405F-97EF-BD2CE4FD7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99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frame</a:t>
              </a:r>
            </a:p>
          </p:txBody>
        </p:sp>
        <p:sp>
          <p:nvSpPr>
            <p:cNvPr id="10249" name="Line 10">
              <a:extLst>
                <a:ext uri="{FF2B5EF4-FFF2-40B4-BE49-F238E27FC236}">
                  <a16:creationId xmlns:a16="http://schemas.microsoft.com/office/drawing/2014/main" id="{BDC38B2D-188A-402E-917E-BAEFBB19C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523"/>
              <a:ext cx="1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0" name="Rectangle 11">
              <a:extLst>
                <a:ext uri="{FF2B5EF4-FFF2-40B4-BE49-F238E27FC236}">
                  <a16:creationId xmlns:a16="http://schemas.microsoft.com/office/drawing/2014/main" id="{475BD9E0-1753-4F45-BF01-ED60ECBC4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99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frame</a:t>
              </a:r>
            </a:p>
          </p:txBody>
        </p:sp>
        <p:sp>
          <p:nvSpPr>
            <p:cNvPr id="10251" name="Line 12">
              <a:extLst>
                <a:ext uri="{FF2B5EF4-FFF2-40B4-BE49-F238E27FC236}">
                  <a16:creationId xmlns:a16="http://schemas.microsoft.com/office/drawing/2014/main" id="{07B781DB-2B61-4A59-93A8-6BAAC627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523"/>
              <a:ext cx="27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2" name="Line 13">
              <a:extLst>
                <a:ext uri="{FF2B5EF4-FFF2-40B4-BE49-F238E27FC236}">
                  <a16:creationId xmlns:a16="http://schemas.microsoft.com/office/drawing/2014/main" id="{D15456EA-EBA6-452D-B81B-5895373B9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2523"/>
              <a:ext cx="27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53" name="Rectangle 14">
            <a:extLst>
              <a:ext uri="{FF2B5EF4-FFF2-40B4-BE49-F238E27FC236}">
                <a16:creationId xmlns:a16="http://schemas.microsoft.com/office/drawing/2014/main" id="{0F6B8EBF-3A6B-4E59-9798-32A29B19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357563"/>
            <a:ext cx="2339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l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Node：Host and router in the network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 lvl="1" algn="l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Link：The channel connects the adjacent nodes</a:t>
            </a:r>
          </a:p>
        </p:txBody>
      </p:sp>
      <p:sp>
        <p:nvSpPr>
          <p:cNvPr id="10254" name="Line 15">
            <a:extLst>
              <a:ext uri="{FF2B5EF4-FFF2-40B4-BE49-F238E27FC236}">
                <a16:creationId xmlns:a16="http://schemas.microsoft.com/office/drawing/2014/main" id="{5A06E399-CE09-4AFB-9008-8FD835764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650" y="30686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55" name="Line 16">
            <a:extLst>
              <a:ext uri="{FF2B5EF4-FFF2-40B4-BE49-F238E27FC236}">
                <a16:creationId xmlns:a16="http://schemas.microsoft.com/office/drawing/2014/main" id="{3EE4EB7C-15A7-4CF8-AE33-B043F1007A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163" y="3141663"/>
            <a:ext cx="1439862" cy="13668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56" name="Line 18">
            <a:extLst>
              <a:ext uri="{FF2B5EF4-FFF2-40B4-BE49-F238E27FC236}">
                <a16:creationId xmlns:a16="http://schemas.microsoft.com/office/drawing/2014/main" id="{C004BB56-7AB6-4274-8AEE-DD43FD12AF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141663"/>
            <a:ext cx="1347788" cy="1216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>
            <a:extLst>
              <a:ext uri="{FF2B5EF4-FFF2-40B4-BE49-F238E27FC236}">
                <a16:creationId xmlns:a16="http://schemas.microsoft.com/office/drawing/2014/main" id="{CFCCFD31-4B95-4654-9735-CE1FF7EC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0063"/>
            <a:ext cx="8604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Ethernet Media Access Control</a:t>
            </a:r>
          </a:p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——CSMA/CD: History</a:t>
            </a:r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DEB3CFAA-FAEE-4AA4-9849-080E26C4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non-persist CSMA </a:t>
            </a:r>
            <a:r>
              <a:rPr lang="zh-CN" altLang="en-US" sz="2000">
                <a:latin typeface="Arial" panose="020B0604020202020204" pitchFamily="34" charset="0"/>
              </a:rPr>
              <a:t>: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Hosts always can send the data (have the probability of 1) if they </a:t>
            </a:r>
            <a:r>
              <a:rPr lang="en-US" altLang="zh-CN" sz="2000" i="1" u="sng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channel is free. if the channel is busy, they will wait for a while to listen to</a:t>
            </a:r>
            <a:r>
              <a:rPr lang="en-US" altLang="zh-CN" sz="2400" i="1" u="sng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u="sng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channel again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If the signals collided, </a:t>
            </a:r>
            <a:r>
              <a:rPr lang="en-US" altLang="zh-CN" sz="2000">
                <a:latin typeface="Tahoma" panose="020B0604030504040204" pitchFamily="34" charset="0"/>
              </a:rPr>
              <a:t>back off appropriate amount of time and resend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p-persist CSMA(working on slotted channel) </a:t>
            </a:r>
            <a:r>
              <a:rPr lang="zh-CN" altLang="en-US" sz="2000">
                <a:latin typeface="Arial" panose="020B0604020202020204" pitchFamily="34" charset="0"/>
              </a:rPr>
              <a:t>: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If the hosts </a:t>
            </a:r>
            <a:r>
              <a:rPr lang="en-US" altLang="zh-CN" sz="2000" i="1" u="sng">
                <a:solidFill>
                  <a:srgbClr val="006600"/>
                </a:solidFill>
                <a:latin typeface="Arial" panose="020B0604020202020204" pitchFamily="34" charset="0"/>
              </a:rPr>
              <a:t>find the channel is free, they will send the data in this slot at a probability of p, or propone the sending operation to the next slot at a probability of 1-p; if the channel is busy, they will wait until the next slot</a:t>
            </a:r>
            <a:r>
              <a:rPr lang="en-US" altLang="zh-CN" sz="2000">
                <a:latin typeface="Arial" panose="020B0604020202020204" pitchFamily="34" charset="0"/>
              </a:rPr>
              <a:t>: 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</a:rPr>
              <a:t>If the signals collided, </a:t>
            </a:r>
            <a:r>
              <a:rPr lang="en-US" altLang="zh-CN" sz="2000">
                <a:latin typeface="Tahoma" panose="020B0604030504040204" pitchFamily="34" charset="0"/>
              </a:rPr>
              <a:t>back off appropriate amount of time and resend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8" grpId="0"/>
      <p:bldP spid="10332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>
            <a:extLst>
              <a:ext uri="{FF2B5EF4-FFF2-40B4-BE49-F238E27FC236}">
                <a16:creationId xmlns:a16="http://schemas.microsoft.com/office/drawing/2014/main" id="{EFEC8273-14AA-49F4-A978-A0AE778E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71500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Ethernet Media Access Control</a:t>
            </a:r>
          </a:p>
          <a:p>
            <a:pPr>
              <a:spcBef>
                <a:spcPct val="0"/>
              </a:spcBef>
            </a:pPr>
            <a:r>
              <a:rPr lang="en-US" altLang="zh-CN" sz="3600">
                <a:solidFill>
                  <a:schemeClr val="tx2"/>
                </a:solidFill>
                <a:latin typeface="Tahoma" panose="020B0604030504040204" pitchFamily="34" charset="0"/>
              </a:rPr>
              <a:t>——CSMA/CD</a:t>
            </a:r>
          </a:p>
        </p:txBody>
      </p:sp>
      <p:sp>
        <p:nvSpPr>
          <p:cNvPr id="1037315" name="Rectangle 3">
            <a:extLst>
              <a:ext uri="{FF2B5EF4-FFF2-40B4-BE49-F238E27FC236}">
                <a16:creationId xmlns:a16="http://schemas.microsoft.com/office/drawing/2014/main" id="{4414B123-B882-4D6B-9D9C-9482EF3E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00213"/>
            <a:ext cx="883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Another improvement of ALOHA: Listen to the channel while transmitting data. If a collision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r>
              <a:rPr lang="en-US" altLang="zh-CN" sz="2400">
                <a:latin typeface="Arial" panose="020B0604020202020204" pitchFamily="34" charset="0"/>
              </a:rPr>
              <a:t>, all transmissions will be cancelled </a:t>
            </a:r>
            <a:r>
              <a:rPr lang="en-US" altLang="zh-CN" sz="2400" i="1" u="sng">
                <a:latin typeface="Arial" panose="020B0604020202020204" pitchFamily="34" charset="0"/>
              </a:rPr>
              <a:t>at once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CSMA/CD(Carrier Sense Multiple Access)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Use CSMA mechanism to judge if the host should send the data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In the transmitting process, listen to the channel at the same time</a:t>
            </a:r>
          </a:p>
          <a:p>
            <a:pPr lvl="2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When a collision detected,  broadcast the jam signal </a:t>
            </a:r>
          </a:p>
          <a:p>
            <a:pPr lvl="2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Back off algorithms determine when the colliding stations can retransmit.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4" grpId="0"/>
      <p:bldP spid="10373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4E21624A-B32F-4BFF-86BA-A2660303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Ethernet Operation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638BF0C-6606-40D2-9466-1163BE6ACD8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28775"/>
            <a:ext cx="3200400" cy="1077913"/>
            <a:chOff x="144" y="1200"/>
            <a:chExt cx="1632" cy="679"/>
          </a:xfrm>
        </p:grpSpPr>
        <p:pic>
          <p:nvPicPr>
            <p:cNvPr id="69635" name="Picture 4">
              <a:extLst>
                <a:ext uri="{FF2B5EF4-FFF2-40B4-BE49-F238E27FC236}">
                  <a16:creationId xmlns:a16="http://schemas.microsoft.com/office/drawing/2014/main" id="{77D90B25-CA2F-4695-8E6A-C6C2179B4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00"/>
              <a:ext cx="1584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6" name="Text Box 5">
              <a:extLst>
                <a:ext uri="{FF2B5EF4-FFF2-40B4-BE49-F238E27FC236}">
                  <a16:creationId xmlns:a16="http://schemas.microsoft.com/office/drawing/2014/main" id="{B79FC206-2DF3-4DC4-A209-5FB15764D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1BC49272-6CAA-46EF-A35A-D393EDAB928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720975"/>
            <a:ext cx="3124200" cy="2808288"/>
            <a:chOff x="1968" y="1200"/>
            <a:chExt cx="1584" cy="1292"/>
          </a:xfrm>
        </p:grpSpPr>
        <p:pic>
          <p:nvPicPr>
            <p:cNvPr id="69638" name="Picture 7">
              <a:extLst>
                <a:ext uri="{FF2B5EF4-FFF2-40B4-BE49-F238E27FC236}">
                  <a16:creationId xmlns:a16="http://schemas.microsoft.com/office/drawing/2014/main" id="{C361195B-4900-479C-9061-2868FCCE3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200"/>
              <a:ext cx="1584" cy="1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9" name="Text Box 8">
              <a:extLst>
                <a:ext uri="{FF2B5EF4-FFF2-40B4-BE49-F238E27FC236}">
                  <a16:creationId xmlns:a16="http://schemas.microsoft.com/office/drawing/2014/main" id="{D6EEEBBE-2CB8-41AB-9AC6-80AB31AB3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6"/>
              <a:ext cx="4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CC7E4D0A-5300-419C-8875-C075362611B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639888"/>
            <a:ext cx="3352800" cy="2438400"/>
            <a:chOff x="3840" y="1200"/>
            <a:chExt cx="1680" cy="1303"/>
          </a:xfrm>
        </p:grpSpPr>
        <p:pic>
          <p:nvPicPr>
            <p:cNvPr id="69641" name="Picture 10">
              <a:extLst>
                <a:ext uri="{FF2B5EF4-FFF2-40B4-BE49-F238E27FC236}">
                  <a16:creationId xmlns:a16="http://schemas.microsoft.com/office/drawing/2014/main" id="{171483C3-0FBA-434A-8EDE-B5E578379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200"/>
              <a:ext cx="1584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2" name="Text Box 11">
              <a:extLst>
                <a:ext uri="{FF2B5EF4-FFF2-40B4-BE49-F238E27FC236}">
                  <a16:creationId xmlns:a16="http://schemas.microsoft.com/office/drawing/2014/main" id="{E2BCF801-9508-4D26-A800-3C10425F9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96"/>
              <a:ext cx="43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800641DE-740B-429F-A0D0-A7695B8D828A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639888"/>
            <a:ext cx="2987675" cy="2378075"/>
            <a:chOff x="48" y="2736"/>
            <a:chExt cx="2548" cy="812"/>
          </a:xfrm>
        </p:grpSpPr>
        <p:pic>
          <p:nvPicPr>
            <p:cNvPr id="69644" name="Picture 13">
              <a:extLst>
                <a:ext uri="{FF2B5EF4-FFF2-40B4-BE49-F238E27FC236}">
                  <a16:creationId xmlns:a16="http://schemas.microsoft.com/office/drawing/2014/main" id="{D6567279-5EEB-4D44-8793-A44D6FCA6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736"/>
              <a:ext cx="2404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5" name="Text Box 14">
              <a:extLst>
                <a:ext uri="{FF2B5EF4-FFF2-40B4-BE49-F238E27FC236}">
                  <a16:creationId xmlns:a16="http://schemas.microsoft.com/office/drawing/2014/main" id="{E2E16C72-25BF-42B6-9645-F91555D95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784"/>
              <a:ext cx="4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1021967" name="Text Box 15">
            <a:extLst>
              <a:ext uri="{FF2B5EF4-FFF2-40B4-BE49-F238E27FC236}">
                <a16:creationId xmlns:a16="http://schemas.microsoft.com/office/drawing/2014/main" id="{A8EDD6A1-1B28-494F-B6B3-606F918B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990975"/>
            <a:ext cx="592931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chemeClr val="hlink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is </a:t>
            </a:r>
            <a:r>
              <a:rPr lang="en-US" altLang="en-US" sz="2000" i="1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en-US" altLang="en-US" sz="20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network—that is, e</a:t>
            </a:r>
            <a:r>
              <a:rPr lang="en-US" altLang="zh-CN" sz="2000">
                <a:latin typeface="Tahoma" panose="020B0604030504040204" pitchFamily="34" charset="0"/>
              </a:rPr>
              <a:t>ach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station can see all the frames, regardless of whether they are the destination </a:t>
            </a:r>
          </a:p>
          <a:p>
            <a:pPr algn="l" eaLnBrk="1" hangingPunct="1">
              <a:spcBef>
                <a:spcPct val="0"/>
              </a:spcBef>
              <a:buClr>
                <a:schemeClr val="hlink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zh-CN" sz="2000">
                <a:latin typeface="Tahoma" panose="020B0604030504040204" pitchFamily="34" charset="0"/>
              </a:rPr>
              <a:t>Whether a station is the destination is judged by MAC address</a:t>
            </a:r>
          </a:p>
          <a:p>
            <a:pPr algn="l" eaLnBrk="1" hangingPunct="1">
              <a:spcBef>
                <a:spcPct val="0"/>
              </a:spcBef>
              <a:buClr>
                <a:schemeClr val="hlink"/>
              </a:buClr>
              <a:buSzPct val="105000"/>
              <a:buFont typeface="Wingdings" panose="05000000000000000000" pitchFamily="2" charset="2"/>
              <a:buChar char="n"/>
            </a:pPr>
            <a:r>
              <a:rPr lang="en-US" altLang="zh-CN" sz="2000">
                <a:latin typeface="Tahoma" panose="020B0604030504040204" pitchFamily="34" charset="0"/>
              </a:rPr>
              <a:t>Destination station sends data up OSI layers. Other nodes discard frame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4" grpId="0"/>
      <p:bldP spid="1021967" grpId="0" build="p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1026">
            <a:extLst>
              <a:ext uri="{FF2B5EF4-FFF2-40B4-BE49-F238E27FC236}">
                <a16:creationId xmlns:a16="http://schemas.microsoft.com/office/drawing/2014/main" id="{90269752-DAB2-4A7B-9D7D-22F84814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428625"/>
            <a:ext cx="7200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Ethernet Operation</a:t>
            </a:r>
          </a:p>
        </p:txBody>
      </p:sp>
      <p:sp>
        <p:nvSpPr>
          <p:cNvPr id="1024003" name="Text Box 1027">
            <a:extLst>
              <a:ext uri="{FF2B5EF4-FFF2-40B4-BE49-F238E27FC236}">
                <a16:creationId xmlns:a16="http://schemas.microsoft.com/office/drawing/2014/main" id="{EDE09D1C-96EB-4634-A829-D71465DD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44291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400">
                <a:latin typeface="Tahoma" panose="020B0604030504040204" pitchFamily="34" charset="0"/>
              </a:rPr>
              <a:t>Listen then transmit</a:t>
            </a:r>
          </a:p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400">
                <a:latin typeface="Tahoma" panose="020B0604030504040204" pitchFamily="34" charset="0"/>
              </a:rPr>
              <a:t>Broadcast jam signal</a:t>
            </a:r>
          </a:p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400">
                <a:latin typeface="Tahoma" panose="020B0604030504040204" pitchFamily="34" charset="0"/>
              </a:rPr>
              <a:t>Collision occurs</a:t>
            </a:r>
          </a:p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400">
                <a:latin typeface="Tahoma" panose="020B0604030504040204" pitchFamily="34" charset="0"/>
              </a:rPr>
              <a:t>Devices back off appropriate amount of time and then retransmit</a:t>
            </a:r>
          </a:p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lang="en-US" altLang="zh-CN" sz="2400">
              <a:latin typeface="Tahoma" panose="020B0604030504040204" pitchFamily="34" charset="0"/>
            </a:endParaRPr>
          </a:p>
        </p:txBody>
      </p:sp>
      <p:pic>
        <p:nvPicPr>
          <p:cNvPr id="71683" name="Picture 1029">
            <a:extLst>
              <a:ext uri="{FF2B5EF4-FFF2-40B4-BE49-F238E27FC236}">
                <a16:creationId xmlns:a16="http://schemas.microsoft.com/office/drawing/2014/main" id="{A8B2C9C7-61F0-4080-AAAA-D9B626A5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5005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1030">
            <a:extLst>
              <a:ext uri="{FF2B5EF4-FFF2-40B4-BE49-F238E27FC236}">
                <a16:creationId xmlns:a16="http://schemas.microsoft.com/office/drawing/2014/main" id="{01E04590-3650-430C-9EC5-132C96DDF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14500"/>
            <a:ext cx="35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1</a:t>
            </a:r>
          </a:p>
        </p:txBody>
      </p:sp>
      <p:pic>
        <p:nvPicPr>
          <p:cNvPr id="71685" name="Picture 1032">
            <a:extLst>
              <a:ext uri="{FF2B5EF4-FFF2-40B4-BE49-F238E27FC236}">
                <a16:creationId xmlns:a16="http://schemas.microsoft.com/office/drawing/2014/main" id="{FA5B03FC-6A98-444E-AF3B-59C06320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375"/>
            <a:ext cx="450056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1033">
            <a:extLst>
              <a:ext uri="{FF2B5EF4-FFF2-40B4-BE49-F238E27FC236}">
                <a16:creationId xmlns:a16="http://schemas.microsoft.com/office/drawing/2014/main" id="{1616C510-9875-4905-B0D4-675324FE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0"/>
            <a:ext cx="11461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2</a:t>
            </a:r>
          </a:p>
        </p:txBody>
      </p:sp>
      <p:pic>
        <p:nvPicPr>
          <p:cNvPr id="71687" name="Picture 1035">
            <a:extLst>
              <a:ext uri="{FF2B5EF4-FFF2-40B4-BE49-F238E27FC236}">
                <a16:creationId xmlns:a16="http://schemas.microsoft.com/office/drawing/2014/main" id="{BA52581F-DC3B-4B8D-8523-D05D130D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4813"/>
            <a:ext cx="457200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Text Box 1036">
            <a:extLst>
              <a:ext uri="{FF2B5EF4-FFF2-40B4-BE49-F238E27FC236}">
                <a16:creationId xmlns:a16="http://schemas.microsoft.com/office/drawing/2014/main" id="{F36C36AD-595C-4F25-9268-13820A3A2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071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3</a:t>
            </a:r>
          </a:p>
        </p:txBody>
      </p:sp>
      <p:grpSp>
        <p:nvGrpSpPr>
          <p:cNvPr id="2" name="Group 1037">
            <a:extLst>
              <a:ext uri="{FF2B5EF4-FFF2-40B4-BE49-F238E27FC236}">
                <a16:creationId xmlns:a16="http://schemas.microsoft.com/office/drawing/2014/main" id="{0B1C4B8A-066B-4537-8104-BC6EB714D43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4214813"/>
            <a:ext cx="4643437" cy="2643187"/>
            <a:chOff x="1824" y="2222"/>
            <a:chExt cx="1872" cy="1297"/>
          </a:xfrm>
        </p:grpSpPr>
        <p:pic>
          <p:nvPicPr>
            <p:cNvPr id="71690" name="Picture 1038">
              <a:extLst>
                <a:ext uri="{FF2B5EF4-FFF2-40B4-BE49-F238E27FC236}">
                  <a16:creationId xmlns:a16="http://schemas.microsoft.com/office/drawing/2014/main" id="{9DC249C4-8F6B-4579-B479-F4AB2C424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222"/>
              <a:ext cx="1872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1" name="Text Box 1039">
              <a:extLst>
                <a:ext uri="{FF2B5EF4-FFF2-40B4-BE49-F238E27FC236}">
                  <a16:creationId xmlns:a16="http://schemas.microsoft.com/office/drawing/2014/main" id="{DDC1E185-D241-4D34-8039-0209C41B3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ahoma" panose="020B060403050404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2" grpId="0"/>
      <p:bldP spid="10240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8931766-1F5D-4325-AF72-445B40781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7DAECC56-6BC0-4E73-BAB5-8DE5F6AFF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46A98BC-B20D-4E46-84B9-462E9A6F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5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7E186397-53FC-4BDB-AAB5-C2CAFF2DD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Layer2: Data Link Layer</a:t>
            </a:r>
            <a:endParaRPr lang="zh-CN" altLang="en-US"/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CE5F1381-CBBC-4EAC-A896-3C8BCABC7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/>
              <a:t>Overview of the Data Link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Ethernet and CSMA/CD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LLC and MAC Sub-layers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Media Access Control in MAC Sub-layer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>
                <a:solidFill>
                  <a:srgbClr val="006600"/>
                </a:solidFill>
              </a:rPr>
              <a:t>Wireless LAN and CSMA/CA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Layer 2 Devices</a:t>
            </a: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A9B385F9-E329-4637-9FE0-314D215D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/>
              <a:t>Wireless LAN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5403CC33-D030-429C-99CA-39D6C9D26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2454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Wireless LAN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Communications based on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The signals sent by a station can only be received by the stations nearby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Short-distance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Wireless LAN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IEEE 802.11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IEEE 802.11b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IEEE 802.11a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IEEE 802.11g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IEEE 802.11n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710F03B3-4E4A-47FA-9944-59A317692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Wireless LAN Standard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DA445AA4-92D8-4689-93ED-5B16A7D7D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714500"/>
            <a:ext cx="8269287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IEEE  802.11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A key technology: Direct Sequence Spread Spectrum (DSSS)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DSSS applies to wireless devices operating within a 1 to 2 Mbps range.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DSSS may operate at up to 11 Mbps but will not be considered compliant above 2 Mbps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IEEE 802.11b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Also called Wi-Fi™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It increased transmission capabilities to 11 Mbps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All 802.11b systems are backward compliant in that they also support 802.11 for 1 and 2 Mbps data rates for DSSS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Achieves  higher data throughput rate by using a different coding technique from 802.11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Operate within 2.4 GHz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6619F4D-7057-4C10-AA63-BEE99122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Wireless LAN Standard</a:t>
            </a:r>
            <a:endParaRPr lang="zh-CN" altLang="en-US"/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5E32D0CB-4C09-441E-A795-29CB6FB24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46137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IEEE 802.11a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Covers WLAN devices operating in the 5 GHz transmission band.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Using the 5 GHz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802.11a is capable of supplying data throughput of 54 Mbps and with proprietary technology known as "rate doubling" has achieved 108 Mbps.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In practice, a more standard rating is 20-26 Mbps. </a:t>
            </a:r>
            <a:endParaRPr lang="en-US" altLang="zh-CN" sz="2400"/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A8E062C8-FE17-47F4-AA1F-C9EC84FB3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Wireless LAN Standard</a:t>
            </a:r>
            <a:endParaRPr lang="zh-CN" altLang="en-US"/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89E65E38-DD90-4A26-8D2A-A517A21AF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8522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>
                <a:latin typeface="Arial" panose="020B0604020202020204" pitchFamily="34" charset="0"/>
              </a:rPr>
              <a:t>IEEE 802.11g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</a:rPr>
              <a:t>provides the same throughout as 802.11a (54Mbps) but with backwards compatibility for 802.11b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</a:rPr>
              <a:t>using Othogonal Frequency Division Multiplexing (OFDM) technology. 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latin typeface="Arial" panose="020B0604020202020204" pitchFamily="34" charset="0"/>
              </a:rPr>
              <a:t>IEEE 802.11n: next generation WLAN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</a:rPr>
              <a:t>provide double bandwidth than 802.11g, that is, 108Mbps, and theoretically up to 500-600Mbps  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6DB8B765-E2A3-4746-B860-BA9D78E9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7858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800">
                <a:solidFill>
                  <a:schemeClr val="tx2"/>
                </a:solidFill>
              </a:rPr>
              <a:t>LANS and the Data Link Layer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DB0AE31C-F691-4183-BB95-26B22B2B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628775"/>
            <a:ext cx="86804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563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Main tasks:</a:t>
            </a:r>
            <a:endParaRPr lang="en-US" altLang="zh-CN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Error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notification</a:t>
            </a:r>
            <a:endParaRPr lang="en-US" altLang="zh-CN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Network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topology</a:t>
            </a:r>
            <a:endParaRPr lang="en-US" altLang="zh-CN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Flow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control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Differences between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Layer 1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and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Layer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2: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Layer 1 cannot communicate with the upper-level layers; Layer 2 does that with </a:t>
            </a:r>
            <a:r>
              <a:rPr lang="en-US" altLang="en-US" sz="2000" i="1">
                <a:solidFill>
                  <a:schemeClr val="hlink"/>
                </a:solidFill>
                <a:latin typeface="Verdana" panose="020B0604030504040204" pitchFamily="34" charset="0"/>
              </a:rPr>
              <a:t>Logical Link Control</a:t>
            </a:r>
            <a:r>
              <a:rPr lang="en-US" altLang="en-US" sz="2000">
                <a:solidFill>
                  <a:schemeClr val="hlink"/>
                </a:solidFill>
                <a:latin typeface="Verdana" panose="020B0604030504040204" pitchFamily="34" charset="0"/>
              </a:rPr>
              <a:t> (</a:t>
            </a:r>
            <a:r>
              <a:rPr lang="en-US" altLang="en-US" sz="2000" i="1">
                <a:solidFill>
                  <a:schemeClr val="hlink"/>
                </a:solidFill>
                <a:latin typeface="Verdana" panose="020B0604030504040204" pitchFamily="34" charset="0"/>
              </a:rPr>
              <a:t>LLC</a:t>
            </a:r>
            <a:r>
              <a:rPr lang="en-US" altLang="en-US" sz="2000">
                <a:solidFill>
                  <a:schemeClr val="hlink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Layer 1 cannot decide which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host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will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transmit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or receive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binary data from a group;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 Layer 2 does that with </a:t>
            </a:r>
            <a:r>
              <a:rPr lang="en-US" altLang="en-US" sz="2000" i="1">
                <a:solidFill>
                  <a:schemeClr val="hlink"/>
                </a:solidFill>
                <a:latin typeface="Verdana" panose="020B0604030504040204" pitchFamily="34" charset="0"/>
              </a:rPr>
              <a:t>Media Access Control</a:t>
            </a:r>
            <a:r>
              <a:rPr lang="en-US" altLang="en-US" sz="2000">
                <a:solidFill>
                  <a:schemeClr val="hlink"/>
                </a:solidFill>
                <a:latin typeface="Verdana" panose="020B0604030504040204" pitchFamily="34" charset="0"/>
              </a:rPr>
              <a:t> (</a:t>
            </a:r>
            <a:r>
              <a:rPr lang="en-US" altLang="en-US" sz="2000" i="1">
                <a:solidFill>
                  <a:schemeClr val="hlink"/>
                </a:solidFill>
                <a:latin typeface="Verdana" panose="020B0604030504040204" pitchFamily="34" charset="0"/>
              </a:rPr>
              <a:t>MAC</a:t>
            </a:r>
            <a:r>
              <a:rPr lang="en-US" altLang="en-US" sz="2000">
                <a:solidFill>
                  <a:schemeClr val="hlink"/>
                </a:solidFill>
                <a:latin typeface="Verdana" panose="020B0604030504040204" pitchFamily="34" charset="0"/>
              </a:rPr>
              <a:t>)</a:t>
            </a:r>
            <a:endParaRPr lang="en-US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Layer 1 cannot name or identify computers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 Layer 2 uses an </a:t>
            </a:r>
            <a:r>
              <a:rPr lang="en-US" altLang="en-US" sz="2000" i="1">
                <a:solidFill>
                  <a:schemeClr val="hlink"/>
                </a:solidFill>
                <a:latin typeface="Verdana" panose="020B0604030504040204" pitchFamily="34" charset="0"/>
              </a:rPr>
              <a:t>addressing</a:t>
            </a:r>
            <a:r>
              <a:rPr lang="en-US" altLang="en-US" sz="2000">
                <a:solidFill>
                  <a:schemeClr val="hlink"/>
                </a:solidFill>
                <a:latin typeface="Verdana" panose="020B0604030504040204" pitchFamily="34" charset="0"/>
              </a:rPr>
              <a:t> (or naming) process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Layer 1 can only describe streams of bits;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 Layer 2 uses </a:t>
            </a:r>
            <a:r>
              <a:rPr lang="en-US" altLang="en-US" sz="2000" i="1">
                <a:solidFill>
                  <a:schemeClr val="hlink"/>
                </a:solidFill>
                <a:latin typeface="Verdana" panose="020B0604030504040204" pitchFamily="34" charset="0"/>
              </a:rPr>
              <a:t>framing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to organize or group the bits.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46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  <p:bldP spid="4608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501A8106-6C33-4A9A-B62A-9C3BA678B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Wireless LAN Topology</a:t>
            </a: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953876-43AC-4CC0-94B5-F8EF793F1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1703388"/>
            <a:ext cx="8858250" cy="35718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Infrastructure mode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and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ad-hoc mode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F41FE938-D7EF-4704-9B9E-D3A23A1B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3125"/>
            <a:ext cx="80010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矩形 7">
            <a:extLst>
              <a:ext uri="{FF2B5EF4-FFF2-40B4-BE49-F238E27FC236}">
                <a16:creationId xmlns:a16="http://schemas.microsoft.com/office/drawing/2014/main" id="{80709166-3E6A-48A0-BCFF-1F81E590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6488113"/>
            <a:ext cx="268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latin typeface="Arial" panose="020B0604020202020204" pitchFamily="34" charset="0"/>
              </a:rPr>
              <a:t>Fig. Infrastructure Mode 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>
            <a:extLst>
              <a:ext uri="{FF2B5EF4-FFF2-40B4-BE49-F238E27FC236}">
                <a16:creationId xmlns:a16="http://schemas.microsoft.com/office/drawing/2014/main" id="{9814B58A-C61A-4AC0-A0D1-5A1CCB1A9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55013" cy="1216025"/>
          </a:xfrm>
        </p:spPr>
        <p:txBody>
          <a:bodyPr/>
          <a:lstStyle/>
          <a:p>
            <a:r>
              <a:rPr lang="en-US" altLang="zh-CN" sz="3600"/>
              <a:t>Wireless LAN: Infrastructure Mode</a:t>
            </a:r>
            <a:endParaRPr lang="zh-CN" altLang="en-US" sz="3600"/>
          </a:p>
        </p:txBody>
      </p:sp>
      <p:sp>
        <p:nvSpPr>
          <p:cNvPr id="88066" name="内容占位符 2">
            <a:extLst>
              <a:ext uri="{FF2B5EF4-FFF2-40B4-BE49-F238E27FC236}">
                <a16:creationId xmlns:a16="http://schemas.microsoft.com/office/drawing/2014/main" id="{C50E57E2-9684-4BFD-9318-6362553B6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8577263" cy="4267200"/>
          </a:xfrm>
        </p:spPr>
        <p:txBody>
          <a:bodyPr/>
          <a:lstStyle/>
          <a:p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Basic Service Set(BSS) includes a Base Station(BS) and several wireless hosts</a:t>
            </a:r>
            <a:endParaRPr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All hosts can communicate with each other directly in local BSS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Access Point (AP) acts as a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Base Station(BS)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for infrastructure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AP is hard wired to the cabled LAN to provide Internet access and connectivity to the wired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When an AP is installed, a Service Set Identifier(SSID)  and a channel are assigned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The range of the cell will be from 91.44 to 152.4 meters (300 to 500 feet)</a:t>
            </a:r>
            <a:endParaRPr lang="zh-CN" altLang="en-US" sz="200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BSS can connect to another BSS via a Distribution System(DS), and constructs an Extended Service Set (ESS)</a:t>
            </a:r>
          </a:p>
          <a:p>
            <a:pPr>
              <a:lnSpc>
                <a:spcPct val="110000"/>
              </a:lnSpc>
            </a:pPr>
            <a:endParaRPr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4D9AD68B-0B5C-4D3B-947B-AF6EADE97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Accessing Procedure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82E26A53-D0DC-48E3-A299-246C4101E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714500"/>
            <a:ext cx="8497888" cy="4244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</a:rPr>
              <a:t>When a client is activated within the WLAN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</a:rPr>
              <a:t>it will start "listening" for a compatible device with which to "associate“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</a:rPr>
              <a:t>This is referred to as "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scanning</a:t>
            </a:r>
            <a:r>
              <a:rPr lang="en-US" altLang="zh-CN" sz="2800">
                <a:latin typeface="Arial" panose="020B0604020202020204" pitchFamily="34" charset="0"/>
              </a:rPr>
              <a:t>"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Active scanning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Passive scanning</a:t>
            </a:r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BD23C452-114F-436E-8CA6-9836ED656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</a:rPr>
              <a:t>Active scanning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204D1E90-23DD-47E2-955A-F0E6905C9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36295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</a:rPr>
              <a:t>Cause a probe request to be sent from the wireless node seeking to join the network.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</a:rPr>
              <a:t>The probe request will contain the Service Set Identifier (SSID) of the network it wishes to join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</a:rPr>
              <a:t>When an AP with the same SSID is found, the AP will issue a probe response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</a:rPr>
              <a:t>The authentication and association steps are completed. </a:t>
            </a:r>
            <a:endParaRPr lang="en-US" altLang="zh-CN" sz="2400"/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>
            <a:extLst>
              <a:ext uri="{FF2B5EF4-FFF2-40B4-BE49-F238E27FC236}">
                <a16:creationId xmlns:a16="http://schemas.microsoft.com/office/drawing/2014/main" id="{F27F79B7-42BE-42C3-A6EC-9CC012AD4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</a:rPr>
              <a:t>Passive scanning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210" name="内容占位符 2">
            <a:extLst>
              <a:ext uri="{FF2B5EF4-FFF2-40B4-BE49-F238E27FC236}">
                <a16:creationId xmlns:a16="http://schemas.microsoft.com/office/drawing/2014/main" id="{C7C4F1C6-0BDE-4A3C-A697-54113625B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Listen for beacon management frames (beacons), which are transmitted by the AP (infrastructure mode) or peer nodes (ad hoc)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When a node receives a beacon that contains the SSID of the network it is trying to join, an attempt is made to join the network. 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Passive scanning is a continuous process and nodes may associate or disassociate with APs as signal strength changes. </a:t>
            </a:r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89F02162-8D21-4F52-A5E3-B75C8C35E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Frames in WLAN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79F24EF-A57F-4360-A522-625FB868F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714500"/>
            <a:ext cx="8929687" cy="4392613"/>
          </a:xfrm>
        </p:spPr>
        <p:txBody>
          <a:bodyPr/>
          <a:lstStyle/>
          <a:p>
            <a:pPr eaLnBrk="1" hangingPunct="1"/>
            <a:r>
              <a:rPr lang="en-US" altLang="zh-CN" sz="2200">
                <a:latin typeface="Arial" panose="020B0604020202020204" pitchFamily="34" charset="0"/>
              </a:rPr>
              <a:t>WLANs do not use a standard 802.3 frame. </a:t>
            </a:r>
          </a:p>
          <a:p>
            <a:pPr eaLnBrk="1" hangingPunct="1"/>
            <a:r>
              <a:rPr lang="en-US" altLang="zh-CN" sz="2200">
                <a:latin typeface="Arial" panose="020B0604020202020204" pitchFamily="34" charset="0"/>
              </a:rPr>
              <a:t>There are three types of frames</a:t>
            </a:r>
          </a:p>
          <a:p>
            <a:pPr lvl="1" eaLnBrk="1" hangingPunct="1"/>
            <a:r>
              <a:rPr lang="en-US" altLang="zh-CN" sz="2200">
                <a:latin typeface="Arial" panose="020B0604020202020204" pitchFamily="34" charset="0"/>
              </a:rPr>
              <a:t>Control Frames</a:t>
            </a:r>
          </a:p>
          <a:p>
            <a:pPr lvl="1" eaLnBrk="1" hangingPunct="1"/>
            <a:r>
              <a:rPr lang="en-US" altLang="zh-CN" sz="2200">
                <a:latin typeface="Arial" panose="020B0604020202020204" pitchFamily="34" charset="0"/>
              </a:rPr>
              <a:t>Management frames</a:t>
            </a:r>
          </a:p>
          <a:p>
            <a:pPr lvl="1" eaLnBrk="1" hangingPunct="1"/>
            <a:r>
              <a:rPr lang="en-US" altLang="zh-CN" sz="2200">
                <a:latin typeface="Arial" panose="020B0604020202020204" pitchFamily="34" charset="0"/>
              </a:rPr>
              <a:t>Data frames(Only data frames are similar to 802.3 frames) </a:t>
            </a:r>
          </a:p>
          <a:p>
            <a:pPr eaLnBrk="1" hangingPunct="1"/>
            <a:r>
              <a:rPr lang="en-US" altLang="zh-CN" sz="2200">
                <a:latin typeface="Arial" panose="020B0604020202020204" pitchFamily="34" charset="0"/>
              </a:rPr>
              <a:t>The payload of wireless data frames and 802.3 frames is 1500 bytes </a:t>
            </a:r>
          </a:p>
          <a:p>
            <a:pPr lvl="1" eaLnBrk="1" hangingPunct="1"/>
            <a:r>
              <a:rPr lang="en-US" altLang="zh-CN" sz="2200">
                <a:latin typeface="Arial" panose="020B0604020202020204" pitchFamily="34" charset="0"/>
              </a:rPr>
              <a:t>However, an Ether frame may not exceed 1518 bytes whereas a wireless frame could be as large as 2346 bytes.</a:t>
            </a:r>
          </a:p>
          <a:p>
            <a:pPr lvl="1" eaLnBrk="1" hangingPunct="1"/>
            <a:r>
              <a:rPr lang="en-US" altLang="zh-CN" sz="2200">
                <a:latin typeface="Arial" panose="020B0604020202020204" pitchFamily="34" charset="0"/>
              </a:rPr>
              <a:t>Usually the WLAN frame size will be limited to 1518 bytes as it is most commonly connected to a wired Ethernet network.</a:t>
            </a:r>
            <a:endParaRPr lang="zh-CN" altLang="en-US" sz="2200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72D96FA8-7A80-4FAE-BB45-CB9C44533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 Frames in </a:t>
            </a:r>
            <a:r>
              <a:rPr lang="en-US" altLang="zh-CN">
                <a:sym typeface="Arial" panose="020B0604020202020204" pitchFamily="34" charset="0"/>
              </a:rPr>
              <a:t>802.11 </a:t>
            </a:r>
            <a:r>
              <a:rPr lang="en-US" altLang="zh-CN"/>
              <a:t>WLAN </a:t>
            </a:r>
          </a:p>
        </p:txBody>
      </p:sp>
      <p:sp>
        <p:nvSpPr>
          <p:cNvPr id="98306" name="任意多边形 366595">
            <a:extLst>
              <a:ext uri="{FF2B5EF4-FFF2-40B4-BE49-F238E27FC236}">
                <a16:creationId xmlns:a16="http://schemas.microsoft.com/office/drawing/2014/main" id="{ED69D3E1-526F-4A07-A8E3-4A0A6EA4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863975"/>
            <a:ext cx="8064500" cy="576263"/>
          </a:xfrm>
          <a:custGeom>
            <a:avLst/>
            <a:gdLst>
              <a:gd name="T0" fmla="*/ 0 w 5080"/>
              <a:gd name="T1" fmla="*/ 363 h 363"/>
              <a:gd name="T2" fmla="*/ 181 w 5080"/>
              <a:gd name="T3" fmla="*/ 0 h 363"/>
              <a:gd name="T4" fmla="*/ 725 w 5080"/>
              <a:gd name="T5" fmla="*/ 0 h 363"/>
              <a:gd name="T6" fmla="*/ 5080 w 5080"/>
              <a:gd name="T7" fmla="*/ 363 h 363"/>
              <a:gd name="T8" fmla="*/ 0 w 5080"/>
              <a:gd name="T9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0" h="363">
                <a:moveTo>
                  <a:pt x="0" y="363"/>
                </a:moveTo>
                <a:lnTo>
                  <a:pt x="181" y="0"/>
                </a:lnTo>
                <a:lnTo>
                  <a:pt x="725" y="0"/>
                </a:lnTo>
                <a:lnTo>
                  <a:pt x="5080" y="363"/>
                </a:lnTo>
                <a:lnTo>
                  <a:pt x="0" y="363"/>
                </a:lnTo>
                <a:close/>
              </a:path>
            </a:pathLst>
          </a:custGeom>
          <a:gradFill rotWithShape="1">
            <a:gsLst>
              <a:gs pos="0">
                <a:srgbClr val="767647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8307" name="文本框 366596">
            <a:extLst>
              <a:ext uri="{FF2B5EF4-FFF2-40B4-BE49-F238E27FC236}">
                <a16:creationId xmlns:a16="http://schemas.microsoft.com/office/drawing/2014/main" id="{A86907B5-F474-4B3C-8BBF-391592D8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3165475"/>
            <a:ext cx="8461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     </a:t>
            </a:r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            2            6              6             6              2            6           0 ~ 2312             4</a:t>
            </a:r>
          </a:p>
        </p:txBody>
      </p:sp>
      <p:sp>
        <p:nvSpPr>
          <p:cNvPr id="98308" name="矩形 366597">
            <a:extLst>
              <a:ext uri="{FF2B5EF4-FFF2-40B4-BE49-F238E27FC236}">
                <a16:creationId xmlns:a16="http://schemas.microsoft.com/office/drawing/2014/main" id="{F2714143-D46E-48D3-B4FF-9EBD71E2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3513138"/>
            <a:ext cx="857250" cy="342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8309" name="矩形 366598">
            <a:extLst>
              <a:ext uri="{FF2B5EF4-FFF2-40B4-BE49-F238E27FC236}">
                <a16:creationId xmlns:a16="http://schemas.microsoft.com/office/drawing/2014/main" id="{D5F50224-F2AF-4D43-834B-9BE505C5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503613"/>
            <a:ext cx="865188" cy="3603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帧控制</a:t>
            </a:r>
          </a:p>
        </p:txBody>
      </p:sp>
      <p:sp>
        <p:nvSpPr>
          <p:cNvPr id="98310" name="矩形 366599">
            <a:extLst>
              <a:ext uri="{FF2B5EF4-FFF2-40B4-BE49-F238E27FC236}">
                <a16:creationId xmlns:a16="http://schemas.microsoft.com/office/drawing/2014/main" id="{251D3E66-F9F4-44E4-8F5A-85E2B4FB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3503613"/>
            <a:ext cx="8651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持续期</a:t>
            </a:r>
          </a:p>
        </p:txBody>
      </p:sp>
      <p:sp>
        <p:nvSpPr>
          <p:cNvPr id="98311" name="矩形 366600">
            <a:extLst>
              <a:ext uri="{FF2B5EF4-FFF2-40B4-BE49-F238E27FC236}">
                <a16:creationId xmlns:a16="http://schemas.microsoft.com/office/drawing/2014/main" id="{53716534-620F-486B-870E-A233E26A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03613"/>
            <a:ext cx="8651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 </a:t>
            </a:r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8312" name="矩形 366601">
            <a:extLst>
              <a:ext uri="{FF2B5EF4-FFF2-40B4-BE49-F238E27FC236}">
                <a16:creationId xmlns:a16="http://schemas.microsoft.com/office/drawing/2014/main" id="{B2467015-33FB-42AA-BA5C-85F4BB7B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3503613"/>
            <a:ext cx="8651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 </a:t>
            </a:r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8313" name="矩形 366602">
            <a:extLst>
              <a:ext uri="{FF2B5EF4-FFF2-40B4-BE49-F238E27FC236}">
                <a16:creationId xmlns:a16="http://schemas.microsoft.com/office/drawing/2014/main" id="{8DF569BF-11CA-4CC7-A20A-68C579D7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3503613"/>
            <a:ext cx="8651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 </a:t>
            </a:r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8314" name="矩形 366603">
            <a:extLst>
              <a:ext uri="{FF2B5EF4-FFF2-40B4-BE49-F238E27FC236}">
                <a16:creationId xmlns:a16="http://schemas.microsoft.com/office/drawing/2014/main" id="{FAB46755-3174-4F48-9F34-54DB8C64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503613"/>
            <a:ext cx="8651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序号控制</a:t>
            </a:r>
          </a:p>
        </p:txBody>
      </p:sp>
      <p:sp>
        <p:nvSpPr>
          <p:cNvPr id="98315" name="矩形 366604">
            <a:extLst>
              <a:ext uri="{FF2B5EF4-FFF2-40B4-BE49-F238E27FC236}">
                <a16:creationId xmlns:a16="http://schemas.microsoft.com/office/drawing/2014/main" id="{3F48DE2F-E525-4358-9F9F-98B36103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3503613"/>
            <a:ext cx="8651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 </a:t>
            </a:r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8316" name="矩形 366605">
            <a:extLst>
              <a:ext uri="{FF2B5EF4-FFF2-40B4-BE49-F238E27FC236}">
                <a16:creationId xmlns:a16="http://schemas.microsoft.com/office/drawing/2014/main" id="{63855577-5409-4EB4-BB34-4843DAF1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3503613"/>
            <a:ext cx="1362075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帧主体</a:t>
            </a:r>
          </a:p>
        </p:txBody>
      </p:sp>
      <p:sp>
        <p:nvSpPr>
          <p:cNvPr id="98317" name="矩形 366606">
            <a:extLst>
              <a:ext uri="{FF2B5EF4-FFF2-40B4-BE49-F238E27FC236}">
                <a16:creationId xmlns:a16="http://schemas.microsoft.com/office/drawing/2014/main" id="{340F266C-30FD-4F9F-BB7F-EFFB388E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3503613"/>
            <a:ext cx="8651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FCS</a:t>
            </a:r>
          </a:p>
        </p:txBody>
      </p:sp>
      <p:sp>
        <p:nvSpPr>
          <p:cNvPr id="98318" name="矩形 366607">
            <a:extLst>
              <a:ext uri="{FF2B5EF4-FFF2-40B4-BE49-F238E27FC236}">
                <a16:creationId xmlns:a16="http://schemas.microsoft.com/office/drawing/2014/main" id="{323C168A-785E-4CB7-8BBD-D936FBFB5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4440238"/>
            <a:ext cx="865187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协议</a:t>
            </a:r>
          </a:p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版本</a:t>
            </a:r>
          </a:p>
        </p:txBody>
      </p:sp>
      <p:sp>
        <p:nvSpPr>
          <p:cNvPr id="98319" name="矩形 366608">
            <a:extLst>
              <a:ext uri="{FF2B5EF4-FFF2-40B4-BE49-F238E27FC236}">
                <a16:creationId xmlns:a16="http://schemas.microsoft.com/office/drawing/2014/main" id="{87F745F9-676E-4410-AF66-D414389C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440238"/>
            <a:ext cx="865188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98320" name="矩形 366609">
            <a:extLst>
              <a:ext uri="{FF2B5EF4-FFF2-40B4-BE49-F238E27FC236}">
                <a16:creationId xmlns:a16="http://schemas.microsoft.com/office/drawing/2014/main" id="{A95FFAB1-4964-40A0-BC82-2AFC51519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440238"/>
            <a:ext cx="17272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子类型</a:t>
            </a:r>
          </a:p>
        </p:txBody>
      </p:sp>
      <p:sp>
        <p:nvSpPr>
          <p:cNvPr id="98321" name="矩形 366610">
            <a:extLst>
              <a:ext uri="{FF2B5EF4-FFF2-40B4-BE49-F238E27FC236}">
                <a16:creationId xmlns:a16="http://schemas.microsoft.com/office/drawing/2014/main" id="{90C1539D-2C19-471A-B48C-D5D8571A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4440238"/>
            <a:ext cx="579437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去往</a:t>
            </a:r>
          </a:p>
          <a:p>
            <a:pPr algn="ctr" eaLnBrk="0" hangingPunct="0"/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</a:t>
            </a:r>
          </a:p>
        </p:txBody>
      </p:sp>
      <p:sp>
        <p:nvSpPr>
          <p:cNvPr id="98322" name="矩形 366611">
            <a:extLst>
              <a:ext uri="{FF2B5EF4-FFF2-40B4-BE49-F238E27FC236}">
                <a16:creationId xmlns:a16="http://schemas.microsoft.com/office/drawing/2014/main" id="{2D41DBC6-A9A8-4238-8138-9554903B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4440238"/>
            <a:ext cx="579438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来自</a:t>
            </a:r>
          </a:p>
          <a:p>
            <a:pPr algn="ctr" eaLnBrk="0" hangingPunct="0"/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</a:t>
            </a:r>
          </a:p>
        </p:txBody>
      </p:sp>
      <p:sp>
        <p:nvSpPr>
          <p:cNvPr id="98323" name="矩形 366612">
            <a:extLst>
              <a:ext uri="{FF2B5EF4-FFF2-40B4-BE49-F238E27FC236}">
                <a16:creationId xmlns:a16="http://schemas.microsoft.com/office/drawing/2014/main" id="{D450DFFC-8E55-4829-9279-6B23D6D0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440238"/>
            <a:ext cx="579437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更多</a:t>
            </a:r>
          </a:p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分片</a:t>
            </a:r>
          </a:p>
        </p:txBody>
      </p:sp>
      <p:sp>
        <p:nvSpPr>
          <p:cNvPr id="98324" name="矩形 366613">
            <a:extLst>
              <a:ext uri="{FF2B5EF4-FFF2-40B4-BE49-F238E27FC236}">
                <a16:creationId xmlns:a16="http://schemas.microsoft.com/office/drawing/2014/main" id="{1D12F993-A641-4BE9-ADA7-40310F6E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440238"/>
            <a:ext cx="579438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重试</a:t>
            </a:r>
          </a:p>
        </p:txBody>
      </p:sp>
      <p:sp>
        <p:nvSpPr>
          <p:cNvPr id="98325" name="矩形 366614">
            <a:extLst>
              <a:ext uri="{FF2B5EF4-FFF2-40B4-BE49-F238E27FC236}">
                <a16:creationId xmlns:a16="http://schemas.microsoft.com/office/drawing/2014/main" id="{6BD02170-1E64-48EF-8786-6BB59820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4440238"/>
            <a:ext cx="579437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功率</a:t>
            </a:r>
          </a:p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管理</a:t>
            </a:r>
          </a:p>
        </p:txBody>
      </p:sp>
      <p:sp>
        <p:nvSpPr>
          <p:cNvPr id="98326" name="矩形 366615">
            <a:extLst>
              <a:ext uri="{FF2B5EF4-FFF2-40B4-BE49-F238E27FC236}">
                <a16:creationId xmlns:a16="http://schemas.microsoft.com/office/drawing/2014/main" id="{C6CDD613-DBC2-4F0A-B0A6-C99F66383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4440238"/>
            <a:ext cx="579438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更多</a:t>
            </a:r>
          </a:p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98327" name="矩形 366616">
            <a:extLst>
              <a:ext uri="{FF2B5EF4-FFF2-40B4-BE49-F238E27FC236}">
                <a16:creationId xmlns:a16="http://schemas.microsoft.com/office/drawing/2014/main" id="{D9C2379C-0AA4-4751-8750-CF58DF52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4440238"/>
            <a:ext cx="579437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WEP</a:t>
            </a:r>
          </a:p>
        </p:txBody>
      </p:sp>
      <p:sp>
        <p:nvSpPr>
          <p:cNvPr id="98328" name="矩形 366617">
            <a:extLst>
              <a:ext uri="{FF2B5EF4-FFF2-40B4-BE49-F238E27FC236}">
                <a16:creationId xmlns:a16="http://schemas.microsoft.com/office/drawing/2014/main" id="{040FD91D-23EF-4B0B-BD40-473D718B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40238"/>
            <a:ext cx="579438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顺序</a:t>
            </a:r>
          </a:p>
        </p:txBody>
      </p:sp>
      <p:sp>
        <p:nvSpPr>
          <p:cNvPr id="98329" name="文本框 366618">
            <a:extLst>
              <a:ext uri="{FF2B5EF4-FFF2-40B4-BE49-F238E27FC236}">
                <a16:creationId xmlns:a16="http://schemas.microsoft.com/office/drawing/2014/main" id="{5565E0B3-8661-4D21-B048-45C9E2E9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4102100"/>
            <a:ext cx="9228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        </a:t>
            </a:r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2              2                       4                      1         1          1         1         1         1           1         1</a:t>
            </a:r>
          </a:p>
        </p:txBody>
      </p:sp>
      <p:sp>
        <p:nvSpPr>
          <p:cNvPr id="98330" name="右大括号 366619">
            <a:extLst>
              <a:ext uri="{FF2B5EF4-FFF2-40B4-BE49-F238E27FC236}">
                <a16:creationId xmlns:a16="http://schemas.microsoft.com/office/drawing/2014/main" id="{C5654721-39A6-4998-BBC2-F8B3B681AB53}"/>
              </a:ext>
            </a:extLst>
          </p:cNvPr>
          <p:cNvSpPr>
            <a:spLocks/>
          </p:cNvSpPr>
          <p:nvPr/>
        </p:nvSpPr>
        <p:spPr bwMode="auto">
          <a:xfrm rot="-5400000">
            <a:off x="3448844" y="48419"/>
            <a:ext cx="254000" cy="6053138"/>
          </a:xfrm>
          <a:prstGeom prst="rightBrace">
            <a:avLst>
              <a:gd name="adj1" fmla="val 1984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8331" name="文本框 366620">
            <a:extLst>
              <a:ext uri="{FF2B5EF4-FFF2-40B4-BE49-F238E27FC236}">
                <a16:creationId xmlns:a16="http://schemas.microsoft.com/office/drawing/2014/main" id="{C22C143C-120C-4D2F-87AC-B8EDEEE5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54317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MAC </a:t>
            </a: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98332" name="文本框 366621">
            <a:extLst>
              <a:ext uri="{FF2B5EF4-FFF2-40B4-BE49-F238E27FC236}">
                <a16:creationId xmlns:a16="http://schemas.microsoft.com/office/drawing/2014/main" id="{E3A2CC25-8A99-4373-B4CC-1CA966A45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2489200"/>
            <a:ext cx="862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MAC</a:t>
            </a: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尾部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368641">
            <a:extLst>
              <a:ext uri="{FF2B5EF4-FFF2-40B4-BE49-F238E27FC236}">
                <a16:creationId xmlns:a16="http://schemas.microsoft.com/office/drawing/2014/main" id="{D08BDD6D-2DC3-42CC-9527-DBFCECFD1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Addresses in 802.11 Data Frames</a:t>
            </a:r>
          </a:p>
        </p:txBody>
      </p:sp>
      <p:sp>
        <p:nvSpPr>
          <p:cNvPr id="100354" name="文本占位符 368642">
            <a:extLst>
              <a:ext uri="{FF2B5EF4-FFF2-40B4-BE49-F238E27FC236}">
                <a16:creationId xmlns:a16="http://schemas.microsoft.com/office/drawing/2014/main" id="{CAFFCC7F-64E6-41CA-B06D-9B66198A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30363"/>
            <a:ext cx="8416925" cy="14398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802.11 </a:t>
            </a:r>
            <a:r>
              <a:rPr lang="zh-CN" altLang="en-US" sz="2400"/>
              <a:t>数据帧有四个地址字段。地址 </a:t>
            </a:r>
            <a:r>
              <a:rPr lang="en-US" altLang="zh-CN" sz="2400"/>
              <a:t>4 </a:t>
            </a:r>
            <a:r>
              <a:rPr lang="zh-CN" altLang="en-US" sz="2400"/>
              <a:t>用于自组网络 </a:t>
            </a:r>
          </a:p>
        </p:txBody>
      </p:sp>
      <p:graphicFrame>
        <p:nvGraphicFramePr>
          <p:cNvPr id="368691" name="表格 368690">
            <a:extLst>
              <a:ext uri="{FF2B5EF4-FFF2-40B4-BE49-F238E27FC236}">
                <a16:creationId xmlns:a16="http://schemas.microsoft.com/office/drawing/2014/main" id="{01BE0AA4-D4F2-46A8-9D59-0129AD882EED}"/>
              </a:ext>
            </a:extLst>
          </p:cNvPr>
          <p:cNvGraphicFramePr/>
          <p:nvPr/>
        </p:nvGraphicFramePr>
        <p:xfrm>
          <a:off x="250825" y="2133600"/>
          <a:ext cx="8783638" cy="1800225"/>
        </p:xfrm>
        <a:graphic>
          <a:graphicData uri="http://schemas.openxmlformats.org/drawingml/2006/table">
            <a:tbl>
              <a:tblPr/>
              <a:tblGrid>
                <a:gridCol w="131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去往 </a:t>
                      </a:r>
                      <a:r>
                        <a:rPr lang="en-US" altLang="zh-CN" sz="2400"/>
                        <a:t>AP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来自 </a:t>
                      </a:r>
                      <a:r>
                        <a:rPr lang="en-US" altLang="zh-CN" sz="2400"/>
                        <a:t>AP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地址 </a:t>
                      </a:r>
                      <a:r>
                        <a:rPr lang="en-US" altLang="zh-CN" sz="2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地址 </a:t>
                      </a:r>
                      <a:r>
                        <a:rPr lang="en-US" altLang="zh-CN" sz="2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地址 </a:t>
                      </a:r>
                      <a:r>
                        <a:rPr lang="en-US" altLang="zh-CN" sz="2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地址 </a:t>
                      </a:r>
                      <a:r>
                        <a:rPr lang="en-US" altLang="zh-CN" sz="2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目的地址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AP </a:t>
                      </a:r>
                      <a:r>
                        <a:rPr lang="zh-CN" altLang="en-US" sz="2400" dirty="0"/>
                        <a:t>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源地址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——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AP </a:t>
                      </a:r>
                      <a:r>
                        <a:rPr lang="zh-CN" altLang="en-US" sz="2400" dirty="0"/>
                        <a:t>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源地址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目的地址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800" b="0" i="0" u="none" kern="1200" baseline="0">
                          <a:solidFill>
                            <a:srgbClr val="333399"/>
                          </a:solidFill>
                          <a:latin typeface="Arial" pitchFamily="34" charset="0"/>
                          <a:ea typeface="黑体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——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385" name="直接连接符 370763">
            <a:extLst>
              <a:ext uri="{FF2B5EF4-FFF2-40B4-BE49-F238E27FC236}">
                <a16:creationId xmlns:a16="http://schemas.microsoft.com/office/drawing/2014/main" id="{2BB0811C-BB51-4922-95F7-2B19D08A9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933950"/>
            <a:ext cx="71437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0386" name="椭圆 370764">
            <a:extLst>
              <a:ext uri="{FF2B5EF4-FFF2-40B4-BE49-F238E27FC236}">
                <a16:creationId xmlns:a16="http://schemas.microsoft.com/office/drawing/2014/main" id="{18F16427-C4FE-40DB-AF2E-5F9A5374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998913"/>
            <a:ext cx="4608513" cy="20875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0387" name="图片 370765" descr="D-Link%20DI-713P%20Wireless%20Broadband%20router">
            <a:extLst>
              <a:ext uri="{FF2B5EF4-FFF2-40B4-BE49-F238E27FC236}">
                <a16:creationId xmlns:a16="http://schemas.microsoft.com/office/drawing/2014/main" id="{2862810C-12D1-437F-B897-70236125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4406900"/>
            <a:ext cx="7493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8" name="文本框 370766">
            <a:extLst>
              <a:ext uri="{FF2B5EF4-FFF2-40B4-BE49-F238E27FC236}">
                <a16:creationId xmlns:a16="http://schemas.microsoft.com/office/drawing/2014/main" id="{9A4A3476-24E2-4C25-B086-7655E246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284663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</a:t>
            </a:r>
            <a:r>
              <a:rPr lang="en-US" altLang="zh-CN" sz="1600" baseline="-250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100389" name="组合 370767">
            <a:extLst>
              <a:ext uri="{FF2B5EF4-FFF2-40B4-BE49-F238E27FC236}">
                <a16:creationId xmlns:a16="http://schemas.microsoft.com/office/drawing/2014/main" id="{060C3D85-679C-4E33-9193-E07F0795BB32}"/>
              </a:ext>
            </a:extLst>
          </p:cNvPr>
          <p:cNvGrpSpPr>
            <a:grpSpLocks/>
          </p:cNvGrpSpPr>
          <p:nvPr/>
        </p:nvGrpSpPr>
        <p:grpSpPr bwMode="auto">
          <a:xfrm>
            <a:off x="7285038" y="5446713"/>
            <a:ext cx="671512" cy="495300"/>
            <a:chOff x="762" y="2391"/>
            <a:chExt cx="423" cy="312"/>
          </a:xfrm>
        </p:grpSpPr>
        <p:grpSp>
          <p:nvGrpSpPr>
            <p:cNvPr id="100390" name="组合 370768">
              <a:extLst>
                <a:ext uri="{FF2B5EF4-FFF2-40B4-BE49-F238E27FC236}">
                  <a16:creationId xmlns:a16="http://schemas.microsoft.com/office/drawing/2014/main" id="{96C56A88-1983-469E-B260-EEB78E760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00391" name="直接连接符 370769">
                <a:extLst>
                  <a:ext uri="{FF2B5EF4-FFF2-40B4-BE49-F238E27FC236}">
                    <a16:creationId xmlns:a16="http://schemas.microsoft.com/office/drawing/2014/main" id="{61C7A869-7D71-456B-9819-835B36787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00392" name="图片 370770" descr="laptop copy">
                <a:extLst>
                  <a:ext uri="{FF2B5EF4-FFF2-40B4-BE49-F238E27FC236}">
                    <a16:creationId xmlns:a16="http://schemas.microsoft.com/office/drawing/2014/main" id="{E9C1813E-ED50-4FDD-BE1F-9573DDBFD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0393" name="组合 370771">
              <a:extLst>
                <a:ext uri="{FF2B5EF4-FFF2-40B4-BE49-F238E27FC236}">
                  <a16:creationId xmlns:a16="http://schemas.microsoft.com/office/drawing/2014/main" id="{5E3D11BD-4F2D-4A6E-838C-A6E794D19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100394" name="新月形 370772">
                <a:extLst>
                  <a:ext uri="{FF2B5EF4-FFF2-40B4-BE49-F238E27FC236}">
                    <a16:creationId xmlns:a16="http://schemas.microsoft.com/office/drawing/2014/main" id="{A856CB09-FD6D-421C-ADBC-70793C5DB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5" name="新月形 370773">
                <a:extLst>
                  <a:ext uri="{FF2B5EF4-FFF2-40B4-BE49-F238E27FC236}">
                    <a16:creationId xmlns:a16="http://schemas.microsoft.com/office/drawing/2014/main" id="{EE2998B9-A62D-4975-A559-4A2821588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6" name="新月形 370774">
                <a:extLst>
                  <a:ext uri="{FF2B5EF4-FFF2-40B4-BE49-F238E27FC236}">
                    <a16:creationId xmlns:a16="http://schemas.microsoft.com/office/drawing/2014/main" id="{BCD820DB-7DA5-42D9-ACF5-A09D83A34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7" name="新月形 370775">
                <a:extLst>
                  <a:ext uri="{FF2B5EF4-FFF2-40B4-BE49-F238E27FC236}">
                    <a16:creationId xmlns:a16="http://schemas.microsoft.com/office/drawing/2014/main" id="{45B175A2-1AC5-4014-AE95-EA086404D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8" name="新月形 370776">
                <a:extLst>
                  <a:ext uri="{FF2B5EF4-FFF2-40B4-BE49-F238E27FC236}">
                    <a16:creationId xmlns:a16="http://schemas.microsoft.com/office/drawing/2014/main" id="{6F9DFEEA-A98C-4358-9525-A77045126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9" name="新月形 370777">
                <a:extLst>
                  <a:ext uri="{FF2B5EF4-FFF2-40B4-BE49-F238E27FC236}">
                    <a16:creationId xmlns:a16="http://schemas.microsoft.com/office/drawing/2014/main" id="{1F73B470-6F8F-4933-BCDF-5396E668F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400" name="组合 370778">
            <a:extLst>
              <a:ext uri="{FF2B5EF4-FFF2-40B4-BE49-F238E27FC236}">
                <a16:creationId xmlns:a16="http://schemas.microsoft.com/office/drawing/2014/main" id="{12742A7C-02D1-449C-8649-D3A39B01A66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519738"/>
            <a:ext cx="671513" cy="495300"/>
            <a:chOff x="762" y="2391"/>
            <a:chExt cx="423" cy="312"/>
          </a:xfrm>
        </p:grpSpPr>
        <p:grpSp>
          <p:nvGrpSpPr>
            <p:cNvPr id="100401" name="组合 370779">
              <a:extLst>
                <a:ext uri="{FF2B5EF4-FFF2-40B4-BE49-F238E27FC236}">
                  <a16:creationId xmlns:a16="http://schemas.microsoft.com/office/drawing/2014/main" id="{11846DEF-400D-45D0-B745-6E1B20CE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00402" name="直接连接符 370780">
                <a:extLst>
                  <a:ext uri="{FF2B5EF4-FFF2-40B4-BE49-F238E27FC236}">
                    <a16:creationId xmlns:a16="http://schemas.microsoft.com/office/drawing/2014/main" id="{3495CEA4-9A68-44BB-A565-6F435F599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00403" name="图片 370781" descr="laptop copy">
                <a:extLst>
                  <a:ext uri="{FF2B5EF4-FFF2-40B4-BE49-F238E27FC236}">
                    <a16:creationId xmlns:a16="http://schemas.microsoft.com/office/drawing/2014/main" id="{51EE9114-901A-4AA0-B088-180DFC3AA4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0404" name="组合 370782">
              <a:extLst>
                <a:ext uri="{FF2B5EF4-FFF2-40B4-BE49-F238E27FC236}">
                  <a16:creationId xmlns:a16="http://schemas.microsoft.com/office/drawing/2014/main" id="{99E367E9-3818-4ACB-B74B-0D1E0EFB6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100405" name="新月形 370783">
                <a:extLst>
                  <a:ext uri="{FF2B5EF4-FFF2-40B4-BE49-F238E27FC236}">
                    <a16:creationId xmlns:a16="http://schemas.microsoft.com/office/drawing/2014/main" id="{51038D1A-B5C2-4CBE-B679-4A9421C28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6" name="新月形 370784">
                <a:extLst>
                  <a:ext uri="{FF2B5EF4-FFF2-40B4-BE49-F238E27FC236}">
                    <a16:creationId xmlns:a16="http://schemas.microsoft.com/office/drawing/2014/main" id="{CA203963-2940-4DF1-A077-4AD49C80B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7" name="新月形 370785">
                <a:extLst>
                  <a:ext uri="{FF2B5EF4-FFF2-40B4-BE49-F238E27FC236}">
                    <a16:creationId xmlns:a16="http://schemas.microsoft.com/office/drawing/2014/main" id="{31C617FE-489E-4AED-AB06-EA06E4D93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8" name="新月形 370786">
                <a:extLst>
                  <a:ext uri="{FF2B5EF4-FFF2-40B4-BE49-F238E27FC236}">
                    <a16:creationId xmlns:a16="http://schemas.microsoft.com/office/drawing/2014/main" id="{2901F974-FBF5-443E-8FB4-5D1D2D832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9" name="新月形 370787">
                <a:extLst>
                  <a:ext uri="{FF2B5EF4-FFF2-40B4-BE49-F238E27FC236}">
                    <a16:creationId xmlns:a16="http://schemas.microsoft.com/office/drawing/2014/main" id="{B7F59E46-82FF-4F34-9C77-484A88936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0" name="新月形 370788">
                <a:extLst>
                  <a:ext uri="{FF2B5EF4-FFF2-40B4-BE49-F238E27FC236}">
                    <a16:creationId xmlns:a16="http://schemas.microsoft.com/office/drawing/2014/main" id="{1BBBE91D-E7E7-41FF-AD10-9318C1CC6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411" name="组合 370789">
            <a:extLst>
              <a:ext uri="{FF2B5EF4-FFF2-40B4-BE49-F238E27FC236}">
                <a16:creationId xmlns:a16="http://schemas.microsoft.com/office/drawing/2014/main" id="{16C5691E-C382-4FA3-82BD-8945FDE7728D}"/>
              </a:ext>
            </a:extLst>
          </p:cNvPr>
          <p:cNvGrpSpPr>
            <a:grpSpLocks/>
          </p:cNvGrpSpPr>
          <p:nvPr/>
        </p:nvGrpSpPr>
        <p:grpSpPr bwMode="auto">
          <a:xfrm>
            <a:off x="7986713" y="4438650"/>
            <a:ext cx="671512" cy="495300"/>
            <a:chOff x="762" y="2391"/>
            <a:chExt cx="423" cy="312"/>
          </a:xfrm>
        </p:grpSpPr>
        <p:grpSp>
          <p:nvGrpSpPr>
            <p:cNvPr id="100412" name="组合 370790">
              <a:extLst>
                <a:ext uri="{FF2B5EF4-FFF2-40B4-BE49-F238E27FC236}">
                  <a16:creationId xmlns:a16="http://schemas.microsoft.com/office/drawing/2014/main" id="{743015A3-F9E2-4965-8B0C-1FC14A5A1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00413" name="直接连接符 370791">
                <a:extLst>
                  <a:ext uri="{FF2B5EF4-FFF2-40B4-BE49-F238E27FC236}">
                    <a16:creationId xmlns:a16="http://schemas.microsoft.com/office/drawing/2014/main" id="{255DA0AA-5E7C-44A6-A440-B06A6CB05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00414" name="图片 370792" descr="laptop copy">
                <a:extLst>
                  <a:ext uri="{FF2B5EF4-FFF2-40B4-BE49-F238E27FC236}">
                    <a16:creationId xmlns:a16="http://schemas.microsoft.com/office/drawing/2014/main" id="{00EF9CEE-7475-4533-A8D5-F3DA34734F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0415" name="组合 370793">
              <a:extLst>
                <a:ext uri="{FF2B5EF4-FFF2-40B4-BE49-F238E27FC236}">
                  <a16:creationId xmlns:a16="http://schemas.microsoft.com/office/drawing/2014/main" id="{55FF610E-5C44-487E-B176-D92D1BEA0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100416" name="新月形 370794">
                <a:extLst>
                  <a:ext uri="{FF2B5EF4-FFF2-40B4-BE49-F238E27FC236}">
                    <a16:creationId xmlns:a16="http://schemas.microsoft.com/office/drawing/2014/main" id="{07957BC9-AAC9-4041-8793-04DE551A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7" name="新月形 370795">
                <a:extLst>
                  <a:ext uri="{FF2B5EF4-FFF2-40B4-BE49-F238E27FC236}">
                    <a16:creationId xmlns:a16="http://schemas.microsoft.com/office/drawing/2014/main" id="{DB9EC518-CD64-4B99-83DB-B1B26D45C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8" name="新月形 370796">
                <a:extLst>
                  <a:ext uri="{FF2B5EF4-FFF2-40B4-BE49-F238E27FC236}">
                    <a16:creationId xmlns:a16="http://schemas.microsoft.com/office/drawing/2014/main" id="{C9553662-8FA2-488F-B570-0DF20E627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19" name="新月形 370797">
                <a:extLst>
                  <a:ext uri="{FF2B5EF4-FFF2-40B4-BE49-F238E27FC236}">
                    <a16:creationId xmlns:a16="http://schemas.microsoft.com/office/drawing/2014/main" id="{EB9495E1-9783-42A9-8C94-7F7E2108C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20" name="新月形 370798">
                <a:extLst>
                  <a:ext uri="{FF2B5EF4-FFF2-40B4-BE49-F238E27FC236}">
                    <a16:creationId xmlns:a16="http://schemas.microsoft.com/office/drawing/2014/main" id="{555FD765-3616-4504-9B24-4F79775B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21" name="新月形 370799">
                <a:extLst>
                  <a:ext uri="{FF2B5EF4-FFF2-40B4-BE49-F238E27FC236}">
                    <a16:creationId xmlns:a16="http://schemas.microsoft.com/office/drawing/2014/main" id="{1EC5CAD5-F23D-4E6B-8052-04083BCB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422" name="组合 370800">
            <a:extLst>
              <a:ext uri="{FF2B5EF4-FFF2-40B4-BE49-F238E27FC236}">
                <a16:creationId xmlns:a16="http://schemas.microsoft.com/office/drawing/2014/main" id="{F1FC4C6E-E995-442C-93EB-6DABE907C03A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4106863"/>
            <a:ext cx="922337" cy="660400"/>
            <a:chOff x="1565" y="1797"/>
            <a:chExt cx="581" cy="416"/>
          </a:xfrm>
        </p:grpSpPr>
        <p:sp>
          <p:nvSpPr>
            <p:cNvPr id="100423" name="任意多边形 370801">
              <a:extLst>
                <a:ext uri="{FF2B5EF4-FFF2-40B4-BE49-F238E27FC236}">
                  <a16:creationId xmlns:a16="http://schemas.microsoft.com/office/drawing/2014/main" id="{A3396184-0B29-4896-891E-BFBF62F9C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797"/>
              <a:ext cx="128" cy="189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0424" name="任意多边形 370802">
              <a:extLst>
                <a:ext uri="{FF2B5EF4-FFF2-40B4-BE49-F238E27FC236}">
                  <a16:creationId xmlns:a16="http://schemas.microsoft.com/office/drawing/2014/main" id="{E144DB44-F1FB-4F27-856D-4885F46F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24"/>
              <a:ext cx="128" cy="189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0425" name="任意多边形 370803">
              <a:extLst>
                <a:ext uri="{FF2B5EF4-FFF2-40B4-BE49-F238E27FC236}">
                  <a16:creationId xmlns:a16="http://schemas.microsoft.com/office/drawing/2014/main" id="{852836B0-60A6-4627-A3E4-926B8FDE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017"/>
              <a:ext cx="128" cy="189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0426" name="任意多边形 370804">
              <a:extLst>
                <a:ext uri="{FF2B5EF4-FFF2-40B4-BE49-F238E27FC236}">
                  <a16:creationId xmlns:a16="http://schemas.microsoft.com/office/drawing/2014/main" id="{2D2D01D9-763D-4EE6-8118-70B909C5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797"/>
              <a:ext cx="128" cy="189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0427" name="文本框 370805">
            <a:extLst>
              <a:ext uri="{FF2B5EF4-FFF2-40B4-BE49-F238E27FC236}">
                <a16:creationId xmlns:a16="http://schemas.microsoft.com/office/drawing/2014/main" id="{49D94997-A8CD-4BE7-B46A-DBEA6A4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97325"/>
            <a:ext cx="666750" cy="300038"/>
          </a:xfrm>
          <a:prstGeom prst="rect">
            <a:avLst/>
          </a:prstGeom>
          <a:solidFill>
            <a:srgbClr val="F8F8F8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BSS</a:t>
            </a:r>
            <a:r>
              <a:rPr lang="en-US" altLang="zh-CN" sz="1600" baseline="-250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0428" name="文本框 370806">
            <a:extLst>
              <a:ext uri="{FF2B5EF4-FFF2-40B4-BE49-F238E27FC236}">
                <a16:creationId xmlns:a16="http://schemas.microsoft.com/office/drawing/2014/main" id="{7C3FCF1B-2C7A-4DE6-AEF9-01149A1E6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513" y="4508500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29" name="文本框 370807">
            <a:extLst>
              <a:ext uri="{FF2B5EF4-FFF2-40B4-BE49-F238E27FC236}">
                <a16:creationId xmlns:a16="http://schemas.microsoft.com/office/drawing/2014/main" id="{70360853-A25B-4BDA-BC62-13F25306F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55324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30" name="直接连接符 370808">
            <a:extLst>
              <a:ext uri="{FF2B5EF4-FFF2-40B4-BE49-F238E27FC236}">
                <a16:creationId xmlns:a16="http://schemas.microsoft.com/office/drawing/2014/main" id="{40F980FB-D653-44F8-A06E-84EACDB8F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4656138"/>
            <a:ext cx="2573338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0431" name="矩形 370809">
            <a:extLst>
              <a:ext uri="{FF2B5EF4-FFF2-40B4-BE49-F238E27FC236}">
                <a16:creationId xmlns:a16="http://schemas.microsoft.com/office/drawing/2014/main" id="{2EC531CE-3113-4E20-9756-E2076020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429125"/>
            <a:ext cx="10795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去往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 = 1</a:t>
            </a:r>
          </a:p>
          <a:p>
            <a:pPr algn="ctr" eaLnBrk="0" hangingPunct="0">
              <a:spcBef>
                <a:spcPct val="0"/>
              </a:spcBef>
            </a:pPr>
            <a:r>
              <a:rPr lang="zh-CN" altLang="en-US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来自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 = 0</a:t>
            </a:r>
          </a:p>
        </p:txBody>
      </p:sp>
      <p:sp>
        <p:nvSpPr>
          <p:cNvPr id="100432" name="直接连接符 370810">
            <a:extLst>
              <a:ext uri="{FF2B5EF4-FFF2-40B4-BE49-F238E27FC236}">
                <a16:creationId xmlns:a16="http://schemas.microsoft.com/office/drawing/2014/main" id="{F6DBEBEB-FDE8-4559-A3AD-95304AE7E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4791075"/>
            <a:ext cx="136683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0433" name="直接连接符 370811">
            <a:extLst>
              <a:ext uri="{FF2B5EF4-FFF2-40B4-BE49-F238E27FC236}">
                <a16:creationId xmlns:a16="http://schemas.microsoft.com/office/drawing/2014/main" id="{93C2FA29-33C5-4679-BFCD-63B99BFD5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933950"/>
            <a:ext cx="21605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0434" name="矩形 370812">
            <a:extLst>
              <a:ext uri="{FF2B5EF4-FFF2-40B4-BE49-F238E27FC236}">
                <a16:creationId xmlns:a16="http://schemas.microsoft.com/office/drawing/2014/main" id="{CB7A313F-FE85-4FCD-8FA0-F3EECE7AD45C}"/>
              </a:ext>
            </a:extLst>
          </p:cNvPr>
          <p:cNvSpPr>
            <a:spLocks noChangeArrowheads="1"/>
          </p:cNvSpPr>
          <p:nvPr/>
        </p:nvSpPr>
        <p:spPr bwMode="auto">
          <a:xfrm rot="1192993">
            <a:off x="5868988" y="5078413"/>
            <a:ext cx="10795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去往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 = 0</a:t>
            </a:r>
          </a:p>
          <a:p>
            <a:pPr algn="ctr" eaLnBrk="0" hangingPunct="0">
              <a:spcBef>
                <a:spcPct val="0"/>
              </a:spcBef>
            </a:pPr>
            <a:r>
              <a:rPr lang="zh-CN" altLang="en-US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来自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 = 1</a:t>
            </a:r>
          </a:p>
        </p:txBody>
      </p:sp>
      <p:sp>
        <p:nvSpPr>
          <p:cNvPr id="100435" name="直接连接符 370813">
            <a:extLst>
              <a:ext uri="{FF2B5EF4-FFF2-40B4-BE49-F238E27FC236}">
                <a16:creationId xmlns:a16="http://schemas.microsoft.com/office/drawing/2014/main" id="{785C2DD0-E41C-460E-8A51-3272DF7C1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4862513"/>
            <a:ext cx="1150937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0436" name="图片 370814" descr="D-Link%20DI-713P%20Wireless%20Broadband%20router">
            <a:extLst>
              <a:ext uri="{FF2B5EF4-FFF2-40B4-BE49-F238E27FC236}">
                <a16:creationId xmlns:a16="http://schemas.microsoft.com/office/drawing/2014/main" id="{4914B02F-7A36-46FD-A7FF-A747D1BC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791075"/>
            <a:ext cx="7493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0437" name="对象 370815">
            <a:extLst>
              <a:ext uri="{FF2B5EF4-FFF2-40B4-BE49-F238E27FC236}">
                <a16:creationId xmlns:a16="http://schemas.microsoft.com/office/drawing/2014/main" id="{8D286BD3-6097-4C18-B9EF-B0E4A57AC4E5}"/>
              </a:ext>
            </a:extLst>
          </p:cNvPr>
          <p:cNvGraphicFramePr>
            <a:graphicFrameLocks/>
          </p:cNvGraphicFramePr>
          <p:nvPr/>
        </p:nvGraphicFramePr>
        <p:xfrm>
          <a:off x="2486025" y="5367338"/>
          <a:ext cx="18002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" r:id="rId5" imgW="1687385" imgH="965009" progId="Visio.Drawing.6">
                  <p:embed/>
                </p:oleObj>
              </mc:Choice>
              <mc:Fallback>
                <p:oleObj r:id="rId5" imgW="1687385" imgH="965009" progId="Visio.Drawing.6">
                  <p:embed/>
                  <p:pic>
                    <p:nvPicPr>
                      <p:cNvPr id="0" name="对象 3708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367338"/>
                        <a:ext cx="180022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38" name="文本框 370816">
            <a:extLst>
              <a:ext uri="{FF2B5EF4-FFF2-40B4-BE49-F238E27FC236}">
                <a16:creationId xmlns:a16="http://schemas.microsoft.com/office/drawing/2014/main" id="{45279C38-F6CB-447F-A5EB-B02DE1A79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58323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因特网</a:t>
            </a:r>
          </a:p>
        </p:txBody>
      </p:sp>
      <p:pic>
        <p:nvPicPr>
          <p:cNvPr id="100439" name="图片 370817">
            <a:extLst>
              <a:ext uri="{FF2B5EF4-FFF2-40B4-BE49-F238E27FC236}">
                <a16:creationId xmlns:a16="http://schemas.microsoft.com/office/drawing/2014/main" id="{F4B88BB6-A862-46C7-BE88-44BA502E8286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718050"/>
            <a:ext cx="600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440" name="文本框 370818">
            <a:extLst>
              <a:ext uri="{FF2B5EF4-FFF2-40B4-BE49-F238E27FC236}">
                <a16:creationId xmlns:a16="http://schemas.microsoft.com/office/drawing/2014/main" id="{FE00B984-AF8D-4E9A-BEA1-2903E8BC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2912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41" name="椭圆 370819">
            <a:extLst>
              <a:ext uri="{FF2B5EF4-FFF2-40B4-BE49-F238E27FC236}">
                <a16:creationId xmlns:a16="http://schemas.microsoft.com/office/drawing/2014/main" id="{ED1D495B-2929-4FDD-A1D4-064E63CA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73588"/>
            <a:ext cx="2233613" cy="15128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0442" name="文本框 370820">
            <a:extLst>
              <a:ext uri="{FF2B5EF4-FFF2-40B4-BE49-F238E27FC236}">
                <a16:creationId xmlns:a16="http://schemas.microsoft.com/office/drawing/2014/main" id="{55E10BAA-6AEC-4CA4-A9FF-F1A994DD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89488"/>
            <a:ext cx="666750" cy="300037"/>
          </a:xfrm>
          <a:prstGeom prst="rect">
            <a:avLst/>
          </a:prstGeom>
          <a:solidFill>
            <a:srgbClr val="F8F8F8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BSS</a:t>
            </a:r>
            <a:r>
              <a:rPr lang="en-US" altLang="zh-CN" sz="1600" baseline="-250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0443" name="文本框 370821">
            <a:extLst>
              <a:ext uri="{FF2B5EF4-FFF2-40B4-BE49-F238E27FC236}">
                <a16:creationId xmlns:a16="http://schemas.microsoft.com/office/drawing/2014/main" id="{A409EA0B-C117-4B70-9E86-82DBDB17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71646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</a:t>
            </a:r>
            <a:r>
              <a:rPr lang="en-US" altLang="zh-CN" sz="1600" baseline="-250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100444" name="组合 370822">
            <a:extLst>
              <a:ext uri="{FF2B5EF4-FFF2-40B4-BE49-F238E27FC236}">
                <a16:creationId xmlns:a16="http://schemas.microsoft.com/office/drawing/2014/main" id="{775517C3-ECB3-4FF1-B205-9D284646F55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365750"/>
            <a:ext cx="671512" cy="495300"/>
            <a:chOff x="762" y="2391"/>
            <a:chExt cx="423" cy="312"/>
          </a:xfrm>
        </p:grpSpPr>
        <p:grpSp>
          <p:nvGrpSpPr>
            <p:cNvPr id="100445" name="组合 370823">
              <a:extLst>
                <a:ext uri="{FF2B5EF4-FFF2-40B4-BE49-F238E27FC236}">
                  <a16:creationId xmlns:a16="http://schemas.microsoft.com/office/drawing/2014/main" id="{2FB6B80C-0610-416A-9926-766E723F2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00446" name="直接连接符 370824">
                <a:extLst>
                  <a:ext uri="{FF2B5EF4-FFF2-40B4-BE49-F238E27FC236}">
                    <a16:creationId xmlns:a16="http://schemas.microsoft.com/office/drawing/2014/main" id="{5345455E-278F-4576-8452-F253BDA90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00447" name="图片 370825" descr="laptop copy">
                <a:extLst>
                  <a:ext uri="{FF2B5EF4-FFF2-40B4-BE49-F238E27FC236}">
                    <a16:creationId xmlns:a16="http://schemas.microsoft.com/office/drawing/2014/main" id="{0E250EF8-A058-464F-9047-AE643191C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0448" name="组合 370826">
              <a:extLst>
                <a:ext uri="{FF2B5EF4-FFF2-40B4-BE49-F238E27FC236}">
                  <a16:creationId xmlns:a16="http://schemas.microsoft.com/office/drawing/2014/main" id="{82671CAA-94D9-4186-B3E7-6B58BD97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100449" name="新月形 370827">
                <a:extLst>
                  <a:ext uri="{FF2B5EF4-FFF2-40B4-BE49-F238E27FC236}">
                    <a16:creationId xmlns:a16="http://schemas.microsoft.com/office/drawing/2014/main" id="{FEBD7871-4251-4FF6-B0AE-3207863C6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50" name="新月形 370828">
                <a:extLst>
                  <a:ext uri="{FF2B5EF4-FFF2-40B4-BE49-F238E27FC236}">
                    <a16:creationId xmlns:a16="http://schemas.microsoft.com/office/drawing/2014/main" id="{0BE85217-8CAF-4CAE-BE71-330F32BF5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51" name="新月形 370829">
                <a:extLst>
                  <a:ext uri="{FF2B5EF4-FFF2-40B4-BE49-F238E27FC236}">
                    <a16:creationId xmlns:a16="http://schemas.microsoft.com/office/drawing/2014/main" id="{9C4D8C11-4BC6-4C69-B3EC-E69904D82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52" name="新月形 370830">
                <a:extLst>
                  <a:ext uri="{FF2B5EF4-FFF2-40B4-BE49-F238E27FC236}">
                    <a16:creationId xmlns:a16="http://schemas.microsoft.com/office/drawing/2014/main" id="{F4C08A55-8321-443E-A28E-83CEA9649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53" name="新月形 370831">
                <a:extLst>
                  <a:ext uri="{FF2B5EF4-FFF2-40B4-BE49-F238E27FC236}">
                    <a16:creationId xmlns:a16="http://schemas.microsoft.com/office/drawing/2014/main" id="{12A49C11-3B1D-4492-BE46-910362A3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54" name="新月形 370832">
                <a:extLst>
                  <a:ext uri="{FF2B5EF4-FFF2-40B4-BE49-F238E27FC236}">
                    <a16:creationId xmlns:a16="http://schemas.microsoft.com/office/drawing/2014/main" id="{91659BA2-0873-4864-981D-72AFDD343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0455" name="文本框 370833">
            <a:extLst>
              <a:ext uri="{FF2B5EF4-FFF2-40B4-BE49-F238E27FC236}">
                <a16:creationId xmlns:a16="http://schemas.microsoft.com/office/drawing/2014/main" id="{EEDCC970-DEF4-47AA-93B5-25B36B9A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371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56" name="文本框 370834">
            <a:extLst>
              <a:ext uri="{FF2B5EF4-FFF2-40B4-BE49-F238E27FC236}">
                <a16:creationId xmlns:a16="http://schemas.microsoft.com/office/drawing/2014/main" id="{3488632D-E54D-4ABB-88E7-0DCF408E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49323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57" name="文本框 370835">
            <a:extLst>
              <a:ext uri="{FF2B5EF4-FFF2-40B4-BE49-F238E27FC236}">
                <a16:creationId xmlns:a16="http://schemas.microsoft.com/office/drawing/2014/main" id="{A279CD9D-862F-4805-8996-54538358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5005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58" name="文本框 370836">
            <a:extLst>
              <a:ext uri="{FF2B5EF4-FFF2-40B4-BE49-F238E27FC236}">
                <a16:creationId xmlns:a16="http://schemas.microsoft.com/office/drawing/2014/main" id="{3AAD26AE-5C2A-4503-9916-FCC00D4E5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5958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en-US" altLang="zh-CN" sz="1600" baseline="-2500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0459" name="文本框 370837">
            <a:extLst>
              <a:ext uri="{FF2B5EF4-FFF2-40B4-BE49-F238E27FC236}">
                <a16:creationId xmlns:a16="http://schemas.microsoft.com/office/drawing/2014/main" id="{C094892F-D145-4DD9-85C9-0BE3F178F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37288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站点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发送数据帧。数据帧必须经过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 </a:t>
            </a:r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转发</a:t>
            </a: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>
            <a:extLst>
              <a:ext uri="{FF2B5EF4-FFF2-40B4-BE49-F238E27FC236}">
                <a16:creationId xmlns:a16="http://schemas.microsoft.com/office/drawing/2014/main" id="{9FDBC40F-2572-431C-AFE6-F4769C0F84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8688" y="4500563"/>
            <a:ext cx="1619250" cy="1619250"/>
          </a:xfrm>
          <a:prstGeom prst="ellipse">
            <a:avLst/>
          </a:prstGeom>
          <a:solidFill>
            <a:srgbClr val="F6F89E"/>
          </a:solidFill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04636AA-B227-4D30-B2D7-0DF63DE69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00" y="4524375"/>
            <a:ext cx="1619250" cy="1619250"/>
          </a:xfrm>
          <a:prstGeom prst="ellipse">
            <a:avLst/>
          </a:prstGeom>
          <a:solidFill>
            <a:srgbClr val="F6F89E"/>
          </a:solidFill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FD668C-9A49-4B98-A42D-6C0353E63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8875" y="4524375"/>
            <a:ext cx="1619250" cy="1619250"/>
          </a:xfrm>
          <a:prstGeom prst="ellipse">
            <a:avLst/>
          </a:prstGeom>
          <a:solidFill>
            <a:srgbClr val="F6F89E"/>
          </a:solidFill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8EA85814-13C0-417E-B971-E0C190FE1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Why We Need CSMA/CA?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467252C-637A-4962-A02E-BAAE616B0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714500"/>
            <a:ext cx="8839200" cy="349726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Arial" charset="0"/>
              </a:rPr>
              <a:t>Collisions can occur in WLAN, but the stations can only know the transmission nearby, so CSMA/CD is not a good choice.</a:t>
            </a:r>
          </a:p>
          <a:p>
            <a:pPr lvl="1" indent="-436880" eaLnBrk="1" hangingPunct="1"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006600"/>
                </a:solidFill>
                <a:latin typeface="Arial" charset="0"/>
              </a:rPr>
              <a:t>Hidden Station Problem</a:t>
            </a:r>
          </a:p>
          <a:p>
            <a:pPr lvl="2" indent="-395605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Arial" charset="0"/>
              </a:rPr>
              <a:t>When A is transmitting data to B, C can’t detect the transmission between A and B,  so perhaps C will decide to transmit data to B and result in a collision at B. </a:t>
            </a:r>
          </a:p>
          <a:p>
            <a:pPr lvl="1" indent="-436880" eaLnBrk="1" hangingPunct="1"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Exposed Station Problem</a:t>
            </a:r>
          </a:p>
          <a:p>
            <a:pPr lvl="2" indent="-395605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Arial" charset="0"/>
              </a:rPr>
              <a:t>When B is transmitting data to A, C can detect the transmission, so C will not transmit data to D.  But that is a mistake.</a:t>
            </a:r>
          </a:p>
        </p:txBody>
      </p:sp>
      <p:sp>
        <p:nvSpPr>
          <p:cNvPr id="5" name="爆炸形 2 4">
            <a:extLst>
              <a:ext uri="{FF2B5EF4-FFF2-40B4-BE49-F238E27FC236}">
                <a16:creationId xmlns:a16="http://schemas.microsoft.com/office/drawing/2014/main" id="{28981F9C-11CA-48E0-B3F3-2E8B3921146F}"/>
              </a:ext>
            </a:extLst>
          </p:cNvPr>
          <p:cNvSpPr/>
          <p:nvPr/>
        </p:nvSpPr>
        <p:spPr bwMode="auto">
          <a:xfrm>
            <a:off x="1285852" y="4714883"/>
            <a:ext cx="928694" cy="1175980"/>
          </a:xfrm>
          <a:prstGeom prst="irregularSeal2">
            <a:avLst/>
          </a:prstGeom>
          <a:solidFill>
            <a:srgbClr val="006600"/>
          </a:solidFill>
          <a:ln>
            <a:noFill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F20C8-37DC-40C8-8750-F0972E7C0210}"/>
              </a:ext>
            </a:extLst>
          </p:cNvPr>
          <p:cNvSpPr/>
          <p:nvPr/>
        </p:nvSpPr>
        <p:spPr bwMode="auto">
          <a:xfrm>
            <a:off x="2214546" y="5072073"/>
            <a:ext cx="500066" cy="523220"/>
          </a:xfrm>
          <a:prstGeom prst="rect">
            <a:avLst/>
          </a:prstGeom>
          <a:solidFill>
            <a:srgbClr val="006600"/>
          </a:solidFill>
          <a:ln>
            <a:noFill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CD286C-34AB-49A2-A900-BE3842BF9B6B}"/>
              </a:ext>
            </a:extLst>
          </p:cNvPr>
          <p:cNvSpPr/>
          <p:nvPr/>
        </p:nvSpPr>
        <p:spPr bwMode="auto">
          <a:xfrm>
            <a:off x="3000364" y="5072073"/>
            <a:ext cx="500066" cy="523220"/>
          </a:xfrm>
          <a:prstGeom prst="rect">
            <a:avLst/>
          </a:prstGeom>
          <a:solidFill>
            <a:srgbClr val="006600"/>
          </a:solidFill>
          <a:ln>
            <a:noFill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964D9-D226-42AE-A0E3-6E0F4043442D}"/>
              </a:ext>
            </a:extLst>
          </p:cNvPr>
          <p:cNvSpPr/>
          <p:nvPr/>
        </p:nvSpPr>
        <p:spPr bwMode="auto">
          <a:xfrm>
            <a:off x="3786181" y="5072073"/>
            <a:ext cx="500066" cy="523220"/>
          </a:xfrm>
          <a:prstGeom prst="rect">
            <a:avLst/>
          </a:prstGeom>
          <a:solidFill>
            <a:srgbClr val="006600"/>
          </a:solidFill>
          <a:ln>
            <a:noFill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D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爆炸形 2 12">
            <a:extLst>
              <a:ext uri="{FF2B5EF4-FFF2-40B4-BE49-F238E27FC236}">
                <a16:creationId xmlns:a16="http://schemas.microsoft.com/office/drawing/2014/main" id="{7FB2AD0C-1446-47FC-87B6-DCC03208B41A}"/>
              </a:ext>
            </a:extLst>
          </p:cNvPr>
          <p:cNvSpPr/>
          <p:nvPr/>
        </p:nvSpPr>
        <p:spPr bwMode="auto">
          <a:xfrm>
            <a:off x="6000750" y="4714875"/>
            <a:ext cx="1071563" cy="1176338"/>
          </a:xfrm>
          <a:prstGeom prst="irregularSeal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/>
              <a:t>B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0E94DC-C549-4EFF-A2F1-67B4EDB94D43}"/>
              </a:ext>
            </a:extLst>
          </p:cNvPr>
          <p:cNvSpPr/>
          <p:nvPr/>
        </p:nvSpPr>
        <p:spPr bwMode="auto">
          <a:xfrm>
            <a:off x="5500688" y="5072063"/>
            <a:ext cx="500062" cy="5238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/>
              <a:t>A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DB7D6F-4855-4D80-ADBE-806453504D90}"/>
              </a:ext>
            </a:extLst>
          </p:cNvPr>
          <p:cNvSpPr/>
          <p:nvPr/>
        </p:nvSpPr>
        <p:spPr bwMode="auto">
          <a:xfrm>
            <a:off x="7143750" y="5072063"/>
            <a:ext cx="500063" cy="5238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/>
              <a:t>C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AACDA1-72B4-475D-AD97-561F4655AE3A}"/>
              </a:ext>
            </a:extLst>
          </p:cNvPr>
          <p:cNvSpPr/>
          <p:nvPr/>
        </p:nvSpPr>
        <p:spPr bwMode="auto">
          <a:xfrm>
            <a:off x="7858125" y="5072063"/>
            <a:ext cx="500063" cy="5238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en-US" altLang="zh-CN" sz="2800" dirty="0"/>
              <a:t>D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" name="手杖形箭头 19">
            <a:extLst>
              <a:ext uri="{FF2B5EF4-FFF2-40B4-BE49-F238E27FC236}">
                <a16:creationId xmlns:a16="http://schemas.microsoft.com/office/drawing/2014/main" id="{DD9E157C-4C0A-4597-A405-D31C3F70C429}"/>
              </a:ext>
            </a:extLst>
          </p:cNvPr>
          <p:cNvSpPr/>
          <p:nvPr/>
        </p:nvSpPr>
        <p:spPr bwMode="auto">
          <a:xfrm>
            <a:off x="7429500" y="4714875"/>
            <a:ext cx="642938" cy="28575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C709AD7D-812E-41B9-87AE-85CCC0A460CA}"/>
              </a:ext>
            </a:extLst>
          </p:cNvPr>
          <p:cNvSpPr/>
          <p:nvPr/>
        </p:nvSpPr>
        <p:spPr bwMode="auto">
          <a:xfrm>
            <a:off x="7572375" y="4429125"/>
            <a:ext cx="357188" cy="627063"/>
          </a:xfrm>
          <a:prstGeom prst="mathMultiply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" name="手杖形箭头 21">
            <a:extLst>
              <a:ext uri="{FF2B5EF4-FFF2-40B4-BE49-F238E27FC236}">
                <a16:creationId xmlns:a16="http://schemas.microsoft.com/office/drawing/2014/main" id="{CE6FAA58-D6B0-4A7A-B4FA-1644B99FF005}"/>
              </a:ext>
            </a:extLst>
          </p:cNvPr>
          <p:cNvSpPr/>
          <p:nvPr/>
        </p:nvSpPr>
        <p:spPr bwMode="auto">
          <a:xfrm flipH="1">
            <a:off x="2500313" y="4714875"/>
            <a:ext cx="785812" cy="36988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" name="闪电形 22">
            <a:extLst>
              <a:ext uri="{FF2B5EF4-FFF2-40B4-BE49-F238E27FC236}">
                <a16:creationId xmlns:a16="http://schemas.microsoft.com/office/drawing/2014/main" id="{7964DC96-AA36-4512-B920-F6D776136BB7}"/>
              </a:ext>
            </a:extLst>
          </p:cNvPr>
          <p:cNvSpPr>
            <a:spLocks noChangeAspect="1"/>
          </p:cNvSpPr>
          <p:nvPr/>
        </p:nvSpPr>
        <p:spPr bwMode="auto">
          <a:xfrm>
            <a:off x="2286000" y="4857750"/>
            <a:ext cx="434975" cy="331788"/>
          </a:xfrm>
          <a:prstGeom prst="lightningBolt">
            <a:avLst/>
          </a:prstGeom>
          <a:gradFill>
            <a:gsLst>
              <a:gs pos="0">
                <a:srgbClr val="FFC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1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CDA602C3-4084-4D37-BC09-398036C0A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</a:rPr>
              <a:t>Multiple Accessing Mechanism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DDF86D03-CB3A-464D-AD3F-3E4010E99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421687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Ethernet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Signals is transmitted to all stations on the cable.</a:t>
            </a:r>
            <a:r>
              <a:rPr lang="zh-CN" altLang="en-US" sz="24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The sending station detects the collisions.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At a time, only an effective frame can be transmitted on the channel.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WLAN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Signals is transmitted to stations near to the sending station on the cable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The MAC</a:t>
            </a: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protocol must try it best to ensure only a sending station near to the receiving station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The receiving station detects the collisions.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At a time, multiple effective frames can be transmitted on the channel.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95F5AE9-21F8-4E87-8AE2-E485E2C5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785938"/>
            <a:ext cx="8429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Three services provided to the network layer (by LLC)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Connectionless service with no acknowledgement, used on: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Reliable links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upper layers to ensure the data correctness)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Real-time tasks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Most of LANs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Connectionless service with acknowledgements: unreliable link, such as the wireless network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service with acknowledgements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FA1888ED-F361-4918-AAE0-A121E3E799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Services provided by Layer 2</a:t>
            </a:r>
          </a:p>
        </p:txBody>
      </p:sp>
    </p:spTree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0BA8E813-98BE-4022-AB21-77FA46C78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CSMA/CA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90B17234-E389-466D-80BC-BECB62F27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821737" cy="4114800"/>
          </a:xfrm>
        </p:spPr>
        <p:txBody>
          <a:bodyPr/>
          <a:lstStyle/>
          <a:p>
            <a:pPr eaLnBrk="1" hangingPunct="1"/>
            <a:r>
              <a:rPr lang="en-US" altLang="zh-CN" sz="2000"/>
              <a:t>CSMA/CA（Carrier Sense Multiple Access with Collision Avoidance）</a:t>
            </a:r>
          </a:p>
          <a:p>
            <a:pPr lvl="1" eaLnBrk="1" hangingPunct="1"/>
            <a:r>
              <a:rPr lang="zh-CN" altLang="en-US" sz="2000"/>
              <a:t>发送站点在发送数据前，以控制短帧刺激接收站点发送应答短帧，使接收站点周围的站点监听到该帧，从而在一定时间内避免数据发送</a:t>
            </a:r>
          </a:p>
          <a:p>
            <a:pPr lvl="1" eaLnBrk="1" hangingPunct="1"/>
            <a:r>
              <a:rPr lang="zh-CN" altLang="en-US" sz="2000"/>
              <a:t>基本过程</a:t>
            </a:r>
          </a:p>
          <a:p>
            <a:pPr lvl="2" eaLnBrk="1" hangingPunct="1"/>
            <a:r>
              <a:rPr lang="en-US" altLang="zh-CN" sz="2000"/>
              <a:t>A</a:t>
            </a:r>
            <a:r>
              <a:rPr lang="zh-CN" altLang="en-US" sz="2000"/>
              <a:t>向</a:t>
            </a:r>
            <a:r>
              <a:rPr lang="en-US" altLang="zh-CN" sz="2000"/>
              <a:t>B</a:t>
            </a:r>
            <a:r>
              <a:rPr lang="zh-CN" altLang="en-US" sz="2000"/>
              <a:t>发送</a:t>
            </a:r>
            <a:r>
              <a:rPr lang="en-US" altLang="zh-CN" sz="2000"/>
              <a:t>RTS（Request To Send）</a:t>
            </a:r>
            <a:r>
              <a:rPr lang="zh-CN" altLang="en-US" sz="2000"/>
              <a:t>帧，</a:t>
            </a:r>
            <a:r>
              <a:rPr lang="en-US" altLang="zh-CN" sz="2000"/>
              <a:t>A</a:t>
            </a:r>
            <a:r>
              <a:rPr lang="zh-CN" altLang="en-US" sz="2000"/>
              <a:t>周围的站点在一定时间内不发送数据，以保证</a:t>
            </a:r>
            <a:r>
              <a:rPr lang="en-US" altLang="zh-CN" sz="2000"/>
              <a:t>CTS</a:t>
            </a:r>
            <a:r>
              <a:rPr lang="zh-CN" altLang="en-US" sz="2000"/>
              <a:t>帧返回给</a:t>
            </a:r>
            <a:r>
              <a:rPr lang="en-US" altLang="zh-CN" sz="2000"/>
              <a:t>A；</a:t>
            </a:r>
          </a:p>
          <a:p>
            <a:pPr lvl="2" eaLnBrk="1" hangingPunct="1"/>
            <a:r>
              <a:rPr lang="en-US" altLang="zh-CN" sz="2000"/>
              <a:t>B</a:t>
            </a:r>
            <a:r>
              <a:rPr lang="zh-CN" altLang="en-US" sz="2000"/>
              <a:t>向</a:t>
            </a:r>
            <a:r>
              <a:rPr lang="en-US" altLang="zh-CN" sz="2000"/>
              <a:t>A</a:t>
            </a:r>
            <a:r>
              <a:rPr lang="zh-CN" altLang="en-US" sz="2000"/>
              <a:t>回答</a:t>
            </a:r>
            <a:r>
              <a:rPr lang="en-US" altLang="zh-CN" sz="2000"/>
              <a:t>CTS（Clear To Send）</a:t>
            </a:r>
            <a:r>
              <a:rPr lang="zh-CN" altLang="en-US" sz="2000"/>
              <a:t>帧，</a:t>
            </a:r>
            <a:r>
              <a:rPr lang="en-US" altLang="zh-CN" sz="2000"/>
              <a:t>B</a:t>
            </a:r>
            <a:r>
              <a:rPr lang="zh-CN" altLang="en-US" sz="2000"/>
              <a:t>周围的站点在一定时间内不发送数据，以保证</a:t>
            </a:r>
            <a:r>
              <a:rPr lang="en-US" altLang="zh-CN" sz="2000"/>
              <a:t>A</a:t>
            </a:r>
            <a:r>
              <a:rPr lang="zh-CN" altLang="en-US" sz="2000"/>
              <a:t>发送完数据；</a:t>
            </a:r>
          </a:p>
          <a:p>
            <a:pPr lvl="2" eaLnBrk="1" hangingPunct="1"/>
            <a:r>
              <a:rPr lang="en-US" altLang="zh-CN" sz="2000"/>
              <a:t>A</a:t>
            </a:r>
            <a:r>
              <a:rPr lang="zh-CN" altLang="en-US" sz="2000"/>
              <a:t>开始发送</a:t>
            </a:r>
          </a:p>
          <a:p>
            <a:pPr lvl="2" eaLnBrk="1" hangingPunct="1"/>
            <a:r>
              <a:rPr lang="zh-CN" altLang="en-US" sz="2000"/>
              <a:t>若控制帧</a:t>
            </a:r>
            <a:r>
              <a:rPr lang="en-US" altLang="zh-CN" sz="2000"/>
              <a:t>RTS</a:t>
            </a:r>
            <a:r>
              <a:rPr lang="zh-CN" altLang="en-US" sz="2000"/>
              <a:t>或</a:t>
            </a:r>
            <a:r>
              <a:rPr lang="en-US" altLang="zh-CN" sz="2000"/>
              <a:t>CTS</a:t>
            </a:r>
            <a:r>
              <a:rPr lang="zh-CN" altLang="en-US" sz="2000"/>
              <a:t>发生冲突，采用二进制指数后退算法等待随机时间，再重新开始。</a:t>
            </a:r>
          </a:p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448BBE9-17C2-436A-B36A-B8CD12E36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82375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2">
            <a:extLst>
              <a:ext uri="{FF2B5EF4-FFF2-40B4-BE49-F238E27FC236}">
                <a16:creationId xmlns:a16="http://schemas.microsoft.com/office/drawing/2014/main" id="{B1F19D5B-8F38-4AFC-8947-8754A0FC3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CSMA/CA</a:t>
            </a:r>
          </a:p>
        </p:txBody>
      </p:sp>
      <p:pic>
        <p:nvPicPr>
          <p:cNvPr id="192515" name="Picture 3">
            <a:extLst>
              <a:ext uri="{FF2B5EF4-FFF2-40B4-BE49-F238E27FC236}">
                <a16:creationId xmlns:a16="http://schemas.microsoft.com/office/drawing/2014/main" id="{1946F9DB-86DD-4A6D-A76A-0F848F40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89138"/>
            <a:ext cx="802640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DCEFFC45-EB66-4D73-A705-EA2CAD469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01000" cy="760413"/>
          </a:xfrm>
        </p:spPr>
        <p:txBody>
          <a:bodyPr/>
          <a:lstStyle/>
          <a:p>
            <a:pPr eaLnBrk="1" hangingPunct="1"/>
            <a:r>
              <a:rPr lang="en-US" altLang="zh-CN"/>
              <a:t>CSMA/CA</a:t>
            </a:r>
          </a:p>
        </p:txBody>
      </p:sp>
      <p:sp>
        <p:nvSpPr>
          <p:cNvPr id="109570" name="文本框 363613">
            <a:extLst>
              <a:ext uri="{FF2B5EF4-FFF2-40B4-BE49-F238E27FC236}">
                <a16:creationId xmlns:a16="http://schemas.microsoft.com/office/drawing/2014/main" id="{8C6B4944-547F-450B-8AC8-DF05D542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5942013"/>
            <a:ext cx="441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图例                           冻结剩余的退避时间</a:t>
            </a:r>
          </a:p>
        </p:txBody>
      </p:sp>
      <p:sp>
        <p:nvSpPr>
          <p:cNvPr id="109571" name="直接连接符 363526">
            <a:extLst>
              <a:ext uri="{FF2B5EF4-FFF2-40B4-BE49-F238E27FC236}">
                <a16:creationId xmlns:a16="http://schemas.microsoft.com/office/drawing/2014/main" id="{6CF96FF6-AE7B-4DD0-A032-45D61DAA0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2" name="矩形 363527">
            <a:extLst>
              <a:ext uri="{FF2B5EF4-FFF2-40B4-BE49-F238E27FC236}">
                <a16:creationId xmlns:a16="http://schemas.microsoft.com/office/drawing/2014/main" id="{3EB3E12B-2B87-43F1-8E6B-5CCB5DE4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281363"/>
            <a:ext cx="1425575" cy="3873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3" name="直接连接符 363528">
            <a:extLst>
              <a:ext uri="{FF2B5EF4-FFF2-40B4-BE49-F238E27FC236}">
                <a16:creationId xmlns:a16="http://schemas.microsoft.com/office/drawing/2014/main" id="{9F1EA4EB-C28F-4364-A612-429392922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4" name="直接连接符 363529">
            <a:extLst>
              <a:ext uri="{FF2B5EF4-FFF2-40B4-BE49-F238E27FC236}">
                <a16:creationId xmlns:a16="http://schemas.microsoft.com/office/drawing/2014/main" id="{16B10EB6-D2AC-43A0-B15B-D2FF434BA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5" name="矩形 363530">
            <a:extLst>
              <a:ext uri="{FF2B5EF4-FFF2-40B4-BE49-F238E27FC236}">
                <a16:creationId xmlns:a16="http://schemas.microsoft.com/office/drawing/2014/main" id="{1A09D854-144A-4258-BA3E-7FE0E9E1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054475"/>
            <a:ext cx="1276350" cy="387350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6" name="矩形 363531">
            <a:extLst>
              <a:ext uri="{FF2B5EF4-FFF2-40B4-BE49-F238E27FC236}">
                <a16:creationId xmlns:a16="http://schemas.microsoft.com/office/drawing/2014/main" id="{4D997F62-637F-449E-B532-CD83DE0D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4827588"/>
            <a:ext cx="1427163" cy="385762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7" name="直接连接符 363532">
            <a:extLst>
              <a:ext uri="{FF2B5EF4-FFF2-40B4-BE49-F238E27FC236}">
                <a16:creationId xmlns:a16="http://schemas.microsoft.com/office/drawing/2014/main" id="{4E3D5488-DF00-41FE-AFAA-EDC499081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8" name="直接连接符 363533">
            <a:extLst>
              <a:ext uri="{FF2B5EF4-FFF2-40B4-BE49-F238E27FC236}">
                <a16:creationId xmlns:a16="http://schemas.microsoft.com/office/drawing/2014/main" id="{0EEBA385-1A83-47A6-909A-6EF6489E1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9" name="直接连接符 363534">
            <a:extLst>
              <a:ext uri="{FF2B5EF4-FFF2-40B4-BE49-F238E27FC236}">
                <a16:creationId xmlns:a16="http://schemas.microsoft.com/office/drawing/2014/main" id="{96066F49-8FC4-4C26-857B-58E24E2C3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80" name="直接连接符 363535">
            <a:extLst>
              <a:ext uri="{FF2B5EF4-FFF2-40B4-BE49-F238E27FC236}">
                <a16:creationId xmlns:a16="http://schemas.microsoft.com/office/drawing/2014/main" id="{17028909-F371-4BD3-8506-CE667C7BE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3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81" name="矩形 363536">
            <a:extLst>
              <a:ext uri="{FF2B5EF4-FFF2-40B4-BE49-F238E27FC236}">
                <a16:creationId xmlns:a16="http://schemas.microsoft.com/office/drawing/2014/main" id="{15E64BE6-C109-470F-A9E1-6982464C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1738313"/>
            <a:ext cx="1101725" cy="3857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82" name="直接连接符 363537">
            <a:extLst>
              <a:ext uri="{FF2B5EF4-FFF2-40B4-BE49-F238E27FC236}">
                <a16:creationId xmlns:a16="http://schemas.microsoft.com/office/drawing/2014/main" id="{CC63FB17-3A55-479F-A2D4-A27210115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" y="1738313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83" name="文本框 363539">
            <a:extLst>
              <a:ext uri="{FF2B5EF4-FFF2-40B4-BE49-F238E27FC236}">
                <a16:creationId xmlns:a16="http://schemas.microsoft.com/office/drawing/2014/main" id="{4B816BF7-408D-4D9A-8BA3-4199D025E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711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09584" name="文本框 363540">
            <a:extLst>
              <a:ext uri="{FF2B5EF4-FFF2-40B4-BE49-F238E27FC236}">
                <a16:creationId xmlns:a16="http://schemas.microsoft.com/office/drawing/2014/main" id="{1C6EE539-6440-4F35-B2BD-4BB915A0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47847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09585" name="文本框 363541">
            <a:extLst>
              <a:ext uri="{FF2B5EF4-FFF2-40B4-BE49-F238E27FC236}">
                <a16:creationId xmlns:a16="http://schemas.microsoft.com/office/drawing/2014/main" id="{448B92B3-54A2-4E20-A9CE-186BAA5C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40306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09586" name="文本框 363542">
            <a:extLst>
              <a:ext uri="{FF2B5EF4-FFF2-40B4-BE49-F238E27FC236}">
                <a16:creationId xmlns:a16="http://schemas.microsoft.com/office/drawing/2014/main" id="{7F5DAC08-E5CD-4601-9167-5B8244C74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09587" name="文本框 363543">
            <a:extLst>
              <a:ext uri="{FF2B5EF4-FFF2-40B4-BE49-F238E27FC236}">
                <a16:creationId xmlns:a16="http://schemas.microsoft.com/office/drawing/2014/main" id="{F5B54491-E847-4ADE-B8C8-726C27E88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3254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09588" name="文本框 363544">
            <a:extLst>
              <a:ext uri="{FF2B5EF4-FFF2-40B4-BE49-F238E27FC236}">
                <a16:creationId xmlns:a16="http://schemas.microsoft.com/office/drawing/2014/main" id="{E62E33F3-586A-4FE2-BB9F-A0BC7B0C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1184275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DIFS</a:t>
            </a:r>
          </a:p>
        </p:txBody>
      </p:sp>
      <p:sp>
        <p:nvSpPr>
          <p:cNvPr id="109589" name="文本框 363545">
            <a:extLst>
              <a:ext uri="{FF2B5EF4-FFF2-40B4-BE49-F238E27FC236}">
                <a16:creationId xmlns:a16="http://schemas.microsoft.com/office/drawing/2014/main" id="{95351201-41EA-49FD-90B2-900C1ACF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5" y="1184275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DIFS</a:t>
            </a:r>
          </a:p>
        </p:txBody>
      </p:sp>
      <p:sp>
        <p:nvSpPr>
          <p:cNvPr id="109590" name="文本框 363546">
            <a:extLst>
              <a:ext uri="{FF2B5EF4-FFF2-40B4-BE49-F238E27FC236}">
                <a16:creationId xmlns:a16="http://schemas.microsoft.com/office/drawing/2014/main" id="{E67F6CA2-41DE-4F0F-A9D8-2EA828414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1184275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DIFS</a:t>
            </a:r>
          </a:p>
        </p:txBody>
      </p:sp>
      <p:sp>
        <p:nvSpPr>
          <p:cNvPr id="109591" name="文本框 363547">
            <a:extLst>
              <a:ext uri="{FF2B5EF4-FFF2-40B4-BE49-F238E27FC236}">
                <a16:creationId xmlns:a16="http://schemas.microsoft.com/office/drawing/2014/main" id="{89D84928-84B3-4287-92B1-52D414989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1184275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DIFS</a:t>
            </a:r>
          </a:p>
        </p:txBody>
      </p:sp>
      <p:sp>
        <p:nvSpPr>
          <p:cNvPr id="109592" name="直接连接符 363548">
            <a:extLst>
              <a:ext uri="{FF2B5EF4-FFF2-40B4-BE49-F238E27FC236}">
                <a16:creationId xmlns:a16="http://schemas.microsoft.com/office/drawing/2014/main" id="{B34BF75E-3C0E-434C-8E20-0CC836A7D5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1563" y="2587625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93" name="直接连接符 363549">
            <a:extLst>
              <a:ext uri="{FF2B5EF4-FFF2-40B4-BE49-F238E27FC236}">
                <a16:creationId xmlns:a16="http://schemas.microsoft.com/office/drawing/2014/main" id="{04C0ED9C-C7C6-4DAA-9D8F-15D99C8D0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360738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94" name="直接连接符 363550">
            <a:extLst>
              <a:ext uri="{FF2B5EF4-FFF2-40B4-BE49-F238E27FC236}">
                <a16:creationId xmlns:a16="http://schemas.microsoft.com/office/drawing/2014/main" id="{0E71211F-7EBC-4E3A-A5C3-15E0BF922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6988" y="4132263"/>
            <a:ext cx="0" cy="309562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95" name="直接连接符 363551">
            <a:extLst>
              <a:ext uri="{FF2B5EF4-FFF2-40B4-BE49-F238E27FC236}">
                <a16:creationId xmlns:a16="http://schemas.microsoft.com/office/drawing/2014/main" id="{07C1DA57-F4B0-4546-88A6-3019E8662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4225" y="4905375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96" name="直接连接符 363552">
            <a:extLst>
              <a:ext uri="{FF2B5EF4-FFF2-40B4-BE49-F238E27FC236}">
                <a16:creationId xmlns:a16="http://schemas.microsoft.com/office/drawing/2014/main" id="{8C782660-8466-48CD-92F7-6603EB20B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1968500"/>
            <a:ext cx="13509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97" name="文本框 363553">
            <a:extLst>
              <a:ext uri="{FF2B5EF4-FFF2-40B4-BE49-F238E27FC236}">
                <a16:creationId xmlns:a16="http://schemas.microsoft.com/office/drawing/2014/main" id="{A238DDB9-6F40-4672-A5A0-7C71A3EB4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15557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争用窗口</a:t>
            </a:r>
          </a:p>
        </p:txBody>
      </p:sp>
      <p:sp>
        <p:nvSpPr>
          <p:cNvPr id="109598" name="直接连接符 363554">
            <a:extLst>
              <a:ext uri="{FF2B5EF4-FFF2-40B4-BE49-F238E27FC236}">
                <a16:creationId xmlns:a16="http://schemas.microsoft.com/office/drawing/2014/main" id="{29FDDD40-6885-44A2-922D-619DBBD4B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1814513"/>
            <a:ext cx="0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99" name="直接连接符 363555">
            <a:extLst>
              <a:ext uri="{FF2B5EF4-FFF2-40B4-BE49-F238E27FC236}">
                <a16:creationId xmlns:a16="http://schemas.microsoft.com/office/drawing/2014/main" id="{6F6D63A9-4B6C-4C37-9086-03553E12F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3525" y="3513138"/>
            <a:ext cx="13509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0" name="直接连接符 363556">
            <a:extLst>
              <a:ext uri="{FF2B5EF4-FFF2-40B4-BE49-F238E27FC236}">
                <a16:creationId xmlns:a16="http://schemas.microsoft.com/office/drawing/2014/main" id="{CD076BF9-46AF-4177-A5F7-D8575B70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8" y="3359150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1" name="直接连接符 363559">
            <a:extLst>
              <a:ext uri="{FF2B5EF4-FFF2-40B4-BE49-F238E27FC236}">
                <a16:creationId xmlns:a16="http://schemas.microsoft.com/office/drawing/2014/main" id="{A53557EC-4D52-4061-97B4-2EBFB6A70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138" y="4286250"/>
            <a:ext cx="13509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2" name="直接连接符 363560">
            <a:extLst>
              <a:ext uri="{FF2B5EF4-FFF2-40B4-BE49-F238E27FC236}">
                <a16:creationId xmlns:a16="http://schemas.microsoft.com/office/drawing/2014/main" id="{90474B8B-DAFE-44A7-AEFE-8141F4F2E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4130675"/>
            <a:ext cx="0" cy="3111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3" name="文本框 363561">
            <a:extLst>
              <a:ext uri="{FF2B5EF4-FFF2-40B4-BE49-F238E27FC236}">
                <a16:creationId xmlns:a16="http://schemas.microsoft.com/office/drawing/2014/main" id="{0DD68F81-4038-4889-AABD-90FD35483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31257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争用窗口</a:t>
            </a:r>
          </a:p>
        </p:txBody>
      </p:sp>
      <p:sp>
        <p:nvSpPr>
          <p:cNvPr id="109604" name="文本框 363562">
            <a:extLst>
              <a:ext uri="{FF2B5EF4-FFF2-40B4-BE49-F238E27FC236}">
                <a16:creationId xmlns:a16="http://schemas.microsoft.com/office/drawing/2014/main" id="{1803BF68-EA20-4204-B27A-D857BB35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8735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争用窗口</a:t>
            </a:r>
          </a:p>
        </p:txBody>
      </p:sp>
      <p:sp>
        <p:nvSpPr>
          <p:cNvPr id="109605" name="直接连接符 363564">
            <a:extLst>
              <a:ext uri="{FF2B5EF4-FFF2-40B4-BE49-F238E27FC236}">
                <a16:creationId xmlns:a16="http://schemas.microsoft.com/office/drawing/2014/main" id="{DE31F134-EC23-4925-9C53-93F2492E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3" y="3848100"/>
            <a:ext cx="97631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6" name="矩形 363565">
            <a:extLst>
              <a:ext uri="{FF2B5EF4-FFF2-40B4-BE49-F238E27FC236}">
                <a16:creationId xmlns:a16="http://schemas.microsoft.com/office/drawing/2014/main" id="{BA7D7DB7-6C90-454C-924C-886A073FB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4208463"/>
            <a:ext cx="300038" cy="233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7" name="矩形 363566">
            <a:extLst>
              <a:ext uri="{FF2B5EF4-FFF2-40B4-BE49-F238E27FC236}">
                <a16:creationId xmlns:a16="http://schemas.microsoft.com/office/drawing/2014/main" id="{04E3B289-A503-4381-AC7A-7E790C7B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208463"/>
            <a:ext cx="300038" cy="233362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8" name="直接连接符 363567">
            <a:extLst>
              <a:ext uri="{FF2B5EF4-FFF2-40B4-BE49-F238E27FC236}">
                <a16:creationId xmlns:a16="http://schemas.microsoft.com/office/drawing/2014/main" id="{850C9A88-0BEE-4194-9401-8CCA34AC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4594225"/>
            <a:ext cx="1500187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09" name="矩形 363568">
            <a:extLst>
              <a:ext uri="{FF2B5EF4-FFF2-40B4-BE49-F238E27FC236}">
                <a16:creationId xmlns:a16="http://schemas.microsoft.com/office/drawing/2014/main" id="{6A552E97-31EA-4D8B-99EA-FC5295876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663825"/>
            <a:ext cx="225425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0" name="直接连接符 363569">
            <a:extLst>
              <a:ext uri="{FF2B5EF4-FFF2-40B4-BE49-F238E27FC236}">
                <a16:creationId xmlns:a16="http://schemas.microsoft.com/office/drawing/2014/main" id="{D8207E19-309A-48B6-A047-FFC3489B3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2895600"/>
            <a:ext cx="0" cy="1930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1" name="矩形 363570">
            <a:extLst>
              <a:ext uri="{FF2B5EF4-FFF2-40B4-BE49-F238E27FC236}">
                <a16:creationId xmlns:a16="http://schemas.microsoft.com/office/drawing/2014/main" id="{51D3E149-24BA-48EA-B90E-0C1346AA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2663825"/>
            <a:ext cx="225425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2" name="矩形 363571">
            <a:extLst>
              <a:ext uri="{FF2B5EF4-FFF2-40B4-BE49-F238E27FC236}">
                <a16:creationId xmlns:a16="http://schemas.microsoft.com/office/drawing/2014/main" id="{76CE4D39-7D5F-4FE7-9158-DF19C92C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2663825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3" name="直接连接符 363572">
            <a:extLst>
              <a:ext uri="{FF2B5EF4-FFF2-40B4-BE49-F238E27FC236}">
                <a16:creationId xmlns:a16="http://schemas.microsoft.com/office/drawing/2014/main" id="{2670D9DF-EE31-44E7-8E49-3CCB22AAC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3563" y="2895600"/>
            <a:ext cx="0" cy="208597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4" name="直接连接符 363573">
            <a:extLst>
              <a:ext uri="{FF2B5EF4-FFF2-40B4-BE49-F238E27FC236}">
                <a16:creationId xmlns:a16="http://schemas.microsoft.com/office/drawing/2014/main" id="{D7766791-606E-40F5-91BE-31B18927A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2432050"/>
            <a:ext cx="0" cy="84931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5" name="矩形 363574">
            <a:extLst>
              <a:ext uri="{FF2B5EF4-FFF2-40B4-BE49-F238E27FC236}">
                <a16:creationId xmlns:a16="http://schemas.microsoft.com/office/drawing/2014/main" id="{8742CEE2-C42E-4684-98C1-62AE1A7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3" y="2663825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6" name="矩形 363575">
            <a:extLst>
              <a:ext uri="{FF2B5EF4-FFF2-40B4-BE49-F238E27FC236}">
                <a16:creationId xmlns:a16="http://schemas.microsoft.com/office/drawing/2014/main" id="{D5474930-80E5-43EA-9D59-C836A712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663825"/>
            <a:ext cx="525462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7" name="矩形 363576">
            <a:extLst>
              <a:ext uri="{FF2B5EF4-FFF2-40B4-BE49-F238E27FC236}">
                <a16:creationId xmlns:a16="http://schemas.microsoft.com/office/drawing/2014/main" id="{84DBAD8C-824B-4F54-A274-C9DFAAFE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2663825"/>
            <a:ext cx="823913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8" name="矩形 363577">
            <a:extLst>
              <a:ext uri="{FF2B5EF4-FFF2-40B4-BE49-F238E27FC236}">
                <a16:creationId xmlns:a16="http://schemas.microsoft.com/office/drawing/2014/main" id="{BBECCAB6-5C6D-4E84-85A8-DED8C7FE4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981575"/>
            <a:ext cx="300037" cy="230188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19" name="矩形 363578">
            <a:extLst>
              <a:ext uri="{FF2B5EF4-FFF2-40B4-BE49-F238E27FC236}">
                <a16:creationId xmlns:a16="http://schemas.microsoft.com/office/drawing/2014/main" id="{508CAC9E-1204-4FBE-A2A9-529DF67B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4981575"/>
            <a:ext cx="298450" cy="2301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20" name="直接连接符 363579">
            <a:extLst>
              <a:ext uri="{FF2B5EF4-FFF2-40B4-BE49-F238E27FC236}">
                <a16:creationId xmlns:a16="http://schemas.microsoft.com/office/drawing/2014/main" id="{7044CDA7-7BBF-4BD7-819B-7D631BC1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3049588"/>
            <a:ext cx="22526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21" name="直接连接符 363580">
            <a:extLst>
              <a:ext uri="{FF2B5EF4-FFF2-40B4-BE49-F238E27FC236}">
                <a16:creationId xmlns:a16="http://schemas.microsoft.com/office/drawing/2014/main" id="{44E69C77-5D9A-4B99-AE9A-F6C6930F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5367338"/>
            <a:ext cx="1349375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22" name="文本框 363581">
            <a:extLst>
              <a:ext uri="{FF2B5EF4-FFF2-40B4-BE49-F238E27FC236}">
                <a16:creationId xmlns:a16="http://schemas.microsoft.com/office/drawing/2014/main" id="{79E91BA1-47AC-4C7E-88A1-34B3D8E96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2840038"/>
            <a:ext cx="6413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退避</a:t>
            </a:r>
          </a:p>
        </p:txBody>
      </p:sp>
      <p:sp>
        <p:nvSpPr>
          <p:cNvPr id="109623" name="文本框 363582">
            <a:extLst>
              <a:ext uri="{FF2B5EF4-FFF2-40B4-BE49-F238E27FC236}">
                <a16:creationId xmlns:a16="http://schemas.microsoft.com/office/drawing/2014/main" id="{69C9192B-A1FF-4187-B52E-A334D064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3641725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退避</a:t>
            </a:r>
          </a:p>
        </p:txBody>
      </p:sp>
      <p:sp>
        <p:nvSpPr>
          <p:cNvPr id="109624" name="文本框 363583">
            <a:extLst>
              <a:ext uri="{FF2B5EF4-FFF2-40B4-BE49-F238E27FC236}">
                <a16:creationId xmlns:a16="http://schemas.microsoft.com/office/drawing/2014/main" id="{AE235FBF-BE15-4CB0-A154-DD8F87827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4416425"/>
            <a:ext cx="64135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退避</a:t>
            </a:r>
          </a:p>
        </p:txBody>
      </p:sp>
      <p:sp>
        <p:nvSpPr>
          <p:cNvPr id="109625" name="文本框 363584">
            <a:extLst>
              <a:ext uri="{FF2B5EF4-FFF2-40B4-BE49-F238E27FC236}">
                <a16:creationId xmlns:a16="http://schemas.microsoft.com/office/drawing/2014/main" id="{5E11B64D-20C6-4940-9938-863E2816B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5197475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退避</a:t>
            </a:r>
          </a:p>
        </p:txBody>
      </p:sp>
      <p:sp>
        <p:nvSpPr>
          <p:cNvPr id="109626" name="直接连接符 363588">
            <a:extLst>
              <a:ext uri="{FF2B5EF4-FFF2-40B4-BE49-F238E27FC236}">
                <a16:creationId xmlns:a16="http://schemas.microsoft.com/office/drawing/2014/main" id="{19E66996-477D-4D58-ACA8-4FA60CE64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2895600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27" name="直接连接符 363589">
            <a:extLst>
              <a:ext uri="{FF2B5EF4-FFF2-40B4-BE49-F238E27FC236}">
                <a16:creationId xmlns:a16="http://schemas.microsoft.com/office/drawing/2014/main" id="{B411481A-581A-49D1-9920-26F4442C8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2895600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28" name="直接连接符 363590">
            <a:extLst>
              <a:ext uri="{FF2B5EF4-FFF2-40B4-BE49-F238E27FC236}">
                <a16:creationId xmlns:a16="http://schemas.microsoft.com/office/drawing/2014/main" id="{00B306D4-8623-4992-BCBE-4E21F6363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5211763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29" name="直接连接符 363591">
            <a:extLst>
              <a:ext uri="{FF2B5EF4-FFF2-40B4-BE49-F238E27FC236}">
                <a16:creationId xmlns:a16="http://schemas.microsoft.com/office/drawing/2014/main" id="{D974D959-05A9-4C25-8A5B-0903C9E6F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3" y="3668713"/>
            <a:ext cx="0" cy="309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0" name="直接连接符 363592">
            <a:extLst>
              <a:ext uri="{FF2B5EF4-FFF2-40B4-BE49-F238E27FC236}">
                <a16:creationId xmlns:a16="http://schemas.microsoft.com/office/drawing/2014/main" id="{D59C0709-91DA-4EC7-B3D4-33DA2DF65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4440238"/>
            <a:ext cx="0" cy="309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1" name="直接连接符 363593">
            <a:extLst>
              <a:ext uri="{FF2B5EF4-FFF2-40B4-BE49-F238E27FC236}">
                <a16:creationId xmlns:a16="http://schemas.microsoft.com/office/drawing/2014/main" id="{3A4BA82B-B19F-4F7D-8BD3-3A91325C2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5210175"/>
            <a:ext cx="0" cy="3111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2" name="直接连接符 363594">
            <a:extLst>
              <a:ext uri="{FF2B5EF4-FFF2-40B4-BE49-F238E27FC236}">
                <a16:creationId xmlns:a16="http://schemas.microsoft.com/office/drawing/2014/main" id="{A3DD9AD0-D5A0-4B75-A48E-EAA6BE3F7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3668713"/>
            <a:ext cx="0" cy="307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3" name="直接连接符 363595">
            <a:extLst>
              <a:ext uri="{FF2B5EF4-FFF2-40B4-BE49-F238E27FC236}">
                <a16:creationId xmlns:a16="http://schemas.microsoft.com/office/drawing/2014/main" id="{29CC2C08-FBDF-4728-853C-D36BEF7F9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4441825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4" name="直接连接符 363596">
            <a:extLst>
              <a:ext uri="{FF2B5EF4-FFF2-40B4-BE49-F238E27FC236}">
                <a16:creationId xmlns:a16="http://schemas.microsoft.com/office/drawing/2014/main" id="{B0740A11-495A-4A76-B2D1-2674025A5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5095875"/>
            <a:ext cx="12747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5" name="直接连接符 363597">
            <a:extLst>
              <a:ext uri="{FF2B5EF4-FFF2-40B4-BE49-F238E27FC236}">
                <a16:creationId xmlns:a16="http://schemas.microsoft.com/office/drawing/2014/main" id="{FF1C371A-8BD6-43F8-AA7F-1B0498087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325938"/>
            <a:ext cx="1484313" cy="47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6" name="直接连接符 363598">
            <a:extLst>
              <a:ext uri="{FF2B5EF4-FFF2-40B4-BE49-F238E27FC236}">
                <a16:creationId xmlns:a16="http://schemas.microsoft.com/office/drawing/2014/main" id="{D533616F-A9CF-4CE2-807A-872E94DA9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2778125"/>
            <a:ext cx="900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7" name="直接连接符 363599">
            <a:extLst>
              <a:ext uri="{FF2B5EF4-FFF2-40B4-BE49-F238E27FC236}">
                <a16:creationId xmlns:a16="http://schemas.microsoft.com/office/drawing/2014/main" id="{6E5002DA-BFAC-4734-BD09-68A6A4A52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2778125"/>
            <a:ext cx="10493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8" name="直接连接符 363600">
            <a:extLst>
              <a:ext uri="{FF2B5EF4-FFF2-40B4-BE49-F238E27FC236}">
                <a16:creationId xmlns:a16="http://schemas.microsoft.com/office/drawing/2014/main" id="{9B3F65E7-8DDB-48FE-BA9B-B721FDA94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78125"/>
            <a:ext cx="15001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39" name="文本框 363601">
            <a:extLst>
              <a:ext uri="{FF2B5EF4-FFF2-40B4-BE49-F238E27FC236}">
                <a16:creationId xmlns:a16="http://schemas.microsoft.com/office/drawing/2014/main" id="{09D7B476-C2E9-49BE-B202-49DA2A96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256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09640" name="文本框 363602">
            <a:extLst>
              <a:ext uri="{FF2B5EF4-FFF2-40B4-BE49-F238E27FC236}">
                <a16:creationId xmlns:a16="http://schemas.microsoft.com/office/drawing/2014/main" id="{1F96EEC7-49C7-49B8-9503-2A2CDF485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5082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09641" name="文本框 363603">
            <a:extLst>
              <a:ext uri="{FF2B5EF4-FFF2-40B4-BE49-F238E27FC236}">
                <a16:creationId xmlns:a16="http://schemas.microsoft.com/office/drawing/2014/main" id="{310A1550-E2FF-4767-B91C-D67AF7EAB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2924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09642" name="文本框 363604">
            <a:extLst>
              <a:ext uri="{FF2B5EF4-FFF2-40B4-BE49-F238E27FC236}">
                <a16:creationId xmlns:a16="http://schemas.microsoft.com/office/drawing/2014/main" id="{2297C6EA-6DCF-4685-B6BC-4F960665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0751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09643" name="文本框 363605">
            <a:extLst>
              <a:ext uri="{FF2B5EF4-FFF2-40B4-BE49-F238E27FC236}">
                <a16:creationId xmlns:a16="http://schemas.microsoft.com/office/drawing/2014/main" id="{55F58605-3F69-4F7A-B678-0C7AF0C7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8577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109644" name="直接连接符 363611">
            <a:extLst>
              <a:ext uri="{FF2B5EF4-FFF2-40B4-BE49-F238E27FC236}">
                <a16:creationId xmlns:a16="http://schemas.microsoft.com/office/drawing/2014/main" id="{FB5C820B-390D-442A-A0AA-F6EDC36CE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1506538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45" name="矩形 363612">
            <a:extLst>
              <a:ext uri="{FF2B5EF4-FFF2-40B4-BE49-F238E27FC236}">
                <a16:creationId xmlns:a16="http://schemas.microsoft.com/office/drawing/2014/main" id="{5A871B90-2DE2-4F26-85C8-3D0A5E57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6021388"/>
            <a:ext cx="823913" cy="231775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46" name="直接连接符 363614">
            <a:extLst>
              <a:ext uri="{FF2B5EF4-FFF2-40B4-BE49-F238E27FC236}">
                <a16:creationId xmlns:a16="http://schemas.microsoft.com/office/drawing/2014/main" id="{2433ACA5-AF7E-495E-B259-27CABC689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600" y="6130925"/>
            <a:ext cx="6016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47" name="矩形 363615">
            <a:extLst>
              <a:ext uri="{FF2B5EF4-FFF2-40B4-BE49-F238E27FC236}">
                <a16:creationId xmlns:a16="http://schemas.microsoft.com/office/drawing/2014/main" id="{ED71F6FE-8705-46FB-85F1-13E1BF08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815013"/>
            <a:ext cx="4381500" cy="56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648" name="文本框 363616">
            <a:extLst>
              <a:ext uri="{FF2B5EF4-FFF2-40B4-BE49-F238E27FC236}">
                <a16:creationId xmlns:a16="http://schemas.microsoft.com/office/drawing/2014/main" id="{51BDCE2E-A75F-441D-9E6A-921D19F8D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278063"/>
            <a:ext cx="641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冻结</a:t>
            </a:r>
          </a:p>
        </p:txBody>
      </p:sp>
      <p:sp>
        <p:nvSpPr>
          <p:cNvPr id="109649" name="文本框 363617">
            <a:extLst>
              <a:ext uri="{FF2B5EF4-FFF2-40B4-BE49-F238E27FC236}">
                <a16:creationId xmlns:a16="http://schemas.microsoft.com/office/drawing/2014/main" id="{60DD6368-10B8-488A-9018-362AAF03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38195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冻结</a:t>
            </a:r>
          </a:p>
        </p:txBody>
      </p:sp>
      <p:sp>
        <p:nvSpPr>
          <p:cNvPr id="109650" name="文本框 363618">
            <a:extLst>
              <a:ext uri="{FF2B5EF4-FFF2-40B4-BE49-F238E27FC236}">
                <a16:creationId xmlns:a16="http://schemas.microsoft.com/office/drawing/2014/main" id="{9D1A3D6E-3E03-48F9-B463-CC99F05C5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46069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冻结</a:t>
            </a:r>
          </a:p>
        </p:txBody>
      </p:sp>
      <p:sp>
        <p:nvSpPr>
          <p:cNvPr id="109651" name="文本框 363619">
            <a:extLst>
              <a:ext uri="{FF2B5EF4-FFF2-40B4-BE49-F238E27FC236}">
                <a16:creationId xmlns:a16="http://schemas.microsoft.com/office/drawing/2014/main" id="{08E46190-A603-490A-84F9-E9615F06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2278063"/>
            <a:ext cx="641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冻结</a:t>
            </a:r>
          </a:p>
        </p:txBody>
      </p:sp>
      <p:sp>
        <p:nvSpPr>
          <p:cNvPr id="109652" name="文本框 363620">
            <a:extLst>
              <a:ext uri="{FF2B5EF4-FFF2-40B4-BE49-F238E27FC236}">
                <a16:creationId xmlns:a16="http://schemas.microsoft.com/office/drawing/2014/main" id="{BA2D93D5-639D-4766-9388-F3A66B90B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2278063"/>
            <a:ext cx="641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冻结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B815330F-516F-4644-B414-C6E6B02D2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Actual Throughput 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B2649DAE-D4C8-4AAB-BB72-F738620DA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631238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</a:rPr>
              <a:t>When a source node sends a frame, the receiving node returns a positive acknowledgment (ACK).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</a:rPr>
              <a:t>This can cause consumption of 50% of the available bandwidth.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</a:rPr>
              <a:t>This reduces the actual data throughput to a maximum of 5.0 to 5.5 Mbps on an 802.11b wireless LAN rated at 11 Mbps. </a:t>
            </a:r>
            <a:endParaRPr lang="en-US" altLang="zh-CN" sz="2000"/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</a:rPr>
              <a:t>Performance of the network will also be affected by signal strength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</a:rPr>
              <a:t> As the signal becomes weaker, Adaptive Rate Selection (ARS) may be invoked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</a:rPr>
              <a:t> The transmitting unit will drop the data rate from 11 Mbps to 5.5 Mbps, from 5.5 Mbps to 2 Mbps or 2 Mbps to 1 Mbps.</a:t>
            </a:r>
            <a:endParaRPr lang="en-US" altLang="zh-CN" sz="2000"/>
          </a:p>
          <a:p>
            <a:pPr eaLnBrk="1" hangingPunct="1">
              <a:lnSpc>
                <a:spcPct val="130000"/>
              </a:lnSpc>
            </a:pPr>
            <a:endParaRPr lang="zh-CN" altLang="en-US" sz="2000"/>
          </a:p>
        </p:txBody>
      </p: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AE7F3BA5-E32D-451B-85DB-5824405C7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/>
              <a:t>Layer2: Data Link Layer</a:t>
            </a:r>
            <a:endParaRPr lang="zh-CN" altLang="en-US"/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82D41A08-A318-4BB4-B8C7-905C56AA1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/>
              <a:t>Overview of the Data Link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Ethernet and CSMA/CD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LLC and MAC Sub-layers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Media Access Control in MAC Sub-layer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Wireless LAN and CSMA/CA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>
                <a:solidFill>
                  <a:srgbClr val="006600"/>
                </a:solidFill>
              </a:rPr>
              <a:t>Layer 2 Devices</a:t>
            </a:r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E736C3A5-5634-4DBF-9358-1CCB8DE2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625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Devices—NICs</a:t>
            </a: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AB49B4CF-174C-4D2F-AD38-14B3F7EB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1359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1538" indent="-411163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NICs perform important Layer 2 data link layer functions: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Logical Link Control - communicates with upper layers in the computer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Media Access Control - provides structured access to shared access media 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naming - provides a unique MAC address identifier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framing - part of the encapsulation process, packaging the bits for transport 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signaling - creates signals and interface with the media by using built-in transceivers </a:t>
            </a:r>
          </a:p>
        </p:txBody>
      </p:sp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8B6E3922-9685-4303-BC9C-A8203787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Devices—Bridges</a:t>
            </a:r>
          </a:p>
        </p:txBody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568E1874-4E79-4051-9F59-AA2E7F82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81407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Bridges divide traffic into segments and filters traffic based on the MAC address,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itchFamily="34" charset="-122"/>
              </a:rPr>
              <a:t>not based on protocols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Bridges can improve network performance by </a:t>
            </a:r>
            <a:r>
              <a:rPr lang="en-US" altLang="zh-CN" sz="2400" i="1">
                <a:solidFill>
                  <a:schemeClr val="hlink"/>
                </a:solidFill>
                <a:latin typeface="Arial" panose="020B0604020202020204" pitchFamily="34" charset="0"/>
                <a:ea typeface="Arial Unicode MS" pitchFamily="34" charset="-122"/>
              </a:rPr>
              <a:t>reducing large collision domains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Bridges work best where traffic is low from one segment of a network to other segments. 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 u="sng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When traffic between network segments becomes heavy, bridges can become a </a:t>
            </a:r>
            <a:r>
              <a:rPr lang="en-US" altLang="zh-CN" sz="2400" u="sng">
                <a:solidFill>
                  <a:schemeClr val="folHlink"/>
                </a:solidFill>
                <a:latin typeface="Arial" panose="020B0604020202020204" pitchFamily="34" charset="0"/>
                <a:ea typeface="Arial Unicode MS" pitchFamily="34" charset="-122"/>
              </a:rPr>
              <a:t>bottleneck</a:t>
            </a:r>
            <a:r>
              <a:rPr lang="en-US" altLang="zh-CN" sz="2400" u="sng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and slow down communication. 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60A78964-DDD9-44C8-B418-9D9A417B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7772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Devices—Bridges</a:t>
            </a:r>
          </a:p>
        </p:txBody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05CB3A0B-48D0-42BF-B4FC-5EFF9EC9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3238"/>
            <a:ext cx="8856662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78180" lvl="1" indent="-4445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Transparent Bridge</a:t>
            </a:r>
          </a:p>
          <a:p>
            <a:pPr marL="1143000" lvl="2" indent="-28765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“透明”是指局域网上的站点并不知道所发送的帧将经过哪几个网桥，因为网桥对各站来说是看不见的</a:t>
            </a:r>
          </a:p>
          <a:p>
            <a:pPr marL="1143000" lvl="2" indent="-28765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透明网桥是一种即插即用设备，其标准是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IEEE 802.1D</a:t>
            </a:r>
          </a:p>
          <a:p>
            <a:pPr marL="1143000" lvl="2" indent="-28765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目前以太网中使用得最多的网桥 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78180" lvl="1" indent="-4445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Source routing Bridge</a:t>
            </a:r>
          </a:p>
          <a:p>
            <a:pPr marL="1143000" lvl="2" indent="-28765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源路由</a:t>
            </a:r>
            <a:r>
              <a:rPr lang="en-US" altLang="zh-CN" sz="2400" dirty="0">
                <a:latin typeface="Arial" pitchFamily="34" charset="0"/>
                <a:ea typeface="+mn-ea"/>
                <a:cs typeface="Arial" pitchFamily="34" charset="0"/>
              </a:rPr>
              <a:t>(source route)</a:t>
            </a:r>
            <a:r>
              <a:rPr lang="zh-CN" altLang="en-US" sz="2400" dirty="0">
                <a:latin typeface="Arial" pitchFamily="34" charset="0"/>
                <a:ea typeface="+mn-ea"/>
                <a:cs typeface="Arial" pitchFamily="34" charset="0"/>
              </a:rPr>
              <a:t>网桥在发送帧时将详细的路由信息放在帧的首部中</a:t>
            </a:r>
            <a:r>
              <a:rPr lang="en-US" altLang="zh-CN" sz="2400" dirty="0">
                <a:latin typeface="Arial" pitchFamily="34" charset="0"/>
                <a:ea typeface="+mn-ea"/>
                <a:cs typeface="Arial" pitchFamily="34" charset="0"/>
              </a:rPr>
              <a:t>,</a:t>
            </a:r>
            <a:r>
              <a:rPr lang="zh-CN" altLang="en-US" sz="2400" dirty="0">
                <a:latin typeface="Arial" pitchFamily="34" charset="0"/>
                <a:ea typeface="+mn-ea"/>
                <a:cs typeface="Arial" pitchFamily="34" charset="0"/>
              </a:rPr>
              <a:t>从而使每个经过的网桥都了解帧的路径</a:t>
            </a:r>
            <a:endParaRPr lang="zh-CN" altLang="en-US" sz="24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1143000" lvl="2" indent="-28765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在令牌环网络中被广泛使用</a:t>
            </a:r>
          </a:p>
          <a:p>
            <a:pPr marL="678180" lvl="1" indent="-4445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  <a:defRPr/>
            </a:pPr>
            <a:endParaRPr lang="zh-CN" altLang="en-US" sz="24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>
            <a:extLst>
              <a:ext uri="{FF2B5EF4-FFF2-40B4-BE49-F238E27FC236}">
                <a16:creationId xmlns:a16="http://schemas.microsoft.com/office/drawing/2014/main" id="{EC2EC746-DFAB-4C91-B1E3-455CCD00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7772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Devices—Bridges</a:t>
            </a:r>
          </a:p>
        </p:txBody>
      </p:sp>
      <p:sp>
        <p:nvSpPr>
          <p:cNvPr id="121858" name="Freeform 4">
            <a:extLst>
              <a:ext uri="{FF2B5EF4-FFF2-40B4-BE49-F238E27FC236}">
                <a16:creationId xmlns:a16="http://schemas.microsoft.com/office/drawing/2014/main" id="{0D34E6D5-43DA-4F91-B362-00F8CEED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1773238"/>
            <a:ext cx="1258887" cy="2997200"/>
          </a:xfrm>
          <a:custGeom>
            <a:avLst/>
            <a:gdLst>
              <a:gd name="T0" fmla="*/ 0 w 882"/>
              <a:gd name="T1" fmla="*/ 2310 h 2310"/>
              <a:gd name="T2" fmla="*/ 0 w 882"/>
              <a:gd name="T3" fmla="*/ 1896 h 2310"/>
              <a:gd name="T4" fmla="*/ 882 w 882"/>
              <a:gd name="T5" fmla="*/ 0 h 2310"/>
              <a:gd name="T6" fmla="*/ 882 w 882"/>
              <a:gd name="T7" fmla="*/ 2034 h 2310"/>
              <a:gd name="T8" fmla="*/ 0 w 882"/>
              <a:gd name="T9" fmla="*/ 2310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" h="2310">
                <a:moveTo>
                  <a:pt x="0" y="2310"/>
                </a:moveTo>
                <a:lnTo>
                  <a:pt x="0" y="1896"/>
                </a:lnTo>
                <a:lnTo>
                  <a:pt x="882" y="0"/>
                </a:lnTo>
                <a:lnTo>
                  <a:pt x="882" y="2034"/>
                </a:lnTo>
                <a:lnTo>
                  <a:pt x="0" y="2310"/>
                </a:lnTo>
                <a:close/>
              </a:path>
            </a:pathLst>
          </a:custGeom>
          <a:gradFill rotWithShape="1">
            <a:gsLst>
              <a:gs pos="0">
                <a:srgbClr val="BABA95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59" name="Line 5">
            <a:extLst>
              <a:ext uri="{FF2B5EF4-FFF2-40B4-BE49-F238E27FC236}">
                <a16:creationId xmlns:a16="http://schemas.microsoft.com/office/drawing/2014/main" id="{C372DACC-B463-43CA-806D-4CAE8DCD4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5425" y="4826000"/>
            <a:ext cx="0" cy="304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60" name="Line 6">
            <a:extLst>
              <a:ext uri="{FF2B5EF4-FFF2-40B4-BE49-F238E27FC236}">
                <a16:creationId xmlns:a16="http://schemas.microsoft.com/office/drawing/2014/main" id="{E32F0722-67F3-4162-B7AA-BD1F81FE5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1513" y="4841875"/>
            <a:ext cx="0" cy="315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61" name="Rectangle 7">
            <a:extLst>
              <a:ext uri="{FF2B5EF4-FFF2-40B4-BE49-F238E27FC236}">
                <a16:creationId xmlns:a16="http://schemas.microsoft.com/office/drawing/2014/main" id="{1742949D-FDB3-4007-9B60-300D9406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1784350"/>
            <a:ext cx="4111625" cy="2622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16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1862" name="Rectangle 8">
            <a:extLst>
              <a:ext uri="{FF2B5EF4-FFF2-40B4-BE49-F238E27FC236}">
                <a16:creationId xmlns:a16="http://schemas.microsoft.com/office/drawing/2014/main" id="{7DD65923-57BB-4E4F-9D06-5D15AD44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2103438"/>
            <a:ext cx="639762" cy="4270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63" name="Rectangle 9">
            <a:extLst>
              <a:ext uri="{FF2B5EF4-FFF2-40B4-BE49-F238E27FC236}">
                <a16:creationId xmlns:a16="http://schemas.microsoft.com/office/drawing/2014/main" id="{37AA9C9D-14C8-4CFD-8078-12A5D0213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2151063"/>
            <a:ext cx="588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站表</a:t>
            </a:r>
          </a:p>
        </p:txBody>
      </p:sp>
      <p:sp>
        <p:nvSpPr>
          <p:cNvPr id="121864" name="Line 10">
            <a:extLst>
              <a:ext uri="{FF2B5EF4-FFF2-40B4-BE49-F238E27FC236}">
                <a16:creationId xmlns:a16="http://schemas.microsoft.com/office/drawing/2014/main" id="{AE247FC1-34F5-4EF1-A9E8-86ECC154A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1913" y="1933575"/>
            <a:ext cx="623887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65" name="Line 11">
            <a:extLst>
              <a:ext uri="{FF2B5EF4-FFF2-40B4-BE49-F238E27FC236}">
                <a16:creationId xmlns:a16="http://schemas.microsoft.com/office/drawing/2014/main" id="{13770C6E-6CE4-491D-B921-69D68327E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2520950"/>
            <a:ext cx="612775" cy="1228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66" name="Rectangle 12">
            <a:extLst>
              <a:ext uri="{FF2B5EF4-FFF2-40B4-BE49-F238E27FC236}">
                <a16:creationId xmlns:a16="http://schemas.microsoft.com/office/drawing/2014/main" id="{84493D51-FBBF-49B4-97D1-743AA0F5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979738"/>
            <a:ext cx="2166938" cy="58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67" name="Rectangle 13">
            <a:extLst>
              <a:ext uri="{FF2B5EF4-FFF2-40B4-BE49-F238E27FC236}">
                <a16:creationId xmlns:a16="http://schemas.microsoft.com/office/drawing/2014/main" id="{C5BF6109-F026-422D-B853-D0120CA8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24188"/>
            <a:ext cx="9937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接口管理</a:t>
            </a:r>
          </a:p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软件</a:t>
            </a:r>
          </a:p>
        </p:txBody>
      </p:sp>
      <p:sp>
        <p:nvSpPr>
          <p:cNvPr id="121868" name="Rectangle 14">
            <a:extLst>
              <a:ext uri="{FF2B5EF4-FFF2-40B4-BE49-F238E27FC236}">
                <a16:creationId xmlns:a16="http://schemas.microsoft.com/office/drawing/2014/main" id="{6B9D48E3-D6D3-442C-A329-A4C8655D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3021013"/>
            <a:ext cx="9937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网桥协议</a:t>
            </a:r>
          </a:p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实体</a:t>
            </a:r>
          </a:p>
        </p:txBody>
      </p:sp>
      <p:sp>
        <p:nvSpPr>
          <p:cNvPr id="121869" name="Line 15">
            <a:extLst>
              <a:ext uri="{FF2B5EF4-FFF2-40B4-BE49-F238E27FC236}">
                <a16:creationId xmlns:a16="http://schemas.microsoft.com/office/drawing/2014/main" id="{6E464946-EFAA-46FD-80D4-27E1F3950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3130550"/>
            <a:ext cx="4397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0" name="Line 16">
            <a:extLst>
              <a:ext uri="{FF2B5EF4-FFF2-40B4-BE49-F238E27FC236}">
                <a16:creationId xmlns:a16="http://schemas.microsoft.com/office/drawing/2014/main" id="{C72F8BAA-8348-46EF-BD0F-97F27F872B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9863" y="3276600"/>
            <a:ext cx="4349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1" name="Line 17">
            <a:extLst>
              <a:ext uri="{FF2B5EF4-FFF2-40B4-BE49-F238E27FC236}">
                <a16:creationId xmlns:a16="http://schemas.microsoft.com/office/drawing/2014/main" id="{BDCB3E35-983A-4F34-ACD7-D6E4D3E11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2967038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2" name="Line 18">
            <a:extLst>
              <a:ext uri="{FF2B5EF4-FFF2-40B4-BE49-F238E27FC236}">
                <a16:creationId xmlns:a16="http://schemas.microsoft.com/office/drawing/2014/main" id="{7A19A357-CDAB-4BD9-BDC2-533720BE1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8538" y="2536825"/>
            <a:ext cx="0" cy="447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3" name="Rectangle 19">
            <a:extLst>
              <a:ext uri="{FF2B5EF4-FFF2-40B4-BE49-F238E27FC236}">
                <a16:creationId xmlns:a16="http://schemas.microsoft.com/office/drawing/2014/main" id="{6A19A8DE-4E12-4679-9D83-3D627A0B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3879850"/>
            <a:ext cx="652462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缓存</a:t>
            </a:r>
          </a:p>
        </p:txBody>
      </p:sp>
      <p:sp>
        <p:nvSpPr>
          <p:cNvPr id="121874" name="Rectangle 20">
            <a:extLst>
              <a:ext uri="{FF2B5EF4-FFF2-40B4-BE49-F238E27FC236}">
                <a16:creationId xmlns:a16="http://schemas.microsoft.com/office/drawing/2014/main" id="{B332E3C3-4DD2-4E22-8D97-F1EC8BC8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3879850"/>
            <a:ext cx="752475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875" name="Rectangle 21">
            <a:extLst>
              <a:ext uri="{FF2B5EF4-FFF2-40B4-BE49-F238E27FC236}">
                <a16:creationId xmlns:a16="http://schemas.microsoft.com/office/drawing/2014/main" id="{EEC60771-7079-4CA3-9B44-CDFD75D1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879850"/>
            <a:ext cx="750887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1876" name="Line 22">
            <a:extLst>
              <a:ext uri="{FF2B5EF4-FFF2-40B4-BE49-F238E27FC236}">
                <a16:creationId xmlns:a16="http://schemas.microsoft.com/office/drawing/2014/main" id="{C25DAE84-36EB-4E6D-BFAA-876ED6368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5" y="3552825"/>
            <a:ext cx="0" cy="3365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7" name="Line 23">
            <a:extLst>
              <a:ext uri="{FF2B5EF4-FFF2-40B4-BE49-F238E27FC236}">
                <a16:creationId xmlns:a16="http://schemas.microsoft.com/office/drawing/2014/main" id="{6D176DB1-F6A7-4D2D-A612-D31685AD3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8" y="4213225"/>
            <a:ext cx="0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8" name="Line 24">
            <a:extLst>
              <a:ext uri="{FF2B5EF4-FFF2-40B4-BE49-F238E27FC236}">
                <a16:creationId xmlns:a16="http://schemas.microsoft.com/office/drawing/2014/main" id="{479C19E3-E002-495B-B51D-103F9221B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4213225"/>
            <a:ext cx="0" cy="5619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79" name="Line 25">
            <a:extLst>
              <a:ext uri="{FF2B5EF4-FFF2-40B4-BE49-F238E27FC236}">
                <a16:creationId xmlns:a16="http://schemas.microsoft.com/office/drawing/2014/main" id="{67CE8815-7533-4C0D-8E91-95D5CA6F1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5153025"/>
            <a:ext cx="0" cy="4333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80" name="Line 26">
            <a:extLst>
              <a:ext uri="{FF2B5EF4-FFF2-40B4-BE49-F238E27FC236}">
                <a16:creationId xmlns:a16="http://schemas.microsoft.com/office/drawing/2014/main" id="{CFF668A2-5573-451C-B595-463483DA4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3088" y="5153025"/>
            <a:ext cx="0" cy="4333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81" name="Line 27">
            <a:extLst>
              <a:ext uri="{FF2B5EF4-FFF2-40B4-BE49-F238E27FC236}">
                <a16:creationId xmlns:a16="http://schemas.microsoft.com/office/drawing/2014/main" id="{F3A00D29-025D-4EBF-97CC-B20AAC6B2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163" y="5159375"/>
            <a:ext cx="1649412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82" name="Rectangle 28">
            <a:extLst>
              <a:ext uri="{FF2B5EF4-FFF2-40B4-BE49-F238E27FC236}">
                <a16:creationId xmlns:a16="http://schemas.microsoft.com/office/drawing/2014/main" id="{6462E793-8348-422E-850B-1A7BB592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5100638"/>
            <a:ext cx="93662" cy="904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83" name="Line 29">
            <a:extLst>
              <a:ext uri="{FF2B5EF4-FFF2-40B4-BE49-F238E27FC236}">
                <a16:creationId xmlns:a16="http://schemas.microsoft.com/office/drawing/2014/main" id="{EBB3BBD1-ED8F-487E-88AD-25F97D899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5160963"/>
            <a:ext cx="0" cy="417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84" name="Rectangle 30">
            <a:extLst>
              <a:ext uri="{FF2B5EF4-FFF2-40B4-BE49-F238E27FC236}">
                <a16:creationId xmlns:a16="http://schemas.microsoft.com/office/drawing/2014/main" id="{36BB05D6-CEAF-4D34-84BA-8D16A07D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800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21885" name="Rectangle 31">
            <a:extLst>
              <a:ext uri="{FF2B5EF4-FFF2-40B4-BE49-F238E27FC236}">
                <a16:creationId xmlns:a16="http://schemas.microsoft.com/office/drawing/2014/main" id="{B75BBB5D-ACA4-4D40-B63A-1429FB56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52800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21886" name="Rectangle 32">
            <a:extLst>
              <a:ext uri="{FF2B5EF4-FFF2-40B4-BE49-F238E27FC236}">
                <a16:creationId xmlns:a16="http://schemas.microsoft.com/office/drawing/2014/main" id="{44AB6A7C-F9DE-4EA6-ACC3-CD1139BF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2800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121887" name="Rectangle 33">
            <a:extLst>
              <a:ext uri="{FF2B5EF4-FFF2-40B4-BE49-F238E27FC236}">
                <a16:creationId xmlns:a16="http://schemas.microsoft.com/office/drawing/2014/main" id="{0B18E51C-9D6F-4218-8A71-8FB380DE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4843463"/>
            <a:ext cx="781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网段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21888" name="Rectangle 34">
            <a:extLst>
              <a:ext uri="{FF2B5EF4-FFF2-40B4-BE49-F238E27FC236}">
                <a16:creationId xmlns:a16="http://schemas.microsoft.com/office/drawing/2014/main" id="{7948E1B0-3FA1-4182-9CC3-7D09D581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843463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网段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21889" name="Rectangle 35">
            <a:extLst>
              <a:ext uri="{FF2B5EF4-FFF2-40B4-BE49-F238E27FC236}">
                <a16:creationId xmlns:a16="http://schemas.microsoft.com/office/drawing/2014/main" id="{BA1DA02A-911E-4668-8EC9-F06CA953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1920875"/>
            <a:ext cx="1181100" cy="18208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890" name="Rectangle 36">
            <a:extLst>
              <a:ext uri="{FF2B5EF4-FFF2-40B4-BE49-F238E27FC236}">
                <a16:creationId xmlns:a16="http://schemas.microsoft.com/office/drawing/2014/main" id="{20B5689C-B585-4852-B100-48F80F47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160588"/>
            <a:ext cx="296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891" name="Rectangle 37">
            <a:extLst>
              <a:ext uri="{FF2B5EF4-FFF2-40B4-BE49-F238E27FC236}">
                <a16:creationId xmlns:a16="http://schemas.microsoft.com/office/drawing/2014/main" id="{AF502D4E-8983-4F6C-BA54-1E03F915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427288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892" name="Rectangle 38">
            <a:extLst>
              <a:ext uri="{FF2B5EF4-FFF2-40B4-BE49-F238E27FC236}">
                <a16:creationId xmlns:a16="http://schemas.microsoft.com/office/drawing/2014/main" id="{E365E990-FDA8-44C5-8DF2-09C4FC30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700338"/>
            <a:ext cx="296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893" name="Rectangle 39">
            <a:extLst>
              <a:ext uri="{FF2B5EF4-FFF2-40B4-BE49-F238E27FC236}">
                <a16:creationId xmlns:a16="http://schemas.microsoft.com/office/drawing/2014/main" id="{71C2FCB6-4E08-4CB4-9FCB-97C2ED96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947988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1894" name="Rectangle 40">
            <a:extLst>
              <a:ext uri="{FF2B5EF4-FFF2-40B4-BE49-F238E27FC236}">
                <a16:creationId xmlns:a16="http://schemas.microsoft.com/office/drawing/2014/main" id="{9E34E3F3-A7B5-4EEB-91F7-CAB43D87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2162175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21895" name="Rectangle 41">
            <a:extLst>
              <a:ext uri="{FF2B5EF4-FFF2-40B4-BE49-F238E27FC236}">
                <a16:creationId xmlns:a16="http://schemas.microsoft.com/office/drawing/2014/main" id="{7B423E4D-8929-476C-84D5-F5C70E30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2687638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121896" name="Rectangle 42">
            <a:extLst>
              <a:ext uri="{FF2B5EF4-FFF2-40B4-BE49-F238E27FC236}">
                <a16:creationId xmlns:a16="http://schemas.microsoft.com/office/drawing/2014/main" id="{6C50C815-C1E8-48F8-9C59-E847CB83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3201988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⑤</a:t>
            </a:r>
          </a:p>
        </p:txBody>
      </p:sp>
      <p:sp>
        <p:nvSpPr>
          <p:cNvPr id="121897" name="Rectangle 43">
            <a:extLst>
              <a:ext uri="{FF2B5EF4-FFF2-40B4-BE49-F238E27FC236}">
                <a16:creationId xmlns:a16="http://schemas.microsoft.com/office/drawing/2014/main" id="{E8E59B54-4BE7-4548-BF2D-85B7DAA0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3192463"/>
            <a:ext cx="296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1898" name="Rectangle 44">
            <a:extLst>
              <a:ext uri="{FF2B5EF4-FFF2-40B4-BE49-F238E27FC236}">
                <a16:creationId xmlns:a16="http://schemas.microsoft.com/office/drawing/2014/main" id="{AB1BFE2A-C15E-4C20-B7CD-36621438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2424113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21899" name="Rectangle 45">
            <a:extLst>
              <a:ext uri="{FF2B5EF4-FFF2-40B4-BE49-F238E27FC236}">
                <a16:creationId xmlns:a16="http://schemas.microsoft.com/office/drawing/2014/main" id="{610D6D94-5879-4D28-A7B3-5344874B8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2943225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④</a:t>
            </a:r>
          </a:p>
        </p:txBody>
      </p:sp>
      <p:sp>
        <p:nvSpPr>
          <p:cNvPr id="121900" name="Rectangle 46">
            <a:extLst>
              <a:ext uri="{FF2B5EF4-FFF2-40B4-BE49-F238E27FC236}">
                <a16:creationId xmlns:a16="http://schemas.microsoft.com/office/drawing/2014/main" id="{F3C64DDB-63F1-41AF-9FBF-5BBCE756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3440113"/>
            <a:ext cx="433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⑥</a:t>
            </a:r>
          </a:p>
        </p:txBody>
      </p:sp>
      <p:sp>
        <p:nvSpPr>
          <p:cNvPr id="121901" name="Rectangle 47">
            <a:extLst>
              <a:ext uri="{FF2B5EF4-FFF2-40B4-BE49-F238E27FC236}">
                <a16:creationId xmlns:a16="http://schemas.microsoft.com/office/drawing/2014/main" id="{FF030BA8-EC2F-4953-827F-7BDAE2C8C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3451225"/>
            <a:ext cx="296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1902" name="Rectangle 48">
            <a:extLst>
              <a:ext uri="{FF2B5EF4-FFF2-40B4-BE49-F238E27FC236}">
                <a16:creationId xmlns:a16="http://schemas.microsoft.com/office/drawing/2014/main" id="{F392D7D1-B8C6-4B65-AA97-FA534778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8970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站地址</a:t>
            </a:r>
          </a:p>
        </p:txBody>
      </p:sp>
      <p:sp>
        <p:nvSpPr>
          <p:cNvPr id="121903" name="Rectangle 49">
            <a:extLst>
              <a:ext uri="{FF2B5EF4-FFF2-40B4-BE49-F238E27FC236}">
                <a16:creationId xmlns:a16="http://schemas.microsoft.com/office/drawing/2014/main" id="{0A229783-D2F9-4ABD-8A00-B83A8441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1901825"/>
            <a:ext cx="585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121904" name="Line 50">
            <a:extLst>
              <a:ext uri="{FF2B5EF4-FFF2-40B4-BE49-F238E27FC236}">
                <a16:creationId xmlns:a16="http://schemas.microsoft.com/office/drawing/2014/main" id="{9DA711F5-3823-4A46-B5CD-6FD305A39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24384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05" name="Line 51">
            <a:extLst>
              <a:ext uri="{FF2B5EF4-FFF2-40B4-BE49-F238E27FC236}">
                <a16:creationId xmlns:a16="http://schemas.microsoft.com/office/drawing/2014/main" id="{3974A4E4-581B-4277-8C81-802BBB55D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0" y="1920875"/>
            <a:ext cx="0" cy="181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06" name="Line 52">
            <a:extLst>
              <a:ext uri="{FF2B5EF4-FFF2-40B4-BE49-F238E27FC236}">
                <a16:creationId xmlns:a16="http://schemas.microsoft.com/office/drawing/2014/main" id="{E54D1DE4-D1B0-4D5B-858A-4BDE6FEA3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2698750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07" name="Line 53">
            <a:extLst>
              <a:ext uri="{FF2B5EF4-FFF2-40B4-BE49-F238E27FC236}">
                <a16:creationId xmlns:a16="http://schemas.microsoft.com/office/drawing/2014/main" id="{4910C462-24B6-4B0D-88F1-7D2F503B0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2955925"/>
            <a:ext cx="1211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08" name="Line 54">
            <a:extLst>
              <a:ext uri="{FF2B5EF4-FFF2-40B4-BE49-F238E27FC236}">
                <a16:creationId xmlns:a16="http://schemas.microsoft.com/office/drawing/2014/main" id="{17EE67A5-D6C7-484C-9A3D-12A08016F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3216275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09" name="Line 55">
            <a:extLst>
              <a:ext uri="{FF2B5EF4-FFF2-40B4-BE49-F238E27FC236}">
                <a16:creationId xmlns:a16="http://schemas.microsoft.com/office/drawing/2014/main" id="{63689245-3FC1-4715-9584-4B0C1E401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3475038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10" name="Line 56">
            <a:extLst>
              <a:ext uri="{FF2B5EF4-FFF2-40B4-BE49-F238E27FC236}">
                <a16:creationId xmlns:a16="http://schemas.microsoft.com/office/drawing/2014/main" id="{63A6765E-9126-46B7-A3C6-B5530585F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2181225"/>
            <a:ext cx="119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11" name="Rectangle 57">
            <a:extLst>
              <a:ext uri="{FF2B5EF4-FFF2-40B4-BE49-F238E27FC236}">
                <a16:creationId xmlns:a16="http://schemas.microsoft.com/office/drawing/2014/main" id="{E6F08D15-B57C-446F-AC08-DEA29277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819275"/>
            <a:ext cx="587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</a:t>
            </a:r>
          </a:p>
        </p:txBody>
      </p:sp>
      <p:pic>
        <p:nvPicPr>
          <p:cNvPr id="121912" name="Picture 58">
            <a:extLst>
              <a:ext uri="{FF2B5EF4-FFF2-40B4-BE49-F238E27FC236}">
                <a16:creationId xmlns:a16="http://schemas.microsoft.com/office/drawing/2014/main" id="{C09D3852-E8BC-4E46-BF46-4E78E152897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554663"/>
            <a:ext cx="4556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913" name="Picture 59">
            <a:extLst>
              <a:ext uri="{FF2B5EF4-FFF2-40B4-BE49-F238E27FC236}">
                <a16:creationId xmlns:a16="http://schemas.microsoft.com/office/drawing/2014/main" id="{D92A923D-464D-4DC0-A305-662780C0AC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5554663"/>
            <a:ext cx="4556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914" name="Picture 60">
            <a:extLst>
              <a:ext uri="{FF2B5EF4-FFF2-40B4-BE49-F238E27FC236}">
                <a16:creationId xmlns:a16="http://schemas.microsoft.com/office/drawing/2014/main" id="{8B9E7E66-7939-47B4-B8D3-55915BA5C85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5553075"/>
            <a:ext cx="4556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915" name="Line 61">
            <a:extLst>
              <a:ext uri="{FF2B5EF4-FFF2-40B4-BE49-F238E27FC236}">
                <a16:creationId xmlns:a16="http://schemas.microsoft.com/office/drawing/2014/main" id="{F33464BF-BCEA-4560-97C2-7E6A9DAD7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6663" y="4051300"/>
            <a:ext cx="676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16" name="Line 62">
            <a:extLst>
              <a:ext uri="{FF2B5EF4-FFF2-40B4-BE49-F238E27FC236}">
                <a16:creationId xmlns:a16="http://schemas.microsoft.com/office/drawing/2014/main" id="{058D9B55-8829-49D7-B9CF-BB0D50DDA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54475"/>
            <a:ext cx="639763" cy="4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17" name="Rectangle 63">
            <a:extLst>
              <a:ext uri="{FF2B5EF4-FFF2-40B4-BE49-F238E27FC236}">
                <a16:creationId xmlns:a16="http://schemas.microsoft.com/office/drawing/2014/main" id="{373F401A-771A-40ED-8AA1-951E0C18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4051300"/>
            <a:ext cx="587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</a:t>
            </a:r>
          </a:p>
        </p:txBody>
      </p:sp>
      <p:pic>
        <p:nvPicPr>
          <p:cNvPr id="121918" name="Picture 64">
            <a:extLst>
              <a:ext uri="{FF2B5EF4-FFF2-40B4-BE49-F238E27FC236}">
                <a16:creationId xmlns:a16="http://schemas.microsoft.com/office/drawing/2014/main" id="{64B1AFA4-E0EB-43FF-A2BD-ABF31FC4A9F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4178300"/>
            <a:ext cx="11509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919" name="Line 65">
            <a:extLst>
              <a:ext uri="{FF2B5EF4-FFF2-40B4-BE49-F238E27FC236}">
                <a16:creationId xmlns:a16="http://schemas.microsoft.com/office/drawing/2014/main" id="{E7B6549D-7DD4-4CDD-96DD-8E91ED933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5138738"/>
            <a:ext cx="0" cy="4333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20" name="Line 66">
            <a:extLst>
              <a:ext uri="{FF2B5EF4-FFF2-40B4-BE49-F238E27FC236}">
                <a16:creationId xmlns:a16="http://schemas.microsoft.com/office/drawing/2014/main" id="{92CA983F-C905-4FD0-B1EE-0772AAE41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5138738"/>
            <a:ext cx="0" cy="4333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21" name="Rectangle 67">
            <a:extLst>
              <a:ext uri="{FF2B5EF4-FFF2-40B4-BE49-F238E27FC236}">
                <a16:creationId xmlns:a16="http://schemas.microsoft.com/office/drawing/2014/main" id="{0A37106F-AC05-4C63-9C9F-23EE0CFC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5099050"/>
            <a:ext cx="95250" cy="904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22" name="Line 68">
            <a:extLst>
              <a:ext uri="{FF2B5EF4-FFF2-40B4-BE49-F238E27FC236}">
                <a16:creationId xmlns:a16="http://schemas.microsoft.com/office/drawing/2014/main" id="{49EE3BF9-8295-4D30-8D50-5B7C689F5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5088" y="5143500"/>
            <a:ext cx="1649412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23" name="Rectangle 69">
            <a:extLst>
              <a:ext uri="{FF2B5EF4-FFF2-40B4-BE49-F238E27FC236}">
                <a16:creationId xmlns:a16="http://schemas.microsoft.com/office/drawing/2014/main" id="{06AD2022-449E-479C-A200-0D3A536D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5086350"/>
            <a:ext cx="93662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24" name="Line 70">
            <a:extLst>
              <a:ext uri="{FF2B5EF4-FFF2-40B4-BE49-F238E27FC236}">
                <a16:creationId xmlns:a16="http://schemas.microsoft.com/office/drawing/2014/main" id="{684FFB9F-8028-4A59-95DD-DFCAB4074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5" y="5145088"/>
            <a:ext cx="0" cy="4191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925" name="Rectangle 71">
            <a:extLst>
              <a:ext uri="{FF2B5EF4-FFF2-40B4-BE49-F238E27FC236}">
                <a16:creationId xmlns:a16="http://schemas.microsoft.com/office/drawing/2014/main" id="{1E8747D4-4ED9-48A9-A8C4-C647D092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52800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④</a:t>
            </a:r>
          </a:p>
        </p:txBody>
      </p:sp>
      <p:sp>
        <p:nvSpPr>
          <p:cNvPr id="121926" name="Rectangle 72">
            <a:extLst>
              <a:ext uri="{FF2B5EF4-FFF2-40B4-BE49-F238E27FC236}">
                <a16:creationId xmlns:a16="http://schemas.microsoft.com/office/drawing/2014/main" id="{2B9AC4C4-9932-46B6-85A9-42BD0202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52800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⑤</a:t>
            </a:r>
          </a:p>
        </p:txBody>
      </p:sp>
      <p:sp>
        <p:nvSpPr>
          <p:cNvPr id="121927" name="Rectangle 73">
            <a:extLst>
              <a:ext uri="{FF2B5EF4-FFF2-40B4-BE49-F238E27FC236}">
                <a16:creationId xmlns:a16="http://schemas.microsoft.com/office/drawing/2014/main" id="{9156B7E4-AED4-43F1-A85F-8C4191D7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52800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⑥</a:t>
            </a:r>
          </a:p>
        </p:txBody>
      </p:sp>
      <p:pic>
        <p:nvPicPr>
          <p:cNvPr id="121928" name="Picture 74">
            <a:extLst>
              <a:ext uri="{FF2B5EF4-FFF2-40B4-BE49-F238E27FC236}">
                <a16:creationId xmlns:a16="http://schemas.microsoft.com/office/drawing/2014/main" id="{D3F79E94-CBEE-42CE-9A69-F6CB11D1BDE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5540375"/>
            <a:ext cx="4556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929" name="Picture 75">
            <a:extLst>
              <a:ext uri="{FF2B5EF4-FFF2-40B4-BE49-F238E27FC236}">
                <a16:creationId xmlns:a16="http://schemas.microsoft.com/office/drawing/2014/main" id="{F5FE155E-0069-47E0-BF3A-8A8D09C2F27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5540375"/>
            <a:ext cx="4556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930" name="Picture 76">
            <a:extLst>
              <a:ext uri="{FF2B5EF4-FFF2-40B4-BE49-F238E27FC236}">
                <a16:creationId xmlns:a16="http://schemas.microsoft.com/office/drawing/2014/main" id="{56EF94A4-2934-41C0-886C-8C56EBE785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5538788"/>
            <a:ext cx="4572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931" name="Rectangle 77">
            <a:extLst>
              <a:ext uri="{FF2B5EF4-FFF2-40B4-BE49-F238E27FC236}">
                <a16:creationId xmlns:a16="http://schemas.microsoft.com/office/drawing/2014/main" id="{8CE537DE-7137-4933-BBBE-FDA94904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4427538"/>
            <a:ext cx="7572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932" name="Rectangle 78">
            <a:extLst>
              <a:ext uri="{FF2B5EF4-FFF2-40B4-BE49-F238E27FC236}">
                <a16:creationId xmlns:a16="http://schemas.microsoft.com/office/drawing/2014/main" id="{9CE83BE7-34B2-43B4-A137-6C60C0EC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427538"/>
            <a:ext cx="7572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1933" name="Rectangle 79">
            <a:extLst>
              <a:ext uri="{FF2B5EF4-FFF2-40B4-BE49-F238E27FC236}">
                <a16:creationId xmlns:a16="http://schemas.microsoft.com/office/drawing/2014/main" id="{72FBB9C0-B8EB-4B73-9FC7-4E96A027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4840288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934" name="Rectangle 80">
            <a:extLst>
              <a:ext uri="{FF2B5EF4-FFF2-40B4-BE49-F238E27FC236}">
                <a16:creationId xmlns:a16="http://schemas.microsoft.com/office/drawing/2014/main" id="{3286FEC7-C062-49C1-BB87-9FD6C417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8355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defTabSz="7620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1935" name="Text Box 83">
            <a:extLst>
              <a:ext uri="{FF2B5EF4-FFF2-40B4-BE49-F238E27FC236}">
                <a16:creationId xmlns:a16="http://schemas.microsoft.com/office/drawing/2014/main" id="{D4EC1571-79CC-40E4-8B5E-25AC3B94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32321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以太网网桥的工作原理</a:t>
            </a:r>
          </a:p>
          <a:p>
            <a:pPr algn="ctr" eaLnBrk="0" hangingPunct="0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（透明网桥）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7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8AC32C3B-3D39-46BD-8182-0AE3BE67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Transparent </a:t>
            </a:r>
            <a:r>
              <a:rPr lang="en-US" altLang="zh-CN"/>
              <a:t>Bridge</a:t>
            </a:r>
            <a:endParaRPr lang="zh-CN" altLang="en-US"/>
          </a:p>
        </p:txBody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957998B6-02D4-4B0F-8B7E-0A2811A6B6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若从 </a:t>
            </a:r>
            <a:r>
              <a:rPr lang="en-US" altLang="zh-CN" sz="2000"/>
              <a:t>A </a:t>
            </a:r>
            <a:r>
              <a:rPr lang="zh-CN" altLang="en-US" sz="2000"/>
              <a:t>发出的帧从接口 </a:t>
            </a:r>
            <a:r>
              <a:rPr lang="en-US" altLang="zh-CN" sz="2000"/>
              <a:t>x </a:t>
            </a:r>
            <a:r>
              <a:rPr lang="zh-CN" altLang="en-US" sz="2000"/>
              <a:t>进入了某网桥，那么从这个接口出发沿相反方向一定可把一个帧传送到 </a:t>
            </a:r>
            <a:r>
              <a:rPr lang="en-US" altLang="zh-CN" sz="2000"/>
              <a:t>A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网桥每收到一个帧，就记下其源地址和进入网桥的接口，作为转发表中的一个项目。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在收到一个新的帧时，将转发表中已收集到的地址记录取出，与此帧的目的地址匹配，找到对应的接口，并向该接口转发。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在网桥的转发表中写入的信息除了</a:t>
            </a:r>
            <a:r>
              <a:rPr lang="zh-CN" altLang="en-US" sz="2000">
                <a:solidFill>
                  <a:schemeClr val="hlink"/>
                </a:solidFill>
              </a:rPr>
              <a:t>地址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chemeClr val="hlink"/>
                </a:solidFill>
              </a:rPr>
              <a:t>接口</a:t>
            </a:r>
            <a:r>
              <a:rPr lang="zh-CN" altLang="en-US" sz="2000"/>
              <a:t>外，还有帧进入该网桥的</a:t>
            </a:r>
            <a:r>
              <a:rPr lang="zh-CN" altLang="en-US" sz="2000">
                <a:solidFill>
                  <a:schemeClr val="hlink"/>
                </a:solidFill>
              </a:rPr>
              <a:t>时间，</a:t>
            </a:r>
            <a:r>
              <a:rPr lang="zh-CN" altLang="en-US" sz="2000"/>
              <a:t>其原因是：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拓扑可能经常变化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站点也可能会更换适配器（这就改变了站点的地址）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工作站并非总是处于工作状态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把每个帧到达网桥的时间登记下来，就可以在转发表中只保留网络拓扑的</a:t>
            </a:r>
            <a:r>
              <a:rPr lang="zh-CN" altLang="en-US" sz="2000">
                <a:solidFill>
                  <a:schemeClr val="hlink"/>
                </a:solidFill>
              </a:rPr>
              <a:t>最新状态信息</a:t>
            </a:r>
            <a:r>
              <a:rPr lang="zh-CN" altLang="en-US" sz="2000"/>
              <a:t>，使得网桥中的转发表能反映当前网络的最新拓扑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>
            <a:extLst>
              <a:ext uri="{FF2B5EF4-FFF2-40B4-BE49-F238E27FC236}">
                <a16:creationId xmlns:a16="http://schemas.microsoft.com/office/drawing/2014/main" id="{A612C632-C6DE-439F-AAF4-D59D0C36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2800">
                <a:solidFill>
                  <a:schemeClr val="tx2"/>
                </a:solidFill>
              </a:rPr>
              <a:t>Media Access Control in Common LANs</a:t>
            </a:r>
          </a:p>
        </p:txBody>
      </p:sp>
      <p:pic>
        <p:nvPicPr>
          <p:cNvPr id="16386" name="Picture 3">
            <a:extLst>
              <a:ext uri="{FF2B5EF4-FFF2-40B4-BE49-F238E27FC236}">
                <a16:creationId xmlns:a16="http://schemas.microsoft.com/office/drawing/2014/main" id="{B50E745C-AF5D-4361-A6DF-CB39BE95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360045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0436" name="Text Box 4">
            <a:extLst>
              <a:ext uri="{FF2B5EF4-FFF2-40B4-BE49-F238E27FC236}">
                <a16:creationId xmlns:a16="http://schemas.microsoft.com/office/drawing/2014/main" id="{2FCD24CD-1762-417A-B015-1AEF9644D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700213"/>
            <a:ext cx="55086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400" i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logical bus topology (information flow is on a linear bus) and physical star or extended star (wired as a star) </a:t>
            </a:r>
          </a:p>
          <a:p>
            <a:pPr algn="l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400" i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logical ring topology (information flow is in a ring) and a physical star topology (wired as a star) </a:t>
            </a:r>
          </a:p>
          <a:p>
            <a:pPr algn="l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400" i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FDDI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logical ring topology (information flow is in a ring) and physical dual-ring topology (wired as a dual-ring)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7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0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0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4" grpId="0"/>
      <p:bldP spid="1170436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6B43CE5B-36C6-4282-9FDC-06607789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7772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</a:rPr>
              <a:t>Transparent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</a:rPr>
              <a:t>Bridge</a:t>
            </a:r>
          </a:p>
        </p:txBody>
      </p:sp>
      <p:sp>
        <p:nvSpPr>
          <p:cNvPr id="125954" name="Rectangle 3">
            <a:extLst>
              <a:ext uri="{FF2B5EF4-FFF2-40B4-BE49-F238E27FC236}">
                <a16:creationId xmlns:a16="http://schemas.microsoft.com/office/drawing/2014/main" id="{2172545F-D666-4DDB-A6DF-D7B7B0FE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73238"/>
            <a:ext cx="84978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Problem: When a device on a network wants to send data, but does not know the destination address. 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Send out a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broadcast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to all devices on a network. 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Since every device on the network has to pay attention to such broadcasts,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bridges always forward them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 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Too many broadcasts can result in a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broadcast storm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, and it can cause: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network time-outs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traffic slowdowns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less than acceptable performance.</a:t>
            </a:r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1528EB7C-4440-472D-85BD-99904AC0C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Source Route </a:t>
            </a:r>
            <a:r>
              <a:rPr lang="en-US" altLang="zh-CN"/>
              <a:t>Bridge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8002" name="Rectangle 3">
            <a:extLst>
              <a:ext uri="{FF2B5EF4-FFF2-40B4-BE49-F238E27FC236}">
                <a16:creationId xmlns:a16="http://schemas.microsoft.com/office/drawing/2014/main" id="{B7F6E611-BBA2-4F61-8787-68F34DE39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3910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透明网桥容易安装，但网络资源的利用不充分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hlink"/>
                </a:solidFill>
              </a:rPr>
              <a:t>源路由</a:t>
            </a:r>
            <a:r>
              <a:rPr lang="en-US" altLang="zh-CN" sz="2400"/>
              <a:t>(source route)</a:t>
            </a:r>
            <a:r>
              <a:rPr lang="zh-CN" altLang="en-US" sz="2400"/>
              <a:t>网桥在发送帧时将详细的路由信息放在帧的首部中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源站以广播方式向欲通信的目的站发送一个发现帧，每个发现帧都记录所经过的路由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发现帧到达目的站时就沿各自的路由返回源站</a:t>
            </a:r>
            <a:endParaRPr lang="en-US" altLang="zh-CN" sz="2400"/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源站在得知这些路由后，从所有可能的路由中选择出一个最佳路由</a:t>
            </a:r>
            <a:endParaRPr lang="en-US" altLang="zh-CN" sz="2400"/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凡从该源站向该目的站发送的帧的首部，都必须携带源站所确定的这一路由信息</a:t>
            </a:r>
          </a:p>
        </p:txBody>
      </p:sp>
    </p:spTree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494FDC31-3267-4CE8-AC87-6431B37F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Devices—Switches</a:t>
            </a:r>
          </a:p>
        </p:txBody>
      </p:sp>
      <p:sp>
        <p:nvSpPr>
          <p:cNvPr id="130050" name="Rectangle 3">
            <a:extLst>
              <a:ext uri="{FF2B5EF4-FFF2-40B4-BE49-F238E27FC236}">
                <a16:creationId xmlns:a16="http://schemas.microsoft.com/office/drawing/2014/main" id="{E0714C49-1ED2-443C-A47F-157AB9CD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73238"/>
            <a:ext cx="8763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Perform two basic operations:</a:t>
            </a:r>
          </a:p>
          <a:p>
            <a:pPr lvl="1" algn="l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Arial Unicode MS" pitchFamily="34" charset="-122"/>
              </a:rPr>
              <a:t>switching data frames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: a frame is received on an input medium and then transmitted to an output medium</a:t>
            </a:r>
          </a:p>
          <a:p>
            <a:pPr lvl="1" algn="l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Arial Unicode MS" pitchFamily="34" charset="-122"/>
              </a:rPr>
              <a:t>maintenance of switching operations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: Switches build and maintain switching tables and search for loops. Routers build and maintain both routing tables and service tables. </a:t>
            </a:r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BDE12455-0870-4CFA-9653-C908317F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Devices—Switches</a:t>
            </a: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AE8D0CD3-4B26-47B5-94A8-D5813E92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599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Switching is a technology that alleviates congestion in Ethernet LANs by </a:t>
            </a:r>
            <a:r>
              <a:rPr lang="en-US" altLang="zh-CN" sz="2400" i="1">
                <a:solidFill>
                  <a:schemeClr val="hlink"/>
                </a:solidFill>
                <a:latin typeface="Arial" panose="020B0604020202020204" pitchFamily="34" charset="0"/>
              </a:rPr>
              <a:t>reducing traffic</a:t>
            </a:r>
            <a:r>
              <a:rPr lang="en-US" altLang="zh-CN" sz="2400" i="1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zh-CN" sz="2400" i="1">
                <a:solidFill>
                  <a:schemeClr val="hlink"/>
                </a:solidFill>
                <a:latin typeface="Arial" panose="020B0604020202020204" pitchFamily="34" charset="0"/>
              </a:rPr>
              <a:t>increasing bandwidth</a:t>
            </a:r>
            <a:r>
              <a:rPr lang="en-US" altLang="zh-CN" sz="2400" i="1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Switches create dedicated network segments, or point-to-point connections, and connecting these segments in a virtual network within the switch.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This is called a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itchFamily="34" charset="-122"/>
              </a:rPr>
              <a:t>virtual circuit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because it exists only when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two nodes need to communicate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and is established within the switch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You can think of each switch port as a micro-bridge; this process is called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microsegmentation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Each switch port gives the full bandwidth of the medium to each host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>
            <a:extLst>
              <a:ext uri="{FF2B5EF4-FFF2-40B4-BE49-F238E27FC236}">
                <a16:creationId xmlns:a16="http://schemas.microsoft.com/office/drawing/2014/main" id="{C3F862C8-7B93-4289-AA5C-3FA820D8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777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2 Devices—Switches</a:t>
            </a:r>
          </a:p>
        </p:txBody>
      </p:sp>
      <p:sp>
        <p:nvSpPr>
          <p:cNvPr id="134146" name="Rectangle 3">
            <a:extLst>
              <a:ext uri="{FF2B5EF4-FFF2-40B4-BE49-F238E27FC236}">
                <a16:creationId xmlns:a16="http://schemas.microsoft.com/office/drawing/2014/main" id="{380753DA-AFD4-4BDF-950E-9AB696F0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83820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LAN switch reduces the size of collision domains</a:t>
            </a:r>
          </a:p>
          <a:p>
            <a:pPr algn="l" eaLnBrk="1" hangingPunct="1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However, All hosts connected to the switch are still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itchFamily="34" charset="-122"/>
              </a:rPr>
              <a:t>in the same broadcast domain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 </a:t>
            </a:r>
          </a:p>
          <a:p>
            <a:pPr lvl="1" algn="l" eaLnBrk="1" hangingPunct="1">
              <a:lnSpc>
                <a:spcPct val="1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That is, a broadcast from one node will still be seen by all other nodes connected through the LAN switch. </a:t>
            </a:r>
          </a:p>
        </p:txBody>
      </p:sp>
    </p:spTree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2">
            <a:extLst>
              <a:ext uri="{FF2B5EF4-FFF2-40B4-BE49-F238E27FC236}">
                <a16:creationId xmlns:a16="http://schemas.microsoft.com/office/drawing/2014/main" id="{953E41DE-218E-44BE-9DE6-DB10BC7C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00213"/>
            <a:ext cx="38163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4" name="Picture 3">
            <a:extLst>
              <a:ext uri="{FF2B5EF4-FFF2-40B4-BE49-F238E27FC236}">
                <a16:creationId xmlns:a16="http://schemas.microsoft.com/office/drawing/2014/main" id="{446320C5-9432-4054-8D26-1CE4CEB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221163"/>
            <a:ext cx="38163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4">
            <a:extLst>
              <a:ext uri="{FF2B5EF4-FFF2-40B4-BE49-F238E27FC236}">
                <a16:creationId xmlns:a16="http://schemas.microsoft.com/office/drawing/2014/main" id="{DA19FA50-3991-43BB-96F9-84A91952C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95763"/>
            <a:ext cx="410527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5">
            <a:extLst>
              <a:ext uri="{FF2B5EF4-FFF2-40B4-BE49-F238E27FC236}">
                <a16:creationId xmlns:a16="http://schemas.microsoft.com/office/drawing/2014/main" id="{DC3E2198-574E-45D7-8383-2918CAAEA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41488"/>
            <a:ext cx="3887788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We can create collision domains using: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Bridge (Layer 2)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Switch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(Layer 2)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Router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(Layer 3)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  <p:sp>
        <p:nvSpPr>
          <p:cNvPr id="136197" name="Rectangle 6">
            <a:extLst>
              <a:ext uri="{FF2B5EF4-FFF2-40B4-BE49-F238E27FC236}">
                <a16:creationId xmlns:a16="http://schemas.microsoft.com/office/drawing/2014/main" id="{610985B5-C6A2-4CB0-8A4F-04F70E70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0113"/>
            <a:ext cx="657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>
                <a:solidFill>
                  <a:schemeClr val="tx2"/>
                </a:solidFill>
                <a:latin typeface="Tahoma" panose="020B0604030504040204" pitchFamily="34" charset="0"/>
              </a:rPr>
              <a:t>Segmentation of a Collision Domain</a:t>
            </a:r>
            <a:endParaRPr lang="zh-CN" altLang="en-US" sz="32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>
            <a:extLst>
              <a:ext uri="{FF2B5EF4-FFF2-40B4-BE49-F238E27FC236}">
                <a16:creationId xmlns:a16="http://schemas.microsoft.com/office/drawing/2014/main" id="{E67498D7-224C-4867-915C-740B4695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tx2"/>
                </a:solidFill>
                <a:latin typeface="Tahoma" panose="020B0604030504040204" pitchFamily="34" charset="0"/>
              </a:rPr>
              <a:t>Bridge Segmentation of a Collision Domain</a:t>
            </a:r>
          </a:p>
        </p:txBody>
      </p:sp>
      <p:sp>
        <p:nvSpPr>
          <p:cNvPr id="138242" name="Rectangle 3">
            <a:extLst>
              <a:ext uri="{FF2B5EF4-FFF2-40B4-BE49-F238E27FC236}">
                <a16:creationId xmlns:a16="http://schemas.microsoft.com/office/drawing/2014/main" id="{24F89FA8-321D-4CD5-9C51-93C70658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41488"/>
            <a:ext cx="8669338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Ethernet LANs that use a bridge for segmenting the LAN provide more bandwidth per user because there are fewer users on the segment.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Bridges pass on data frames regardless of which Layer 3 protocol is used.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Bridges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increase the latency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(delay) in a network by </a:t>
            </a:r>
            <a:r>
              <a:rPr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10 to 30 percent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because of the decision making that is required.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A bridge is considered a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store-and-forward device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because it must receive the entire frame and verify the cyclic redundancy check before forwarding can take place</a:t>
            </a:r>
          </a:p>
        </p:txBody>
      </p:sp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96B60E34-BD6D-4A4E-8AE2-B6C704C2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79248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tx2"/>
                </a:solidFill>
                <a:latin typeface="Tahoma" panose="020B0604030504040204" pitchFamily="34" charset="0"/>
              </a:rPr>
              <a:t>Switch Segmentation of a Collision Domain</a:t>
            </a:r>
          </a:p>
        </p:txBody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E90DB1AD-6E76-4F9D-9634-46D71B35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6868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2"/>
              </a:rPr>
              <a:t>Switches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are significantly faster because they switch in </a:t>
            </a:r>
            <a:r>
              <a:rPr lang="en-US" altLang="zh-CN" sz="2400" i="1">
                <a:solidFill>
                  <a:schemeClr val="hlink"/>
                </a:solidFill>
                <a:latin typeface="Arial" panose="020B0604020202020204" pitchFamily="34" charset="0"/>
                <a:ea typeface="Arial Unicode MS" pitchFamily="34" charset="-122"/>
              </a:rPr>
              <a:t>hardware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, while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itchFamily="34" charset="-122"/>
              </a:rPr>
              <a:t>bridges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switch in </a:t>
            </a:r>
            <a:r>
              <a:rPr lang="en-US" altLang="zh-CN" sz="2400" i="1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2"/>
              </a:rPr>
              <a:t>software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A 10 Mbps Ethernet LAN and a 100 Mbps Ethernet LAN can be connected by using a switch.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In a switched Ethernet implementation, the available bandwidth can reach close to 100 percent.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Shared Ethernet networks perform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2"/>
              </a:rPr>
              <a:t>best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when kept to less than 30 to 40 percent of full capacity because of CSMA/CD.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Some switches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2"/>
              </a:rPr>
              <a:t>support cut-through switching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, which reduces latency and delays, while bridges only support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2"/>
              </a:rPr>
              <a:t>store-and-forward switching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>
            <a:extLst>
              <a:ext uri="{FF2B5EF4-FFF2-40B4-BE49-F238E27FC236}">
                <a16:creationId xmlns:a16="http://schemas.microsoft.com/office/drawing/2014/main" id="{D15695DF-924D-4BFA-9363-FA91DA79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tx2"/>
                </a:solidFill>
                <a:latin typeface="Tahoma" panose="020B0604030504040204" pitchFamily="34" charset="0"/>
              </a:rPr>
              <a:t>Router Segmentation of a Collision Domain</a:t>
            </a:r>
          </a:p>
        </p:txBody>
      </p:sp>
      <p:sp>
        <p:nvSpPr>
          <p:cNvPr id="142338" name="Rectangle 3">
            <a:extLst>
              <a:ext uri="{FF2B5EF4-FFF2-40B4-BE49-F238E27FC236}">
                <a16:creationId xmlns:a16="http://schemas.microsoft.com/office/drawing/2014/main" id="{61F51469-AC82-4FE3-BFA9-E321DB44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6125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Router can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create the highest level of segmentation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: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Create smaller collision domains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Create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smaller broadcast domains: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routers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do not forward broadcasts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unless programmed to do so.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Routers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accomplish forwarding of packets by examining the destination logical address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on the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data packet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 and then looking in its routing table for forwarding instructions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Because routers perform more functions than bridges, they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2"/>
              </a:rPr>
              <a:t>operate with a higher rate of latency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Routers can work as gateway: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be used to connect different networking media and different LAN technologies</a:t>
            </a:r>
          </a:p>
        </p:txBody>
      </p:sp>
    </p:spTree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8A41A8-2BF3-4577-8B9A-CF7D03D9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6" name="图片 7">
            <a:extLst>
              <a:ext uri="{FF2B5EF4-FFF2-40B4-BE49-F238E27FC236}">
                <a16:creationId xmlns:a16="http://schemas.microsoft.com/office/drawing/2014/main" id="{E589C350-1FC0-4476-86AB-02FF014B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CCE381-C449-4B8C-9480-71FF2C1CA366}"/>
              </a:ext>
            </a:extLst>
          </p:cNvPr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B27BB-82F5-4487-86B3-BEDB189168EB}"/>
              </a:ext>
            </a:extLst>
          </p:cNvPr>
          <p:cNvSpPr txBox="1"/>
          <p:nvPr/>
        </p:nvSpPr>
        <p:spPr>
          <a:xfrm>
            <a:off x="3643306" y="3071809"/>
            <a:ext cx="1871025" cy="70788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>
            <a:extLst>
              <a:ext uri="{FF2B5EF4-FFF2-40B4-BE49-F238E27FC236}">
                <a16:creationId xmlns:a16="http://schemas.microsoft.com/office/drawing/2014/main" id="{EEF040E2-ED11-4000-81B7-93AC4DE4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675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200">
                <a:solidFill>
                  <a:schemeClr val="tx2"/>
                </a:solidFill>
              </a:rPr>
              <a:t>Access Methods for Media-Access Control</a:t>
            </a:r>
          </a:p>
        </p:txBody>
      </p:sp>
      <p:sp>
        <p:nvSpPr>
          <p:cNvPr id="1172483" name="Text Box 3">
            <a:extLst>
              <a:ext uri="{FF2B5EF4-FFF2-40B4-BE49-F238E27FC236}">
                <a16:creationId xmlns:a16="http://schemas.microsoft.com/office/drawing/2014/main" id="{5DFF71A3-28DE-4AAB-88CC-8CEA5FFEC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628775"/>
            <a:ext cx="93900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60438" indent="-4572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31938" indent="-4572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broad categories: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3200" i="1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3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turns</a:t>
            </a:r>
          </a:p>
          <a:p>
            <a:pPr lvl="2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Ring and FDDI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3200" i="1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Non-deterministic (probabilistic</a:t>
            </a:r>
            <a:r>
              <a:rPr lang="en-US" altLang="en-US" sz="3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)—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come, first served</a:t>
            </a:r>
          </a:p>
          <a:p>
            <a:pPr lvl="2" algn="l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Ethernet/802.3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7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2" grpId="0"/>
      <p:bldP spid="117248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>
            <a:extLst>
              <a:ext uri="{FF2B5EF4-FFF2-40B4-BE49-F238E27FC236}">
                <a16:creationId xmlns:a16="http://schemas.microsoft.com/office/drawing/2014/main" id="{9CC0A5F8-E74E-4B86-9A98-90C23C36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Deterministic MAC Protocols</a:t>
            </a:r>
          </a:p>
        </p:txBody>
      </p:sp>
      <p:sp>
        <p:nvSpPr>
          <p:cNvPr id="1174531" name="Text Box 3">
            <a:extLst>
              <a:ext uri="{FF2B5EF4-FFF2-40B4-BE49-F238E27FC236}">
                <a16:creationId xmlns:a16="http://schemas.microsoft.com/office/drawing/2014/main" id="{E7EB5E3D-2B08-4E80-9DE4-1DE09BAE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868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 data token circulates the ring.</a:t>
            </a:r>
          </a:p>
          <a:p>
            <a:pPr algn="l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host receives the token, it can transmit data instead of the token.  This is called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seizing the token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4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transmitted frame comes back around to the transmitter, the station transmits a new token; the frame is removed or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stripped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ring.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7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30" grpId="0"/>
      <p:bldP spid="1174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>
            <a:extLst>
              <a:ext uri="{FF2B5EF4-FFF2-40B4-BE49-F238E27FC236}">
                <a16:creationId xmlns:a16="http://schemas.microsoft.com/office/drawing/2014/main" id="{9F43FDC2-A5EC-4818-8A75-748D7D60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en-US" sz="3400">
                <a:solidFill>
                  <a:schemeClr val="tx2"/>
                </a:solidFill>
              </a:rPr>
              <a:t>Non-Deterministic MAC Protocols</a:t>
            </a:r>
          </a:p>
        </p:txBody>
      </p:sp>
      <p:sp>
        <p:nvSpPr>
          <p:cNvPr id="1176579" name="Text Box 3">
            <a:extLst>
              <a:ext uri="{FF2B5EF4-FFF2-40B4-BE49-F238E27FC236}">
                <a16:creationId xmlns:a16="http://schemas.microsoft.com/office/drawing/2014/main" id="{E8B6F6E7-EFD5-4D4D-9BFA-0F5D0551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87487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This MAC protocol is called </a:t>
            </a:r>
            <a:r>
              <a:rPr lang="en-US" altLang="en-US" sz="3200" b="1" i="1">
                <a:solidFill>
                  <a:schemeClr val="folHlink"/>
                </a:solidFill>
                <a:latin typeface="Arial" panose="020B0604020202020204" pitchFamily="34" charset="0"/>
                <a:ea typeface="Arial Unicode MS" pitchFamily="34" charset="-122"/>
              </a:rPr>
              <a:t>Carrier Sense Multiple Access with Collision Detection (CSMA/CD)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en-US" sz="3200" i="1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To use this shared-medium technology, Ethernet allows the networking devices to arbitrate for the right to transmit.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78" grpId="0"/>
      <p:bldP spid="1176579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0" fontAlgn="base" latinLnBrk="0" hangingPunct="0"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0" fontAlgn="base" latinLnBrk="0" hangingPunct="0"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Pages>0</Pages>
  <Words>5273</Words>
  <Characters>0</Characters>
  <Application>Microsoft Office PowerPoint</Application>
  <DocSecurity>0</DocSecurity>
  <PresentationFormat>全屏显示(4:3)</PresentationFormat>
  <Lines>0</Lines>
  <Paragraphs>694</Paragraphs>
  <Slides>69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Verdana</vt:lpstr>
      <vt:lpstr>Wingdings</vt:lpstr>
      <vt:lpstr>Tahoma</vt:lpstr>
      <vt:lpstr>黑体</vt:lpstr>
      <vt:lpstr>MS Gothic</vt:lpstr>
      <vt:lpstr>Arial Unicode MS</vt:lpstr>
      <vt:lpstr>Monotype Sorts</vt:lpstr>
      <vt:lpstr>Times</vt:lpstr>
      <vt:lpstr>宋体</vt:lpstr>
      <vt:lpstr>Wingdings</vt:lpstr>
      <vt:lpstr>CG Times</vt:lpstr>
      <vt:lpstr>宋体</vt:lpstr>
      <vt:lpstr>Wingdings</vt:lpstr>
      <vt:lpstr>Arial</vt:lpstr>
      <vt:lpstr>微软雅黑</vt:lpstr>
      <vt:lpstr>Profile</vt:lpstr>
      <vt:lpstr>画笔图片</vt:lpstr>
      <vt:lpstr>Visio.Drawing.6</vt:lpstr>
      <vt:lpstr>OSI Layer 2: Data Link Layer</vt:lpstr>
      <vt:lpstr>Layer2: Data Link Layer</vt:lpstr>
      <vt:lpstr>Data Link Layer </vt:lpstr>
      <vt:lpstr>PowerPoint 演示文稿</vt:lpstr>
      <vt:lpstr>Services provided by Layer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Layer2: Data Link 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LLC Sub-layer: Encapsulation</vt:lpstr>
      <vt:lpstr>PowerPoint 演示文稿</vt:lpstr>
      <vt:lpstr>Layer2: Data Link 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Layer2: Data Link Layer</vt:lpstr>
      <vt:lpstr>Wireless LAN</vt:lpstr>
      <vt:lpstr>Wireless LAN Standard</vt:lpstr>
      <vt:lpstr>Wireless LAN Standard</vt:lpstr>
      <vt:lpstr>Wireless LAN Standard</vt:lpstr>
      <vt:lpstr>Wireless LAN Topology</vt:lpstr>
      <vt:lpstr>Wireless LAN: Infrastructure Mode</vt:lpstr>
      <vt:lpstr>Accessing Procedure</vt:lpstr>
      <vt:lpstr>Active scanning </vt:lpstr>
      <vt:lpstr>Passive scanning</vt:lpstr>
      <vt:lpstr>Frames in WLAN</vt:lpstr>
      <vt:lpstr>Data Frames in 802.11 WLAN </vt:lpstr>
      <vt:lpstr>Addresses in 802.11 Data Frames</vt:lpstr>
      <vt:lpstr>Why We Need CSMA/CA?</vt:lpstr>
      <vt:lpstr>Multiple Accessing Mechanism</vt:lpstr>
      <vt:lpstr>CSMA/CA</vt:lpstr>
      <vt:lpstr>CSMA/CA</vt:lpstr>
      <vt:lpstr>CSMA/CA</vt:lpstr>
      <vt:lpstr>The Actual Throughput </vt:lpstr>
      <vt:lpstr>Layer2: Data Link Layer</vt:lpstr>
      <vt:lpstr>PowerPoint 演示文稿</vt:lpstr>
      <vt:lpstr>PowerPoint 演示文稿</vt:lpstr>
      <vt:lpstr>PowerPoint 演示文稿</vt:lpstr>
      <vt:lpstr>PowerPoint 演示文稿</vt:lpstr>
      <vt:lpstr>Transparent Bridge</vt:lpstr>
      <vt:lpstr>PowerPoint 演示文稿</vt:lpstr>
      <vt:lpstr>Source Route Bridge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Red Mountain High School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CISCO, Semester 1, Chapter 1</dc:title>
  <dc:subject/>
  <dc:creator>StRUT</dc:creator>
  <cp:keywords/>
  <dc:description/>
  <cp:lastModifiedBy>幽弥狂</cp:lastModifiedBy>
  <cp:revision>342</cp:revision>
  <dcterms:created xsi:type="dcterms:W3CDTF">2001-03-25T17:13:46Z</dcterms:created>
  <dcterms:modified xsi:type="dcterms:W3CDTF">2019-09-17T18:17:22Z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